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43"/>
  </p:notesMasterIdLst>
  <p:handoutMasterIdLst>
    <p:handoutMasterId r:id="rId44"/>
  </p:handoutMasterIdLst>
  <p:sldIdLst>
    <p:sldId id="482" r:id="rId4"/>
    <p:sldId id="514" r:id="rId5"/>
    <p:sldId id="515" r:id="rId6"/>
    <p:sldId id="513" r:id="rId7"/>
    <p:sldId id="483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74" r:id="rId16"/>
    <p:sldId id="523" r:id="rId17"/>
    <p:sldId id="524" r:id="rId18"/>
    <p:sldId id="525" r:id="rId19"/>
    <p:sldId id="549" r:id="rId20"/>
    <p:sldId id="528" r:id="rId21"/>
    <p:sldId id="529" r:id="rId22"/>
    <p:sldId id="531" r:id="rId23"/>
    <p:sldId id="532" r:id="rId24"/>
    <p:sldId id="533" r:id="rId25"/>
    <p:sldId id="534" r:id="rId26"/>
    <p:sldId id="548" r:id="rId27"/>
    <p:sldId id="535" r:id="rId28"/>
    <p:sldId id="536" r:id="rId29"/>
    <p:sldId id="537" r:id="rId30"/>
    <p:sldId id="538" r:id="rId31"/>
    <p:sldId id="540" r:id="rId32"/>
    <p:sldId id="541" r:id="rId33"/>
    <p:sldId id="542" r:id="rId34"/>
    <p:sldId id="543" r:id="rId35"/>
    <p:sldId id="544" r:id="rId36"/>
    <p:sldId id="546" r:id="rId37"/>
    <p:sldId id="575" r:id="rId38"/>
    <p:sldId id="539" r:id="rId39"/>
    <p:sldId id="545" r:id="rId40"/>
    <p:sldId id="547" r:id="rId41"/>
    <p:sldId id="419" r:id="rId42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FFFFFF"/>
    <a:srgbClr val="FF9900"/>
    <a:srgbClr val="3366FF"/>
    <a:srgbClr val="FFFFCC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53"/>
    <p:restoredTop sz="96378"/>
  </p:normalViewPr>
  <p:slideViewPr>
    <p:cSldViewPr showGuides="1">
      <p:cViewPr varScale="1">
        <p:scale>
          <a:sx n="138" d="100"/>
          <a:sy n="138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B0741A-F365-42E7-B942-2FAA4843463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2E1FBE-9497-4119-BC56-C686EBA8F10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843699-3F25-483E-B85E-FE6DDF713B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00896F-DDE3-48AC-8B0B-63628DF202D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2"/>
          <a:srcRect l="2042" r="326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688" y="14288"/>
            <a:ext cx="8810625" cy="511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4"/>
          <p:cNvPicPr>
            <a:picLocks noChangeAspect="1"/>
          </p:cNvPicPr>
          <p:nvPr userDrawn="1"/>
        </p:nvPicPr>
        <p:blipFill>
          <a:blip r:embed="rId4"/>
          <a:srcRect b="10400"/>
          <a:stretch>
            <a:fillRect/>
          </a:stretch>
        </p:blipFill>
        <p:spPr>
          <a:xfrm>
            <a:off x="0" y="3579813"/>
            <a:ext cx="1744663" cy="156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rcRect r="53777"/>
          <a:stretch>
            <a:fillRect/>
          </a:stretch>
        </p:blipFill>
        <p:spPr>
          <a:xfrm>
            <a:off x="8478838" y="484188"/>
            <a:ext cx="665162" cy="1062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/>
          </p:cNvPicPr>
          <p:nvPr userDrawn="1"/>
        </p:nvPicPr>
        <p:blipFill>
          <a:blip r:embed="rId2"/>
          <a:srcRect l="2042" r="326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3"/>
          <p:cNvPicPr>
            <a:picLocks noChangeAspect="1"/>
          </p:cNvPicPr>
          <p:nvPr userDrawn="1"/>
        </p:nvPicPr>
        <p:blipFill>
          <a:blip r:embed="rId3"/>
          <a:srcRect b="10400"/>
          <a:stretch>
            <a:fillRect/>
          </a:stretch>
        </p:blipFill>
        <p:spPr>
          <a:xfrm>
            <a:off x="0" y="917575"/>
            <a:ext cx="4716463" cy="422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4"/>
          <p:cNvPicPr>
            <a:picLocks noChangeAspect="1"/>
          </p:cNvPicPr>
          <p:nvPr userDrawn="1"/>
        </p:nvPicPr>
        <p:blipFill>
          <a:blip r:embed="rId4"/>
          <a:srcRect t="20763" r="35851"/>
          <a:stretch>
            <a:fillRect/>
          </a:stretch>
        </p:blipFill>
        <p:spPr>
          <a:xfrm>
            <a:off x="6732588" y="0"/>
            <a:ext cx="2411412" cy="219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258763"/>
            <a:ext cx="8312150" cy="467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3"/>
          <a:srcRect l="3584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2"/>
          <a:srcRect l="2042" r="326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688" y="14288"/>
            <a:ext cx="8810625" cy="511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4"/>
          <p:cNvPicPr>
            <a:picLocks noChangeAspect="1"/>
          </p:cNvPicPr>
          <p:nvPr userDrawn="1"/>
        </p:nvPicPr>
        <p:blipFill>
          <a:blip r:embed="rId4"/>
          <a:srcRect b="10400"/>
          <a:stretch>
            <a:fillRect/>
          </a:stretch>
        </p:blipFill>
        <p:spPr>
          <a:xfrm>
            <a:off x="0" y="3579813"/>
            <a:ext cx="1744663" cy="156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6"/>
          <p:cNvPicPr>
            <a:picLocks noChangeAspect="1"/>
          </p:cNvPicPr>
          <p:nvPr userDrawn="1"/>
        </p:nvPicPr>
        <p:blipFill>
          <a:blip r:embed="rId5"/>
          <a:srcRect r="53777"/>
          <a:stretch>
            <a:fillRect/>
          </a:stretch>
        </p:blipFill>
        <p:spPr>
          <a:xfrm>
            <a:off x="8478838" y="484188"/>
            <a:ext cx="665162" cy="1062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/>
          </p:cNvPicPr>
          <p:nvPr userDrawn="1"/>
        </p:nvPicPr>
        <p:blipFill>
          <a:blip r:embed="rId2"/>
          <a:srcRect l="2042" r="326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3"/>
          <p:cNvPicPr>
            <a:picLocks noChangeAspect="1"/>
          </p:cNvPicPr>
          <p:nvPr userDrawn="1"/>
        </p:nvPicPr>
        <p:blipFill>
          <a:blip r:embed="rId3"/>
          <a:srcRect b="10400"/>
          <a:stretch>
            <a:fillRect/>
          </a:stretch>
        </p:blipFill>
        <p:spPr>
          <a:xfrm>
            <a:off x="0" y="917575"/>
            <a:ext cx="4716463" cy="422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4"/>
          <p:cNvPicPr>
            <a:picLocks noChangeAspect="1"/>
          </p:cNvPicPr>
          <p:nvPr userDrawn="1"/>
        </p:nvPicPr>
        <p:blipFill>
          <a:blip r:embed="rId4"/>
          <a:srcRect t="20763" r="35851"/>
          <a:stretch>
            <a:fillRect/>
          </a:stretch>
        </p:blipFill>
        <p:spPr>
          <a:xfrm>
            <a:off x="6732588" y="0"/>
            <a:ext cx="2411412" cy="2198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" y="258763"/>
            <a:ext cx="8312150" cy="467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3"/>
          <a:srcRect l="3584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microsoft.com/office/2007/relationships/media" Target="file:///\\Pc-2\21&#31179;&#23567;&#35821;&#19978;&#35838;&#26657;&#23545;\6&#35821;&#19978;\&#26032;&#25945;&#26696;&#29256;\&#31532;&#20843;&#21333;&#20803;\24%20&#23569;&#24180;&#38384;&#22303;%20&#12304;&#25945;&#26696;&#21305;&#37197;&#29256;&#12305;&#25512;&#33616;&#10084;\&#32670;.mp4" TargetMode="External"/><Relationship Id="rId7" Type="http://schemas.openxmlformats.org/officeDocument/2006/relationships/video" Target="file:///\\Pc-2\21&#31179;&#23567;&#35821;&#19978;&#35838;&#26657;&#23545;\6&#35821;&#19978;\&#26032;&#25945;&#26696;&#29256;\&#31532;&#20843;&#21333;&#20803;\24%20&#23569;&#24180;&#38384;&#22303;%20&#12304;&#25945;&#26696;&#21305;&#37197;&#29256;&#12305;&#25512;&#33616;&#10084;\&#32670;.mp4" TargetMode="External"/><Relationship Id="rId6" Type="http://schemas.openxmlformats.org/officeDocument/2006/relationships/image" Target="../media/image17.png"/><Relationship Id="rId5" Type="http://schemas.microsoft.com/office/2007/relationships/media" Target="file:///\\Pc-2\21&#31179;&#23567;&#35821;&#19978;&#35838;&#26657;&#23545;\6&#35821;&#19978;\&#26032;&#25945;&#26696;&#29256;\&#31532;&#20843;&#21333;&#20803;\24%20&#23569;&#24180;&#38384;&#22303;%20&#12304;&#25945;&#26696;&#21305;&#37197;&#29256;&#12305;&#25512;&#33616;&#10084;\&#27617;.mp4" TargetMode="External"/><Relationship Id="rId4" Type="http://schemas.openxmlformats.org/officeDocument/2006/relationships/video" Target="file:///\\Pc-2\21&#31179;&#23567;&#35821;&#19978;&#35838;&#26657;&#23545;\6&#35821;&#19978;\&#26032;&#25945;&#26696;&#29256;\&#31532;&#20843;&#21333;&#20803;\24%20&#23569;&#24180;&#38384;&#22303;%20&#12304;&#25945;&#26696;&#21305;&#37197;&#29256;&#12305;&#25512;&#33616;&#10084;\&#27617;.mp4" TargetMode="External"/><Relationship Id="rId3" Type="http://schemas.openxmlformats.org/officeDocument/2006/relationships/image" Target="../media/image16.png"/><Relationship Id="rId2" Type="http://schemas.microsoft.com/office/2007/relationships/media" Target="file:///\\Pc-2\21&#31179;&#23567;&#35821;&#19978;&#35838;&#26657;&#23545;\6&#35821;&#19978;\&#26032;&#25945;&#26696;&#29256;\&#31532;&#20843;&#21333;&#20803;\24%20&#23569;&#24180;&#38384;&#22303;%20&#12304;&#25945;&#26696;&#21305;&#37197;&#29256;&#12305;&#25512;&#33616;&#10084;\&#21416;.mp4" TargetMode="Externa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video" Target="file:///\\Pc-2\21&#31179;&#23567;&#35821;&#19978;&#35838;&#26657;&#23545;\6&#35821;&#19978;\&#26032;&#25945;&#26696;&#29256;\&#31532;&#20843;&#21333;&#20803;\24%20&#23569;&#24180;&#38384;&#22303;%20&#12304;&#25945;&#26696;&#21305;&#37197;&#29256;&#12305;&#25512;&#33616;&#10084;\&#21416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126" y="1635125"/>
            <a:ext cx="2396324" cy="2639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组合 7"/>
          <p:cNvGrpSpPr/>
          <p:nvPr/>
        </p:nvGrpSpPr>
        <p:grpSpPr>
          <a:xfrm>
            <a:off x="717550" y="450850"/>
            <a:ext cx="2592388" cy="719138"/>
            <a:chOff x="530235" y="555526"/>
            <a:chExt cx="2592379" cy="720080"/>
          </a:xfrm>
        </p:grpSpPr>
        <p:sp>
          <p:nvSpPr>
            <p:cNvPr id="6" name="云形标注 5"/>
            <p:cNvSpPr/>
            <p:nvPr/>
          </p:nvSpPr>
          <p:spPr>
            <a:xfrm>
              <a:off x="530235" y="555526"/>
              <a:ext cx="2274880" cy="720080"/>
            </a:xfrm>
            <a:prstGeom prst="cloudCallout">
              <a:avLst>
                <a:gd name="adj1" fmla="val 11687"/>
                <a:gd name="adj2" fmla="val 11669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99" name="文本框 6"/>
            <p:cNvSpPr txBox="1"/>
            <p:nvPr/>
          </p:nvSpPr>
          <p:spPr>
            <a:xfrm>
              <a:off x="746350" y="693893"/>
              <a:ext cx="2376264" cy="4622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猜猜他是谁？</a:t>
              </a:r>
              <a:endPara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506788" y="1093788"/>
            <a:ext cx="5097463" cy="3452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鲁迅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，原名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周树人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浙江绍兴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人。主要作品有小说集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呐喊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彷徨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故事新编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，散文集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朝花夕拾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，以及大量杂文。他是伟大的文学家、思想家、革命家，五四新文化运动的重要参与者，中国现代文学的奠基人。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"/>
          <p:cNvPicPr>
            <a:picLocks noChangeAspect="1"/>
          </p:cNvPicPr>
          <p:nvPr/>
        </p:nvPicPr>
        <p:blipFill>
          <a:blip r:embed="rId1"/>
          <a:srcRect l="9293" r="936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7"/>
          <p:cNvSpPr txBox="1"/>
          <p:nvPr/>
        </p:nvSpPr>
        <p:spPr>
          <a:xfrm>
            <a:off x="755650" y="700088"/>
            <a:ext cx="7975600" cy="2608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深蓝的天空中挂着一轮金黄的圆月，下面是海边的沙地，都种着一望无际的碧绿的西瓜，其间有一个十一二岁的少年，项带银圈，手捏一柄钢叉，向一匹猹尽力的刺去，那猹却将身一扭，反从他的胯下逃走了。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4" name="TextBox 5"/>
          <p:cNvSpPr txBox="1"/>
          <p:nvPr/>
        </p:nvSpPr>
        <p:spPr>
          <a:xfrm>
            <a:off x="1476375" y="3436938"/>
            <a:ext cx="7343775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你觉得闰土是一个什么样的少年？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476375" y="4089400"/>
            <a:ext cx="3095625" cy="573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机智、勇敢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 Box 7"/>
          <p:cNvSpPr txBox="1"/>
          <p:nvPr/>
        </p:nvSpPr>
        <p:spPr>
          <a:xfrm>
            <a:off x="755650" y="987425"/>
            <a:ext cx="7975600" cy="2608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深蓝的天空中挂着一轮金黄的圆月，下面是海边的沙地，都种着一望无际的碧绿的西瓜，其间有一个十一二岁的少年，项带银圈，手捏一柄钢叉，向一匹猹尽力的刺去，那猹却将身一扭，反从他的胯下逃走了。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547813" y="1492250"/>
            <a:ext cx="68405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28675" y="1995488"/>
            <a:ext cx="70564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83025" y="555625"/>
            <a:ext cx="11207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景物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956550" y="1995488"/>
            <a:ext cx="4318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28675" y="2500313"/>
            <a:ext cx="75596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28675" y="3076575"/>
            <a:ext cx="75596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28675" y="3581400"/>
            <a:ext cx="35274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522413" y="3629025"/>
            <a:ext cx="1120775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人物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076825" y="554038"/>
            <a:ext cx="1582738" cy="461962"/>
            <a:chOff x="4860031" y="697808"/>
            <a:chExt cx="1584176" cy="461665"/>
          </a:xfrm>
        </p:grpSpPr>
        <p:sp>
          <p:nvSpPr>
            <p:cNvPr id="14" name="圆角矩形 13"/>
            <p:cNvSpPr/>
            <p:nvPr/>
          </p:nvSpPr>
          <p:spPr>
            <a:xfrm>
              <a:off x="4860031" y="699394"/>
              <a:ext cx="1584176" cy="43152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8" name="文本框 15"/>
            <p:cNvSpPr txBox="1"/>
            <p:nvPr/>
          </p:nvSpPr>
          <p:spPr>
            <a:xfrm>
              <a:off x="4948822" y="697808"/>
              <a:ext cx="1495385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FF00FF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静态描写</a:t>
              </a:r>
              <a:endParaRPr lang="zh-CN" alt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81275" y="3638550"/>
            <a:ext cx="1558925" cy="461963"/>
            <a:chOff x="4860031" y="697808"/>
            <a:chExt cx="1557942" cy="461665"/>
          </a:xfrm>
        </p:grpSpPr>
        <p:sp>
          <p:nvSpPr>
            <p:cNvPr id="20" name="圆角矩形 19"/>
            <p:cNvSpPr/>
            <p:nvPr/>
          </p:nvSpPr>
          <p:spPr>
            <a:xfrm>
              <a:off x="4860031" y="699395"/>
              <a:ext cx="1557942" cy="43152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71" name="文本框 20"/>
            <p:cNvSpPr txBox="1"/>
            <p:nvPr/>
          </p:nvSpPr>
          <p:spPr>
            <a:xfrm>
              <a:off x="4948822" y="697808"/>
              <a:ext cx="1469151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FF00FF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动态描写</a:t>
              </a:r>
              <a:endParaRPr lang="zh-CN" altLang="en-US" sz="2400" b="1" dirty="0">
                <a:solidFill>
                  <a:srgbClr val="FF00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779838" y="4227513"/>
            <a:ext cx="2087562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动静结合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473" name="TextBox 5"/>
          <p:cNvSpPr txBox="1"/>
          <p:nvPr/>
        </p:nvSpPr>
        <p:spPr>
          <a:xfrm>
            <a:off x="735013" y="288925"/>
            <a:ext cx="3816350" cy="571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对比朗读：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1"/>
          <p:cNvPicPr>
            <a:picLocks noChangeAspect="1"/>
          </p:cNvPicPr>
          <p:nvPr/>
        </p:nvPicPr>
        <p:blipFill>
          <a:blip r:embed="rId1"/>
          <a:srcRect l="9293" r="936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7"/>
          <p:cNvSpPr txBox="1"/>
          <p:nvPr/>
        </p:nvSpPr>
        <p:spPr>
          <a:xfrm>
            <a:off x="323850" y="1276350"/>
            <a:ext cx="4608513" cy="3194050"/>
          </a:xfrm>
          <a:prstGeom prst="rect">
            <a:avLst/>
          </a:prstGeom>
          <a:solidFill>
            <a:srgbClr val="FFFFFF">
              <a:alpha val="54117"/>
            </a:srgbClr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深蓝的天空中挂着一轮金黄的圆月，下面是海边的沙地，都种着一望无际的碧绿的西瓜，其间有一个十一二岁的少年，项带银圈，手捏一柄钢叉，向一匹猹尽力的刺去，那猹却将身一扭，反从他的胯下逃走了。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Box 5"/>
          <p:cNvSpPr txBox="1"/>
          <p:nvPr/>
        </p:nvSpPr>
        <p:spPr>
          <a:xfrm>
            <a:off x="3486150" y="411163"/>
            <a:ext cx="2022475" cy="6048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 algn="ctr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相识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2" name="TextBox 5"/>
          <p:cNvSpPr txBox="1"/>
          <p:nvPr/>
        </p:nvSpPr>
        <p:spPr>
          <a:xfrm>
            <a:off x="5576888" y="1016000"/>
            <a:ext cx="3352800" cy="2678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快速浏览第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自然段，把描写闰土外貌的语句画出来，你觉得他是一个怎样的闰土？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3" name="图片 3"/>
          <p:cNvPicPr>
            <a:picLocks noChangeAspect="1"/>
          </p:cNvPicPr>
          <p:nvPr/>
        </p:nvPicPr>
        <p:blipFill>
          <a:blip r:embed="rId1"/>
          <a:srcRect b="3035"/>
          <a:stretch>
            <a:fillRect/>
          </a:stretch>
        </p:blipFill>
        <p:spPr>
          <a:xfrm>
            <a:off x="627063" y="1030288"/>
            <a:ext cx="2573337" cy="3557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0" y="1030288"/>
            <a:ext cx="2501900" cy="35496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4954588" y="2368550"/>
            <a:ext cx="3603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200400" y="2500313"/>
            <a:ext cx="21145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200400" y="2630488"/>
            <a:ext cx="3063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/>
          <p:cNvSpPr txBox="1"/>
          <p:nvPr/>
        </p:nvSpPr>
        <p:spPr>
          <a:xfrm>
            <a:off x="6799263" y="3694113"/>
            <a:ext cx="2274887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纯朴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7"/>
          <p:cNvSpPr txBox="1"/>
          <p:nvPr/>
        </p:nvSpPr>
        <p:spPr>
          <a:xfrm>
            <a:off x="827088" y="1779588"/>
            <a:ext cx="763270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他正在厨房里，紫色的圆脸，头戴一顶小毡帽，颈上套一个明晃晃的银项圈。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7088" y="915988"/>
            <a:ext cx="3097212" cy="719137"/>
            <a:chOff x="251520" y="555526"/>
            <a:chExt cx="2952328" cy="720080"/>
          </a:xfrm>
        </p:grpSpPr>
        <p:sp>
          <p:nvSpPr>
            <p:cNvPr id="4" name="云形标注 3"/>
            <p:cNvSpPr/>
            <p:nvPr/>
          </p:nvSpPr>
          <p:spPr>
            <a:xfrm>
              <a:off x="251520" y="555526"/>
              <a:ext cx="2952328" cy="720080"/>
            </a:xfrm>
            <a:prstGeom prst="cloudCallout">
              <a:avLst>
                <a:gd name="adj1" fmla="val 25399"/>
                <a:gd name="adj2" fmla="val 8761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08" name="文本框 4"/>
            <p:cNvSpPr txBox="1"/>
            <p:nvPr/>
          </p:nvSpPr>
          <p:spPr>
            <a:xfrm>
              <a:off x="539511" y="634674"/>
              <a:ext cx="2587744" cy="52390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800" b="1" dirty="0">
                  <a:latin typeface="Calibri" panose="020F0502020204030204" pitchFamily="34" charset="0"/>
                  <a:ea typeface="宋体" panose="02010600030101010101" pitchFamily="2" charset="-122"/>
                </a:rPr>
                <a:t>你发现了什么？</a:t>
              </a:r>
              <a:endPara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95738" y="995363"/>
            <a:ext cx="3851275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没有描写闰土的五官。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547813" y="3292475"/>
            <a:ext cx="7254875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闰土最大的特点是什么？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00113" y="2444750"/>
            <a:ext cx="12239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867400" y="2444750"/>
            <a:ext cx="12239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211955" y="1924050"/>
            <a:ext cx="12239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5"/>
          <p:cNvSpPr txBox="1"/>
          <p:nvPr/>
        </p:nvSpPr>
        <p:spPr>
          <a:xfrm>
            <a:off x="1692275" y="1492250"/>
            <a:ext cx="6048375" cy="2168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    描写人物时一定要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抓住人物最大的特点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来写，哪怕是寥寥数笔，也能写得活灵活现。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Box 5"/>
          <p:cNvSpPr txBox="1"/>
          <p:nvPr/>
        </p:nvSpPr>
        <p:spPr>
          <a:xfrm>
            <a:off x="1403350" y="354013"/>
            <a:ext cx="6480175" cy="541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有感情地朗读第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79" name="图片 3"/>
          <p:cNvPicPr>
            <a:picLocks noChangeAspect="1"/>
          </p:cNvPicPr>
          <p:nvPr/>
        </p:nvPicPr>
        <p:blipFill>
          <a:blip r:embed="rId1"/>
          <a:srcRect b="3035"/>
          <a:stretch>
            <a:fillRect/>
          </a:stretch>
        </p:blipFill>
        <p:spPr bwMode="auto">
          <a:xfrm>
            <a:off x="2266950" y="987425"/>
            <a:ext cx="2573338" cy="3557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80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87425"/>
            <a:ext cx="2501900" cy="3549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6" name="文本框 4"/>
          <p:cNvSpPr txBox="1"/>
          <p:nvPr/>
        </p:nvSpPr>
        <p:spPr>
          <a:xfrm>
            <a:off x="2476500" y="2584450"/>
            <a:ext cx="2159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14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14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7" name="文本框 5"/>
          <p:cNvSpPr txBox="1"/>
          <p:nvPr/>
        </p:nvSpPr>
        <p:spPr>
          <a:xfrm>
            <a:off x="2476500" y="3078163"/>
            <a:ext cx="2159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14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14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8" name="文本框 6"/>
          <p:cNvSpPr txBox="1"/>
          <p:nvPr/>
        </p:nvSpPr>
        <p:spPr>
          <a:xfrm>
            <a:off x="4878388" y="1622425"/>
            <a:ext cx="2159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14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14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9" name="文本框 7"/>
          <p:cNvSpPr txBox="1"/>
          <p:nvPr/>
        </p:nvSpPr>
        <p:spPr>
          <a:xfrm>
            <a:off x="4878388" y="1992313"/>
            <a:ext cx="2159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14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zh-CN" altLang="en-US" sz="14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0" name="文本框 8"/>
          <p:cNvSpPr txBox="1"/>
          <p:nvPr/>
        </p:nvSpPr>
        <p:spPr>
          <a:xfrm>
            <a:off x="4878388" y="2728913"/>
            <a:ext cx="215900" cy="307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14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lang="zh-CN" altLang="en-US" sz="1400" b="1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5"/>
          <p:cNvSpPr txBox="1"/>
          <p:nvPr/>
        </p:nvSpPr>
        <p:spPr>
          <a:xfrm>
            <a:off x="684213" y="987425"/>
            <a:ext cx="3743325" cy="3416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    “我”和年龄相仿的闰土很快就成了形影不离的好朋友，一起玩的日子里，闰土跟“我”讲了好几件有趣的事。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118974"/>
            <a:ext cx="4125799" cy="280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3" name="组合 1"/>
          <p:cNvGrpSpPr/>
          <p:nvPr/>
        </p:nvGrpSpPr>
        <p:grpSpPr>
          <a:xfrm>
            <a:off x="-180975" y="-236537"/>
            <a:ext cx="3667125" cy="1358900"/>
            <a:chOff x="-180528" y="-236562"/>
            <a:chExt cx="3666099" cy="1359113"/>
          </a:xfrm>
        </p:grpSpPr>
        <p:sp>
          <p:nvSpPr>
            <p:cNvPr id="3" name="矩形 2"/>
            <p:cNvSpPr/>
            <p:nvPr/>
          </p:nvSpPr>
          <p:spPr>
            <a:xfrm>
              <a:off x="562214" y="155612"/>
              <a:ext cx="2458350" cy="6287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8675" name="组合 7"/>
            <p:cNvGrpSpPr/>
            <p:nvPr/>
          </p:nvGrpSpPr>
          <p:grpSpPr>
            <a:xfrm>
              <a:off x="-180528" y="-236562"/>
              <a:ext cx="3666099" cy="1359113"/>
              <a:chOff x="-208405" y="-276639"/>
              <a:chExt cx="3667614" cy="1359956"/>
            </a:xfrm>
          </p:grpSpPr>
          <p:sp>
            <p:nvSpPr>
              <p:cNvPr id="5" name="TextBox 13"/>
              <p:cNvSpPr txBox="1"/>
              <p:nvPr/>
            </p:nvSpPr>
            <p:spPr>
              <a:xfrm>
                <a:off x="775381" y="90087"/>
                <a:ext cx="2038009" cy="646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kern="1200" cap="none" spc="0" normalizeH="0" baseline="0" noProof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感知形象</a:t>
                </a:r>
                <a:endParaRPr kumimoji="0" lang="zh-CN" altLang="en-US" sz="3600" b="1" kern="1200" cap="none" spc="0" normalizeH="0" baseline="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28677" name="组合 6"/>
              <p:cNvGrpSpPr/>
              <p:nvPr/>
            </p:nvGrpSpPr>
            <p:grpSpPr>
              <a:xfrm>
                <a:off x="1937917" y="188294"/>
                <a:ext cx="1521292" cy="895023"/>
                <a:chOff x="1999168" y="188294"/>
                <a:chExt cx="1521292" cy="895023"/>
              </a:xfrm>
            </p:grpSpPr>
            <p:pic>
              <p:nvPicPr>
                <p:cNvPr id="28678" name="图片 5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 rot="5400000">
                  <a:off x="2263180" y="-75718"/>
                  <a:ext cx="768120" cy="1296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8679" name="图片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85889" y="348746"/>
                  <a:ext cx="734571" cy="7345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28680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8405" y="-276639"/>
                <a:ext cx="1345447" cy="1345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8681" name="TextBox 5"/>
          <p:cNvSpPr txBox="1"/>
          <p:nvPr/>
        </p:nvSpPr>
        <p:spPr>
          <a:xfrm>
            <a:off x="3486150" y="411163"/>
            <a:ext cx="2022475" cy="6048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 algn="ctr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相处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82" name="TextBox 5"/>
          <p:cNvSpPr txBox="1"/>
          <p:nvPr/>
        </p:nvSpPr>
        <p:spPr>
          <a:xfrm>
            <a:off x="373063" y="1104900"/>
            <a:ext cx="3449637" cy="3324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仔细读第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自然段，想一想闰土跟“我”讲了哪几件有趣的事。用四字短语概括出来。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683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00" y="1112838"/>
            <a:ext cx="2501900" cy="354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图片 12"/>
          <p:cNvPicPr>
            <a:picLocks noChangeAspect="1"/>
          </p:cNvPicPr>
          <p:nvPr/>
        </p:nvPicPr>
        <p:blipFill>
          <a:blip r:embed="rId5"/>
          <a:srcRect b="1237"/>
          <a:stretch>
            <a:fillRect/>
          </a:stretch>
        </p:blipFill>
        <p:spPr>
          <a:xfrm>
            <a:off x="6308725" y="1112838"/>
            <a:ext cx="2203450" cy="354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4067175" y="3235325"/>
            <a:ext cx="2089150" cy="5476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15"/>
          <p:cNvGrpSpPr/>
          <p:nvPr/>
        </p:nvGrpSpPr>
        <p:grpSpPr>
          <a:xfrm>
            <a:off x="4224338" y="3206750"/>
            <a:ext cx="1776412" cy="576263"/>
            <a:chOff x="1619672" y="4003925"/>
            <a:chExt cx="1776085" cy="576457"/>
          </a:xfrm>
        </p:grpSpPr>
        <p:sp>
          <p:nvSpPr>
            <p:cNvPr id="15" name="圆角矩形 14"/>
            <p:cNvSpPr/>
            <p:nvPr/>
          </p:nvSpPr>
          <p:spPr>
            <a:xfrm>
              <a:off x="1619672" y="4003925"/>
              <a:ext cx="1747515" cy="57645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8" name="TextBox 5"/>
            <p:cNvSpPr txBox="1"/>
            <p:nvPr/>
          </p:nvSpPr>
          <p:spPr>
            <a:xfrm>
              <a:off x="1619672" y="4003925"/>
              <a:ext cx="1776085" cy="5409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雪地捕鸟</a:t>
              </a:r>
              <a:endPara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4067175" y="4027488"/>
            <a:ext cx="2089150" cy="1285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319838" y="2546350"/>
            <a:ext cx="2087563" cy="2413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16"/>
          <p:cNvGrpSpPr/>
          <p:nvPr/>
        </p:nvGrpSpPr>
        <p:grpSpPr>
          <a:xfrm>
            <a:off x="6529388" y="2057400"/>
            <a:ext cx="1776412" cy="609600"/>
            <a:chOff x="1619672" y="4003925"/>
            <a:chExt cx="1776085" cy="609189"/>
          </a:xfrm>
        </p:grpSpPr>
        <p:sp>
          <p:nvSpPr>
            <p:cNvPr id="18" name="圆角矩形 17"/>
            <p:cNvSpPr/>
            <p:nvPr/>
          </p:nvSpPr>
          <p:spPr>
            <a:xfrm>
              <a:off x="1619672" y="4003925"/>
              <a:ext cx="1747515" cy="57587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93" name="TextBox 5"/>
            <p:cNvSpPr txBox="1"/>
            <p:nvPr/>
          </p:nvSpPr>
          <p:spPr>
            <a:xfrm>
              <a:off x="1619672" y="4003925"/>
              <a:ext cx="1776085" cy="6091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海边拾贝</a:t>
              </a:r>
              <a:endPara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6308725" y="2890838"/>
            <a:ext cx="2087563" cy="38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319838" y="3640138"/>
            <a:ext cx="2087563" cy="2413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19"/>
          <p:cNvGrpSpPr/>
          <p:nvPr/>
        </p:nvGrpSpPr>
        <p:grpSpPr>
          <a:xfrm>
            <a:off x="6529388" y="3111500"/>
            <a:ext cx="1776412" cy="609600"/>
            <a:chOff x="1619672" y="4003925"/>
            <a:chExt cx="1776085" cy="610871"/>
          </a:xfrm>
        </p:grpSpPr>
        <p:sp>
          <p:nvSpPr>
            <p:cNvPr id="21" name="圆角矩形 20"/>
            <p:cNvSpPr/>
            <p:nvPr/>
          </p:nvSpPr>
          <p:spPr>
            <a:xfrm>
              <a:off x="1619672" y="4003925"/>
              <a:ext cx="1747515" cy="57587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98" name="TextBox 5"/>
            <p:cNvSpPr txBox="1"/>
            <p:nvPr/>
          </p:nvSpPr>
          <p:spPr>
            <a:xfrm>
              <a:off x="1619672" y="4003925"/>
              <a:ext cx="1776085" cy="610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看瓜刺猹</a:t>
              </a:r>
              <a:endPara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6308725" y="4117975"/>
            <a:ext cx="2087563" cy="25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组合 22"/>
          <p:cNvGrpSpPr/>
          <p:nvPr/>
        </p:nvGrpSpPr>
        <p:grpSpPr>
          <a:xfrm>
            <a:off x="6529388" y="3987800"/>
            <a:ext cx="1776412" cy="576263"/>
            <a:chOff x="1619672" y="4003925"/>
            <a:chExt cx="1776085" cy="576064"/>
          </a:xfrm>
        </p:grpSpPr>
        <p:sp>
          <p:nvSpPr>
            <p:cNvPr id="24" name="圆角矩形 23"/>
            <p:cNvSpPr/>
            <p:nvPr/>
          </p:nvSpPr>
          <p:spPr>
            <a:xfrm>
              <a:off x="1619672" y="4003925"/>
              <a:ext cx="1747515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702" name="TextBox 5"/>
            <p:cNvSpPr txBox="1"/>
            <p:nvPr/>
          </p:nvSpPr>
          <p:spPr>
            <a:xfrm>
              <a:off x="1619672" y="4003925"/>
              <a:ext cx="1776085" cy="5405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看跳鱼儿</a:t>
              </a:r>
              <a:endPara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663" y="484188"/>
            <a:ext cx="2903538" cy="416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70438" y="1338263"/>
            <a:ext cx="3024188" cy="533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单元的主题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78375" y="2001838"/>
            <a:ext cx="3463925" cy="17541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走近鲁迅，体会鲁迅忧国忧民的爱国情怀，感受其高尚品质。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84438" y="1441450"/>
            <a:ext cx="2792412" cy="719138"/>
            <a:chOff x="507715" y="555526"/>
            <a:chExt cx="2793319" cy="720080"/>
          </a:xfrm>
        </p:grpSpPr>
        <p:sp>
          <p:nvSpPr>
            <p:cNvPr id="15" name="云形标注 14"/>
            <p:cNvSpPr/>
            <p:nvPr/>
          </p:nvSpPr>
          <p:spPr>
            <a:xfrm>
              <a:off x="507715" y="555526"/>
              <a:ext cx="2220046" cy="720080"/>
            </a:xfrm>
            <a:prstGeom prst="cloudCallout">
              <a:avLst>
                <a:gd name="adj1" fmla="val -49325"/>
                <a:gd name="adj2" fmla="val 5096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文本框 4"/>
            <p:cNvSpPr txBox="1">
              <a:spLocks noChangeArrowheads="1"/>
            </p:cNvSpPr>
            <p:nvPr/>
          </p:nvSpPr>
          <p:spPr bwMode="auto">
            <a:xfrm>
              <a:off x="712569" y="639774"/>
              <a:ext cx="2588465" cy="47687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marR="0" lvl="0" indent="-457200" algn="l" defTabSz="914400" rtl="0" eaLnBrk="1" fontAlgn="base" latinLnBrk="0" hangingPunct="1">
                <a:lnSpc>
                  <a:spcPct val="12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宋体" panose="02010600030101010101" pitchFamily="2" charset="-122"/>
                  <a:cs typeface="+mn-cs"/>
                </a:rPr>
                <a:t>语文要素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55588" y="2646363"/>
            <a:ext cx="2679700" cy="719137"/>
            <a:chOff x="507714" y="582458"/>
            <a:chExt cx="2678527" cy="720080"/>
          </a:xfrm>
        </p:grpSpPr>
        <p:sp>
          <p:nvSpPr>
            <p:cNvPr id="18" name="云形标注 17"/>
            <p:cNvSpPr/>
            <p:nvPr/>
          </p:nvSpPr>
          <p:spPr>
            <a:xfrm>
              <a:off x="507714" y="582458"/>
              <a:ext cx="2440506" cy="720080"/>
            </a:xfrm>
            <a:prstGeom prst="cloudCallout">
              <a:avLst>
                <a:gd name="adj1" fmla="val 30717"/>
                <a:gd name="adj2" fmla="val -7338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文本框 4"/>
            <p:cNvSpPr txBox="1">
              <a:spLocks noChangeArrowheads="1"/>
            </p:cNvSpPr>
            <p:nvPr/>
          </p:nvSpPr>
          <p:spPr bwMode="auto">
            <a:xfrm>
              <a:off x="598161" y="684191"/>
              <a:ext cx="2588080" cy="4784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457200" marR="0" lvl="0" indent="-457200" algn="l" defTabSz="914400" rtl="0" eaLnBrk="1" fontAlgn="base" latinLnBrk="0" hangingPunct="1">
                <a:lnSpc>
                  <a:spcPct val="12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u"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ea"/>
                  <a:ea typeface="宋体" panose="02010600030101010101" pitchFamily="2" charset="-122"/>
                  <a:cs typeface="+mn-cs"/>
                </a:rPr>
                <a:t>习作要求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5"/>
          <p:cNvSpPr txBox="1"/>
          <p:nvPr/>
        </p:nvSpPr>
        <p:spPr>
          <a:xfrm>
            <a:off x="1116013" y="484188"/>
            <a:ext cx="7327900" cy="1057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请大家浏览课文中的四件事，从篇幅上你发现了什么？在写法上叫什么？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908175" y="1530350"/>
            <a:ext cx="3851275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详略结合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116013" y="2071688"/>
            <a:ext cx="7327900" cy="1057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思考：为什么把“看瓜刺猹”写得那么详细？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16013" y="3128963"/>
            <a:ext cx="7200900" cy="157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正是因为这件事给“我”留下了非常深刻的印象，一想到闰土，“我”的脑海里就会浮现出这样一幅画面。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7"/>
          <p:cNvSpPr txBox="1"/>
          <p:nvPr/>
        </p:nvSpPr>
        <p:spPr>
          <a:xfrm>
            <a:off x="560388" y="627063"/>
            <a:ext cx="7975600" cy="2678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这不能。须大雪下了才好。我们沙地上，下了雪，我扫出一块空地来，用短棒支起一个大竹匾，撒下秕谷，看鸟雀来吃时，我远远地将缚在棒上的绳子只一拉，那鸟雀就罩在竹匾下了。什么都有：稻鸡，角鸡，鹁鸪，蓝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750" y="3363913"/>
            <a:ext cx="7920038" cy="539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闰土在讲这件事时，会是一种什么样的表情？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440113" y="3979863"/>
            <a:ext cx="2808287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神气、自豪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7"/>
          <p:cNvSpPr txBox="1"/>
          <p:nvPr/>
        </p:nvSpPr>
        <p:spPr>
          <a:xfrm>
            <a:off x="755650" y="627063"/>
            <a:ext cx="7975600" cy="2678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这不能。须大雪下了才好。我们沙地上，下了雪，我扫出一块空地来，用短棒支起一个大竹匾，撒下秕谷，看鸟雀来吃时，我远远地将缚在棒上的绳子只一拉，那鸟雀就罩在竹匾下了。什么都有：稻鸡，角鸡，鹁鸪，蓝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735013" y="3305175"/>
            <a:ext cx="7724775" cy="539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你觉得闰土是一个怎样的少年？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19813" y="3270250"/>
            <a:ext cx="1655762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聪明能干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5013" y="3914775"/>
            <a:ext cx="7724775" cy="539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作者怎样写出他的聪明能干的？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20963" y="121443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516688" y="121443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862138" y="17272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687763" y="17272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687763" y="2227263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6119813" y="3905250"/>
            <a:ext cx="1655762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Box 5"/>
          <p:cNvSpPr txBox="1"/>
          <p:nvPr/>
        </p:nvSpPr>
        <p:spPr>
          <a:xfrm>
            <a:off x="503238" y="1282700"/>
            <a:ext cx="3311525" cy="2578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听了闰土的话后，“我”于是又很盼望下雪，闰土又对“我”说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4763" y="915988"/>
            <a:ext cx="2501900" cy="3549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3"/>
          <p:cNvPicPr>
            <a:picLocks noChangeAspect="1"/>
          </p:cNvPicPr>
          <p:nvPr/>
        </p:nvPicPr>
        <p:blipFill>
          <a:blip r:embed="rId2"/>
          <a:srcRect b="1237"/>
          <a:stretch>
            <a:fillRect/>
          </a:stretch>
        </p:blipFill>
        <p:spPr>
          <a:xfrm>
            <a:off x="6300788" y="915988"/>
            <a:ext cx="2203450" cy="35496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连接符 4"/>
          <p:cNvCxnSpPr/>
          <p:nvPr/>
        </p:nvCxnSpPr>
        <p:spPr>
          <a:xfrm>
            <a:off x="4140200" y="3940175"/>
            <a:ext cx="20161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300788" y="2460625"/>
            <a:ext cx="2159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00788" y="2571750"/>
            <a:ext cx="5762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43663" y="2820988"/>
            <a:ext cx="20161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00788" y="2944813"/>
            <a:ext cx="2159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00788" y="3076575"/>
            <a:ext cx="13684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516688" y="3541713"/>
            <a:ext cx="1943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300788" y="3651250"/>
            <a:ext cx="18002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516688" y="4025900"/>
            <a:ext cx="1943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300788" y="4135438"/>
            <a:ext cx="18002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5"/>
          <p:cNvSpPr txBox="1"/>
          <p:nvPr/>
        </p:nvSpPr>
        <p:spPr>
          <a:xfrm>
            <a:off x="755650" y="915988"/>
            <a:ext cx="7724775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你觉得闰土是一个怎样的少年？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922713" y="1568450"/>
            <a:ext cx="1655762" cy="539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见多识广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55650" y="2284413"/>
            <a:ext cx="7724775" cy="1384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作者主要通过什么描写，让我们感受到这个见多识广、无所不知、聪明能干的闰土？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22713" y="3673475"/>
            <a:ext cx="1655762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  <a:endParaRPr lang="zh-CN" altLang="en-US" sz="28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406525"/>
            <a:ext cx="3841750" cy="248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TextBox 5"/>
          <p:cNvSpPr txBox="1"/>
          <p:nvPr/>
        </p:nvSpPr>
        <p:spPr>
          <a:xfrm>
            <a:off x="5003800" y="987425"/>
            <a:ext cx="3600450" cy="3324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仔细看看闰土是怎样给“我”讲这些稀奇的、新鲜的事的，你会用一个什么词语来形容他？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7"/>
          <p:cNvSpPr txBox="1"/>
          <p:nvPr/>
        </p:nvSpPr>
        <p:spPr>
          <a:xfrm>
            <a:off x="611188" y="771525"/>
            <a:ext cx="7975600" cy="3711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我素不知道天下有这许多新鲜事：海边有如许五色的贝壳；西瓜有这样危险的经历，我先前单知道他在水果店里出卖罢了。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阿！闰土的心里有无穷无尽的希奇的事，都是我往常的朋友所不知道的。他们不知道一些事，闰土在海边时，他们都和我一样只看见院子里高墙上的四角的天空。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812088" y="3867150"/>
            <a:ext cx="5762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11188" y="4371975"/>
            <a:ext cx="3240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876675" y="3903663"/>
            <a:ext cx="5113338" cy="936625"/>
            <a:chOff x="251520" y="555526"/>
            <a:chExt cx="5112568" cy="936104"/>
          </a:xfrm>
        </p:grpSpPr>
        <p:sp>
          <p:nvSpPr>
            <p:cNvPr id="8" name="云形标注 7"/>
            <p:cNvSpPr/>
            <p:nvPr/>
          </p:nvSpPr>
          <p:spPr>
            <a:xfrm>
              <a:off x="251520" y="555526"/>
              <a:ext cx="5112568" cy="936104"/>
            </a:xfrm>
            <a:prstGeom prst="cloudCallout">
              <a:avLst>
                <a:gd name="adj1" fmla="val -54481"/>
                <a:gd name="adj2" fmla="val -27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846" name="文本框 18"/>
            <p:cNvSpPr txBox="1"/>
            <p:nvPr/>
          </p:nvSpPr>
          <p:spPr>
            <a:xfrm>
              <a:off x="872697" y="762113"/>
              <a:ext cx="4321860" cy="5229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800" b="1" dirty="0">
                  <a:latin typeface="Calibri" panose="020F0502020204030204" pitchFamily="34" charset="0"/>
                  <a:ea typeface="宋体" panose="02010600030101010101" pitchFamily="2" charset="-122"/>
                </a:rPr>
                <a:t>指什么？这是谁看到的？</a:t>
              </a:r>
              <a:endPara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Box 5"/>
          <p:cNvSpPr txBox="1"/>
          <p:nvPr/>
        </p:nvSpPr>
        <p:spPr>
          <a:xfrm>
            <a:off x="755650" y="700088"/>
            <a:ext cx="7920038" cy="1930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这说明“我”和“我”往常的朋友每天都在家里，与外面的世界很少接触，生活范围很狭窄。由此，你想到了哪些成语？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00050" y="3076575"/>
            <a:ext cx="5473700" cy="571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井底之蛙、坐井观天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0112" y="2121191"/>
            <a:ext cx="2409577" cy="248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 Box 7"/>
          <p:cNvSpPr txBox="1"/>
          <p:nvPr/>
        </p:nvSpPr>
        <p:spPr>
          <a:xfrm>
            <a:off x="611188" y="771525"/>
            <a:ext cx="7416800" cy="3222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我那时并不知道这所谓猹的是怎么一件东西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便是现在也没有知道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我素不知道天下有这许多新鲜事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阿！闰土的心里有无穷无尽的希奇的事，都是我往常的朋友所不知道的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87900" y="3867150"/>
            <a:ext cx="4943475" cy="936625"/>
            <a:chOff x="251520" y="555526"/>
            <a:chExt cx="4943037" cy="936104"/>
          </a:xfrm>
        </p:grpSpPr>
        <p:sp>
          <p:nvSpPr>
            <p:cNvPr id="4" name="云形标注 3"/>
            <p:cNvSpPr/>
            <p:nvPr/>
          </p:nvSpPr>
          <p:spPr>
            <a:xfrm>
              <a:off x="251520" y="555526"/>
              <a:ext cx="4031893" cy="936104"/>
            </a:xfrm>
            <a:prstGeom prst="cloudCallout">
              <a:avLst>
                <a:gd name="adj1" fmla="val -7318"/>
                <a:gd name="adj2" fmla="val -8552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892" name="文本框 18"/>
            <p:cNvSpPr txBox="1"/>
            <p:nvPr/>
          </p:nvSpPr>
          <p:spPr>
            <a:xfrm>
              <a:off x="872697" y="762113"/>
              <a:ext cx="4321860" cy="5229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800" b="1" dirty="0">
                  <a:latin typeface="Calibri" panose="020F0502020204030204" pitchFamily="34" charset="0"/>
                  <a:ea typeface="宋体" panose="02010600030101010101" pitchFamily="2" charset="-122"/>
                </a:rPr>
                <a:t>你感受到了什么？</a:t>
              </a:r>
              <a:endPara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extBox 5"/>
          <p:cNvSpPr txBox="1"/>
          <p:nvPr/>
        </p:nvSpPr>
        <p:spPr>
          <a:xfrm>
            <a:off x="971550" y="914400"/>
            <a:ext cx="7632700" cy="1930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再读第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自然段，当闰土在乡下捕鸟、看跳鱼儿、捡贝壳、管西瓜时，“我”作为一个城里人、一个大少爷，平日里能干什么？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11505" y="3219768"/>
            <a:ext cx="7632700" cy="737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作者不满的是什么？他向往的又是什么？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7"/>
          <p:cNvSpPr txBox="1"/>
          <p:nvPr/>
        </p:nvSpPr>
        <p:spPr>
          <a:xfrm>
            <a:off x="539750" y="915988"/>
            <a:ext cx="7975600" cy="30464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深蓝的天空中挂着一轮金黄的圆月，下面是海边的沙地，都种着一望无际的碧绿的西瓜，其间有一个十一二岁的少年，项带银圈，手捏一柄钢叉，向一匹猹尽力的刺去，那猹却将身一扭，反从他的胯下逃走了。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92300" y="3867150"/>
            <a:ext cx="5270500" cy="936625"/>
            <a:chOff x="251520" y="555526"/>
            <a:chExt cx="5270863" cy="936104"/>
          </a:xfrm>
        </p:grpSpPr>
        <p:sp>
          <p:nvSpPr>
            <p:cNvPr id="4" name="云形标注 3"/>
            <p:cNvSpPr/>
            <p:nvPr/>
          </p:nvSpPr>
          <p:spPr>
            <a:xfrm>
              <a:off x="251520" y="555526"/>
              <a:ext cx="5112102" cy="936104"/>
            </a:xfrm>
            <a:prstGeom prst="cloudCallout">
              <a:avLst>
                <a:gd name="adj1" fmla="val 22792"/>
                <a:gd name="adj2" fmla="val -17773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4" name="文本框 4"/>
            <p:cNvSpPr txBox="1"/>
            <p:nvPr/>
          </p:nvSpPr>
          <p:spPr>
            <a:xfrm>
              <a:off x="395536" y="722193"/>
              <a:ext cx="512684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800" b="1" dirty="0">
                  <a:latin typeface="Calibri" panose="020F0502020204030204" pitchFamily="34" charset="0"/>
                  <a:ea typeface="宋体" panose="02010600030101010101" pitchFamily="2" charset="-122"/>
                </a:rPr>
                <a:t>    你知道这位少年是谁吗？</a:t>
              </a:r>
              <a:endParaRPr lang="zh-CN" altLang="en-US" sz="28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 Box 7"/>
          <p:cNvSpPr txBox="1"/>
          <p:nvPr/>
        </p:nvSpPr>
        <p:spPr>
          <a:xfrm>
            <a:off x="827088" y="1203325"/>
            <a:ext cx="7634287" cy="275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    阿！闰土的心里有无穷无尽的希奇的事，都是我往常的朋友所不知道的。他们不知道一些事，闰土在海边时，他们都和我一样只看见院子里高墙上的四角的天空。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extBox 5"/>
          <p:cNvSpPr txBox="1"/>
          <p:nvPr/>
        </p:nvSpPr>
        <p:spPr>
          <a:xfrm>
            <a:off x="3486150" y="411163"/>
            <a:ext cx="2022475" cy="6048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 algn="ctr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长忆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2" name="TextBox 5"/>
          <p:cNvSpPr txBox="1"/>
          <p:nvPr/>
        </p:nvSpPr>
        <p:spPr>
          <a:xfrm>
            <a:off x="684213" y="1131888"/>
            <a:ext cx="7775575" cy="3222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“我”的哭泣和哀求并没有挽留下闰土。这次一别后，从此再也没有见面。当“我”收到闰土托他父亲带给“我”的一包贝壳和几支好看的鸟毛时，“我”知道闰土没有忘记“我”，而“我”的脑海里自然也浮现出那美丽的乡村画面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5" name="图片 1"/>
          <p:cNvPicPr>
            <a:picLocks noChangeAspect="1"/>
          </p:cNvPicPr>
          <p:nvPr/>
        </p:nvPicPr>
        <p:blipFill>
          <a:blip r:embed="rId1"/>
          <a:srcRect l="9293" r="936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7"/>
          <p:cNvSpPr txBox="1"/>
          <p:nvPr/>
        </p:nvSpPr>
        <p:spPr>
          <a:xfrm>
            <a:off x="323850" y="1276350"/>
            <a:ext cx="4608513" cy="3194050"/>
          </a:xfrm>
          <a:prstGeom prst="rect">
            <a:avLst/>
          </a:prstGeom>
          <a:solidFill>
            <a:srgbClr val="FFFFFF">
              <a:alpha val="54117"/>
            </a:srgbClr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深蓝的天空中挂着一轮金黄的圆月，下面是海边的沙地，都种着一望无际的碧绿的西瓜，其间有一个十一二岁的少年，项带银圈，手捏一柄钢叉，向一匹猹尽力的刺去，那猹却将身一扭，反从他的胯下逃走了。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09" name="组合 1"/>
          <p:cNvGrpSpPr/>
          <p:nvPr/>
        </p:nvGrpSpPr>
        <p:grpSpPr>
          <a:xfrm>
            <a:off x="-180975" y="-236537"/>
            <a:ext cx="3667125" cy="1358900"/>
            <a:chOff x="-180528" y="-236562"/>
            <a:chExt cx="3666099" cy="1359113"/>
          </a:xfrm>
        </p:grpSpPr>
        <p:sp>
          <p:nvSpPr>
            <p:cNvPr id="3" name="矩形 2"/>
            <p:cNvSpPr/>
            <p:nvPr/>
          </p:nvSpPr>
          <p:spPr>
            <a:xfrm>
              <a:off x="562214" y="155612"/>
              <a:ext cx="2458350" cy="6287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3011" name="组合 7"/>
            <p:cNvGrpSpPr/>
            <p:nvPr/>
          </p:nvGrpSpPr>
          <p:grpSpPr>
            <a:xfrm>
              <a:off x="-180528" y="-236562"/>
              <a:ext cx="3666099" cy="1359113"/>
              <a:chOff x="-208405" y="-276639"/>
              <a:chExt cx="3667614" cy="1359956"/>
            </a:xfrm>
          </p:grpSpPr>
          <p:sp>
            <p:nvSpPr>
              <p:cNvPr id="5" name="TextBox 13"/>
              <p:cNvSpPr txBox="1"/>
              <p:nvPr/>
            </p:nvSpPr>
            <p:spPr>
              <a:xfrm>
                <a:off x="775381" y="90087"/>
                <a:ext cx="2038009" cy="646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kern="1200" cap="none" spc="0" normalizeH="0" baseline="0" noProof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拓展阅读</a:t>
                </a:r>
                <a:endParaRPr kumimoji="0" lang="zh-CN" altLang="en-US" sz="3600" b="1" kern="1200" cap="none" spc="0" normalizeH="0" baseline="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43013" name="组合 6"/>
              <p:cNvGrpSpPr/>
              <p:nvPr/>
            </p:nvGrpSpPr>
            <p:grpSpPr>
              <a:xfrm>
                <a:off x="1937917" y="188294"/>
                <a:ext cx="1521292" cy="895023"/>
                <a:chOff x="1999168" y="188294"/>
                <a:chExt cx="1521292" cy="895023"/>
              </a:xfrm>
            </p:grpSpPr>
            <p:pic>
              <p:nvPicPr>
                <p:cNvPr id="43014" name="图片 5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 rot="5400000">
                  <a:off x="2263180" y="-75718"/>
                  <a:ext cx="768120" cy="1296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3015" name="图片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85889" y="348746"/>
                  <a:ext cx="734571" cy="7345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3016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8405" y="-276639"/>
                <a:ext cx="1345447" cy="1345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3017" name="TextBox 5"/>
          <p:cNvSpPr txBox="1"/>
          <p:nvPr/>
        </p:nvSpPr>
        <p:spPr>
          <a:xfrm>
            <a:off x="1155700" y="1343025"/>
            <a:ext cx="7021513" cy="2678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三十年，这幅美丽的画面就烙印在“我”的心中。三十年后，再见到的闰土是怎样的呢？和记忆中的闰土一样吗？我们一起来读读鲁迅的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故乡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TextBox 5"/>
          <p:cNvSpPr txBox="1"/>
          <p:nvPr/>
        </p:nvSpPr>
        <p:spPr>
          <a:xfrm>
            <a:off x="827088" y="484188"/>
            <a:ext cx="7683500" cy="4154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故乡（节选）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来的便是闰土。虽然我一见便知道是闰土，但又不是我这记忆上的闰土了。他身材增加了一倍；先前的紫色的圆脸，已经变作灰黄，而且加上了很深的皱纹；眼睛也像他父亲一样，周围都肿得通红，这我知道，在海边种地的人，终日吹着海风，大抵是这样的。他头上是一顶破毡帽，身上只一件极薄的棉衣，浑身瑟索着；手里提着一个纸包和一支长烟管，那手也不是我所记得的红活圆实的手，却又粗又笨而且开裂，像是松树皮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TextBox 5"/>
          <p:cNvSpPr txBox="1"/>
          <p:nvPr/>
        </p:nvSpPr>
        <p:spPr>
          <a:xfrm>
            <a:off x="539750" y="555625"/>
            <a:ext cx="8137525" cy="4092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    《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故乡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的写作背景：短篇小说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故乡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的素材，是鲁迅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1919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年从北京回故乡的见闻，但它深刻地概括了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1921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年前三十年内，特别是辛亥革命后十年间中国农村经济凋敝、农民生活日益贫困的历史，反映了那个时代的社会风貌。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1919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月，鲁迅从北京回到故乡绍兴，与同族十多户人家共同卖掉新台门故宅，带着母亲、三弟及家属来到北京。这次回到乡间，幼年的伙伴、农民章闰水特地从海边农村进城来探望鲁迅。章闰水年纪刚过三十，已是满脸皱纹，形容憔悴，讲述了“农村做人总是难，一点东西拿出去总是要捐三四回”的悲惨处境，引起了鲁迅深切的同情。后来，鲁迅将这次回乡的经历，艺术地再现于小说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故乡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之中，并以章闰水为原型，塑造了闰土这个深刻的人物形象。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TextBox 5"/>
          <p:cNvSpPr txBox="1"/>
          <p:nvPr/>
        </p:nvSpPr>
        <p:spPr>
          <a:xfrm>
            <a:off x="863600" y="842963"/>
            <a:ext cx="8280400" cy="573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作者为什么要如此描写少年闰土？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863600" y="1635125"/>
            <a:ext cx="7777163" cy="2862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作者如此描写少年闰土，就是为了与成年闰土进行对比，从而表达自己对劳动人民的同情，对现实的不满和改造旧社会、创造新生活的强烈愿望。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TextBox 5"/>
          <p:cNvSpPr txBox="1"/>
          <p:nvPr/>
        </p:nvSpPr>
        <p:spPr>
          <a:xfrm>
            <a:off x="755650" y="619125"/>
            <a:ext cx="4608513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课外荐读：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0113" y="1203325"/>
            <a:ext cx="7343775" cy="2493963"/>
          </a:xfrm>
          <a:prstGeom prst="rect">
            <a:avLst/>
          </a:prstGeom>
          <a:noFill/>
          <a:ln w="38100" cmpd="thickThin">
            <a:solidFill>
              <a:schemeClr val="accent6">
                <a:lumMod val="50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鲁迅，原名周树人，浙江绍兴人。主要作品有小说集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呐喊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彷徨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故事新编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，散文集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《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朝花夕拾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，以及大量杂文。他是伟大的文学家、思想家、革命家，五四新文化运动的重要参与者，中国现代文学的奠基人。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7108" name="TextBox 5"/>
          <p:cNvSpPr txBox="1"/>
          <p:nvPr/>
        </p:nvSpPr>
        <p:spPr>
          <a:xfrm>
            <a:off x="785813" y="3867150"/>
            <a:ext cx="8178800" cy="5095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600" b="1" dirty="0">
                <a:latin typeface="宋体" panose="02010600030101010101" pitchFamily="2" charset="-122"/>
                <a:ea typeface="宋体" panose="02010600030101010101" pitchFamily="2" charset="-122"/>
              </a:rPr>
              <a:t>读读他的这些名篇名著，进一步地走近鲁迅。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1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129" name="组合 27"/>
          <p:cNvGrpSpPr/>
          <p:nvPr/>
        </p:nvGrpSpPr>
        <p:grpSpPr>
          <a:xfrm>
            <a:off x="-180975" y="-236537"/>
            <a:ext cx="3667125" cy="1358900"/>
            <a:chOff x="-180528" y="-236562"/>
            <a:chExt cx="3666099" cy="1359113"/>
          </a:xfrm>
        </p:grpSpPr>
        <p:sp>
          <p:nvSpPr>
            <p:cNvPr id="29" name="矩形 28"/>
            <p:cNvSpPr/>
            <p:nvPr/>
          </p:nvSpPr>
          <p:spPr>
            <a:xfrm>
              <a:off x="562214" y="155612"/>
              <a:ext cx="2458350" cy="6287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8131" name="组合 7"/>
            <p:cNvGrpSpPr/>
            <p:nvPr/>
          </p:nvGrpSpPr>
          <p:grpSpPr>
            <a:xfrm>
              <a:off x="-180528" y="-236562"/>
              <a:ext cx="3666099" cy="1359113"/>
              <a:chOff x="-208405" y="-276639"/>
              <a:chExt cx="3667614" cy="1359956"/>
            </a:xfrm>
          </p:grpSpPr>
          <p:sp>
            <p:nvSpPr>
              <p:cNvPr id="36" name="TextBox 13"/>
              <p:cNvSpPr txBox="1"/>
              <p:nvPr/>
            </p:nvSpPr>
            <p:spPr>
              <a:xfrm>
                <a:off x="775381" y="90087"/>
                <a:ext cx="2038579" cy="6467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kern="1200" cap="none" spc="0" normalizeH="0" baseline="0" noProof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板书设计</a:t>
                </a:r>
                <a:endParaRPr kumimoji="0" lang="zh-CN" altLang="en-US" sz="3600" b="1" kern="1200" cap="none" spc="0" normalizeH="0" baseline="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48133" name="组合 6"/>
              <p:cNvGrpSpPr/>
              <p:nvPr/>
            </p:nvGrpSpPr>
            <p:grpSpPr>
              <a:xfrm>
                <a:off x="1937917" y="188294"/>
                <a:ext cx="1521292" cy="895023"/>
                <a:chOff x="1999168" y="188294"/>
                <a:chExt cx="1521292" cy="895023"/>
              </a:xfrm>
            </p:grpSpPr>
            <p:pic>
              <p:nvPicPr>
                <p:cNvPr id="48134" name="图片 5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 rot="5400000">
                  <a:off x="2263180" y="-75718"/>
                  <a:ext cx="768120" cy="1296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48135" name="图片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85889" y="348746"/>
                  <a:ext cx="734571" cy="7345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8136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8405" y="-276639"/>
                <a:ext cx="1345447" cy="1345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48137" name="TextBox 5"/>
          <p:cNvSpPr txBox="1"/>
          <p:nvPr/>
        </p:nvSpPr>
        <p:spPr>
          <a:xfrm>
            <a:off x="3295650" y="792163"/>
            <a:ext cx="2592388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少年闰土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5"/>
          <p:cNvSpPr txBox="1"/>
          <p:nvPr/>
        </p:nvSpPr>
        <p:spPr>
          <a:xfrm>
            <a:off x="431800" y="1636713"/>
            <a:ext cx="1800225" cy="541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雪地捕鸟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431800" y="2289175"/>
            <a:ext cx="1800225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海边拾贝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431800" y="2940050"/>
            <a:ext cx="1800225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看瓜刺猹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5"/>
          <p:cNvSpPr txBox="1"/>
          <p:nvPr/>
        </p:nvSpPr>
        <p:spPr>
          <a:xfrm>
            <a:off x="431800" y="3592513"/>
            <a:ext cx="1800225" cy="5413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看跳鱼儿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新月形 1"/>
          <p:cNvSpPr/>
          <p:nvPr/>
        </p:nvSpPr>
        <p:spPr>
          <a:xfrm flipH="1">
            <a:off x="1990725" y="1735138"/>
            <a:ext cx="168275" cy="2376488"/>
          </a:xfrm>
          <a:prstGeom prst="mo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5"/>
          <p:cNvSpPr txBox="1"/>
          <p:nvPr/>
        </p:nvSpPr>
        <p:spPr>
          <a:xfrm>
            <a:off x="2159000" y="2082800"/>
            <a:ext cx="1800225" cy="157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聪明能干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机智勇敢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见多识广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5"/>
          <p:cNvSpPr txBox="1"/>
          <p:nvPr/>
        </p:nvSpPr>
        <p:spPr>
          <a:xfrm>
            <a:off x="3779838" y="2570163"/>
            <a:ext cx="1008062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写法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新月形 41"/>
          <p:cNvSpPr/>
          <p:nvPr/>
        </p:nvSpPr>
        <p:spPr>
          <a:xfrm>
            <a:off x="4703763" y="1668463"/>
            <a:ext cx="168275" cy="2376488"/>
          </a:xfrm>
          <a:prstGeom prst="mo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5"/>
          <p:cNvSpPr txBox="1"/>
          <p:nvPr/>
        </p:nvSpPr>
        <p:spPr>
          <a:xfrm>
            <a:off x="4872038" y="1550988"/>
            <a:ext cx="4271962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抓住人物最大特点写外貌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5"/>
          <p:cNvSpPr txBox="1"/>
          <p:nvPr/>
        </p:nvSpPr>
        <p:spPr>
          <a:xfrm>
            <a:off x="4872038" y="2222500"/>
            <a:ext cx="3371850" cy="539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动作描写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5"/>
          <p:cNvSpPr txBox="1"/>
          <p:nvPr/>
        </p:nvSpPr>
        <p:spPr>
          <a:xfrm>
            <a:off x="4872038" y="2873375"/>
            <a:ext cx="3371850" cy="54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语言描写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5"/>
          <p:cNvSpPr txBox="1"/>
          <p:nvPr/>
        </p:nvSpPr>
        <p:spPr>
          <a:xfrm>
            <a:off x="4872038" y="3525838"/>
            <a:ext cx="3371850" cy="539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详略结合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2" grpId="0" animBg="1"/>
      <p:bldP spid="40" grpId="0"/>
      <p:bldP spid="41" grpId="0"/>
      <p:bldP spid="42" grpId="0" animBg="1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"/>
          <p:cNvPicPr>
            <a:picLocks noChangeAspect="1"/>
          </p:cNvPicPr>
          <p:nvPr/>
        </p:nvPicPr>
        <p:blipFill>
          <a:blip r:embed="rId2"/>
          <a:srcRect l="33160" t="-137"/>
          <a:stretch>
            <a:fillRect/>
          </a:stretch>
        </p:blipFill>
        <p:spPr>
          <a:xfrm>
            <a:off x="296863" y="68263"/>
            <a:ext cx="2611437" cy="465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11"/>
          <p:cNvSpPr txBox="1"/>
          <p:nvPr/>
        </p:nvSpPr>
        <p:spPr>
          <a:xfrm>
            <a:off x="3495675" y="1123950"/>
            <a:ext cx="935038" cy="5857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rùn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550988" y="1611313"/>
            <a:ext cx="720725" cy="720725"/>
          </a:xfrm>
          <a:prstGeom prst="ellipse">
            <a:avLst/>
          </a:prstGeom>
          <a:solidFill>
            <a:srgbClr val="FF33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9" name="文本框 5"/>
          <p:cNvSpPr txBox="1"/>
          <p:nvPr/>
        </p:nvSpPr>
        <p:spPr>
          <a:xfrm>
            <a:off x="1547813" y="1563688"/>
            <a:ext cx="3602037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4400" b="1" dirty="0">
                <a:solidFill>
                  <a:schemeClr val="bg1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25</a:t>
            </a:r>
            <a:r>
              <a:rPr lang="zh-CN" altLang="en-US" sz="4400" b="1" dirty="0">
                <a:solidFill>
                  <a:srgbClr val="FFFF00"/>
                </a:solidFill>
                <a:latin typeface="楷体" panose="02010609060101010101" pitchFamily="49" charset="-122"/>
                <a:ea typeface="宋体" panose="02010600030101010101" pitchFamily="2" charset="-122"/>
              </a:rPr>
              <a:t> </a:t>
            </a:r>
            <a:r>
              <a:rPr lang="zh-CN" altLang="en-US" sz="44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少年闰土</a:t>
            </a:r>
            <a:endParaRPr lang="zh-CN" altLang="en-US" sz="44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89" name="组合 4"/>
          <p:cNvGrpSpPr/>
          <p:nvPr/>
        </p:nvGrpSpPr>
        <p:grpSpPr>
          <a:xfrm>
            <a:off x="-180975" y="-236537"/>
            <a:ext cx="3667125" cy="1358900"/>
            <a:chOff x="-180528" y="-236562"/>
            <a:chExt cx="3666099" cy="1359113"/>
          </a:xfrm>
        </p:grpSpPr>
        <p:sp>
          <p:nvSpPr>
            <p:cNvPr id="2" name="矩形 1"/>
            <p:cNvSpPr/>
            <p:nvPr/>
          </p:nvSpPr>
          <p:spPr>
            <a:xfrm>
              <a:off x="562214" y="155612"/>
              <a:ext cx="2458350" cy="6287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291" name="组合 7"/>
            <p:cNvGrpSpPr/>
            <p:nvPr/>
          </p:nvGrpSpPr>
          <p:grpSpPr>
            <a:xfrm>
              <a:off x="-180528" y="-236562"/>
              <a:ext cx="3666099" cy="1359113"/>
              <a:chOff x="-208405" y="-276639"/>
              <a:chExt cx="3667614" cy="1359956"/>
            </a:xfrm>
          </p:grpSpPr>
          <p:sp>
            <p:nvSpPr>
              <p:cNvPr id="3" name="TextBox 13"/>
              <p:cNvSpPr txBox="1"/>
              <p:nvPr/>
            </p:nvSpPr>
            <p:spPr>
              <a:xfrm>
                <a:off x="775381" y="90087"/>
                <a:ext cx="2031325" cy="6463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kern="1200" cap="none" spc="0" normalizeH="0" baseline="0" noProof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初读课文</a:t>
                </a:r>
                <a:endParaRPr kumimoji="0" lang="zh-CN" altLang="en-US" sz="3600" b="1" kern="1200" cap="none" spc="0" normalizeH="0" baseline="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12293" name="组合 6"/>
              <p:cNvGrpSpPr/>
              <p:nvPr/>
            </p:nvGrpSpPr>
            <p:grpSpPr>
              <a:xfrm>
                <a:off x="1937917" y="188294"/>
                <a:ext cx="1521292" cy="895023"/>
                <a:chOff x="1999168" y="188294"/>
                <a:chExt cx="1521292" cy="895023"/>
              </a:xfrm>
            </p:grpSpPr>
            <p:pic>
              <p:nvPicPr>
                <p:cNvPr id="12294" name="图片 5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 rot="5400000">
                  <a:off x="2263180" y="-75718"/>
                  <a:ext cx="768120" cy="1296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2295" name="图片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85889" y="348746"/>
                  <a:ext cx="734571" cy="7345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2296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8405" y="-276639"/>
                <a:ext cx="1345447" cy="1345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2298" name="TextBox 11"/>
          <p:cNvSpPr txBox="1"/>
          <p:nvPr/>
        </p:nvSpPr>
        <p:spPr>
          <a:xfrm>
            <a:off x="561975" y="2120900"/>
            <a:ext cx="6099175" cy="2308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家景  郑重  供品  祭器  讲究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盼望  厨房  毡帽  项圈  刺猬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伶俐  经历  潮汛  一望无际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065463" y="23368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77013" y="2830513"/>
            <a:ext cx="649287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供</a:t>
            </a:r>
            <a:endParaRPr lang="zh-CN" altLang="en-US" sz="24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7000875" y="2740025"/>
            <a:ext cx="177800" cy="863600"/>
          </a:xfrm>
          <a:prstGeom prst="leftBrace">
            <a:avLst>
              <a:gd name="adj1" fmla="val 476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7178675" y="2327275"/>
            <a:ext cx="1023938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ɡònɡ</a:t>
            </a:r>
            <a:endParaRPr lang="zh-CN" altLang="en-US" sz="24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178675" y="3181350"/>
            <a:ext cx="1023938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ɡōnɡ</a:t>
            </a:r>
            <a:endParaRPr lang="zh-CN" altLang="en-US" sz="24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7956550" y="2327275"/>
            <a:ext cx="1025525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供词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7956550" y="3181350"/>
            <a:ext cx="1025525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1636713" y="1811338"/>
            <a:ext cx="965200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zhènɡ</a:t>
            </a:r>
            <a:endParaRPr lang="zh-CN" altLang="en-US" sz="24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736725" y="2584450"/>
            <a:ext cx="703263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chú</a:t>
            </a:r>
            <a:endParaRPr lang="zh-CN" altLang="en-US" sz="24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2924175" y="2584450"/>
            <a:ext cx="830263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zhān</a:t>
            </a:r>
            <a:endParaRPr lang="zh-CN" altLang="en-US" sz="24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5795963" y="2584450"/>
            <a:ext cx="831850" cy="560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wèi</a:t>
            </a:r>
            <a:endParaRPr lang="zh-CN" altLang="en-US" sz="24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341313" y="3317875"/>
            <a:ext cx="13462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línɡ lì</a:t>
            </a:r>
            <a:endParaRPr lang="zh-CN" altLang="en-US" sz="24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6" grpId="0" animBg="1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厨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31913" y="1692275"/>
            <a:ext cx="1849437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毡.mp4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79838" y="1692275"/>
            <a:ext cx="1849437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羞.mp4">
            <a:hlinkClick r:id="" action="ppaction://media"/>
          </p:cNvPr>
          <p:cNvPicPr>
            <a:picLocks noRot="1"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0788" y="1692275"/>
            <a:ext cx="1847850" cy="184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54425" y="406400"/>
            <a:ext cx="2266950" cy="573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半包围结构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840038" y="1022350"/>
            <a:ext cx="3887787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书写顺序：先外后内</a:t>
            </a:r>
            <a:endParaRPr lang="zh-CN" altLang="en-US" sz="3000" b="1" dirty="0">
              <a:solidFill>
                <a:srgbClr val="00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03425" y="3867150"/>
            <a:ext cx="5113338" cy="936625"/>
            <a:chOff x="251520" y="555526"/>
            <a:chExt cx="5112568" cy="936104"/>
          </a:xfrm>
        </p:grpSpPr>
        <p:sp>
          <p:nvSpPr>
            <p:cNvPr id="10" name="云形标注 9"/>
            <p:cNvSpPr/>
            <p:nvPr/>
          </p:nvSpPr>
          <p:spPr>
            <a:xfrm>
              <a:off x="251520" y="555526"/>
              <a:ext cx="5112568" cy="936104"/>
            </a:xfrm>
            <a:prstGeom prst="cloudCallout">
              <a:avLst>
                <a:gd name="adj1" fmla="val -4036"/>
                <a:gd name="adj2" fmla="val -8423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20" name="文本框 10"/>
            <p:cNvSpPr txBox="1"/>
            <p:nvPr/>
          </p:nvSpPr>
          <p:spPr>
            <a:xfrm>
              <a:off x="542473" y="608079"/>
              <a:ext cx="468052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eaLnBrk="0" hangingPunct="0"/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          “毛”的两横长短有别，但都要避让里面的“占”。</a:t>
              </a:r>
              <a:endPara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1" name="组合 4"/>
          <p:cNvGrpSpPr/>
          <p:nvPr/>
        </p:nvGrpSpPr>
        <p:grpSpPr>
          <a:xfrm>
            <a:off x="-180975" y="-236537"/>
            <a:ext cx="3667125" cy="1358900"/>
            <a:chOff x="-180528" y="-236562"/>
            <a:chExt cx="3666099" cy="1359113"/>
          </a:xfrm>
        </p:grpSpPr>
        <p:sp>
          <p:nvSpPr>
            <p:cNvPr id="12" name="矩形 11"/>
            <p:cNvSpPr/>
            <p:nvPr/>
          </p:nvSpPr>
          <p:spPr>
            <a:xfrm>
              <a:off x="562214" y="155612"/>
              <a:ext cx="2458350" cy="6287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3323" name="组合 7"/>
            <p:cNvGrpSpPr/>
            <p:nvPr/>
          </p:nvGrpSpPr>
          <p:grpSpPr>
            <a:xfrm>
              <a:off x="-180528" y="-236562"/>
              <a:ext cx="3666099" cy="1359113"/>
              <a:chOff x="-208405" y="-276639"/>
              <a:chExt cx="3667614" cy="135995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75381" y="90087"/>
                <a:ext cx="2038009" cy="646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kern="1200" cap="none" spc="0" normalizeH="0" baseline="0" noProof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指导书写</a:t>
                </a:r>
                <a:endParaRPr kumimoji="0" lang="zh-CN" altLang="en-US" sz="3600" b="1" kern="1200" cap="none" spc="0" normalizeH="0" baseline="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13325" name="组合 6"/>
              <p:cNvGrpSpPr/>
              <p:nvPr/>
            </p:nvGrpSpPr>
            <p:grpSpPr>
              <a:xfrm>
                <a:off x="1937917" y="188294"/>
                <a:ext cx="1521292" cy="895023"/>
                <a:chOff x="1999168" y="188294"/>
                <a:chExt cx="1521292" cy="895023"/>
              </a:xfrm>
            </p:grpSpPr>
            <p:pic>
              <p:nvPicPr>
                <p:cNvPr id="13326" name="图片 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5400000">
                  <a:off x="2263180" y="-75718"/>
                  <a:ext cx="768120" cy="1296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3327" name="图片 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5889" y="348746"/>
                  <a:ext cx="734571" cy="7345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3328" name="图片 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08405" y="-276639"/>
                <a:ext cx="1345447" cy="1345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11"/>
          <p:cNvSpPr txBox="1"/>
          <p:nvPr/>
        </p:nvSpPr>
        <p:spPr>
          <a:xfrm>
            <a:off x="755650" y="447675"/>
            <a:ext cx="8064500" cy="919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20000"/>
              </a:lnSpc>
              <a:spcBef>
                <a:spcPts val="30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那时我的父亲还在世，家景也好，我正是一个少爷。那一年，我家是一件大祭祀的值年。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38625" y="477838"/>
            <a:ext cx="65881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64088" y="227013"/>
            <a:ext cx="947737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家境。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660775" y="936625"/>
            <a:ext cx="9366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52525" y="1316038"/>
            <a:ext cx="7489825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旧社会大家族全族对祖先的祭典，大家族分若干房，每年由各房轮流主持祭祀活动，轮到的叫“值年”。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94150" y="2408238"/>
            <a:ext cx="11652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14763" y="3138488"/>
            <a:ext cx="1944687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年纪差不多大。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27138" y="3892550"/>
            <a:ext cx="11652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78075" y="4187825"/>
            <a:ext cx="865188" cy="400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许愿。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6" name="TextBox 11"/>
          <p:cNvSpPr txBox="1"/>
          <p:nvPr/>
        </p:nvSpPr>
        <p:spPr>
          <a:xfrm>
            <a:off x="755650" y="1924050"/>
            <a:ext cx="8064500" cy="1362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我的父亲允许了；我也很高兴，因为我早听到闰土这名字，而且知道他和我仿佛年纪，闰月生的，五行缺土，所以他的父亲叫他闰土。他是能装弶捉小鸟雀的。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7" name="TextBox 11"/>
          <p:cNvSpPr txBox="1"/>
          <p:nvPr/>
        </p:nvSpPr>
        <p:spPr>
          <a:xfrm>
            <a:off x="755650" y="3405188"/>
            <a:ext cx="8064500" cy="920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这可见他的父亲十分爱他，怕他死去，所以在神佛面前许下愿心，用圈子将他套住了。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8" name="TextBox 11"/>
          <p:cNvSpPr txBox="1"/>
          <p:nvPr/>
        </p:nvSpPr>
        <p:spPr>
          <a:xfrm>
            <a:off x="755650" y="4427538"/>
            <a:ext cx="80645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我于是日日盼望新年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我于是又很盼望下雪。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Box 5"/>
          <p:cNvSpPr txBox="1"/>
          <p:nvPr/>
        </p:nvSpPr>
        <p:spPr>
          <a:xfrm>
            <a:off x="620713" y="914400"/>
            <a:ext cx="8027987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    认真朗读课文，请按照课文写作的顺序进行排列。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2" name="TextBox 5"/>
          <p:cNvSpPr txBox="1"/>
          <p:nvPr/>
        </p:nvSpPr>
        <p:spPr>
          <a:xfrm>
            <a:off x="620713" y="2427288"/>
            <a:ext cx="8027987" cy="571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相处      离别      回忆      相识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TextBox 5"/>
          <p:cNvSpPr txBox="1"/>
          <p:nvPr/>
        </p:nvSpPr>
        <p:spPr>
          <a:xfrm>
            <a:off x="468313" y="3435350"/>
            <a:ext cx="8208962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（     ）→（     ）→（     ）→（     ）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6788" y="3425825"/>
            <a:ext cx="1008062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回忆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8638" y="3425825"/>
            <a:ext cx="1008062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相识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202238" y="3425825"/>
            <a:ext cx="100965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相处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316788" y="3425825"/>
            <a:ext cx="1008062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离别</a:t>
            </a:r>
            <a:endParaRPr lang="zh-CN" altLang="en-US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5" name="组合 4"/>
          <p:cNvGrpSpPr/>
          <p:nvPr/>
        </p:nvGrpSpPr>
        <p:grpSpPr>
          <a:xfrm>
            <a:off x="-180975" y="-236537"/>
            <a:ext cx="3667125" cy="1358900"/>
            <a:chOff x="-180528" y="-236562"/>
            <a:chExt cx="3666099" cy="1359113"/>
          </a:xfrm>
        </p:grpSpPr>
        <p:sp>
          <p:nvSpPr>
            <p:cNvPr id="3" name="矩形 2"/>
            <p:cNvSpPr/>
            <p:nvPr/>
          </p:nvSpPr>
          <p:spPr>
            <a:xfrm>
              <a:off x="562214" y="155612"/>
              <a:ext cx="2458350" cy="6287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6387" name="组合 7"/>
            <p:cNvGrpSpPr/>
            <p:nvPr/>
          </p:nvGrpSpPr>
          <p:grpSpPr>
            <a:xfrm>
              <a:off x="-180528" y="-236562"/>
              <a:ext cx="3666099" cy="1359113"/>
              <a:chOff x="-208405" y="-276639"/>
              <a:chExt cx="3667614" cy="1359956"/>
            </a:xfrm>
          </p:grpSpPr>
          <p:sp>
            <p:nvSpPr>
              <p:cNvPr id="5" name="TextBox 13"/>
              <p:cNvSpPr txBox="1"/>
              <p:nvPr/>
            </p:nvSpPr>
            <p:spPr>
              <a:xfrm>
                <a:off x="775381" y="90087"/>
                <a:ext cx="2038009" cy="64683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R="0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kern="1200" cap="none" spc="0" normalizeH="0" baseline="0" noProof="1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品读课文</a:t>
                </a:r>
                <a:endParaRPr kumimoji="0" lang="zh-CN" altLang="en-US" sz="3600" b="1" kern="1200" cap="none" spc="0" normalizeH="0" baseline="0" noProof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16389" name="组合 6"/>
              <p:cNvGrpSpPr/>
              <p:nvPr/>
            </p:nvGrpSpPr>
            <p:grpSpPr>
              <a:xfrm>
                <a:off x="1937917" y="188294"/>
                <a:ext cx="1521292" cy="895023"/>
                <a:chOff x="1999168" y="188294"/>
                <a:chExt cx="1521292" cy="895023"/>
              </a:xfrm>
            </p:grpSpPr>
            <p:pic>
              <p:nvPicPr>
                <p:cNvPr id="16390" name="图片 5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 rot="5400000">
                  <a:off x="2263180" y="-75718"/>
                  <a:ext cx="768120" cy="129614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6391" name="图片 1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785889" y="348746"/>
                  <a:ext cx="734571" cy="7345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16392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8405" y="-276639"/>
                <a:ext cx="1345447" cy="134544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6393" name="TextBox 5"/>
          <p:cNvSpPr txBox="1"/>
          <p:nvPr/>
        </p:nvSpPr>
        <p:spPr>
          <a:xfrm>
            <a:off x="3486150" y="573088"/>
            <a:ext cx="2022475" cy="6826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 algn="ctr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回忆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4" name="Text Box 7"/>
          <p:cNvSpPr txBox="1"/>
          <p:nvPr/>
        </p:nvSpPr>
        <p:spPr>
          <a:xfrm>
            <a:off x="611188" y="1341438"/>
            <a:ext cx="7975600" cy="2609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深蓝的天空中挂着一轮金黄的圆月，下面是海边的沙地，都种着一望无际的碧绿的西瓜，其间有一个十一二岁的少年，项带银圈，手捏一柄钢叉，向一匹猹尽力的刺去，那猹却将身一扭，反从他的胯下逃走了。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5" name="TextBox 5"/>
          <p:cNvSpPr txBox="1"/>
          <p:nvPr/>
        </p:nvSpPr>
        <p:spPr>
          <a:xfrm>
            <a:off x="1368425" y="4094163"/>
            <a:ext cx="5327650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圈出句子中描写的景物。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484438" y="1419225"/>
            <a:ext cx="71913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84888" y="1419225"/>
            <a:ext cx="71913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92288" y="1938338"/>
            <a:ext cx="719138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791325" y="1938338"/>
            <a:ext cx="7207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67175" y="3317875"/>
            <a:ext cx="5113338" cy="936625"/>
            <a:chOff x="251520" y="555526"/>
            <a:chExt cx="5112568" cy="936104"/>
          </a:xfrm>
        </p:grpSpPr>
        <p:sp>
          <p:nvSpPr>
            <p:cNvPr id="18" name="云形标注 17"/>
            <p:cNvSpPr/>
            <p:nvPr/>
          </p:nvSpPr>
          <p:spPr>
            <a:xfrm>
              <a:off x="251520" y="555526"/>
              <a:ext cx="5112568" cy="936104"/>
            </a:xfrm>
            <a:prstGeom prst="cloudCallout">
              <a:avLst>
                <a:gd name="adj1" fmla="val -4036"/>
                <a:gd name="adj2" fmla="val -8423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02" name="文本框 18"/>
            <p:cNvSpPr txBox="1"/>
            <p:nvPr/>
          </p:nvSpPr>
          <p:spPr>
            <a:xfrm>
              <a:off x="539552" y="769109"/>
              <a:ext cx="468052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zh-CN" altLang="en-US" sz="2400" b="1" dirty="0">
                  <a:latin typeface="Calibri" panose="020F0502020204030204" pitchFamily="34" charset="0"/>
                  <a:ea typeface="宋体" panose="02010600030101010101" pitchFamily="2" charset="-122"/>
                </a:rPr>
                <a:t>你的脑海里浮现出什么样的画面？</a:t>
              </a:r>
              <a:endPara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3547</Words>
  <Application>WPS 演示</Application>
  <PresentationFormat/>
  <Paragraphs>268</Paragraphs>
  <Slides>39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黑体</vt:lpstr>
      <vt:lpstr>楷体</vt:lpstr>
      <vt:lpstr>微软雅黑</vt:lpstr>
      <vt:lpstr>Arial Unicode MS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李磊</cp:lastModifiedBy>
  <cp:revision>1</cp:revision>
  <dcterms:created xsi:type="dcterms:W3CDTF">2021-12-16T06:55:34Z</dcterms:created>
  <dcterms:modified xsi:type="dcterms:W3CDTF">2021-12-16T06:55:35Z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2052-11.1.0.11115</vt:lpwstr>
  </property>
  <property fmtid="{D5CDD505-2E9C-101B-9397-08002B2CF9AE}" pid="4" name="ICV">
    <vt:lpwstr>1AAE89E14CB1473DB3F6B31E5B51E511</vt:lpwstr>
  </property>
</Properties>
</file>