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0"/>
  </p:notesMasterIdLst>
  <p:sldIdLst>
    <p:sldId id="258" r:id="rId3"/>
    <p:sldId id="268" r:id="rId4"/>
    <p:sldId id="266" r:id="rId5"/>
    <p:sldId id="314" r:id="rId6"/>
    <p:sldId id="271" r:id="rId7"/>
    <p:sldId id="315" r:id="rId8"/>
    <p:sldId id="316" r:id="rId9"/>
    <p:sldId id="317" r:id="rId10"/>
    <p:sldId id="318" r:id="rId11"/>
    <p:sldId id="331" r:id="rId12"/>
    <p:sldId id="270" r:id="rId13"/>
    <p:sldId id="275" r:id="rId14"/>
    <p:sldId id="278" r:id="rId15"/>
    <p:sldId id="277" r:id="rId16"/>
    <p:sldId id="279" r:id="rId17"/>
    <p:sldId id="295" r:id="rId18"/>
    <p:sldId id="294" r:id="rId19"/>
    <p:sldId id="332" r:id="rId20"/>
    <p:sldId id="333" r:id="rId21"/>
    <p:sldId id="297" r:id="rId22"/>
    <p:sldId id="335" r:id="rId23"/>
    <p:sldId id="334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6" r:id="rId36"/>
    <p:sldId id="337" r:id="rId37"/>
    <p:sldId id="339" r:id="rId38"/>
    <p:sldId id="33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4ED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-78"/>
      </p:cViewPr>
      <p:guideLst>
        <p:guide orient="horz" pos="216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1000" y="1898015"/>
            <a:ext cx="32346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>
                <a:latin typeface="华文楷体" panose="02010600040101010101" charset="-122"/>
                <a:ea typeface="华文楷体" panose="02010600040101010101" charset="-122"/>
              </a:rPr>
              <a:t>小蝌蚪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70300" y="1898015"/>
            <a:ext cx="120015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25695" y="1965960"/>
            <a:ext cx="22174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>
                <a:latin typeface="华文楷体" panose="02010600040101010101" charset="-122"/>
                <a:ea typeface="华文楷体" panose="02010600040101010101" charset="-122"/>
              </a:rPr>
              <a:t>妈妈</a:t>
            </a:r>
            <a:r>
              <a:rPr lang="zh-CN" alt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/>
          <p:nvPr/>
        </p:nvSpPr>
        <p:spPr>
          <a:xfrm>
            <a:off x="4154170" y="1328103"/>
            <a:ext cx="4535488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池塘里有一群小蝌蚪，大大的脑袋，黑灰色的身子，甩着长长的尾巴，快活地游来游去。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" y="72390"/>
            <a:ext cx="4113530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9450" y="1878330"/>
            <a:ext cx="7882890" cy="252857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自由朗读课文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2—6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自然段，找一找小蝌蚪在找妈妈的过程中身体发生了哪些变化？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3" cstate="print"/>
          <a:srcRect l="4340" t="29187" r="4521" b="9386"/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705" y="484505"/>
            <a:ext cx="5671820" cy="15684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小蝌蚪游哇游，过了几天，长出了</a:t>
            </a:r>
            <a:r>
              <a:rPr lang="zh-CN" altLang="en-US" sz="4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两条后腿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3" cstate="print"/>
          <a:srcRect l="4340" t="28767" r="6691" b="12790"/>
          <a:stretch>
            <a:fillRect/>
          </a:stretch>
        </p:blipFill>
        <p:spPr>
          <a:xfrm>
            <a:off x="-4445" y="0"/>
            <a:ext cx="9148445" cy="6840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4336415"/>
            <a:ext cx="6408420" cy="171577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小蝌蚪游哇游，过了几天，长出了</a:t>
            </a:r>
            <a:r>
              <a:rPr lang="zh-CN" altLang="en-US" sz="4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两条前腿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" name="Picture 2"/>
          <p:cNvPicPr>
            <a:picLocks noChangeAspect="1"/>
          </p:cNvPicPr>
          <p:nvPr/>
        </p:nvPicPr>
        <p:blipFill>
          <a:blip r:embed="rId3" cstate="print"/>
          <a:srcRect t="15120" b="17130"/>
          <a:stretch>
            <a:fillRect/>
          </a:stretch>
        </p:blipFill>
        <p:spPr>
          <a:xfrm>
            <a:off x="0" y="0"/>
            <a:ext cx="9144000" cy="6854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705" y="843280"/>
            <a:ext cx="5949950" cy="171577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小蝌蚪游哇游，过了几天，</a:t>
            </a:r>
            <a:r>
              <a:rPr lang="zh-CN" altLang="en-US" sz="4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尾巴变短了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3" cstate="print"/>
          <a:srcRect l="777" t="15358" r="1448" b="19312"/>
          <a:stretch>
            <a:fillRect/>
          </a:stretch>
        </p:blipFill>
        <p:spPr>
          <a:xfrm>
            <a:off x="0" y="0"/>
            <a:ext cx="9144000" cy="6895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15" y="4129405"/>
            <a:ext cx="6130290" cy="171577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不知什么时候，小蝌蚪的</a:t>
            </a:r>
            <a:r>
              <a:rPr lang="zh-CN" altLang="en-US" sz="4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尾巴已经不见了</a:t>
            </a:r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" name="Picture 2"/>
          <p:cNvPicPr>
            <a:picLocks noChangeAspect="1"/>
          </p:cNvPicPr>
          <p:nvPr/>
        </p:nvPicPr>
        <p:blipFill>
          <a:blip r:embed="rId3" cstate="print"/>
          <a:srcRect t="15120" b="17130"/>
          <a:stretch>
            <a:fillRect/>
          </a:stretch>
        </p:blipFill>
        <p:spPr>
          <a:xfrm>
            <a:off x="-10160" y="0"/>
            <a:ext cx="9154160" cy="6859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30860" y="556260"/>
            <a:ext cx="18808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青蛙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9" name="图片 37989" descr="fImage7636118148145.png"/>
          <p:cNvPicPr/>
          <p:nvPr/>
        </p:nvPicPr>
        <p:blipFill>
          <a:blip r:embed="rId3" cstate="print"/>
          <a:srcRect l="154" t="4994" b="13310"/>
          <a:stretch>
            <a:fillRect/>
          </a:stretch>
        </p:blipFill>
        <p:spPr>
          <a:xfrm>
            <a:off x="0" y="-5080"/>
            <a:ext cx="9142730" cy="6853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0" name="矩形 37990"/>
          <p:cNvSpPr/>
          <p:nvPr/>
        </p:nvSpPr>
        <p:spPr>
          <a:xfrm>
            <a:off x="2415540" y="2630805"/>
            <a:ext cx="330771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algn="ctr" eaLnBrk="0" hangingPunct="0"/>
            <a:r>
              <a:rPr lang="zh-CN" altLang="ko-KR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披着</a:t>
            </a: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碧绿的衣裳</a:t>
            </a:r>
          </a:p>
        </p:txBody>
      </p:sp>
      <p:sp>
        <p:nvSpPr>
          <p:cNvPr id="17511" name="矩形 37991"/>
          <p:cNvSpPr/>
          <p:nvPr/>
        </p:nvSpPr>
        <p:spPr>
          <a:xfrm>
            <a:off x="5871845" y="4149725"/>
            <a:ext cx="308165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algn="ctr" eaLnBrk="0" hangingPunct="0"/>
            <a:r>
              <a:rPr lang="zh-CN" altLang="ko-KR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露着</a:t>
            </a: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雪白的肚皮</a:t>
            </a:r>
          </a:p>
        </p:txBody>
      </p:sp>
      <p:sp>
        <p:nvSpPr>
          <p:cNvPr id="17515" name="矩形 37996"/>
          <p:cNvSpPr/>
          <p:nvPr/>
        </p:nvSpPr>
        <p:spPr>
          <a:xfrm>
            <a:off x="5605145" y="1591945"/>
            <a:ext cx="323278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algn="ctr" eaLnBrk="0" hangingPunct="0"/>
            <a:r>
              <a:rPr lang="zh-CN" altLang="ko-KR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鼓着</a:t>
            </a: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一对大眼睛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" grpId="0" animBg="1"/>
      <p:bldP spid="17510" grpId="1" animBg="1"/>
      <p:bldP spid="17511" grpId="0" animBg="1"/>
      <p:bldP spid="17511" grpId="1" animBg="1"/>
      <p:bldP spid="17515" grpId="0" animBg="1"/>
      <p:bldP spid="175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9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0" y="3140968"/>
            <a:ext cx="9142730" cy="37075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755576" y="11663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solidFill>
                  <a:srgbClr val="FF0000"/>
                </a:solidFill>
              </a:rPr>
              <a:t>读一读，比一比，两句话中带点字的意思。</a:t>
            </a: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大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青蛙</a:t>
            </a:r>
            <a:r>
              <a:rPr lang="zh-CN" altLang="zh-CN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穿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着碧绿的衣裳，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露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着雪白的肚皮，</a:t>
            </a:r>
            <a:r>
              <a:rPr lang="zh-CN" altLang="zh-CN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长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着一对大眼睛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大青蛙</a:t>
            </a:r>
            <a:r>
              <a:rPr lang="zh-CN" altLang="zh-CN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披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着碧绿的衣裳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，露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着雪白的肚皮，</a:t>
            </a:r>
            <a:r>
              <a:rPr lang="zh-CN" altLang="zh-CN" sz="32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鼓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着一对大眼睛。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9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0" y="3140968"/>
            <a:ext cx="9142730" cy="37075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755576" y="116632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大青蛙</a:t>
            </a:r>
            <a:r>
              <a:rPr lang="zh-CN" altLang="zh-CN" sz="40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披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着碧绿的衣裳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，露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着雪白的肚皮，</a:t>
            </a:r>
            <a:r>
              <a:rPr lang="zh-CN" altLang="zh-CN" sz="4000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鼓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着一对大眼睛。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5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6035"/>
            <a:ext cx="9144000" cy="69100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607" name="组合 3"/>
          <p:cNvGrpSpPr/>
          <p:nvPr/>
        </p:nvGrpSpPr>
        <p:grpSpPr>
          <a:xfrm>
            <a:off x="468630" y="195580"/>
            <a:ext cx="2971165" cy="975360"/>
            <a:chOff x="1939528" y="748904"/>
            <a:chExt cx="2472408" cy="600075"/>
          </a:xfrm>
        </p:grpSpPr>
        <p:sp>
          <p:nvSpPr>
            <p:cNvPr id="2" name="任意多边形 1"/>
            <p:cNvSpPr/>
            <p:nvPr>
              <p:custDataLst>
                <p:tags r:id="rId1"/>
              </p:custDataLst>
            </p:nvPr>
          </p:nvSpPr>
          <p:spPr>
            <a:xfrm>
              <a:off x="1939528" y="748904"/>
              <a:ext cx="584359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朗</a:t>
              </a:r>
            </a:p>
          </p:txBody>
        </p:sp>
        <p:sp>
          <p:nvSpPr>
            <p:cNvPr id="6" name="任意多边形 5"/>
            <p:cNvSpPr/>
            <p:nvPr>
              <p:custDataLst>
                <p:tags r:id="rId2"/>
              </p:custDataLst>
            </p:nvPr>
          </p:nvSpPr>
          <p:spPr>
            <a:xfrm>
              <a:off x="2569936" y="748904"/>
              <a:ext cx="58435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读</a:t>
              </a:r>
            </a:p>
          </p:txBody>
        </p:sp>
        <p:sp>
          <p:nvSpPr>
            <p:cNvPr id="7" name="任意多边形 6"/>
            <p:cNvSpPr/>
            <p:nvPr>
              <p:custDataLst>
                <p:tags r:id="rId3"/>
              </p:custDataLst>
            </p:nvPr>
          </p:nvSpPr>
          <p:spPr>
            <a:xfrm>
              <a:off x="3197169" y="748904"/>
              <a:ext cx="584359" cy="600075"/>
            </a:xfrm>
            <a:custGeom>
              <a:avLst/>
              <a:gdLst>
                <a:gd name="connsiteX0" fmla="*/ 0 w 779499"/>
                <a:gd name="connsiteY0" fmla="*/ 0 h 800100"/>
                <a:gd name="connsiteX1" fmla="*/ 779499 w 779499"/>
                <a:gd name="connsiteY1" fmla="*/ 78101 h 800100"/>
                <a:gd name="connsiteX2" fmla="*/ 779499 w 779499"/>
                <a:gd name="connsiteY2" fmla="*/ 673172 h 800100"/>
                <a:gd name="connsiteX3" fmla="*/ 12477 w 779499"/>
                <a:gd name="connsiteY3" fmla="*/ 800100 h 800100"/>
                <a:gd name="connsiteX4" fmla="*/ 0 w 779499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99" h="800100">
                  <a:moveTo>
                    <a:pt x="0" y="0"/>
                  </a:moveTo>
                  <a:lnTo>
                    <a:pt x="779499" y="78101"/>
                  </a:lnTo>
                  <a:lnTo>
                    <a:pt x="779499" y="673172"/>
                  </a:lnTo>
                  <a:lnTo>
                    <a:pt x="12477" y="800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5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</a:t>
              </a:r>
            </a:p>
          </p:txBody>
        </p:sp>
        <p:sp>
          <p:nvSpPr>
            <p:cNvPr id="8" name="任意多边形 7"/>
            <p:cNvSpPr/>
            <p:nvPr>
              <p:custDataLst>
                <p:tags r:id="rId4"/>
              </p:custDataLst>
            </p:nvPr>
          </p:nvSpPr>
          <p:spPr>
            <a:xfrm>
              <a:off x="3827577" y="748904"/>
              <a:ext cx="584359" cy="600075"/>
            </a:xfrm>
            <a:custGeom>
              <a:avLst/>
              <a:gdLst>
                <a:gd name="connsiteX0" fmla="*/ 779433 w 779433"/>
                <a:gd name="connsiteY0" fmla="*/ 0 h 800100"/>
                <a:gd name="connsiteX1" fmla="*/ 766956 w 779433"/>
                <a:gd name="connsiteY1" fmla="*/ 800100 h 800100"/>
                <a:gd name="connsiteX2" fmla="*/ 0 w 779433"/>
                <a:gd name="connsiteY2" fmla="*/ 673183 h 800100"/>
                <a:gd name="connsiteX3" fmla="*/ 0 w 779433"/>
                <a:gd name="connsiteY3" fmla="*/ 78095 h 800100"/>
                <a:gd name="connsiteX4" fmla="*/ 779433 w 779433"/>
                <a:gd name="connsiteY4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33" h="800100">
                  <a:moveTo>
                    <a:pt x="779433" y="0"/>
                  </a:moveTo>
                  <a:lnTo>
                    <a:pt x="766956" y="800100"/>
                  </a:lnTo>
                  <a:lnTo>
                    <a:pt x="0" y="673183"/>
                  </a:lnTo>
                  <a:lnTo>
                    <a:pt x="0" y="78095"/>
                  </a:lnTo>
                  <a:lnTo>
                    <a:pt x="779433" y="0"/>
                  </a:lnTo>
                  <a:close/>
                </a:path>
              </a:pathLst>
            </a:custGeom>
            <a:solidFill>
              <a:srgbClr val="F7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</a:t>
              </a:r>
            </a:p>
          </p:txBody>
        </p:sp>
      </p:grpSp>
      <p:sp>
        <p:nvSpPr>
          <p:cNvPr id="18434" name="TextBox 28"/>
          <p:cNvSpPr/>
          <p:nvPr/>
        </p:nvSpPr>
        <p:spPr>
          <a:xfrm>
            <a:off x="581660" y="1953895"/>
            <a:ext cx="7980045" cy="1874666"/>
          </a:xfrm>
          <a:prstGeom prst="roundRect">
            <a:avLst>
              <a:gd name="adj" fmla="val 16667"/>
            </a:avLst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自由朗读课文，在认准字音、认识生字的基础上读通课文。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3"/>
          <p:cNvGrpSpPr/>
          <p:nvPr/>
        </p:nvGrpSpPr>
        <p:grpSpPr>
          <a:xfrm>
            <a:off x="755650" y="187325"/>
            <a:ext cx="2684463" cy="1030288"/>
            <a:chOff x="162269" y="139897"/>
            <a:chExt cx="2684280" cy="1030348"/>
          </a:xfrm>
        </p:grpSpPr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1016888" y="362682"/>
              <a:ext cx="1829661" cy="58477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</a:rPr>
                <a:t>我会写</a:t>
              </a:r>
            </a:p>
          </p:txBody>
        </p:sp>
        <p:pic>
          <p:nvPicPr>
            <p:cNvPr id="9281" name="图片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269" y="139897"/>
              <a:ext cx="1174490" cy="10303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50" y="1878330"/>
            <a:ext cx="7668260" cy="1246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14752"/>
            <a:ext cx="7542530" cy="1607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5601" descr="fImage290924056334.jpg"/>
          <p:cNvPicPr/>
          <p:nvPr/>
        </p:nvPicPr>
        <p:blipFill>
          <a:blip r:embed="rId3" cstate="print"/>
          <a:srcRect t="22998" b="8008"/>
          <a:stretch>
            <a:fillRect/>
          </a:stretch>
        </p:blipFill>
        <p:spPr>
          <a:xfrm>
            <a:off x="0" y="0"/>
            <a:ext cx="9142413" cy="682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51720" y="1124744"/>
            <a:ext cx="32346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latin typeface="华文楷体" panose="02010600040101010101" charset="-122"/>
                <a:ea typeface="华文楷体" panose="02010600040101010101" charset="-122"/>
              </a:rPr>
              <a:t>小蝌蚪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41020" y="1124744"/>
            <a:ext cx="120015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96415" y="1192689"/>
            <a:ext cx="22174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>
                <a:latin typeface="华文楷体" panose="02010600040101010101" charset="-122"/>
                <a:ea typeface="华文楷体" panose="02010600040101010101" charset="-122"/>
              </a:rPr>
              <a:t>妈妈</a:t>
            </a:r>
            <a:r>
              <a:rPr lang="zh-CN" alt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2225" y="1350963"/>
            <a:ext cx="7108825" cy="374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>
              <a:lnSpc>
                <a:spcPct val="180000"/>
              </a:lnSpc>
            </a:pPr>
            <a:r>
              <a:rPr lang="ko-KR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池塘 迎上去 黑灰色 两条</a:t>
            </a:r>
          </a:p>
          <a:p>
            <a:pPr marL="1905" indent="-1905" eaLnBrk="0" hangingPunct="0">
              <a:lnSpc>
                <a:spcPct val="180000"/>
              </a:lnSpc>
            </a:pPr>
            <a:r>
              <a:rPr lang="ko-KR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捕食 </a:t>
            </a:r>
            <a:r>
              <a:rPr lang="ko-KR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乌龟</a:t>
            </a:r>
            <a:r>
              <a:rPr lang="ko-KR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头顶 阿姨 宽广</a:t>
            </a:r>
          </a:p>
          <a:p>
            <a:pPr marL="1905" indent="-1905" eaLnBrk="0" hangingPunct="0">
              <a:lnSpc>
                <a:spcPct val="180000"/>
              </a:lnSpc>
            </a:pPr>
            <a:r>
              <a:rPr lang="ko-KR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脑袋 披着 鼓着  </a:t>
            </a:r>
            <a:endParaRPr lang="ko-KR" altLang="en-US" sz="4400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25601" descr="fImage290924056334.jpg"/>
          <p:cNvPicPr/>
          <p:nvPr/>
        </p:nvPicPr>
        <p:blipFill>
          <a:blip r:embed="rId2" cstate="print"/>
          <a:srcRect t="22998" b="8008"/>
          <a:stretch>
            <a:fillRect/>
          </a:stretch>
        </p:blipFill>
        <p:spPr>
          <a:xfrm>
            <a:off x="0" y="0"/>
            <a:ext cx="9142413" cy="682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矩形 25602"/>
          <p:cNvSpPr/>
          <p:nvPr/>
        </p:nvSpPr>
        <p:spPr>
          <a:xfrm>
            <a:off x="688658" y="1440498"/>
            <a:ext cx="8278812" cy="1970087"/>
          </a:xfrm>
          <a:prstGeom prst="rect">
            <a:avLst/>
          </a:prstGeom>
          <a:solidFill>
            <a:srgbClr val="FFFFFF">
              <a:alpha val="49803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>
              <a:lnSpc>
                <a:spcPct val="12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ko-KR" altLang="en-US" sz="3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小蝌蚪先________，然后______，接着________，最后______。就这样，小蝌蚪完全变成青蛙啦！</a:t>
            </a:r>
            <a:endParaRPr lang="ko-KR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21055" y="583565"/>
            <a:ext cx="4490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自主学习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6270" y="1828165"/>
            <a:ext cx="8148320" cy="390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请同学们自由朗读课文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2-5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段，找一找小蝌蚪在变成什么模样的时候遇见了谁？</a:t>
            </a:r>
          </a:p>
          <a:p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（小蝌蚪在长出两条后腿时，遇见了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......</a:t>
            </a: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小蝌蚪在长出两条前腿时，遇见了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......</a:t>
            </a:r>
          </a:p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小蝌蚪在尾巴变短时，遇见了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7649" descr="fImage1441786396500.jpg"/>
          <p:cNvPicPr/>
          <p:nvPr/>
        </p:nvPicPr>
        <p:blipFill>
          <a:blip r:embed="rId2" cstate="print"/>
          <a:srcRect l="3236" r="3531"/>
          <a:stretch>
            <a:fillRect/>
          </a:stretch>
        </p:blipFill>
        <p:spPr>
          <a:xfrm>
            <a:off x="0" y="857250"/>
            <a:ext cx="3097213" cy="513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矩形 27650"/>
          <p:cNvSpPr/>
          <p:nvPr/>
        </p:nvSpPr>
        <p:spPr>
          <a:xfrm>
            <a:off x="3108325" y="1269048"/>
            <a:ext cx="5686425" cy="4217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>
              <a:lnSpc>
                <a:spcPct val="12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小蝌蚪游哇游，过了几天，长出了两条后腿。他们看见鲤鱼妈妈在教小鲤鱼捕食，就迎上去，问：“鲤鱼阿姨，我们的妈妈在哪里？”鲤鱼妈妈说：“你们的妈妈四条腿，宽嘴巴。你们到那边去找吧！”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4"/>
          <p:cNvSpPr/>
          <p:nvPr/>
        </p:nvSpPr>
        <p:spPr>
          <a:xfrm>
            <a:off x="1932305" y="1124744"/>
            <a:ext cx="4760595" cy="1584176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lstStyle/>
          <a:p>
            <a:pPr marL="1905" indent="-1905" eaLnBrk="0" hangingPunct="0">
              <a:lnSpc>
                <a:spcPct val="12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ko-KR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鲤鱼阿姨</a:t>
            </a:r>
            <a:r>
              <a:rPr lang="ko-KR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，我们的妈妈在哪里？</a:t>
            </a:r>
          </a:p>
        </p:txBody>
      </p:sp>
      <p:pic>
        <p:nvPicPr>
          <p:cNvPr id="12291" name="图片 3" descr="fImage139035655572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3728" y="797878"/>
            <a:ext cx="1444625" cy="154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" name="图片 1" descr="fImage148923651916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568" y="3590925"/>
            <a:ext cx="1354137" cy="203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矩形 2"/>
          <p:cNvSpPr/>
          <p:nvPr/>
        </p:nvSpPr>
        <p:spPr>
          <a:xfrm>
            <a:off x="2364740" y="3590925"/>
            <a:ext cx="6649720" cy="1654175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lstStyle/>
          <a:p>
            <a:pPr marL="1905" indent="-1905" eaLnBrk="0" hangingPunct="0">
              <a:lnSpc>
                <a:spcPct val="120000"/>
              </a:lnSpc>
            </a:pPr>
            <a:r>
              <a:rPr lang="en-US" altLang="ko-KR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ko-KR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你们的妈妈</a:t>
            </a:r>
            <a:r>
              <a:rPr lang="ko-KR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四条腿，宽嘴巴。你们到那边去找</a:t>
            </a:r>
            <a:r>
              <a:rPr lang="ko-KR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吧！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788024" y="4653136"/>
            <a:ext cx="3291840" cy="317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" name="图片 29797" descr="fImage2051216266500.jpg"/>
          <p:cNvPicPr/>
          <p:nvPr/>
        </p:nvPicPr>
        <p:blipFill>
          <a:blip r:embed="rId2" cstate="print"/>
          <a:srcRect l="3290" r="10765"/>
          <a:stretch>
            <a:fillRect/>
          </a:stretch>
        </p:blipFill>
        <p:spPr>
          <a:xfrm>
            <a:off x="3175" y="511175"/>
            <a:ext cx="2916238" cy="5503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6" name="矩形 29804"/>
          <p:cNvSpPr/>
          <p:nvPr/>
        </p:nvSpPr>
        <p:spPr>
          <a:xfrm>
            <a:off x="323850" y="976313"/>
            <a:ext cx="1008063" cy="582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1905" indent="-1905" eaLnBrk="0" hangingPunct="0"/>
            <a:r>
              <a:rPr lang="ko-KR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乌龟</a:t>
            </a:r>
          </a:p>
        </p:txBody>
      </p:sp>
      <p:sp>
        <p:nvSpPr>
          <p:cNvPr id="13415" name="矩形 29798"/>
          <p:cNvSpPr/>
          <p:nvPr/>
        </p:nvSpPr>
        <p:spPr>
          <a:xfrm>
            <a:off x="2919413" y="976630"/>
            <a:ext cx="6091237" cy="4419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>
              <a:lnSpc>
                <a:spcPct val="11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蝌蚪游哇游，过了几天，长出了两条前腿。他们看见一只乌龟摆动着四条腿在水里游，连忙追上去，叫着：“妈妈，妈妈！”乌龟笑着说：“我不是你们的妈妈。你们的妈妈头顶上有两只大眼睛，披着绿衣裳。你们到那边去找吧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1745" descr="fImage3293596609358.jpg"/>
          <p:cNvPicPr/>
          <p:nvPr/>
        </p:nvPicPr>
        <p:blipFill>
          <a:blip r:embed="rId2" cstate="print"/>
          <a:srcRect b="5185"/>
          <a:stretch>
            <a:fillRect/>
          </a:stretch>
        </p:blipFill>
        <p:spPr>
          <a:xfrm>
            <a:off x="2411413" y="1880235"/>
            <a:ext cx="4827587" cy="309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矩形 31746"/>
          <p:cNvSpPr/>
          <p:nvPr/>
        </p:nvSpPr>
        <p:spPr>
          <a:xfrm>
            <a:off x="5651500" y="684213"/>
            <a:ext cx="1925638" cy="9207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1905" indent="-1905" eaLnBrk="0" hangingPunct="0"/>
            <a:r>
              <a:rPr lang="ko-KR" altLang="en-US" sz="5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乌 龟</a:t>
            </a:r>
          </a:p>
        </p:txBody>
      </p:sp>
      <p:sp>
        <p:nvSpPr>
          <p:cNvPr id="14341" name="矩形 31748"/>
          <p:cNvSpPr/>
          <p:nvPr/>
        </p:nvSpPr>
        <p:spPr>
          <a:xfrm rot="-900000">
            <a:off x="2619375" y="2959100"/>
            <a:ext cx="1900238" cy="5762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4343" name="矩形 31750"/>
          <p:cNvSpPr/>
          <p:nvPr/>
        </p:nvSpPr>
        <p:spPr>
          <a:xfrm>
            <a:off x="971550" y="3168650"/>
            <a:ext cx="1727200" cy="704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1905" indent="-1905" eaLnBrk="0" hangingPunct="0"/>
            <a:r>
              <a:rPr lang="ko-KR" altLang="en-US" sz="4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ko-KR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嘴巴</a:t>
            </a:r>
          </a:p>
        </p:txBody>
      </p:sp>
      <p:sp>
        <p:nvSpPr>
          <p:cNvPr id="14340" name="矩形 31747"/>
          <p:cNvSpPr/>
          <p:nvPr/>
        </p:nvSpPr>
        <p:spPr>
          <a:xfrm>
            <a:off x="2841625" y="4292600"/>
            <a:ext cx="4181475" cy="91281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4342" name="矩形 31749"/>
          <p:cNvSpPr/>
          <p:nvPr/>
        </p:nvSpPr>
        <p:spPr>
          <a:xfrm>
            <a:off x="4068763" y="5292725"/>
            <a:ext cx="1727200" cy="704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1905" indent="-1905" eaLnBrk="0" hangingPunct="0"/>
            <a:r>
              <a:rPr lang="ko-KR" altLang="en-US" sz="40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四条</a:t>
            </a:r>
            <a:r>
              <a:rPr lang="ko-KR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/>
          </p:cNvPicPr>
          <p:nvPr/>
        </p:nvPicPr>
        <p:blipFill>
          <a:blip r:embed="rId3" cstate="print"/>
          <a:srcRect t="20439" b="12672"/>
          <a:stretch>
            <a:fillRect/>
          </a:stretch>
        </p:blipFill>
        <p:spPr>
          <a:xfrm>
            <a:off x="0" y="-20320"/>
            <a:ext cx="9144000" cy="6882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0125" y="793115"/>
            <a:ext cx="7720965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小蝌蚪长什么样子呢？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fImage156055670696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238" y="1085850"/>
            <a:ext cx="2017712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矩形 2"/>
          <p:cNvSpPr/>
          <p:nvPr/>
        </p:nvSpPr>
        <p:spPr>
          <a:xfrm>
            <a:off x="3838575" y="1423988"/>
            <a:ext cx="3670300" cy="79375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lstStyle/>
          <a:p>
            <a:pPr marL="1905" indent="-1905" eaLnBrk="0" hangingPunct="0">
              <a:lnSpc>
                <a:spcPct val="12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妈妈，妈妈！</a:t>
            </a:r>
          </a:p>
        </p:txBody>
      </p:sp>
      <p:pic>
        <p:nvPicPr>
          <p:cNvPr id="15363" name="图片 3" descr="fImage158576674446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5185" y="3815715"/>
            <a:ext cx="1724025" cy="1798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4"/>
          <p:cNvSpPr/>
          <p:nvPr/>
        </p:nvSpPr>
        <p:spPr>
          <a:xfrm>
            <a:off x="437515" y="3323590"/>
            <a:ext cx="6757035" cy="243205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/>
          <a:lstStyle/>
          <a:p>
            <a:pPr marL="1905" indent="-1905" eaLnBrk="0" hangingPunct="0">
              <a:lnSpc>
                <a:spcPct val="12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ko-KR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我不是你们的妈妈。你们的妈妈</a:t>
            </a:r>
            <a:r>
              <a:rPr lang="ko-KR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头顶上有两只大眼睛，披着绿衣裳。你们到那边去找吧！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55576" y="5085184"/>
            <a:ext cx="6048672" cy="254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323528" y="5733256"/>
            <a:ext cx="1383665" cy="254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36868" descr="fImage2131847065705.jpg"/>
          <p:cNvPicPr/>
          <p:nvPr/>
        </p:nvPicPr>
        <p:blipFill>
          <a:blip r:embed="rId2" cstate="print">
            <a:lum bright="7983" contrast="-18813"/>
          </a:blip>
          <a:stretch>
            <a:fillRect/>
          </a:stretch>
        </p:blipFill>
        <p:spPr>
          <a:xfrm>
            <a:off x="0" y="865188"/>
            <a:ext cx="3492500" cy="513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矩形 36867"/>
          <p:cNvSpPr/>
          <p:nvPr/>
        </p:nvSpPr>
        <p:spPr>
          <a:xfrm>
            <a:off x="3779838" y="763588"/>
            <a:ext cx="4967287" cy="5773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>
              <a:lnSpc>
                <a:spcPct val="130000"/>
              </a:lnSpc>
            </a:pP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ko-KR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ko-KR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小蝌蚪游哇游</a:t>
            </a:r>
            <a:r>
              <a:rPr lang="ko-KR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，过了几天，尾巴变短了。他们游到荷花旁边，看见荷叶上蹲着一只大青蛙，披着碧绿的衣裳，露着雪白的肚皮，鼓着一对大眼睛。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9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635" y="15875"/>
            <a:ext cx="9142413" cy="682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5" name="矩形 37996"/>
          <p:cNvSpPr/>
          <p:nvPr/>
        </p:nvSpPr>
        <p:spPr>
          <a:xfrm>
            <a:off x="5272405" y="1663700"/>
            <a:ext cx="356552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algn="ctr" eaLnBrk="0" hangingPunct="0"/>
            <a:r>
              <a:rPr lang="zh-CN" altLang="ko-KR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鼓着</a:t>
            </a: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一对大眼睛</a:t>
            </a:r>
          </a:p>
        </p:txBody>
      </p:sp>
      <p:sp>
        <p:nvSpPr>
          <p:cNvPr id="17510" name="矩形 37990"/>
          <p:cNvSpPr/>
          <p:nvPr/>
        </p:nvSpPr>
        <p:spPr>
          <a:xfrm>
            <a:off x="2122805" y="2630805"/>
            <a:ext cx="3600450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algn="ctr" eaLnBrk="0" hangingPunct="0"/>
            <a:r>
              <a:rPr lang="zh-CN" altLang="ko-KR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披着</a:t>
            </a: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碧绿的衣裳</a:t>
            </a:r>
          </a:p>
        </p:txBody>
      </p:sp>
      <p:sp>
        <p:nvSpPr>
          <p:cNvPr id="17511" name="矩形 37991"/>
          <p:cNvSpPr/>
          <p:nvPr/>
        </p:nvSpPr>
        <p:spPr>
          <a:xfrm>
            <a:off x="4980305" y="4149725"/>
            <a:ext cx="397319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algn="ctr" eaLnBrk="0" hangingPunct="0"/>
            <a:r>
              <a:rPr lang="zh-CN" altLang="ko-KR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露着</a:t>
            </a:r>
            <a:r>
              <a:rPr lang="ko-KR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雪白的肚皮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5" grpId="0" bldLvl="0" animBg="1"/>
      <p:bldP spid="17510" grpId="0" bldLvl="0" animBg="1"/>
      <p:bldP spid="17511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1587" y="3300859"/>
            <a:ext cx="9142413" cy="35571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" name="矩形 1"/>
          <p:cNvSpPr/>
          <p:nvPr/>
        </p:nvSpPr>
        <p:spPr>
          <a:xfrm>
            <a:off x="395536" y="0"/>
            <a:ext cx="8496944" cy="34901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>
              <a:lnSpc>
                <a:spcPct val="120000"/>
              </a:lnSpc>
            </a:pPr>
            <a:r>
              <a:rPr lang="ko-KR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小蝌蚪游过去</a:t>
            </a:r>
            <a:r>
              <a:rPr lang="ko-KR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，叫着：“妈妈，妈妈</a:t>
            </a:r>
            <a:r>
              <a:rPr lang="ko-KR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！”</a:t>
            </a:r>
            <a:endParaRPr lang="en-US" altLang="ko-KR" sz="36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905" indent="-1905" eaLnBrk="0" hangingPunct="0">
              <a:lnSpc>
                <a:spcPct val="120000"/>
              </a:lnSpc>
            </a:pPr>
            <a:r>
              <a:rPr lang="ko-KR" altLang="en-US" sz="3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青蛙妈妈低头一看</a:t>
            </a:r>
            <a:r>
              <a:rPr lang="ko-KR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，笑着说：“好孩子，你们已经长成青蛙了，快跳上来吧！” </a:t>
            </a:r>
          </a:p>
          <a:p>
            <a:pPr marL="1905" indent="-1905" eaLnBrk="0" hangingPunct="0">
              <a:lnSpc>
                <a:spcPct val="12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ko-KR" altLang="en-US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1587" y="1988841"/>
            <a:ext cx="9142413" cy="4869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他们后腿一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蹬，向前一跳，蹦到了荷叶上。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1587" y="1988841"/>
            <a:ext cx="9142413" cy="4869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他们后腿一</a:t>
            </a:r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蹬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，向前一</a:t>
            </a:r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跳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蹦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到了荷叶上。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7989" descr="fImage7636118148145.png"/>
          <p:cNvPicPr/>
          <p:nvPr/>
        </p:nvPicPr>
        <p:blipFill>
          <a:blip r:embed="rId2" cstate="print"/>
          <a:srcRect l="154" t="4994" b="13310"/>
          <a:stretch>
            <a:fillRect/>
          </a:stretch>
        </p:blipFill>
        <p:spPr>
          <a:xfrm>
            <a:off x="1587" y="1988841"/>
            <a:ext cx="9142413" cy="4869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60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    不知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什么时候，小青蛙的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尾巴已经不见了。他们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跟着妈妈，天天去捉害虫。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4"/>
          <p:cNvGrpSpPr/>
          <p:nvPr/>
        </p:nvGrpSpPr>
        <p:grpSpPr>
          <a:xfrm>
            <a:off x="1400175" y="1995488"/>
            <a:ext cx="2901950" cy="2894012"/>
            <a:chOff x="882" y="1257"/>
            <a:chExt cx="1828" cy="1823"/>
          </a:xfrm>
        </p:grpSpPr>
        <p:sp>
          <p:nvSpPr>
            <p:cNvPr id="20482" name="Rectangle 5"/>
            <p:cNvSpPr/>
            <p:nvPr/>
          </p:nvSpPr>
          <p:spPr>
            <a:xfrm>
              <a:off x="1803" y="2156"/>
              <a:ext cx="907" cy="9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pPr defTabSz="457200" eaLnBrk="0" hangingPunct="0"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3" name="Rectangle 6"/>
            <p:cNvSpPr/>
            <p:nvPr/>
          </p:nvSpPr>
          <p:spPr>
            <a:xfrm>
              <a:off x="896" y="2156"/>
              <a:ext cx="906" cy="9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pPr defTabSz="457200" eaLnBrk="0" hangingPunct="0"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4" name="Rectangle 7"/>
            <p:cNvSpPr/>
            <p:nvPr/>
          </p:nvSpPr>
          <p:spPr>
            <a:xfrm>
              <a:off x="1803" y="1257"/>
              <a:ext cx="907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pPr defTabSz="457200" eaLnBrk="0" hangingPunct="0"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5" name="Rectangle 8"/>
            <p:cNvSpPr/>
            <p:nvPr/>
          </p:nvSpPr>
          <p:spPr>
            <a:xfrm>
              <a:off x="896" y="1257"/>
              <a:ext cx="906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/>
            <a:lstStyle/>
            <a:p>
              <a:pPr defTabSz="457200" eaLnBrk="0" hangingPunct="0">
                <a:spcBef>
                  <a:spcPct val="20000"/>
                </a:spcBef>
              </a:pPr>
              <a:endParaRPr lang="zh-CN" altLang="zh-CN" sz="2800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6" name="Line 9"/>
            <p:cNvSpPr/>
            <p:nvPr/>
          </p:nvSpPr>
          <p:spPr>
            <a:xfrm>
              <a:off x="896" y="1257"/>
              <a:ext cx="1814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t"/>
            <a:lstStyle/>
            <a:p>
              <a:pPr eaLnBrk="0" hangingPunct="0"/>
              <a:endParaRPr lang="zh-CN" altLang="zh-CN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7" name="Line 10"/>
            <p:cNvSpPr/>
            <p:nvPr/>
          </p:nvSpPr>
          <p:spPr>
            <a:xfrm>
              <a:off x="896" y="3071"/>
              <a:ext cx="1814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t"/>
            <a:lstStyle/>
            <a:p>
              <a:pPr eaLnBrk="0" hangingPunct="0"/>
              <a:endParaRPr lang="zh-CN" altLang="zh-CN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8" name="Line 11"/>
            <p:cNvSpPr/>
            <p:nvPr/>
          </p:nvSpPr>
          <p:spPr>
            <a:xfrm>
              <a:off x="882" y="1266"/>
              <a:ext cx="0" cy="1814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t"/>
            <a:lstStyle/>
            <a:p>
              <a:pPr eaLnBrk="0" hangingPunct="0"/>
              <a:endParaRPr lang="zh-CN" altLang="zh-CN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89" name="Line 12"/>
            <p:cNvSpPr/>
            <p:nvPr/>
          </p:nvSpPr>
          <p:spPr>
            <a:xfrm>
              <a:off x="2710" y="1257"/>
              <a:ext cx="0" cy="1814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t"/>
            <a:lstStyle/>
            <a:p>
              <a:pPr eaLnBrk="0" hangingPunct="0"/>
              <a:endParaRPr lang="zh-CN" altLang="zh-CN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0" name="Line 13"/>
            <p:cNvSpPr/>
            <p:nvPr/>
          </p:nvSpPr>
          <p:spPr>
            <a:xfrm>
              <a:off x="896" y="2156"/>
              <a:ext cx="1814" cy="0"/>
            </a:xfrm>
            <a:prstGeom prst="line">
              <a:avLst/>
            </a:prstGeom>
            <a:ln w="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t"/>
            <a:lstStyle/>
            <a:p>
              <a:pPr eaLnBrk="0" hangingPunct="0"/>
              <a:endParaRPr lang="zh-CN" altLang="zh-CN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1" name="Line 14"/>
            <p:cNvSpPr/>
            <p:nvPr/>
          </p:nvSpPr>
          <p:spPr>
            <a:xfrm>
              <a:off x="1802" y="1257"/>
              <a:ext cx="0" cy="1814"/>
            </a:xfrm>
            <a:prstGeom prst="line">
              <a:avLst/>
            </a:prstGeom>
            <a:ln w="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0" tIns="0" rIns="0" bIns="0" anchor="t"/>
            <a:lstStyle/>
            <a:p>
              <a:pPr eaLnBrk="0" hangingPunct="0"/>
              <a:endParaRPr lang="zh-CN" altLang="zh-CN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492" name="组合 21533"/>
          <p:cNvGrpSpPr/>
          <p:nvPr/>
        </p:nvGrpSpPr>
        <p:grpSpPr>
          <a:xfrm>
            <a:off x="5076825" y="1995488"/>
            <a:ext cx="2900363" cy="2892425"/>
            <a:chOff x="3198" y="1257"/>
            <a:chExt cx="1827" cy="1822"/>
          </a:xfrm>
        </p:grpSpPr>
        <p:sp>
          <p:nvSpPr>
            <p:cNvPr id="20493" name="矩形 21534"/>
            <p:cNvSpPr/>
            <p:nvPr/>
          </p:nvSpPr>
          <p:spPr>
            <a:xfrm>
              <a:off x="4118" y="2156"/>
              <a:ext cx="907" cy="9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4" name="矩形 21535"/>
            <p:cNvSpPr/>
            <p:nvPr/>
          </p:nvSpPr>
          <p:spPr>
            <a:xfrm>
              <a:off x="3211" y="2156"/>
              <a:ext cx="907" cy="9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5" name="矩形 21536"/>
            <p:cNvSpPr/>
            <p:nvPr/>
          </p:nvSpPr>
          <p:spPr>
            <a:xfrm>
              <a:off x="4118" y="1257"/>
              <a:ext cx="907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6" name="矩形 21537"/>
            <p:cNvSpPr/>
            <p:nvPr/>
          </p:nvSpPr>
          <p:spPr>
            <a:xfrm>
              <a:off x="3211" y="1257"/>
              <a:ext cx="907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7" name="矩形 21538"/>
            <p:cNvSpPr/>
            <p:nvPr/>
          </p:nvSpPr>
          <p:spPr>
            <a:xfrm>
              <a:off x="3211" y="1257"/>
              <a:ext cx="1814" cy="0"/>
            </a:xfrm>
            <a:prstGeom prst="rect">
              <a:avLst/>
            </a:prstGeom>
            <a:noFill/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8" name="矩形 21539"/>
            <p:cNvSpPr/>
            <p:nvPr/>
          </p:nvSpPr>
          <p:spPr>
            <a:xfrm>
              <a:off x="3211" y="3071"/>
              <a:ext cx="1814" cy="0"/>
            </a:xfrm>
            <a:prstGeom prst="rect">
              <a:avLst/>
            </a:prstGeom>
            <a:noFill/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499" name="矩形 21540"/>
            <p:cNvSpPr/>
            <p:nvPr/>
          </p:nvSpPr>
          <p:spPr>
            <a:xfrm>
              <a:off x="3198" y="1265"/>
              <a:ext cx="0" cy="1814"/>
            </a:xfrm>
            <a:prstGeom prst="rect">
              <a:avLst/>
            </a:prstGeom>
            <a:noFill/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500" name="矩形 21541"/>
            <p:cNvSpPr/>
            <p:nvPr/>
          </p:nvSpPr>
          <p:spPr>
            <a:xfrm>
              <a:off x="5025" y="1257"/>
              <a:ext cx="0" cy="1814"/>
            </a:xfrm>
            <a:prstGeom prst="rect">
              <a:avLst/>
            </a:prstGeom>
            <a:noFill/>
            <a:ln w="635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501" name="矩形 21542"/>
            <p:cNvSpPr/>
            <p:nvPr/>
          </p:nvSpPr>
          <p:spPr>
            <a:xfrm>
              <a:off x="3211" y="2156"/>
              <a:ext cx="1814" cy="0"/>
            </a:xfrm>
            <a:prstGeom prst="rect">
              <a:avLst/>
            </a:pr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20502" name="矩形 21543"/>
            <p:cNvSpPr/>
            <p:nvPr/>
          </p:nvSpPr>
          <p:spPr>
            <a:xfrm>
              <a:off x="4118" y="1257"/>
              <a:ext cx="0" cy="1814"/>
            </a:xfrm>
            <a:prstGeom prst="rect">
              <a:avLst/>
            </a:pr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503" name="矩形 21544"/>
          <p:cNvSpPr/>
          <p:nvPr/>
        </p:nvSpPr>
        <p:spPr>
          <a:xfrm>
            <a:off x="1706563" y="2139950"/>
            <a:ext cx="2011362" cy="2701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/>
            <a:r>
              <a:rPr lang="ko-KR" altLang="en-US" sz="17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20504" name="矩形 21545"/>
          <p:cNvSpPr/>
          <p:nvPr/>
        </p:nvSpPr>
        <p:spPr>
          <a:xfrm>
            <a:off x="5302250" y="2170430"/>
            <a:ext cx="2011363" cy="2701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1905" indent="-1905" eaLnBrk="0" hangingPunct="0"/>
            <a:r>
              <a:rPr lang="ko-KR" altLang="en-US" sz="17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/>
          <p:nvPr/>
        </p:nvSpPr>
        <p:spPr>
          <a:xfrm>
            <a:off x="4154170" y="1328103"/>
            <a:ext cx="4535488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池塘里有一群小蝌蚪，大大的脑袋，黑灰色的身子，甩着长长的尾巴，快活地游来游去。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" y="72390"/>
            <a:ext cx="4113530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圆角矩形 1"/>
          <p:cNvSpPr/>
          <p:nvPr/>
        </p:nvSpPr>
        <p:spPr>
          <a:xfrm>
            <a:off x="7019925" y="2132965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074410" y="284099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40705" y="359537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727700" y="2712720"/>
            <a:ext cx="1235710" cy="76200"/>
          </a:xfrm>
          <a:custGeom>
            <a:avLst/>
            <a:gdLst>
              <a:gd name="connisteX0" fmla="*/ 0 w 1046480"/>
              <a:gd name="connsiteY0" fmla="*/ 0 h 87881"/>
              <a:gd name="connisteX1" fmla="*/ 85090 w 1046480"/>
              <a:gd name="connsiteY1" fmla="*/ 42545 h 87881"/>
              <a:gd name="connisteX2" fmla="*/ 153035 w 1046480"/>
              <a:gd name="connsiteY2" fmla="*/ 67945 h 87881"/>
              <a:gd name="connisteX3" fmla="*/ 221615 w 1046480"/>
              <a:gd name="connsiteY3" fmla="*/ 59690 h 87881"/>
              <a:gd name="connisteX4" fmla="*/ 289560 w 1046480"/>
              <a:gd name="connsiteY4" fmla="*/ 59690 h 87881"/>
              <a:gd name="connisteX5" fmla="*/ 357505 w 1046480"/>
              <a:gd name="connsiteY5" fmla="*/ 8890 h 87881"/>
              <a:gd name="connisteX6" fmla="*/ 425450 w 1046480"/>
              <a:gd name="connsiteY6" fmla="*/ 67945 h 87881"/>
              <a:gd name="connisteX7" fmla="*/ 493395 w 1046480"/>
              <a:gd name="connsiteY7" fmla="*/ 51435 h 87881"/>
              <a:gd name="connisteX8" fmla="*/ 561340 w 1046480"/>
              <a:gd name="connsiteY8" fmla="*/ 34290 h 87881"/>
              <a:gd name="connisteX9" fmla="*/ 629920 w 1046480"/>
              <a:gd name="connsiteY9" fmla="*/ 76835 h 87881"/>
              <a:gd name="connisteX10" fmla="*/ 697865 w 1046480"/>
              <a:gd name="connsiteY10" fmla="*/ 34290 h 87881"/>
              <a:gd name="connisteX11" fmla="*/ 774065 w 1046480"/>
              <a:gd name="connsiteY11" fmla="*/ 25400 h 87881"/>
              <a:gd name="connisteX12" fmla="*/ 842645 w 1046480"/>
              <a:gd name="connsiteY12" fmla="*/ 51435 h 87881"/>
              <a:gd name="connisteX13" fmla="*/ 918845 w 1046480"/>
              <a:gd name="connsiteY13" fmla="*/ 67945 h 87881"/>
              <a:gd name="connisteX14" fmla="*/ 986790 w 1046480"/>
              <a:gd name="connsiteY14" fmla="*/ 85090 h 87881"/>
              <a:gd name="connisteX15" fmla="*/ 1046480 w 1046480"/>
              <a:gd name="connsiteY15" fmla="*/ 17145 h 878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046480" h="87882">
                <a:moveTo>
                  <a:pt x="0" y="0"/>
                </a:moveTo>
                <a:cubicBezTo>
                  <a:pt x="15875" y="8255"/>
                  <a:pt x="54610" y="29210"/>
                  <a:pt x="85090" y="42545"/>
                </a:cubicBezTo>
                <a:cubicBezTo>
                  <a:pt x="115570" y="55880"/>
                  <a:pt x="125730" y="64770"/>
                  <a:pt x="153035" y="67945"/>
                </a:cubicBezTo>
                <a:cubicBezTo>
                  <a:pt x="180340" y="71120"/>
                  <a:pt x="194310" y="61595"/>
                  <a:pt x="221615" y="59690"/>
                </a:cubicBezTo>
                <a:cubicBezTo>
                  <a:pt x="248920" y="57785"/>
                  <a:pt x="262255" y="69850"/>
                  <a:pt x="289560" y="59690"/>
                </a:cubicBezTo>
                <a:cubicBezTo>
                  <a:pt x="316865" y="49530"/>
                  <a:pt x="330200" y="6985"/>
                  <a:pt x="357505" y="8890"/>
                </a:cubicBezTo>
                <a:cubicBezTo>
                  <a:pt x="384810" y="10795"/>
                  <a:pt x="398145" y="59690"/>
                  <a:pt x="425450" y="67945"/>
                </a:cubicBezTo>
                <a:cubicBezTo>
                  <a:pt x="452755" y="76200"/>
                  <a:pt x="466090" y="58420"/>
                  <a:pt x="493395" y="51435"/>
                </a:cubicBezTo>
                <a:cubicBezTo>
                  <a:pt x="520700" y="44450"/>
                  <a:pt x="534035" y="29210"/>
                  <a:pt x="561340" y="34290"/>
                </a:cubicBezTo>
                <a:cubicBezTo>
                  <a:pt x="588645" y="39370"/>
                  <a:pt x="602615" y="76835"/>
                  <a:pt x="629920" y="76835"/>
                </a:cubicBezTo>
                <a:cubicBezTo>
                  <a:pt x="657225" y="76835"/>
                  <a:pt x="669290" y="44450"/>
                  <a:pt x="697865" y="34290"/>
                </a:cubicBezTo>
                <a:cubicBezTo>
                  <a:pt x="726440" y="24130"/>
                  <a:pt x="744855" y="22225"/>
                  <a:pt x="774065" y="25400"/>
                </a:cubicBezTo>
                <a:cubicBezTo>
                  <a:pt x="803275" y="28575"/>
                  <a:pt x="813435" y="43180"/>
                  <a:pt x="842645" y="51435"/>
                </a:cubicBezTo>
                <a:cubicBezTo>
                  <a:pt x="871855" y="59690"/>
                  <a:pt x="890270" y="60960"/>
                  <a:pt x="918845" y="67945"/>
                </a:cubicBezTo>
                <a:cubicBezTo>
                  <a:pt x="947420" y="74930"/>
                  <a:pt x="961390" y="95250"/>
                  <a:pt x="986790" y="85090"/>
                </a:cubicBezTo>
                <a:cubicBezTo>
                  <a:pt x="1012190" y="74930"/>
                  <a:pt x="1035685" y="31115"/>
                  <a:pt x="1046480" y="1714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/>
          <p:nvPr/>
        </p:nvSpPr>
        <p:spPr>
          <a:xfrm>
            <a:off x="4154170" y="1328103"/>
            <a:ext cx="4535488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池塘里有一群小蝌蚪，大大的脑袋，黑灰色的身子，甩着长长的尾巴，快活地游来游去。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" y="72390"/>
            <a:ext cx="4113530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圆角矩形 1"/>
          <p:cNvSpPr/>
          <p:nvPr/>
        </p:nvSpPr>
        <p:spPr>
          <a:xfrm>
            <a:off x="7019925" y="2132965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074410" y="284099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40705" y="359537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727700" y="2712720"/>
            <a:ext cx="1235710" cy="76200"/>
          </a:xfrm>
          <a:custGeom>
            <a:avLst/>
            <a:gdLst>
              <a:gd name="connisteX0" fmla="*/ 0 w 1046480"/>
              <a:gd name="connsiteY0" fmla="*/ 0 h 87881"/>
              <a:gd name="connisteX1" fmla="*/ 85090 w 1046480"/>
              <a:gd name="connsiteY1" fmla="*/ 42545 h 87881"/>
              <a:gd name="connisteX2" fmla="*/ 153035 w 1046480"/>
              <a:gd name="connsiteY2" fmla="*/ 67945 h 87881"/>
              <a:gd name="connisteX3" fmla="*/ 221615 w 1046480"/>
              <a:gd name="connsiteY3" fmla="*/ 59690 h 87881"/>
              <a:gd name="connisteX4" fmla="*/ 289560 w 1046480"/>
              <a:gd name="connsiteY4" fmla="*/ 59690 h 87881"/>
              <a:gd name="connisteX5" fmla="*/ 357505 w 1046480"/>
              <a:gd name="connsiteY5" fmla="*/ 8890 h 87881"/>
              <a:gd name="connisteX6" fmla="*/ 425450 w 1046480"/>
              <a:gd name="connsiteY6" fmla="*/ 67945 h 87881"/>
              <a:gd name="connisteX7" fmla="*/ 493395 w 1046480"/>
              <a:gd name="connsiteY7" fmla="*/ 51435 h 87881"/>
              <a:gd name="connisteX8" fmla="*/ 561340 w 1046480"/>
              <a:gd name="connsiteY8" fmla="*/ 34290 h 87881"/>
              <a:gd name="connisteX9" fmla="*/ 629920 w 1046480"/>
              <a:gd name="connsiteY9" fmla="*/ 76835 h 87881"/>
              <a:gd name="connisteX10" fmla="*/ 697865 w 1046480"/>
              <a:gd name="connsiteY10" fmla="*/ 34290 h 87881"/>
              <a:gd name="connisteX11" fmla="*/ 774065 w 1046480"/>
              <a:gd name="connsiteY11" fmla="*/ 25400 h 87881"/>
              <a:gd name="connisteX12" fmla="*/ 842645 w 1046480"/>
              <a:gd name="connsiteY12" fmla="*/ 51435 h 87881"/>
              <a:gd name="connisteX13" fmla="*/ 918845 w 1046480"/>
              <a:gd name="connsiteY13" fmla="*/ 67945 h 87881"/>
              <a:gd name="connisteX14" fmla="*/ 986790 w 1046480"/>
              <a:gd name="connsiteY14" fmla="*/ 85090 h 87881"/>
              <a:gd name="connisteX15" fmla="*/ 1046480 w 1046480"/>
              <a:gd name="connsiteY15" fmla="*/ 17145 h 878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046480" h="87882">
                <a:moveTo>
                  <a:pt x="0" y="0"/>
                </a:moveTo>
                <a:cubicBezTo>
                  <a:pt x="15875" y="8255"/>
                  <a:pt x="54610" y="29210"/>
                  <a:pt x="85090" y="42545"/>
                </a:cubicBezTo>
                <a:cubicBezTo>
                  <a:pt x="115570" y="55880"/>
                  <a:pt x="125730" y="64770"/>
                  <a:pt x="153035" y="67945"/>
                </a:cubicBezTo>
                <a:cubicBezTo>
                  <a:pt x="180340" y="71120"/>
                  <a:pt x="194310" y="61595"/>
                  <a:pt x="221615" y="59690"/>
                </a:cubicBezTo>
                <a:cubicBezTo>
                  <a:pt x="248920" y="57785"/>
                  <a:pt x="262255" y="69850"/>
                  <a:pt x="289560" y="59690"/>
                </a:cubicBezTo>
                <a:cubicBezTo>
                  <a:pt x="316865" y="49530"/>
                  <a:pt x="330200" y="6985"/>
                  <a:pt x="357505" y="8890"/>
                </a:cubicBezTo>
                <a:cubicBezTo>
                  <a:pt x="384810" y="10795"/>
                  <a:pt x="398145" y="59690"/>
                  <a:pt x="425450" y="67945"/>
                </a:cubicBezTo>
                <a:cubicBezTo>
                  <a:pt x="452755" y="76200"/>
                  <a:pt x="466090" y="58420"/>
                  <a:pt x="493395" y="51435"/>
                </a:cubicBezTo>
                <a:cubicBezTo>
                  <a:pt x="520700" y="44450"/>
                  <a:pt x="534035" y="29210"/>
                  <a:pt x="561340" y="34290"/>
                </a:cubicBezTo>
                <a:cubicBezTo>
                  <a:pt x="588645" y="39370"/>
                  <a:pt x="602615" y="76835"/>
                  <a:pt x="629920" y="76835"/>
                </a:cubicBezTo>
                <a:cubicBezTo>
                  <a:pt x="657225" y="76835"/>
                  <a:pt x="669290" y="44450"/>
                  <a:pt x="697865" y="34290"/>
                </a:cubicBezTo>
                <a:cubicBezTo>
                  <a:pt x="726440" y="24130"/>
                  <a:pt x="744855" y="22225"/>
                  <a:pt x="774065" y="25400"/>
                </a:cubicBezTo>
                <a:cubicBezTo>
                  <a:pt x="803275" y="28575"/>
                  <a:pt x="813435" y="43180"/>
                  <a:pt x="842645" y="51435"/>
                </a:cubicBezTo>
                <a:cubicBezTo>
                  <a:pt x="871855" y="59690"/>
                  <a:pt x="890270" y="60960"/>
                  <a:pt x="918845" y="67945"/>
                </a:cubicBezTo>
                <a:cubicBezTo>
                  <a:pt x="947420" y="74930"/>
                  <a:pt x="961390" y="95250"/>
                  <a:pt x="986790" y="85090"/>
                </a:cubicBezTo>
                <a:cubicBezTo>
                  <a:pt x="1012190" y="74930"/>
                  <a:pt x="1035685" y="31115"/>
                  <a:pt x="1046480" y="1714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0390" y="4969510"/>
            <a:ext cx="54006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脑</a:t>
            </a:r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袋</a:t>
            </a:r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口</a:t>
            </a:r>
            <a:r>
              <a:rPr lang="zh-CN" altLang="en-US" sz="40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袋</a:t>
            </a:r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lang="zh-CN" altLang="en-US" sz="40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袋</a:t>
            </a:r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子  </a:t>
            </a:r>
            <a:r>
              <a:rPr lang="zh-CN" altLang="en-US" sz="4000" b="1">
                <a:solidFill>
                  <a:srgbClr val="0070C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袋</a:t>
            </a:r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/>
          <p:nvPr/>
        </p:nvSpPr>
        <p:spPr>
          <a:xfrm>
            <a:off x="4154170" y="1328103"/>
            <a:ext cx="4535488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池塘里有一群小蝌蚪，大大的脑袋，黑灰色的身子，甩着长长的尾巴，快活地游来游去。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" y="72390"/>
            <a:ext cx="4113530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圆角矩形 1"/>
          <p:cNvSpPr/>
          <p:nvPr/>
        </p:nvSpPr>
        <p:spPr>
          <a:xfrm>
            <a:off x="7019925" y="2132965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074410" y="284099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40705" y="359537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727700" y="2712720"/>
            <a:ext cx="1235710" cy="76200"/>
          </a:xfrm>
          <a:custGeom>
            <a:avLst/>
            <a:gdLst>
              <a:gd name="connisteX0" fmla="*/ 0 w 1046480"/>
              <a:gd name="connsiteY0" fmla="*/ 0 h 87881"/>
              <a:gd name="connisteX1" fmla="*/ 85090 w 1046480"/>
              <a:gd name="connsiteY1" fmla="*/ 42545 h 87881"/>
              <a:gd name="connisteX2" fmla="*/ 153035 w 1046480"/>
              <a:gd name="connsiteY2" fmla="*/ 67945 h 87881"/>
              <a:gd name="connisteX3" fmla="*/ 221615 w 1046480"/>
              <a:gd name="connsiteY3" fmla="*/ 59690 h 87881"/>
              <a:gd name="connisteX4" fmla="*/ 289560 w 1046480"/>
              <a:gd name="connsiteY4" fmla="*/ 59690 h 87881"/>
              <a:gd name="connisteX5" fmla="*/ 357505 w 1046480"/>
              <a:gd name="connsiteY5" fmla="*/ 8890 h 87881"/>
              <a:gd name="connisteX6" fmla="*/ 425450 w 1046480"/>
              <a:gd name="connsiteY6" fmla="*/ 67945 h 87881"/>
              <a:gd name="connisteX7" fmla="*/ 493395 w 1046480"/>
              <a:gd name="connsiteY7" fmla="*/ 51435 h 87881"/>
              <a:gd name="connisteX8" fmla="*/ 561340 w 1046480"/>
              <a:gd name="connsiteY8" fmla="*/ 34290 h 87881"/>
              <a:gd name="connisteX9" fmla="*/ 629920 w 1046480"/>
              <a:gd name="connsiteY9" fmla="*/ 76835 h 87881"/>
              <a:gd name="connisteX10" fmla="*/ 697865 w 1046480"/>
              <a:gd name="connsiteY10" fmla="*/ 34290 h 87881"/>
              <a:gd name="connisteX11" fmla="*/ 774065 w 1046480"/>
              <a:gd name="connsiteY11" fmla="*/ 25400 h 87881"/>
              <a:gd name="connisteX12" fmla="*/ 842645 w 1046480"/>
              <a:gd name="connsiteY12" fmla="*/ 51435 h 87881"/>
              <a:gd name="connisteX13" fmla="*/ 918845 w 1046480"/>
              <a:gd name="connsiteY13" fmla="*/ 67945 h 87881"/>
              <a:gd name="connisteX14" fmla="*/ 986790 w 1046480"/>
              <a:gd name="connsiteY14" fmla="*/ 85090 h 87881"/>
              <a:gd name="connisteX15" fmla="*/ 1046480 w 1046480"/>
              <a:gd name="connsiteY15" fmla="*/ 17145 h 878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046480" h="87882">
                <a:moveTo>
                  <a:pt x="0" y="0"/>
                </a:moveTo>
                <a:cubicBezTo>
                  <a:pt x="15875" y="8255"/>
                  <a:pt x="54610" y="29210"/>
                  <a:pt x="85090" y="42545"/>
                </a:cubicBezTo>
                <a:cubicBezTo>
                  <a:pt x="115570" y="55880"/>
                  <a:pt x="125730" y="64770"/>
                  <a:pt x="153035" y="67945"/>
                </a:cubicBezTo>
                <a:cubicBezTo>
                  <a:pt x="180340" y="71120"/>
                  <a:pt x="194310" y="61595"/>
                  <a:pt x="221615" y="59690"/>
                </a:cubicBezTo>
                <a:cubicBezTo>
                  <a:pt x="248920" y="57785"/>
                  <a:pt x="262255" y="69850"/>
                  <a:pt x="289560" y="59690"/>
                </a:cubicBezTo>
                <a:cubicBezTo>
                  <a:pt x="316865" y="49530"/>
                  <a:pt x="330200" y="6985"/>
                  <a:pt x="357505" y="8890"/>
                </a:cubicBezTo>
                <a:cubicBezTo>
                  <a:pt x="384810" y="10795"/>
                  <a:pt x="398145" y="59690"/>
                  <a:pt x="425450" y="67945"/>
                </a:cubicBezTo>
                <a:cubicBezTo>
                  <a:pt x="452755" y="76200"/>
                  <a:pt x="466090" y="58420"/>
                  <a:pt x="493395" y="51435"/>
                </a:cubicBezTo>
                <a:cubicBezTo>
                  <a:pt x="520700" y="44450"/>
                  <a:pt x="534035" y="29210"/>
                  <a:pt x="561340" y="34290"/>
                </a:cubicBezTo>
                <a:cubicBezTo>
                  <a:pt x="588645" y="39370"/>
                  <a:pt x="602615" y="76835"/>
                  <a:pt x="629920" y="76835"/>
                </a:cubicBezTo>
                <a:cubicBezTo>
                  <a:pt x="657225" y="76835"/>
                  <a:pt x="669290" y="44450"/>
                  <a:pt x="697865" y="34290"/>
                </a:cubicBezTo>
                <a:cubicBezTo>
                  <a:pt x="726440" y="24130"/>
                  <a:pt x="744855" y="22225"/>
                  <a:pt x="774065" y="25400"/>
                </a:cubicBezTo>
                <a:cubicBezTo>
                  <a:pt x="803275" y="28575"/>
                  <a:pt x="813435" y="43180"/>
                  <a:pt x="842645" y="51435"/>
                </a:cubicBezTo>
                <a:cubicBezTo>
                  <a:pt x="871855" y="59690"/>
                  <a:pt x="890270" y="60960"/>
                  <a:pt x="918845" y="67945"/>
                </a:cubicBezTo>
                <a:cubicBezTo>
                  <a:pt x="947420" y="74930"/>
                  <a:pt x="961390" y="95250"/>
                  <a:pt x="986790" y="85090"/>
                </a:cubicBezTo>
                <a:cubicBezTo>
                  <a:pt x="1012190" y="74930"/>
                  <a:pt x="1035685" y="31115"/>
                  <a:pt x="1046480" y="1714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5100" y="5472430"/>
            <a:ext cx="17087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</a:rPr>
              <a:t>黑灰色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1225" y="5472430"/>
            <a:ext cx="170878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chemeClr val="tx1">
                    <a:lumMod val="50000"/>
                    <a:lumOff val="50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黑灰色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16425" y="5472430"/>
            <a:ext cx="170878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chemeClr val="bg1">
                    <a:lumMod val="7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黑灰色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/>
          <p:nvPr/>
        </p:nvSpPr>
        <p:spPr>
          <a:xfrm>
            <a:off x="4154170" y="1328103"/>
            <a:ext cx="4535488" cy="3692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池塘里有一群小蝌蚪，大大的脑袋，黑灰色的身子，甩着长长的尾巴，快活地游来游去。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" y="72390"/>
            <a:ext cx="4113530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圆角矩形 1"/>
          <p:cNvSpPr/>
          <p:nvPr/>
        </p:nvSpPr>
        <p:spPr>
          <a:xfrm>
            <a:off x="7019925" y="2132965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074410" y="284099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640705" y="3595370"/>
            <a:ext cx="889000" cy="6673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727700" y="2712720"/>
            <a:ext cx="1235710" cy="76200"/>
          </a:xfrm>
          <a:custGeom>
            <a:avLst/>
            <a:gdLst>
              <a:gd name="connisteX0" fmla="*/ 0 w 1046480"/>
              <a:gd name="connsiteY0" fmla="*/ 0 h 87881"/>
              <a:gd name="connisteX1" fmla="*/ 85090 w 1046480"/>
              <a:gd name="connsiteY1" fmla="*/ 42545 h 87881"/>
              <a:gd name="connisteX2" fmla="*/ 153035 w 1046480"/>
              <a:gd name="connsiteY2" fmla="*/ 67945 h 87881"/>
              <a:gd name="connisteX3" fmla="*/ 221615 w 1046480"/>
              <a:gd name="connsiteY3" fmla="*/ 59690 h 87881"/>
              <a:gd name="connisteX4" fmla="*/ 289560 w 1046480"/>
              <a:gd name="connsiteY4" fmla="*/ 59690 h 87881"/>
              <a:gd name="connisteX5" fmla="*/ 357505 w 1046480"/>
              <a:gd name="connsiteY5" fmla="*/ 8890 h 87881"/>
              <a:gd name="connisteX6" fmla="*/ 425450 w 1046480"/>
              <a:gd name="connsiteY6" fmla="*/ 67945 h 87881"/>
              <a:gd name="connisteX7" fmla="*/ 493395 w 1046480"/>
              <a:gd name="connsiteY7" fmla="*/ 51435 h 87881"/>
              <a:gd name="connisteX8" fmla="*/ 561340 w 1046480"/>
              <a:gd name="connsiteY8" fmla="*/ 34290 h 87881"/>
              <a:gd name="connisteX9" fmla="*/ 629920 w 1046480"/>
              <a:gd name="connsiteY9" fmla="*/ 76835 h 87881"/>
              <a:gd name="connisteX10" fmla="*/ 697865 w 1046480"/>
              <a:gd name="connsiteY10" fmla="*/ 34290 h 87881"/>
              <a:gd name="connisteX11" fmla="*/ 774065 w 1046480"/>
              <a:gd name="connsiteY11" fmla="*/ 25400 h 87881"/>
              <a:gd name="connisteX12" fmla="*/ 842645 w 1046480"/>
              <a:gd name="connsiteY12" fmla="*/ 51435 h 87881"/>
              <a:gd name="connisteX13" fmla="*/ 918845 w 1046480"/>
              <a:gd name="connsiteY13" fmla="*/ 67945 h 87881"/>
              <a:gd name="connisteX14" fmla="*/ 986790 w 1046480"/>
              <a:gd name="connsiteY14" fmla="*/ 85090 h 87881"/>
              <a:gd name="connisteX15" fmla="*/ 1046480 w 1046480"/>
              <a:gd name="connsiteY15" fmla="*/ 17145 h 8788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</a:cxnLst>
            <a:rect l="l" t="t" r="r" b="b"/>
            <a:pathLst>
              <a:path w="1046480" h="87882">
                <a:moveTo>
                  <a:pt x="0" y="0"/>
                </a:moveTo>
                <a:cubicBezTo>
                  <a:pt x="15875" y="8255"/>
                  <a:pt x="54610" y="29210"/>
                  <a:pt x="85090" y="42545"/>
                </a:cubicBezTo>
                <a:cubicBezTo>
                  <a:pt x="115570" y="55880"/>
                  <a:pt x="125730" y="64770"/>
                  <a:pt x="153035" y="67945"/>
                </a:cubicBezTo>
                <a:cubicBezTo>
                  <a:pt x="180340" y="71120"/>
                  <a:pt x="194310" y="61595"/>
                  <a:pt x="221615" y="59690"/>
                </a:cubicBezTo>
                <a:cubicBezTo>
                  <a:pt x="248920" y="57785"/>
                  <a:pt x="262255" y="69850"/>
                  <a:pt x="289560" y="59690"/>
                </a:cubicBezTo>
                <a:cubicBezTo>
                  <a:pt x="316865" y="49530"/>
                  <a:pt x="330200" y="6985"/>
                  <a:pt x="357505" y="8890"/>
                </a:cubicBezTo>
                <a:cubicBezTo>
                  <a:pt x="384810" y="10795"/>
                  <a:pt x="398145" y="59690"/>
                  <a:pt x="425450" y="67945"/>
                </a:cubicBezTo>
                <a:cubicBezTo>
                  <a:pt x="452755" y="76200"/>
                  <a:pt x="466090" y="58420"/>
                  <a:pt x="493395" y="51435"/>
                </a:cubicBezTo>
                <a:cubicBezTo>
                  <a:pt x="520700" y="44450"/>
                  <a:pt x="534035" y="29210"/>
                  <a:pt x="561340" y="34290"/>
                </a:cubicBezTo>
                <a:cubicBezTo>
                  <a:pt x="588645" y="39370"/>
                  <a:pt x="602615" y="76835"/>
                  <a:pt x="629920" y="76835"/>
                </a:cubicBezTo>
                <a:cubicBezTo>
                  <a:pt x="657225" y="76835"/>
                  <a:pt x="669290" y="44450"/>
                  <a:pt x="697865" y="34290"/>
                </a:cubicBezTo>
                <a:cubicBezTo>
                  <a:pt x="726440" y="24130"/>
                  <a:pt x="744855" y="22225"/>
                  <a:pt x="774065" y="25400"/>
                </a:cubicBezTo>
                <a:cubicBezTo>
                  <a:pt x="803275" y="28575"/>
                  <a:pt x="813435" y="43180"/>
                  <a:pt x="842645" y="51435"/>
                </a:cubicBezTo>
                <a:cubicBezTo>
                  <a:pt x="871855" y="59690"/>
                  <a:pt x="890270" y="60960"/>
                  <a:pt x="918845" y="67945"/>
                </a:cubicBezTo>
                <a:cubicBezTo>
                  <a:pt x="947420" y="74930"/>
                  <a:pt x="961390" y="95250"/>
                  <a:pt x="986790" y="85090"/>
                </a:cubicBezTo>
                <a:cubicBezTo>
                  <a:pt x="1012190" y="74930"/>
                  <a:pt x="1035685" y="31115"/>
                  <a:pt x="1046480" y="1714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4"/>
          <p:cNvSpPr/>
          <p:nvPr/>
        </p:nvSpPr>
        <p:spPr>
          <a:xfrm>
            <a:off x="4932045" y="1341120"/>
            <a:ext cx="1224280" cy="720090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池塘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85" y="106045"/>
            <a:ext cx="8554085" cy="5709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43330" y="5846445"/>
            <a:ext cx="14541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>
                <a:latin typeface="华文楷体" panose="02010600040101010101" charset="-122"/>
                <a:ea typeface="华文楷体" panose="02010600040101010101" charset="-122"/>
              </a:rPr>
              <a:t>池塘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623560" y="5955665"/>
            <a:ext cx="14541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>
                <a:latin typeface="华文楷体" panose="02010600040101010101" charset="-122"/>
                <a:ea typeface="华文楷体" panose="02010600040101010101" charset="-122"/>
              </a:rPr>
              <a:t>水塘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荷塘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635" y="52070"/>
            <a:ext cx="7823200" cy="5868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00120" y="5920105"/>
            <a:ext cx="145415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>
                <a:latin typeface="华文楷体" panose="02010600040101010101" charset="-122"/>
                <a:ea typeface="华文楷体" panose="02010600040101010101" charset="-122"/>
              </a:rPr>
              <a:t>荷塘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35658"/>
  <p:tag name="MH_LIBRARY" val="GRAPHIC"/>
  <p:tag name="MH_ORDER" val="Freeform 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35658"/>
  <p:tag name="MH_LIBRARY" val="GRAPHIC"/>
  <p:tag name="MH_ORDER" val="Freeform 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35658"/>
  <p:tag name="MH_LIBRARY" val="GRAPHIC"/>
  <p:tag name="MH_ORDER" val="Freeform 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3135658"/>
  <p:tag name="MH_LIBRARY" val="GRAPHIC"/>
  <p:tag name="MH_ORDER" val="Freeform 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619</Words>
  <Application>Microsoft Office PowerPoint</Application>
  <PresentationFormat>全屏显示(4:3)</PresentationFormat>
  <Paragraphs>72</Paragraphs>
  <Slides>37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Office 主题</vt:lpstr>
      <vt:lpstr>3_Office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课题（第X课时） XX学校   执教老师姓名</dc:title>
  <dc:creator>Administrator</dc:creator>
  <cp:lastModifiedBy>admin</cp:lastModifiedBy>
  <cp:revision>32</cp:revision>
  <dcterms:created xsi:type="dcterms:W3CDTF">2018-12-06T07:10:00Z</dcterms:created>
  <dcterms:modified xsi:type="dcterms:W3CDTF">2020-01-03T05:26:00Z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