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  <p:sldMasterId id="2147483666" r:id="rId3"/>
  </p:sldMasterIdLst>
  <p:notesMasterIdLst>
    <p:notesMasterId r:id="rId19"/>
  </p:notesMasterIdLst>
  <p:sldIdLst>
    <p:sldId id="257" r:id="rId4"/>
    <p:sldId id="316" r:id="rId5"/>
    <p:sldId id="318" r:id="rId6"/>
    <p:sldId id="325" r:id="rId7"/>
    <p:sldId id="322" r:id="rId8"/>
    <p:sldId id="313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14" r:id="rId18"/>
  </p:sldIdLst>
  <p:sldSz cx="12192000" cy="6858000"/>
  <p:notesSz cx="6858000" cy="9144000"/>
  <p:embeddedFontLst>
    <p:embeddedFont>
      <p:font typeface="微软雅黑" pitchFamily="34" charset="-122"/>
      <p:regular r:id="rId20"/>
      <p:bold r:id="rId21"/>
    </p:embeddedFont>
    <p:embeddedFont>
      <p:font typeface="楷体" pitchFamily="49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黑体" pitchFamily="49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E8086"/>
    <a:srgbClr val="D398D0"/>
    <a:srgbClr val="73BEAF"/>
    <a:srgbClr val="A88856"/>
    <a:srgbClr val="D34E25"/>
    <a:srgbClr val="D23F26"/>
    <a:srgbClr val="D24726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3" autoAdjust="0"/>
    <p:restoredTop sz="96424" autoAdjust="0"/>
  </p:normalViewPr>
  <p:slideViewPr>
    <p:cSldViewPr snapToGrid="0">
      <p:cViewPr>
        <p:scale>
          <a:sx n="50" d="100"/>
          <a:sy n="50" d="100"/>
        </p:scale>
        <p:origin x="-1464" y="-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75D85-BD83-4DB9-A023-0AE1BDF57F11}" type="datetimeFigureOut">
              <a:rPr lang="zh-CN" altLang="en-US" smtClean="0"/>
              <a:pPr/>
              <a:t>2020-09-08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7F59-ADA5-4D56-AEB8-CCAF6DB075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17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7834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91" indent="0">
              <a:buNone/>
              <a:defRPr sz="3700"/>
            </a:lvl2pPr>
            <a:lvl3pPr marL="1218990" indent="0">
              <a:buNone/>
              <a:defRPr sz="3200"/>
            </a:lvl3pPr>
            <a:lvl4pPr marL="1828482" indent="0">
              <a:buNone/>
              <a:defRPr sz="2700"/>
            </a:lvl4pPr>
            <a:lvl5pPr marL="2437978" indent="0">
              <a:buNone/>
              <a:defRPr sz="2700"/>
            </a:lvl5pPr>
            <a:lvl6pPr marL="3047468" indent="0">
              <a:buNone/>
              <a:defRPr sz="2700"/>
            </a:lvl6pPr>
            <a:lvl7pPr marL="3656959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288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998276" y="1314701"/>
            <a:ext cx="6195448" cy="1200329"/>
          </a:xfrm>
          <a:prstGeom prst="rect">
            <a:avLst/>
          </a:prstGeom>
          <a:noFill/>
        </p:spPr>
        <p:txBody>
          <a:bodyPr wrap="square" lIns="91428" tIns="45718" rIns="91428" bIns="45718" rtlCol="0" anchor="ctr">
            <a:spAutoFit/>
          </a:bodyPr>
          <a:lstStyle>
            <a:lvl1pPr marL="0" indent="0" algn="ctr">
              <a:buNone/>
              <a:defRPr lang="zh-CN" altLang="en-US" sz="8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241"/>
            <a:r>
              <a:rPr lang="zh-CN" altLang="en-US" dirty="0"/>
              <a:t>第一章</a:t>
            </a:r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998277" y="3431777"/>
            <a:ext cx="6243539" cy="1015663"/>
          </a:xfrm>
          <a:prstGeom prst="rect">
            <a:avLst/>
          </a:prstGeom>
          <a:noFill/>
        </p:spPr>
        <p:txBody>
          <a:bodyPr wrap="square" lIns="91428" tIns="45718" rIns="91428" bIns="45718" rtlCol="0" anchor="ctr">
            <a:spAutoFit/>
          </a:bodyPr>
          <a:lstStyle>
            <a:lvl1pPr marL="228568" indent="-228568" algn="ctr">
              <a:buFont typeface="Arial" panose="020B0604020202020204" pitchFamily="34" charset="0"/>
              <a:buNone/>
              <a:defRPr lang="zh-CN" altLang="en-US" sz="600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 dirty="0"/>
              <a:t>添加标题</a:t>
            </a:r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15707" y="5884883"/>
            <a:ext cx="1797112" cy="9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7792474">
            <a:off x="10932145" y="5913559"/>
            <a:ext cx="820347" cy="8014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"/>
          <p:cNvGrpSpPr/>
          <p:nvPr userDrawn="1"/>
        </p:nvGrpSpPr>
        <p:grpSpPr>
          <a:xfrm>
            <a:off x="474555" y="1439405"/>
            <a:ext cx="4487495" cy="4784555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8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22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6" name="组合"/>
          <p:cNvGrpSpPr/>
          <p:nvPr userDrawn="1"/>
        </p:nvGrpSpPr>
        <p:grpSpPr>
          <a:xfrm>
            <a:off x="6337692" y="1652185"/>
            <a:ext cx="5550085" cy="4340477"/>
            <a:chOff x="8450744" y="2274001"/>
            <a:chExt cx="3511794" cy="2746420"/>
          </a:xfrm>
        </p:grpSpPr>
        <p:sp>
          <p:nvSpPr>
            <p:cNvPr id="207" name="任意多边形">
              <a:extLst>
                <a:ext uri="{FF2B5EF4-FFF2-40B4-BE49-F238E27FC236}">
                  <a16:creationId xmlns:a16="http://schemas.microsoft.com/office/drawing/2014/main" xmlns="" id="{0F77AF49-E103-431A-BAA0-B65B69373386}"/>
                </a:ext>
              </a:extLst>
            </p:cNvPr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8" name="任意多边形">
              <a:extLst>
                <a:ext uri="{FF2B5EF4-FFF2-40B4-BE49-F238E27FC236}">
                  <a16:creationId xmlns:a16="http://schemas.microsoft.com/office/drawing/2014/main" xmlns="" id="{B20291EC-BEA3-4214-B80C-82F2CD29D9F8}"/>
                </a:ext>
              </a:extLst>
            </p:cNvPr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9" name="任意多边形">
              <a:extLst>
                <a:ext uri="{FF2B5EF4-FFF2-40B4-BE49-F238E27FC236}">
                  <a16:creationId xmlns:a16="http://schemas.microsoft.com/office/drawing/2014/main" xmlns="" id="{B9895C1C-9074-420F-9B14-36EB3729AF2E}"/>
                </a:ext>
              </a:extLst>
            </p:cNvPr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0" name="任意多边形">
              <a:extLst>
                <a:ext uri="{FF2B5EF4-FFF2-40B4-BE49-F238E27FC236}">
                  <a16:creationId xmlns:a16="http://schemas.microsoft.com/office/drawing/2014/main" xmlns="" id="{31F2C820-539D-496C-856E-5C40B0CD84D8}"/>
                </a:ext>
              </a:extLst>
            </p:cNvPr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1" name="任意多边形">
              <a:extLst>
                <a:ext uri="{FF2B5EF4-FFF2-40B4-BE49-F238E27FC236}">
                  <a16:creationId xmlns:a16="http://schemas.microsoft.com/office/drawing/2014/main" xmlns="" id="{3759F1FB-7EFD-40D8-8CCC-0FA33DE3860F}"/>
                </a:ext>
              </a:extLst>
            </p:cNvPr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2" name="任意多边形">
              <a:extLst>
                <a:ext uri="{FF2B5EF4-FFF2-40B4-BE49-F238E27FC236}">
                  <a16:creationId xmlns:a16="http://schemas.microsoft.com/office/drawing/2014/main" xmlns="" id="{80C20295-B3AA-4B78-BD63-327FD0528CB1}"/>
                </a:ext>
              </a:extLst>
            </p:cNvPr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3" name="任意多边形">
              <a:extLst>
                <a:ext uri="{FF2B5EF4-FFF2-40B4-BE49-F238E27FC236}">
                  <a16:creationId xmlns:a16="http://schemas.microsoft.com/office/drawing/2014/main" xmlns="" id="{41A9EE4A-3D6F-4DAA-8239-F18823C30F58}"/>
                </a:ext>
              </a:extLst>
            </p:cNvPr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4" name="任意多边形">
              <a:extLst>
                <a:ext uri="{FF2B5EF4-FFF2-40B4-BE49-F238E27FC236}">
                  <a16:creationId xmlns:a16="http://schemas.microsoft.com/office/drawing/2014/main" xmlns="" id="{FF7EBA84-BF74-4684-AC41-B3E6466C0F82}"/>
                </a:ext>
              </a:extLst>
            </p:cNvPr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5" name="任意多边形">
              <a:extLst>
                <a:ext uri="{FF2B5EF4-FFF2-40B4-BE49-F238E27FC236}">
                  <a16:creationId xmlns:a16="http://schemas.microsoft.com/office/drawing/2014/main" xmlns="" id="{A8B5B05F-7C1E-406C-BBDD-DC27704AE552}"/>
                </a:ext>
              </a:extLst>
            </p:cNvPr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6" name="任意多边形">
              <a:extLst>
                <a:ext uri="{FF2B5EF4-FFF2-40B4-BE49-F238E27FC236}">
                  <a16:creationId xmlns:a16="http://schemas.microsoft.com/office/drawing/2014/main" xmlns="" id="{A4D84F14-92CC-4DA3-B9AB-77E636F309E1}"/>
                </a:ext>
              </a:extLst>
            </p:cNvPr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7" name="任意多边形">
              <a:extLst>
                <a:ext uri="{FF2B5EF4-FFF2-40B4-BE49-F238E27FC236}">
                  <a16:creationId xmlns:a16="http://schemas.microsoft.com/office/drawing/2014/main" xmlns="" id="{A4536B51-4588-4840-85D3-744B7775CD33}"/>
                </a:ext>
              </a:extLst>
            </p:cNvPr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8" name="任意多边形">
              <a:extLst>
                <a:ext uri="{FF2B5EF4-FFF2-40B4-BE49-F238E27FC236}">
                  <a16:creationId xmlns:a16="http://schemas.microsoft.com/office/drawing/2014/main" xmlns="" id="{02062EA9-09D8-45B9-8DAA-0029E1560CF9}"/>
                </a:ext>
              </a:extLst>
            </p:cNvPr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9" name="任意多边形">
              <a:extLst>
                <a:ext uri="{FF2B5EF4-FFF2-40B4-BE49-F238E27FC236}">
                  <a16:creationId xmlns:a16="http://schemas.microsoft.com/office/drawing/2014/main" xmlns="" id="{03007261-94A3-4C21-99C0-72229B499CBB}"/>
                </a:ext>
              </a:extLst>
            </p:cNvPr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0" name="任意多边形">
              <a:extLst>
                <a:ext uri="{FF2B5EF4-FFF2-40B4-BE49-F238E27FC236}">
                  <a16:creationId xmlns:a16="http://schemas.microsoft.com/office/drawing/2014/main" xmlns="" id="{923274D6-62E5-4679-BA03-8E8FFCECF9D0}"/>
                </a:ext>
              </a:extLst>
            </p:cNvPr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1" name="任意多边形">
              <a:extLst>
                <a:ext uri="{FF2B5EF4-FFF2-40B4-BE49-F238E27FC236}">
                  <a16:creationId xmlns:a16="http://schemas.microsoft.com/office/drawing/2014/main" xmlns="" id="{EB94A94E-9E6F-4C59-869D-B0A98D00A71A}"/>
                </a:ext>
              </a:extLst>
            </p:cNvPr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2" name="任意多边形">
              <a:extLst>
                <a:ext uri="{FF2B5EF4-FFF2-40B4-BE49-F238E27FC236}">
                  <a16:creationId xmlns:a16="http://schemas.microsoft.com/office/drawing/2014/main" xmlns="" id="{DB2CC53B-C461-4F22-AC79-0E11C9C56787}"/>
                </a:ext>
              </a:extLst>
            </p:cNvPr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264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856000" y="2938701"/>
            <a:ext cx="6480000" cy="1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21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212476" y="1144067"/>
            <a:ext cx="8981887" cy="2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522281" y="436176"/>
            <a:ext cx="7996827" cy="715581"/>
          </a:xfrm>
          <a:prstGeom prst="rect">
            <a:avLst/>
          </a:prstGeom>
          <a:noFill/>
        </p:spPr>
        <p:txBody>
          <a:bodyPr wrap="square" lIns="91428" tIns="45718" rIns="91428" bIns="45718" rtlCol="0" anchor="ctr">
            <a:spAutoFit/>
          </a:bodyPr>
          <a:lstStyle>
            <a:lvl1pPr marL="0" indent="0" algn="l">
              <a:buNone/>
              <a:defRPr lang="zh-CN" altLang="en-US" sz="4500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241"/>
            <a:r>
              <a:rPr lang="zh-CN" altLang="en-US" dirty="0"/>
              <a:t>添加标题</a:t>
            </a:r>
          </a:p>
        </p:txBody>
      </p:sp>
      <p:grpSp>
        <p:nvGrpSpPr>
          <p:cNvPr id="20" name="组合"/>
          <p:cNvGrpSpPr/>
          <p:nvPr userDrawn="1"/>
        </p:nvGrpSpPr>
        <p:grpSpPr>
          <a:xfrm>
            <a:off x="10304013" y="5262069"/>
            <a:ext cx="1422400" cy="1209619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08965" y="832624"/>
            <a:ext cx="125306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7471" y="330386"/>
            <a:ext cx="1797112" cy="9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7792474">
            <a:off x="1223909" y="359063"/>
            <a:ext cx="820347" cy="8014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组合"/>
          <p:cNvGrpSpPr/>
          <p:nvPr userDrawn="1"/>
        </p:nvGrpSpPr>
        <p:grpSpPr>
          <a:xfrm>
            <a:off x="744569" y="5125739"/>
            <a:ext cx="2040515" cy="1322896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49" y="5999269"/>
            <a:ext cx="735809" cy="7530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72973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0" y="8"/>
            <a:ext cx="12193200" cy="68580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2752257" y="6310095"/>
            <a:ext cx="7826103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0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1" tIns="60950" rIns="121901" bIns="60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4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4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79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19" indent="-45711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30" indent="-38093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5" indent="-30474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2" indent="-30474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1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  <a:pPr>
                <a:defRPr/>
              </a:pPr>
              <a:t>2020-09-08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55" indent="-45715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video" Target="file:///E:\&#33268;&#36828;&#25945;&#26696;\&#22235;&#24180;&#32423;&#19978;&#20876;&#65288;&#26032;&#65289;\&#33487;&#25945;&#29256;&#22235;&#24180;&#32423;&#19978;&#20876;&#31532;&#19968;&#21333;&#20803;&#65288;2020&#29256;&#65289;\&#33487;&#25945;&#29256;&#22235;&#24180;&#32423;&#19978;&#20876;&#31532;1&#21333;&#20803;\1.&#32473;&#21160;&#29289;&#20998;&#31867;\&#20013;&#22269;&#28626;&#21361;&#21160;&#29289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"/>
          <p:cNvGrpSpPr/>
          <p:nvPr/>
        </p:nvGrpSpPr>
        <p:grpSpPr>
          <a:xfrm>
            <a:off x="1036493" y="2407535"/>
            <a:ext cx="1162699" cy="994844"/>
            <a:chOff x="8450744" y="2274001"/>
            <a:chExt cx="3511794" cy="2746420"/>
          </a:xfrm>
        </p:grpSpPr>
        <p:sp>
          <p:nvSpPr>
            <p:cNvPr id="7" name="任意多边形">
              <a:extLst>
                <a:ext uri="{FF2B5EF4-FFF2-40B4-BE49-F238E27FC236}">
                  <a16:creationId xmlns:a16="http://schemas.microsoft.com/office/drawing/2014/main" xmlns="" id="{0F77AF49-E103-431A-BAA0-B65B69373386}"/>
                </a:ext>
              </a:extLst>
            </p:cNvPr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" name="任意多边形">
              <a:extLst>
                <a:ext uri="{FF2B5EF4-FFF2-40B4-BE49-F238E27FC236}">
                  <a16:creationId xmlns:a16="http://schemas.microsoft.com/office/drawing/2014/main" xmlns="" id="{B20291EC-BEA3-4214-B80C-82F2CD29D9F8}"/>
                </a:ext>
              </a:extLst>
            </p:cNvPr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" name="任意多边形">
              <a:extLst>
                <a:ext uri="{FF2B5EF4-FFF2-40B4-BE49-F238E27FC236}">
                  <a16:creationId xmlns:a16="http://schemas.microsoft.com/office/drawing/2014/main" xmlns="" id="{B9895C1C-9074-420F-9B14-36EB3729AF2E}"/>
                </a:ext>
              </a:extLst>
            </p:cNvPr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" name="任意多边形">
              <a:extLst>
                <a:ext uri="{FF2B5EF4-FFF2-40B4-BE49-F238E27FC236}">
                  <a16:creationId xmlns:a16="http://schemas.microsoft.com/office/drawing/2014/main" xmlns="" id="{31F2C820-539D-496C-856E-5C40B0CD84D8}"/>
                </a:ext>
              </a:extLst>
            </p:cNvPr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" name="任意多边形">
              <a:extLst>
                <a:ext uri="{FF2B5EF4-FFF2-40B4-BE49-F238E27FC236}">
                  <a16:creationId xmlns:a16="http://schemas.microsoft.com/office/drawing/2014/main" xmlns="" id="{3759F1FB-7EFD-40D8-8CCC-0FA33DE3860F}"/>
                </a:ext>
              </a:extLst>
            </p:cNvPr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3" name="任意多边形">
              <a:extLst>
                <a:ext uri="{FF2B5EF4-FFF2-40B4-BE49-F238E27FC236}">
                  <a16:creationId xmlns:a16="http://schemas.microsoft.com/office/drawing/2014/main" xmlns="" id="{80C20295-B3AA-4B78-BD63-327FD0528CB1}"/>
                </a:ext>
              </a:extLst>
            </p:cNvPr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4" name="任意多边形">
              <a:extLst>
                <a:ext uri="{FF2B5EF4-FFF2-40B4-BE49-F238E27FC236}">
                  <a16:creationId xmlns:a16="http://schemas.microsoft.com/office/drawing/2014/main" xmlns="" id="{41A9EE4A-3D6F-4DAA-8239-F18823C30F58}"/>
                </a:ext>
              </a:extLst>
            </p:cNvPr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5" name="任意多边形">
              <a:extLst>
                <a:ext uri="{FF2B5EF4-FFF2-40B4-BE49-F238E27FC236}">
                  <a16:creationId xmlns:a16="http://schemas.microsoft.com/office/drawing/2014/main" xmlns="" id="{FF7EBA84-BF74-4684-AC41-B3E6466C0F82}"/>
                </a:ext>
              </a:extLst>
            </p:cNvPr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6" name="任意多边形">
              <a:extLst>
                <a:ext uri="{FF2B5EF4-FFF2-40B4-BE49-F238E27FC236}">
                  <a16:creationId xmlns:a16="http://schemas.microsoft.com/office/drawing/2014/main" xmlns="" id="{A8B5B05F-7C1E-406C-BBDD-DC27704AE552}"/>
                </a:ext>
              </a:extLst>
            </p:cNvPr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7" name="任意多边形">
              <a:extLst>
                <a:ext uri="{FF2B5EF4-FFF2-40B4-BE49-F238E27FC236}">
                  <a16:creationId xmlns:a16="http://schemas.microsoft.com/office/drawing/2014/main" xmlns="" id="{A4D84F14-92CC-4DA3-B9AB-77E636F309E1}"/>
                </a:ext>
              </a:extLst>
            </p:cNvPr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8" name="任意多边形">
              <a:extLst>
                <a:ext uri="{FF2B5EF4-FFF2-40B4-BE49-F238E27FC236}">
                  <a16:creationId xmlns:a16="http://schemas.microsoft.com/office/drawing/2014/main" xmlns="" id="{A4536B51-4588-4840-85D3-744B7775CD33}"/>
                </a:ext>
              </a:extLst>
            </p:cNvPr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9" name="任意多边形">
              <a:extLst>
                <a:ext uri="{FF2B5EF4-FFF2-40B4-BE49-F238E27FC236}">
                  <a16:creationId xmlns:a16="http://schemas.microsoft.com/office/drawing/2014/main" xmlns="" id="{02062EA9-09D8-45B9-8DAA-0029E1560CF9}"/>
                </a:ext>
              </a:extLst>
            </p:cNvPr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0" name="任意多边形">
              <a:extLst>
                <a:ext uri="{FF2B5EF4-FFF2-40B4-BE49-F238E27FC236}">
                  <a16:creationId xmlns:a16="http://schemas.microsoft.com/office/drawing/2014/main" xmlns="" id="{03007261-94A3-4C21-99C0-72229B499CBB}"/>
                </a:ext>
              </a:extLst>
            </p:cNvPr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1" name="任意多边形">
              <a:extLst>
                <a:ext uri="{FF2B5EF4-FFF2-40B4-BE49-F238E27FC236}">
                  <a16:creationId xmlns:a16="http://schemas.microsoft.com/office/drawing/2014/main" xmlns="" id="{923274D6-62E5-4679-BA03-8E8FFCECF9D0}"/>
                </a:ext>
              </a:extLst>
            </p:cNvPr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2" name="任意多边形">
              <a:extLst>
                <a:ext uri="{FF2B5EF4-FFF2-40B4-BE49-F238E27FC236}">
                  <a16:creationId xmlns:a16="http://schemas.microsoft.com/office/drawing/2014/main" xmlns="" id="{EB94A94E-9E6F-4C59-869D-B0A98D00A71A}"/>
                </a:ext>
              </a:extLst>
            </p:cNvPr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3" name="任意多边形">
              <a:extLst>
                <a:ext uri="{FF2B5EF4-FFF2-40B4-BE49-F238E27FC236}">
                  <a16:creationId xmlns:a16="http://schemas.microsoft.com/office/drawing/2014/main" xmlns="" id="{DB2CC53B-C461-4F22-AC79-0E11C9C56787}"/>
                </a:ext>
              </a:extLst>
            </p:cNvPr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ern="0" dirty="0">
                <a:solidFill>
                  <a:srgbClr val="000000"/>
                </a:solidFill>
                <a:latin typeface="+mn-ea"/>
              </a:endParaRPr>
            </a:p>
          </p:txBody>
        </p:sp>
      </p:grpSp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163" y="5506457"/>
            <a:ext cx="990796" cy="11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>
            <a:extLst>
              <a:ext uri="{FF2B5EF4-FFF2-40B4-BE49-F238E27FC236}">
                <a16:creationId xmlns:a16="http://schemas.microsoft.com/office/drawing/2014/main" xmlns="" id="{78809104-ECA4-4BF5-971F-4791C9EAC8D6}"/>
              </a:ext>
            </a:extLst>
          </p:cNvPr>
          <p:cNvSpPr>
            <a:spLocks noEditPoints="1"/>
          </p:cNvSpPr>
          <p:nvPr/>
        </p:nvSpPr>
        <p:spPr bwMode="auto">
          <a:xfrm>
            <a:off x="10430657" y="4927112"/>
            <a:ext cx="1268627" cy="1505925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28" tIns="45718" rIns="91428" bIns="45718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">
            <a:extLst>
              <a:ext uri="{FF2B5EF4-FFF2-40B4-BE49-F238E27FC236}">
                <a16:creationId xmlns:a16="http://schemas.microsoft.com/office/drawing/2014/main" xmlns="" id="{F29CC393-9AE5-4A17-B0EC-B7A350993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70329" y="275300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7814821" y="5862133"/>
            <a:ext cx="803275" cy="544513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28" tIns="45718" rIns="91428" bIns="45718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2" name="图片" descr="书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41404" y="6058505"/>
            <a:ext cx="1797112" cy="9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1260916" y="1544421"/>
            <a:ext cx="9670168" cy="2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98" b="27911"/>
          <a:stretch>
            <a:fillRect/>
          </a:stretch>
        </p:blipFill>
        <p:spPr>
          <a:xfrm>
            <a:off x="3599457" y="4784619"/>
            <a:ext cx="5486400" cy="535260"/>
          </a:xfrm>
          <a:prstGeom prst="rect">
            <a:avLst/>
          </a:prstGeom>
        </p:spPr>
      </p:pic>
      <p:pic>
        <p:nvPicPr>
          <p:cNvPr id="27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7792474">
            <a:off x="5372645" y="6059199"/>
            <a:ext cx="820347" cy="8014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标题"/>
          <p:cNvSpPr txBox="1"/>
          <p:nvPr/>
        </p:nvSpPr>
        <p:spPr>
          <a:xfrm>
            <a:off x="1915316" y="929867"/>
            <a:ext cx="8971089" cy="523220"/>
          </a:xfrm>
          <a:prstGeom prst="rect">
            <a:avLst/>
          </a:prstGeom>
          <a:noFill/>
        </p:spPr>
        <p:txBody>
          <a:bodyPr wrap="none" lIns="91428" tIns="45718" rIns="91428" bIns="45718" rtlCol="0">
            <a:spAutoFit/>
          </a:bodyPr>
          <a:lstStyle>
            <a:defPPr>
              <a:defRPr lang="zh-CN"/>
            </a:defPPr>
            <a:lvl1pPr algn="ctr" defTabSz="914377">
              <a:defRPr sz="5067" b="1" spc="213">
                <a:blipFill dpi="0" rotWithShape="1">
                  <a:blip r:embed="rId8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苏教版小学科学四年级上册第一单元  动物大家族</a:t>
            </a:r>
          </a:p>
        </p:txBody>
      </p:sp>
      <p:sp>
        <p:nvSpPr>
          <p:cNvPr id="37" name="文本"/>
          <p:cNvSpPr/>
          <p:nvPr/>
        </p:nvSpPr>
        <p:spPr>
          <a:xfrm>
            <a:off x="3257598" y="2439512"/>
            <a:ext cx="5826058" cy="1200325"/>
          </a:xfrm>
          <a:prstGeom prst="rect">
            <a:avLst/>
          </a:prstGeom>
          <a:noFill/>
        </p:spPr>
        <p:txBody>
          <a:bodyPr wrap="none" lIns="91428" tIns="45718" rIns="91428" bIns="45718" rtlCol="0">
            <a:spAutoFit/>
          </a:bodyPr>
          <a:lstStyle/>
          <a:p>
            <a:pPr algn="ctr" defTabSz="914241"/>
            <a:r>
              <a:rPr lang="en-US" altLang="zh-CN" sz="7200" b="1" spc="213" dirty="0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zh-CN" altLang="en-US" sz="7200" b="1" spc="213" dirty="0">
                <a:solidFill>
                  <a:schemeClr val="bg1"/>
                </a:solidFill>
                <a:latin typeface="+mj-ea"/>
                <a:ea typeface="+mj-ea"/>
              </a:rPr>
              <a:t>给动物分类</a:t>
            </a:r>
          </a:p>
        </p:txBody>
      </p:sp>
    </p:spTree>
    <p:extLst>
      <p:ext uri="{BB962C8B-B14F-4D97-AF65-F5344CB8AC3E}">
        <p14:creationId xmlns:p14="http://schemas.microsoft.com/office/powerpoint/2010/main" xmlns="" val="2717343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2" cstate="print"/>
          <a:srcRect l="55673" r="27306" b="52521"/>
          <a:stretch>
            <a:fillRect/>
          </a:stretch>
        </p:blipFill>
        <p:spPr bwMode="auto">
          <a:xfrm>
            <a:off x="911429" y="116632"/>
            <a:ext cx="76556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五边形 9"/>
          <p:cNvSpPr/>
          <p:nvPr/>
        </p:nvSpPr>
        <p:spPr>
          <a:xfrm>
            <a:off x="2237055" y="337222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找动物脊椎</a:t>
            </a:r>
          </a:p>
        </p:txBody>
      </p:sp>
      <p:sp>
        <p:nvSpPr>
          <p:cNvPr id="47108" name="AutoShape 4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10" name="AutoShape 6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8878" t="1295" r="40769" b="58549"/>
          <a:stretch>
            <a:fillRect/>
          </a:stretch>
        </p:blipFill>
        <p:spPr bwMode="auto">
          <a:xfrm>
            <a:off x="5743575" y="1128711"/>
            <a:ext cx="2743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9389" t="1036" b="58290"/>
          <a:stretch>
            <a:fillRect/>
          </a:stretch>
        </p:blipFill>
        <p:spPr bwMode="auto">
          <a:xfrm>
            <a:off x="8521700" y="1100137"/>
            <a:ext cx="36703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8800" t="41969" r="71755"/>
          <a:stretch>
            <a:fillRect/>
          </a:stretch>
        </p:blipFill>
        <p:spPr bwMode="auto">
          <a:xfrm>
            <a:off x="3843339" y="3471864"/>
            <a:ext cx="17573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8878" t="42228" r="35710"/>
          <a:stretch>
            <a:fillRect/>
          </a:stretch>
        </p:blipFill>
        <p:spPr bwMode="auto">
          <a:xfrm>
            <a:off x="5743574" y="3471861"/>
            <a:ext cx="32004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65238" t="42487"/>
          <a:stretch>
            <a:fillRect/>
          </a:stretch>
        </p:blipFill>
        <p:spPr bwMode="auto">
          <a:xfrm>
            <a:off x="9050338" y="3471863"/>
            <a:ext cx="3141662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圆角矩形 14"/>
          <p:cNvSpPr/>
          <p:nvPr/>
        </p:nvSpPr>
        <p:spPr>
          <a:xfrm>
            <a:off x="271462" y="1414462"/>
            <a:ext cx="5100637" cy="1971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找到这些动物的脊椎，用</a:t>
            </a:r>
            <a:r>
              <a:rPr lang="zh-CN" altLang="en-US" sz="4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红笔</a:t>
            </a:r>
            <a:r>
              <a:rPr lang="zh-CN" altLang="en-US" sz="4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标注出来。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10" name="AutoShape 6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54" y="1426446"/>
            <a:ext cx="1047591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261938" y="242887"/>
            <a:ext cx="11415712" cy="7858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你能像生物学家那样，将这些动物分为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脊椎动物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无脊椎动物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两大类吗？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553051" y="570667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36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 r="10412"/>
          <a:stretch>
            <a:fillRect/>
          </a:stretch>
        </p:blipFill>
        <p:spPr bwMode="auto">
          <a:xfrm>
            <a:off x="4333875" y="4796816"/>
            <a:ext cx="1966913" cy="113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85738"/>
            <a:ext cx="9810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五边形 4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按动物有无脊椎给动物分类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288" y="1466851"/>
            <a:ext cx="2171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7762" y="2071687"/>
            <a:ext cx="2147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199" y="2028038"/>
            <a:ext cx="1585913" cy="198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8287" y="2043113"/>
            <a:ext cx="2500314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 10"/>
          <p:cNvSpPr/>
          <p:nvPr/>
        </p:nvSpPr>
        <p:spPr>
          <a:xfrm>
            <a:off x="333375" y="2333625"/>
            <a:ext cx="2338387" cy="1081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动物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8004" y="4663422"/>
            <a:ext cx="1696821" cy="139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 t="13158" r="8704"/>
          <a:stretch>
            <a:fillRect/>
          </a:stretch>
        </p:blipFill>
        <p:spPr bwMode="auto">
          <a:xfrm>
            <a:off x="6381750" y="4664971"/>
            <a:ext cx="1876425" cy="150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圆角矩形 2"/>
          <p:cNvSpPr/>
          <p:nvPr/>
        </p:nvSpPr>
        <p:spPr>
          <a:xfrm>
            <a:off x="266701" y="4938714"/>
            <a:ext cx="2433638" cy="1071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无脊椎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动物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 l="4565" t="12912" b="13736"/>
          <a:stretch>
            <a:fillRect/>
          </a:stretch>
        </p:blipFill>
        <p:spPr bwMode="auto">
          <a:xfrm>
            <a:off x="8286752" y="4886325"/>
            <a:ext cx="180884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/>
          <a:srcRect l="1950" t="4000"/>
          <a:stretch>
            <a:fillRect/>
          </a:stretch>
        </p:blipFill>
        <p:spPr bwMode="auto">
          <a:xfrm>
            <a:off x="10101295" y="4714874"/>
            <a:ext cx="173748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五边形 9"/>
          <p:cNvSpPr/>
          <p:nvPr/>
        </p:nvSpPr>
        <p:spPr>
          <a:xfrm>
            <a:off x="2237055" y="337222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保护珍稀动物</a:t>
            </a:r>
          </a:p>
        </p:txBody>
      </p:sp>
      <p:sp>
        <p:nvSpPr>
          <p:cNvPr id="47108" name="AutoShape 4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10" name="AutoShape 6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9" y="0"/>
            <a:ext cx="847724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组合 32"/>
          <p:cNvGrpSpPr/>
          <p:nvPr/>
        </p:nvGrpSpPr>
        <p:grpSpPr>
          <a:xfrm>
            <a:off x="1643062" y="1571625"/>
            <a:ext cx="2379600" cy="2606400"/>
            <a:chOff x="1643062" y="1571625"/>
            <a:chExt cx="2379600" cy="2606400"/>
          </a:xfrm>
        </p:grpSpPr>
        <p:pic>
          <p:nvPicPr>
            <p:cNvPr id="18" name="Picture 2"/>
            <p:cNvPicPr>
              <a:picLocks noChangeArrowheads="1"/>
            </p:cNvPicPr>
            <p:nvPr/>
          </p:nvPicPr>
          <p:blipFill>
            <a:blip r:embed="rId3" cstate="print"/>
            <a:srcRect l="2784" t="2083" r="66588" b="4167"/>
            <a:stretch>
              <a:fillRect/>
            </a:stretch>
          </p:blipFill>
          <p:spPr bwMode="auto">
            <a:xfrm>
              <a:off x="1643062" y="1571625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2315497" y="3731343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大熊猫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43491" y="1671639"/>
            <a:ext cx="2377691" cy="2606335"/>
            <a:chOff x="5043491" y="1671639"/>
            <a:chExt cx="2377691" cy="26063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559" t="2564" r="35468" b="4167"/>
            <a:stretch>
              <a:fillRect/>
            </a:stretch>
          </p:blipFill>
          <p:spPr bwMode="auto">
            <a:xfrm>
              <a:off x="5043491" y="1671639"/>
              <a:ext cx="2377691" cy="26063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5624051" y="3736259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金丝猴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43903" y="1571622"/>
            <a:ext cx="2379600" cy="2606400"/>
            <a:chOff x="8343903" y="1571622"/>
            <a:chExt cx="2379600" cy="2606400"/>
          </a:xfrm>
        </p:grpSpPr>
        <p:pic>
          <p:nvPicPr>
            <p:cNvPr id="11" name="Picture 5"/>
            <p:cNvPicPr>
              <a:picLocks noChangeArrowheads="1"/>
            </p:cNvPicPr>
            <p:nvPr/>
          </p:nvPicPr>
          <p:blipFill>
            <a:blip r:embed="rId4" cstate="print"/>
            <a:srcRect l="2796" t="3800"/>
            <a:stretch>
              <a:fillRect/>
            </a:stretch>
          </p:blipFill>
          <p:spPr bwMode="auto">
            <a:xfrm>
              <a:off x="8343903" y="1571622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8986683" y="3662516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扬子鳄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1450" y="3791390"/>
            <a:ext cx="2379600" cy="2606400"/>
            <a:chOff x="171450" y="3791390"/>
            <a:chExt cx="2379600" cy="2606400"/>
          </a:xfrm>
        </p:grpSpPr>
        <p:pic>
          <p:nvPicPr>
            <p:cNvPr id="14" name="Picture 3"/>
            <p:cNvPicPr>
              <a:picLocks noChangeArrowheads="1"/>
            </p:cNvPicPr>
            <p:nvPr/>
          </p:nvPicPr>
          <p:blipFill>
            <a:blip r:embed="rId5" cstate="print"/>
            <a:srcRect t="2007" r="54496" b="3285"/>
            <a:stretch>
              <a:fillRect/>
            </a:stretch>
          </p:blipFill>
          <p:spPr bwMode="auto">
            <a:xfrm>
              <a:off x="171450" y="3791390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983224" y="5909187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朱鹮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43276" y="3814763"/>
            <a:ext cx="2379600" cy="2606400"/>
            <a:chOff x="3343276" y="3814763"/>
            <a:chExt cx="2379600" cy="2606400"/>
          </a:xfrm>
        </p:grpSpPr>
        <p:pic>
          <p:nvPicPr>
            <p:cNvPr id="16" name="Picture 2"/>
            <p:cNvPicPr>
              <a:picLocks noChangeArrowheads="1"/>
            </p:cNvPicPr>
            <p:nvPr/>
          </p:nvPicPr>
          <p:blipFill>
            <a:blip r:embed="rId3" cstate="print"/>
            <a:srcRect l="65787" t="1638" r="1783" b="4808"/>
            <a:stretch>
              <a:fillRect/>
            </a:stretch>
          </p:blipFill>
          <p:spPr bwMode="auto">
            <a:xfrm>
              <a:off x="3343276" y="3814763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3962399" y="5982929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东北虎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72275" y="3797542"/>
            <a:ext cx="2379600" cy="2606400"/>
            <a:chOff x="6772275" y="3797542"/>
            <a:chExt cx="2379600" cy="2606400"/>
          </a:xfrm>
        </p:grpSpPr>
        <p:pic>
          <p:nvPicPr>
            <p:cNvPr id="13" name="Picture 4"/>
            <p:cNvPicPr>
              <a:picLocks noChangeArrowheads="1"/>
            </p:cNvPicPr>
            <p:nvPr/>
          </p:nvPicPr>
          <p:blipFill>
            <a:blip r:embed="rId6" cstate="print"/>
            <a:srcRect l="3200" r="2722" b="1790"/>
            <a:stretch>
              <a:fillRect/>
            </a:stretch>
          </p:blipFill>
          <p:spPr bwMode="auto">
            <a:xfrm>
              <a:off x="6772275" y="3797542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7472515" y="5968180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鹦鹉螺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812400" y="3788157"/>
            <a:ext cx="2379600" cy="2606400"/>
            <a:chOff x="9812400" y="3788157"/>
            <a:chExt cx="2379600" cy="2606400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5" cstate="print"/>
            <a:srcRect l="47546" t="2372" r="1315" b="2372"/>
            <a:stretch>
              <a:fillRect/>
            </a:stretch>
          </p:blipFill>
          <p:spPr bwMode="auto">
            <a:xfrm>
              <a:off x="9812400" y="3788157"/>
              <a:ext cx="2379600" cy="2606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10392695" y="5938683"/>
              <a:ext cx="125361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宽尾凤蝶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3264925" y="4464154"/>
            <a:ext cx="6300788" cy="1928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它们都是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脊椎动物</a:t>
            </a:r>
            <a:r>
              <a:rPr lang="zh-CN" altLang="en-US" sz="4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吗？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65471" y="1386655"/>
            <a:ext cx="11665974" cy="1928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我国动物资源丰富，是世界上拥有野生动物最多的国家之一。其中有许多是闻名世界的珍稀动物，你能列举出几种吗？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0" grpId="0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中国濒危动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3049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五边形 9"/>
          <p:cNvSpPr/>
          <p:nvPr/>
        </p:nvSpPr>
        <p:spPr>
          <a:xfrm>
            <a:off x="2237055" y="337222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保护动物资源</a:t>
            </a:r>
          </a:p>
        </p:txBody>
      </p:sp>
      <p:sp>
        <p:nvSpPr>
          <p:cNvPr id="47108" name="AutoShape 4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10" name="AutoShape 6" descr="http://img0.imgtn.bdimg.com/it/u=3885953289,1872033445&amp;fm=26&amp;gp=0.jpg"/>
          <p:cNvSpPr>
            <a:spLocks noChangeAspect="1" noChangeArrowheads="1"/>
          </p:cNvSpPr>
          <p:nvPr/>
        </p:nvSpPr>
        <p:spPr bwMode="auto">
          <a:xfrm>
            <a:off x="207435" y="-182033"/>
            <a:ext cx="397933" cy="397933"/>
          </a:xfrm>
          <a:prstGeom prst="rect">
            <a:avLst/>
          </a:prstGeom>
          <a:noFill/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1" name="Picture 7" descr="https://ss3.bdstatic.com/70cFv8Sh_Q1YnxGkpoWK1HF6hhy/it/u=2331984190,3990004383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6050"/>
            <a:ext cx="12192000" cy="3729037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2420186" y="1510010"/>
            <a:ext cx="7064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保护动物    人人有责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9" y="0"/>
            <a:ext cx="847724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815423" y="188640"/>
            <a:ext cx="8363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连接符 22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五边形 25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走进动物园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43037"/>
            <a:ext cx="73723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7715251" y="2171700"/>
            <a:ext cx="4214812" cy="131445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最喜欢的动物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是什么？</a:t>
            </a:r>
            <a:endParaRPr lang="en-US" altLang="zh-CN" sz="28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734302" y="4138613"/>
            <a:ext cx="4214812" cy="131445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它生活在动物园里的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哪一区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？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815423" y="260648"/>
            <a:ext cx="104415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五边形 13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给动物分类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 l="3506" r="79043" b="53261"/>
          <a:stretch>
            <a:fillRect/>
          </a:stretch>
        </p:blipFill>
        <p:spPr bwMode="auto">
          <a:xfrm>
            <a:off x="300037" y="2414588"/>
            <a:ext cx="20859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/>
          <a:srcRect l="22272" r="60038" b="55072"/>
          <a:stretch>
            <a:fillRect/>
          </a:stretch>
        </p:blipFill>
        <p:spPr bwMode="auto">
          <a:xfrm>
            <a:off x="2543175" y="2414588"/>
            <a:ext cx="2114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3" cstate="print"/>
          <a:srcRect l="40201" r="41511" b="54710"/>
          <a:stretch>
            <a:fillRect/>
          </a:stretch>
        </p:blipFill>
        <p:spPr bwMode="auto">
          <a:xfrm>
            <a:off x="4686300" y="2414588"/>
            <a:ext cx="21859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 l="58847" r="23343" b="52174"/>
          <a:stretch>
            <a:fillRect/>
          </a:stretch>
        </p:blipFill>
        <p:spPr bwMode="auto">
          <a:xfrm>
            <a:off x="6915150" y="2414588"/>
            <a:ext cx="21288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/>
          <a:srcRect l="77613" b="54710"/>
          <a:stretch>
            <a:fillRect/>
          </a:stretch>
        </p:blipFill>
        <p:spPr bwMode="auto">
          <a:xfrm>
            <a:off x="9158287" y="2414588"/>
            <a:ext cx="267593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 cstate="print"/>
          <a:srcRect l="15698" t="43478" r="66373"/>
          <a:stretch>
            <a:fillRect/>
          </a:stretch>
        </p:blipFill>
        <p:spPr bwMode="auto">
          <a:xfrm>
            <a:off x="1757362" y="4129088"/>
            <a:ext cx="2143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 l="35181" t="48551" r="46173"/>
          <a:stretch>
            <a:fillRect/>
          </a:stretch>
        </p:blipFill>
        <p:spPr bwMode="auto">
          <a:xfrm>
            <a:off x="4086225" y="4329113"/>
            <a:ext cx="22288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 cstate="print"/>
          <a:srcRect l="58728" t="48551" r="26809"/>
          <a:stretch>
            <a:fillRect/>
          </a:stretch>
        </p:blipFill>
        <p:spPr bwMode="auto">
          <a:xfrm>
            <a:off x="6900862" y="4329113"/>
            <a:ext cx="17287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/>
          <a:srcRect l="75342" t="47826" r="5772"/>
          <a:stretch>
            <a:fillRect/>
          </a:stretch>
        </p:blipFill>
        <p:spPr bwMode="auto">
          <a:xfrm>
            <a:off x="8886825" y="4300538"/>
            <a:ext cx="2257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85763" y="1385888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   你会给这些动物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分类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吗？</a:t>
            </a:r>
            <a:endParaRPr lang="en-US" altLang="zh-CN" sz="3600" dirty="0">
              <a:latin typeface="黑体" pitchFamily="49" charset="-122"/>
              <a:ea typeface="黑体" pitchFamily="49" charset="-122"/>
            </a:endParaRPr>
          </a:p>
          <a:p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815423" y="260648"/>
            <a:ext cx="104415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1254012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五边形 13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给动物分类</a:t>
            </a:r>
          </a:p>
        </p:txBody>
      </p:sp>
      <p:sp>
        <p:nvSpPr>
          <p:cNvPr id="10" name="矩形 9"/>
          <p:cNvSpPr/>
          <p:nvPr/>
        </p:nvSpPr>
        <p:spPr>
          <a:xfrm>
            <a:off x="7521833" y="536054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动物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1688231" y="529863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无脊椎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动物</a:t>
            </a:r>
            <a:endParaRPr lang="zh-CN" altLang="en-US" sz="3200" b="1" dirty="0"/>
          </a:p>
        </p:txBody>
      </p:sp>
      <p:sp>
        <p:nvSpPr>
          <p:cNvPr id="16" name="圆角矩形 15"/>
          <p:cNvSpPr/>
          <p:nvPr/>
        </p:nvSpPr>
        <p:spPr>
          <a:xfrm>
            <a:off x="342900" y="1506178"/>
            <a:ext cx="11849100" cy="771527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CN" altLang="en-US" sz="28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生物学家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根据动物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是否有脊椎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，将它们分为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脊椎动物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无脊椎动物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两大类。</a:t>
            </a: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 l="77613" b="54710"/>
          <a:stretch>
            <a:fillRect/>
          </a:stretch>
        </p:blipFill>
        <p:spPr bwMode="auto">
          <a:xfrm>
            <a:off x="1500187" y="3060052"/>
            <a:ext cx="3014663" cy="201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 l="15698" t="43882" r="66373"/>
          <a:stretch>
            <a:fillRect/>
          </a:stretch>
        </p:blipFill>
        <p:spPr bwMode="auto">
          <a:xfrm>
            <a:off x="7129462" y="2886075"/>
            <a:ext cx="242145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911424" y="188640"/>
            <a:ext cx="8883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认识脊椎及脊椎的作用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394" y="1669641"/>
            <a:ext cx="852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黑体" pitchFamily="49" charset="-122"/>
                <a:ea typeface="黑体" pitchFamily="49" charset="-122"/>
              </a:rPr>
              <a:t>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1390650"/>
            <a:ext cx="13096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3709990" y="1852614"/>
            <a:ext cx="7586662" cy="177165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人是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脊椎动物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，人体的脊椎位于身体的哪里，你能找到它吗？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48101" y="4189482"/>
            <a:ext cx="7067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脊椎是身体的支柱，位于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背部正中</a:t>
            </a:r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上端接颅骨</a:t>
            </a:r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下端达尾骨尖</a:t>
            </a:r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911424" y="188640"/>
            <a:ext cx="8883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认识脊椎及脊椎的作用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5391" r="1166"/>
          <a:stretch>
            <a:fillRect/>
          </a:stretch>
        </p:blipFill>
        <p:spPr bwMode="auto">
          <a:xfrm>
            <a:off x="221226" y="1523999"/>
            <a:ext cx="5943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3232" y="2152036"/>
            <a:ext cx="539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562" y="2999455"/>
            <a:ext cx="5397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要求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：从上端颈椎开始揉圈触摸，慢慢顺着依次往下，一直到尾骨尖。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486526" y="1857376"/>
            <a:ext cx="5300662" cy="8001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摸摸看，脊椎结构有什么特点？</a:t>
            </a:r>
            <a:endParaRPr lang="zh-CN" alt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911424" y="188640"/>
            <a:ext cx="8883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认识脊椎及脊椎的作用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" y="2895600"/>
            <a:ext cx="10496941" cy="310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圆角矩形 12"/>
          <p:cNvSpPr/>
          <p:nvPr/>
        </p:nvSpPr>
        <p:spPr>
          <a:xfrm>
            <a:off x="900114" y="1614489"/>
            <a:ext cx="6715124" cy="8001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提供以下材料，你会如何设计脊椎模型。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911424" y="188640"/>
            <a:ext cx="8883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认识脊椎及脊椎的作用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09"/>
          <a:stretch>
            <a:fillRect/>
          </a:stretch>
        </p:blipFill>
        <p:spPr bwMode="auto">
          <a:xfrm>
            <a:off x="1185862" y="1571624"/>
            <a:ext cx="9688458" cy="472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911424" y="188640"/>
            <a:ext cx="8883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1"/>
            <a:ext cx="12192000" cy="404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" name="五边形 6"/>
          <p:cNvSpPr/>
          <p:nvPr/>
        </p:nvSpPr>
        <p:spPr>
          <a:xfrm>
            <a:off x="2237056" y="337223"/>
            <a:ext cx="7411341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>
              <a:defRPr/>
            </a:pPr>
            <a:r>
              <a:rPr lang="zh-CN" altLang="en-US" sz="37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认识脊椎及脊椎的作用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585912"/>
            <a:ext cx="3143250" cy="462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圆角矩形 10"/>
          <p:cNvSpPr/>
          <p:nvPr/>
        </p:nvSpPr>
        <p:spPr>
          <a:xfrm>
            <a:off x="5634037" y="1509712"/>
            <a:ext cx="5186362" cy="2171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脊椎能使我们的</a:t>
            </a:r>
            <a:r>
              <a:rPr lang="zh-CN" altLang="en-US" sz="4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身体在一定范围内活动。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53087" y="3929062"/>
            <a:ext cx="5186362" cy="2171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44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支撑、负重、减震、保护</a:t>
            </a:r>
            <a:r>
              <a:rPr lang="en-US" altLang="zh-CN" sz="44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662"/>
  <p:tag name="AS_OS" val="Microsoft Windows NT 6.2.9200.0"/>
  <p:tag name="AS_RELEASE_DATE" val="2018.07.12"/>
  <p:tag name="AS_TITLE" val="Aspose.Slides for .NET 2.0"/>
  <p:tag name="AS_VERSION" val="18.7"/>
</p:tagLst>
</file>

<file path=ppt/theme/theme1.xml><?xml version="1.0" encoding="utf-8"?>
<a:theme xmlns:a="http://schemas.openxmlformats.org/drawingml/2006/main" name="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4680</TotalTime>
  <Words>312</Words>
  <Application>Microsoft Office PowerPoint</Application>
  <PresentationFormat>自定义</PresentationFormat>
  <Paragraphs>43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微软雅黑</vt:lpstr>
      <vt:lpstr>楷体</vt:lpstr>
      <vt:lpstr>Calibri</vt:lpstr>
      <vt:lpstr>黑体</vt:lpstr>
      <vt:lpstr>Office 主题</vt:lpstr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Manager>彩虹办公</Manager>
  <Company>上海剑姬网络科技有限公司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彩虹办公PPT模板</dc:title>
  <dc:creator>彩虹办公</dc:creator>
  <cp:keywords>彩虹办公</cp:keywords>
  <dc:description>彩虹办公 http://www.caihong8888.com</dc:description>
  <cp:lastModifiedBy>dell</cp:lastModifiedBy>
  <cp:revision>128</cp:revision>
  <dcterms:created xsi:type="dcterms:W3CDTF">2017-12-31T16:00:30Z</dcterms:created>
  <dcterms:modified xsi:type="dcterms:W3CDTF">2020-09-08T01:40:12Z</dcterms:modified>
</cp:coreProperties>
</file>