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11" r:id="rId3"/>
    <p:sldId id="434" r:id="rId4"/>
    <p:sldId id="412" r:id="rId5"/>
    <p:sldId id="435" r:id="rId6"/>
    <p:sldId id="436" r:id="rId7"/>
    <p:sldId id="437" r:id="rId8"/>
    <p:sldId id="438" r:id="rId9"/>
    <p:sldId id="451" r:id="rId10"/>
    <p:sldId id="440" r:id="rId11"/>
    <p:sldId id="447" r:id="rId12"/>
    <p:sldId id="445" r:id="rId13"/>
    <p:sldId id="442" r:id="rId14"/>
    <p:sldId id="443" r:id="rId15"/>
    <p:sldId id="444" r:id="rId16"/>
    <p:sldId id="45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9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74.xml"/><Relationship Id="rId22" Type="http://schemas.openxmlformats.org/officeDocument/2006/relationships/tags" Target="../tags/tag73.xml"/><Relationship Id="rId21" Type="http://schemas.openxmlformats.org/officeDocument/2006/relationships/tags" Target="../tags/tag72.xml"/><Relationship Id="rId20" Type="http://schemas.openxmlformats.org/officeDocument/2006/relationships/tags" Target="../tags/tag71.xml"/><Relationship Id="rId2" Type="http://schemas.openxmlformats.org/officeDocument/2006/relationships/tags" Target="../tags/tag63.xml"/><Relationship Id="rId19" Type="http://schemas.openxmlformats.org/officeDocument/2006/relationships/tags" Target="../tags/tag70.xml"/><Relationship Id="rId18" Type="http://schemas.openxmlformats.org/officeDocument/2006/relationships/image" Target="../media/image11.png"/><Relationship Id="rId17" Type="http://schemas.openxmlformats.org/officeDocument/2006/relationships/tags" Target="../tags/tag69.xml"/><Relationship Id="rId16" Type="http://schemas.microsoft.com/office/2007/relationships/hdphoto" Target="../media/image10.wdp"/><Relationship Id="rId15" Type="http://schemas.openxmlformats.org/officeDocument/2006/relationships/image" Target="../media/image9.png"/><Relationship Id="rId14" Type="http://schemas.openxmlformats.org/officeDocument/2006/relationships/tags" Target="../tags/tag68.xml"/><Relationship Id="rId13" Type="http://schemas.microsoft.com/office/2007/relationships/hdphoto" Target="../media/image8.wdp"/><Relationship Id="rId12" Type="http://schemas.openxmlformats.org/officeDocument/2006/relationships/image" Target="../media/image7.png"/><Relationship Id="rId11" Type="http://schemas.openxmlformats.org/officeDocument/2006/relationships/tags" Target="../tags/tag67.xml"/><Relationship Id="rId10" Type="http://schemas.microsoft.com/office/2007/relationships/hdphoto" Target="../media/image6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tags" Target="../tags/tag76.xml"/><Relationship Id="rId3" Type="http://schemas.openxmlformats.org/officeDocument/2006/relationships/image" Target="../media/image2.png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75.xml"/><Relationship Id="rId19" Type="http://schemas.openxmlformats.org/officeDocument/2006/relationships/tags" Target="../tags/tag82.xml"/><Relationship Id="rId18" Type="http://schemas.openxmlformats.org/officeDocument/2006/relationships/image" Target="../media/image11.png"/><Relationship Id="rId17" Type="http://schemas.openxmlformats.org/officeDocument/2006/relationships/tags" Target="../tags/tag81.xml"/><Relationship Id="rId16" Type="http://schemas.microsoft.com/office/2007/relationships/hdphoto" Target="../media/image10.wdp"/><Relationship Id="rId15" Type="http://schemas.openxmlformats.org/officeDocument/2006/relationships/image" Target="../media/image9.png"/><Relationship Id="rId14" Type="http://schemas.openxmlformats.org/officeDocument/2006/relationships/tags" Target="../tags/tag80.xml"/><Relationship Id="rId13" Type="http://schemas.microsoft.com/office/2007/relationships/hdphoto" Target="../media/image8.wdp"/><Relationship Id="rId12" Type="http://schemas.openxmlformats.org/officeDocument/2006/relationships/image" Target="../media/image7.png"/><Relationship Id="rId11" Type="http://schemas.openxmlformats.org/officeDocument/2006/relationships/tags" Target="../tags/tag79.xml"/><Relationship Id="rId10" Type="http://schemas.microsoft.com/office/2007/relationships/hdphoto" Target="../media/image6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36" y="1228748"/>
            <a:ext cx="8355555" cy="49777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961" y="2132661"/>
            <a:ext cx="2456638" cy="101205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>
            <p:custDataLst>
              <p:tags r:id="rId7"/>
            </p:custDataLst>
          </p:nvPr>
        </p:nvGrpSpPr>
        <p:grpSpPr>
          <a:xfrm>
            <a:off x="220939" y="2261262"/>
            <a:ext cx="6388444" cy="4612148"/>
            <a:chOff x="-66801" y="1236943"/>
            <a:chExt cx="6825947" cy="442814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66801" y="1236943"/>
              <a:ext cx="6825947" cy="4428143"/>
            </a:xfrm>
            <a:prstGeom prst="rect">
              <a:avLst/>
            </a:prstGeom>
          </p:spPr>
        </p:pic>
        <p:pic>
          <p:nvPicPr>
            <p:cNvPr id="12" name="Picture 2" descr="卡通蘑菇图片画册免费下载-千图网www....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6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013" y="4525416"/>
              <a:ext cx="946590" cy="81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1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330" y="843617"/>
            <a:ext cx="2038865" cy="2385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019355" y="418262"/>
            <a:ext cx="2005584" cy="1548384"/>
          </a:xfrm>
          <a:prstGeom prst="rect">
            <a:avLst/>
          </a:prstGeom>
        </p:spPr>
      </p:pic>
      <p:pic>
        <p:nvPicPr>
          <p:cNvPr id="20" name="Picture 2" descr="卡通蘑菇图片画册免费下载-千图网www...."/>
          <p:cNvPicPr>
            <a:picLocks noChangeAspect="1" noChangeArrowheads="1"/>
          </p:cNvPicPr>
          <p:nvPr userDrawn="1">
            <p:custDataLst>
              <p:tags r:id="rId19"/>
            </p:custDataLst>
          </p:nvPr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32" y="709658"/>
            <a:ext cx="946590" cy="8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5820645" y="3031155"/>
            <a:ext cx="5317954" cy="1477328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60000"/>
          </a:bodyPr>
          <a:lstStyle>
            <a:lvl1pPr algn="r">
              <a:defRPr sz="9000" spc="600" baseline="0">
                <a:solidFill>
                  <a:schemeClr val="tx2"/>
                </a:solidFill>
                <a:latin typeface="幼圆" panose="02010509060101010101" pitchFamily="49" charset="-122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加减混合运算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6845662" y="4689361"/>
            <a:ext cx="4553296" cy="4571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执教者：焦露露  时间：</a:t>
            </a:r>
            <a:r>
              <a:rPr lang="en-US" altLang="zh-CN" dirty="0"/>
              <a:t>2022.09.05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sp>
        <p:nvSpPr>
          <p:cNvPr id="28673" name="TextBox 15"/>
          <p:cNvSpPr txBox="1"/>
          <p:nvPr/>
        </p:nvSpPr>
        <p:spPr>
          <a:xfrm>
            <a:off x="1092200" y="696595"/>
            <a:ext cx="3533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火眼金睛判对错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18298042">
            <a:off x="6725929" y="3826624"/>
            <a:ext cx="223651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p>
            <a:r>
              <a:rPr lang="zh-CN" altLang="en-US" sz="4000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正确</a:t>
            </a:r>
            <a:r>
              <a:rPr lang="zh-CN" altLang="zh-CN" sz="4000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解答</a:t>
            </a:r>
            <a:endParaRPr lang="zh-CN" altLang="en-US" sz="4000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 rot="18298042">
            <a:off x="2077983" y="3826625"/>
            <a:ext cx="223651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错误</a:t>
            </a:r>
            <a:r>
              <a:rPr lang="zh-CN" altLang="zh-CN" sz="4000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解答</a:t>
            </a:r>
            <a:endParaRPr lang="zh-CN" altLang="en-US" sz="4000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9716" y="1725154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4400" dirty="0" smtClean="0"/>
              <a:t>92</a:t>
            </a:r>
            <a:r>
              <a:rPr lang="en-US" altLang="zh-CN" sz="4400" dirty="0" smtClean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4400" dirty="0" smtClean="0"/>
              <a:t>44</a:t>
            </a:r>
            <a:r>
              <a:rPr lang="en-US" altLang="zh-CN" sz="4400" dirty="0" smtClean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4400" dirty="0" smtClean="0"/>
              <a:t>33=</a:t>
            </a:r>
            <a:endParaRPr lang="zh-CN" altLang="en-US" sz="4400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269782" y="2493534"/>
            <a:ext cx="1676400" cy="144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4400" b="1" dirty="0">
                <a:latin typeface="宋体" panose="02010600030101010101" pitchFamily="2" charset="-122"/>
              </a:rPr>
              <a:t>  </a:t>
            </a:r>
            <a:r>
              <a:rPr lang="en-US" altLang="zh-CN" sz="4400" b="1" dirty="0" smtClean="0">
                <a:latin typeface="宋体" panose="02010600030101010101" pitchFamily="2" charset="-122"/>
              </a:rPr>
              <a:t>9 2</a:t>
            </a:r>
            <a:endParaRPr lang="en-US" altLang="zh-CN" sz="4400" b="1" dirty="0">
              <a:latin typeface="宋体" panose="02010600030101010101" pitchFamily="2" charset="-122"/>
            </a:endParaRPr>
          </a:p>
          <a:p>
            <a:r>
              <a:rPr lang="en-US" altLang="zh-CN" sz="4400" b="1" dirty="0" smtClean="0">
                <a:latin typeface="宋体" panose="02010600030101010101" pitchFamily="2" charset="-122"/>
              </a:rPr>
              <a:t>- 4 4</a:t>
            </a:r>
            <a:endParaRPr lang="en-US" altLang="zh-CN" sz="4400" b="1" dirty="0">
              <a:latin typeface="宋体" panose="02010600030101010101" pitchFamily="2" charset="-122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2269782" y="3865134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2269782" y="5236734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2842870" y="3877834"/>
            <a:ext cx="1027112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5 8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842870" y="5249434"/>
            <a:ext cx="1027112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2 5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2269782" y="4487434"/>
            <a:ext cx="20574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4400" b="1" dirty="0" smtClean="0">
                <a:latin typeface="宋体" panose="02010600030101010101" pitchFamily="2" charset="-122"/>
              </a:rPr>
              <a:t>- 3 3</a:t>
            </a:r>
            <a:endParaRPr lang="en-US" altLang="zh-CN" sz="4400" b="1" dirty="0">
              <a:latin typeface="宋体" panose="02010600030101010101" pitchFamily="2" charset="-122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4484360" y="1725154"/>
            <a:ext cx="752129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25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13186" y="1704010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4400" dirty="0" smtClean="0"/>
              <a:t>92</a:t>
            </a:r>
            <a:r>
              <a:rPr lang="en-US" altLang="zh-CN" sz="4400" dirty="0" smtClean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4400" dirty="0" smtClean="0"/>
              <a:t>44</a:t>
            </a:r>
            <a:r>
              <a:rPr lang="en-US" altLang="zh-CN" sz="4400" dirty="0" smtClean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4400" dirty="0" smtClean="0"/>
              <a:t>33=</a:t>
            </a:r>
            <a:endParaRPr lang="zh-CN" altLang="en-US" sz="4400" dirty="0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913252" y="2472390"/>
            <a:ext cx="1676400" cy="144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4400" b="1" dirty="0">
                <a:latin typeface="宋体" panose="02010600030101010101" pitchFamily="2" charset="-122"/>
              </a:rPr>
              <a:t>  </a:t>
            </a:r>
            <a:r>
              <a:rPr lang="en-US" altLang="zh-CN" sz="4400" b="1" dirty="0" smtClean="0">
                <a:latin typeface="宋体" panose="02010600030101010101" pitchFamily="2" charset="-122"/>
              </a:rPr>
              <a:t>9 2</a:t>
            </a:r>
            <a:endParaRPr lang="en-US" altLang="zh-CN" sz="4400" b="1" dirty="0">
              <a:latin typeface="宋体" panose="02010600030101010101" pitchFamily="2" charset="-122"/>
            </a:endParaRPr>
          </a:p>
          <a:p>
            <a:r>
              <a:rPr lang="en-US" altLang="zh-CN" sz="4400" b="1" dirty="0" smtClean="0">
                <a:latin typeface="宋体" panose="02010600030101010101" pitchFamily="2" charset="-122"/>
              </a:rPr>
              <a:t>- 4 4</a:t>
            </a:r>
            <a:endParaRPr lang="en-US" altLang="zh-CN" sz="4400" b="1" dirty="0">
              <a:latin typeface="宋体" panose="02010600030101010101" pitchFamily="2" charset="-122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6913252" y="384399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6913252" y="521559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7486340" y="3802715"/>
            <a:ext cx="46482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4 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7486340" y="5228290"/>
            <a:ext cx="1027112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1 5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6913252" y="4466290"/>
            <a:ext cx="20574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4400" b="1" dirty="0" smtClean="0">
                <a:latin typeface="宋体" panose="02010600030101010101" pitchFamily="2" charset="-122"/>
              </a:rPr>
              <a:t>- 3 3</a:t>
            </a:r>
            <a:endParaRPr lang="en-US" altLang="zh-CN" sz="4400" b="1" dirty="0">
              <a:latin typeface="宋体" panose="02010600030101010101" pitchFamily="2" charset="-122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9127830" y="1704010"/>
            <a:ext cx="752129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15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43" name="左箭头 42"/>
          <p:cNvSpPr/>
          <p:nvPr/>
        </p:nvSpPr>
        <p:spPr>
          <a:xfrm>
            <a:off x="4055732" y="3918588"/>
            <a:ext cx="1500198" cy="78581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ea typeface="华文新魏" panose="02010800040101010101" charset="-122"/>
              </a:rPr>
              <a:t>不退位</a:t>
            </a:r>
            <a:endParaRPr lang="zh-CN" altLang="en-US" sz="2800" b="1" dirty="0">
              <a:solidFill>
                <a:srgbClr val="FF0000"/>
              </a:solidFill>
              <a:ea typeface="华文新魏" panose="020108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05661" y="2632704"/>
            <a:ext cx="57150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8048315" y="3802715"/>
            <a:ext cx="46482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4400" b="1" dirty="0" smtClean="0">
                <a:solidFill>
                  <a:srgbClr val="990000"/>
                </a:solidFill>
                <a:latin typeface="宋体" panose="02010600030101010101" pitchFamily="2" charset="-122"/>
              </a:rPr>
              <a:t>8 </a:t>
            </a:r>
            <a:endParaRPr lang="en-US" altLang="zh-CN" sz="4400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7471410" y="1749425"/>
            <a:ext cx="428625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6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sz="6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6" grpId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5" grpId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2" grpId="0" bldLvl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0"/>
          <a:stretch>
            <a:fillRect/>
          </a:stretch>
        </p:blipFill>
        <p:spPr>
          <a:xfrm>
            <a:off x="2088515" y="2042160"/>
            <a:ext cx="8008620" cy="4338320"/>
          </a:xfrm>
          <a:prstGeom prst="rect">
            <a:avLst/>
          </a:prstGeom>
        </p:spPr>
      </p:pic>
      <p:sp>
        <p:nvSpPr>
          <p:cNvPr id="28673" name="TextBox 15"/>
          <p:cNvSpPr txBox="1"/>
          <p:nvPr/>
        </p:nvSpPr>
        <p:spPr>
          <a:xfrm>
            <a:off x="1143635" y="822960"/>
            <a:ext cx="2741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、接力赛跑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3560" y="3728720"/>
            <a:ext cx="603885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5889625" y="3728720"/>
            <a:ext cx="603885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805420" y="3950335"/>
            <a:ext cx="603885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88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4353560" y="5470525"/>
            <a:ext cx="603885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6254750" y="5470525"/>
            <a:ext cx="603885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49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409305" y="4726305"/>
            <a:ext cx="603885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74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94440" y="4304030"/>
            <a:ext cx="468630" cy="776605"/>
            <a:chOff x="5285" y="2312"/>
            <a:chExt cx="1716" cy="2064"/>
          </a:xfrm>
        </p:grpSpPr>
        <p:sp>
          <p:nvSpPr>
            <p:cNvPr id="10" name="波形 9"/>
            <p:cNvSpPr/>
            <p:nvPr/>
          </p:nvSpPr>
          <p:spPr>
            <a:xfrm>
              <a:off x="5305" y="2312"/>
              <a:ext cx="1696" cy="1122"/>
            </a:xfrm>
            <a:prstGeom prst="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5285" y="2514"/>
              <a:ext cx="20" cy="1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98 -0.018857 L 0.012040 -0.019815 L 0.005841 -0.019815 L 0.000717 -0.020774 L -0.005482 -0.020774 L -0.010647 -0.019815 L -0.015771 -0.017898 L -0.018871 -0.013105 L -0.019904 -0.008351 L -0.021970 -0.003559 L -0.024035 0.001234 L -0.028168 0.006947 L -0.032259 0.011739 L -0.034326 0.016532 L -0.038457 0.021286 L -0.042591 0.026079 L -0.047713 0.029913 L -0.052879 0.032788 L -0.058045 0.033747 L -0.063169 0.035626 L -0.068335 0.036585 L -0.073501 0.038501 L -0.078624 0.039460 L -0.083790 0.040419 L -0.088955 0.042336 L -0.094079 0.043295 L -0.099244 0.043295 L -0.104409 0.043295 L -0.109534 0.044253 L -0.114700 0.044253 L -0.119864 0.044253 L -0.124990 0.044253 L -0.130154 0.044253 L -0.135322 0.044253 L -0.140487 0.044253 L -0.145610 0.044253 L -0.150775 0.044253 L -0.155939 0.044253 L -0.161065 0.044253 L -0.166229 0.046169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sp>
        <p:nvSpPr>
          <p:cNvPr id="32769" name="TextBox 15"/>
          <p:cNvSpPr txBox="1"/>
          <p:nvPr/>
        </p:nvSpPr>
        <p:spPr>
          <a:xfrm>
            <a:off x="1488758" y="947103"/>
            <a:ext cx="89296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、计算下面各题，能口算的就口算。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70" name="TextBox 15"/>
          <p:cNvSpPr txBox="1"/>
          <p:nvPr/>
        </p:nvSpPr>
        <p:spPr>
          <a:xfrm>
            <a:off x="2274570" y="1807528"/>
            <a:ext cx="32146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71" name="TextBox 15"/>
          <p:cNvSpPr txBox="1"/>
          <p:nvPr/>
        </p:nvSpPr>
        <p:spPr>
          <a:xfrm>
            <a:off x="6275070" y="1807528"/>
            <a:ext cx="32146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47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72" name="TextBox 15"/>
          <p:cNvSpPr txBox="1"/>
          <p:nvPr/>
        </p:nvSpPr>
        <p:spPr>
          <a:xfrm>
            <a:off x="6275070" y="3879215"/>
            <a:ext cx="321468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29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73" name="TextBox 15"/>
          <p:cNvSpPr txBox="1"/>
          <p:nvPr/>
        </p:nvSpPr>
        <p:spPr>
          <a:xfrm>
            <a:off x="2346008" y="3879215"/>
            <a:ext cx="3214687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26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4998720" y="1807528"/>
            <a:ext cx="1044575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61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8999220" y="1807528"/>
            <a:ext cx="896938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55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989195" y="3879215"/>
            <a:ext cx="12858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81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989695" y="3879215"/>
            <a:ext cx="9064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2445385" y="5031740"/>
            <a:ext cx="62744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noProof="1" dirty="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先说一说哪一步可以可以口算</a:t>
            </a:r>
            <a:endParaRPr lang="zh-CN" altLang="en-US" sz="3600" b="1" noProof="1" dirty="0">
              <a:solidFill>
                <a:schemeClr val="accent4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445068" y="4523740"/>
            <a:ext cx="1295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6347778" y="4525645"/>
            <a:ext cx="1295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740015" y="2432685"/>
            <a:ext cx="58864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747770" y="2453640"/>
            <a:ext cx="783590" cy="8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箭头 6">
            <a:hlinkClick r:id="" action="ppaction://hlinkshowjump?jump=lastslide"/>
          </p:cNvPr>
          <p:cNvSpPr/>
          <p:nvPr/>
        </p:nvSpPr>
        <p:spPr>
          <a:xfrm>
            <a:off x="10291445" y="6019165"/>
            <a:ext cx="728345" cy="570230"/>
          </a:xfrm>
          <a:prstGeom prst="notchedRightArrow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pic>
        <p:nvPicPr>
          <p:cNvPr id="3481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755" y="575945"/>
            <a:ext cx="9238615" cy="5805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TextBox 15"/>
          <p:cNvSpPr txBox="1"/>
          <p:nvPr/>
        </p:nvSpPr>
        <p:spPr>
          <a:xfrm>
            <a:off x="1595438" y="423863"/>
            <a:ext cx="89296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235" y="413956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02443" y="4093528"/>
            <a:ext cx="571500" cy="57150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5575935" y="413956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37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544945" y="409384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447280" y="408114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棵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975225" y="408114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2763" y="5714048"/>
            <a:ext cx="571500" cy="57150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5596255" y="576008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6565265" y="571436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467600" y="570166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棵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4980305" y="570166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4267835" y="5736590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燕尾形箭头 18">
            <a:hlinkClick r:id="" action="ppaction://hlinkshowjump?jump=lastslide"/>
          </p:cNvPr>
          <p:cNvSpPr/>
          <p:nvPr/>
        </p:nvSpPr>
        <p:spPr>
          <a:xfrm>
            <a:off x="10291445" y="6019165"/>
            <a:ext cx="728345" cy="570230"/>
          </a:xfrm>
          <a:prstGeom prst="notchedRightArrow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" y="0"/>
            <a:ext cx="12197715" cy="6858635"/>
          </a:xfrm>
          <a:prstGeom prst="rect">
            <a:avLst/>
          </a:prstGeom>
        </p:spPr>
      </p:pic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583" y="428625"/>
            <a:ext cx="8358187" cy="605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TextBox 15"/>
          <p:cNvSpPr txBox="1"/>
          <p:nvPr/>
        </p:nvSpPr>
        <p:spPr>
          <a:xfrm>
            <a:off x="1183958" y="496888"/>
            <a:ext cx="8929687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15803" y="4154488"/>
            <a:ext cx="571500" cy="57150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5789295" y="420052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819265" y="415480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64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660640" y="414210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棵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5066665" y="414210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4399915" y="420052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5635" y="575500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64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5728335" y="575500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6804025" y="575500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599680" y="569658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棵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5066665" y="5727065"/>
            <a:ext cx="681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燕尾形箭头 18">
            <a:hlinkClick r:id="" action="ppaction://hlinkshowjump?jump=lastslide"/>
          </p:cNvPr>
          <p:cNvSpPr/>
          <p:nvPr/>
        </p:nvSpPr>
        <p:spPr>
          <a:xfrm>
            <a:off x="10291445" y="6019165"/>
            <a:ext cx="728345" cy="570230"/>
          </a:xfrm>
          <a:prstGeom prst="notchedRightArrow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36" y="1228748"/>
            <a:ext cx="8355555" cy="49777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961" y="2132661"/>
            <a:ext cx="2456638" cy="101205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>
            <p:custDataLst>
              <p:tags r:id="rId7"/>
            </p:custDataLst>
          </p:nvPr>
        </p:nvGrpSpPr>
        <p:grpSpPr>
          <a:xfrm>
            <a:off x="220939" y="2261262"/>
            <a:ext cx="6388444" cy="4612148"/>
            <a:chOff x="-66801" y="1236943"/>
            <a:chExt cx="6825947" cy="442814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66801" y="1236943"/>
              <a:ext cx="6825947" cy="4428143"/>
            </a:xfrm>
            <a:prstGeom prst="rect">
              <a:avLst/>
            </a:prstGeom>
          </p:spPr>
        </p:pic>
        <p:pic>
          <p:nvPicPr>
            <p:cNvPr id="12" name="Picture 2" descr="卡通蘑菇图片画册免费下载-千图网www....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6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013" y="4525416"/>
              <a:ext cx="946590" cy="81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1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330" y="843617"/>
            <a:ext cx="2038865" cy="2385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019355" y="418262"/>
            <a:ext cx="2005584" cy="1548384"/>
          </a:xfrm>
          <a:prstGeom prst="rect">
            <a:avLst/>
          </a:prstGeom>
        </p:spPr>
      </p:pic>
      <p:pic>
        <p:nvPicPr>
          <p:cNvPr id="20" name="Picture 2" descr="卡通蘑菇图片画册免费下载-千图网www...."/>
          <p:cNvPicPr>
            <a:picLocks noChangeAspect="1" noChangeArrowheads="1"/>
          </p:cNvPicPr>
          <p:nvPr userDrawn="1">
            <p:custDataLst>
              <p:tags r:id="rId19"/>
            </p:custDataLst>
          </p:nvPr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32" y="709658"/>
            <a:ext cx="946590" cy="8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6168390" y="3401695"/>
            <a:ext cx="5302885" cy="1477645"/>
          </a:xfrm>
          <a:prstGeom prst="rect">
            <a:avLst/>
          </a:prstGeom>
        </p:spPr>
        <p:txBody>
          <a:bodyPr vert="horz" lIns="90000" tIns="46800" rIns="90000" bIns="46800" rtlCol="0" anchor="t" anchorCtr="0"/>
          <a:lstStyle>
            <a:lvl1pPr algn="r">
              <a:defRPr sz="9000" spc="600" baseline="0">
                <a:solidFill>
                  <a:schemeClr val="tx2"/>
                </a:solidFill>
                <a:latin typeface="幼圆" panose="02010509060101010101" pitchFamily="49" charset="-122"/>
                <a:ea typeface="汉仪乐喵体W" panose="00020600040101010101" pitchFamily="18" charset="-122"/>
              </a:defRPr>
            </a:lvl1pPr>
          </a:lstStyle>
          <a:p>
            <a:pPr algn="l"/>
            <a:r>
              <a:rPr lang="zh-CN" altLang="en-US" sz="2800" b="1" dirty="0"/>
              <a:t>加减混合运算要注意什么？今天的学习你有什么收获？</a:t>
            </a:r>
            <a:endParaRPr lang="zh-CN" altLang="en-US" sz="2800" b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635"/>
          </a:xfrm>
          <a:prstGeom prst="rect">
            <a:avLst/>
          </a:prstGeom>
        </p:spPr>
      </p:pic>
      <p:sp>
        <p:nvSpPr>
          <p:cNvPr id="16385" name="TextBox 2"/>
          <p:cNvSpPr txBox="1"/>
          <p:nvPr/>
        </p:nvSpPr>
        <p:spPr>
          <a:xfrm>
            <a:off x="3014663" y="858838"/>
            <a:ext cx="57150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复习：连加、连减（口算）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86" name="TextBox 26"/>
          <p:cNvSpPr txBox="1"/>
          <p:nvPr/>
        </p:nvSpPr>
        <p:spPr>
          <a:xfrm>
            <a:off x="1443038" y="1927225"/>
            <a:ext cx="3071812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87" name="TextBox 28"/>
          <p:cNvSpPr txBox="1"/>
          <p:nvPr/>
        </p:nvSpPr>
        <p:spPr>
          <a:xfrm>
            <a:off x="4443413" y="1930400"/>
            <a:ext cx="3071812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88" name="TextBox 29"/>
          <p:cNvSpPr txBox="1"/>
          <p:nvPr/>
        </p:nvSpPr>
        <p:spPr>
          <a:xfrm>
            <a:off x="7443788" y="1930400"/>
            <a:ext cx="3071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89" name="TextBox 30"/>
          <p:cNvSpPr txBox="1"/>
          <p:nvPr/>
        </p:nvSpPr>
        <p:spPr>
          <a:xfrm>
            <a:off x="1443038" y="3343275"/>
            <a:ext cx="3071812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90" name="TextBox 31"/>
          <p:cNvSpPr txBox="1"/>
          <p:nvPr/>
        </p:nvSpPr>
        <p:spPr>
          <a:xfrm>
            <a:off x="4443413" y="3346450"/>
            <a:ext cx="3071812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391" name="TextBox 32"/>
          <p:cNvSpPr txBox="1"/>
          <p:nvPr/>
        </p:nvSpPr>
        <p:spPr>
          <a:xfrm>
            <a:off x="7443788" y="3346450"/>
            <a:ext cx="3071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4250" y="1927225"/>
            <a:ext cx="8477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6538" y="1930400"/>
            <a:ext cx="8477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5000" y="1930400"/>
            <a:ext cx="8477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4725" y="3355975"/>
            <a:ext cx="8477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52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4625" y="3359150"/>
            <a:ext cx="8477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32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25000" y="3359150"/>
            <a:ext cx="8477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34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635"/>
          </a:xfrm>
          <a:prstGeom prst="rect">
            <a:avLst/>
          </a:prstGeom>
        </p:spPr>
      </p:pic>
      <p:sp>
        <p:nvSpPr>
          <p:cNvPr id="18433" name="TextBox 15"/>
          <p:cNvSpPr txBox="1"/>
          <p:nvPr/>
        </p:nvSpPr>
        <p:spPr>
          <a:xfrm>
            <a:off x="3020695" y="4856163"/>
            <a:ext cx="6775450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送给幼儿园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只，还剩多少只？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7550" y="5602605"/>
            <a:ext cx="2146300" cy="645160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r>
              <a:rPr lang="en-US" altLang="zh-CN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38</a:t>
            </a:r>
            <a:r>
              <a:rPr lang="zh-CN" altLang="en-US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＋</a:t>
            </a:r>
            <a:r>
              <a:rPr lang="en-US" altLang="zh-CN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42</a:t>
            </a:r>
            <a:r>
              <a:rPr lang="zh-CN" altLang="en-US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＝</a:t>
            </a:r>
            <a:endParaRPr lang="zh-CN" altLang="en-US" sz="3600" b="1" noProof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3445" y="391160"/>
            <a:ext cx="7632700" cy="4395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18"/>
          <p:cNvSpPr txBox="1"/>
          <p:nvPr/>
        </p:nvSpPr>
        <p:spPr>
          <a:xfrm>
            <a:off x="4344353" y="5607685"/>
            <a:ext cx="3586163" cy="639763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p>
            <a:r>
              <a:rPr lang="en-US" altLang="zh-CN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38</a:t>
            </a:r>
            <a:r>
              <a:rPr lang="zh-CN" altLang="en-US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＋</a:t>
            </a:r>
            <a:r>
              <a:rPr lang="en-US" altLang="zh-CN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42</a:t>
            </a:r>
            <a:r>
              <a:rPr lang="zh-CN" altLang="en-US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－</a:t>
            </a:r>
            <a:r>
              <a:rPr lang="en-US" altLang="zh-CN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33</a:t>
            </a:r>
            <a:r>
              <a:rPr lang="zh-CN" altLang="en-US" sz="3600" b="1" noProof="1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＝</a:t>
            </a:r>
            <a:endParaRPr lang="zh-CN" altLang="en-US" sz="3600" b="1" noProof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8433" grpId="0"/>
      <p:bldP spid="18433" grpId="1"/>
      <p:bldP spid="21" grpId="0" bldLvl="0" animBg="1"/>
      <p:bldP spid="21" grpId="1" animBg="1"/>
      <p:bldP spid="1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635"/>
          </a:xfrm>
          <a:prstGeom prst="rect">
            <a:avLst/>
          </a:prstGeom>
        </p:spPr>
      </p:pic>
      <p:sp>
        <p:nvSpPr>
          <p:cNvPr id="20481" name="TextBox 18"/>
          <p:cNvSpPr txBox="1"/>
          <p:nvPr/>
        </p:nvSpPr>
        <p:spPr>
          <a:xfrm>
            <a:off x="2796540" y="1928813"/>
            <a:ext cx="649128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               （     ）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25478" y="2501900"/>
            <a:ext cx="114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939415" y="2503488"/>
            <a:ext cx="121443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3510915" y="31464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082415" y="31464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510915" y="38608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082415" y="38639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2939415" y="38671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796540" y="4432300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/>
          <p:nvPr/>
        </p:nvSpPr>
        <p:spPr>
          <a:xfrm>
            <a:off x="3510915" y="450373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2415" y="45069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9510" y="4075113"/>
            <a:ext cx="4286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040" y="31464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8540" y="31496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7040" y="38639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8540" y="38671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540" y="3870325"/>
            <a:ext cx="42862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082665" y="4435475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97040" y="45069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8540" y="451008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endParaRPr lang="zh-CN" altLang="en-US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7040" y="2432050"/>
            <a:ext cx="428625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6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sz="6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796665" y="2655888"/>
            <a:ext cx="1214438" cy="15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9"/>
          <p:cNvSpPr txBox="1"/>
          <p:nvPr/>
        </p:nvSpPr>
        <p:spPr>
          <a:xfrm>
            <a:off x="5909310" y="1928178"/>
            <a:ext cx="7762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47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7628" y="1928813"/>
            <a:ext cx="776287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只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5" name="TextBox 15"/>
          <p:cNvSpPr txBox="1"/>
          <p:nvPr/>
        </p:nvSpPr>
        <p:spPr>
          <a:xfrm>
            <a:off x="2510790" y="1146175"/>
            <a:ext cx="664368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送给幼儿园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只，还剩多少只？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54165" y="3054985"/>
            <a:ext cx="1357313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19" grpId="0"/>
      <p:bldP spid="31" grpId="0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-635"/>
            <a:ext cx="12197715" cy="6858635"/>
          </a:xfrm>
          <a:prstGeom prst="rect">
            <a:avLst/>
          </a:prstGeom>
        </p:spPr>
      </p:pic>
      <p:sp>
        <p:nvSpPr>
          <p:cNvPr id="22529" name="TextBox 18"/>
          <p:cNvSpPr txBox="1"/>
          <p:nvPr/>
        </p:nvSpPr>
        <p:spPr>
          <a:xfrm>
            <a:off x="3436620" y="1354138"/>
            <a:ext cx="715803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           （     ）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65558" y="1927225"/>
            <a:ext cx="114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extBox 8"/>
          <p:cNvSpPr txBox="1"/>
          <p:nvPr/>
        </p:nvSpPr>
        <p:spPr>
          <a:xfrm>
            <a:off x="5365433" y="24288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2" name="TextBox 9"/>
          <p:cNvSpPr txBox="1"/>
          <p:nvPr/>
        </p:nvSpPr>
        <p:spPr>
          <a:xfrm>
            <a:off x="5936933" y="24320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3" name="TextBox 10"/>
          <p:cNvSpPr txBox="1"/>
          <p:nvPr/>
        </p:nvSpPr>
        <p:spPr>
          <a:xfrm>
            <a:off x="5365433" y="31464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4" name="TextBox 11"/>
          <p:cNvSpPr txBox="1"/>
          <p:nvPr/>
        </p:nvSpPr>
        <p:spPr>
          <a:xfrm>
            <a:off x="5936933" y="31496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5" name="TextBox 12"/>
          <p:cNvSpPr txBox="1"/>
          <p:nvPr/>
        </p:nvSpPr>
        <p:spPr>
          <a:xfrm>
            <a:off x="4793933" y="3152775"/>
            <a:ext cx="42862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651058" y="3717925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6933" y="379253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5433" y="378936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7495" y="1357313"/>
            <a:ext cx="7762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47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75270" y="1357313"/>
            <a:ext cx="7762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只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22558" y="3786188"/>
            <a:ext cx="571500" cy="571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36933" y="3786188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43" name="TextBox 33"/>
          <p:cNvSpPr txBox="1"/>
          <p:nvPr/>
        </p:nvSpPr>
        <p:spPr>
          <a:xfrm>
            <a:off x="5365433" y="44196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44" name="TextBox 34"/>
          <p:cNvSpPr txBox="1"/>
          <p:nvPr/>
        </p:nvSpPr>
        <p:spPr>
          <a:xfrm>
            <a:off x="5936933" y="44227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45" name="TextBox 35"/>
          <p:cNvSpPr txBox="1"/>
          <p:nvPr/>
        </p:nvSpPr>
        <p:spPr>
          <a:xfrm>
            <a:off x="4793933" y="44259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651058" y="4991100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65433" y="50657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36933" y="506888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36933" y="5072063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22558" y="5072063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51" name="TextBox 15"/>
          <p:cNvSpPr txBox="1"/>
          <p:nvPr/>
        </p:nvSpPr>
        <p:spPr>
          <a:xfrm>
            <a:off x="3150870" y="571500"/>
            <a:ext cx="664368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送给幼儿园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只，还剩多少只？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9740" y="3338513"/>
            <a:ext cx="4286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5350510" y="3129280"/>
            <a:ext cx="42862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6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sz="6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0" grpId="0"/>
      <p:bldP spid="31" grpId="0"/>
      <p:bldP spid="38" grpId="0"/>
      <p:bldP spid="39" grpId="0"/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635"/>
          </a:xfrm>
          <a:prstGeom prst="rect">
            <a:avLst/>
          </a:prstGeom>
        </p:spPr>
      </p:pic>
      <p:sp>
        <p:nvSpPr>
          <p:cNvPr id="24577" name="TextBox 15"/>
          <p:cNvSpPr txBox="1"/>
          <p:nvPr/>
        </p:nvSpPr>
        <p:spPr>
          <a:xfrm>
            <a:off x="747395" y="1154430"/>
            <a:ext cx="1994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试一试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578" name="TextBox 4"/>
          <p:cNvSpPr txBox="1"/>
          <p:nvPr/>
        </p:nvSpPr>
        <p:spPr>
          <a:xfrm>
            <a:off x="3708083" y="2071688"/>
            <a:ext cx="54292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37020" y="2644775"/>
            <a:ext cx="114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3833" y="32861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5333" y="32893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3833" y="40036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5333" y="40068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2333" y="40100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79458" y="4575175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3"/>
          <p:cNvSpPr txBox="1"/>
          <p:nvPr/>
        </p:nvSpPr>
        <p:spPr>
          <a:xfrm>
            <a:off x="3993833" y="46466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5333" y="464978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9958" y="32893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1458" y="32924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9958" y="40068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1458" y="40100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8458" y="4013200"/>
            <a:ext cx="42862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565583" y="4578350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79958" y="464978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1458" y="465296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0858" y="2071688"/>
            <a:ext cx="776287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65645" y="3289300"/>
            <a:ext cx="1357313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630" y="2601595"/>
            <a:ext cx="42862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6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en-US" sz="6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/>
      <p:bldP spid="15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9" grpId="0"/>
      <p:bldP spid="27" grpId="0" bldLvl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sp>
        <p:nvSpPr>
          <p:cNvPr id="26625" name="TextBox 15"/>
          <p:cNvSpPr txBox="1"/>
          <p:nvPr/>
        </p:nvSpPr>
        <p:spPr>
          <a:xfrm>
            <a:off x="852805" y="709295"/>
            <a:ext cx="2152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试一试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26" name="TextBox 8"/>
          <p:cNvSpPr txBox="1"/>
          <p:nvPr/>
        </p:nvSpPr>
        <p:spPr>
          <a:xfrm>
            <a:off x="5322253" y="24288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27" name="TextBox 9"/>
          <p:cNvSpPr txBox="1"/>
          <p:nvPr/>
        </p:nvSpPr>
        <p:spPr>
          <a:xfrm>
            <a:off x="5893753" y="24320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28" name="TextBox 10"/>
          <p:cNvSpPr txBox="1"/>
          <p:nvPr/>
        </p:nvSpPr>
        <p:spPr>
          <a:xfrm>
            <a:off x="5322253" y="31464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29" name="TextBox 11"/>
          <p:cNvSpPr txBox="1"/>
          <p:nvPr/>
        </p:nvSpPr>
        <p:spPr>
          <a:xfrm>
            <a:off x="5893753" y="31496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30" name="TextBox 12"/>
          <p:cNvSpPr txBox="1"/>
          <p:nvPr/>
        </p:nvSpPr>
        <p:spPr>
          <a:xfrm>
            <a:off x="4750753" y="3152775"/>
            <a:ext cx="42862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607878" y="3717925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2253" y="378936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3753" y="379253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79378" y="3786188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93753" y="3786188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6" name="TextBox 33"/>
          <p:cNvSpPr txBox="1"/>
          <p:nvPr/>
        </p:nvSpPr>
        <p:spPr>
          <a:xfrm>
            <a:off x="5322253" y="44196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37" name="TextBox 34"/>
          <p:cNvSpPr txBox="1"/>
          <p:nvPr/>
        </p:nvSpPr>
        <p:spPr>
          <a:xfrm>
            <a:off x="5893753" y="44227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38" name="TextBox 35"/>
          <p:cNvSpPr txBox="1"/>
          <p:nvPr/>
        </p:nvSpPr>
        <p:spPr>
          <a:xfrm>
            <a:off x="4750753" y="44259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607878" y="4991100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22253" y="50657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93753" y="506888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79378" y="5072063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93753" y="5072063"/>
            <a:ext cx="571500" cy="5715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44" name="TextBox 24"/>
          <p:cNvSpPr txBox="1"/>
          <p:nvPr/>
        </p:nvSpPr>
        <p:spPr>
          <a:xfrm>
            <a:off x="3464878" y="1354138"/>
            <a:ext cx="54292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393815" y="1927225"/>
            <a:ext cx="114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17653" y="1354138"/>
            <a:ext cx="776287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6760210" y="5917565"/>
            <a:ext cx="39503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也可以口算</a:t>
            </a:r>
            <a:endParaRPr lang="zh-CN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8" grpId="0"/>
      <p:bldP spid="39" grpId="0"/>
      <p:bldP spid="2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sp>
        <p:nvSpPr>
          <p:cNvPr id="24577" name="TextBox 15"/>
          <p:cNvSpPr txBox="1"/>
          <p:nvPr/>
        </p:nvSpPr>
        <p:spPr>
          <a:xfrm>
            <a:off x="747395" y="1154430"/>
            <a:ext cx="1994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试一试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578" name="TextBox 4"/>
          <p:cNvSpPr txBox="1"/>
          <p:nvPr/>
        </p:nvSpPr>
        <p:spPr>
          <a:xfrm>
            <a:off x="3708083" y="2071688"/>
            <a:ext cx="54292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37020" y="2644775"/>
            <a:ext cx="1143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2368" y="32861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868" y="328930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368" y="400367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868" y="4006850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0868" y="4010025"/>
            <a:ext cx="428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257993" y="4575175"/>
            <a:ext cx="20002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3"/>
          <p:cNvSpPr txBox="1"/>
          <p:nvPr/>
        </p:nvSpPr>
        <p:spPr>
          <a:xfrm>
            <a:off x="4972368" y="46466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3868" y="4649788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0858" y="2071688"/>
            <a:ext cx="776287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89220" y="2635885"/>
            <a:ext cx="783590" cy="8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/>
      <p:bldP spid="1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]JGA%`R[8FU$3}$6N4ZE5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12197715" cy="6858635"/>
          </a:xfrm>
          <a:prstGeom prst="rect">
            <a:avLst/>
          </a:prstGeom>
        </p:spPr>
      </p:pic>
      <p:sp>
        <p:nvSpPr>
          <p:cNvPr id="28673" name="TextBox 15"/>
          <p:cNvSpPr txBox="1"/>
          <p:nvPr/>
        </p:nvSpPr>
        <p:spPr>
          <a:xfrm>
            <a:off x="1143635" y="822960"/>
            <a:ext cx="40722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、拔河比赛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674" name="TextBox 15"/>
          <p:cNvSpPr txBox="1"/>
          <p:nvPr/>
        </p:nvSpPr>
        <p:spPr>
          <a:xfrm>
            <a:off x="1085850" y="2946083"/>
            <a:ext cx="32146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26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49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675" name="TextBox 15"/>
          <p:cNvSpPr txBox="1"/>
          <p:nvPr/>
        </p:nvSpPr>
        <p:spPr>
          <a:xfrm>
            <a:off x="6717030" y="2946083"/>
            <a:ext cx="32146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52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463" y="3589020"/>
            <a:ext cx="1306512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5"/>
          <p:cNvSpPr txBox="1"/>
          <p:nvPr/>
        </p:nvSpPr>
        <p:spPr>
          <a:xfrm>
            <a:off x="3853180" y="2946083"/>
            <a:ext cx="113665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73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53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1888" y="3589020"/>
            <a:ext cx="1330325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15"/>
          <p:cNvSpPr txBox="1"/>
          <p:nvPr/>
        </p:nvSpPr>
        <p:spPr>
          <a:xfrm>
            <a:off x="9441180" y="2946083"/>
            <a:ext cx="1038225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59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2113915" y="1868170"/>
            <a:ext cx="11595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7618730" y="1868170"/>
            <a:ext cx="14116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二队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92700" y="3813810"/>
            <a:ext cx="1089660" cy="1310640"/>
            <a:chOff x="5285" y="2312"/>
            <a:chExt cx="1716" cy="2064"/>
          </a:xfrm>
        </p:grpSpPr>
        <p:sp>
          <p:nvSpPr>
            <p:cNvPr id="7" name="波形 6"/>
            <p:cNvSpPr/>
            <p:nvPr/>
          </p:nvSpPr>
          <p:spPr>
            <a:xfrm>
              <a:off x="5305" y="2312"/>
              <a:ext cx="1696" cy="1122"/>
            </a:xfrm>
            <a:prstGeom prst="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5285" y="2514"/>
              <a:ext cx="20" cy="1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92 -0.000009 L 0.002418 -0.011283 L 0.002418 -0.022468 L 0.002418 -0.035997 L 0.002418 -0.047273 L 0.001492 -0.058456 L 0.000565 -0.071986 L -0.000361 -0.083261 L -0.000361 -0.094445 L -0.000361 -0.107974 L 0.000565 -0.119249 L 0.002418 -0.130434 L 0.003344 -0.143963 L 0.004270 -0.155238 L 0.005196 -0.166422 L 0.005196 -0.177696 L 0.005196 -0.191226 L 0.005196 -0.204666 L 0.005196 -0.215941 L 0.005196 -0.227215 L 0.005196 -0.238399 L 0.005196 -0.249674 L 0.005196 -0.260948 L 0.005196 -0.272133 L 0.005196 -0.283408 L 0.005196 -0.294682 L 0.005196 -0.305866 L 0.004270 -0.317142 L 0.003344 -0.328416 L 0.003344 -0.339600 L -0.001287 -0.346365 L -0.006845 -0.348620 L -0.011439 -0.348620 L -0.016071 -0.348620 L -0.020702 -0.348620 L -0.025296 -0.348620 L -0.029928 -0.348620 L -0.034559 -0.348620 L -0.040080 -0.348620 L -0.044711 -0.348620 L -0.050268 -0.346365 L -0.054863 -0.344110 L -0.060421 -0.341855 L -0.065052 -0.339600 L -0.070573 -0.335090 L -0.075204 -0.335090 L -0.079836 -0.332925 L -0.084430 -0.332925 L -0.089061 -0.330670 L -0.093693 -0.330670 L -0.098287 -0.328416 L -0.102918 -0.328416 L -0.107550 -0.326161 L -0.112144 -0.326161 L -0.116775 -0.323906 L -0.121407 -0.323906 L -0.126001 -0.321651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PRESET_TEXT" val="点击此处添加副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1646_1*b*1"/>
  <p:tag name="KSO_WM_TEMPLATE_CATEGORY" val="custom"/>
  <p:tag name="KSO_WM_TEMPLATE_INDEX" val="20201646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PP_MARK_KEY" val="bf060045-fa81-45f0-857b-948cabdab96d"/>
  <p:tag name="COMMONDATA" val="eyJoZGlkIjoiMGEzZDIwZDJjMjI1OGZmZDQwNDY4MzcyNWQ2N2E0OD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演示</Application>
  <PresentationFormat>宽屏</PresentationFormat>
  <Paragraphs>340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幼圆</vt:lpstr>
      <vt:lpstr>汉仪乐喵体W</vt:lpstr>
      <vt:lpstr>华文楷体</vt:lpstr>
      <vt:lpstr>华文新魏</vt:lpstr>
      <vt:lpstr>黑体</vt:lpstr>
      <vt:lpstr>楷体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WPS_1667098965</cp:lastModifiedBy>
  <cp:revision>176</cp:revision>
  <dcterms:created xsi:type="dcterms:W3CDTF">2019-06-19T02:08:00Z</dcterms:created>
  <dcterms:modified xsi:type="dcterms:W3CDTF">2022-12-14T03:52:56Z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F0DCB7C45794493390FE0B792DEFD28C</vt:lpwstr>
  </property>
</Properties>
</file>