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61" r:id="rId4"/>
    <p:sldId id="262" r:id="rId5"/>
    <p:sldId id="289" r:id="rId6"/>
    <p:sldId id="263" r:id="rId7"/>
    <p:sldId id="264" r:id="rId9"/>
    <p:sldId id="265" r:id="rId10"/>
    <p:sldId id="266" r:id="rId11"/>
    <p:sldId id="267" r:id="rId12"/>
    <p:sldId id="269" r:id="rId13"/>
    <p:sldId id="271" r:id="rId14"/>
    <p:sldId id="273" r:id="rId15"/>
    <p:sldId id="272" r:id="rId16"/>
    <p:sldId id="274" r:id="rId17"/>
    <p:sldId id="275" r:id="rId18"/>
    <p:sldId id="276" r:id="rId19"/>
    <p:sldId id="277" r:id="rId20"/>
    <p:sldId id="279" r:id="rId21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27AB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15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25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3.jpeg"/><Relationship Id="rId13" Type="http://schemas.openxmlformats.org/officeDocument/2006/relationships/image" Target="../media/image2.jpe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7" descr="明天小学学校图标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64163" y="6165850"/>
            <a:ext cx="3600450" cy="692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55650" y="1555750"/>
            <a:ext cx="6264275" cy="73025"/>
          </a:xfrm>
          <a:prstGeom prst="rect">
            <a:avLst/>
          </a:prstGeom>
          <a:solidFill>
            <a:srgbClr val="27AB2D">
              <a:alpha val="50000"/>
            </a:srgbClr>
          </a:solidFill>
          <a:ln w="9525">
            <a:solidFill>
              <a:srgbClr val="FFFFFF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28" name="Picture 13" descr="200933145354281_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667625" y="188913"/>
            <a:ext cx="1298575" cy="1341437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png"/><Relationship Id="rId3" Type="http://schemas.openxmlformats.org/officeDocument/2006/relationships/slide" Target="slide3.xml"/><Relationship Id="rId2" Type="http://schemas.openxmlformats.org/officeDocument/2006/relationships/slide" Target="slide12.xml"/><Relationship Id="rId1" Type="http://schemas.openxmlformats.org/officeDocument/2006/relationships/slide" Target="slide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2.wav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4.wav"/><Relationship Id="rId1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microsoft.com/office/2007/relationships/media" Target="file:///C:\Documents%20and%20Settings\Administrator\&#26700;&#38754;\&#20844;&#24320;&#35838;\&#19968;&#21435;&#20108;&#19977;&#37324;&#35838;&#20214;\&#19968;&#21435;&#20108;&#19977;&#37324;\&#24405;&#20687;2.avi" TargetMode="External"/><Relationship Id="rId1" Type="http://schemas.openxmlformats.org/officeDocument/2006/relationships/video" Target="file:///C:\Documents%20and%20Settings\Administrator\&#26700;&#38754;\&#20844;&#24320;&#35838;\&#19968;&#21435;&#20108;&#19977;&#37324;&#35838;&#20214;\&#19968;&#21435;&#20108;&#19977;&#37324;\&#24405;&#20687;2.avi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050" name="Text Box 6"/>
          <p:cNvSpPr txBox="1"/>
          <p:nvPr/>
        </p:nvSpPr>
        <p:spPr>
          <a:xfrm>
            <a:off x="2051050" y="981075"/>
            <a:ext cx="57594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苏教版小学语文一年级上册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1" name="Rectangle 7"/>
          <p:cNvSpPr/>
          <p:nvPr/>
        </p:nvSpPr>
        <p:spPr>
          <a:xfrm>
            <a:off x="0" y="1916113"/>
            <a:ext cx="7772400" cy="1470025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ctr" eaLnBrk="1" hangingPunct="1"/>
            <a:endParaRPr lang="zh-CN" altLang="en-US" sz="96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675" y="2420938"/>
            <a:ext cx="2967038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识字 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  <p:bldLst>
      <p:bldP spid="6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0242" name="Text Box 3"/>
          <p:cNvSpPr txBox="1"/>
          <p:nvPr/>
        </p:nvSpPr>
        <p:spPr>
          <a:xfrm>
            <a:off x="762000" y="533400"/>
            <a:ext cx="7696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4" name="Text Box 5"/>
          <p:cNvSpPr txBox="1"/>
          <p:nvPr/>
        </p:nvSpPr>
        <p:spPr>
          <a:xfrm>
            <a:off x="1066800" y="990600"/>
            <a:ext cx="6858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6" name="Text Box 7"/>
          <p:cNvSpPr txBox="1"/>
          <p:nvPr/>
        </p:nvSpPr>
        <p:spPr>
          <a:xfrm>
            <a:off x="323850" y="1916113"/>
            <a:ext cx="300513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yí  qù  èr sān  lǐ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7" name="Text Box 8">
            <a:hlinkClick r:id="" action="ppaction://noaction"/>
          </p:cNvPr>
          <p:cNvSpPr txBox="1"/>
          <p:nvPr/>
        </p:nvSpPr>
        <p:spPr>
          <a:xfrm>
            <a:off x="250825" y="2239963"/>
            <a:ext cx="322897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去</a:t>
            </a:r>
            <a:r>
              <a:rPr lang="zh-CN" altLang="en-US" sz="3200" b="1" dirty="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 三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里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248" name="Text Box 9"/>
          <p:cNvSpPr txBox="1"/>
          <p:nvPr/>
        </p:nvSpPr>
        <p:spPr>
          <a:xfrm>
            <a:off x="179388" y="2971800"/>
            <a:ext cx="367188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yān 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cūn sì  wǔ 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jiā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9" name="Text Box 10">
            <a:hlinkClick r:id="rId1" action="ppaction://hlinksldjump"/>
          </p:cNvPr>
          <p:cNvSpPr txBox="1"/>
          <p:nvPr/>
        </p:nvSpPr>
        <p:spPr>
          <a:xfrm>
            <a:off x="323850" y="3357563"/>
            <a:ext cx="4176713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烟 村</a:t>
            </a:r>
            <a:r>
              <a:rPr lang="zh-CN" altLang="en-US" sz="3200" b="1" dirty="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 五 </a:t>
            </a:r>
            <a:r>
              <a:rPr lang="zh-CN" altLang="en-US" sz="32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家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250" name="Text Box 11"/>
          <p:cNvSpPr txBox="1"/>
          <p:nvPr/>
        </p:nvSpPr>
        <p:spPr>
          <a:xfrm>
            <a:off x="179388" y="4114800"/>
            <a:ext cx="381635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tínɡ t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á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i liù  qī zuò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51" name="Text Box 12"/>
          <p:cNvSpPr txBox="1"/>
          <p:nvPr/>
        </p:nvSpPr>
        <p:spPr>
          <a:xfrm>
            <a:off x="914400" y="4876800"/>
            <a:ext cx="7620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52" name="Text Box 13">
            <a:hlinkClick r:id="" action="ppaction://noaction"/>
          </p:cNvPr>
          <p:cNvSpPr txBox="1"/>
          <p:nvPr/>
        </p:nvSpPr>
        <p:spPr>
          <a:xfrm>
            <a:off x="323850" y="4449763"/>
            <a:ext cx="38163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亭 台</a:t>
            </a:r>
            <a:r>
              <a:rPr lang="zh-CN" altLang="en-US" sz="3200" b="1" dirty="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六 七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座，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253" name="Text Box 14"/>
          <p:cNvSpPr txBox="1"/>
          <p:nvPr/>
        </p:nvSpPr>
        <p:spPr>
          <a:xfrm>
            <a:off x="441325" y="5715000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54" name="Text Box 15"/>
          <p:cNvSpPr txBox="1"/>
          <p:nvPr/>
        </p:nvSpPr>
        <p:spPr>
          <a:xfrm>
            <a:off x="323850" y="5181600"/>
            <a:ext cx="324008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2800" b="1" dirty="0">
                <a:latin typeface="宋体" panose="02010600030101010101" pitchFamily="2" charset="-122"/>
                <a:ea typeface="黑体" panose="02010609060101010101" pitchFamily="49" charset="-122"/>
              </a:rPr>
              <a:t>bā 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jiǔ   shí  zhī  </a:t>
            </a:r>
            <a:endParaRPr lang="en-US" altLang="zh-CN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55" name="Text Box 16"/>
          <p:cNvSpPr txBox="1"/>
          <p:nvPr/>
        </p:nvSpPr>
        <p:spPr>
          <a:xfrm>
            <a:off x="395288" y="6400800"/>
            <a:ext cx="7848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56" name="Text Box 17">
            <a:hlinkClick r:id="rId2" action="ppaction://hlinksldjump"/>
          </p:cNvPr>
          <p:cNvSpPr txBox="1"/>
          <p:nvPr/>
        </p:nvSpPr>
        <p:spPr>
          <a:xfrm>
            <a:off x="323850" y="5638800"/>
            <a:ext cx="4176713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八 九 十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枝 花。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257" name="AutoShape 18"/>
          <p:cNvSpPr/>
          <p:nvPr/>
        </p:nvSpPr>
        <p:spPr>
          <a:xfrm>
            <a:off x="6732588" y="6092825"/>
            <a:ext cx="863600" cy="765175"/>
          </a:xfrm>
          <a:prstGeom prst="actionButtonReturn">
            <a:avLst/>
          </a:prstGeom>
          <a:noFill/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58" name="AutoShape 19">
            <a:hlinkClick r:id="rId3" action="ppaction://hlinksldjump"/>
          </p:cNvPr>
          <p:cNvSpPr/>
          <p:nvPr/>
        </p:nvSpPr>
        <p:spPr>
          <a:xfrm>
            <a:off x="6300788" y="5815013"/>
            <a:ext cx="1042987" cy="1042987"/>
          </a:xfrm>
          <a:prstGeom prst="actionButtonReturn">
            <a:avLst/>
          </a:prstGeom>
          <a:noFill/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259" name="Picture 20" descr="封面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738" y="1557338"/>
            <a:ext cx="4537075" cy="464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60" name="矩形 22"/>
          <p:cNvSpPr/>
          <p:nvPr/>
        </p:nvSpPr>
        <p:spPr>
          <a:xfrm>
            <a:off x="2771775" y="5157788"/>
            <a:ext cx="728663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en-US" altLang="zh-CN" sz="2800" b="1" dirty="0">
                <a:latin typeface="宋体" panose="02010600030101010101" pitchFamily="2" charset="-122"/>
                <a:ea typeface="黑体" panose="02010609060101010101" pitchFamily="49" charset="-122"/>
              </a:rPr>
              <a:t>huā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2290" name="Rectangle 2"/>
          <p:cNvSpPr>
            <a:spLocks noGrp="1"/>
          </p:cNvSpPr>
          <p:nvPr>
            <p:ph type="subTitle" idx="1"/>
          </p:nvPr>
        </p:nvSpPr>
        <p:spPr>
          <a:noFill/>
          <a:ln>
            <a:noFill/>
          </a:ln>
        </p:spPr>
        <p:txBody>
          <a:bodyPr/>
          <a:p>
            <a:pPr>
              <a:buNone/>
            </a:pPr>
            <a:endParaRPr lang="zh-CN" altLang="en-US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12291" name="Rectangle 3"/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</p:spPr>
        <p:txBody>
          <a:bodyPr/>
          <a:p>
            <a:pPr/>
            <a:r>
              <a:rPr lang="zh-CN" altLang="en-US" kern="1200" dirty="0"/>
              <a:t>                                                                                                                                </a:t>
            </a:r>
            <a:endParaRPr lang="zh-CN" altLang="en-US" kern="1200" dirty="0"/>
          </a:p>
        </p:txBody>
      </p:sp>
      <p:pic>
        <p:nvPicPr>
          <p:cNvPr id="12292" name="Picture 4" descr="封面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3" name="Text Box 5"/>
          <p:cNvSpPr txBox="1"/>
          <p:nvPr/>
        </p:nvSpPr>
        <p:spPr>
          <a:xfrm>
            <a:off x="1331913" y="5362575"/>
            <a:ext cx="360362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4" name="Text Box 6"/>
          <p:cNvSpPr txBox="1"/>
          <p:nvPr/>
        </p:nvSpPr>
        <p:spPr>
          <a:xfrm>
            <a:off x="2627313" y="404813"/>
            <a:ext cx="458787" cy="201612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lvl="0" eaLnBrk="1" hangingPunct="1"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6807" name="Text Box 2"/>
          <p:cNvSpPr txBox="1"/>
          <p:nvPr/>
        </p:nvSpPr>
        <p:spPr>
          <a:xfrm>
            <a:off x="0" y="1196975"/>
            <a:ext cx="8785225" cy="4800600"/>
          </a:xfrm>
          <a:prstGeom prst="rect">
            <a:avLst/>
          </a:prstGeom>
          <a:solidFill>
            <a:schemeClr val="bg1">
              <a:alpha val="70195"/>
            </a:schemeClr>
          </a:solidFill>
          <a:ln w="88900" cap="flat" cmpd="thickThin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marL="457200" lvl="0" indent="-457200" algn="ctr" eaLnBrk="1" hangingPunct="1">
              <a:spcBef>
                <a:spcPct val="50000"/>
              </a:spcBef>
            </a:pPr>
            <a:r>
              <a:rPr lang="en-US" altLang="zh-CN" sz="5400" b="1" dirty="0">
                <a:latin typeface="黑体" panose="02010609060101010101" pitchFamily="49" charset="-122"/>
                <a:ea typeface="黑体" panose="02010609060101010101" pitchFamily="49" charset="-122"/>
              </a:rPr>
              <a:t> yī</a:t>
            </a:r>
            <a:r>
              <a:rPr lang="zh-CN" altLang="en-US" sz="5400" b="1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5400" b="1" dirty="0">
                <a:latin typeface="黑体" panose="02010609060101010101" pitchFamily="49" charset="-122"/>
                <a:ea typeface="黑体" panose="02010609060101010101" pitchFamily="49" charset="-122"/>
              </a:rPr>
              <a:t>èr  sān  sì </a:t>
            </a:r>
            <a:r>
              <a:rPr lang="zh-CN" altLang="en-US" sz="54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5400" b="1" dirty="0">
                <a:latin typeface="黑体" panose="02010609060101010101" pitchFamily="49" charset="-122"/>
                <a:ea typeface="黑体" panose="02010609060101010101" pitchFamily="49" charset="-122"/>
              </a:rPr>
              <a:t>wǔ</a:t>
            </a:r>
            <a:endParaRPr lang="en-US" altLang="zh-CN" sz="5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lvl="0" indent="-457200" algn="ctr" eaLnBrk="1" hangingPunct="1">
              <a:spcBef>
                <a:spcPct val="50000"/>
              </a:spcBef>
            </a:pPr>
            <a:endParaRPr lang="en-US" altLang="zh-CN" sz="6000" b="1" dirty="0">
              <a:latin typeface="Dotum" pitchFamily="34" charset="-127"/>
              <a:ea typeface="Dotum" pitchFamily="34" charset="-127"/>
            </a:endParaRPr>
          </a:p>
          <a:p>
            <a:pPr marL="457200" lvl="0" indent="-457200" algn="ctr" eaLnBrk="1" hangingPunct="1">
              <a:spcBef>
                <a:spcPct val="50000"/>
              </a:spcBef>
            </a:pPr>
            <a:r>
              <a:rPr lang="en-US" altLang="zh-CN" sz="5400" b="1" dirty="0">
                <a:latin typeface="黑体" panose="02010609060101010101" pitchFamily="49" charset="-122"/>
                <a:ea typeface="黑体" panose="02010609060101010101" pitchFamily="49" charset="-122"/>
              </a:rPr>
              <a:t> liù  qī </a:t>
            </a:r>
            <a:r>
              <a:rPr lang="zh-CN" altLang="en-US" sz="54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5400" b="1" dirty="0">
                <a:latin typeface="黑体" panose="02010609060101010101" pitchFamily="49" charset="-122"/>
                <a:ea typeface="黑体" panose="02010609060101010101" pitchFamily="49" charset="-122"/>
              </a:rPr>
              <a:t>bā</a:t>
            </a:r>
            <a:r>
              <a:rPr lang="zh-CN" altLang="en-US" sz="5400" b="1" dirty="0">
                <a:latin typeface="黑体" panose="02010609060101010101" pitchFamily="49" charset="-122"/>
                <a:ea typeface="黑体" panose="02010609060101010101" pitchFamily="49" charset="-122"/>
              </a:rPr>
              <a:t>  j</a:t>
            </a:r>
            <a:r>
              <a:rPr lang="en-US" altLang="zh-CN" sz="5400" b="1" dirty="0">
                <a:latin typeface="黑体" panose="02010609060101010101" pitchFamily="49" charset="-122"/>
                <a:ea typeface="黑体" panose="02010609060101010101" pitchFamily="49" charset="-122"/>
              </a:rPr>
              <a:t>iǔ</a:t>
            </a:r>
            <a:r>
              <a:rPr lang="zh-CN" altLang="en-US" sz="5400" b="1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5400" b="1" dirty="0">
                <a:latin typeface="黑体" panose="02010609060101010101" pitchFamily="49" charset="-122"/>
                <a:ea typeface="黑体" panose="02010609060101010101" pitchFamily="49" charset="-122"/>
              </a:rPr>
              <a:t>shí</a:t>
            </a:r>
            <a:endParaRPr lang="en-US" altLang="zh-CN" sz="5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lvl="0" indent="-457200" algn="ctr" eaLnBrk="1" hangingPunct="1">
              <a:spcBef>
                <a:spcPct val="50000"/>
              </a:spcBef>
            </a:pPr>
            <a:r>
              <a:rPr lang="en-US" altLang="zh-CN" sz="5400" b="1" dirty="0"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en-US" altLang="zh-CN" sz="5400" b="1" dirty="0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</a:t>
            </a:r>
            <a:r>
              <a:rPr lang="en-US" altLang="zh-CN" sz="54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5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6" name="Text Box 8"/>
          <p:cNvSpPr txBox="1"/>
          <p:nvPr/>
        </p:nvSpPr>
        <p:spPr>
          <a:xfrm>
            <a:off x="1116013" y="2276475"/>
            <a:ext cx="6986587" cy="7699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一    二   三    四   五</a:t>
            </a:r>
            <a:endParaRPr lang="zh-CN" altLang="en-US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297" name="Text Box 9"/>
          <p:cNvSpPr txBox="1"/>
          <p:nvPr/>
        </p:nvSpPr>
        <p:spPr>
          <a:xfrm>
            <a:off x="971550" y="4797425"/>
            <a:ext cx="72009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六    七   八    九   十</a:t>
            </a:r>
            <a:endParaRPr lang="zh-CN" altLang="en-US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aphicFrame>
        <p:nvGraphicFramePr>
          <p:cNvPr id="25631" name="Group 31"/>
          <p:cNvGraphicFramePr>
            <a:graphicFrameLocks noGrp="1"/>
          </p:cNvGraphicFramePr>
          <p:nvPr/>
        </p:nvGraphicFramePr>
        <p:xfrm>
          <a:off x="3373438" y="1704975"/>
          <a:ext cx="2286000" cy="2298700"/>
        </p:xfrm>
        <a:graphic>
          <a:graphicData uri="http://schemas.openxmlformats.org/drawingml/2006/table">
            <a:tbl>
              <a:tblPr/>
              <a:tblGrid>
                <a:gridCol w="1143000"/>
                <a:gridCol w="1143000"/>
              </a:tblGrid>
              <a:tr h="1147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0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13"/>
          <p:cNvGrpSpPr/>
          <p:nvPr/>
        </p:nvGrpSpPr>
        <p:grpSpPr>
          <a:xfrm>
            <a:off x="3852863" y="404813"/>
            <a:ext cx="1447800" cy="1304925"/>
            <a:chOff x="2414" y="618"/>
            <a:chExt cx="912" cy="822"/>
          </a:xfrm>
        </p:grpSpPr>
        <p:sp>
          <p:nvSpPr>
            <p:cNvPr id="13343" name="Line 14"/>
            <p:cNvSpPr/>
            <p:nvPr/>
          </p:nvSpPr>
          <p:spPr>
            <a:xfrm flipV="1">
              <a:off x="2832" y="912"/>
              <a:ext cx="0" cy="52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44" name="Text Box 15"/>
            <p:cNvSpPr txBox="1"/>
            <p:nvPr/>
          </p:nvSpPr>
          <p:spPr>
            <a:xfrm>
              <a:off x="2414" y="618"/>
              <a:ext cx="912" cy="327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p>
              <a:pPr lvl="0" algn="ctr" eaLnBrk="1" hangingPunct="1">
                <a:spcBef>
                  <a:spcPct val="50000"/>
                </a:spcBef>
              </a:pPr>
              <a:r>
                <a:rPr lang="zh-CN" altLang="en-US" b="1" dirty="0">
                  <a:latin typeface="Arial" panose="020B0604020202020204" pitchFamily="34" charset="0"/>
                  <a:ea typeface="楷体" panose="02010609060101010101" pitchFamily="49" charset="-122"/>
                </a:rPr>
                <a:t>竖中线</a:t>
              </a:r>
              <a:endParaRPr lang="zh-CN" altLang="en-US" b="1" dirty="0">
                <a:latin typeface="Arial" panose="020B0604020202020204" pitchFamily="34" charset="0"/>
                <a:ea typeface="楷体" panose="02010609060101010101" pitchFamily="49" charset="-122"/>
              </a:endParaRPr>
            </a:p>
          </p:txBody>
        </p:sp>
      </p:grpSp>
      <p:grpSp>
        <p:nvGrpSpPr>
          <p:cNvPr id="3" name="Group 16"/>
          <p:cNvGrpSpPr/>
          <p:nvPr/>
        </p:nvGrpSpPr>
        <p:grpSpPr>
          <a:xfrm>
            <a:off x="2154238" y="3381375"/>
            <a:ext cx="1676400" cy="1509713"/>
            <a:chOff x="1344" y="2448"/>
            <a:chExt cx="1056" cy="951"/>
          </a:xfrm>
        </p:grpSpPr>
        <p:sp>
          <p:nvSpPr>
            <p:cNvPr id="13341" name="Line 17"/>
            <p:cNvSpPr/>
            <p:nvPr/>
          </p:nvSpPr>
          <p:spPr>
            <a:xfrm flipV="1">
              <a:off x="1872" y="2448"/>
              <a:ext cx="528" cy="67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42" name="Text Box 18"/>
            <p:cNvSpPr txBox="1"/>
            <p:nvPr/>
          </p:nvSpPr>
          <p:spPr>
            <a:xfrm>
              <a:off x="1344" y="3072"/>
              <a:ext cx="912" cy="327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p>
              <a:pPr lvl="0" algn="ctr" eaLnBrk="1" hangingPunct="1">
                <a:spcBef>
                  <a:spcPct val="50000"/>
                </a:spcBef>
              </a:pPr>
              <a:r>
                <a:rPr lang="zh-CN" altLang="en-US" b="1" dirty="0">
                  <a:latin typeface="Arial" panose="020B0604020202020204" pitchFamily="34" charset="0"/>
                  <a:ea typeface="楷体" panose="02010609060101010101" pitchFamily="49" charset="-122"/>
                </a:rPr>
                <a:t>左下格</a:t>
              </a:r>
              <a:endParaRPr lang="zh-CN" altLang="en-US" b="1" dirty="0">
                <a:latin typeface="Arial" panose="020B0604020202020204" pitchFamily="34" charset="0"/>
                <a:ea typeface="楷体" panose="02010609060101010101" pitchFamily="49" charset="-122"/>
              </a:endParaRPr>
            </a:p>
          </p:txBody>
        </p:sp>
      </p:grpSp>
      <p:grpSp>
        <p:nvGrpSpPr>
          <p:cNvPr id="4" name="Group 19"/>
          <p:cNvGrpSpPr/>
          <p:nvPr/>
        </p:nvGrpSpPr>
        <p:grpSpPr>
          <a:xfrm>
            <a:off x="5126038" y="3457575"/>
            <a:ext cx="1752600" cy="1357313"/>
            <a:chOff x="3216" y="2496"/>
            <a:chExt cx="1104" cy="855"/>
          </a:xfrm>
        </p:grpSpPr>
        <p:sp>
          <p:nvSpPr>
            <p:cNvPr id="13339" name="Line 20"/>
            <p:cNvSpPr/>
            <p:nvPr/>
          </p:nvSpPr>
          <p:spPr>
            <a:xfrm rot="5400000" flipV="1">
              <a:off x="3288" y="2424"/>
              <a:ext cx="528" cy="67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40" name="Text Box 21"/>
            <p:cNvSpPr txBox="1"/>
            <p:nvPr/>
          </p:nvSpPr>
          <p:spPr>
            <a:xfrm>
              <a:off x="3408" y="3024"/>
              <a:ext cx="912" cy="327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p>
              <a:pPr lvl="0" algn="ctr" eaLnBrk="1" hangingPunct="1">
                <a:spcBef>
                  <a:spcPct val="50000"/>
                </a:spcBef>
              </a:pPr>
              <a:r>
                <a:rPr lang="zh-CN" altLang="en-US" b="1" dirty="0">
                  <a:latin typeface="Arial" panose="020B0604020202020204" pitchFamily="34" charset="0"/>
                  <a:ea typeface="楷体" panose="02010609060101010101" pitchFamily="49" charset="-122"/>
                </a:rPr>
                <a:t>右下格</a:t>
              </a:r>
              <a:endParaRPr lang="zh-CN" altLang="en-US" b="1" dirty="0">
                <a:latin typeface="Arial" panose="020B0604020202020204" pitchFamily="34" charset="0"/>
                <a:ea typeface="楷体" panose="02010609060101010101" pitchFamily="49" charset="-122"/>
              </a:endParaRPr>
            </a:p>
          </p:txBody>
        </p:sp>
      </p:grpSp>
      <p:grpSp>
        <p:nvGrpSpPr>
          <p:cNvPr id="5" name="Group 22"/>
          <p:cNvGrpSpPr/>
          <p:nvPr/>
        </p:nvGrpSpPr>
        <p:grpSpPr>
          <a:xfrm>
            <a:off x="1835150" y="981075"/>
            <a:ext cx="2071688" cy="1257300"/>
            <a:chOff x="1143" y="936"/>
            <a:chExt cx="1305" cy="792"/>
          </a:xfrm>
        </p:grpSpPr>
        <p:sp>
          <p:nvSpPr>
            <p:cNvPr id="13337" name="Line 23"/>
            <p:cNvSpPr/>
            <p:nvPr/>
          </p:nvSpPr>
          <p:spPr>
            <a:xfrm rot="5400000" flipV="1">
              <a:off x="1848" y="1128"/>
              <a:ext cx="576" cy="62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38" name="Text Box 24"/>
            <p:cNvSpPr txBox="1"/>
            <p:nvPr/>
          </p:nvSpPr>
          <p:spPr>
            <a:xfrm>
              <a:off x="1143" y="936"/>
              <a:ext cx="912" cy="327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p>
              <a:pPr lvl="0" algn="ctr" eaLnBrk="1" hangingPunct="1">
                <a:spcBef>
                  <a:spcPct val="50000"/>
                </a:spcBef>
              </a:pPr>
              <a:r>
                <a:rPr lang="zh-CN" altLang="en-US" b="1" dirty="0">
                  <a:latin typeface="Arial" panose="020B0604020202020204" pitchFamily="34" charset="0"/>
                  <a:ea typeface="楷体" panose="02010609060101010101" pitchFamily="49" charset="-122"/>
                </a:rPr>
                <a:t>左上格</a:t>
              </a:r>
              <a:endParaRPr lang="zh-CN" altLang="en-US" b="1" dirty="0">
                <a:latin typeface="Arial" panose="020B0604020202020204" pitchFamily="34" charset="0"/>
                <a:ea typeface="楷体" panose="02010609060101010101" pitchFamily="49" charset="-122"/>
              </a:endParaRPr>
            </a:p>
          </p:txBody>
        </p:sp>
      </p:grpSp>
      <p:grpSp>
        <p:nvGrpSpPr>
          <p:cNvPr id="6" name="Group 25"/>
          <p:cNvGrpSpPr/>
          <p:nvPr/>
        </p:nvGrpSpPr>
        <p:grpSpPr>
          <a:xfrm>
            <a:off x="5278438" y="836613"/>
            <a:ext cx="1741487" cy="1325562"/>
            <a:chOff x="3312" y="845"/>
            <a:chExt cx="1097" cy="835"/>
          </a:xfrm>
        </p:grpSpPr>
        <p:sp>
          <p:nvSpPr>
            <p:cNvPr id="13335" name="Line 26"/>
            <p:cNvSpPr/>
            <p:nvPr/>
          </p:nvSpPr>
          <p:spPr>
            <a:xfrm flipV="1">
              <a:off x="3312" y="1056"/>
              <a:ext cx="432" cy="62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36" name="Text Box 27"/>
            <p:cNvSpPr txBox="1"/>
            <p:nvPr/>
          </p:nvSpPr>
          <p:spPr>
            <a:xfrm>
              <a:off x="3593" y="845"/>
              <a:ext cx="816" cy="327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p>
              <a:pPr lvl="0" algn="ctr" eaLnBrk="1" hangingPunct="1">
                <a:spcBef>
                  <a:spcPct val="50000"/>
                </a:spcBef>
              </a:pPr>
              <a:r>
                <a:rPr lang="zh-CN" altLang="en-US" b="1" dirty="0">
                  <a:latin typeface="Arial" panose="020B0604020202020204" pitchFamily="34" charset="0"/>
                  <a:ea typeface="楷体" panose="02010609060101010101" pitchFamily="49" charset="-122"/>
                </a:rPr>
                <a:t>右上格</a:t>
              </a:r>
              <a:endParaRPr lang="zh-CN" altLang="en-US" b="1" dirty="0">
                <a:latin typeface="Arial" panose="020B0604020202020204" pitchFamily="34" charset="0"/>
                <a:ea typeface="楷体" panose="02010609060101010101" pitchFamily="49" charset="-122"/>
              </a:endParaRPr>
            </a:p>
          </p:txBody>
        </p:sp>
      </p:grpSp>
      <p:grpSp>
        <p:nvGrpSpPr>
          <p:cNvPr id="7" name="Group 28"/>
          <p:cNvGrpSpPr/>
          <p:nvPr/>
        </p:nvGrpSpPr>
        <p:grpSpPr>
          <a:xfrm>
            <a:off x="5507038" y="2636838"/>
            <a:ext cx="2039937" cy="369887"/>
            <a:chOff x="3456" y="1979"/>
            <a:chExt cx="1285" cy="233"/>
          </a:xfrm>
        </p:grpSpPr>
        <p:sp>
          <p:nvSpPr>
            <p:cNvPr id="13333" name="Line 29"/>
            <p:cNvSpPr/>
            <p:nvPr/>
          </p:nvSpPr>
          <p:spPr>
            <a:xfrm flipV="1">
              <a:off x="3456" y="2112"/>
              <a:ext cx="480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34" name="Text Box 30"/>
            <p:cNvSpPr txBox="1"/>
            <p:nvPr/>
          </p:nvSpPr>
          <p:spPr>
            <a:xfrm>
              <a:off x="4046" y="1979"/>
              <a:ext cx="695" cy="233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p>
              <a:pPr lvl="0" algn="ctr" eaLnBrk="1" hangingPunct="1">
                <a:spcBef>
                  <a:spcPct val="50000"/>
                </a:spcBef>
              </a:pPr>
              <a:r>
                <a:rPr lang="zh-CN" altLang="en-US" b="1" dirty="0">
                  <a:latin typeface="Arial" panose="020B0604020202020204" pitchFamily="34" charset="0"/>
                  <a:ea typeface="楷体" panose="02010609060101010101" pitchFamily="49" charset="-122"/>
                </a:rPr>
                <a:t>横中线</a:t>
              </a:r>
              <a:endParaRPr lang="zh-CN" altLang="en-US" b="1" dirty="0">
                <a:latin typeface="Arial" panose="020B0604020202020204" pitchFamily="34" charset="0"/>
                <a:ea typeface="楷体" panose="02010609060101010101" pitchFamily="49" charset="-122"/>
              </a:endParaRPr>
            </a:p>
          </p:txBody>
        </p:sp>
      </p:grpSp>
      <p:sp>
        <p:nvSpPr>
          <p:cNvPr id="13331" name="Text Box 32"/>
          <p:cNvSpPr txBox="1"/>
          <p:nvPr/>
        </p:nvSpPr>
        <p:spPr>
          <a:xfrm>
            <a:off x="0" y="115888"/>
            <a:ext cx="273685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  认识田字格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25633" name="Text Box 33"/>
          <p:cNvSpPr txBox="1"/>
          <p:nvPr/>
        </p:nvSpPr>
        <p:spPr>
          <a:xfrm>
            <a:off x="1908175" y="4797425"/>
            <a:ext cx="5545138" cy="1590675"/>
          </a:xfrm>
          <a:prstGeom prst="rect">
            <a:avLst/>
          </a:prstGeom>
          <a:solidFill>
            <a:srgbClr val="CC99FF"/>
          </a:solidFill>
          <a:ln w="38100" cap="rnd" cmpd="sng">
            <a:solidFill>
              <a:schemeClr val="bg1"/>
            </a:solidFill>
            <a:prstDash val="sysDot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algn="ctr"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田字格，四方方，写好汉字它来帮。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左上格、左下格，右上格、右下格。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横中线、竖中线，各个方位记心间。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10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4338" name="Line 2"/>
          <p:cNvSpPr/>
          <p:nvPr/>
        </p:nvSpPr>
        <p:spPr>
          <a:xfrm>
            <a:off x="1692275" y="4076700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39" name="Text Box 3"/>
          <p:cNvSpPr txBox="1"/>
          <p:nvPr/>
        </p:nvSpPr>
        <p:spPr>
          <a:xfrm>
            <a:off x="1979613" y="0"/>
            <a:ext cx="1223962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en-US" altLang="zh-CN" sz="5400" b="1" dirty="0">
                <a:latin typeface="黑体" panose="02010609060101010101" pitchFamily="49" charset="-122"/>
                <a:ea typeface="黑体" panose="02010609060101010101" pitchFamily="49" charset="-122"/>
              </a:rPr>
              <a:t>yī</a:t>
            </a:r>
            <a:endParaRPr lang="en-US" altLang="zh-CN" sz="5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4340" name="Group 4"/>
          <p:cNvGrpSpPr/>
          <p:nvPr/>
        </p:nvGrpSpPr>
        <p:grpSpPr>
          <a:xfrm>
            <a:off x="1258888" y="1052513"/>
            <a:ext cx="2160587" cy="2232025"/>
            <a:chOff x="0" y="0"/>
            <a:chExt cx="3583" cy="3339"/>
          </a:xfrm>
        </p:grpSpPr>
        <p:sp>
          <p:nvSpPr>
            <p:cNvPr id="14361" name="Rectangle 5"/>
            <p:cNvSpPr/>
            <p:nvPr/>
          </p:nvSpPr>
          <p:spPr>
            <a:xfrm>
              <a:off x="0" y="0"/>
              <a:ext cx="3583" cy="3339"/>
            </a:xfrm>
            <a:prstGeom prst="rect">
              <a:avLst/>
            </a:prstGeom>
            <a:noFill/>
            <a:ln w="57150" cap="flat" cmpd="sng">
              <a:solidFill>
                <a:srgbClr val="FF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 eaLnBrk="1" hangingPunct="1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62" name="Line 6"/>
            <p:cNvSpPr/>
            <p:nvPr/>
          </p:nvSpPr>
          <p:spPr>
            <a:xfrm>
              <a:off x="0" y="1678"/>
              <a:ext cx="3583" cy="0"/>
            </a:xfrm>
            <a:prstGeom prst="line">
              <a:avLst/>
            </a:prstGeom>
            <a:ln w="57150" cap="flat" cmpd="sng">
              <a:solidFill>
                <a:srgbClr val="FF0066"/>
              </a:solidFill>
              <a:prstDash val="dash"/>
              <a:headEnd type="none" w="med" len="med"/>
              <a:tailEnd type="none" w="med" len="med"/>
            </a:ln>
          </p:spPr>
        </p:sp>
      </p:grpSp>
      <p:sp>
        <p:nvSpPr>
          <p:cNvPr id="14341" name="Line 7"/>
          <p:cNvSpPr/>
          <p:nvPr/>
        </p:nvSpPr>
        <p:spPr>
          <a:xfrm>
            <a:off x="2411413" y="1052513"/>
            <a:ext cx="0" cy="2232025"/>
          </a:xfrm>
          <a:prstGeom prst="line">
            <a:avLst/>
          </a:prstGeom>
          <a:ln w="57150" cap="flat" cmpd="sng">
            <a:solidFill>
              <a:srgbClr val="FF0066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14342" name="Text Box 9"/>
          <p:cNvSpPr txBox="1"/>
          <p:nvPr/>
        </p:nvSpPr>
        <p:spPr>
          <a:xfrm>
            <a:off x="1547813" y="1052513"/>
            <a:ext cx="1708150" cy="1920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sz="12000" dirty="0"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endParaRPr lang="zh-CN" altLang="en-US" sz="1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343" name="Rectangle 11"/>
          <p:cNvSpPr/>
          <p:nvPr/>
        </p:nvSpPr>
        <p:spPr>
          <a:xfrm>
            <a:off x="5219700" y="0"/>
            <a:ext cx="1349375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en-US" altLang="zh-CN" sz="5400" b="1" dirty="0">
                <a:latin typeface="黑体" panose="02010609060101010101" pitchFamily="49" charset="-122"/>
                <a:ea typeface="黑体" panose="02010609060101010101" pitchFamily="49" charset="-122"/>
              </a:rPr>
              <a:t>èr</a:t>
            </a:r>
            <a:endParaRPr lang="zh-CN" altLang="en-US" sz="5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4344" name="Group 12"/>
          <p:cNvGrpSpPr/>
          <p:nvPr/>
        </p:nvGrpSpPr>
        <p:grpSpPr>
          <a:xfrm>
            <a:off x="4572000" y="1052513"/>
            <a:ext cx="2160588" cy="2232025"/>
            <a:chOff x="0" y="0"/>
            <a:chExt cx="3583" cy="3339"/>
          </a:xfrm>
        </p:grpSpPr>
        <p:sp>
          <p:nvSpPr>
            <p:cNvPr id="14359" name="Rectangle 13"/>
            <p:cNvSpPr/>
            <p:nvPr/>
          </p:nvSpPr>
          <p:spPr>
            <a:xfrm>
              <a:off x="0" y="0"/>
              <a:ext cx="3583" cy="3339"/>
            </a:xfrm>
            <a:prstGeom prst="rect">
              <a:avLst/>
            </a:prstGeom>
            <a:noFill/>
            <a:ln w="57150" cap="flat" cmpd="sng">
              <a:solidFill>
                <a:srgbClr val="FF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 eaLnBrk="1" hangingPunct="1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60" name="Line 14"/>
            <p:cNvSpPr/>
            <p:nvPr/>
          </p:nvSpPr>
          <p:spPr>
            <a:xfrm>
              <a:off x="0" y="1678"/>
              <a:ext cx="3583" cy="0"/>
            </a:xfrm>
            <a:prstGeom prst="line">
              <a:avLst/>
            </a:prstGeom>
            <a:ln w="57150" cap="flat" cmpd="sng">
              <a:solidFill>
                <a:srgbClr val="FF0066"/>
              </a:solidFill>
              <a:prstDash val="dash"/>
              <a:headEnd type="none" w="med" len="med"/>
              <a:tailEnd type="none" w="med" len="med"/>
            </a:ln>
          </p:spPr>
        </p:sp>
      </p:grpSp>
      <p:sp>
        <p:nvSpPr>
          <p:cNvPr id="14345" name="Line 15"/>
          <p:cNvSpPr/>
          <p:nvPr/>
        </p:nvSpPr>
        <p:spPr>
          <a:xfrm>
            <a:off x="5651500" y="1052513"/>
            <a:ext cx="0" cy="2232025"/>
          </a:xfrm>
          <a:prstGeom prst="line">
            <a:avLst/>
          </a:prstGeom>
          <a:ln w="57150" cap="flat" cmpd="sng">
            <a:solidFill>
              <a:srgbClr val="FF0066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14346" name="Rectangle 16"/>
          <p:cNvSpPr/>
          <p:nvPr/>
        </p:nvSpPr>
        <p:spPr>
          <a:xfrm>
            <a:off x="4797425" y="1208088"/>
            <a:ext cx="1708150" cy="1920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sz="12000" dirty="0">
                <a:latin typeface="楷体" panose="02010609060101010101" pitchFamily="49" charset="-122"/>
                <a:ea typeface="楷体" panose="02010609060101010101" pitchFamily="49" charset="-122"/>
              </a:rPr>
              <a:t>二</a:t>
            </a:r>
            <a:endParaRPr lang="zh-CN" altLang="en-US" sz="1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4347" name="Group 20"/>
          <p:cNvGrpSpPr/>
          <p:nvPr/>
        </p:nvGrpSpPr>
        <p:grpSpPr>
          <a:xfrm>
            <a:off x="4643438" y="4437063"/>
            <a:ext cx="2160587" cy="2232025"/>
            <a:chOff x="0" y="0"/>
            <a:chExt cx="3583" cy="3339"/>
          </a:xfrm>
        </p:grpSpPr>
        <p:sp>
          <p:nvSpPr>
            <p:cNvPr id="14357" name="Rectangle 21"/>
            <p:cNvSpPr/>
            <p:nvPr/>
          </p:nvSpPr>
          <p:spPr>
            <a:xfrm>
              <a:off x="0" y="0"/>
              <a:ext cx="3583" cy="3339"/>
            </a:xfrm>
            <a:prstGeom prst="rect">
              <a:avLst/>
            </a:prstGeom>
            <a:noFill/>
            <a:ln w="57150" cap="flat" cmpd="sng">
              <a:solidFill>
                <a:srgbClr val="FF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 eaLnBrk="1" hangingPunct="1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58" name="Line 22"/>
            <p:cNvSpPr/>
            <p:nvPr/>
          </p:nvSpPr>
          <p:spPr>
            <a:xfrm>
              <a:off x="0" y="1678"/>
              <a:ext cx="3583" cy="0"/>
            </a:xfrm>
            <a:prstGeom prst="line">
              <a:avLst/>
            </a:prstGeom>
            <a:ln w="57150" cap="flat" cmpd="sng">
              <a:solidFill>
                <a:srgbClr val="FF0066"/>
              </a:solidFill>
              <a:prstDash val="dash"/>
              <a:headEnd type="none" w="med" len="med"/>
              <a:tailEnd type="none" w="med" len="med"/>
            </a:ln>
          </p:spPr>
        </p:sp>
      </p:grpSp>
      <p:grpSp>
        <p:nvGrpSpPr>
          <p:cNvPr id="14348" name="Group 23"/>
          <p:cNvGrpSpPr/>
          <p:nvPr/>
        </p:nvGrpSpPr>
        <p:grpSpPr>
          <a:xfrm>
            <a:off x="1258888" y="4437063"/>
            <a:ext cx="2160587" cy="2232025"/>
            <a:chOff x="0" y="0"/>
            <a:chExt cx="3583" cy="3339"/>
          </a:xfrm>
        </p:grpSpPr>
        <p:sp>
          <p:nvSpPr>
            <p:cNvPr id="14355" name="Rectangle 24"/>
            <p:cNvSpPr/>
            <p:nvPr/>
          </p:nvSpPr>
          <p:spPr>
            <a:xfrm>
              <a:off x="0" y="0"/>
              <a:ext cx="3583" cy="3339"/>
            </a:xfrm>
            <a:prstGeom prst="rect">
              <a:avLst/>
            </a:prstGeom>
            <a:noFill/>
            <a:ln w="57150" cap="flat" cmpd="sng">
              <a:solidFill>
                <a:srgbClr val="FF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 eaLnBrk="1" hangingPunct="1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56" name="Line 25"/>
            <p:cNvSpPr/>
            <p:nvPr/>
          </p:nvSpPr>
          <p:spPr>
            <a:xfrm>
              <a:off x="0" y="1678"/>
              <a:ext cx="3583" cy="0"/>
            </a:xfrm>
            <a:prstGeom prst="line">
              <a:avLst/>
            </a:prstGeom>
            <a:ln w="57150" cap="flat" cmpd="sng">
              <a:solidFill>
                <a:srgbClr val="FF0066"/>
              </a:solidFill>
              <a:prstDash val="dash"/>
              <a:headEnd type="none" w="med" len="med"/>
              <a:tailEnd type="none" w="med" len="med"/>
            </a:ln>
          </p:spPr>
        </p:sp>
      </p:grpSp>
      <p:sp>
        <p:nvSpPr>
          <p:cNvPr id="14349" name="Line 26"/>
          <p:cNvSpPr/>
          <p:nvPr/>
        </p:nvSpPr>
        <p:spPr>
          <a:xfrm>
            <a:off x="5795963" y="4437063"/>
            <a:ext cx="0" cy="2232025"/>
          </a:xfrm>
          <a:prstGeom prst="line">
            <a:avLst/>
          </a:prstGeom>
          <a:ln w="57150" cap="flat" cmpd="sng">
            <a:solidFill>
              <a:srgbClr val="FF0066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14350" name="Line 28"/>
          <p:cNvSpPr/>
          <p:nvPr/>
        </p:nvSpPr>
        <p:spPr>
          <a:xfrm>
            <a:off x="2339975" y="4437063"/>
            <a:ext cx="0" cy="2232025"/>
          </a:xfrm>
          <a:prstGeom prst="line">
            <a:avLst/>
          </a:prstGeom>
          <a:ln w="57150" cap="flat" cmpd="sng">
            <a:solidFill>
              <a:srgbClr val="FF0066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14351" name="Rectangle 29"/>
          <p:cNvSpPr/>
          <p:nvPr/>
        </p:nvSpPr>
        <p:spPr>
          <a:xfrm>
            <a:off x="1546860" y="4592638"/>
            <a:ext cx="1584325" cy="1920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sz="12000" dirty="0">
                <a:latin typeface="楷体" panose="02010609060101010101" pitchFamily="49" charset="-122"/>
                <a:ea typeface="楷体" panose="02010609060101010101" pitchFamily="49" charset="-122"/>
              </a:rPr>
              <a:t>三</a:t>
            </a:r>
            <a:endParaRPr lang="zh-CN" altLang="en-US" sz="1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352" name="Rectangle 30"/>
          <p:cNvSpPr/>
          <p:nvPr/>
        </p:nvSpPr>
        <p:spPr>
          <a:xfrm>
            <a:off x="4941888" y="4592955"/>
            <a:ext cx="1708150" cy="1920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sz="12000" dirty="0">
                <a:latin typeface="楷体" panose="02010609060101010101" pitchFamily="49" charset="-122"/>
                <a:ea typeface="楷体" panose="02010609060101010101" pitchFamily="49" charset="-122"/>
              </a:rPr>
              <a:t>四</a:t>
            </a:r>
            <a:endParaRPr lang="zh-CN" altLang="en-US" sz="1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353" name="Rectangle 32"/>
          <p:cNvSpPr/>
          <p:nvPr/>
        </p:nvSpPr>
        <p:spPr>
          <a:xfrm>
            <a:off x="1763713" y="3357563"/>
            <a:ext cx="1222375" cy="9144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en-US" altLang="zh-CN" sz="5400" b="1" dirty="0">
                <a:latin typeface="黑体" panose="02010609060101010101" pitchFamily="49" charset="-122"/>
                <a:ea typeface="黑体" panose="02010609060101010101" pitchFamily="49" charset="-122"/>
              </a:rPr>
              <a:t>sān</a:t>
            </a:r>
            <a:endParaRPr lang="zh-CN" altLang="en-US" sz="5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54" name="Rectangle 33"/>
          <p:cNvSpPr/>
          <p:nvPr/>
        </p:nvSpPr>
        <p:spPr>
          <a:xfrm>
            <a:off x="5364163" y="3357563"/>
            <a:ext cx="876300" cy="9144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en-US" altLang="zh-CN" sz="5400" b="1" dirty="0">
                <a:latin typeface="黑体" panose="02010609060101010101" pitchFamily="49" charset="-122"/>
                <a:ea typeface="黑体" panose="02010609060101010101" pitchFamily="49" charset="-122"/>
              </a:rPr>
              <a:t>sì</a:t>
            </a:r>
            <a:endParaRPr lang="zh-CN" altLang="en-US" sz="5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5362" name="Line 2"/>
          <p:cNvSpPr/>
          <p:nvPr/>
        </p:nvSpPr>
        <p:spPr>
          <a:xfrm>
            <a:off x="1692275" y="4076700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63" name="Text Box 3"/>
          <p:cNvSpPr txBox="1"/>
          <p:nvPr/>
        </p:nvSpPr>
        <p:spPr>
          <a:xfrm>
            <a:off x="3779838" y="-531812"/>
            <a:ext cx="2016125" cy="1892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en-US" altLang="zh-CN" sz="11700" b="1" dirty="0">
                <a:latin typeface="黑体" panose="02010609060101010101" pitchFamily="49" charset="-122"/>
                <a:ea typeface="黑体" panose="02010609060101010101" pitchFamily="49" charset="-122"/>
              </a:rPr>
              <a:t>yī</a:t>
            </a:r>
            <a:endParaRPr lang="en-US" altLang="zh-CN" sz="117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5364" name="Group 4"/>
          <p:cNvGrpSpPr/>
          <p:nvPr/>
        </p:nvGrpSpPr>
        <p:grpSpPr>
          <a:xfrm>
            <a:off x="1979613" y="1341438"/>
            <a:ext cx="5905500" cy="5256212"/>
            <a:chOff x="0" y="0"/>
            <a:chExt cx="3583" cy="3339"/>
          </a:xfrm>
        </p:grpSpPr>
        <p:sp>
          <p:nvSpPr>
            <p:cNvPr id="15371" name="Rectangle 5"/>
            <p:cNvSpPr/>
            <p:nvPr/>
          </p:nvSpPr>
          <p:spPr>
            <a:xfrm>
              <a:off x="0" y="0"/>
              <a:ext cx="3583" cy="3339"/>
            </a:xfrm>
            <a:prstGeom prst="rect">
              <a:avLst/>
            </a:prstGeom>
            <a:noFill/>
            <a:ln w="57150" cap="flat" cmpd="sng">
              <a:solidFill>
                <a:srgbClr val="FF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 eaLnBrk="1" hangingPunct="1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372" name="Line 6"/>
            <p:cNvSpPr/>
            <p:nvPr/>
          </p:nvSpPr>
          <p:spPr>
            <a:xfrm>
              <a:off x="0" y="1678"/>
              <a:ext cx="3583" cy="0"/>
            </a:xfrm>
            <a:prstGeom prst="line">
              <a:avLst/>
            </a:prstGeom>
            <a:ln w="57150" cap="flat" cmpd="sng">
              <a:solidFill>
                <a:srgbClr val="FF0066"/>
              </a:solidFill>
              <a:prstDash val="dash"/>
              <a:headEnd type="none" w="med" len="med"/>
              <a:tailEnd type="none" w="med" len="med"/>
            </a:ln>
          </p:spPr>
        </p:sp>
      </p:grpSp>
      <p:sp>
        <p:nvSpPr>
          <p:cNvPr id="15365" name="Line 7"/>
          <p:cNvSpPr/>
          <p:nvPr/>
        </p:nvSpPr>
        <p:spPr>
          <a:xfrm>
            <a:off x="4859338" y="1341438"/>
            <a:ext cx="0" cy="5327650"/>
          </a:xfrm>
          <a:prstGeom prst="line">
            <a:avLst/>
          </a:prstGeom>
          <a:ln w="57150" cap="flat" cmpd="sng">
            <a:solidFill>
              <a:srgbClr val="FF0066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15367" name="Text Box 10"/>
          <p:cNvSpPr txBox="1"/>
          <p:nvPr/>
        </p:nvSpPr>
        <p:spPr>
          <a:xfrm>
            <a:off x="2417763" y="1116965"/>
            <a:ext cx="4883150" cy="5730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sz="37000" dirty="0"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endParaRPr lang="zh-CN" altLang="en-US" sz="37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368" name="WordArt 11"/>
          <p:cNvSpPr/>
          <p:nvPr/>
        </p:nvSpPr>
        <p:spPr>
          <a:xfrm>
            <a:off x="539750" y="981075"/>
            <a:ext cx="1403350" cy="144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9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endParaRPr lang="zh-CN" altLang="en-US" sz="9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accent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369" name="Text Box 12"/>
          <p:cNvSpPr txBox="1"/>
          <p:nvPr/>
        </p:nvSpPr>
        <p:spPr>
          <a:xfrm>
            <a:off x="611188" y="260350"/>
            <a:ext cx="2160587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70" name="Rectangle 13"/>
          <p:cNvSpPr/>
          <p:nvPr/>
        </p:nvSpPr>
        <p:spPr>
          <a:xfrm>
            <a:off x="468313" y="33338"/>
            <a:ext cx="2159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横 </a:t>
            </a:r>
            <a:r>
              <a:rPr lang="en-US" altLang="zh-CN" sz="3600" dirty="0">
                <a:latin typeface="Arial Unicode MS" pitchFamily="34" charset="-122"/>
                <a:ea typeface="Arial Unicode MS" pitchFamily="34" charset="-122"/>
              </a:rPr>
              <a:t>héng</a:t>
            </a:r>
            <a:endParaRPr lang="zh-CN" altLang="en-US" sz="3600" dirty="0">
              <a:latin typeface="Arial Unicode MS" pitchFamily="34" charset="-122"/>
              <a:ea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6386" name="Line 2"/>
          <p:cNvSpPr/>
          <p:nvPr/>
        </p:nvSpPr>
        <p:spPr>
          <a:xfrm>
            <a:off x="1692275" y="4537075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87" name="Text Box 3"/>
          <p:cNvSpPr txBox="1"/>
          <p:nvPr/>
        </p:nvSpPr>
        <p:spPr>
          <a:xfrm>
            <a:off x="3851275" y="-457200"/>
            <a:ext cx="1728788" cy="1892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en-US" altLang="zh-CN" sz="11700" b="1" dirty="0">
                <a:latin typeface="黑体" panose="02010609060101010101" pitchFamily="49" charset="-122"/>
                <a:ea typeface="黑体" panose="02010609060101010101" pitchFamily="49" charset="-122"/>
              </a:rPr>
              <a:t>èr</a:t>
            </a:r>
            <a:endParaRPr lang="en-US" altLang="zh-CN" sz="117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388" name="Text Box 4"/>
          <p:cNvSpPr txBox="1"/>
          <p:nvPr/>
        </p:nvSpPr>
        <p:spPr>
          <a:xfrm>
            <a:off x="2166303" y="1052830"/>
            <a:ext cx="4883150" cy="5730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sz="37000" dirty="0">
                <a:latin typeface="楷体" panose="02010609060101010101" pitchFamily="49" charset="-122"/>
                <a:ea typeface="楷体" panose="02010609060101010101" pitchFamily="49" charset="-122"/>
              </a:rPr>
              <a:t>二</a:t>
            </a:r>
            <a:endParaRPr lang="zh-CN" altLang="en-US" sz="37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389" name="Rectangle 5"/>
          <p:cNvSpPr/>
          <p:nvPr/>
        </p:nvSpPr>
        <p:spPr>
          <a:xfrm>
            <a:off x="1692275" y="1397000"/>
            <a:ext cx="5688013" cy="5300663"/>
          </a:xfrm>
          <a:prstGeom prst="rect">
            <a:avLst/>
          </a:prstGeom>
          <a:noFill/>
          <a:ln w="57150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algn="ctr" eaLnBrk="1" hangingPunct="1"/>
            <a:endParaRPr lang="zh-CN" altLang="en-US" sz="2400" dirty="0">
              <a:latin typeface="楷体_GB2312" pitchFamily="49" charset="-122"/>
              <a:ea typeface="宋体" panose="02010600030101010101" pitchFamily="2" charset="-122"/>
            </a:endParaRPr>
          </a:p>
        </p:txBody>
      </p:sp>
      <p:grpSp>
        <p:nvGrpSpPr>
          <p:cNvPr id="16390" name="Group 6"/>
          <p:cNvGrpSpPr/>
          <p:nvPr/>
        </p:nvGrpSpPr>
        <p:grpSpPr>
          <a:xfrm>
            <a:off x="1763713" y="1454785"/>
            <a:ext cx="5688012" cy="5300663"/>
            <a:chOff x="0" y="0"/>
            <a:chExt cx="3583" cy="3339"/>
          </a:xfrm>
        </p:grpSpPr>
        <p:sp>
          <p:nvSpPr>
            <p:cNvPr id="16392" name="Line 7"/>
            <p:cNvSpPr/>
            <p:nvPr/>
          </p:nvSpPr>
          <p:spPr>
            <a:xfrm>
              <a:off x="0" y="1633"/>
              <a:ext cx="3538" cy="0"/>
            </a:xfrm>
            <a:prstGeom prst="line">
              <a:avLst/>
            </a:prstGeom>
            <a:ln w="57150" cap="flat" cmpd="sng">
              <a:solidFill>
                <a:srgbClr val="FF0066"/>
              </a:solidFill>
              <a:prstDash val="dash"/>
              <a:headEnd type="none" w="med" len="med"/>
              <a:tailEnd type="none" w="med" len="med"/>
            </a:ln>
          </p:spPr>
        </p:sp>
        <p:grpSp>
          <p:nvGrpSpPr>
            <p:cNvPr id="16393" name="Group 8"/>
            <p:cNvGrpSpPr/>
            <p:nvPr/>
          </p:nvGrpSpPr>
          <p:grpSpPr>
            <a:xfrm>
              <a:off x="0" y="0"/>
              <a:ext cx="3583" cy="3339"/>
              <a:chOff x="0" y="0"/>
              <a:chExt cx="3583" cy="3339"/>
            </a:xfrm>
          </p:grpSpPr>
          <p:sp>
            <p:nvSpPr>
              <p:cNvPr id="16394" name="Line 9"/>
              <p:cNvSpPr/>
              <p:nvPr/>
            </p:nvSpPr>
            <p:spPr>
              <a:xfrm>
                <a:off x="1723" y="0"/>
                <a:ext cx="0" cy="3339"/>
              </a:xfrm>
              <a:prstGeom prst="line">
                <a:avLst/>
              </a:prstGeom>
              <a:ln w="57150" cap="flat" cmpd="sng">
                <a:solidFill>
                  <a:srgbClr val="FF0066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6395" name="Line 10"/>
              <p:cNvSpPr/>
              <p:nvPr/>
            </p:nvSpPr>
            <p:spPr>
              <a:xfrm>
                <a:off x="0" y="0"/>
                <a:ext cx="3583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7410" name="Line 2"/>
          <p:cNvSpPr/>
          <p:nvPr/>
        </p:nvSpPr>
        <p:spPr>
          <a:xfrm>
            <a:off x="1692275" y="4076700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11" name="Text Box 3"/>
          <p:cNvSpPr txBox="1"/>
          <p:nvPr/>
        </p:nvSpPr>
        <p:spPr>
          <a:xfrm>
            <a:off x="3851275" y="-241300"/>
            <a:ext cx="2663825" cy="1446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en-US" altLang="zh-CN" sz="8800" b="1" dirty="0">
                <a:latin typeface="黑体" panose="02010609060101010101" pitchFamily="49" charset="-122"/>
                <a:ea typeface="黑体" panose="02010609060101010101" pitchFamily="49" charset="-122"/>
              </a:rPr>
              <a:t>sān</a:t>
            </a:r>
            <a:endParaRPr lang="en-US" altLang="zh-CN" sz="8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412" name="Text Box 4"/>
          <p:cNvSpPr txBox="1"/>
          <p:nvPr/>
        </p:nvSpPr>
        <p:spPr>
          <a:xfrm>
            <a:off x="2166938" y="1065530"/>
            <a:ext cx="5113337" cy="5730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sz="37000" dirty="0">
                <a:latin typeface="楷体" panose="02010609060101010101" pitchFamily="49" charset="-122"/>
                <a:ea typeface="楷体" panose="02010609060101010101" pitchFamily="49" charset="-122"/>
              </a:rPr>
              <a:t>三</a:t>
            </a:r>
            <a:endParaRPr lang="zh-CN" altLang="en-US" sz="37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7413" name="Group 5"/>
          <p:cNvGrpSpPr/>
          <p:nvPr/>
        </p:nvGrpSpPr>
        <p:grpSpPr>
          <a:xfrm>
            <a:off x="1763713" y="1196975"/>
            <a:ext cx="5688012" cy="5300663"/>
            <a:chOff x="0" y="0"/>
            <a:chExt cx="3583" cy="3339"/>
          </a:xfrm>
        </p:grpSpPr>
        <p:sp>
          <p:nvSpPr>
            <p:cNvPr id="17416" name="Rectangle 6"/>
            <p:cNvSpPr/>
            <p:nvPr/>
          </p:nvSpPr>
          <p:spPr>
            <a:xfrm>
              <a:off x="0" y="0"/>
              <a:ext cx="3583" cy="3339"/>
            </a:xfrm>
            <a:prstGeom prst="rect">
              <a:avLst/>
            </a:prstGeom>
            <a:noFill/>
            <a:ln w="57150" cap="flat" cmpd="sng">
              <a:solidFill>
                <a:srgbClr val="FF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 eaLnBrk="1" hangingPunct="1"/>
              <a:endParaRPr lang="zh-CN" altLang="en-US" sz="2400" dirty="0">
                <a:latin typeface="楷体_GB2312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17417" name="Line 7"/>
            <p:cNvSpPr/>
            <p:nvPr/>
          </p:nvSpPr>
          <p:spPr>
            <a:xfrm>
              <a:off x="0" y="1678"/>
              <a:ext cx="3583" cy="0"/>
            </a:xfrm>
            <a:prstGeom prst="line">
              <a:avLst/>
            </a:prstGeom>
            <a:ln w="57150" cap="flat" cmpd="sng">
              <a:solidFill>
                <a:srgbClr val="FF0066"/>
              </a:solidFill>
              <a:prstDash val="dash"/>
              <a:headEnd type="none" w="med" len="med"/>
              <a:tailEnd type="none" w="med" len="med"/>
            </a:ln>
          </p:spPr>
        </p:sp>
      </p:grpSp>
      <p:sp>
        <p:nvSpPr>
          <p:cNvPr id="17414" name="Line 8"/>
          <p:cNvSpPr/>
          <p:nvPr/>
        </p:nvSpPr>
        <p:spPr>
          <a:xfrm>
            <a:off x="4643438" y="1125538"/>
            <a:ext cx="0" cy="5327650"/>
          </a:xfrm>
          <a:prstGeom prst="line">
            <a:avLst/>
          </a:prstGeom>
          <a:ln w="57150" cap="flat" cmpd="sng">
            <a:solidFill>
              <a:srgbClr val="FF0066"/>
            </a:solidFill>
            <a:prstDash val="dash"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8434" name="Line 2"/>
          <p:cNvSpPr/>
          <p:nvPr/>
        </p:nvSpPr>
        <p:spPr>
          <a:xfrm>
            <a:off x="1692275" y="4627563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35" name="Text Box 3"/>
          <p:cNvSpPr txBox="1"/>
          <p:nvPr/>
        </p:nvSpPr>
        <p:spPr>
          <a:xfrm>
            <a:off x="3708400" y="-385762"/>
            <a:ext cx="1728788" cy="1892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en-US" altLang="zh-CN" sz="11700" b="1" dirty="0">
                <a:latin typeface="黑体" panose="02010609060101010101" pitchFamily="49" charset="-122"/>
                <a:ea typeface="黑体" panose="02010609060101010101" pitchFamily="49" charset="-122"/>
              </a:rPr>
              <a:t>sì</a:t>
            </a:r>
            <a:endParaRPr lang="en-US" altLang="zh-CN" sz="117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36" name="Text Box 4"/>
          <p:cNvSpPr txBox="1"/>
          <p:nvPr/>
        </p:nvSpPr>
        <p:spPr>
          <a:xfrm>
            <a:off x="2153603" y="1386205"/>
            <a:ext cx="4451350" cy="5213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sz="33600" dirty="0">
                <a:latin typeface="楷体" panose="02010609060101010101" pitchFamily="49" charset="-122"/>
                <a:ea typeface="楷体" panose="02010609060101010101" pitchFamily="49" charset="-122"/>
              </a:rPr>
              <a:t>四</a:t>
            </a:r>
            <a:endParaRPr lang="zh-CN" altLang="en-US" sz="3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437" name="Rectangle 5"/>
          <p:cNvSpPr/>
          <p:nvPr/>
        </p:nvSpPr>
        <p:spPr>
          <a:xfrm>
            <a:off x="1692275" y="1458913"/>
            <a:ext cx="5688013" cy="5300662"/>
          </a:xfrm>
          <a:prstGeom prst="rect">
            <a:avLst/>
          </a:prstGeom>
          <a:noFill/>
          <a:ln w="57150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algn="ctr" eaLnBrk="1" hangingPunct="1"/>
            <a:endParaRPr lang="zh-CN" altLang="en-US" sz="2400" dirty="0">
              <a:latin typeface="楷体_GB2312" pitchFamily="49" charset="-122"/>
              <a:ea typeface="宋体" panose="02010600030101010101" pitchFamily="2" charset="-122"/>
            </a:endParaRPr>
          </a:p>
        </p:txBody>
      </p:sp>
      <p:sp>
        <p:nvSpPr>
          <p:cNvPr id="18438" name="Line 6"/>
          <p:cNvSpPr/>
          <p:nvPr/>
        </p:nvSpPr>
        <p:spPr>
          <a:xfrm>
            <a:off x="1763713" y="4051300"/>
            <a:ext cx="5616575" cy="0"/>
          </a:xfrm>
          <a:prstGeom prst="line">
            <a:avLst/>
          </a:prstGeom>
          <a:ln w="57150" cap="flat" cmpd="sng">
            <a:solidFill>
              <a:srgbClr val="FF0066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18439" name="Line 7"/>
          <p:cNvSpPr/>
          <p:nvPr/>
        </p:nvSpPr>
        <p:spPr>
          <a:xfrm>
            <a:off x="4500563" y="1458913"/>
            <a:ext cx="0" cy="5329237"/>
          </a:xfrm>
          <a:prstGeom prst="line">
            <a:avLst/>
          </a:prstGeom>
          <a:ln w="57150" cap="flat" cmpd="sng">
            <a:solidFill>
              <a:srgbClr val="FF0066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10250" name="未知"/>
          <p:cNvSpPr/>
          <p:nvPr/>
        </p:nvSpPr>
        <p:spPr>
          <a:xfrm>
            <a:off x="755650" y="692150"/>
            <a:ext cx="792163" cy="1412875"/>
          </a:xfrm>
          <a:custGeom>
            <a:avLst/>
            <a:gdLst>
              <a:gd name="txL" fmla="*/ 0 w 735"/>
              <a:gd name="txT" fmla="*/ 0 h 1123"/>
              <a:gd name="txR" fmla="*/ 735 w 735"/>
              <a:gd name="txB" fmla="*/ 1123 h 112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735" h="1123">
                <a:moveTo>
                  <a:pt x="202" y="244"/>
                </a:moveTo>
                <a:lnTo>
                  <a:pt x="202" y="263"/>
                </a:lnTo>
                <a:lnTo>
                  <a:pt x="202" y="280"/>
                </a:lnTo>
                <a:lnTo>
                  <a:pt x="202" y="299"/>
                </a:lnTo>
                <a:lnTo>
                  <a:pt x="200" y="320"/>
                </a:lnTo>
                <a:lnTo>
                  <a:pt x="200" y="342"/>
                </a:lnTo>
                <a:lnTo>
                  <a:pt x="198" y="366"/>
                </a:lnTo>
                <a:lnTo>
                  <a:pt x="195" y="380"/>
                </a:lnTo>
                <a:lnTo>
                  <a:pt x="193" y="392"/>
                </a:lnTo>
                <a:lnTo>
                  <a:pt x="193" y="406"/>
                </a:lnTo>
                <a:lnTo>
                  <a:pt x="191" y="420"/>
                </a:lnTo>
                <a:lnTo>
                  <a:pt x="186" y="451"/>
                </a:lnTo>
                <a:lnTo>
                  <a:pt x="183" y="483"/>
                </a:lnTo>
                <a:lnTo>
                  <a:pt x="181" y="514"/>
                </a:lnTo>
                <a:lnTo>
                  <a:pt x="181" y="545"/>
                </a:lnTo>
                <a:lnTo>
                  <a:pt x="181" y="576"/>
                </a:lnTo>
                <a:lnTo>
                  <a:pt x="183" y="609"/>
                </a:lnTo>
                <a:lnTo>
                  <a:pt x="186" y="645"/>
                </a:lnTo>
                <a:lnTo>
                  <a:pt x="191" y="681"/>
                </a:lnTo>
                <a:lnTo>
                  <a:pt x="191" y="697"/>
                </a:lnTo>
                <a:lnTo>
                  <a:pt x="191" y="714"/>
                </a:lnTo>
                <a:lnTo>
                  <a:pt x="191" y="731"/>
                </a:lnTo>
                <a:lnTo>
                  <a:pt x="193" y="745"/>
                </a:lnTo>
                <a:lnTo>
                  <a:pt x="193" y="760"/>
                </a:lnTo>
                <a:lnTo>
                  <a:pt x="195" y="774"/>
                </a:lnTo>
                <a:lnTo>
                  <a:pt x="198" y="786"/>
                </a:lnTo>
                <a:lnTo>
                  <a:pt x="200" y="798"/>
                </a:lnTo>
                <a:lnTo>
                  <a:pt x="205" y="810"/>
                </a:lnTo>
                <a:lnTo>
                  <a:pt x="207" y="819"/>
                </a:lnTo>
                <a:lnTo>
                  <a:pt x="212" y="829"/>
                </a:lnTo>
                <a:lnTo>
                  <a:pt x="217" y="836"/>
                </a:lnTo>
                <a:lnTo>
                  <a:pt x="222" y="843"/>
                </a:lnTo>
                <a:lnTo>
                  <a:pt x="226" y="848"/>
                </a:lnTo>
                <a:lnTo>
                  <a:pt x="233" y="853"/>
                </a:lnTo>
                <a:lnTo>
                  <a:pt x="241" y="857"/>
                </a:lnTo>
                <a:lnTo>
                  <a:pt x="248" y="862"/>
                </a:lnTo>
                <a:lnTo>
                  <a:pt x="255" y="867"/>
                </a:lnTo>
                <a:lnTo>
                  <a:pt x="262" y="872"/>
                </a:lnTo>
                <a:lnTo>
                  <a:pt x="272" y="877"/>
                </a:lnTo>
                <a:lnTo>
                  <a:pt x="279" y="879"/>
                </a:lnTo>
                <a:lnTo>
                  <a:pt x="288" y="881"/>
                </a:lnTo>
                <a:lnTo>
                  <a:pt x="298" y="884"/>
                </a:lnTo>
                <a:lnTo>
                  <a:pt x="307" y="884"/>
                </a:lnTo>
                <a:lnTo>
                  <a:pt x="327" y="884"/>
                </a:lnTo>
                <a:lnTo>
                  <a:pt x="346" y="881"/>
                </a:lnTo>
                <a:lnTo>
                  <a:pt x="370" y="879"/>
                </a:lnTo>
                <a:lnTo>
                  <a:pt x="391" y="874"/>
                </a:lnTo>
                <a:lnTo>
                  <a:pt x="415" y="867"/>
                </a:lnTo>
                <a:lnTo>
                  <a:pt x="436" y="865"/>
                </a:lnTo>
                <a:lnTo>
                  <a:pt x="458" y="862"/>
                </a:lnTo>
                <a:lnTo>
                  <a:pt x="477" y="860"/>
                </a:lnTo>
                <a:lnTo>
                  <a:pt x="496" y="857"/>
                </a:lnTo>
                <a:lnTo>
                  <a:pt x="513" y="857"/>
                </a:lnTo>
                <a:lnTo>
                  <a:pt x="529" y="857"/>
                </a:lnTo>
                <a:lnTo>
                  <a:pt x="544" y="857"/>
                </a:lnTo>
                <a:lnTo>
                  <a:pt x="558" y="857"/>
                </a:lnTo>
                <a:lnTo>
                  <a:pt x="572" y="860"/>
                </a:lnTo>
                <a:lnTo>
                  <a:pt x="587" y="865"/>
                </a:lnTo>
                <a:lnTo>
                  <a:pt x="603" y="869"/>
                </a:lnTo>
                <a:lnTo>
                  <a:pt x="618" y="877"/>
                </a:lnTo>
                <a:lnTo>
                  <a:pt x="634" y="884"/>
                </a:lnTo>
                <a:lnTo>
                  <a:pt x="651" y="893"/>
                </a:lnTo>
                <a:lnTo>
                  <a:pt x="670" y="905"/>
                </a:lnTo>
                <a:lnTo>
                  <a:pt x="685" y="917"/>
                </a:lnTo>
                <a:lnTo>
                  <a:pt x="696" y="929"/>
                </a:lnTo>
                <a:lnTo>
                  <a:pt x="706" y="941"/>
                </a:lnTo>
                <a:lnTo>
                  <a:pt x="716" y="953"/>
                </a:lnTo>
                <a:lnTo>
                  <a:pt x="723" y="963"/>
                </a:lnTo>
                <a:lnTo>
                  <a:pt x="730" y="972"/>
                </a:lnTo>
                <a:lnTo>
                  <a:pt x="732" y="979"/>
                </a:lnTo>
                <a:lnTo>
                  <a:pt x="732" y="984"/>
                </a:lnTo>
                <a:lnTo>
                  <a:pt x="735" y="986"/>
                </a:lnTo>
                <a:lnTo>
                  <a:pt x="732" y="994"/>
                </a:lnTo>
                <a:lnTo>
                  <a:pt x="732" y="998"/>
                </a:lnTo>
                <a:lnTo>
                  <a:pt x="730" y="1006"/>
                </a:lnTo>
                <a:lnTo>
                  <a:pt x="728" y="1010"/>
                </a:lnTo>
                <a:lnTo>
                  <a:pt x="723" y="1018"/>
                </a:lnTo>
                <a:lnTo>
                  <a:pt x="718" y="1022"/>
                </a:lnTo>
                <a:lnTo>
                  <a:pt x="711" y="1029"/>
                </a:lnTo>
                <a:lnTo>
                  <a:pt x="706" y="1034"/>
                </a:lnTo>
                <a:lnTo>
                  <a:pt x="696" y="1041"/>
                </a:lnTo>
                <a:lnTo>
                  <a:pt x="689" y="1046"/>
                </a:lnTo>
                <a:lnTo>
                  <a:pt x="680" y="1053"/>
                </a:lnTo>
                <a:lnTo>
                  <a:pt x="670" y="1058"/>
                </a:lnTo>
                <a:lnTo>
                  <a:pt x="658" y="1065"/>
                </a:lnTo>
                <a:lnTo>
                  <a:pt x="646" y="1072"/>
                </a:lnTo>
                <a:lnTo>
                  <a:pt x="634" y="1077"/>
                </a:lnTo>
                <a:lnTo>
                  <a:pt x="620" y="1084"/>
                </a:lnTo>
                <a:lnTo>
                  <a:pt x="591" y="1094"/>
                </a:lnTo>
                <a:lnTo>
                  <a:pt x="560" y="1106"/>
                </a:lnTo>
                <a:lnTo>
                  <a:pt x="529" y="1113"/>
                </a:lnTo>
                <a:lnTo>
                  <a:pt x="496" y="1118"/>
                </a:lnTo>
                <a:lnTo>
                  <a:pt x="479" y="1120"/>
                </a:lnTo>
                <a:lnTo>
                  <a:pt x="463" y="1123"/>
                </a:lnTo>
                <a:lnTo>
                  <a:pt x="446" y="1123"/>
                </a:lnTo>
                <a:lnTo>
                  <a:pt x="427" y="1123"/>
                </a:lnTo>
                <a:lnTo>
                  <a:pt x="410" y="1123"/>
                </a:lnTo>
                <a:lnTo>
                  <a:pt x="391" y="1120"/>
                </a:lnTo>
                <a:lnTo>
                  <a:pt x="372" y="1118"/>
                </a:lnTo>
                <a:lnTo>
                  <a:pt x="353" y="1115"/>
                </a:lnTo>
                <a:lnTo>
                  <a:pt x="334" y="1115"/>
                </a:lnTo>
                <a:lnTo>
                  <a:pt x="312" y="1115"/>
                </a:lnTo>
                <a:lnTo>
                  <a:pt x="293" y="1113"/>
                </a:lnTo>
                <a:lnTo>
                  <a:pt x="276" y="1111"/>
                </a:lnTo>
                <a:lnTo>
                  <a:pt x="257" y="1106"/>
                </a:lnTo>
                <a:lnTo>
                  <a:pt x="241" y="1103"/>
                </a:lnTo>
                <a:lnTo>
                  <a:pt x="226" y="1099"/>
                </a:lnTo>
                <a:lnTo>
                  <a:pt x="212" y="1094"/>
                </a:lnTo>
                <a:lnTo>
                  <a:pt x="198" y="1089"/>
                </a:lnTo>
                <a:lnTo>
                  <a:pt x="186" y="1082"/>
                </a:lnTo>
                <a:lnTo>
                  <a:pt x="174" y="1075"/>
                </a:lnTo>
                <a:lnTo>
                  <a:pt x="162" y="1068"/>
                </a:lnTo>
                <a:lnTo>
                  <a:pt x="152" y="1060"/>
                </a:lnTo>
                <a:lnTo>
                  <a:pt x="143" y="1053"/>
                </a:lnTo>
                <a:lnTo>
                  <a:pt x="133" y="1044"/>
                </a:lnTo>
                <a:lnTo>
                  <a:pt x="126" y="1034"/>
                </a:lnTo>
                <a:lnTo>
                  <a:pt x="117" y="1025"/>
                </a:lnTo>
                <a:lnTo>
                  <a:pt x="109" y="1013"/>
                </a:lnTo>
                <a:lnTo>
                  <a:pt x="100" y="1001"/>
                </a:lnTo>
                <a:lnTo>
                  <a:pt x="93" y="986"/>
                </a:lnTo>
                <a:lnTo>
                  <a:pt x="86" y="972"/>
                </a:lnTo>
                <a:lnTo>
                  <a:pt x="78" y="955"/>
                </a:lnTo>
                <a:lnTo>
                  <a:pt x="74" y="936"/>
                </a:lnTo>
                <a:lnTo>
                  <a:pt x="69" y="917"/>
                </a:lnTo>
                <a:lnTo>
                  <a:pt x="62" y="898"/>
                </a:lnTo>
                <a:lnTo>
                  <a:pt x="57" y="877"/>
                </a:lnTo>
                <a:lnTo>
                  <a:pt x="54" y="855"/>
                </a:lnTo>
                <a:lnTo>
                  <a:pt x="50" y="831"/>
                </a:lnTo>
                <a:lnTo>
                  <a:pt x="47" y="807"/>
                </a:lnTo>
                <a:lnTo>
                  <a:pt x="43" y="781"/>
                </a:lnTo>
                <a:lnTo>
                  <a:pt x="40" y="755"/>
                </a:lnTo>
                <a:lnTo>
                  <a:pt x="38" y="729"/>
                </a:lnTo>
                <a:lnTo>
                  <a:pt x="35" y="700"/>
                </a:lnTo>
                <a:lnTo>
                  <a:pt x="33" y="669"/>
                </a:lnTo>
                <a:lnTo>
                  <a:pt x="31" y="635"/>
                </a:lnTo>
                <a:lnTo>
                  <a:pt x="28" y="602"/>
                </a:lnTo>
                <a:lnTo>
                  <a:pt x="26" y="564"/>
                </a:lnTo>
                <a:lnTo>
                  <a:pt x="23" y="523"/>
                </a:lnTo>
                <a:lnTo>
                  <a:pt x="21" y="483"/>
                </a:lnTo>
                <a:lnTo>
                  <a:pt x="19" y="437"/>
                </a:lnTo>
                <a:lnTo>
                  <a:pt x="16" y="392"/>
                </a:lnTo>
                <a:lnTo>
                  <a:pt x="14" y="342"/>
                </a:lnTo>
                <a:lnTo>
                  <a:pt x="12" y="291"/>
                </a:lnTo>
                <a:lnTo>
                  <a:pt x="9" y="237"/>
                </a:lnTo>
                <a:lnTo>
                  <a:pt x="7" y="182"/>
                </a:lnTo>
                <a:lnTo>
                  <a:pt x="4" y="124"/>
                </a:lnTo>
                <a:lnTo>
                  <a:pt x="2" y="65"/>
                </a:lnTo>
                <a:lnTo>
                  <a:pt x="0" y="0"/>
                </a:lnTo>
                <a:lnTo>
                  <a:pt x="26" y="22"/>
                </a:lnTo>
                <a:lnTo>
                  <a:pt x="47" y="43"/>
                </a:lnTo>
                <a:lnTo>
                  <a:pt x="69" y="62"/>
                </a:lnTo>
                <a:lnTo>
                  <a:pt x="90" y="81"/>
                </a:lnTo>
                <a:lnTo>
                  <a:pt x="107" y="98"/>
                </a:lnTo>
                <a:lnTo>
                  <a:pt x="124" y="115"/>
                </a:lnTo>
                <a:lnTo>
                  <a:pt x="140" y="131"/>
                </a:lnTo>
                <a:lnTo>
                  <a:pt x="152" y="148"/>
                </a:lnTo>
                <a:lnTo>
                  <a:pt x="164" y="163"/>
                </a:lnTo>
                <a:lnTo>
                  <a:pt x="174" y="177"/>
                </a:lnTo>
                <a:lnTo>
                  <a:pt x="183" y="189"/>
                </a:lnTo>
                <a:lnTo>
                  <a:pt x="191" y="201"/>
                </a:lnTo>
                <a:lnTo>
                  <a:pt x="195" y="213"/>
                </a:lnTo>
                <a:lnTo>
                  <a:pt x="200" y="225"/>
                </a:lnTo>
                <a:lnTo>
                  <a:pt x="202" y="234"/>
                </a:lnTo>
                <a:lnTo>
                  <a:pt x="202" y="244"/>
                </a:lnTo>
              </a:path>
            </a:pathLst>
          </a:custGeom>
          <a:solidFill>
            <a:srgbClr val="993300">
              <a:alpha val="100000"/>
            </a:srgbClr>
          </a:solidFill>
          <a:ln w="889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442" name="Rectangle 11"/>
          <p:cNvSpPr/>
          <p:nvPr/>
        </p:nvSpPr>
        <p:spPr>
          <a:xfrm>
            <a:off x="323850" y="168275"/>
            <a:ext cx="2032000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竖弯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shù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wān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1116013" y="2133600"/>
            <a:ext cx="6624638" cy="13223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1.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在我们周围找找本课的生字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1116013" y="3213100"/>
            <a:ext cx="6356350" cy="18161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2.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向同桌介绍自己的文具或家里的用具，用上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1—10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的汉字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9460" name="TextBox 4"/>
          <p:cNvSpPr txBox="1"/>
          <p:nvPr/>
        </p:nvSpPr>
        <p:spPr>
          <a:xfrm>
            <a:off x="1042988" y="692150"/>
            <a:ext cx="1882775" cy="10477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zh-CN" altLang="en-US" sz="4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作业：</a:t>
            </a:r>
            <a:endParaRPr lang="zh-CN" altLang="en-US" sz="4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  <p:bldP spid="5939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3074" name="Picture 5" descr="课件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WordArt 4"/>
          <p:cNvSpPr>
            <a:spLocks noTextEdit="1"/>
          </p:cNvSpPr>
          <p:nvPr/>
        </p:nvSpPr>
        <p:spPr>
          <a:xfrm>
            <a:off x="1258888" y="1052513"/>
            <a:ext cx="3225800" cy="1308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zh-CN" altLang="en-US" sz="3600" b="1"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098" name="Text Box 2"/>
          <p:cNvSpPr txBox="1"/>
          <p:nvPr/>
        </p:nvSpPr>
        <p:spPr>
          <a:xfrm>
            <a:off x="2124075" y="1484313"/>
            <a:ext cx="49530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16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2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y</a:t>
            </a:r>
            <a:r>
              <a:rPr lang="en-US" altLang="zh-CN" sz="32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í</a:t>
            </a:r>
            <a:r>
              <a:rPr lang="en-US" altLang="zh-CN" sz="32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q</a:t>
            </a:r>
            <a:r>
              <a:rPr lang="en-US" altLang="zh-CN" sz="32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ù</a:t>
            </a:r>
            <a:r>
              <a:rPr lang="en-US" altLang="zh-CN" sz="32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32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è</a:t>
            </a:r>
            <a:r>
              <a:rPr lang="en-US" altLang="zh-CN" sz="32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  </a:t>
            </a:r>
            <a:r>
              <a:rPr lang="en-US" altLang="zh-CN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2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sān </a:t>
            </a:r>
            <a:r>
              <a:rPr lang="en-US" altLang="zh-CN" sz="8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2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lǐ </a:t>
            </a:r>
            <a:endParaRPr lang="en-US" altLang="zh-CN" sz="32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9" name="Text Box 3"/>
          <p:cNvSpPr txBox="1"/>
          <p:nvPr/>
        </p:nvSpPr>
        <p:spPr>
          <a:xfrm>
            <a:off x="2195513" y="2636838"/>
            <a:ext cx="51816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yān 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cūn  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s</a:t>
            </a: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ì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wǔ  jiā </a:t>
            </a:r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00" name="Text Box 4"/>
          <p:cNvSpPr txBox="1"/>
          <p:nvPr/>
        </p:nvSpPr>
        <p:spPr>
          <a:xfrm>
            <a:off x="2195513" y="3933825"/>
            <a:ext cx="5105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t</a:t>
            </a: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í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nɡ 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t</a:t>
            </a:r>
            <a:r>
              <a:rPr lang="en-US" altLang="zh-CN" sz="3200" dirty="0">
                <a:latin typeface="宋体" panose="02010600030101010101" pitchFamily="2" charset="-122"/>
                <a:ea typeface="方正姚体" pitchFamily="2" charset="-122"/>
              </a:rPr>
              <a:t>á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i 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li</a:t>
            </a: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ù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qī 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zuò </a:t>
            </a:r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01" name="Text Box 5"/>
          <p:cNvSpPr txBox="1"/>
          <p:nvPr/>
        </p:nvSpPr>
        <p:spPr>
          <a:xfrm>
            <a:off x="2339975" y="5013325"/>
            <a:ext cx="48768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just" eaLnBrk="1" hangingPunct="1">
              <a:spcBef>
                <a:spcPct val="50000"/>
              </a:spcBef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bā  jiǔ  sh</a:t>
            </a: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í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  zhī  huā </a:t>
            </a:r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02" name="Text Box 6"/>
          <p:cNvSpPr txBox="1"/>
          <p:nvPr/>
        </p:nvSpPr>
        <p:spPr>
          <a:xfrm>
            <a:off x="3337243" y="149860"/>
            <a:ext cx="4038600" cy="8229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48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识字</a:t>
            </a:r>
            <a:r>
              <a:rPr lang="en-US" altLang="zh-CN" sz="48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32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en-US" altLang="zh-CN" sz="32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03" name="Text Box 7"/>
          <p:cNvSpPr txBox="1"/>
          <p:nvPr/>
        </p:nvSpPr>
        <p:spPr>
          <a:xfrm>
            <a:off x="2411413" y="1916113"/>
            <a:ext cx="6034087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 </a:t>
            </a:r>
            <a:r>
              <a:rPr lang="zh-CN" altLang="en-US" sz="48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去 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 三</a:t>
            </a:r>
            <a:r>
              <a:rPr lang="zh-CN" altLang="en-US" sz="48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里，</a:t>
            </a:r>
            <a:endParaRPr lang="zh-CN" altLang="en-US" sz="4800" b="1" dirty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04" name="Text Box 8"/>
          <p:cNvSpPr txBox="1"/>
          <p:nvPr/>
        </p:nvSpPr>
        <p:spPr>
          <a:xfrm>
            <a:off x="2195513" y="3068638"/>
            <a:ext cx="596265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54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48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烟 村 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 五</a:t>
            </a:r>
            <a:r>
              <a:rPr lang="zh-CN" altLang="en-US" sz="48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家。</a:t>
            </a:r>
            <a:endParaRPr lang="zh-CN" altLang="en-US" sz="4800" b="1" dirty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05" name="Text Box 9"/>
          <p:cNvSpPr txBox="1"/>
          <p:nvPr/>
        </p:nvSpPr>
        <p:spPr>
          <a:xfrm>
            <a:off x="2339975" y="4292600"/>
            <a:ext cx="6034088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48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亭 台 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六 七</a:t>
            </a:r>
            <a:r>
              <a:rPr lang="zh-CN" altLang="en-US" sz="48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座，</a:t>
            </a:r>
            <a:endParaRPr lang="zh-CN" altLang="en-US" sz="4800" b="1" dirty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06" name="Text Box 10"/>
          <p:cNvSpPr txBox="1"/>
          <p:nvPr/>
        </p:nvSpPr>
        <p:spPr>
          <a:xfrm>
            <a:off x="2411413" y="5445125"/>
            <a:ext cx="6107112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八 九</a:t>
            </a:r>
            <a:r>
              <a:rPr lang="zh-CN" altLang="en-US" sz="48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十 </a:t>
            </a:r>
            <a:r>
              <a:rPr lang="zh-CN" altLang="en-US" sz="4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枝</a:t>
            </a:r>
            <a:r>
              <a:rPr lang="zh-CN" altLang="en-US" sz="48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花。</a:t>
            </a:r>
            <a:endParaRPr lang="zh-CN" altLang="en-US" sz="4800" b="1" dirty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08" name="Text Box 13">
            <a:hlinkClick r:id="rId1" action="ppaction://hlinksldjump"/>
          </p:cNvPr>
          <p:cNvSpPr txBox="1"/>
          <p:nvPr/>
        </p:nvSpPr>
        <p:spPr>
          <a:xfrm>
            <a:off x="2555875" y="3500438"/>
            <a:ext cx="14922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                        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62" name="Text Box 14"/>
          <p:cNvSpPr txBox="1"/>
          <p:nvPr/>
        </p:nvSpPr>
        <p:spPr>
          <a:xfrm>
            <a:off x="0" y="549275"/>
            <a:ext cx="219551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05325" y="861695"/>
            <a:ext cx="309943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宋 邵雍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Text Box 2"/>
          <p:cNvSpPr txBox="1"/>
          <p:nvPr/>
        </p:nvSpPr>
        <p:spPr>
          <a:xfrm>
            <a:off x="2124075" y="1484313"/>
            <a:ext cx="49530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16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2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y</a:t>
            </a:r>
            <a:r>
              <a:rPr lang="en-US" altLang="zh-CN" sz="32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í</a:t>
            </a:r>
            <a:r>
              <a:rPr lang="en-US" altLang="zh-CN" sz="32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q</a:t>
            </a:r>
            <a:r>
              <a:rPr lang="en-US" altLang="zh-CN" sz="32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ù</a:t>
            </a:r>
            <a:r>
              <a:rPr lang="en-US" altLang="zh-CN" sz="32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32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è</a:t>
            </a:r>
            <a:r>
              <a:rPr lang="en-US" altLang="zh-CN" sz="32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  </a:t>
            </a:r>
            <a:r>
              <a:rPr lang="en-US" altLang="zh-CN" sz="1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2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sān </a:t>
            </a:r>
            <a:r>
              <a:rPr lang="en-US" altLang="zh-CN" sz="8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2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lǐ </a:t>
            </a:r>
            <a:endParaRPr lang="en-US" altLang="zh-CN" sz="32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9" name="Text Box 3"/>
          <p:cNvSpPr txBox="1"/>
          <p:nvPr/>
        </p:nvSpPr>
        <p:spPr>
          <a:xfrm>
            <a:off x="2195513" y="2636838"/>
            <a:ext cx="51816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yān 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cūn  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s</a:t>
            </a: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ì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wǔ  jiā </a:t>
            </a:r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00" name="Text Box 4"/>
          <p:cNvSpPr txBox="1"/>
          <p:nvPr/>
        </p:nvSpPr>
        <p:spPr>
          <a:xfrm>
            <a:off x="2195513" y="3933825"/>
            <a:ext cx="5105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t</a:t>
            </a: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í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nɡ 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t</a:t>
            </a:r>
            <a:r>
              <a:rPr lang="en-US" altLang="zh-CN" sz="3200" dirty="0">
                <a:latin typeface="宋体" panose="02010600030101010101" pitchFamily="2" charset="-122"/>
                <a:ea typeface="方正姚体" pitchFamily="2" charset="-122"/>
              </a:rPr>
              <a:t>á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i 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li</a:t>
            </a: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ù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qī 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zuò </a:t>
            </a:r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01" name="Text Box 5"/>
          <p:cNvSpPr txBox="1"/>
          <p:nvPr/>
        </p:nvSpPr>
        <p:spPr>
          <a:xfrm>
            <a:off x="2339975" y="5013325"/>
            <a:ext cx="48768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just" eaLnBrk="1" hangingPunct="1">
              <a:spcBef>
                <a:spcPct val="50000"/>
              </a:spcBef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bā  jiǔ  sh</a:t>
            </a: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í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  zhī  huā </a:t>
            </a:r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02" name="Text Box 6"/>
          <p:cNvSpPr txBox="1"/>
          <p:nvPr/>
        </p:nvSpPr>
        <p:spPr>
          <a:xfrm>
            <a:off x="3337243" y="149860"/>
            <a:ext cx="4038600" cy="8229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48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识字</a:t>
            </a:r>
            <a:r>
              <a:rPr lang="en-US" altLang="zh-CN" sz="48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32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en-US" altLang="zh-CN" sz="32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03" name="Text Box 7"/>
          <p:cNvSpPr txBox="1"/>
          <p:nvPr/>
        </p:nvSpPr>
        <p:spPr>
          <a:xfrm>
            <a:off x="2411413" y="1916113"/>
            <a:ext cx="6034087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 </a:t>
            </a:r>
            <a:r>
              <a:rPr lang="zh-CN" altLang="en-US" sz="48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去 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 三</a:t>
            </a:r>
            <a:r>
              <a:rPr lang="zh-CN" altLang="en-US" sz="48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里，</a:t>
            </a:r>
            <a:endParaRPr lang="zh-CN" altLang="en-US" sz="4800" b="1" dirty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04" name="Text Box 8"/>
          <p:cNvSpPr txBox="1"/>
          <p:nvPr/>
        </p:nvSpPr>
        <p:spPr>
          <a:xfrm>
            <a:off x="2195513" y="3068638"/>
            <a:ext cx="596265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54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4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烟 村</a:t>
            </a:r>
            <a:r>
              <a:rPr lang="zh-CN" altLang="en-US" sz="48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 五</a:t>
            </a:r>
            <a:r>
              <a:rPr lang="zh-CN" altLang="en-US" sz="48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家</a:t>
            </a:r>
            <a:r>
              <a:rPr lang="zh-CN" altLang="en-US" sz="48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4800" b="1" dirty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05" name="Text Box 9"/>
          <p:cNvSpPr txBox="1"/>
          <p:nvPr/>
        </p:nvSpPr>
        <p:spPr>
          <a:xfrm>
            <a:off x="2339975" y="4292600"/>
            <a:ext cx="6034088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4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亭 台</a:t>
            </a:r>
            <a:r>
              <a:rPr lang="zh-CN" altLang="en-US" sz="48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六 七</a:t>
            </a:r>
            <a:r>
              <a:rPr lang="zh-CN" altLang="en-US" sz="48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座，</a:t>
            </a:r>
            <a:endParaRPr lang="zh-CN" altLang="en-US" sz="4800" b="1" dirty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06" name="Text Box 10"/>
          <p:cNvSpPr txBox="1"/>
          <p:nvPr/>
        </p:nvSpPr>
        <p:spPr>
          <a:xfrm>
            <a:off x="2411413" y="5445125"/>
            <a:ext cx="6107112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八 九</a:t>
            </a:r>
            <a:r>
              <a:rPr lang="zh-CN" altLang="en-US" sz="48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十 </a:t>
            </a:r>
            <a:r>
              <a:rPr lang="zh-CN" altLang="en-US" sz="4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枝</a:t>
            </a:r>
            <a:r>
              <a:rPr lang="zh-CN" altLang="en-US" sz="48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花。</a:t>
            </a:r>
            <a:endParaRPr lang="zh-CN" altLang="en-US" sz="4800" b="1" dirty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08" name="Text Box 13">
            <a:hlinkClick r:id="rId1" action="ppaction://hlinksldjump"/>
          </p:cNvPr>
          <p:cNvSpPr txBox="1"/>
          <p:nvPr/>
        </p:nvSpPr>
        <p:spPr>
          <a:xfrm>
            <a:off x="2555875" y="3500438"/>
            <a:ext cx="14922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                        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62" name="Text Box 14"/>
          <p:cNvSpPr txBox="1"/>
          <p:nvPr/>
        </p:nvSpPr>
        <p:spPr>
          <a:xfrm>
            <a:off x="0" y="549275"/>
            <a:ext cx="219551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05325" y="861695"/>
            <a:ext cx="309943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宋 邵雍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48130" name="Picture 4" descr="W020071011541390477859"/>
          <p:cNvPicPr>
            <a:picLocks noChangeAspect="1"/>
          </p:cNvPicPr>
          <p:nvPr/>
        </p:nvPicPr>
        <p:blipFill>
          <a:blip r:embed="rId1"/>
          <a:srcRect t="60287" r="24014"/>
          <a:stretch>
            <a:fillRect/>
          </a:stretch>
        </p:blipFill>
        <p:spPr>
          <a:xfrm>
            <a:off x="323850" y="1341438"/>
            <a:ext cx="8569325" cy="3597275"/>
          </a:xfrm>
          <a:prstGeom prst="rect">
            <a:avLst/>
          </a:prstGeom>
          <a:noFill/>
          <a:ln w="762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8131" name="Text Box 3"/>
          <p:cNvSpPr txBox="1"/>
          <p:nvPr/>
        </p:nvSpPr>
        <p:spPr>
          <a:xfrm>
            <a:off x="1619250" y="5013325"/>
            <a:ext cx="6481763" cy="1200150"/>
          </a:xfrm>
          <a:prstGeom prst="rect">
            <a:avLst/>
          </a:prstGeom>
          <a:solidFill>
            <a:schemeClr val="bg1">
              <a:alpha val="85097"/>
            </a:schemeClr>
          </a:solidFill>
          <a:ln w="76200" cap="rnd" cmpd="sng">
            <a:solidFill>
              <a:schemeClr val="bg1"/>
            </a:solidFill>
            <a:prstDash val="sysDot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algn="ctr" eaLnBrk="1" hangingPunct="1">
              <a:spcBef>
                <a:spcPct val="50000"/>
              </a:spcBef>
            </a:pP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yí  qù  èr sān  lǐ</a:t>
            </a:r>
            <a:b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一  去  二  三  里 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131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31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131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33794" name="录像2.avi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042988" y="1628775"/>
            <a:ext cx="7237412" cy="4554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AutoShape 3"/>
          <p:cNvSpPr/>
          <p:nvPr/>
        </p:nvSpPr>
        <p:spPr>
          <a:xfrm>
            <a:off x="8027988" y="6021388"/>
            <a:ext cx="1116012" cy="836612"/>
          </a:xfrm>
          <a:prstGeom prst="actionButtonReturn">
            <a:avLst/>
          </a:prstGeom>
          <a:noFill/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8" name="AutoShape 4">
            <a:hlinkClick r:id="" action="ppaction://noaction"/>
          </p:cNvPr>
          <p:cNvSpPr/>
          <p:nvPr/>
        </p:nvSpPr>
        <p:spPr>
          <a:xfrm>
            <a:off x="8101013" y="5815013"/>
            <a:ext cx="1042987" cy="1042987"/>
          </a:xfrm>
          <a:prstGeom prst="actionButtonReturn">
            <a:avLst/>
          </a:prstGeom>
          <a:noFill/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9" name="Text Box 5"/>
          <p:cNvSpPr txBox="1"/>
          <p:nvPr/>
        </p:nvSpPr>
        <p:spPr>
          <a:xfrm>
            <a:off x="755650" y="260350"/>
            <a:ext cx="49688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yān   cūn   sì   wǔ 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　   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755650" y="620713"/>
            <a:ext cx="4824413" cy="7080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烟  村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四  五  家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。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6151" name="矩形 6"/>
          <p:cNvSpPr/>
          <p:nvPr/>
        </p:nvSpPr>
        <p:spPr>
          <a:xfrm>
            <a:off x="4859338" y="333375"/>
            <a:ext cx="652462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jiā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337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379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7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37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7170" name="Picture 2"/>
          <p:cNvPicPr>
            <a:picLocks noChangeAspect="1"/>
          </p:cNvPicPr>
          <p:nvPr/>
        </p:nvPicPr>
        <p:blipFill>
          <a:blip r:embed="rId1"/>
          <a:srcRect l="7562" t="10083" r="7396" b="9277"/>
          <a:stretch>
            <a:fillRect/>
          </a:stretch>
        </p:blipFill>
        <p:spPr>
          <a:xfrm>
            <a:off x="611188" y="1557338"/>
            <a:ext cx="7561262" cy="4643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AutoShape 3"/>
          <p:cNvSpPr/>
          <p:nvPr/>
        </p:nvSpPr>
        <p:spPr>
          <a:xfrm>
            <a:off x="8101013" y="5949950"/>
            <a:ext cx="790575" cy="908050"/>
          </a:xfrm>
          <a:prstGeom prst="actionButtonReturn">
            <a:avLst/>
          </a:prstGeom>
          <a:noFill/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2" name="AutoShape 4">
            <a:hlinkClick r:id="" action="ppaction://noaction"/>
          </p:cNvPr>
          <p:cNvSpPr/>
          <p:nvPr/>
        </p:nvSpPr>
        <p:spPr>
          <a:xfrm>
            <a:off x="8101013" y="5815013"/>
            <a:ext cx="1042987" cy="1042987"/>
          </a:xfrm>
          <a:prstGeom prst="actionButtonReturn">
            <a:avLst/>
          </a:prstGeom>
          <a:noFill/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3" name="Text Box 5"/>
          <p:cNvSpPr txBox="1"/>
          <p:nvPr/>
        </p:nvSpPr>
        <p:spPr>
          <a:xfrm>
            <a:off x="611188" y="549275"/>
            <a:ext cx="4103687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4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亭 台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 六 七 座，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174" name="Text Box 6"/>
          <p:cNvSpPr txBox="1"/>
          <p:nvPr/>
        </p:nvSpPr>
        <p:spPr>
          <a:xfrm>
            <a:off x="611188" y="260350"/>
            <a:ext cx="449897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tínɡ tái  liù   qī  zuò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49154" name="Picture 2" descr="ting"/>
          <p:cNvPicPr>
            <a:picLocks noChangeAspect="1"/>
          </p:cNvPicPr>
          <p:nvPr/>
        </p:nvPicPr>
        <p:blipFill>
          <a:blip r:embed="rId1"/>
          <a:srcRect r="102" b="18"/>
          <a:stretch>
            <a:fillRect/>
          </a:stretch>
        </p:blipFill>
        <p:spPr>
          <a:xfrm>
            <a:off x="0" y="0"/>
            <a:ext cx="4144963" cy="419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5" name="Picture 3" descr="tt3"/>
          <p:cNvPicPr>
            <a:picLocks noChangeAspect="1"/>
          </p:cNvPicPr>
          <p:nvPr/>
        </p:nvPicPr>
        <p:blipFill>
          <a:blip r:embed="rId2"/>
          <a:srcRect r="-107" b="85"/>
          <a:stretch>
            <a:fillRect/>
          </a:stretch>
        </p:blipFill>
        <p:spPr>
          <a:xfrm>
            <a:off x="2438400" y="1905000"/>
            <a:ext cx="3502025" cy="449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6" name="Picture 4" descr="t1"/>
          <p:cNvPicPr>
            <a:picLocks noChangeAspect="1"/>
          </p:cNvPicPr>
          <p:nvPr/>
        </p:nvPicPr>
        <p:blipFill>
          <a:blip r:embed="rId3"/>
          <a:srcRect r="61"/>
          <a:stretch>
            <a:fillRect/>
          </a:stretch>
        </p:blipFill>
        <p:spPr>
          <a:xfrm>
            <a:off x="5334000" y="2963863"/>
            <a:ext cx="3810000" cy="388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Text Box 5"/>
          <p:cNvSpPr txBox="1"/>
          <p:nvPr/>
        </p:nvSpPr>
        <p:spPr>
          <a:xfrm>
            <a:off x="5292725" y="333375"/>
            <a:ext cx="2232025" cy="1150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亭台</a:t>
            </a:r>
            <a:endParaRPr lang="zh-CN" altLang="en-US" sz="6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newsflash/>
    <p:sndAc>
      <p:stSnd>
        <p:snd r:embed="rId4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9218" name="Picture 3"/>
          <p:cNvPicPr>
            <a:picLocks noChangeAspect="1"/>
          </p:cNvPicPr>
          <p:nvPr/>
        </p:nvPicPr>
        <p:blipFill>
          <a:blip r:embed="rId1"/>
          <a:srcRect t="5991"/>
          <a:stretch>
            <a:fillRect/>
          </a:stretch>
        </p:blipFill>
        <p:spPr>
          <a:xfrm>
            <a:off x="611188" y="1557338"/>
            <a:ext cx="7921625" cy="4640262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</p:pic>
      <p:sp>
        <p:nvSpPr>
          <p:cNvPr id="9219" name="AutoShape 4"/>
          <p:cNvSpPr/>
          <p:nvPr/>
        </p:nvSpPr>
        <p:spPr>
          <a:xfrm>
            <a:off x="8101013" y="6021388"/>
            <a:ext cx="1042987" cy="836612"/>
          </a:xfrm>
          <a:prstGeom prst="actionButtonReturn">
            <a:avLst/>
          </a:prstGeom>
          <a:noFill/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0" name="AutoShape 5">
            <a:hlinkClick r:id="" action="ppaction://noaction"/>
          </p:cNvPr>
          <p:cNvSpPr/>
          <p:nvPr/>
        </p:nvSpPr>
        <p:spPr>
          <a:xfrm>
            <a:off x="8101013" y="5815013"/>
            <a:ext cx="1042987" cy="1042987"/>
          </a:xfrm>
          <a:prstGeom prst="actionButtonReturn">
            <a:avLst/>
          </a:prstGeom>
          <a:noFill/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1" name="Text Box 6"/>
          <p:cNvSpPr txBox="1"/>
          <p:nvPr/>
        </p:nvSpPr>
        <p:spPr>
          <a:xfrm>
            <a:off x="539750" y="765175"/>
            <a:ext cx="3889375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八 九 十 枝 花。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222" name="Text Box 7"/>
          <p:cNvSpPr txBox="1"/>
          <p:nvPr/>
        </p:nvSpPr>
        <p:spPr>
          <a:xfrm>
            <a:off x="395288" y="260350"/>
            <a:ext cx="41052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en-US" altLang="zh-CN" sz="2800" b="1" dirty="0">
                <a:latin typeface="宋体" panose="02010600030101010101" pitchFamily="2" charset="-122"/>
                <a:ea typeface="黑体" panose="02010609060101010101" pitchFamily="49" charset="-122"/>
              </a:rPr>
              <a:t>bā</a:t>
            </a:r>
            <a:r>
              <a:rPr lang="en-US" altLang="zh-CN" sz="2400" b="1" dirty="0">
                <a:latin typeface="宋体" panose="02010600030101010101" pitchFamily="2" charset="-122"/>
                <a:ea typeface="黑体" panose="02010609060101010101" pitchFamily="49" charset="-122"/>
              </a:rPr>
              <a:t> 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jiǔ    shí    zhī    </a:t>
            </a:r>
            <a:endParaRPr lang="en-US" altLang="zh-CN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3" name="矩形 7"/>
          <p:cNvSpPr/>
          <p:nvPr/>
        </p:nvSpPr>
        <p:spPr>
          <a:xfrm>
            <a:off x="3635375" y="260350"/>
            <a:ext cx="72866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en-US" altLang="zh-CN" sz="2800" b="1" dirty="0">
                <a:latin typeface="宋体" panose="02010600030101010101" pitchFamily="2" charset="-122"/>
                <a:ea typeface="黑体" panose="02010609060101010101" pitchFamily="49" charset="-122"/>
              </a:rPr>
              <a:t>huā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1111</Words>
  <Application>WPS 演示</Application>
  <PresentationFormat>全屏显示(4:3)</PresentationFormat>
  <Paragraphs>164</Paragraphs>
  <Slides>18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3" baseType="lpstr">
      <vt:lpstr>Arial</vt:lpstr>
      <vt:lpstr>宋体</vt:lpstr>
      <vt:lpstr>Wingdings</vt:lpstr>
      <vt:lpstr>Calibri</vt:lpstr>
      <vt:lpstr>黑体</vt:lpstr>
      <vt:lpstr>楷体_GB2312</vt:lpstr>
      <vt:lpstr>Times New Roman</vt:lpstr>
      <vt:lpstr>方正姚体</vt:lpstr>
      <vt:lpstr>楷体</vt:lpstr>
      <vt:lpstr>Dotum</vt:lpstr>
      <vt:lpstr>Arial Unicode MS</vt:lpstr>
      <vt:lpstr>新宋体</vt:lpstr>
      <vt:lpstr>微软雅黑</vt:lpstr>
      <vt:lpstr>Malgun Gothic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WWW.YlmF.CoM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明天中学</dc:creator>
  <cp:lastModifiedBy>DC</cp:lastModifiedBy>
  <cp:revision>49</cp:revision>
  <dcterms:created xsi:type="dcterms:W3CDTF">2013-09-18T09:18:44Z</dcterms:created>
  <dcterms:modified xsi:type="dcterms:W3CDTF">2016-11-02T07:58:45Z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2052-10.1.0.6029</vt:lpwstr>
  </property>
</Properties>
</file>