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67" r:id="rId4"/>
    <p:sldId id="278" r:id="rId5"/>
    <p:sldId id="300" r:id="rId6"/>
    <p:sldId id="280" r:id="rId8"/>
    <p:sldId id="312" r:id="rId9"/>
    <p:sldId id="281" r:id="rId10"/>
    <p:sldId id="327" r:id="rId11"/>
    <p:sldId id="335" r:id="rId12"/>
    <p:sldId id="328" r:id="rId13"/>
    <p:sldId id="299" r:id="rId14"/>
  </p:sldIdLst>
  <p:sldSz cx="12190095" cy="6859270"/>
  <p:notesSz cx="6858000" cy="9144000"/>
  <p:custDataLst>
    <p:tags r:id="rId18"/>
  </p:custDataLst>
  <p:defaultTextStyle>
    <a:defPPr>
      <a:defRPr lang="zh-CN"/>
    </a:defPPr>
    <a:lvl1pPr marL="0" lvl="0" indent="0" algn="l" defTabSz="10064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03555" lvl="1" indent="-46355" algn="l" defTabSz="10064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06475" lvl="2" indent="-92075" algn="l" defTabSz="10064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510030" lvl="3" indent="-138430" algn="l" defTabSz="10064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12950" lvl="4" indent="-184150" algn="l" defTabSz="10064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184150" algn="l" defTabSz="10064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184150" algn="l" defTabSz="10064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184150" algn="l" defTabSz="10064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184150" algn="l" defTabSz="10064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" userDrawn="1">
          <p15:clr>
            <a:srgbClr val="A4A3A4"/>
          </p15:clr>
        </p15:guide>
        <p15:guide id="2" pos="1481" userDrawn="1">
          <p15:clr>
            <a:srgbClr val="A4A3A4"/>
          </p15:clr>
        </p15:guide>
        <p15:guide id="3" pos="367" userDrawn="1">
          <p15:clr>
            <a:srgbClr val="A4A3A4"/>
          </p15:clr>
        </p15:guide>
        <p15:guide id="4" pos="4973" userDrawn="1">
          <p15:clr>
            <a:srgbClr val="A4A3A4"/>
          </p15:clr>
        </p15:guide>
        <p15:guide id="5" orient="horz" pos="2523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pos="7151" userDrawn="1">
          <p15:clr>
            <a:srgbClr val="A4A3A4"/>
          </p15:clr>
        </p15:guide>
        <p15:guide id="8" orient="horz" pos="3567" userDrawn="1">
          <p15:clr>
            <a:srgbClr val="A4A3A4"/>
          </p15:clr>
        </p15:guide>
        <p15:guide id="9" orient="horz" pos="3839" userDrawn="1">
          <p15:clr>
            <a:srgbClr val="A4A3A4"/>
          </p15:clr>
        </p15:guide>
        <p15:guide id="10" pos="3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5F2"/>
    <a:srgbClr val="D5EEFF"/>
    <a:srgbClr val="1B5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744" y="-78"/>
      </p:cViewPr>
      <p:guideLst>
        <p:guide orient="horz" pos="518"/>
        <p:guide pos="1481"/>
        <p:guide pos="367"/>
        <p:guide pos="4973"/>
        <p:guide orient="horz" pos="2523"/>
        <p:guide orient="horz" pos="3884"/>
        <p:guide pos="7151"/>
        <p:guide orient="horz" pos="3567"/>
        <p:guide orient="horz" pos="3839"/>
        <p:guide pos="3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3558A-E174-4733-895C-22CC064A40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773CE-7A51-4FFF-84E6-0544314A19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773CE-7A51-4FFF-84E6-0544314A19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20"/>
            <a:ext cx="10361851" cy="1470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3" y="3887101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6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52858" y="288992"/>
            <a:ext cx="3117445" cy="616092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4177" y="288992"/>
            <a:ext cx="9155508" cy="616092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20"/>
            <a:ext cx="10361851" cy="1470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3" y="3887101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6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0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36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6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4176" y="1684729"/>
            <a:ext cx="6135419" cy="47651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32769" y="1684729"/>
            <a:ext cx="6137535" cy="47651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0" y="1535469"/>
            <a:ext cx="5386217" cy="6399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5" indent="0">
              <a:buNone/>
              <a:defRPr sz="2200" b="1"/>
            </a:lvl2pPr>
            <a:lvl3pPr marL="1006475" indent="0">
              <a:buNone/>
              <a:defRPr sz="2000" b="1"/>
            </a:lvl3pPr>
            <a:lvl4pPr marL="1510030" indent="0">
              <a:buNone/>
              <a:defRPr sz="1800" b="1"/>
            </a:lvl4pPr>
            <a:lvl5pPr marL="2013585" indent="0">
              <a:buNone/>
              <a:defRPr sz="1800" b="1"/>
            </a:lvl5pPr>
            <a:lvl6pPr marL="2516505" indent="0">
              <a:buNone/>
              <a:defRPr sz="1800" b="1"/>
            </a:lvl6pPr>
            <a:lvl7pPr marL="3020060" indent="0">
              <a:buNone/>
              <a:defRPr sz="1800" b="1"/>
            </a:lvl7pPr>
            <a:lvl8pPr marL="3523615" indent="0">
              <a:buNone/>
              <a:defRPr sz="1800" b="1"/>
            </a:lvl8pPr>
            <a:lvl9pPr marL="4026535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0" y="2175379"/>
            <a:ext cx="5386217" cy="39522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5" indent="0">
              <a:buNone/>
              <a:defRPr sz="2200" b="1"/>
            </a:lvl2pPr>
            <a:lvl3pPr marL="1006475" indent="0">
              <a:buNone/>
              <a:defRPr sz="2000" b="1"/>
            </a:lvl3pPr>
            <a:lvl4pPr marL="1510030" indent="0">
              <a:buNone/>
              <a:defRPr sz="1800" b="1"/>
            </a:lvl4pPr>
            <a:lvl5pPr marL="2013585" indent="0">
              <a:buNone/>
              <a:defRPr sz="1800" b="1"/>
            </a:lvl5pPr>
            <a:lvl6pPr marL="2516505" indent="0">
              <a:buNone/>
              <a:defRPr sz="1800" b="1"/>
            </a:lvl6pPr>
            <a:lvl7pPr marL="3020060" indent="0">
              <a:buNone/>
              <a:defRPr sz="1800" b="1"/>
            </a:lvl7pPr>
            <a:lvl8pPr marL="3523615" indent="0">
              <a:buNone/>
              <a:defRPr sz="1800" b="1"/>
            </a:lvl8pPr>
            <a:lvl9pPr marL="4026535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503555" indent="0">
              <a:buNone/>
              <a:defRPr sz="1300"/>
            </a:lvl2pPr>
            <a:lvl3pPr marL="1006475" indent="0">
              <a:buNone/>
              <a:defRPr sz="1100"/>
            </a:lvl3pPr>
            <a:lvl4pPr marL="1510030" indent="0">
              <a:buNone/>
              <a:defRPr sz="1000"/>
            </a:lvl4pPr>
            <a:lvl5pPr marL="2013585" indent="0">
              <a:buNone/>
              <a:defRPr sz="1000"/>
            </a:lvl5pPr>
            <a:lvl6pPr marL="2516505" indent="0">
              <a:buNone/>
              <a:defRPr sz="1000"/>
            </a:lvl6pPr>
            <a:lvl7pPr marL="3020060" indent="0">
              <a:buNone/>
              <a:defRPr sz="1000"/>
            </a:lvl7pPr>
            <a:lvl8pPr marL="3523615" indent="0">
              <a:buNone/>
              <a:defRPr sz="1000"/>
            </a:lvl8pPr>
            <a:lvl9pPr marL="40265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 vert="horz" wrap="square" lIns="100666" tIns="50333" rIns="100666" bIns="50333" numCol="1" rtlCol="0" anchor="t" anchorCtr="0" compatLnSpc="1">
            <a:normAutofit/>
          </a:bodyPr>
          <a:lstStyle>
            <a:lvl1pPr marL="0" indent="0">
              <a:buNone/>
              <a:defRPr sz="3500"/>
            </a:lvl1pPr>
            <a:lvl2pPr marL="503555" indent="0">
              <a:buNone/>
              <a:defRPr sz="3100"/>
            </a:lvl2pPr>
            <a:lvl3pPr marL="1006475" indent="0">
              <a:buNone/>
              <a:defRPr sz="2600"/>
            </a:lvl3pPr>
            <a:lvl4pPr marL="1510030" indent="0">
              <a:buNone/>
              <a:defRPr sz="2200"/>
            </a:lvl4pPr>
            <a:lvl5pPr marL="2013585" indent="0">
              <a:buNone/>
              <a:defRPr sz="2200"/>
            </a:lvl5pPr>
            <a:lvl6pPr marL="2516505" indent="0">
              <a:buNone/>
              <a:defRPr sz="2200"/>
            </a:lvl6pPr>
            <a:lvl7pPr marL="3020060" indent="0">
              <a:buNone/>
              <a:defRPr sz="2200"/>
            </a:lvl7pPr>
            <a:lvl8pPr marL="3523615" indent="0">
              <a:buNone/>
              <a:defRPr sz="2200"/>
            </a:lvl8pPr>
            <a:lvl9pPr marL="4026535" indent="0">
              <a:buNone/>
              <a:defRPr sz="2200"/>
            </a:lvl9pPr>
          </a:lstStyle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500"/>
            </a:lvl1pPr>
            <a:lvl2pPr marL="503555" indent="0">
              <a:buNone/>
              <a:defRPr sz="1300"/>
            </a:lvl2pPr>
            <a:lvl3pPr marL="1006475" indent="0">
              <a:buNone/>
              <a:defRPr sz="1100"/>
            </a:lvl3pPr>
            <a:lvl4pPr marL="1510030" indent="0">
              <a:buNone/>
              <a:defRPr sz="1000"/>
            </a:lvl4pPr>
            <a:lvl5pPr marL="2013585" indent="0">
              <a:buNone/>
              <a:defRPr sz="1000"/>
            </a:lvl5pPr>
            <a:lvl6pPr marL="2516505" indent="0">
              <a:buNone/>
              <a:defRPr sz="1000"/>
            </a:lvl6pPr>
            <a:lvl7pPr marL="3020060" indent="0">
              <a:buNone/>
              <a:defRPr sz="1000"/>
            </a:lvl7pPr>
            <a:lvl8pPr marL="3523615" indent="0">
              <a:buNone/>
              <a:defRPr sz="1000"/>
            </a:lvl8pPr>
            <a:lvl9pPr marL="40265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52858" y="288992"/>
            <a:ext cx="3117445" cy="616092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4177" y="288992"/>
            <a:ext cx="9155508" cy="616092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0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36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6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4176" y="1684729"/>
            <a:ext cx="6135419" cy="47651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32769" y="1684729"/>
            <a:ext cx="6137535" cy="47651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0" y="1535469"/>
            <a:ext cx="5386217" cy="6399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5" indent="0">
              <a:buNone/>
              <a:defRPr sz="2200" b="1"/>
            </a:lvl2pPr>
            <a:lvl3pPr marL="1006475" indent="0">
              <a:buNone/>
              <a:defRPr sz="2000" b="1"/>
            </a:lvl3pPr>
            <a:lvl4pPr marL="1510030" indent="0">
              <a:buNone/>
              <a:defRPr sz="1800" b="1"/>
            </a:lvl4pPr>
            <a:lvl5pPr marL="2013585" indent="0">
              <a:buNone/>
              <a:defRPr sz="1800" b="1"/>
            </a:lvl5pPr>
            <a:lvl6pPr marL="2516505" indent="0">
              <a:buNone/>
              <a:defRPr sz="1800" b="1"/>
            </a:lvl6pPr>
            <a:lvl7pPr marL="3020060" indent="0">
              <a:buNone/>
              <a:defRPr sz="1800" b="1"/>
            </a:lvl7pPr>
            <a:lvl8pPr marL="3523615" indent="0">
              <a:buNone/>
              <a:defRPr sz="1800" b="1"/>
            </a:lvl8pPr>
            <a:lvl9pPr marL="4026535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0" y="2175379"/>
            <a:ext cx="5386217" cy="39522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5" indent="0">
              <a:buNone/>
              <a:defRPr sz="2200" b="1"/>
            </a:lvl2pPr>
            <a:lvl3pPr marL="1006475" indent="0">
              <a:buNone/>
              <a:defRPr sz="2000" b="1"/>
            </a:lvl3pPr>
            <a:lvl4pPr marL="1510030" indent="0">
              <a:buNone/>
              <a:defRPr sz="1800" b="1"/>
            </a:lvl4pPr>
            <a:lvl5pPr marL="2013585" indent="0">
              <a:buNone/>
              <a:defRPr sz="1800" b="1"/>
            </a:lvl5pPr>
            <a:lvl6pPr marL="2516505" indent="0">
              <a:buNone/>
              <a:defRPr sz="1800" b="1"/>
            </a:lvl6pPr>
            <a:lvl7pPr marL="3020060" indent="0">
              <a:buNone/>
              <a:defRPr sz="1800" b="1"/>
            </a:lvl7pPr>
            <a:lvl8pPr marL="3523615" indent="0">
              <a:buNone/>
              <a:defRPr sz="1800" b="1"/>
            </a:lvl8pPr>
            <a:lvl9pPr marL="4026535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503555" indent="0">
              <a:buNone/>
              <a:defRPr sz="1300"/>
            </a:lvl2pPr>
            <a:lvl3pPr marL="1006475" indent="0">
              <a:buNone/>
              <a:defRPr sz="1100"/>
            </a:lvl3pPr>
            <a:lvl4pPr marL="1510030" indent="0">
              <a:buNone/>
              <a:defRPr sz="1000"/>
            </a:lvl4pPr>
            <a:lvl5pPr marL="2013585" indent="0">
              <a:buNone/>
              <a:defRPr sz="1000"/>
            </a:lvl5pPr>
            <a:lvl6pPr marL="2516505" indent="0">
              <a:buNone/>
              <a:defRPr sz="1000"/>
            </a:lvl6pPr>
            <a:lvl7pPr marL="3020060" indent="0">
              <a:buNone/>
              <a:defRPr sz="1000"/>
            </a:lvl7pPr>
            <a:lvl8pPr marL="3523615" indent="0">
              <a:buNone/>
              <a:defRPr sz="1000"/>
            </a:lvl8pPr>
            <a:lvl9pPr marL="40265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 vert="horz" wrap="square" lIns="100666" tIns="50333" rIns="100666" bIns="50333" numCol="1" rtlCol="0" anchor="t" anchorCtr="0" compatLnSpc="1">
            <a:normAutofit/>
          </a:bodyPr>
          <a:lstStyle>
            <a:lvl1pPr marL="0" indent="0">
              <a:buNone/>
              <a:defRPr sz="3500"/>
            </a:lvl1pPr>
            <a:lvl2pPr marL="503555" indent="0">
              <a:buNone/>
              <a:defRPr sz="3100"/>
            </a:lvl2pPr>
            <a:lvl3pPr marL="1006475" indent="0">
              <a:buNone/>
              <a:defRPr sz="2600"/>
            </a:lvl3pPr>
            <a:lvl4pPr marL="1510030" indent="0">
              <a:buNone/>
              <a:defRPr sz="2200"/>
            </a:lvl4pPr>
            <a:lvl5pPr marL="2013585" indent="0">
              <a:buNone/>
              <a:defRPr sz="2200"/>
            </a:lvl5pPr>
            <a:lvl6pPr marL="2516505" indent="0">
              <a:buNone/>
              <a:defRPr sz="2200"/>
            </a:lvl6pPr>
            <a:lvl7pPr marL="3020060" indent="0">
              <a:buNone/>
              <a:defRPr sz="2200"/>
            </a:lvl7pPr>
            <a:lvl8pPr marL="3523615" indent="0">
              <a:buNone/>
              <a:defRPr sz="2200"/>
            </a:lvl8pPr>
            <a:lvl9pPr marL="4026535" indent="0">
              <a:buNone/>
              <a:defRPr sz="2200"/>
            </a:lvl9pPr>
          </a:lstStyle>
          <a:p>
            <a:pPr marL="0" marR="0" lvl="0" indent="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500"/>
            </a:lvl1pPr>
            <a:lvl2pPr marL="503555" indent="0">
              <a:buNone/>
              <a:defRPr sz="1300"/>
            </a:lvl2pPr>
            <a:lvl3pPr marL="1006475" indent="0">
              <a:buNone/>
              <a:defRPr sz="1100"/>
            </a:lvl3pPr>
            <a:lvl4pPr marL="1510030" indent="0">
              <a:buNone/>
              <a:defRPr sz="1000"/>
            </a:lvl4pPr>
            <a:lvl5pPr marL="2013585" indent="0">
              <a:buNone/>
              <a:defRPr sz="1000"/>
            </a:lvl5pPr>
            <a:lvl6pPr marL="2516505" indent="0">
              <a:buNone/>
              <a:defRPr sz="1000"/>
            </a:lvl6pPr>
            <a:lvl7pPr marL="3020060" indent="0">
              <a:buNone/>
              <a:defRPr sz="1000"/>
            </a:lvl7pPr>
            <a:lvl8pPr marL="3523615" indent="0">
              <a:buNone/>
              <a:defRPr sz="1000"/>
            </a:lvl8pPr>
            <a:lvl9pPr marL="40265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</a:ln>
        </p:spPr>
        <p:txBody>
          <a:bodyPr lIns="100666" tIns="50333" rIns="100666" bIns="50333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  <a:noFill/>
          <a:ln w="9525">
            <a:noFill/>
          </a:ln>
        </p:spPr>
        <p:txBody>
          <a:bodyPr lIns="100666" tIns="50333" rIns="100666" bIns="50333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l" defTabSz="100647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ctr" defTabSz="100647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r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76555" indent="-37655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880" indent="-3143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855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60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52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75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63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3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58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6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61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53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</a:ln>
        </p:spPr>
        <p:txBody>
          <a:bodyPr lIns="100666" tIns="50333" rIns="100666" bIns="50333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  <a:noFill/>
          <a:ln w="9525">
            <a:noFill/>
          </a:ln>
        </p:spPr>
        <p:txBody>
          <a:bodyPr lIns="100666" tIns="50333" rIns="100666" bIns="50333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l" defTabSz="100647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E1A803-96CF-4234-81E1-9AE548632A2F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ctr" defTabSz="100647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r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76555" indent="-37655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880" indent="-3143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855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60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52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75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63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3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58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6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61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53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6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50"/>
          <p:cNvGrpSpPr/>
          <p:nvPr/>
        </p:nvGrpSpPr>
        <p:grpSpPr>
          <a:xfrm>
            <a:off x="-241300" y="0"/>
            <a:ext cx="12496800" cy="6862763"/>
            <a:chOff x="-282102" y="-458"/>
            <a:chExt cx="12498371" cy="6862201"/>
          </a:xfrm>
        </p:grpSpPr>
        <p:sp>
          <p:nvSpPr>
            <p:cNvPr id="13" name="直角三角形 12"/>
            <p:cNvSpPr/>
            <p:nvPr/>
          </p:nvSpPr>
          <p:spPr>
            <a:xfrm flipH="1">
              <a:off x="10714305" y="4417193"/>
              <a:ext cx="1501964" cy="2431851"/>
            </a:xfrm>
            <a:prstGeom prst="rtTriangle">
              <a:avLst/>
            </a:prstGeom>
            <a:solidFill>
              <a:srgbClr val="A2D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marL="0" marR="0" lvl="0" indent="0" algn="ctr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3547429" y="-458"/>
              <a:ext cx="1829030" cy="1136557"/>
            </a:xfrm>
            <a:prstGeom prst="parallelogram">
              <a:avLst>
                <a:gd name="adj" fmla="val 67243"/>
              </a:avLst>
            </a:prstGeom>
            <a:solidFill>
              <a:srgbClr val="D5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marL="0" marR="0" lvl="0" indent="0" algn="ctr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>
              <a:off x="264067" y="5477556"/>
              <a:ext cx="1929055" cy="1382599"/>
            </a:xfrm>
            <a:prstGeom prst="parallelogram">
              <a:avLst>
                <a:gd name="adj" fmla="val 68270"/>
              </a:avLst>
            </a:prstGeom>
            <a:solidFill>
              <a:srgbClr val="FAA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marL="0" marR="0" lvl="0" indent="0" algn="ctr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斜纹 44"/>
            <p:cNvSpPr/>
            <p:nvPr/>
          </p:nvSpPr>
          <p:spPr>
            <a:xfrm>
              <a:off x="-43947" y="-458"/>
              <a:ext cx="4328069" cy="6428848"/>
            </a:xfrm>
            <a:prstGeom prst="diagStripe">
              <a:avLst>
                <a:gd name="adj" fmla="val 66"/>
              </a:avLst>
            </a:prstGeom>
            <a:solidFill>
              <a:srgbClr val="007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marL="0" marR="0" lvl="0" indent="0" algn="ctr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平行四边形 45"/>
            <p:cNvSpPr/>
            <p:nvPr/>
          </p:nvSpPr>
          <p:spPr>
            <a:xfrm>
              <a:off x="10295153" y="5544226"/>
              <a:ext cx="1211415" cy="1317517"/>
            </a:xfrm>
            <a:prstGeom prst="parallelogram">
              <a:avLst>
                <a:gd name="adj" fmla="val 66783"/>
              </a:avLst>
            </a:prstGeom>
            <a:solidFill>
              <a:srgbClr val="FAA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marL="0" marR="0" lvl="0" indent="0" algn="ctr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-282102" y="2434568"/>
              <a:ext cx="3408791" cy="4424001"/>
            </a:xfrm>
            <a:prstGeom prst="parallelogram">
              <a:avLst>
                <a:gd name="adj" fmla="val 86698"/>
              </a:avLst>
            </a:prstGeom>
            <a:solidFill>
              <a:srgbClr val="FAA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marL="0" marR="0" lvl="0" indent="0" algn="ctr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805473" y="4285441"/>
              <a:ext cx="1219353" cy="1219100"/>
            </a:xfrm>
            <a:prstGeom prst="ellipse">
              <a:avLst/>
            </a:prstGeom>
            <a:solidFill>
              <a:srgbClr val="007CB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marL="0" marR="0" lvl="0" indent="0" algn="ctr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17" y="4472476"/>
            <a:ext cx="3722565" cy="2233539"/>
          </a:xfrm>
          <a:prstGeom prst="rect">
            <a:avLst/>
          </a:prstGeom>
        </p:spPr>
      </p:pic>
      <p:sp>
        <p:nvSpPr>
          <p:cNvPr id="205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287197" y="2692994"/>
            <a:ext cx="12222162" cy="1592262"/>
          </a:xfrm>
        </p:spPr>
        <p:txBody>
          <a:bodyPr vert="horz" wrap="square" lIns="100666" tIns="50333" rIns="100666" bIns="50333" anchor="ctr" anchorCtr="0"/>
          <a:lstStyle/>
          <a:p>
            <a:pPr>
              <a:buClrTx/>
              <a:buSzTx/>
              <a:buFontTx/>
            </a:pPr>
            <a:r>
              <a:rPr lang="en-US" sz="11500" b="1" kern="2000" dirty="0">
                <a:latin typeface="黑体" panose="02010609060101010101" pitchFamily="49" charset="-122"/>
                <a:ea typeface="黑体" panose="02010609060101010101" pitchFamily="49" charset="-122"/>
              </a:rPr>
              <a:t>13.</a:t>
            </a:r>
            <a:r>
              <a:rPr lang="zh-CN" altLang="en-US" sz="11500" b="1" kern="2000" dirty="0">
                <a:latin typeface="黑体" panose="02010609060101010101" pitchFamily="49" charset="-122"/>
                <a:ea typeface="黑体" panose="02010609060101010101" pitchFamily="49" charset="-122"/>
              </a:rPr>
              <a:t>云和雾</a:t>
            </a:r>
            <a:endParaRPr lang="zh-CN" sz="11500" b="1" kern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46734" y="1806575"/>
            <a:ext cx="10343679" cy="531813"/>
          </a:xfrm>
        </p:spPr>
        <p:txBody>
          <a:bodyPr vert="horz" wrap="square" lIns="100666" tIns="50333" rIns="100666" bIns="50333" numCol="1" anchor="t" anchorCtr="0" compatLnSpc="1">
            <a:noAutofit/>
          </a:bodyPr>
          <a:lstStyle/>
          <a:p>
            <a:pPr marL="0" marR="0" lvl="0" indent="0" algn="ctr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苏教版小学科学五年级上册 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单元 水在自然界的循环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365125" y="431799"/>
            <a:ext cx="225425" cy="225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51190" y="2845926"/>
            <a:ext cx="5104130" cy="156718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CN" altLang="en-US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思源黑体 Heavy" panose="020B0A00000000000000" pitchFamily="34" charset="-122"/>
                <a:ea typeface="思源黑体 Heavy" panose="020B0A00000000000000" pitchFamily="34" charset="-122"/>
              </a:rPr>
              <a:t>谢谢观看</a:t>
            </a:r>
            <a:endParaRPr lang="zh-CN" altLang="en-US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62725"/>
            <a:ext cx="12192000" cy="295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470650"/>
            <a:ext cx="12192000" cy="5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822325"/>
            <a:ext cx="12192000" cy="11113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9" y="1528783"/>
            <a:ext cx="6336704" cy="3802022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1745933" y="822325"/>
            <a:ext cx="358775" cy="0"/>
          </a:xfrm>
          <a:prstGeom prst="line">
            <a:avLst/>
          </a:prstGeom>
          <a:ln w="31750">
            <a:solidFill>
              <a:srgbClr val="FAAC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562725"/>
            <a:ext cx="12192000" cy="295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470650"/>
            <a:ext cx="12192000" cy="5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635" y="822325"/>
            <a:ext cx="12192000" cy="11113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1363" y="822325"/>
            <a:ext cx="358775" cy="0"/>
          </a:xfrm>
          <a:prstGeom prst="line">
            <a:avLst/>
          </a:prstGeom>
          <a:ln w="31750">
            <a:solidFill>
              <a:srgbClr val="FAAC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4" y="3819078"/>
            <a:ext cx="2226768" cy="218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思想气泡: 云 1"/>
          <p:cNvSpPr/>
          <p:nvPr/>
        </p:nvSpPr>
        <p:spPr>
          <a:xfrm>
            <a:off x="4150990" y="998513"/>
            <a:ext cx="4032448" cy="2486497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663158" y="123930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华文隶书" panose="02010800040101010101" pitchFamily="2" charset="-122"/>
                <a:ea typeface="华文隶书" panose="02010800040101010101" pitchFamily="2" charset="-122"/>
              </a:rPr>
              <a:t>“云”</a:t>
            </a:r>
            <a:endParaRPr lang="zh-CN" altLang="en-US" sz="5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9629" y="214908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华文隶书" panose="02010800040101010101" pitchFamily="2" charset="-122"/>
                <a:ea typeface="华文隶书" panose="02010800040101010101" pitchFamily="2" charset="-122"/>
              </a:rPr>
              <a:t>“雾”</a:t>
            </a:r>
            <a:endParaRPr lang="zh-CN" altLang="en-US" sz="54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923298" y="3621532"/>
            <a:ext cx="2233677" cy="468593"/>
            <a:chOff x="6923298" y="3621532"/>
            <a:chExt cx="2340260" cy="468593"/>
          </a:xfrm>
        </p:grpSpPr>
        <p:sp>
          <p:nvSpPr>
            <p:cNvPr id="13" name="对话气泡: 圆角矩形 12"/>
            <p:cNvSpPr/>
            <p:nvPr/>
          </p:nvSpPr>
          <p:spPr>
            <a:xfrm>
              <a:off x="6923298" y="3621532"/>
              <a:ext cx="1620179" cy="468593"/>
            </a:xfrm>
            <a:prstGeom prst="wedgeRoundRectCallout">
              <a:avLst>
                <a:gd name="adj1" fmla="val -53872"/>
                <a:gd name="adj2" fmla="val 27867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103318" y="3645818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云雾缭绕</a:t>
              </a:r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23298" y="4322922"/>
            <a:ext cx="2268252" cy="491467"/>
            <a:chOff x="6923298" y="4322922"/>
            <a:chExt cx="2268252" cy="491467"/>
          </a:xfrm>
        </p:grpSpPr>
        <p:sp>
          <p:nvSpPr>
            <p:cNvPr id="15" name="对话气泡: 圆角矩形 14"/>
            <p:cNvSpPr/>
            <p:nvPr/>
          </p:nvSpPr>
          <p:spPr>
            <a:xfrm>
              <a:off x="6923298" y="4322922"/>
              <a:ext cx="1476164" cy="491467"/>
            </a:xfrm>
            <a:prstGeom prst="wedgeRoundRectCallout">
              <a:avLst>
                <a:gd name="adj1" fmla="val 54014"/>
                <a:gd name="adj2" fmla="val 12809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31310" y="4377665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云开雾散</a:t>
              </a:r>
              <a:endParaRPr lang="zh-CN" altLang="en-US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23297" y="5040384"/>
            <a:ext cx="2233678" cy="468593"/>
            <a:chOff x="6923297" y="5040384"/>
            <a:chExt cx="2233678" cy="468593"/>
          </a:xfrm>
        </p:grpSpPr>
        <p:sp>
          <p:nvSpPr>
            <p:cNvPr id="19" name="对话气泡: 圆角矩形 18"/>
            <p:cNvSpPr/>
            <p:nvPr/>
          </p:nvSpPr>
          <p:spPr>
            <a:xfrm>
              <a:off x="6923297" y="5040384"/>
              <a:ext cx="1620179" cy="468593"/>
            </a:xfrm>
            <a:prstGeom prst="wedgeRoundRectCallout">
              <a:avLst>
                <a:gd name="adj1" fmla="val -53872"/>
                <a:gd name="adj2" fmla="val 27867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96735" y="5095170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腾云驾雾</a:t>
              </a:r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23296" y="5380732"/>
            <a:ext cx="1620180" cy="744826"/>
            <a:chOff x="6970843" y="5399202"/>
            <a:chExt cx="1620180" cy="744826"/>
          </a:xfrm>
        </p:grpSpPr>
        <p:sp>
          <p:nvSpPr>
            <p:cNvPr id="22" name="矩形: 圆角 21"/>
            <p:cNvSpPr/>
            <p:nvPr/>
          </p:nvSpPr>
          <p:spPr>
            <a:xfrm>
              <a:off x="6970843" y="5675435"/>
              <a:ext cx="1620180" cy="46859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103318" y="5399202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……</a:t>
              </a:r>
              <a:endParaRPr lang="zh-CN" altLang="en-US" sz="4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6562725"/>
            <a:ext cx="12192000" cy="295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470650"/>
            <a:ext cx="12192000" cy="5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635" y="822325"/>
            <a:ext cx="12192000" cy="11113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45933" y="822325"/>
            <a:ext cx="358775" cy="0"/>
          </a:xfrm>
          <a:prstGeom prst="line">
            <a:avLst/>
          </a:prstGeom>
          <a:ln w="31750">
            <a:solidFill>
              <a:srgbClr val="FAAC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27784" r="15484" b="13092"/>
          <a:stretch>
            <a:fillRect/>
          </a:stretch>
        </p:blipFill>
        <p:spPr>
          <a:xfrm>
            <a:off x="190550" y="6144"/>
            <a:ext cx="1092235" cy="839333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091" y="4330725"/>
            <a:ext cx="1787740" cy="21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3430910" y="1518740"/>
            <a:ext cx="4680520" cy="763360"/>
            <a:chOff x="3430910" y="1518740"/>
            <a:chExt cx="4680520" cy="763360"/>
          </a:xfrm>
        </p:grpSpPr>
        <p:sp>
          <p:nvSpPr>
            <p:cNvPr id="30" name="矩形: 圆角 29"/>
            <p:cNvSpPr/>
            <p:nvPr/>
          </p:nvSpPr>
          <p:spPr>
            <a:xfrm>
              <a:off x="3430910" y="1518740"/>
              <a:ext cx="4680520" cy="76336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26825" y="1601522"/>
              <a:ext cx="4104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云和雾之间有怎样的联系？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75" y="2592526"/>
            <a:ext cx="3969413" cy="23494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50" y="2628430"/>
            <a:ext cx="3479722" cy="2312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6562725"/>
            <a:ext cx="12192000" cy="295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470650"/>
            <a:ext cx="12192000" cy="5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0" y="822325"/>
            <a:ext cx="12192000" cy="11113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45933" y="822325"/>
            <a:ext cx="358775" cy="0"/>
          </a:xfrm>
          <a:prstGeom prst="line">
            <a:avLst/>
          </a:prstGeom>
          <a:ln w="31750">
            <a:solidFill>
              <a:srgbClr val="FAAC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854846" y="1053531"/>
            <a:ext cx="6580711" cy="1304184"/>
            <a:chOff x="3474934" y="1628661"/>
            <a:chExt cx="6580711" cy="1492101"/>
          </a:xfrm>
        </p:grpSpPr>
        <p:sp>
          <p:nvSpPr>
            <p:cNvPr id="2" name="矩形: 圆角 1"/>
            <p:cNvSpPr/>
            <p:nvPr/>
          </p:nvSpPr>
          <p:spPr>
            <a:xfrm>
              <a:off x="3474934" y="1628661"/>
              <a:ext cx="6580711" cy="149210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34"/>
            <p:cNvSpPr txBox="1">
              <a:spLocks noChangeArrowheads="1"/>
            </p:cNvSpPr>
            <p:nvPr/>
          </p:nvSpPr>
          <p:spPr bwMode="auto">
            <a:xfrm>
              <a:off x="3474934" y="1921798"/>
              <a:ext cx="6436696" cy="885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304800" algn="just">
                <a:lnSpc>
                  <a:spcPts val="2000"/>
                </a:lnSpc>
              </a:pPr>
              <a:r>
                <a:rPr lang="zh-CN" altLang="zh-CN" sz="28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你一般在什么时候能见到雾？</a:t>
              </a:r>
              <a:endPara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indent="304800" algn="just">
                <a:lnSpc>
                  <a:spcPts val="2000"/>
                </a:lnSpc>
              </a:pPr>
              <a:endPara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indent="304800" algn="just">
                <a:lnSpc>
                  <a:spcPts val="2000"/>
                </a:lnSpc>
              </a:pPr>
              <a:r>
                <a:rPr lang="zh-CN" altLang="zh-CN" sz="28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在雾中行走时，你观察到过什么现象</a:t>
              </a:r>
              <a:r>
                <a:rPr lang="zh-CN" altLang="zh-CN" sz="28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？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27161" r="6961" b="14794"/>
          <a:stretch>
            <a:fillRect/>
          </a:stretch>
        </p:blipFill>
        <p:spPr>
          <a:xfrm>
            <a:off x="478582" y="45418"/>
            <a:ext cx="1200368" cy="780862"/>
          </a:xfrm>
          <a:prstGeom prst="rect">
            <a:avLst/>
          </a:prstGeom>
        </p:spPr>
      </p:pic>
      <p:pic>
        <p:nvPicPr>
          <p:cNvPr id="20" name="图片 4"/>
          <p:cNvPicPr>
            <a:picLocks noChangeAspect="1"/>
          </p:cNvPicPr>
          <p:nvPr/>
        </p:nvPicPr>
        <p:blipFill>
          <a:blip r:embed="rId2" cstate="print"/>
          <a:srcRect l="2669" t="18806" r="87500" b="48210"/>
          <a:stretch>
            <a:fillRect/>
          </a:stretch>
        </p:blipFill>
        <p:spPr>
          <a:xfrm>
            <a:off x="1775897" y="216871"/>
            <a:ext cx="282575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3"/>
          <p:cNvSpPr txBox="1"/>
          <p:nvPr/>
        </p:nvSpPr>
        <p:spPr>
          <a:xfrm>
            <a:off x="2067471" y="310219"/>
            <a:ext cx="345730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推测雾的形成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78" y="2548074"/>
            <a:ext cx="6058102" cy="3786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6562725"/>
            <a:ext cx="12192000" cy="295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470650"/>
            <a:ext cx="12192000" cy="5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635" y="822325"/>
            <a:ext cx="12192000" cy="11113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745933" y="822325"/>
            <a:ext cx="358775" cy="0"/>
          </a:xfrm>
          <a:prstGeom prst="line">
            <a:avLst/>
          </a:prstGeom>
          <a:ln w="31750">
            <a:solidFill>
              <a:srgbClr val="FAAC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4"/>
          <p:cNvPicPr>
            <a:picLocks noChangeAspect="1"/>
          </p:cNvPicPr>
          <p:nvPr/>
        </p:nvPicPr>
        <p:blipFill>
          <a:blip r:embed="rId1" cstate="print"/>
          <a:srcRect l="15536" t="19791" r="69937" b="48212"/>
          <a:stretch>
            <a:fillRect/>
          </a:stretch>
        </p:blipFill>
        <p:spPr>
          <a:xfrm>
            <a:off x="1703224" y="240671"/>
            <a:ext cx="390525" cy="48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27161" r="6961" b="14794"/>
          <a:stretch>
            <a:fillRect/>
          </a:stretch>
        </p:blipFill>
        <p:spPr>
          <a:xfrm>
            <a:off x="478582" y="45418"/>
            <a:ext cx="1200368" cy="780862"/>
          </a:xfrm>
          <a:prstGeom prst="rect">
            <a:avLst/>
          </a:prstGeom>
        </p:spPr>
      </p:pic>
      <p:sp>
        <p:nvSpPr>
          <p:cNvPr id="34" name="文本框 3"/>
          <p:cNvSpPr txBox="1"/>
          <p:nvPr/>
        </p:nvSpPr>
        <p:spPr>
          <a:xfrm>
            <a:off x="2061838" y="180245"/>
            <a:ext cx="28812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模拟雾的形成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74813" y="1440782"/>
            <a:ext cx="1833868" cy="2350532"/>
            <a:chOff x="1886078" y="1521498"/>
            <a:chExt cx="1833868" cy="235053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78" y="1521498"/>
              <a:ext cx="1833868" cy="18338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278782" y="3471920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冰袋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08449" y="1404945"/>
            <a:ext cx="1593220" cy="2586424"/>
            <a:chOff x="4708449" y="1404945"/>
            <a:chExt cx="1593220" cy="258642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449" y="1404945"/>
              <a:ext cx="1593220" cy="206697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087095" y="3591259"/>
              <a:ext cx="93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量筒</a:t>
              </a:r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103318" y="1269554"/>
            <a:ext cx="1728192" cy="2521760"/>
            <a:chOff x="7103318" y="1269554"/>
            <a:chExt cx="1728192" cy="252176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318" y="1269554"/>
              <a:ext cx="1728192" cy="2016224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7679382" y="3391204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线香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587823" y="4211770"/>
            <a:ext cx="4028910" cy="1838425"/>
            <a:chOff x="3919021" y="4198838"/>
            <a:chExt cx="4028910" cy="183842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738" y="4198838"/>
              <a:ext cx="3315193" cy="1838425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3919021" y="5157986"/>
              <a:ext cx="1024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温水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62725"/>
            <a:ext cx="12192000" cy="295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470650"/>
            <a:ext cx="12192000" cy="5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22325"/>
            <a:ext cx="12192000" cy="11113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45933" y="822325"/>
            <a:ext cx="358775" cy="0"/>
          </a:xfrm>
          <a:prstGeom prst="line">
            <a:avLst/>
          </a:prstGeom>
          <a:ln w="31750">
            <a:solidFill>
              <a:srgbClr val="FAAC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6980" r="21177" b="3371"/>
          <a:stretch>
            <a:fillRect/>
          </a:stretch>
        </p:blipFill>
        <p:spPr>
          <a:xfrm>
            <a:off x="9965196" y="3452020"/>
            <a:ext cx="2070140" cy="3047631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>
          <a:blip r:embed="rId2" cstate="print"/>
          <a:srcRect l="15536" t="19791" r="69937" b="48212"/>
          <a:stretch>
            <a:fillRect/>
          </a:stretch>
        </p:blipFill>
        <p:spPr>
          <a:xfrm>
            <a:off x="1703224" y="240671"/>
            <a:ext cx="390525" cy="48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27161" r="6961" b="14794"/>
          <a:stretch>
            <a:fillRect/>
          </a:stretch>
        </p:blipFill>
        <p:spPr>
          <a:xfrm>
            <a:off x="478582" y="45418"/>
            <a:ext cx="1200368" cy="780862"/>
          </a:xfrm>
          <a:prstGeom prst="rect">
            <a:avLst/>
          </a:prstGeom>
        </p:spPr>
      </p:pic>
      <p:sp>
        <p:nvSpPr>
          <p:cNvPr id="20" name="文本框 3"/>
          <p:cNvSpPr txBox="1"/>
          <p:nvPr/>
        </p:nvSpPr>
        <p:spPr>
          <a:xfrm>
            <a:off x="2061838" y="180245"/>
            <a:ext cx="28812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模拟雾的形成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2678" y="1501765"/>
            <a:ext cx="64807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实验步骤</a:t>
            </a:r>
            <a:r>
              <a:rPr lang="zh-CN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：</a:t>
            </a:r>
            <a:endParaRPr lang="zh-CN" altLang="zh-CN" sz="24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）往量筒内倒入温水，放入点燃的线香；</a:t>
            </a:r>
            <a:endParaRPr lang="zh-CN" altLang="zh-CN" sz="24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）移走线香，用冰袋完全封住量筒口，观察量筒内的线香；</a:t>
            </a:r>
            <a:endParaRPr lang="zh-CN" altLang="zh-CN" sz="24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）用冷水（或热水）代替温水，重复步骤</a:t>
            </a:r>
            <a:r>
              <a:rPr lang="en-US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en-US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4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，再观察量筒内的现象。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562725"/>
            <a:ext cx="12192000" cy="295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470650"/>
            <a:ext cx="12192000" cy="5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22325"/>
            <a:ext cx="12192000" cy="11113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45933" y="822325"/>
            <a:ext cx="358775" cy="0"/>
          </a:xfrm>
          <a:prstGeom prst="line">
            <a:avLst/>
          </a:prstGeom>
          <a:ln w="31750">
            <a:solidFill>
              <a:srgbClr val="FAAC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6980" r="21177" b="3371"/>
          <a:stretch>
            <a:fillRect/>
          </a:stretch>
        </p:blipFill>
        <p:spPr>
          <a:xfrm>
            <a:off x="9839622" y="3631670"/>
            <a:ext cx="1835674" cy="2702453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>
          <a:blip r:embed="rId2" cstate="print"/>
          <a:srcRect l="15536" t="19791" r="69937" b="48212"/>
          <a:stretch>
            <a:fillRect/>
          </a:stretch>
        </p:blipFill>
        <p:spPr>
          <a:xfrm>
            <a:off x="1703224" y="240671"/>
            <a:ext cx="390525" cy="48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27161" r="6961" b="14794"/>
          <a:stretch>
            <a:fillRect/>
          </a:stretch>
        </p:blipFill>
        <p:spPr>
          <a:xfrm>
            <a:off x="478582" y="45418"/>
            <a:ext cx="1200368" cy="780862"/>
          </a:xfrm>
          <a:prstGeom prst="rect">
            <a:avLst/>
          </a:prstGeom>
        </p:spPr>
      </p:pic>
      <p:sp>
        <p:nvSpPr>
          <p:cNvPr id="20" name="文本框 3"/>
          <p:cNvSpPr txBox="1"/>
          <p:nvPr/>
        </p:nvSpPr>
        <p:spPr>
          <a:xfrm>
            <a:off x="2061838" y="180245"/>
            <a:ext cx="28812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模拟雾的形成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831510" y="945234"/>
            <a:ext cx="2952329" cy="1094561"/>
            <a:chOff x="14243994" y="952392"/>
            <a:chExt cx="2952329" cy="1094561"/>
          </a:xfrm>
        </p:grpSpPr>
        <p:sp>
          <p:nvSpPr>
            <p:cNvPr id="4" name="对话气泡: 圆角矩形 3"/>
            <p:cNvSpPr/>
            <p:nvPr/>
          </p:nvSpPr>
          <p:spPr>
            <a:xfrm>
              <a:off x="14243994" y="952392"/>
              <a:ext cx="2952329" cy="1094561"/>
            </a:xfrm>
            <a:prstGeom prst="wedgeRoundRectCallou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460018" y="1187442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你有什么发现？</a:t>
              </a:r>
              <a:endParaRPr lang="zh-CN" altLang="en-US" sz="28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31510" y="2399654"/>
            <a:ext cx="2952329" cy="1106879"/>
            <a:chOff x="6491250" y="1048167"/>
            <a:chExt cx="2952329" cy="1106879"/>
          </a:xfrm>
        </p:grpSpPr>
        <p:sp>
          <p:nvSpPr>
            <p:cNvPr id="15" name="对话气泡: 圆角矩形 14"/>
            <p:cNvSpPr/>
            <p:nvPr/>
          </p:nvSpPr>
          <p:spPr>
            <a:xfrm>
              <a:off x="6491250" y="1048167"/>
              <a:ext cx="2952329" cy="1094561"/>
            </a:xfrm>
            <a:prstGeom prst="wedgeRoundRectCallou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58735" y="1200939"/>
              <a:ext cx="23762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雾是怎样形成的？</a:t>
              </a:r>
              <a:endParaRPr lang="zh-CN" altLang="en-US" sz="2800" dirty="0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7" t="7950" r="24787" b="6202"/>
          <a:stretch>
            <a:fillRect/>
          </a:stretch>
        </p:blipFill>
        <p:spPr>
          <a:xfrm flipH="1">
            <a:off x="125424" y="3244953"/>
            <a:ext cx="1956774" cy="304763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562273" y="1792271"/>
            <a:ext cx="6890387" cy="1700935"/>
            <a:chOff x="817731" y="570110"/>
            <a:chExt cx="10145450" cy="2649010"/>
          </a:xfrm>
        </p:grpSpPr>
        <p:sp>
          <p:nvSpPr>
            <p:cNvPr id="21" name="对话气泡: 圆角矩形 20"/>
            <p:cNvSpPr/>
            <p:nvPr/>
          </p:nvSpPr>
          <p:spPr>
            <a:xfrm>
              <a:off x="817731" y="570110"/>
              <a:ext cx="10145450" cy="2649010"/>
            </a:xfrm>
            <a:prstGeom prst="wedgeRoundRectCallout">
              <a:avLst>
                <a:gd name="adj1" fmla="val -55594"/>
                <a:gd name="adj2" fmla="val 39570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34"/>
            <p:cNvSpPr txBox="1">
              <a:spLocks noChangeArrowheads="1"/>
            </p:cNvSpPr>
            <p:nvPr/>
          </p:nvSpPr>
          <p:spPr bwMode="auto">
            <a:xfrm>
              <a:off x="1177238" y="895234"/>
              <a:ext cx="9215715" cy="215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kern="2000" spc="120" dirty="0">
                  <a:latin typeface="黑体" panose="02010609060101010101" pitchFamily="49" charset="-122"/>
                  <a:ea typeface="黑体" panose="02010609060101010101" pitchFamily="49" charset="-122"/>
                </a:rPr>
                <a:t>空气中的水蒸气遇冷凝结成众多小水滴或小冰晶，它们漂浮在空中形成了雾。</a:t>
              </a:r>
              <a:endParaRPr lang="en-US" altLang="zh-CN" sz="2800" kern="2000" spc="12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6562725"/>
            <a:ext cx="12192000" cy="295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470650"/>
            <a:ext cx="12192000" cy="5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635" y="822325"/>
            <a:ext cx="12192000" cy="11113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1745933" y="822325"/>
            <a:ext cx="358775" cy="0"/>
          </a:xfrm>
          <a:prstGeom prst="line">
            <a:avLst/>
          </a:prstGeom>
          <a:ln w="31750">
            <a:solidFill>
              <a:srgbClr val="FAAC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3"/>
          <p:cNvSpPr txBox="1"/>
          <p:nvPr/>
        </p:nvSpPr>
        <p:spPr>
          <a:xfrm>
            <a:off x="2061838" y="180245"/>
            <a:ext cx="24718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云的形成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27784" r="15484" b="13092"/>
          <a:stretch>
            <a:fillRect/>
          </a:stretch>
        </p:blipFill>
        <p:spPr>
          <a:xfrm>
            <a:off x="582495" y="117426"/>
            <a:ext cx="1091260" cy="838584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2" cstate="print"/>
          <a:srcRect l="33099" t="21754" r="53281" b="46541"/>
          <a:stretch>
            <a:fillRect/>
          </a:stretch>
        </p:blipFill>
        <p:spPr>
          <a:xfrm>
            <a:off x="1737968" y="223085"/>
            <a:ext cx="368794" cy="48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C:\Users\dell\Desktop\极速截图2021101508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7752" y="143646"/>
            <a:ext cx="5214974" cy="65230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6562725"/>
            <a:ext cx="12192000" cy="295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470650"/>
            <a:ext cx="12192000" cy="5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635" y="822325"/>
            <a:ext cx="12192000" cy="11113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1745933" y="822325"/>
            <a:ext cx="358775" cy="0"/>
          </a:xfrm>
          <a:prstGeom prst="line">
            <a:avLst/>
          </a:prstGeom>
          <a:ln w="31750">
            <a:solidFill>
              <a:srgbClr val="FAAC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3"/>
          <p:cNvSpPr txBox="1"/>
          <p:nvPr/>
        </p:nvSpPr>
        <p:spPr>
          <a:xfrm>
            <a:off x="2061838" y="180245"/>
            <a:ext cx="24718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云的形成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27784" r="15484" b="13092"/>
          <a:stretch>
            <a:fillRect/>
          </a:stretch>
        </p:blipFill>
        <p:spPr>
          <a:xfrm>
            <a:off x="582495" y="117426"/>
            <a:ext cx="1091260" cy="838584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2" cstate="print"/>
          <a:srcRect l="33099" t="21754" r="53281" b="46541"/>
          <a:stretch>
            <a:fillRect/>
          </a:stretch>
        </p:blipFill>
        <p:spPr>
          <a:xfrm>
            <a:off x="1737968" y="223085"/>
            <a:ext cx="368794" cy="48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42878" y="1042417"/>
            <a:ext cx="4331882" cy="347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2278782" y="4705742"/>
            <a:ext cx="7272808" cy="1326707"/>
            <a:chOff x="2278782" y="4705742"/>
            <a:chExt cx="7272808" cy="1326707"/>
          </a:xfrm>
        </p:grpSpPr>
        <p:sp>
          <p:nvSpPr>
            <p:cNvPr id="10" name="矩形: 圆角 9"/>
            <p:cNvSpPr/>
            <p:nvPr/>
          </p:nvSpPr>
          <p:spPr>
            <a:xfrm>
              <a:off x="2278782" y="4705742"/>
              <a:ext cx="7272808" cy="132670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638823" y="4754882"/>
              <a:ext cx="6768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云和雾都是空气中的水蒸气遇冷凝结成的众多小水滴或小冰晶，它们漂浮在高空就是云，接近地表就是雾。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commondata" val="eyJoZGlkIjoiNjA5NGZkMjQ3N2E4Njc0YzhmNjY5NjBmMjM5OGZiND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WPS 演示</Application>
  <PresentationFormat>自定义</PresentationFormat>
  <Paragraphs>57</Paragraphs>
  <Slides>10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黑体</vt:lpstr>
      <vt:lpstr>楷体</vt:lpstr>
      <vt:lpstr>华文隶书</vt:lpstr>
      <vt:lpstr>Times New Roman</vt:lpstr>
      <vt:lpstr>思源黑体 Heavy</vt:lpstr>
      <vt:lpstr>微软雅黑</vt:lpstr>
      <vt:lpstr>Arial Unicode MS</vt:lpstr>
      <vt:lpstr>等线</vt:lpstr>
      <vt:lpstr>Office 主题</vt:lpstr>
      <vt:lpstr>1_Office 主题</vt:lpstr>
      <vt:lpstr>13.云和雾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1.幼苗长大了</dc:title>
  <dc:creator>Administrator</dc:creator>
  <cp:lastModifiedBy>dell</cp:lastModifiedBy>
  <cp:revision>95</cp:revision>
  <dcterms:created xsi:type="dcterms:W3CDTF">2021-05-12T05:54:00Z</dcterms:created>
  <dcterms:modified xsi:type="dcterms:W3CDTF">2024-11-25T07:06:54Z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C4FAD492FD73489A811C7B4AF06B0DAA</vt:lpwstr>
  </property>
  <property fmtid="{D5CDD505-2E9C-101B-9397-08002B2CF9AE}" pid="3" name="KSOProductBuildVer">
    <vt:lpwstr>2052-12.1.0.18608</vt:lpwstr>
  </property>
</Properties>
</file>