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61" r:id="rId3"/>
    <p:sldId id="262" r:id="rId4"/>
    <p:sldId id="263" r:id="rId5"/>
    <p:sldId id="264" r:id="rId6"/>
    <p:sldId id="265" r:id="rId7"/>
    <p:sldId id="279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7" r:id="rId17"/>
    <p:sldId id="258" r:id="rId18"/>
    <p:sldId id="259" r:id="rId19"/>
    <p:sldId id="260" r:id="rId20"/>
    <p:sldId id="276" r:id="rId21"/>
    <p:sldId id="277" r:id="rId22"/>
    <p:sldId id="274" r:id="rId23"/>
    <p:sldId id="280" r:id="rId24"/>
    <p:sldId id="281" r:id="rId25"/>
    <p:sldId id="278" r:id="rId26"/>
    <p:sldId id="275" r:id="rId2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444" autoAdjust="0"/>
  </p:normalViewPr>
  <p:slideViewPr>
    <p:cSldViewPr>
      <p:cViewPr varScale="1">
        <p:scale>
          <a:sx n="71" d="100"/>
          <a:sy n="71" d="100"/>
        </p:scale>
        <p:origin x="-5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0D25B-98F6-46A3-B654-43E291421D83}" type="datetimeFigureOut">
              <a:rPr lang="zh-CN" altLang="en-US" smtClean="0"/>
              <a:pPr/>
              <a:t>2011-7-10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12C4A-AFEA-446F-B2A9-240549C4FD4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12C4A-AFEA-446F-B2A9-240549C4FD4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12C4A-AFEA-446F-B2A9-240549C4FD48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9"/>
          <p:cNvSpPr>
            <a:spLocks noChangeArrowheads="1"/>
          </p:cNvSpPr>
          <p:nvPr/>
        </p:nvSpPr>
        <p:spPr bwMode="auto">
          <a:xfrm rot="10800000">
            <a:off x="5354638" y="6230938"/>
            <a:ext cx="927100" cy="514350"/>
          </a:xfrm>
          <a:prstGeom prst="leftArrow">
            <a:avLst>
              <a:gd name="adj1" fmla="val 51620"/>
              <a:gd name="adj2" fmla="val 51229"/>
            </a:avLst>
          </a:prstGeom>
          <a:gradFill rotWithShape="1">
            <a:gsLst>
              <a:gs pos="0">
                <a:srgbClr val="B7B7B7"/>
              </a:gs>
              <a:gs pos="100000">
                <a:srgbClr val="B7B7B7">
                  <a:gamma/>
                  <a:tint val="48627"/>
                  <a:invGamma/>
                  <a:alpha val="2000"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endParaRPr lang="de-DE" altLang="zh-CN" sz="1400" dirty="0">
              <a:solidFill>
                <a:schemeClr val="bg1"/>
              </a:solidFill>
              <a:ea typeface="宋体" pitchFamily="2" charset="-122"/>
            </a:endParaRPr>
          </a:p>
        </p:txBody>
      </p:sp>
      <p:sp>
        <p:nvSpPr>
          <p:cNvPr id="1045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11213" y="2263775"/>
            <a:ext cx="7315200" cy="1323975"/>
          </a:xfrm>
        </p:spPr>
        <p:txBody>
          <a:bodyPr lIns="91440" rIns="91440" anchor="b"/>
          <a:lstStyle>
            <a:lvl1pPr algn="ctr">
              <a:lnSpc>
                <a:spcPct val="115000"/>
              </a:lnSpc>
              <a:defRPr sz="4000" i="1"/>
            </a:lvl1pPr>
          </a:lstStyle>
          <a:p>
            <a:r>
              <a:rPr lang="zh-CN" altLang="en-US" smtClean="0"/>
              <a:t>单击此处编辑母版标题样式</a:t>
            </a:r>
            <a:endParaRPr lang="de-DE" altLang="zh-CN" dirty="0"/>
          </a:p>
        </p:txBody>
      </p:sp>
      <p:sp>
        <p:nvSpPr>
          <p:cNvPr id="1045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11213" y="3829050"/>
            <a:ext cx="7323137" cy="904875"/>
          </a:xfrm>
        </p:spPr>
        <p:txBody>
          <a:bodyPr lIns="91440" tIns="45720" rIns="91440" bIns="45720"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2000" b="1"/>
            </a:lvl1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56375" y="1031875"/>
            <a:ext cx="2044700" cy="4762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19100" y="1031875"/>
            <a:ext cx="5984875" cy="4762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01063" y="2286000"/>
            <a:ext cx="400050" cy="3286125"/>
          </a:xfrm>
          <a:prstGeom prst="rect">
            <a:avLst/>
          </a:prstGeom>
          <a:noFill/>
        </p:spPr>
        <p:txBody>
          <a:bodyPr vert="vert">
            <a:spAutoFit/>
          </a:bodyPr>
          <a:lstStyle/>
          <a:p>
            <a:pPr>
              <a:defRPr/>
            </a:pPr>
            <a:r>
              <a:rPr lang="en-US" altLang="zh-CN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Dotum" pitchFamily="34" charset="-127"/>
                <a:ea typeface="Dotum" pitchFamily="34" charset="-127"/>
              </a:rPr>
              <a:t>MMPI-2</a:t>
            </a:r>
            <a:r>
              <a:rPr lang="zh-CN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Dotum" pitchFamily="34" charset="-127"/>
                <a:ea typeface="Dotum" pitchFamily="34" charset="-127"/>
              </a:rPr>
              <a:t> </a:t>
            </a:r>
            <a:r>
              <a:rPr lang="en-US" altLang="zh-CN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Dotum" pitchFamily="34" charset="-127"/>
                <a:ea typeface="Dotum" pitchFamily="34" charset="-127"/>
              </a:rPr>
              <a:t>Chen Z. 2008.11 IOP CAS</a:t>
            </a:r>
            <a:endParaRPr lang="zh-CN" altLang="en-US" sz="1400" dirty="0">
              <a:solidFill>
                <a:schemeClr val="accent1">
                  <a:lumMod val="40000"/>
                  <a:lumOff val="60000"/>
                </a:schemeClr>
              </a:solidFill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sz="1800" b="0">
                <a:solidFill>
                  <a:schemeClr val="tx1"/>
                </a:solidFill>
              </a:defRPr>
            </a:lvl2pPr>
            <a:lvl3pPr>
              <a:defRPr sz="1800"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01063" y="2286000"/>
            <a:ext cx="400050" cy="3286125"/>
          </a:xfrm>
          <a:prstGeom prst="rect">
            <a:avLst/>
          </a:prstGeom>
          <a:noFill/>
        </p:spPr>
        <p:txBody>
          <a:bodyPr vert="vert">
            <a:spAutoFit/>
          </a:bodyPr>
          <a:lstStyle/>
          <a:p>
            <a:pPr>
              <a:defRPr/>
            </a:pPr>
            <a:r>
              <a:rPr lang="en-US" altLang="zh-CN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Dotum" pitchFamily="34" charset="-127"/>
                <a:ea typeface="Dotum" pitchFamily="34" charset="-127"/>
              </a:rPr>
              <a:t>MMPI-2</a:t>
            </a:r>
            <a:r>
              <a:rPr lang="zh-CN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Dotum" pitchFamily="34" charset="-127"/>
                <a:ea typeface="Dotum" pitchFamily="34" charset="-127"/>
              </a:rPr>
              <a:t> </a:t>
            </a:r>
            <a:r>
              <a:rPr lang="en-US" altLang="zh-CN" sz="1400" dirty="0">
                <a:solidFill>
                  <a:schemeClr val="accent1">
                    <a:lumMod val="40000"/>
                    <a:lumOff val="60000"/>
                  </a:schemeClr>
                </a:solidFill>
                <a:latin typeface="Dotum" pitchFamily="34" charset="-127"/>
                <a:ea typeface="Dotum" pitchFamily="34" charset="-127"/>
              </a:rPr>
              <a:t>Chen Z. 2008.11 IOP CAS</a:t>
            </a:r>
            <a:endParaRPr lang="zh-CN" altLang="en-US" sz="1400" dirty="0">
              <a:solidFill>
                <a:schemeClr val="accent1">
                  <a:lumMod val="40000"/>
                  <a:lumOff val="60000"/>
                </a:schemeClr>
              </a:solidFill>
              <a:latin typeface="Dotum" pitchFamily="34" charset="-127"/>
              <a:ea typeface="Dotum" pitchFamily="34" charset="-127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36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23863" y="1755775"/>
            <a:ext cx="4011612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87875" y="1755775"/>
            <a:ext cx="4013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1031875"/>
            <a:ext cx="81819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de-DE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3863" y="1755775"/>
            <a:ext cx="8177212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90000" rIns="72000" bIns="9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44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0025" y="6437313"/>
            <a:ext cx="3048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bg1"/>
                </a:solidFill>
                <a:ea typeface="宋体" pitchFamily="2" charset="-122"/>
              </a:defRPr>
            </a:lvl1pPr>
          </a:lstStyle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34" charset="0"/>
        </a:defRPr>
      </a:lvl9pPr>
    </p:titleStyle>
    <p:bodyStyle>
      <a:lvl1pPr marL="347663" indent="-347663" algn="l" defTabSz="801688" rtl="0" eaLnBrk="1" fontAlgn="base" hangingPunct="1">
        <a:spcBef>
          <a:spcPct val="75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65125" indent="333375" algn="l" defTabSz="801688" rtl="0" eaLnBrk="1" fontAlgn="base" hangingPunct="1">
        <a:spcBef>
          <a:spcPct val="75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Char char="p"/>
        <a:defRPr>
          <a:solidFill>
            <a:schemeClr val="tx1"/>
          </a:solidFill>
          <a:latin typeface="+mn-lt"/>
        </a:defRPr>
      </a:lvl2pPr>
      <a:lvl3pPr marL="1149350" indent="-433388" algn="l" defTabSz="801688" rtl="0" eaLnBrk="1" fontAlgn="base" hangingPunct="1">
        <a:spcBef>
          <a:spcPct val="75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Char char="p"/>
        <a:defRPr>
          <a:solidFill>
            <a:schemeClr val="tx1"/>
          </a:solidFill>
          <a:latin typeface="+mn-lt"/>
        </a:defRPr>
      </a:lvl3pPr>
      <a:lvl4pPr marL="1530350" indent="-363538" algn="l" defTabSz="801688" rtl="0" eaLnBrk="1" fontAlgn="base" hangingPunct="1">
        <a:spcBef>
          <a:spcPct val="75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defRPr>
          <a:solidFill>
            <a:schemeClr val="tx1"/>
          </a:solidFill>
          <a:latin typeface="+mn-lt"/>
        </a:defRPr>
      </a:lvl4pPr>
      <a:lvl5pPr marL="1887538" indent="-58738" algn="l" defTabSz="801688" rtl="0" eaLnBrk="1" fontAlgn="base" hangingPunct="1">
        <a:spcBef>
          <a:spcPct val="75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defRPr>
          <a:solidFill>
            <a:schemeClr val="tx1"/>
          </a:solidFill>
          <a:latin typeface="+mn-lt"/>
        </a:defRPr>
      </a:lvl5pPr>
      <a:lvl6pPr marL="2344738" algn="l" defTabSz="801688" rtl="0" eaLnBrk="1" fontAlgn="base" hangingPunct="1">
        <a:spcBef>
          <a:spcPct val="75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801938" algn="l" defTabSz="801688" rtl="0" eaLnBrk="1" fontAlgn="base" hangingPunct="1">
        <a:spcBef>
          <a:spcPct val="75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259138" algn="l" defTabSz="801688" rtl="0" eaLnBrk="1" fontAlgn="base" hangingPunct="1">
        <a:spcBef>
          <a:spcPct val="75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716338" algn="l" defTabSz="801688" rtl="0" eaLnBrk="1" fontAlgn="base" hangingPunct="1">
        <a:spcBef>
          <a:spcPct val="75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zh-CN" altLang="en-US" sz="5400" i="0" dirty="0" smtClean="0">
                <a:latin typeface="华文行楷" pitchFamily="2" charset="-122"/>
                <a:ea typeface="华文行楷" pitchFamily="2" charset="-122"/>
              </a:rPr>
              <a:t>学校人际沟通分析</a:t>
            </a:r>
            <a:endParaRPr lang="zh-CN" altLang="en-US" sz="5400" i="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zh-CN" altLang="en-US" sz="2800" dirty="0" smtClean="0">
                <a:latin typeface="华文行楷" pitchFamily="2" charset="-122"/>
                <a:ea typeface="华文行楷" pitchFamily="2" charset="-122"/>
              </a:rPr>
              <a:t>江苏教育学院附属高级中学  庄晓宁</a:t>
            </a:r>
            <a:endParaRPr lang="en-US" altLang="zh-CN" sz="2800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en-US" altLang="zh-CN" sz="2800" dirty="0" smtClean="0">
                <a:ea typeface="华文行楷" pitchFamily="2" charset="-122"/>
              </a:rPr>
              <a:t>yinshuiyu@gmail.com</a:t>
            </a:r>
            <a:endParaRPr lang="en-US" altLang="zh-CN" sz="2800" dirty="0" smtClean="0">
              <a:ea typeface="华文行楷" pitchFamily="2" charset="-122"/>
            </a:endParaRPr>
          </a:p>
          <a:p>
            <a:fld id="{1E8C115F-FE46-415F-9585-8BD0C318E921}" type="datetime1">
              <a:rPr lang="zh-CN" altLang="en-US" sz="2800" smtClean="0">
                <a:ea typeface="华文行楷" pitchFamily="2" charset="-122"/>
              </a:rPr>
              <a:pPr/>
              <a:t>2011-7-11</a:t>
            </a:fld>
            <a:endParaRPr lang="zh-CN" altLang="en-US" sz="2800" dirty="0"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2473" y="956717"/>
            <a:ext cx="8181975" cy="600075"/>
          </a:xfrm>
        </p:spPr>
        <p:txBody>
          <a:bodyPr/>
          <a:lstStyle/>
          <a:p>
            <a:r>
              <a:rPr lang="zh-CN" altLang="en-US" dirty="0" smtClean="0"/>
              <a:t>冰山理论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关于人的隐喻（</a:t>
            </a:r>
            <a:r>
              <a:rPr lang="en-US" altLang="zh-CN" dirty="0" smtClean="0"/>
              <a:t>Virginia  </a:t>
            </a:r>
            <a:r>
              <a:rPr lang="en-US" altLang="zh-CN" dirty="0" err="1" smtClean="0"/>
              <a:t>Satir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4" name="内容占位符 3" descr="2005112015245223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3172539" cy="4333689"/>
          </a:xfrm>
        </p:spPr>
      </p:pic>
      <p:pic>
        <p:nvPicPr>
          <p:cNvPr id="5" name="图片 4" descr="冰山理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1556792"/>
            <a:ext cx="3407318" cy="432048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5688632" cy="4791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84168" y="903668"/>
            <a:ext cx="2031325" cy="504561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人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是复杂的、不可分割的整体，</a:t>
            </a:r>
            <a:endParaRPr lang="en-US" altLang="zh-CN" sz="2400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我们能观察到的只是冰山一角，</a:t>
            </a:r>
            <a:endParaRPr lang="en-US" altLang="zh-CN" sz="2400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所以我们对人要抱有好奇，愿</a:t>
            </a:r>
            <a:endParaRPr lang="en-US" altLang="zh-CN" sz="2400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意去探究，而不是简单的贴标签。</a:t>
            </a:r>
            <a:endParaRPr lang="en-US" altLang="zh-CN" sz="2400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endParaRPr lang="zh-CN" altLang="en-US" sz="24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0465" y="908720"/>
            <a:ext cx="8181975" cy="600075"/>
          </a:xfrm>
        </p:spPr>
        <p:txBody>
          <a:bodyPr/>
          <a:lstStyle/>
          <a:p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案例分享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340768"/>
            <a:ext cx="8177212" cy="1446312"/>
          </a:xfrm>
        </p:spPr>
        <p:txBody>
          <a:bodyPr/>
          <a:lstStyle/>
          <a:p>
            <a:r>
              <a:rPr lang="zh-CN" altLang="zh-CN" b="1" dirty="0" smtClean="0">
                <a:latin typeface="华文行楷" pitchFamily="2" charset="-122"/>
                <a:ea typeface="华文行楷" pitchFamily="2" charset="-122"/>
              </a:rPr>
              <a:t>小张，高二强化班学生</a:t>
            </a:r>
            <a:r>
              <a:rPr lang="zh-CN" altLang="zh-CN" b="1" dirty="0" smtClean="0">
                <a:latin typeface="华文行楷" pitchFamily="2" charset="-122"/>
                <a:ea typeface="华文行楷" pitchFamily="2" charset="-122"/>
              </a:rPr>
              <a:t>。</a:t>
            </a:r>
            <a:r>
              <a:rPr lang="zh-CN" altLang="en-US" b="1" dirty="0" smtClean="0">
                <a:latin typeface="华文行楷" pitchFamily="2" charset="-122"/>
                <a:ea typeface="华文行楷" pitchFamily="2" charset="-122"/>
              </a:rPr>
              <a:t>经常不做作业，回到家里基本就是玩游戏，成绩是班级倒数第二。期末考试前因顶撞班主任受到学校的纪律处分。</a:t>
            </a:r>
            <a:endParaRPr lang="en-US" altLang="zh-CN" b="1" dirty="0" smtClean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2098010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小学时是大队长和班长，初中也一直是班长。高一入学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成绩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一般，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但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他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仍然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被老师任命为班长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。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结果第一次月考年级第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8。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高一时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在学校三个社团任职，自己还一手创办了一个社团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。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因为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他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的业余活动很繁忙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，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所以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他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的成绩在年级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排名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逐渐下滑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，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但仍然能保持在年级前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80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名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左右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。</a:t>
            </a:r>
            <a:endParaRPr lang="zh-CN" altLang="en-US" sz="20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3421449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高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二分班后，换了班主任。新班主任看到他高一一年从年级第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8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逐渐下滑到年级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80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名左右，认为他不踏实，好出风头，于是没有安排他担任任何学生干部，希望他能专心学习。</a:t>
            </a:r>
            <a:endParaRPr lang="zh-CN" altLang="en-US" sz="20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3568" y="4573577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他的父亲只有小学文化，却总是认为自己应当是一个成功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的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、富有的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商人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。可惜事与愿违，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现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他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在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已经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50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岁了，还在做快递员。于是，父母对他有很高的期望。期待他能完成父亲未实现的心愿。</a:t>
            </a:r>
            <a:endParaRPr lang="zh-CN" altLang="zh-CN" sz="20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80728"/>
            <a:ext cx="5943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1520" y="2171693"/>
            <a:ext cx="800219" cy="284148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小张的冰山</a:t>
            </a:r>
            <a:endParaRPr lang="zh-CN" altLang="en-US" sz="40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dirty="0" smtClean="0">
                <a:latin typeface="华文行楷" pitchFamily="2" charset="-122"/>
                <a:ea typeface="华文行楷" pitchFamily="2" charset="-122"/>
              </a:rPr>
              <a:t>这个人是如何变成现在这样的</a:t>
            </a:r>
            <a:br>
              <a:rPr lang="zh-CN" altLang="en-US" sz="4000" dirty="0" smtClean="0">
                <a:latin typeface="华文行楷" pitchFamily="2" charset="-122"/>
                <a:ea typeface="华文行楷" pitchFamily="2" charset="-122"/>
              </a:rPr>
            </a:b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3863" y="1982688"/>
            <a:ext cx="8177212" cy="4038600"/>
          </a:xfrm>
        </p:spPr>
        <p:txBody>
          <a:bodyPr/>
          <a:lstStyle/>
          <a:p>
            <a:r>
              <a:rPr lang="zh-CN" altLang="en-US" sz="3600" b="1" dirty="0" smtClean="0">
                <a:latin typeface="华文行楷" pitchFamily="2" charset="-122"/>
                <a:ea typeface="华文行楷" pitchFamily="2" charset="-122"/>
              </a:rPr>
              <a:t>家庭背景</a:t>
            </a:r>
            <a:endParaRPr lang="en-US" altLang="zh-CN" sz="36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3600" b="1" dirty="0" smtClean="0">
                <a:latin typeface="华文行楷" pitchFamily="2" charset="-122"/>
                <a:ea typeface="华文行楷" pitchFamily="2" charset="-122"/>
              </a:rPr>
              <a:t>经历</a:t>
            </a:r>
            <a:endParaRPr lang="zh-CN" altLang="en-US" sz="36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3068960"/>
            <a:ext cx="3639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latin typeface="华文行楷" pitchFamily="2" charset="-122"/>
                <a:ea typeface="华文行楷" pitchFamily="2" charset="-122"/>
              </a:rPr>
              <a:t>6</a:t>
            </a:r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岁以前的童年经验</a:t>
            </a:r>
            <a:endParaRPr lang="zh-CN" altLang="en-US" sz="32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3717032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细小创伤</a:t>
            </a:r>
            <a:endParaRPr lang="zh-CN" altLang="en-US" sz="32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2132856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父母个人状态</a:t>
            </a:r>
            <a:endParaRPr lang="zh-CN" altLang="en-US" sz="32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人际间的互动</a:t>
            </a:r>
            <a:r>
              <a:rPr lang="en-US" altLang="zh-CN" dirty="0" smtClean="0">
                <a:latin typeface="华文行楷" pitchFamily="2" charset="-122"/>
                <a:ea typeface="华文行楷" pitchFamily="2" charset="-122"/>
              </a:rPr>
              <a:t>——</a:t>
            </a:r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沟通</a:t>
            </a:r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姿态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latin typeface="华文行楷" pitchFamily="2" charset="-122"/>
                <a:ea typeface="华文行楷" pitchFamily="2" charset="-122"/>
              </a:rPr>
              <a:t>沟通三要素</a:t>
            </a:r>
            <a:endParaRPr lang="zh-CN" altLang="en-US" b="1" dirty="0"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915816" y="1844824"/>
            <a:ext cx="1836720" cy="1584176"/>
            <a:chOff x="7596336" y="692696"/>
            <a:chExt cx="1313223" cy="1152128"/>
          </a:xfrm>
        </p:grpSpPr>
        <p:grpSp>
          <p:nvGrpSpPr>
            <p:cNvPr id="6" name="组合 25"/>
            <p:cNvGrpSpPr/>
            <p:nvPr/>
          </p:nvGrpSpPr>
          <p:grpSpPr>
            <a:xfrm>
              <a:off x="7596336" y="692696"/>
              <a:ext cx="1152128" cy="1152128"/>
              <a:chOff x="7092280" y="692696"/>
              <a:chExt cx="936104" cy="936104"/>
            </a:xfrm>
          </p:grpSpPr>
          <p:sp>
            <p:nvSpPr>
              <p:cNvPr id="10" name="椭圆 9"/>
              <p:cNvSpPr/>
              <p:nvPr/>
            </p:nvSpPr>
            <p:spPr bwMode="auto">
              <a:xfrm>
                <a:off x="7092280" y="692696"/>
                <a:ext cx="936104" cy="936104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华文行楷" pitchFamily="2" charset="-122"/>
                  <a:ea typeface="华文行楷" pitchFamily="2" charset="-122"/>
                </a:endParaRPr>
              </a:p>
            </p:txBody>
          </p:sp>
          <p:cxnSp>
            <p:nvCxnSpPr>
              <p:cNvPr id="11" name="直接连接符 10"/>
              <p:cNvCxnSpPr/>
              <p:nvPr/>
            </p:nvCxnSpPr>
            <p:spPr bwMode="auto">
              <a:xfrm rot="16200000" flipH="1">
                <a:off x="7265373" y="800708"/>
                <a:ext cx="366967" cy="29495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直接连接符 11"/>
              <p:cNvCxnSpPr/>
              <p:nvPr/>
            </p:nvCxnSpPr>
            <p:spPr bwMode="auto">
              <a:xfrm rot="5400000">
                <a:off x="7272300" y="1304764"/>
                <a:ext cx="504056" cy="14401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直接连接符 12"/>
              <p:cNvCxnSpPr/>
              <p:nvPr/>
            </p:nvCxnSpPr>
            <p:spPr bwMode="auto">
              <a:xfrm rot="10800000" flipV="1">
                <a:off x="7596336" y="954805"/>
                <a:ext cx="400535" cy="16993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" name="TextBox 6"/>
            <p:cNvSpPr txBox="1"/>
            <p:nvPr/>
          </p:nvSpPr>
          <p:spPr>
            <a:xfrm>
              <a:off x="7956376" y="7554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latin typeface="华文行楷" pitchFamily="2" charset="-122"/>
                  <a:ea typeface="华文行楷" pitchFamily="2" charset="-122"/>
                </a:rPr>
                <a:t>自己</a:t>
              </a:r>
              <a:endParaRPr lang="zh-CN" altLang="en-US" dirty="0">
                <a:latin typeface="华文行楷" pitchFamily="2" charset="-122"/>
                <a:ea typeface="华文行楷" pitchFamily="2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54484" y="111545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latin typeface="华文行楷" pitchFamily="2" charset="-122"/>
                  <a:ea typeface="华文行楷" pitchFamily="2" charset="-122"/>
                </a:rPr>
                <a:t>他人</a:t>
              </a:r>
              <a:endParaRPr lang="zh-CN" altLang="en-US" dirty="0">
                <a:latin typeface="华文行楷" pitchFamily="2" charset="-122"/>
                <a:ea typeface="华文行楷" pitchFamily="2" charset="-12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63228" y="1268760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latin typeface="华文行楷" pitchFamily="2" charset="-122"/>
                  <a:ea typeface="华文行楷" pitchFamily="2" charset="-122"/>
                </a:rPr>
                <a:t>情境</a:t>
              </a:r>
              <a:endParaRPr lang="zh-CN" altLang="en-US" dirty="0">
                <a:latin typeface="华文行楷" pitchFamily="2" charset="-122"/>
                <a:ea typeface="华文行楷" pitchFamily="2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32909" y="3717032"/>
            <a:ext cx="1230779" cy="1152128"/>
            <a:chOff x="7229653" y="908720"/>
            <a:chExt cx="1230779" cy="1152128"/>
          </a:xfrm>
        </p:grpSpPr>
        <p:grpSp>
          <p:nvGrpSpPr>
            <p:cNvPr id="16" name="组合 29"/>
            <p:cNvGrpSpPr/>
            <p:nvPr/>
          </p:nvGrpSpPr>
          <p:grpSpPr>
            <a:xfrm>
              <a:off x="7229653" y="908720"/>
              <a:ext cx="1230779" cy="1152128"/>
              <a:chOff x="7524328" y="692696"/>
              <a:chExt cx="1230779" cy="1152128"/>
            </a:xfrm>
          </p:grpSpPr>
          <p:grpSp>
            <p:nvGrpSpPr>
              <p:cNvPr id="21" name="组合 25"/>
              <p:cNvGrpSpPr/>
              <p:nvPr/>
            </p:nvGrpSpPr>
            <p:grpSpPr>
              <a:xfrm>
                <a:off x="7596336" y="692696"/>
                <a:ext cx="1152128" cy="1152128"/>
                <a:chOff x="7092280" y="692696"/>
                <a:chExt cx="936104" cy="936104"/>
              </a:xfrm>
            </p:grpSpPr>
            <p:sp>
              <p:nvSpPr>
                <p:cNvPr id="25" name="椭圆 7"/>
                <p:cNvSpPr/>
                <p:nvPr/>
              </p:nvSpPr>
              <p:spPr bwMode="auto">
                <a:xfrm>
                  <a:off x="7092280" y="692696"/>
                  <a:ext cx="936104" cy="93610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华文行楷" pitchFamily="2" charset="-122"/>
                    <a:ea typeface="华文行楷" pitchFamily="2" charset="-122"/>
                  </a:endParaRPr>
                </a:p>
              </p:txBody>
            </p:sp>
            <p:cxnSp>
              <p:nvCxnSpPr>
                <p:cNvPr id="26" name="直接连接符 25"/>
                <p:cNvCxnSpPr/>
                <p:nvPr/>
              </p:nvCxnSpPr>
              <p:spPr bwMode="auto">
                <a:xfrm rot="16200000" flipH="1">
                  <a:off x="7265373" y="800708"/>
                  <a:ext cx="366967" cy="29495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7" name="直接连接符 26"/>
                <p:cNvCxnSpPr/>
                <p:nvPr/>
              </p:nvCxnSpPr>
              <p:spPr bwMode="auto">
                <a:xfrm rot="5400000">
                  <a:off x="7272300" y="1304764"/>
                  <a:ext cx="504056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8" name="直接连接符 27"/>
                <p:cNvCxnSpPr/>
                <p:nvPr/>
              </p:nvCxnSpPr>
              <p:spPr bwMode="auto">
                <a:xfrm rot="10800000" flipV="1">
                  <a:off x="7596336" y="980728"/>
                  <a:ext cx="360040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2" name="TextBox 21"/>
              <p:cNvSpPr txBox="1"/>
              <p:nvPr/>
            </p:nvSpPr>
            <p:spPr>
              <a:xfrm>
                <a:off x="7956376" y="75541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latin typeface="华文行楷" pitchFamily="2" charset="-122"/>
                    <a:ea typeface="华文行楷" pitchFamily="2" charset="-122"/>
                  </a:rPr>
                  <a:t>自己</a:t>
                </a:r>
                <a:endParaRPr lang="zh-CN" altLang="en-US" dirty="0">
                  <a:latin typeface="华文行楷" pitchFamily="2" charset="-122"/>
                  <a:ea typeface="华文行楷" pitchFamily="2" charset="-122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524328" y="111545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latin typeface="华文行楷" pitchFamily="2" charset="-122"/>
                    <a:ea typeface="华文行楷" pitchFamily="2" charset="-122"/>
                  </a:rPr>
                  <a:t>他人</a:t>
                </a:r>
                <a:endParaRPr lang="zh-CN" altLang="en-US" dirty="0">
                  <a:latin typeface="华文行楷" pitchFamily="2" charset="-122"/>
                  <a:ea typeface="华文行楷" pitchFamily="2" charset="-122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108776" y="1268760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latin typeface="华文行楷" pitchFamily="2" charset="-122"/>
                    <a:ea typeface="华文行楷" pitchFamily="2" charset="-122"/>
                  </a:rPr>
                  <a:t>情境</a:t>
                </a:r>
                <a:endParaRPr lang="zh-CN" altLang="en-US" dirty="0">
                  <a:latin typeface="华文行楷" pitchFamily="2" charset="-122"/>
                  <a:ea typeface="华文行楷" pitchFamily="2" charset="-122"/>
                </a:endParaRPr>
              </a:p>
            </p:txBody>
          </p:sp>
        </p:grpSp>
        <p:cxnSp>
          <p:nvCxnSpPr>
            <p:cNvPr id="17" name="直接连接符 16"/>
            <p:cNvCxnSpPr>
              <a:stCxn id="22" idx="1"/>
            </p:cNvCxnSpPr>
            <p:nvPr/>
          </p:nvCxnSpPr>
          <p:spPr bwMode="auto">
            <a:xfrm rot="10800000" flipV="1">
              <a:off x="7308305" y="1156102"/>
              <a:ext cx="353397" cy="184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 rot="10800000" flipV="1">
              <a:off x="7308304" y="1340768"/>
              <a:ext cx="504056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直接连接符 18"/>
            <p:cNvCxnSpPr/>
            <p:nvPr/>
          </p:nvCxnSpPr>
          <p:spPr bwMode="auto">
            <a:xfrm rot="10800000" flipV="1">
              <a:off x="7380312" y="1556792"/>
              <a:ext cx="504056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 bwMode="auto">
            <a:xfrm rot="10800000" flipV="1">
              <a:off x="7596336" y="1804174"/>
              <a:ext cx="209382" cy="184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组合 28"/>
          <p:cNvGrpSpPr/>
          <p:nvPr/>
        </p:nvGrpSpPr>
        <p:grpSpPr>
          <a:xfrm>
            <a:off x="2333109" y="3717032"/>
            <a:ext cx="1230779" cy="1152128"/>
            <a:chOff x="7092280" y="908720"/>
            <a:chExt cx="1230779" cy="1152128"/>
          </a:xfrm>
        </p:grpSpPr>
        <p:grpSp>
          <p:nvGrpSpPr>
            <p:cNvPr id="30" name="组合 11"/>
            <p:cNvGrpSpPr/>
            <p:nvPr/>
          </p:nvGrpSpPr>
          <p:grpSpPr>
            <a:xfrm>
              <a:off x="7092280" y="908720"/>
              <a:ext cx="1230779" cy="1152128"/>
              <a:chOff x="7524328" y="692696"/>
              <a:chExt cx="1230779" cy="1152128"/>
            </a:xfrm>
          </p:grpSpPr>
          <p:grpSp>
            <p:nvGrpSpPr>
              <p:cNvPr id="34" name="组合 25"/>
              <p:cNvGrpSpPr/>
              <p:nvPr/>
            </p:nvGrpSpPr>
            <p:grpSpPr>
              <a:xfrm>
                <a:off x="7596336" y="692696"/>
                <a:ext cx="1152128" cy="1152128"/>
                <a:chOff x="7092280" y="692696"/>
                <a:chExt cx="936104" cy="936104"/>
              </a:xfrm>
            </p:grpSpPr>
            <p:sp>
              <p:nvSpPr>
                <p:cNvPr id="38" name="椭圆 37"/>
                <p:cNvSpPr/>
                <p:nvPr/>
              </p:nvSpPr>
              <p:spPr bwMode="auto">
                <a:xfrm>
                  <a:off x="7092280" y="692696"/>
                  <a:ext cx="936104" cy="93610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39" name="直接连接符 38"/>
                <p:cNvCxnSpPr/>
                <p:nvPr/>
              </p:nvCxnSpPr>
              <p:spPr bwMode="auto">
                <a:xfrm rot="16200000" flipH="1">
                  <a:off x="7265373" y="800708"/>
                  <a:ext cx="366967" cy="29495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直接连接符 39"/>
                <p:cNvCxnSpPr/>
                <p:nvPr/>
              </p:nvCxnSpPr>
              <p:spPr bwMode="auto">
                <a:xfrm rot="5400000">
                  <a:off x="7272300" y="1304764"/>
                  <a:ext cx="504056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1" name="直接连接符 40"/>
                <p:cNvCxnSpPr/>
                <p:nvPr/>
              </p:nvCxnSpPr>
              <p:spPr bwMode="auto">
                <a:xfrm rot="10800000" flipV="1">
                  <a:off x="7596336" y="980728"/>
                  <a:ext cx="360040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35" name="TextBox 34"/>
              <p:cNvSpPr txBox="1"/>
              <p:nvPr/>
            </p:nvSpPr>
            <p:spPr>
              <a:xfrm>
                <a:off x="7956376" y="75541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自己</a:t>
                </a:r>
                <a:endParaRPr lang="zh-CN" altLang="en-US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524328" y="111545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他人</a:t>
                </a:r>
                <a:endParaRPr lang="zh-CN" altLang="en-US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8108776" y="1268760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情境</a:t>
                </a:r>
                <a:endParaRPr lang="zh-CN" altLang="en-US" dirty="0"/>
              </a:p>
            </p:txBody>
          </p:sp>
        </p:grpSp>
        <p:cxnSp>
          <p:nvCxnSpPr>
            <p:cNvPr id="31" name="直接连接符 30"/>
            <p:cNvCxnSpPr>
              <a:stCxn id="38" idx="0"/>
              <a:endCxn id="35" idx="1"/>
            </p:cNvCxnSpPr>
            <p:nvPr/>
          </p:nvCxnSpPr>
          <p:spPr bwMode="auto">
            <a:xfrm rot="16200000" flipH="1" flipV="1">
              <a:off x="7508649" y="924399"/>
              <a:ext cx="247382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直接连接符 31"/>
            <p:cNvCxnSpPr/>
            <p:nvPr/>
          </p:nvCxnSpPr>
          <p:spPr bwMode="auto">
            <a:xfrm rot="5400000">
              <a:off x="7668344" y="980728"/>
              <a:ext cx="288032" cy="2880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接连接符 32"/>
            <p:cNvCxnSpPr/>
            <p:nvPr/>
          </p:nvCxnSpPr>
          <p:spPr bwMode="auto">
            <a:xfrm rot="5400000">
              <a:off x="7731968" y="1061120"/>
              <a:ext cx="368424" cy="3516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组合 41"/>
          <p:cNvGrpSpPr/>
          <p:nvPr/>
        </p:nvGrpSpPr>
        <p:grpSpPr>
          <a:xfrm>
            <a:off x="4061301" y="3717032"/>
            <a:ext cx="1230779" cy="1152128"/>
            <a:chOff x="7229653" y="908720"/>
            <a:chExt cx="1230779" cy="1152128"/>
          </a:xfrm>
        </p:grpSpPr>
        <p:grpSp>
          <p:nvGrpSpPr>
            <p:cNvPr id="43" name="组合 29"/>
            <p:cNvGrpSpPr/>
            <p:nvPr/>
          </p:nvGrpSpPr>
          <p:grpSpPr>
            <a:xfrm>
              <a:off x="7229653" y="908720"/>
              <a:ext cx="1230779" cy="1152128"/>
              <a:chOff x="7524328" y="692696"/>
              <a:chExt cx="1230779" cy="1152128"/>
            </a:xfrm>
          </p:grpSpPr>
          <p:grpSp>
            <p:nvGrpSpPr>
              <p:cNvPr id="51" name="组合 25"/>
              <p:cNvGrpSpPr/>
              <p:nvPr/>
            </p:nvGrpSpPr>
            <p:grpSpPr>
              <a:xfrm>
                <a:off x="7596336" y="692696"/>
                <a:ext cx="1152128" cy="1152128"/>
                <a:chOff x="7092280" y="692696"/>
                <a:chExt cx="936104" cy="936104"/>
              </a:xfrm>
            </p:grpSpPr>
            <p:sp>
              <p:nvSpPr>
                <p:cNvPr id="55" name="椭圆 54"/>
                <p:cNvSpPr/>
                <p:nvPr/>
              </p:nvSpPr>
              <p:spPr bwMode="auto">
                <a:xfrm>
                  <a:off x="7092280" y="692696"/>
                  <a:ext cx="936104" cy="93610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56" name="直接连接符 55"/>
                <p:cNvCxnSpPr/>
                <p:nvPr/>
              </p:nvCxnSpPr>
              <p:spPr bwMode="auto">
                <a:xfrm rot="16200000" flipH="1">
                  <a:off x="7265373" y="800708"/>
                  <a:ext cx="366967" cy="29495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7" name="直接连接符 56"/>
                <p:cNvCxnSpPr/>
                <p:nvPr/>
              </p:nvCxnSpPr>
              <p:spPr bwMode="auto">
                <a:xfrm rot="5400000">
                  <a:off x="7272300" y="1304764"/>
                  <a:ext cx="504056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8" name="直接连接符 57"/>
                <p:cNvCxnSpPr/>
                <p:nvPr/>
              </p:nvCxnSpPr>
              <p:spPr bwMode="auto">
                <a:xfrm rot="10800000" flipV="1">
                  <a:off x="7596336" y="980728"/>
                  <a:ext cx="360040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52" name="TextBox 51"/>
              <p:cNvSpPr txBox="1"/>
              <p:nvPr/>
            </p:nvSpPr>
            <p:spPr>
              <a:xfrm>
                <a:off x="7956376" y="75541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自己</a:t>
                </a:r>
                <a:endParaRPr lang="zh-CN" alt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524328" y="111545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他人</a:t>
                </a:r>
                <a:endParaRPr lang="zh-CN" alt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108776" y="1268760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情境</a:t>
                </a:r>
                <a:endParaRPr lang="zh-CN" altLang="en-US" dirty="0"/>
              </a:p>
            </p:txBody>
          </p:sp>
        </p:grpSp>
        <p:cxnSp>
          <p:nvCxnSpPr>
            <p:cNvPr id="44" name="直接连接符 43"/>
            <p:cNvCxnSpPr/>
            <p:nvPr/>
          </p:nvCxnSpPr>
          <p:spPr bwMode="auto">
            <a:xfrm rot="10800000" flipV="1">
              <a:off x="7308305" y="1124744"/>
              <a:ext cx="353397" cy="184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直接连接符 44"/>
            <p:cNvCxnSpPr/>
            <p:nvPr/>
          </p:nvCxnSpPr>
          <p:spPr bwMode="auto">
            <a:xfrm rot="10800000" flipV="1">
              <a:off x="7308304" y="1309410"/>
              <a:ext cx="504056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直接连接符 45"/>
            <p:cNvCxnSpPr/>
            <p:nvPr/>
          </p:nvCxnSpPr>
          <p:spPr bwMode="auto">
            <a:xfrm rot="10800000" flipV="1">
              <a:off x="7380312" y="1525434"/>
              <a:ext cx="504056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直接连接符 46"/>
            <p:cNvCxnSpPr/>
            <p:nvPr/>
          </p:nvCxnSpPr>
          <p:spPr bwMode="auto">
            <a:xfrm rot="10800000" flipV="1">
              <a:off x="7596336" y="1772816"/>
              <a:ext cx="209382" cy="184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直接连接符 47"/>
            <p:cNvCxnSpPr/>
            <p:nvPr/>
          </p:nvCxnSpPr>
          <p:spPr bwMode="auto">
            <a:xfrm rot="16200000" flipH="1" flipV="1">
              <a:off x="7661049" y="924399"/>
              <a:ext cx="247382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直接连接符 48"/>
            <p:cNvCxnSpPr/>
            <p:nvPr/>
          </p:nvCxnSpPr>
          <p:spPr bwMode="auto">
            <a:xfrm rot="5400000">
              <a:off x="7820744" y="980728"/>
              <a:ext cx="288032" cy="2880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直接连接符 49"/>
            <p:cNvCxnSpPr/>
            <p:nvPr/>
          </p:nvCxnSpPr>
          <p:spPr bwMode="auto">
            <a:xfrm rot="5400000">
              <a:off x="7884368" y="1061120"/>
              <a:ext cx="368424" cy="3516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9" name="组合 58"/>
          <p:cNvGrpSpPr/>
          <p:nvPr/>
        </p:nvGrpSpPr>
        <p:grpSpPr>
          <a:xfrm>
            <a:off x="5796136" y="3717032"/>
            <a:ext cx="1230779" cy="1152128"/>
            <a:chOff x="7092280" y="908720"/>
            <a:chExt cx="1230779" cy="1152128"/>
          </a:xfrm>
        </p:grpSpPr>
        <p:grpSp>
          <p:nvGrpSpPr>
            <p:cNvPr id="60" name="组合 11"/>
            <p:cNvGrpSpPr/>
            <p:nvPr/>
          </p:nvGrpSpPr>
          <p:grpSpPr>
            <a:xfrm>
              <a:off x="7092280" y="908720"/>
              <a:ext cx="1230779" cy="1152128"/>
              <a:chOff x="7524328" y="692696"/>
              <a:chExt cx="1230779" cy="1152128"/>
            </a:xfrm>
          </p:grpSpPr>
          <p:grpSp>
            <p:nvGrpSpPr>
              <p:cNvPr id="65" name="组合 25"/>
              <p:cNvGrpSpPr/>
              <p:nvPr/>
            </p:nvGrpSpPr>
            <p:grpSpPr>
              <a:xfrm>
                <a:off x="7596336" y="692696"/>
                <a:ext cx="1152128" cy="1152128"/>
                <a:chOff x="7092280" y="692696"/>
                <a:chExt cx="936104" cy="936104"/>
              </a:xfrm>
            </p:grpSpPr>
            <p:sp>
              <p:nvSpPr>
                <p:cNvPr id="69" name="椭圆 7"/>
                <p:cNvSpPr/>
                <p:nvPr/>
              </p:nvSpPr>
              <p:spPr bwMode="auto">
                <a:xfrm>
                  <a:off x="7092280" y="692696"/>
                  <a:ext cx="936104" cy="93610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70" name="直接连接符 69"/>
                <p:cNvCxnSpPr/>
                <p:nvPr/>
              </p:nvCxnSpPr>
              <p:spPr bwMode="auto">
                <a:xfrm rot="16200000" flipH="1">
                  <a:off x="7265373" y="800708"/>
                  <a:ext cx="366967" cy="29495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1" name="直接连接符 70"/>
                <p:cNvCxnSpPr/>
                <p:nvPr/>
              </p:nvCxnSpPr>
              <p:spPr bwMode="auto">
                <a:xfrm rot="5400000">
                  <a:off x="7272300" y="1304764"/>
                  <a:ext cx="504056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2" name="直接连接符 71"/>
                <p:cNvCxnSpPr/>
                <p:nvPr/>
              </p:nvCxnSpPr>
              <p:spPr bwMode="auto">
                <a:xfrm rot="10800000" flipV="1">
                  <a:off x="7596336" y="980728"/>
                  <a:ext cx="360040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66" name="TextBox 65"/>
              <p:cNvSpPr txBox="1"/>
              <p:nvPr/>
            </p:nvSpPr>
            <p:spPr>
              <a:xfrm>
                <a:off x="7956376" y="75541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自己</a:t>
                </a:r>
                <a:endParaRPr lang="zh-CN" alt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7524328" y="111545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他人</a:t>
                </a:r>
                <a:endParaRPr lang="zh-CN" altLang="en-US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8108776" y="1268760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情境</a:t>
                </a:r>
                <a:endParaRPr lang="zh-CN" altLang="en-US" dirty="0"/>
              </a:p>
            </p:txBody>
          </p:sp>
        </p:grpSp>
        <p:cxnSp>
          <p:nvCxnSpPr>
            <p:cNvPr id="61" name="直接连接符 60"/>
            <p:cNvCxnSpPr/>
            <p:nvPr/>
          </p:nvCxnSpPr>
          <p:spPr bwMode="auto">
            <a:xfrm rot="5400000">
              <a:off x="7217859" y="927157"/>
              <a:ext cx="576064" cy="5391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直接连接符 61"/>
            <p:cNvCxnSpPr/>
            <p:nvPr/>
          </p:nvCxnSpPr>
          <p:spPr bwMode="auto">
            <a:xfrm rot="5400000">
              <a:off x="7236296" y="980728"/>
              <a:ext cx="792088" cy="7920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直接连接符 62"/>
            <p:cNvCxnSpPr/>
            <p:nvPr/>
          </p:nvCxnSpPr>
          <p:spPr bwMode="auto">
            <a:xfrm rot="10800000" flipV="1">
              <a:off x="7380312" y="1124744"/>
              <a:ext cx="808856" cy="77532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直接连接符 63"/>
            <p:cNvCxnSpPr/>
            <p:nvPr/>
          </p:nvCxnSpPr>
          <p:spPr bwMode="auto">
            <a:xfrm rot="5400000">
              <a:off x="7604720" y="1349152"/>
              <a:ext cx="711696" cy="7116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3" name="TextBox 72"/>
          <p:cNvSpPr txBox="1"/>
          <p:nvPr/>
        </p:nvSpPr>
        <p:spPr>
          <a:xfrm>
            <a:off x="755576" y="501317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指责</a:t>
            </a:r>
            <a:endParaRPr lang="zh-CN" altLang="en-US" sz="28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483768" y="499401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讨好</a:t>
            </a:r>
            <a:endParaRPr lang="zh-CN" altLang="en-US" sz="28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067944" y="4994012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超理智</a:t>
            </a:r>
            <a:endParaRPr lang="zh-CN" altLang="en-US" sz="28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045453" y="494116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打岔</a:t>
            </a:r>
            <a:endParaRPr lang="zh-CN" altLang="en-US" sz="28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40676" y="2188118"/>
          <a:ext cx="7471684" cy="3692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6175540"/>
              </a:tblGrid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行为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指责、咆哮斥喝、愤怒的表情、恐吓、批判、独裁、吹毛求疵、控制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言语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“都是你的错”、“你到底在搞什么”、“你从来就没做对过”</a:t>
                      </a:r>
                      <a:r>
                        <a:rPr lang="en-US" altLang="zh-CN" b="1" dirty="0" smtClean="0">
                          <a:latin typeface="华文行楷" pitchFamily="2" charset="-122"/>
                          <a:ea typeface="华文行楷" pitchFamily="2" charset="-122"/>
                        </a:rPr>
                        <a:t>……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主要的情感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愤怒、挫折、不信任、不满</a:t>
                      </a:r>
                      <a:endParaRPr lang="en-US" altLang="zh-CN" b="1" dirty="0" smtClean="0">
                        <a:latin typeface="华文行楷" pitchFamily="2" charset="-122"/>
                        <a:ea typeface="华文行楷" pitchFamily="2" charset="-122"/>
                      </a:endParaRPr>
                    </a:p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被压抑的受伤、害怕失去控制、孤单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自我概念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低自我价值、不成功的、远离自我、无助</a:t>
                      </a:r>
                      <a:endParaRPr lang="en-US" altLang="zh-CN" b="1" dirty="0" smtClean="0">
                        <a:latin typeface="华文行楷" pitchFamily="2" charset="-122"/>
                        <a:ea typeface="华文行楷" pitchFamily="2" charset="-122"/>
                      </a:endParaRPr>
                    </a:p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把焦点放在对他人的期待上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资源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自我争取、有领导力、有能量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常见的生理症状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心脏病、高血压</a:t>
                      </a:r>
                      <a:r>
                        <a:rPr lang="en-US" altLang="zh-CN" b="1" dirty="0" smtClean="0">
                          <a:latin typeface="华文行楷" pitchFamily="2" charset="-122"/>
                          <a:ea typeface="华文行楷" pitchFamily="2" charset="-122"/>
                        </a:rPr>
                        <a:t>/</a:t>
                      </a:r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中风、紧张性头痛、背痛、肌肉紧张、关节炎</a:t>
                      </a:r>
                      <a:r>
                        <a:rPr lang="zh-CN" altLang="en-US" b="1" baseline="0" dirty="0" smtClean="0">
                          <a:latin typeface="华文行楷" pitchFamily="2" charset="-122"/>
                          <a:ea typeface="华文行楷" pitchFamily="2" charset="-122"/>
                        </a:rPr>
                        <a:t>、易出事故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87824" y="139361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指责</a:t>
            </a:r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7229653" y="908720"/>
            <a:ext cx="1230779" cy="1152128"/>
            <a:chOff x="7229653" y="908720"/>
            <a:chExt cx="1230779" cy="1152128"/>
          </a:xfrm>
        </p:grpSpPr>
        <p:grpSp>
          <p:nvGrpSpPr>
            <p:cNvPr id="30" name="组合 29"/>
            <p:cNvGrpSpPr/>
            <p:nvPr/>
          </p:nvGrpSpPr>
          <p:grpSpPr>
            <a:xfrm>
              <a:off x="7229653" y="908720"/>
              <a:ext cx="1230779" cy="1152128"/>
              <a:chOff x="7524328" y="692696"/>
              <a:chExt cx="1230779" cy="1152128"/>
            </a:xfrm>
          </p:grpSpPr>
          <p:grpSp>
            <p:nvGrpSpPr>
              <p:cNvPr id="26" name="组合 25"/>
              <p:cNvGrpSpPr/>
              <p:nvPr/>
            </p:nvGrpSpPr>
            <p:grpSpPr>
              <a:xfrm>
                <a:off x="7596336" y="692696"/>
                <a:ext cx="1152128" cy="1152128"/>
                <a:chOff x="7092280" y="692696"/>
                <a:chExt cx="936104" cy="936104"/>
              </a:xfrm>
            </p:grpSpPr>
            <p:sp>
              <p:nvSpPr>
                <p:cNvPr id="8" name="椭圆 7"/>
                <p:cNvSpPr/>
                <p:nvPr/>
              </p:nvSpPr>
              <p:spPr bwMode="auto">
                <a:xfrm>
                  <a:off x="7092280" y="692696"/>
                  <a:ext cx="936104" cy="93610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华文行楷" pitchFamily="2" charset="-122"/>
                    <a:ea typeface="华文行楷" pitchFamily="2" charset="-122"/>
                  </a:endParaRPr>
                </a:p>
              </p:txBody>
            </p:sp>
            <p:cxnSp>
              <p:nvCxnSpPr>
                <p:cNvPr id="10" name="直接连接符 9"/>
                <p:cNvCxnSpPr/>
                <p:nvPr/>
              </p:nvCxnSpPr>
              <p:spPr bwMode="auto">
                <a:xfrm rot="16200000" flipH="1">
                  <a:off x="7265373" y="800708"/>
                  <a:ext cx="366967" cy="29495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" name="直接连接符 14"/>
                <p:cNvCxnSpPr/>
                <p:nvPr/>
              </p:nvCxnSpPr>
              <p:spPr bwMode="auto">
                <a:xfrm rot="5400000">
                  <a:off x="7272300" y="1304764"/>
                  <a:ext cx="504056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" name="直接连接符 17"/>
                <p:cNvCxnSpPr/>
                <p:nvPr/>
              </p:nvCxnSpPr>
              <p:spPr bwMode="auto">
                <a:xfrm rot="10800000" flipV="1">
                  <a:off x="7596336" y="980728"/>
                  <a:ext cx="360040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7" name="TextBox 26"/>
              <p:cNvSpPr txBox="1"/>
              <p:nvPr/>
            </p:nvSpPr>
            <p:spPr>
              <a:xfrm>
                <a:off x="7956376" y="75541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latin typeface="华文行楷" pitchFamily="2" charset="-122"/>
                    <a:ea typeface="华文行楷" pitchFamily="2" charset="-122"/>
                  </a:rPr>
                  <a:t>自己</a:t>
                </a:r>
                <a:endParaRPr lang="zh-CN" altLang="en-US" dirty="0">
                  <a:latin typeface="华文行楷" pitchFamily="2" charset="-122"/>
                  <a:ea typeface="华文行楷" pitchFamily="2" charset="-122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524328" y="111545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latin typeface="华文行楷" pitchFamily="2" charset="-122"/>
                    <a:ea typeface="华文行楷" pitchFamily="2" charset="-122"/>
                  </a:rPr>
                  <a:t>他人</a:t>
                </a:r>
                <a:endParaRPr lang="zh-CN" altLang="en-US" dirty="0">
                  <a:latin typeface="华文行楷" pitchFamily="2" charset="-122"/>
                  <a:ea typeface="华文行楷" pitchFamily="2" charset="-122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108776" y="1268760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>
                    <a:latin typeface="华文行楷" pitchFamily="2" charset="-122"/>
                    <a:ea typeface="华文行楷" pitchFamily="2" charset="-122"/>
                  </a:rPr>
                  <a:t>情境</a:t>
                </a:r>
                <a:endParaRPr lang="zh-CN" altLang="en-US" dirty="0">
                  <a:latin typeface="华文行楷" pitchFamily="2" charset="-122"/>
                  <a:ea typeface="华文行楷" pitchFamily="2" charset="-122"/>
                </a:endParaRPr>
              </a:p>
            </p:txBody>
          </p:sp>
        </p:grpSp>
        <p:cxnSp>
          <p:nvCxnSpPr>
            <p:cNvPr id="14" name="直接连接符 13"/>
            <p:cNvCxnSpPr>
              <a:stCxn id="27" idx="1"/>
            </p:cNvCxnSpPr>
            <p:nvPr/>
          </p:nvCxnSpPr>
          <p:spPr bwMode="auto">
            <a:xfrm rot="10800000" flipV="1">
              <a:off x="7308305" y="1156102"/>
              <a:ext cx="353397" cy="184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rot="10800000" flipV="1">
              <a:off x="7308304" y="1340768"/>
              <a:ext cx="504056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rot="10800000" flipV="1">
              <a:off x="7380312" y="1556792"/>
              <a:ext cx="504056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 rot="10800000" flipV="1">
              <a:off x="7596336" y="1804174"/>
              <a:ext cx="209382" cy="184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23528" y="2260126"/>
          <a:ext cx="7471684" cy="35451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6175540"/>
              </a:tblGrid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行为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道歉、恳求的神情、哀求及请求宽恕、依赖、过分地好、过分热情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言语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“都是我的错”、“你喜欢什么”、“没事，没事”</a:t>
                      </a:r>
                      <a:r>
                        <a:rPr lang="en-US" altLang="zh-CN" b="1" dirty="0" smtClean="0">
                          <a:latin typeface="华文行楷" pitchFamily="2" charset="-122"/>
                          <a:ea typeface="华文行楷" pitchFamily="2" charset="-122"/>
                        </a:rPr>
                        <a:t>……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主要的情感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受伤、悲伤、焦虑、不满</a:t>
                      </a:r>
                      <a:endParaRPr lang="en-US" altLang="zh-CN" b="1" dirty="0" smtClean="0">
                        <a:latin typeface="华文行楷" pitchFamily="2" charset="-122"/>
                        <a:ea typeface="华文行楷" pitchFamily="2" charset="-122"/>
                      </a:endParaRPr>
                    </a:p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被压抑的愤怒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自我概念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低自我价值、缺乏自信、远离自我</a:t>
                      </a:r>
                      <a:endParaRPr lang="en-US" altLang="zh-CN" b="1" dirty="0" smtClean="0">
                        <a:latin typeface="华文行楷" pitchFamily="2" charset="-122"/>
                        <a:ea typeface="华文行楷" pitchFamily="2" charset="-122"/>
                      </a:endParaRPr>
                    </a:p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把焦点放在对自己的期待上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资源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关怀的、字样的、灵敏的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常见的生理症状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消化道不适、偏头痛或其他头痛、心悸、心律不齐、皮肤病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77597" y="123914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latin typeface="华文行楷" pitchFamily="2" charset="-122"/>
                <a:ea typeface="华文行楷" pitchFamily="2" charset="-122"/>
              </a:rPr>
              <a:t>讨好</a:t>
            </a:r>
            <a:endParaRPr lang="zh-CN" altLang="en-US" sz="2400" b="1" dirty="0"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7092280" y="908720"/>
            <a:ext cx="1230779" cy="1152128"/>
            <a:chOff x="7092280" y="908720"/>
            <a:chExt cx="1230779" cy="1152128"/>
          </a:xfrm>
        </p:grpSpPr>
        <p:grpSp>
          <p:nvGrpSpPr>
            <p:cNvPr id="12" name="组合 11"/>
            <p:cNvGrpSpPr/>
            <p:nvPr/>
          </p:nvGrpSpPr>
          <p:grpSpPr>
            <a:xfrm>
              <a:off x="7092280" y="908720"/>
              <a:ext cx="1230779" cy="1152128"/>
              <a:chOff x="7524328" y="692696"/>
              <a:chExt cx="1230779" cy="1152128"/>
            </a:xfrm>
          </p:grpSpPr>
          <p:grpSp>
            <p:nvGrpSpPr>
              <p:cNvPr id="2" name="组合 25"/>
              <p:cNvGrpSpPr/>
              <p:nvPr/>
            </p:nvGrpSpPr>
            <p:grpSpPr>
              <a:xfrm>
                <a:off x="7596336" y="692696"/>
                <a:ext cx="1152128" cy="1152128"/>
                <a:chOff x="7092280" y="692696"/>
                <a:chExt cx="936104" cy="936104"/>
              </a:xfrm>
            </p:grpSpPr>
            <p:sp>
              <p:nvSpPr>
                <p:cNvPr id="8" name="椭圆 7"/>
                <p:cNvSpPr/>
                <p:nvPr/>
              </p:nvSpPr>
              <p:spPr bwMode="auto">
                <a:xfrm>
                  <a:off x="7092280" y="692696"/>
                  <a:ext cx="936104" cy="93610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" name="直接连接符 9"/>
                <p:cNvCxnSpPr/>
                <p:nvPr/>
              </p:nvCxnSpPr>
              <p:spPr bwMode="auto">
                <a:xfrm rot="16200000" flipH="1">
                  <a:off x="7265373" y="800708"/>
                  <a:ext cx="366967" cy="29495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" name="直接连接符 14"/>
                <p:cNvCxnSpPr/>
                <p:nvPr/>
              </p:nvCxnSpPr>
              <p:spPr bwMode="auto">
                <a:xfrm rot="5400000">
                  <a:off x="7272300" y="1304764"/>
                  <a:ext cx="504056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" name="直接连接符 17"/>
                <p:cNvCxnSpPr/>
                <p:nvPr/>
              </p:nvCxnSpPr>
              <p:spPr bwMode="auto">
                <a:xfrm rot="10800000" flipV="1">
                  <a:off x="7596336" y="980728"/>
                  <a:ext cx="360040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7" name="TextBox 26"/>
              <p:cNvSpPr txBox="1"/>
              <p:nvPr/>
            </p:nvSpPr>
            <p:spPr>
              <a:xfrm>
                <a:off x="7956376" y="75541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自己</a:t>
                </a:r>
                <a:endParaRPr lang="zh-CN" alt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524328" y="111545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他人</a:t>
                </a:r>
                <a:endParaRPr lang="zh-CN" alt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108776" y="1268760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情境</a:t>
                </a:r>
                <a:endParaRPr lang="zh-CN" altLang="en-US" dirty="0"/>
              </a:p>
            </p:txBody>
          </p:sp>
        </p:grpSp>
        <p:cxnSp>
          <p:nvCxnSpPr>
            <p:cNvPr id="14" name="直接连接符 13"/>
            <p:cNvCxnSpPr>
              <a:stCxn id="8" idx="0"/>
              <a:endCxn id="27" idx="1"/>
            </p:cNvCxnSpPr>
            <p:nvPr/>
          </p:nvCxnSpPr>
          <p:spPr bwMode="auto">
            <a:xfrm rot="16200000" flipH="1" flipV="1">
              <a:off x="7508649" y="924399"/>
              <a:ext cx="247382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 bwMode="auto">
            <a:xfrm rot="5400000">
              <a:off x="7668344" y="980728"/>
              <a:ext cx="288032" cy="2880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 bwMode="auto">
            <a:xfrm rot="5400000">
              <a:off x="7731968" y="1061120"/>
              <a:ext cx="368424" cy="3516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40676" y="2188118"/>
          <a:ext cx="7471684" cy="35451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6175540"/>
              </a:tblGrid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行为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僵硬而刻板的姿势、看起来冷淡的、严肃而高人一等的神情、喜欢提建议、无趣的、不带人性地客观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言语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复杂的术语、避开有关个人情绪的话题、总是引述规条和抽象的想法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主要的情感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仅显露少许情绪、内心极为敏感、孤单的、孤立的、空虚的、害怕失去控制、易显示脆弱的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自我概念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低自我价值、缺乏自信、远离自我、无法表达感受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资源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有知识的、注意细节、解决问题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常见的生理症状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 smtClean="0">
                          <a:latin typeface="华文行楷" pitchFamily="2" charset="-122"/>
                          <a:ea typeface="华文行楷" pitchFamily="2" charset="-122"/>
                        </a:rPr>
                        <a:t>癌症、皮肤病、淋巴系统疾病、背痛、心脏科疾病</a:t>
                      </a:r>
                      <a:endParaRPr lang="zh-CN" altLang="en-US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33581" y="1393612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华文行楷" pitchFamily="2" charset="-122"/>
                <a:ea typeface="华文行楷" pitchFamily="2" charset="-122"/>
              </a:rPr>
              <a:t>超</a:t>
            </a:r>
            <a:r>
              <a:rPr lang="zh-CN" altLang="en-US" sz="2800" b="1" dirty="0">
                <a:latin typeface="华文行楷" pitchFamily="2" charset="-122"/>
                <a:ea typeface="华文行楷" pitchFamily="2" charset="-122"/>
              </a:rPr>
              <a:t>理智</a:t>
            </a:r>
            <a:endParaRPr lang="zh-CN" altLang="en-US" sz="2400" b="1" dirty="0"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7229653" y="908720"/>
            <a:ext cx="1230779" cy="1152128"/>
            <a:chOff x="7229653" y="908720"/>
            <a:chExt cx="1230779" cy="1152128"/>
          </a:xfrm>
        </p:grpSpPr>
        <p:grpSp>
          <p:nvGrpSpPr>
            <p:cNvPr id="2" name="组合 29"/>
            <p:cNvGrpSpPr/>
            <p:nvPr/>
          </p:nvGrpSpPr>
          <p:grpSpPr>
            <a:xfrm>
              <a:off x="7229653" y="908720"/>
              <a:ext cx="1230779" cy="1152128"/>
              <a:chOff x="7524328" y="692696"/>
              <a:chExt cx="1230779" cy="1152128"/>
            </a:xfrm>
          </p:grpSpPr>
          <p:grpSp>
            <p:nvGrpSpPr>
              <p:cNvPr id="3" name="组合 25"/>
              <p:cNvGrpSpPr/>
              <p:nvPr/>
            </p:nvGrpSpPr>
            <p:grpSpPr>
              <a:xfrm>
                <a:off x="7596336" y="692696"/>
                <a:ext cx="1152128" cy="1152128"/>
                <a:chOff x="7092280" y="692696"/>
                <a:chExt cx="936104" cy="936104"/>
              </a:xfrm>
            </p:grpSpPr>
            <p:sp>
              <p:nvSpPr>
                <p:cNvPr id="8" name="椭圆 7"/>
                <p:cNvSpPr/>
                <p:nvPr/>
              </p:nvSpPr>
              <p:spPr bwMode="auto">
                <a:xfrm>
                  <a:off x="7092280" y="692696"/>
                  <a:ext cx="936104" cy="93610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" name="直接连接符 9"/>
                <p:cNvCxnSpPr/>
                <p:nvPr/>
              </p:nvCxnSpPr>
              <p:spPr bwMode="auto">
                <a:xfrm rot="16200000" flipH="1">
                  <a:off x="7265373" y="800708"/>
                  <a:ext cx="366967" cy="29495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" name="直接连接符 14"/>
                <p:cNvCxnSpPr/>
                <p:nvPr/>
              </p:nvCxnSpPr>
              <p:spPr bwMode="auto">
                <a:xfrm rot="5400000">
                  <a:off x="7272300" y="1304764"/>
                  <a:ext cx="504056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" name="直接连接符 17"/>
                <p:cNvCxnSpPr/>
                <p:nvPr/>
              </p:nvCxnSpPr>
              <p:spPr bwMode="auto">
                <a:xfrm rot="10800000" flipV="1">
                  <a:off x="7596336" y="980728"/>
                  <a:ext cx="360040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7" name="TextBox 26"/>
              <p:cNvSpPr txBox="1"/>
              <p:nvPr/>
            </p:nvSpPr>
            <p:spPr>
              <a:xfrm>
                <a:off x="7956376" y="75541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自己</a:t>
                </a:r>
                <a:endParaRPr lang="zh-CN" alt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524328" y="111545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他人</a:t>
                </a:r>
                <a:endParaRPr lang="zh-CN" alt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108776" y="1268760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情境</a:t>
                </a:r>
                <a:endParaRPr lang="zh-CN" altLang="en-US" dirty="0"/>
              </a:p>
            </p:txBody>
          </p:sp>
        </p:grpSp>
        <p:cxnSp>
          <p:nvCxnSpPr>
            <p:cNvPr id="13" name="直接连接符 12"/>
            <p:cNvCxnSpPr/>
            <p:nvPr/>
          </p:nvCxnSpPr>
          <p:spPr bwMode="auto">
            <a:xfrm rot="10800000" flipV="1">
              <a:off x="7308305" y="1124744"/>
              <a:ext cx="353397" cy="184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接连接符 13"/>
            <p:cNvCxnSpPr/>
            <p:nvPr/>
          </p:nvCxnSpPr>
          <p:spPr bwMode="auto">
            <a:xfrm rot="10800000" flipV="1">
              <a:off x="7308304" y="1309410"/>
              <a:ext cx="504056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 bwMode="auto">
            <a:xfrm rot="10800000" flipV="1">
              <a:off x="7380312" y="1525434"/>
              <a:ext cx="504056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 rot="10800000" flipV="1">
              <a:off x="7596336" y="1772816"/>
              <a:ext cx="209382" cy="1846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直接连接符 18"/>
            <p:cNvCxnSpPr/>
            <p:nvPr/>
          </p:nvCxnSpPr>
          <p:spPr bwMode="auto">
            <a:xfrm rot="16200000" flipH="1" flipV="1">
              <a:off x="7661049" y="924399"/>
              <a:ext cx="247382" cy="2160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 bwMode="auto">
            <a:xfrm rot="5400000">
              <a:off x="7820744" y="980728"/>
              <a:ext cx="288032" cy="2880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 bwMode="auto">
            <a:xfrm rot="5400000">
              <a:off x="7884368" y="1061120"/>
              <a:ext cx="368424" cy="3516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51520" y="2060848"/>
          <a:ext cx="7471684" cy="3819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6175540"/>
              </a:tblGrid>
              <a:tr h="492409"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行为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过分活泼或过分不活泼、不安定的、操纵的、看上去傻傻的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言语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改变话题以分散注意力、不能专注于一件事上、避开有关个人的或情绪的话题、讲笑话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主要的情感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仅显露少许真正的情绪、内心极为敏感、孤单的、孤立的、空虚的、害怕失去控制、易显示脆弱的、困惑的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自我概念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低自我价值、缺乏自信、远离自我、无法表达真实的感受、没有人在乎、没有归属感</a:t>
                      </a:r>
                      <a:endParaRPr lang="en-US" altLang="zh-CN" sz="1800" b="1" dirty="0" smtClean="0">
                        <a:latin typeface="华文行楷" pitchFamily="2" charset="-122"/>
                        <a:ea typeface="华文行楷" pitchFamily="2" charset="-122"/>
                      </a:endParaRPr>
                    </a:p>
                    <a:p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资源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幽默、自发性、创造性、好玩、有弹性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  <a:tr h="492409"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常见的生理症状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1" dirty="0" smtClean="0">
                          <a:latin typeface="华文行楷" pitchFamily="2" charset="-122"/>
                          <a:ea typeface="华文行楷" pitchFamily="2" charset="-122"/>
                        </a:rPr>
                        <a:t>神经系统疾病、消化系统疾病、糖尿病、眩晕、偏头痛、易出事故</a:t>
                      </a:r>
                      <a:endParaRPr lang="zh-CN" altLang="en-US" sz="1800" b="1" dirty="0">
                        <a:latin typeface="华文行楷" pitchFamily="2" charset="-122"/>
                        <a:ea typeface="华文行楷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77597" y="124959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华文行楷" pitchFamily="2" charset="-122"/>
                <a:ea typeface="华文行楷" pitchFamily="2" charset="-122"/>
              </a:rPr>
              <a:t>打岔</a:t>
            </a:r>
            <a:endParaRPr lang="zh-CN" altLang="en-US" sz="2800" dirty="0"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7092280" y="764704"/>
            <a:ext cx="1230779" cy="1152128"/>
            <a:chOff x="7092280" y="908720"/>
            <a:chExt cx="1230779" cy="1152128"/>
          </a:xfrm>
        </p:grpSpPr>
        <p:grpSp>
          <p:nvGrpSpPr>
            <p:cNvPr id="2" name="组合 11"/>
            <p:cNvGrpSpPr/>
            <p:nvPr/>
          </p:nvGrpSpPr>
          <p:grpSpPr>
            <a:xfrm>
              <a:off x="7092280" y="908720"/>
              <a:ext cx="1230779" cy="1152128"/>
              <a:chOff x="7524328" y="692696"/>
              <a:chExt cx="1230779" cy="1152128"/>
            </a:xfrm>
          </p:grpSpPr>
          <p:grpSp>
            <p:nvGrpSpPr>
              <p:cNvPr id="3" name="组合 25"/>
              <p:cNvGrpSpPr/>
              <p:nvPr/>
            </p:nvGrpSpPr>
            <p:grpSpPr>
              <a:xfrm>
                <a:off x="7596336" y="692696"/>
                <a:ext cx="1152128" cy="1152128"/>
                <a:chOff x="7092280" y="692696"/>
                <a:chExt cx="936104" cy="936104"/>
              </a:xfrm>
            </p:grpSpPr>
            <p:sp>
              <p:nvSpPr>
                <p:cNvPr id="8" name="椭圆 7"/>
                <p:cNvSpPr/>
                <p:nvPr/>
              </p:nvSpPr>
              <p:spPr bwMode="auto">
                <a:xfrm>
                  <a:off x="7092280" y="692696"/>
                  <a:ext cx="936104" cy="936104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" name="直接连接符 9"/>
                <p:cNvCxnSpPr/>
                <p:nvPr/>
              </p:nvCxnSpPr>
              <p:spPr bwMode="auto">
                <a:xfrm rot="16200000" flipH="1">
                  <a:off x="7265373" y="800708"/>
                  <a:ext cx="366967" cy="29495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5" name="直接连接符 14"/>
                <p:cNvCxnSpPr/>
                <p:nvPr/>
              </p:nvCxnSpPr>
              <p:spPr bwMode="auto">
                <a:xfrm rot="5400000">
                  <a:off x="7272300" y="1304764"/>
                  <a:ext cx="504056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8" name="直接连接符 17"/>
                <p:cNvCxnSpPr/>
                <p:nvPr/>
              </p:nvCxnSpPr>
              <p:spPr bwMode="auto">
                <a:xfrm rot="10800000" flipV="1">
                  <a:off x="7596336" y="980728"/>
                  <a:ext cx="360040" cy="144016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7" name="TextBox 26"/>
              <p:cNvSpPr txBox="1"/>
              <p:nvPr/>
            </p:nvSpPr>
            <p:spPr>
              <a:xfrm>
                <a:off x="7956376" y="75541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自己</a:t>
                </a:r>
                <a:endParaRPr lang="zh-CN" alt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7524328" y="1115452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他人</a:t>
                </a:r>
                <a:endParaRPr lang="zh-CN" alt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108776" y="1268760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dirty="0" smtClean="0"/>
                  <a:t>情境</a:t>
                </a:r>
                <a:endParaRPr lang="zh-CN" altLang="en-US" dirty="0"/>
              </a:p>
            </p:txBody>
          </p:sp>
        </p:grpSp>
        <p:cxnSp>
          <p:nvCxnSpPr>
            <p:cNvPr id="14" name="直接连接符 13"/>
            <p:cNvCxnSpPr/>
            <p:nvPr/>
          </p:nvCxnSpPr>
          <p:spPr bwMode="auto">
            <a:xfrm rot="5400000">
              <a:off x="7217859" y="927157"/>
              <a:ext cx="576064" cy="5391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 bwMode="auto">
            <a:xfrm rot="5400000">
              <a:off x="7236296" y="980728"/>
              <a:ext cx="792088" cy="7920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直接连接符 18"/>
            <p:cNvCxnSpPr/>
            <p:nvPr/>
          </p:nvCxnSpPr>
          <p:spPr bwMode="auto">
            <a:xfrm rot="10800000" flipV="1">
              <a:off x="7380312" y="1124744"/>
              <a:ext cx="808856" cy="77532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rot="5400000">
              <a:off x="7604720" y="1349152"/>
              <a:ext cx="711696" cy="7116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华文行楷" pitchFamily="2" charset="-122"/>
                <a:ea typeface="华文行楷" pitchFamily="2" charset="-122"/>
              </a:rPr>
              <a:t>分享</a:t>
            </a:r>
            <a:r>
              <a:rPr lang="en-US" altLang="zh-CN" dirty="0" smtClean="0">
                <a:latin typeface="华文行楷" pitchFamily="2" charset="-122"/>
                <a:ea typeface="华文行楷" pitchFamily="2" charset="-122"/>
              </a:rPr>
              <a:t>——</a:t>
            </a:r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印度教的“</a:t>
            </a:r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灵性</a:t>
            </a:r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”四句话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3863" y="2126704"/>
            <a:ext cx="8177212" cy="4038600"/>
          </a:xfrm>
        </p:spPr>
        <p:txBody>
          <a:bodyPr/>
          <a:lstStyle/>
          <a:p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1.  </a:t>
            </a:r>
            <a:r>
              <a:rPr lang="zh-CN" altLang="zh-CN" sz="2800" b="1" dirty="0" smtClean="0">
                <a:latin typeface="华文行楷" pitchFamily="2" charset="-122"/>
                <a:ea typeface="华文行楷" pitchFamily="2" charset="-122"/>
              </a:rPr>
              <a:t>无论你遇见谁，他都是对的人。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2.  </a:t>
            </a:r>
            <a:r>
              <a:rPr lang="zh-CN" altLang="zh-CN" sz="2800" b="1" dirty="0" smtClean="0">
                <a:latin typeface="华文行楷" pitchFamily="2" charset="-122"/>
                <a:ea typeface="华文行楷" pitchFamily="2" charset="-122"/>
              </a:rPr>
              <a:t>无论发生什么事，那都是唯一会发生的事。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3.  </a:t>
            </a:r>
            <a:r>
              <a:rPr lang="zh-CN" altLang="zh-CN" sz="2800" b="1" dirty="0" smtClean="0">
                <a:latin typeface="华文行楷" pitchFamily="2" charset="-122"/>
                <a:ea typeface="华文行楷" pitchFamily="2" charset="-122"/>
              </a:rPr>
              <a:t>不管事情开始于哪个时刻，都是对的时刻</a:t>
            </a:r>
            <a:r>
              <a:rPr lang="zh-CN" altLang="zh-CN" sz="2800" b="1" dirty="0" smtClean="0">
                <a:latin typeface="华文行楷" pitchFamily="2" charset="-122"/>
                <a:ea typeface="华文行楷" pitchFamily="2" charset="-122"/>
              </a:rPr>
              <a:t>。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4</a:t>
            </a:r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.   </a:t>
            </a:r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已经</a:t>
            </a:r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结束的，已经结束了。</a:t>
            </a:r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0465" y="908720"/>
            <a:ext cx="8181975" cy="600075"/>
          </a:xfrm>
        </p:spPr>
        <p:txBody>
          <a:bodyPr/>
          <a:lstStyle/>
          <a:p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案例分享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268760"/>
            <a:ext cx="8177212" cy="1446312"/>
          </a:xfrm>
        </p:spPr>
        <p:txBody>
          <a:bodyPr/>
          <a:lstStyle/>
          <a:p>
            <a:r>
              <a:rPr lang="zh-CN" altLang="zh-CN" b="1" dirty="0" smtClean="0">
                <a:latin typeface="华文行楷" pitchFamily="2" charset="-122"/>
                <a:ea typeface="华文行楷" pitchFamily="2" charset="-122"/>
              </a:rPr>
              <a:t>小张，高二强化班学生</a:t>
            </a:r>
            <a:r>
              <a:rPr lang="zh-CN" altLang="zh-CN" b="1" dirty="0" smtClean="0">
                <a:latin typeface="华文行楷" pitchFamily="2" charset="-122"/>
                <a:ea typeface="华文行楷" pitchFamily="2" charset="-122"/>
              </a:rPr>
              <a:t>。</a:t>
            </a:r>
            <a:r>
              <a:rPr lang="zh-CN" altLang="en-US" b="1" dirty="0" smtClean="0">
                <a:latin typeface="华文行楷" pitchFamily="2" charset="-122"/>
                <a:ea typeface="华文行楷" pitchFamily="2" charset="-122"/>
              </a:rPr>
              <a:t>经常不做作业，回到家里基本就是玩游戏，成绩是班级倒数第二。期末考试前因顶撞班主任受到学校的纪律处分。</a:t>
            </a:r>
            <a:endParaRPr lang="en-US" altLang="zh-CN" b="1" dirty="0" smtClean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1881986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小学时是大队长和班长，初中也一直是班长。高一入学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成绩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一般，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但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他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仍然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被老师任命为班长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。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结果第一次月考年级第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8。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高一时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在学校三个社团任职，自己还一手创办了一个社团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。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因为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他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的业余活动很繁忙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，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所以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他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的成绩在年级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排名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逐渐下滑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，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但仍然能保持在年级前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80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名。</a:t>
            </a:r>
            <a:endParaRPr lang="zh-CN" altLang="en-US" sz="20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3133417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高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二分班后，换了班主任。新班主任看到他高一一年从年级第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8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逐渐下滑到年级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80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名左右，认为他不踏实，好出风头，于是没有让他担任任何学生干部。希望他能安心学习。</a:t>
            </a:r>
            <a:endParaRPr lang="zh-CN" altLang="en-US" sz="20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3568" y="4069521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他的父亲只有小学文化，却总是认为自己应当是一个成功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的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、富有的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商人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。可惜事与愿违，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现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他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在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已经</a:t>
            </a:r>
            <a:r>
              <a:rPr lang="en-US" altLang="zh-CN" sz="2000" b="1" dirty="0" smtClean="0">
                <a:latin typeface="华文行楷" pitchFamily="2" charset="-122"/>
                <a:ea typeface="华文行楷" pitchFamily="2" charset="-122"/>
              </a:rPr>
              <a:t>50</a:t>
            </a:r>
            <a:r>
              <a:rPr lang="zh-CN" altLang="zh-CN" sz="2000" b="1" dirty="0" smtClean="0">
                <a:latin typeface="华文行楷" pitchFamily="2" charset="-122"/>
                <a:ea typeface="华文行楷" pitchFamily="2" charset="-122"/>
              </a:rPr>
              <a:t>岁了，还在做快递员。于是，父母对他有很高的期望。期待他能完成父亲未实现的心愿。</a:t>
            </a:r>
            <a:endParaRPr lang="zh-CN" altLang="zh-CN" sz="20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3568" y="5013176"/>
            <a:ext cx="79928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小张顶撞班主任的直接起因是班主任请他下楼做操，他有病假条</a:t>
            </a:r>
            <a:endParaRPr lang="en-US" altLang="zh-CN" sz="20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所以不愿下楼，并表示要背书。班主任说了他一句：“</a:t>
            </a:r>
            <a:r>
              <a:rPr lang="zh-CN" altLang="en-US" sz="2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你要真这么</a:t>
            </a:r>
            <a:endParaRPr lang="en-US" altLang="zh-CN" sz="2000" b="1" dirty="0" smtClean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用功你的成绩就不会这么差了</a:t>
            </a:r>
            <a:r>
              <a:rPr lang="zh-CN" altLang="en-US" sz="2000" b="1" dirty="0" smtClean="0">
                <a:latin typeface="华文行楷" pitchFamily="2" charset="-122"/>
                <a:ea typeface="华文行楷" pitchFamily="2" charset="-122"/>
              </a:rPr>
              <a:t>。”</a:t>
            </a:r>
            <a:endParaRPr lang="zh-CN" altLang="zh-CN" sz="20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80728"/>
            <a:ext cx="5943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75437" y="2171693"/>
            <a:ext cx="800219" cy="284148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小张的冰山</a:t>
            </a:r>
            <a:endParaRPr lang="zh-CN" altLang="en-US" sz="40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32317" y="196909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指责</a:t>
            </a:r>
            <a:endParaRPr lang="zh-CN" altLang="en-US" sz="14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3928" y="1969095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超理智</a:t>
            </a:r>
            <a:endParaRPr lang="zh-CN" altLang="en-US" sz="14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学校的职业行为中，最常见的沟通姿态</a:t>
            </a:r>
            <a:r>
              <a:rPr lang="en-US" altLang="zh-CN" dirty="0" smtClean="0">
                <a:latin typeface="华文行楷" pitchFamily="2" charset="-122"/>
                <a:ea typeface="华文行楷" pitchFamily="2" charset="-122"/>
              </a:rPr>
              <a:t>——</a:t>
            </a:r>
            <a:r>
              <a:rPr lang="zh-CN" altLang="en-US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指责</a:t>
            </a:r>
            <a:endParaRPr lang="zh-CN" altLang="en-US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“指责”和“批评、提要求”的区别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某班有个学生上课经常开小差，找人讲话。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今天</a:t>
            </a:r>
            <a:r>
              <a:rPr lang="zh-CN" altLang="en-US" sz="2400" b="1" dirty="0" smtClean="0">
                <a:latin typeface="华文行楷" pitchFamily="2" charset="-122"/>
                <a:ea typeface="华文行楷" pitchFamily="2" charset="-122"/>
              </a:rPr>
              <a:t>在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我们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的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课</a:t>
            </a:r>
            <a:r>
              <a:rPr lang="zh-CN" altLang="en-US" sz="2400" b="1" dirty="0" smtClean="0">
                <a:latin typeface="华文行楷" pitchFamily="2" charset="-122"/>
                <a:ea typeface="华文行楷" pitchFamily="2" charset="-122"/>
              </a:rPr>
              <a:t>上仍然如此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，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作为老师，我们当然会生气。当然会对他提要求。大家听听看，这两种表达有不同么？</a:t>
            </a:r>
          </a:p>
          <a:p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“某某某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，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一看到你我就来气。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你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怎么这么不认真，上课总是开小差，这么不求上进，我看你以后怎么办哦</a:t>
            </a:r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。”</a:t>
            </a:r>
            <a:endParaRPr lang="zh-CN" altLang="zh-CN" sz="24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zh-CN" sz="2400" b="1" dirty="0" smtClean="0">
                <a:latin typeface="华文行楷" pitchFamily="2" charset="-122"/>
                <a:ea typeface="华文行楷" pitchFamily="2" charset="-122"/>
              </a:rPr>
              <a:t>“某某某，我看到你刚刚没有认真听课，我很不喜欢你刚刚的行为，我感觉到你似乎不尊重我，所以我有些生气。我希望你能认真听讲。”</a:t>
            </a:r>
          </a:p>
          <a:p>
            <a:endParaRPr lang="zh-CN" altLang="en-US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dirty="0" smtClean="0">
                <a:latin typeface="华文行楷" pitchFamily="2" charset="-122"/>
                <a:ea typeface="华文行楷" pitchFamily="2" charset="-122"/>
              </a:rPr>
              <a:t>如何减少学校教育中的指责？</a:t>
            </a:r>
            <a:endParaRPr lang="zh-CN" altLang="en-US" sz="32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人和事、行为区分开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批评</a:t>
            </a:r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具体的事、行为，在具体的行为上提要求，肯定人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我看到，我听到，我感觉到，我希望</a:t>
            </a:r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……</a:t>
            </a:r>
          </a:p>
          <a:p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华文行楷" pitchFamily="2" charset="-122"/>
                <a:ea typeface="华文行楷" pitchFamily="2" charset="-122"/>
              </a:rPr>
              <a:t>在学校</a:t>
            </a:r>
            <a:r>
              <a:rPr lang="zh-CN" altLang="en-US" sz="3600" dirty="0" smtClean="0">
                <a:latin typeface="华文行楷" pitchFamily="2" charset="-122"/>
                <a:ea typeface="华文行楷" pitchFamily="2" charset="-122"/>
              </a:rPr>
              <a:t>中应用可能的困难</a:t>
            </a:r>
            <a:endParaRPr lang="zh-CN" altLang="en-US" sz="36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个人的成长高度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时间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395536" y="2990800"/>
            <a:ext cx="8177212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90000" rIns="72000" bIns="90000" numCol="1" anchor="t" anchorCtr="0" compatLnSpc="1">
            <a:prstTxWarp prst="textNoShape">
              <a:avLst/>
            </a:prstTxWarp>
          </a:bodyPr>
          <a:lstStyle/>
          <a:p>
            <a:pPr marL="347663" marR="0" lvl="0" indent="-347663" algn="l" defTabSz="801688" rtl="0" eaLnBrk="1" fontAlgn="base" latinLnBrk="0" hangingPunct="1">
              <a:lnSpc>
                <a:spcPct val="100000"/>
              </a:lnSpc>
              <a:spcBef>
                <a:spcPct val="75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p"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给自己和学生耐心</a:t>
            </a:r>
            <a:endParaRPr kumimoji="0" lang="en-US" altLang="zh-CN" sz="3200" b="1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行楷" pitchFamily="2" charset="-122"/>
              <a:ea typeface="华文行楷" pitchFamily="2" charset="-122"/>
              <a:cs typeface="+mn-cs"/>
            </a:endParaRPr>
          </a:p>
          <a:p>
            <a:pPr marL="347663" marR="0" lvl="0" indent="-347663" algn="l" defTabSz="801688" rtl="0" eaLnBrk="1" fontAlgn="base" latinLnBrk="0" hangingPunct="1">
              <a:lnSpc>
                <a:spcPct val="100000"/>
              </a:lnSpc>
              <a:spcBef>
                <a:spcPct val="75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p"/>
              <a:tabLst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itchFamily="2" charset="-122"/>
                <a:ea typeface="华文行楷" pitchFamily="2" charset="-122"/>
                <a:cs typeface="+mn-cs"/>
              </a:rPr>
              <a:t>允许自己和学生犯错</a:t>
            </a:r>
          </a:p>
          <a:p>
            <a:pPr marL="347663" marR="0" lvl="0" indent="-347663" algn="l" defTabSz="801688" rtl="0" eaLnBrk="1" fontAlgn="base" latinLnBrk="0" hangingPunct="1">
              <a:lnSpc>
                <a:spcPct val="100000"/>
              </a:lnSpc>
              <a:spcBef>
                <a:spcPct val="75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p"/>
              <a:tabLst/>
              <a:defRPr/>
            </a:pPr>
            <a:endParaRPr kumimoji="0" lang="zh-CN" altLang="en-US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人际间的心理游戏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b="1" dirty="0" smtClean="0">
                <a:latin typeface="华文行楷" pitchFamily="2" charset="-122"/>
                <a:ea typeface="华文行楷" pitchFamily="2" charset="-122"/>
              </a:rPr>
              <a:t>这里</a:t>
            </a:r>
            <a:r>
              <a:rPr lang="zh-CN" altLang="en-US" sz="2400" b="1" dirty="0" smtClean="0">
                <a:latin typeface="华文行楷" pitchFamily="2" charset="-122"/>
                <a:ea typeface="华文行楷" pitchFamily="2" charset="-122"/>
              </a:rPr>
              <a:t>的游戏，是指自发的、很难被发现的人际互动，目的是为了获得心理体验。</a:t>
            </a:r>
            <a:endParaRPr lang="zh-CN" altLang="en-US" sz="24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920" y="270892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拯救者</a:t>
            </a:r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4365104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受害者</a:t>
            </a:r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92080" y="434594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迫害者</a:t>
            </a:r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275856" y="3140968"/>
            <a:ext cx="1224136" cy="1152128"/>
            <a:chOff x="3275856" y="3140968"/>
            <a:chExt cx="1224136" cy="1152128"/>
          </a:xfrm>
        </p:grpSpPr>
        <p:cxnSp>
          <p:nvCxnSpPr>
            <p:cNvPr id="8" name="直接箭头连接符 7"/>
            <p:cNvCxnSpPr/>
            <p:nvPr/>
          </p:nvCxnSpPr>
          <p:spPr bwMode="auto">
            <a:xfrm rot="5400000">
              <a:off x="3203848" y="3284984"/>
              <a:ext cx="1080120" cy="93610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" name="直接箭头连接符 10"/>
            <p:cNvCxnSpPr/>
            <p:nvPr/>
          </p:nvCxnSpPr>
          <p:spPr bwMode="auto">
            <a:xfrm rot="5400000">
              <a:off x="3491880" y="3212976"/>
              <a:ext cx="1080120" cy="93610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</p:cxnSp>
      </p:grpSp>
      <p:grpSp>
        <p:nvGrpSpPr>
          <p:cNvPr id="13" name="组合 12"/>
          <p:cNvGrpSpPr/>
          <p:nvPr/>
        </p:nvGrpSpPr>
        <p:grpSpPr>
          <a:xfrm rot="16200000">
            <a:off x="4319972" y="3176972"/>
            <a:ext cx="1224136" cy="1152128"/>
            <a:chOff x="3275856" y="3140968"/>
            <a:chExt cx="1224136" cy="1152128"/>
          </a:xfrm>
        </p:grpSpPr>
        <p:cxnSp>
          <p:nvCxnSpPr>
            <p:cNvPr id="14" name="直接箭头连接符 13"/>
            <p:cNvCxnSpPr/>
            <p:nvPr/>
          </p:nvCxnSpPr>
          <p:spPr bwMode="auto">
            <a:xfrm rot="5400000">
              <a:off x="3203848" y="3284984"/>
              <a:ext cx="1080120" cy="93610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直接箭头连接符 14"/>
            <p:cNvCxnSpPr/>
            <p:nvPr/>
          </p:nvCxnSpPr>
          <p:spPr bwMode="auto">
            <a:xfrm rot="5400000">
              <a:off x="3491880" y="3212976"/>
              <a:ext cx="1080120" cy="93610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</p:cxnSp>
      </p:grpSp>
      <p:grpSp>
        <p:nvGrpSpPr>
          <p:cNvPr id="16" name="组合 15"/>
          <p:cNvGrpSpPr/>
          <p:nvPr/>
        </p:nvGrpSpPr>
        <p:grpSpPr>
          <a:xfrm rot="2947468">
            <a:off x="3915890" y="3813344"/>
            <a:ext cx="1224136" cy="1152128"/>
            <a:chOff x="3275856" y="3140968"/>
            <a:chExt cx="1224136" cy="1152128"/>
          </a:xfrm>
        </p:grpSpPr>
        <p:cxnSp>
          <p:nvCxnSpPr>
            <p:cNvPr id="17" name="直接箭头连接符 16"/>
            <p:cNvCxnSpPr/>
            <p:nvPr/>
          </p:nvCxnSpPr>
          <p:spPr bwMode="auto">
            <a:xfrm rot="5400000">
              <a:off x="3203848" y="3284984"/>
              <a:ext cx="1080120" cy="93610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直接箭头连接符 17"/>
            <p:cNvCxnSpPr/>
            <p:nvPr/>
          </p:nvCxnSpPr>
          <p:spPr bwMode="auto">
            <a:xfrm rot="5400000">
              <a:off x="3491880" y="3212976"/>
              <a:ext cx="1080120" cy="936104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scene3d>
              <a:camera prst="orthographicFront">
                <a:rot lat="0" lon="0" rev="10800000"/>
              </a:camera>
              <a:lightRig rig="threePt" dir="t"/>
            </a:scene3d>
          </p:spPr>
        </p:cxn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2780928"/>
            <a:ext cx="7128792" cy="1512168"/>
          </a:xfrm>
        </p:spPr>
        <p:txBody>
          <a:bodyPr/>
          <a:lstStyle/>
          <a:p>
            <a:r>
              <a:rPr lang="zh-CN" altLang="en-US" sz="72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谢谢！</a:t>
            </a:r>
            <a:endParaRPr lang="zh-CN" altLang="en-US" sz="72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1.  </a:t>
            </a:r>
            <a:r>
              <a:rPr lang="zh-CN" altLang="zh-CN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无论你遇见谁，他都是对的人。</a:t>
            </a:r>
            <a:r>
              <a:rPr lang="en-US" altLang="zh-CN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endParaRPr lang="zh-CN" altLang="en-US" sz="40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3863" y="1982688"/>
            <a:ext cx="8177212" cy="4038600"/>
          </a:xfrm>
        </p:spPr>
        <p:txBody>
          <a:bodyPr/>
          <a:lstStyle/>
          <a:p>
            <a:r>
              <a:rPr lang="zh-CN" altLang="zh-CN" sz="2800" b="1" dirty="0" smtClean="0">
                <a:latin typeface="华文行楷" pitchFamily="2" charset="-122"/>
                <a:ea typeface="华文行楷" pitchFamily="2" charset="-122"/>
              </a:rPr>
              <a:t>这意味，没有人是因为偶然进入我们的生命。每个在我们周围，和我们有互动的人，都代表一些事。也许要教会我们什么，也许要协助我们改善眼前的一个情况。</a:t>
            </a:r>
          </a:p>
          <a:p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640960" cy="600075"/>
          </a:xfrm>
        </p:spPr>
        <p:txBody>
          <a:bodyPr/>
          <a:lstStyle/>
          <a:p>
            <a:r>
              <a:rPr lang="en-US" altLang="zh-CN" sz="3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2.  </a:t>
            </a:r>
            <a:r>
              <a:rPr lang="zh-CN" altLang="zh-CN" sz="3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无论发生什么事，那都是唯一会发生的事。</a:t>
            </a:r>
            <a:r>
              <a:rPr lang="en-US" altLang="zh-CN" sz="3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sz="3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r>
              <a:rPr lang="en-US" altLang="zh-CN" sz="3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sz="3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endParaRPr lang="zh-CN" altLang="en-US" sz="34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844824"/>
            <a:ext cx="8177212" cy="4038600"/>
          </a:xfrm>
        </p:spPr>
        <p:txBody>
          <a:bodyPr/>
          <a:lstStyle/>
          <a:p>
            <a:r>
              <a:rPr lang="zh-CN" altLang="zh-CN" sz="2800" b="1" dirty="0" smtClean="0">
                <a:latin typeface="华文行楷" pitchFamily="2" charset="-122"/>
                <a:ea typeface="华文行楷" pitchFamily="2" charset="-122"/>
              </a:rPr>
              <a:t>我们所经历的事，不可能，绝不可能以其它的方式发生，即便是最不重要的细节也不会。并不存在「要是我当时做法不一样</a:t>
            </a:r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…</a:t>
            </a:r>
            <a:r>
              <a:rPr lang="zh-CN" altLang="zh-CN" sz="2800" b="1" dirty="0" smtClean="0">
                <a:latin typeface="华文行楷" pitchFamily="2" charset="-122"/>
                <a:ea typeface="华文行楷" pitchFamily="2" charset="-122"/>
              </a:rPr>
              <a:t>那么结果就会不一样。」。</a:t>
            </a:r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 </a:t>
            </a:r>
            <a:r>
              <a:rPr lang="zh-CN" altLang="zh-CN" sz="2800" b="1" dirty="0" smtClean="0">
                <a:latin typeface="华文行楷" pitchFamily="2" charset="-122"/>
                <a:ea typeface="华文行楷" pitchFamily="2" charset="-122"/>
              </a:rPr>
              <a:t>无论发生什么事，那都是唯一会发生的，而且一定要那样发生，才能让我们学到经验以便继续前进。生命中，我们经验的每一种情境都是绝对完美的，即便它不符我们的理解与自尊。</a:t>
            </a:r>
          </a:p>
          <a:p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352928" cy="600075"/>
          </a:xfrm>
        </p:spPr>
        <p:txBody>
          <a:bodyPr/>
          <a:lstStyle/>
          <a:p>
            <a:r>
              <a:rPr lang="en-US" altLang="zh-CN" sz="3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3.  </a:t>
            </a:r>
            <a:r>
              <a:rPr lang="zh-CN" altLang="zh-CN" sz="3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不管事情开始于哪个时刻，都是对的时刻。 </a:t>
            </a:r>
            <a:r>
              <a:rPr lang="en-US" altLang="zh-CN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endParaRPr lang="zh-CN" altLang="en-US" sz="40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2270720"/>
            <a:ext cx="8177212" cy="2670448"/>
          </a:xfrm>
        </p:spPr>
        <p:txBody>
          <a:bodyPr/>
          <a:lstStyle/>
          <a:p>
            <a:r>
              <a:rPr lang="zh-CN" altLang="zh-CN" sz="2800" b="1" dirty="0" smtClean="0">
                <a:latin typeface="华文行楷" pitchFamily="2" charset="-122"/>
                <a:ea typeface="华文行楷" pitchFamily="2" charset="-122"/>
              </a:rPr>
              <a:t>每一件事都正好是在对的时刻开始的，不早也不晚。当我们准备好，准备经历生命中的新奇时刻，它就在哪里，随时准备开始。</a:t>
            </a:r>
          </a:p>
          <a:p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1" y="1031875"/>
            <a:ext cx="7920881" cy="600075"/>
          </a:xfrm>
        </p:spPr>
        <p:txBody>
          <a:bodyPr/>
          <a:lstStyle/>
          <a:p>
            <a:r>
              <a:rPr lang="en-US" altLang="zh-CN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4.   </a:t>
            </a:r>
            <a:r>
              <a:rPr lang="zh-CN" altLang="en-US" sz="40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已经结束的，已经结束了。 </a:t>
            </a:r>
            <a:r>
              <a:rPr lang="en-US" altLang="zh-CN" sz="4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/>
            </a:r>
            <a:br>
              <a:rPr lang="en-US" altLang="zh-CN" sz="44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</a:br>
            <a:endParaRPr lang="zh-CN" altLang="en-US" sz="44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838672"/>
            <a:ext cx="8177212" cy="4038600"/>
          </a:xfrm>
        </p:spPr>
        <p:txBody>
          <a:bodyPr/>
          <a:lstStyle/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这是如此简单。当生命中有些事情结束，它会帮助我们进化。这是为什么，要完整享受已然发生的事，最好是放下并持续前进。 你坐在这里，读着这些文字，我相信绝非巧合。如果这些文字触动你的心弦，那是因为你的因缘成熟，你明白没有任何一片雪花会因为意外落在错的地方。 善待自己，爱你的存在，让自己快乐！</a:t>
            </a:r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华文行楷" pitchFamily="2" charset="-122"/>
                <a:ea typeface="华文行楷" pitchFamily="2" charset="-122"/>
              </a:rPr>
              <a:t>心理健康教育、心理咨询、心理治疗的关系的比喻</a:t>
            </a:r>
            <a:endParaRPr lang="zh-CN" altLang="en-US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心理治疗 </a:t>
            </a:r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—— </a:t>
            </a:r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救人于深潭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心理咨询 </a:t>
            </a:r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—— </a:t>
            </a:r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劝人于潭边</a:t>
            </a:r>
            <a:endParaRPr lang="en-US" altLang="zh-CN" sz="28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心理健康教育 </a:t>
            </a:r>
            <a:r>
              <a:rPr lang="en-US" altLang="zh-CN" sz="2800" b="1" dirty="0" smtClean="0">
                <a:latin typeface="华文行楷" pitchFamily="2" charset="-122"/>
                <a:ea typeface="华文行楷" pitchFamily="2" charset="-122"/>
              </a:rPr>
              <a:t>—— </a:t>
            </a:r>
            <a:r>
              <a:rPr lang="zh-CN" altLang="en-US" sz="2800" b="1" dirty="0" smtClean="0">
                <a:latin typeface="华文行楷" pitchFamily="2" charset="-122"/>
                <a:ea typeface="华文行楷" pitchFamily="2" charset="-122"/>
              </a:rPr>
              <a:t>教人以水性</a:t>
            </a:r>
            <a:endParaRPr lang="zh-CN" altLang="en-US" sz="28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椭圆 3"/>
          <p:cNvSpPr/>
          <p:nvPr/>
        </p:nvSpPr>
        <p:spPr bwMode="auto">
          <a:xfrm>
            <a:off x="3419872" y="1772816"/>
            <a:ext cx="504056" cy="504056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椭圆 4"/>
          <p:cNvSpPr/>
          <p:nvPr/>
        </p:nvSpPr>
        <p:spPr bwMode="auto">
          <a:xfrm>
            <a:off x="3419872" y="2492896"/>
            <a:ext cx="504056" cy="504056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4139952" y="3284984"/>
            <a:ext cx="504056" cy="504056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2420888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助人</a:t>
            </a:r>
            <a:endParaRPr lang="zh-CN" altLang="en-US" sz="32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8" name="右大括号 7"/>
          <p:cNvSpPr/>
          <p:nvPr/>
        </p:nvSpPr>
        <p:spPr bwMode="auto">
          <a:xfrm>
            <a:off x="5724128" y="1916832"/>
            <a:ext cx="504056" cy="1656184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4068361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助人的前提是自己的个人成长。</a:t>
            </a:r>
            <a:endParaRPr lang="zh-CN" altLang="en-US" sz="32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3892" y="481631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觉察</a:t>
            </a:r>
            <a:endParaRPr lang="zh-CN" altLang="en-US" sz="28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22084" y="479715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体验</a:t>
            </a:r>
            <a:endParaRPr lang="zh-CN" altLang="en-US" sz="28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49309" y="479715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改变</a:t>
            </a:r>
            <a:endParaRPr lang="zh-CN" altLang="en-US" sz="28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cxnSp>
        <p:nvCxnSpPr>
          <p:cNvPr id="14" name="直接箭头连接符 13"/>
          <p:cNvCxnSpPr>
            <a:stCxn id="10" idx="3"/>
          </p:cNvCxnSpPr>
          <p:nvPr/>
        </p:nvCxnSpPr>
        <p:spPr bwMode="auto">
          <a:xfrm>
            <a:off x="2196703" y="5077926"/>
            <a:ext cx="935137" cy="725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>
            <a:off x="3851920" y="5085184"/>
            <a:ext cx="935137" cy="725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曲线连接符 17"/>
          <p:cNvCxnSpPr>
            <a:stCxn id="12" idx="2"/>
            <a:endCxn id="10" idx="2"/>
          </p:cNvCxnSpPr>
          <p:nvPr/>
        </p:nvCxnSpPr>
        <p:spPr bwMode="auto">
          <a:xfrm rot="5400000">
            <a:off x="3463425" y="3602246"/>
            <a:ext cx="19164" cy="3455417"/>
          </a:xfrm>
          <a:prstGeom prst="curvedConnector3">
            <a:avLst>
              <a:gd name="adj1" fmla="val 1292862"/>
            </a:avLst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/>
      <p:bldP spid="8" grpId="0" animBg="1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9100" y="908720"/>
            <a:ext cx="8181975" cy="600075"/>
          </a:xfrm>
        </p:spPr>
        <p:txBody>
          <a:bodyPr/>
          <a:lstStyle/>
          <a:p>
            <a:r>
              <a:rPr lang="zh-CN" altLang="en-US" sz="4400" dirty="0" smtClean="0">
                <a:latin typeface="华文行楷" pitchFamily="2" charset="-122"/>
                <a:ea typeface="华文行楷" pitchFamily="2" charset="-122"/>
              </a:rPr>
              <a:t>人际沟通分析</a:t>
            </a:r>
            <a:endParaRPr lang="zh-CN" altLang="en-US" sz="4400" dirty="0"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16287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772816"/>
            <a:ext cx="16287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组合 23"/>
          <p:cNvGrpSpPr/>
          <p:nvPr/>
        </p:nvGrpSpPr>
        <p:grpSpPr>
          <a:xfrm>
            <a:off x="1259632" y="1700808"/>
            <a:ext cx="5760640" cy="3312368"/>
            <a:chOff x="1259632" y="1700808"/>
            <a:chExt cx="5760640" cy="3312368"/>
          </a:xfrm>
        </p:grpSpPr>
        <p:sp>
          <p:nvSpPr>
            <p:cNvPr id="7" name="椭圆 6"/>
            <p:cNvSpPr/>
            <p:nvPr/>
          </p:nvSpPr>
          <p:spPr bwMode="auto">
            <a:xfrm>
              <a:off x="1331640" y="1700808"/>
              <a:ext cx="2016224" cy="2952328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椭圆 7"/>
            <p:cNvSpPr/>
            <p:nvPr/>
          </p:nvSpPr>
          <p:spPr bwMode="auto">
            <a:xfrm>
              <a:off x="5004048" y="1772816"/>
              <a:ext cx="2016224" cy="2952328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" name="直接连接符 9"/>
            <p:cNvCxnSpPr>
              <a:stCxn id="7" idx="4"/>
            </p:cNvCxnSpPr>
            <p:nvPr/>
          </p:nvCxnSpPr>
          <p:spPr bwMode="auto">
            <a:xfrm rot="5400000">
              <a:off x="1619672" y="4293096"/>
              <a:ext cx="360040" cy="108012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接连接符 10"/>
            <p:cNvCxnSpPr/>
            <p:nvPr/>
          </p:nvCxnSpPr>
          <p:spPr bwMode="auto">
            <a:xfrm rot="10800000" flipV="1">
              <a:off x="1259632" y="4437112"/>
              <a:ext cx="4104456" cy="57606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778029" y="486916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人</a:t>
            </a:r>
            <a:endParaRPr lang="zh-CN" altLang="en-US" sz="32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419872" y="2852936"/>
            <a:ext cx="1512168" cy="504056"/>
            <a:chOff x="3419872" y="2852936"/>
            <a:chExt cx="1512168" cy="504056"/>
          </a:xfrm>
        </p:grpSpPr>
        <p:sp>
          <p:nvSpPr>
            <p:cNvPr id="16" name="右箭头 15"/>
            <p:cNvSpPr/>
            <p:nvPr/>
          </p:nvSpPr>
          <p:spPr bwMode="auto">
            <a:xfrm>
              <a:off x="3419872" y="2852936"/>
              <a:ext cx="1512168" cy="144016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右箭头 16"/>
            <p:cNvSpPr/>
            <p:nvPr/>
          </p:nvSpPr>
          <p:spPr bwMode="auto">
            <a:xfrm rot="10800000">
              <a:off x="3419872" y="3212976"/>
              <a:ext cx="1512168" cy="144016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2987824" y="2348880"/>
            <a:ext cx="2808312" cy="2880320"/>
            <a:chOff x="2987824" y="2348880"/>
            <a:chExt cx="2808312" cy="2880320"/>
          </a:xfrm>
        </p:grpSpPr>
        <p:sp>
          <p:nvSpPr>
            <p:cNvPr id="18" name="椭圆 17"/>
            <p:cNvSpPr/>
            <p:nvPr/>
          </p:nvSpPr>
          <p:spPr bwMode="auto">
            <a:xfrm>
              <a:off x="2987824" y="2348880"/>
              <a:ext cx="2367880" cy="1503784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 bwMode="auto">
            <a:xfrm rot="10800000">
              <a:off x="4283968" y="3861048"/>
              <a:ext cx="1512168" cy="136815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TextBox 21"/>
          <p:cNvSpPr txBox="1"/>
          <p:nvPr/>
        </p:nvSpPr>
        <p:spPr>
          <a:xfrm>
            <a:off x="4499992" y="5148481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人际</a:t>
            </a:r>
            <a:r>
              <a:rPr lang="zh-CN" altLang="en-US" sz="3200" b="1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间如何互动的</a:t>
            </a:r>
            <a:endParaRPr lang="zh-CN" altLang="en-US" sz="3200" b="1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36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3600" b="1" dirty="0" smtClean="0">
                <a:latin typeface="华文行楷" pitchFamily="2" charset="-122"/>
                <a:ea typeface="华文行楷" pitchFamily="2" charset="-122"/>
              </a:rPr>
              <a:t>人</a:t>
            </a:r>
            <a:endParaRPr lang="en-US" altLang="zh-CN" sz="3600" b="1" dirty="0" smtClean="0">
              <a:latin typeface="华文行楷" pitchFamily="2" charset="-122"/>
              <a:ea typeface="华文行楷" pitchFamily="2" charset="-122"/>
            </a:endParaRPr>
          </a:p>
          <a:p>
            <a:endParaRPr lang="en-US" altLang="zh-CN" sz="3600" b="1" dirty="0" smtClean="0">
              <a:latin typeface="华文行楷" pitchFamily="2" charset="-122"/>
              <a:ea typeface="华文行楷" pitchFamily="2" charset="-122"/>
            </a:endParaRPr>
          </a:p>
          <a:p>
            <a:r>
              <a:rPr lang="zh-CN" altLang="en-US" sz="3600" b="1" dirty="0" smtClean="0">
                <a:latin typeface="华文行楷" pitchFamily="2" charset="-122"/>
                <a:ea typeface="华文行楷" pitchFamily="2" charset="-122"/>
              </a:rPr>
              <a:t>人际间互动</a:t>
            </a:r>
            <a:endParaRPr lang="zh-CN" altLang="en-US" sz="36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 smtClean="0">
                <a:latin typeface="华文行楷" pitchFamily="2" charset="-122"/>
                <a:ea typeface="华文行楷" pitchFamily="2" charset="-122"/>
              </a:rPr>
              <a:t>人际沟通分析</a:t>
            </a:r>
            <a:endParaRPr lang="zh-CN" altLang="en-US" sz="4400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" name="左大括号 4"/>
          <p:cNvSpPr/>
          <p:nvPr/>
        </p:nvSpPr>
        <p:spPr bwMode="auto">
          <a:xfrm>
            <a:off x="2699792" y="2501607"/>
            <a:ext cx="216024" cy="1008112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7824" y="2276872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现在这个人是怎样的</a:t>
            </a:r>
            <a:endParaRPr lang="zh-CN" altLang="en-US" sz="32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3149679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这个人是如何变成现在这样的</a:t>
            </a:r>
            <a:endParaRPr lang="zh-CN" altLang="en-US" sz="32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8" name="左大括号 7"/>
          <p:cNvSpPr/>
          <p:nvPr/>
        </p:nvSpPr>
        <p:spPr bwMode="auto">
          <a:xfrm>
            <a:off x="3275856" y="4373815"/>
            <a:ext cx="144016" cy="1152128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872" y="414908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人际沟通的方式</a:t>
            </a:r>
            <a:endParaRPr lang="zh-CN" altLang="en-US" sz="3200" b="1" dirty="0"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65282" y="5157192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人际</a:t>
            </a:r>
            <a:r>
              <a:rPr lang="zh-CN" altLang="en-US" sz="3200" b="1" dirty="0" smtClean="0">
                <a:latin typeface="华文行楷" pitchFamily="2" charset="-122"/>
                <a:ea typeface="华文行楷" pitchFamily="2" charset="-122"/>
              </a:rPr>
              <a:t>间的游戏</a:t>
            </a:r>
            <a:endParaRPr lang="zh-CN" altLang="en-US" sz="3200" b="1" dirty="0"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主题">
  <a:themeElements>
    <a:clrScheme name="Standarddesign 1">
      <a:dk1>
        <a:srgbClr val="000000"/>
      </a:dk1>
      <a:lt1>
        <a:srgbClr val="FFFFFF"/>
      </a:lt1>
      <a:dk2>
        <a:srgbClr val="F49B17"/>
      </a:dk2>
      <a:lt2>
        <a:srgbClr val="B5412C"/>
      </a:lt2>
      <a:accent1>
        <a:srgbClr val="496954"/>
      </a:accent1>
      <a:accent2>
        <a:srgbClr val="658570"/>
      </a:accent2>
      <a:accent3>
        <a:srgbClr val="FFFFFF"/>
      </a:accent3>
      <a:accent4>
        <a:srgbClr val="000000"/>
      </a:accent4>
      <a:accent5>
        <a:srgbClr val="B1B9B3"/>
      </a:accent5>
      <a:accent6>
        <a:srgbClr val="5B7865"/>
      </a:accent6>
      <a:hlink>
        <a:srgbClr val="9EBEA9"/>
      </a:hlink>
      <a:folHlink>
        <a:srgbClr val="CAEAD5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</Template>
  <TotalTime>643</TotalTime>
  <Words>1765</Words>
  <Application>Microsoft Office PowerPoint</Application>
  <PresentationFormat>全屏显示(4:3)</PresentationFormat>
  <Paragraphs>177</Paragraphs>
  <Slides>26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主题</vt:lpstr>
      <vt:lpstr>学校人际沟通分析</vt:lpstr>
      <vt:lpstr>分享——印度教的“灵性”四句话</vt:lpstr>
      <vt:lpstr>1.  无论你遇见谁，他都是对的人。 </vt:lpstr>
      <vt:lpstr>2.  无论发生什么事，那都是唯一会发生的事。  </vt:lpstr>
      <vt:lpstr>3.  不管事情开始于哪个时刻，都是对的时刻。  </vt:lpstr>
      <vt:lpstr>4.   已经结束的，已经结束了。  </vt:lpstr>
      <vt:lpstr>心理健康教育、心理咨询、心理治疗的关系的比喻</vt:lpstr>
      <vt:lpstr>人际沟通分析</vt:lpstr>
      <vt:lpstr>人际沟通分析</vt:lpstr>
      <vt:lpstr>冰山理论——关于人的隐喻（Virginia  Satir）</vt:lpstr>
      <vt:lpstr>幻灯片 11</vt:lpstr>
      <vt:lpstr>案例分享</vt:lpstr>
      <vt:lpstr>幻灯片 13</vt:lpstr>
      <vt:lpstr>这个人是如何变成现在这样的 </vt:lpstr>
      <vt:lpstr>人际间的互动——沟通姿态</vt:lpstr>
      <vt:lpstr>幻灯片 16</vt:lpstr>
      <vt:lpstr>幻灯片 17</vt:lpstr>
      <vt:lpstr>幻灯片 18</vt:lpstr>
      <vt:lpstr>幻灯片 19</vt:lpstr>
      <vt:lpstr>案例分享</vt:lpstr>
      <vt:lpstr>幻灯片 21</vt:lpstr>
      <vt:lpstr>学校的职业行为中，最常见的沟通姿态——指责</vt:lpstr>
      <vt:lpstr>如何减少学校教育中的指责？</vt:lpstr>
      <vt:lpstr>在学校中应用可能的困难</vt:lpstr>
      <vt:lpstr>人际间的心理游戏</vt:lpstr>
      <vt:lpstr>谢谢！</vt:lpstr>
    </vt:vector>
  </TitlesOfParts>
  <Company>WwW.YlmF.CoM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YlmF</dc:creator>
  <cp:lastModifiedBy>YlmF</cp:lastModifiedBy>
  <cp:revision>46</cp:revision>
  <dcterms:created xsi:type="dcterms:W3CDTF">2011-07-09T15:21:30Z</dcterms:created>
  <dcterms:modified xsi:type="dcterms:W3CDTF">2011-07-10T16:53:56Z</dcterms:modified>
</cp:coreProperties>
</file>