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70" r:id="rId6"/>
    <p:sldId id="271" r:id="rId7"/>
    <p:sldId id="267" r:id="rId8"/>
    <p:sldId id="268" r:id="rId9"/>
    <p:sldId id="274" r:id="rId10"/>
    <p:sldId id="272" r:id="rId11"/>
    <p:sldId id="273" r:id="rId12"/>
    <p:sldId id="262" r:id="rId13"/>
    <p:sldId id="263" r:id="rId14"/>
    <p:sldId id="265" r:id="rId15"/>
    <p:sldId id="266" r:id="rId16"/>
    <p:sldId id="264" r:id="rId17"/>
  </p:sldIdLst>
  <p:sldSz cx="9144000" cy="6858000" type="screen4x3"/>
  <p:notesSz cx="6858000" cy="9144000"/>
  <p:embeddedFontLst>
    <p:embeddedFont>
      <p:font typeface="微软雅黑" panose="020B0503020204020204" pitchFamily="34" charset="-122"/>
      <p:regular r:id="rId19"/>
      <p:bold r:id="rId20"/>
    </p:embeddedFont>
    <p:embeddedFont>
      <p:font typeface="Wingdings 2" panose="05020102010507070707" pitchFamily="18" charset="2"/>
      <p:regular r:id="rId21"/>
    </p:embeddedFont>
    <p:embeddedFont>
      <p:font typeface="楷体" panose="02010609060101010101" pitchFamily="49" charset="-12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Franklin Gothic Medium" panose="020B0603020102020204" pitchFamily="34" charset="0"/>
      <p:regular r:id="rId27"/>
      <p:italic r:id="rId28"/>
    </p:embeddedFont>
    <p:embeddedFont>
      <p:font typeface="Layout Pinyin" panose="02010601030101010101" pitchFamily="2" charset="-122"/>
      <p:regular r:id="rId29"/>
    </p:embeddedFont>
    <p:embeddedFont>
      <p:font typeface="隶书" panose="02010509060101010101" pitchFamily="49" charset="-122"/>
      <p:regular r:id="rId30"/>
    </p:embeddedFont>
    <p:embeddedFont>
      <p:font typeface="黑体" panose="02010609060101010101" pitchFamily="49" charset="-122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12016-6AEF-492B-BF10-CECA17765CBE}" type="datetimeFigureOut">
              <a:rPr lang="zh-CN" altLang="en-US" smtClean="0"/>
              <a:pPr/>
              <a:t>2019/9/25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E7B09-61DC-49EA-A107-7FBE0614CB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54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7B09-61DC-49EA-A107-7FBE0614CBF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29DE-997C-4049-9735-9538597F5014}" type="datetimeFigureOut">
              <a:rPr lang="zh-CN" altLang="en-US" smtClean="0"/>
              <a:pPr/>
              <a:t>2019/9/25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4E4B-2EB2-47ED-9E06-7BFA683507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29DE-997C-4049-9735-9538597F5014}" type="datetimeFigureOut">
              <a:rPr lang="zh-CN" altLang="en-US" smtClean="0"/>
              <a:pPr/>
              <a:t>2019/9/25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4E4B-2EB2-47ED-9E06-7BFA683507A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29DE-997C-4049-9735-9538597F5014}" type="datetimeFigureOut">
              <a:rPr lang="zh-CN" altLang="en-US" smtClean="0"/>
              <a:pPr/>
              <a:t>2019/9/25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4E4B-2EB2-47ED-9E06-7BFA683507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E57429DE-997C-4049-9735-9538597F5014}" type="datetimeFigureOut">
              <a:rPr lang="zh-CN" altLang="en-US" smtClean="0"/>
              <a:pPr/>
              <a:t>2019/9/25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4E4B-2EB2-47ED-9E06-7BFA683507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29DE-997C-4049-9735-9538597F5014}" type="datetimeFigureOut">
              <a:rPr lang="zh-CN" altLang="en-US" smtClean="0"/>
              <a:pPr/>
              <a:t>2019/9/25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4E4B-2EB2-47ED-9E06-7BFA683507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29DE-997C-4049-9735-9538597F5014}" type="datetimeFigureOut">
              <a:rPr lang="zh-CN" altLang="en-US" smtClean="0"/>
              <a:pPr/>
              <a:t>2019/9/25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4E4B-2EB2-47ED-9E06-7BFA683507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29DE-997C-4049-9735-9538597F5014}" type="datetimeFigureOut">
              <a:rPr lang="zh-CN" altLang="en-US" smtClean="0"/>
              <a:pPr/>
              <a:t>2019/9/25 Wednesday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4E4B-2EB2-47ED-9E06-7BFA683507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29DE-997C-4049-9735-9538597F5014}" type="datetimeFigureOut">
              <a:rPr lang="zh-CN" altLang="en-US" smtClean="0"/>
              <a:pPr/>
              <a:t>2019/9/25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4E4B-2EB2-47ED-9E06-7BFA683507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29DE-997C-4049-9735-9538597F5014}" type="datetimeFigureOut">
              <a:rPr lang="zh-CN" altLang="en-US" smtClean="0"/>
              <a:pPr/>
              <a:t>2019/9/25 Wednesday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4E4B-2EB2-47ED-9E06-7BFA683507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29DE-997C-4049-9735-9538597F5014}" type="datetimeFigureOut">
              <a:rPr lang="zh-CN" altLang="en-US" smtClean="0"/>
              <a:pPr/>
              <a:t>2019/9/25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4E4B-2EB2-47ED-9E06-7BFA683507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29DE-997C-4049-9735-9538597F5014}" type="datetimeFigureOut">
              <a:rPr lang="zh-CN" altLang="en-US" smtClean="0"/>
              <a:pPr/>
              <a:t>2019/9/25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4E4B-2EB2-47ED-9E06-7BFA683507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E57429DE-997C-4049-9735-9538597F5014}" type="datetimeFigureOut">
              <a:rPr lang="zh-CN" altLang="en-US" smtClean="0"/>
              <a:pPr/>
              <a:t>2019/9/25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1A5E4E4B-2EB2-47ED-9E06-7BFA683507A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IMG_8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737" y="116632"/>
            <a:ext cx="5316803" cy="66247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932040" y="1628800"/>
            <a:ext cx="4032448" cy="1538286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司  马  光</a:t>
            </a:r>
            <a:endParaRPr lang="zh-CN" altLang="en-US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414908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南京市拉萨路小学     贾卉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2836912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zh-CN" dirty="0" smtClean="0"/>
              <a:t>           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群儿戏于庭，一儿登瓮，足跌没水中。</a:t>
            </a:r>
            <a:r>
              <a:rPr lang="zh-CN" altLang="zh-CN" sz="4000" b="1" dirty="0" smtClean="0">
                <a:solidFill>
                  <a:schemeClr val="bg1">
                    <a:lumMod val="85000"/>
                  </a:schemeClr>
                </a:solidFill>
                <a:latin typeface="楷体" pitchFamily="49" charset="-122"/>
                <a:ea typeface="楷体" pitchFamily="49" charset="-122"/>
              </a:rPr>
              <a:t>众皆弃去，光持石击瓮破之，水迸，儿得活。</a:t>
            </a: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2836912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zh-CN" dirty="0" smtClean="0"/>
              <a:t>           </a:t>
            </a:r>
            <a:r>
              <a:rPr lang="zh-CN" altLang="zh-CN" sz="4000" b="1" dirty="0" smtClean="0">
                <a:solidFill>
                  <a:schemeClr val="bg1">
                    <a:lumMod val="85000"/>
                  </a:schemeClr>
                </a:solidFill>
                <a:latin typeface="楷体" pitchFamily="49" charset="-122"/>
                <a:ea typeface="楷体" pitchFamily="49" charset="-122"/>
              </a:rPr>
              <a:t>群儿戏于庭，一儿登瓮，足跌没水中。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众皆弃去，光持石击瓮破之，水迸，儿得活。</a:t>
            </a: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2852936"/>
            <a:ext cx="7776864" cy="13967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zh-CN" altLang="en-US" sz="4800" b="1" dirty="0" smtClean="0"/>
              <a:t>（             ）</a:t>
            </a:r>
            <a:r>
              <a:rPr lang="zh-CN" altLang="zh-CN" sz="4800" b="1" dirty="0" smtClean="0"/>
              <a:t>的司马光</a:t>
            </a:r>
            <a:endParaRPr lang="zh-CN" alt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412776"/>
            <a:ext cx="8157592" cy="352839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altLang="zh-CN" sz="3600" dirty="0" smtClean="0"/>
              <a:t>        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司马光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600" dirty="0" smtClean="0">
                <a:latin typeface="楷体" pitchFamily="49" charset="-122"/>
                <a:ea typeface="楷体" pitchFamily="49" charset="-122"/>
              </a:rPr>
              <a:t>1019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～</a:t>
            </a:r>
            <a:r>
              <a:rPr lang="en-US" altLang="zh-CN" sz="3600" dirty="0" smtClean="0">
                <a:latin typeface="楷体" pitchFamily="49" charset="-122"/>
                <a:ea typeface="楷体" pitchFamily="49" charset="-122"/>
              </a:rPr>
              <a:t>1086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）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一生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追求诚信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讲究以诚待人。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是北宋政治家、史学家、文学家，主持编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写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了中国历史上第一部编年体通史《资治通鉴》。这套书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294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卷，近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400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万字。</a:t>
            </a:r>
            <a:endParaRPr lang="zh-CN" altLang="en-US" sz="36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844824"/>
            <a:ext cx="2962672" cy="295232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zh-CN" altLang="en-US" sz="28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文言文：</a:t>
            </a:r>
            <a:endParaRPr lang="en-US" altLang="zh-CN" sz="2800" b="1" dirty="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      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群儿戏于庭，一儿登瓮，足跌没水中。众皆弃去，光持石击瓮破之，水迸，儿得活。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30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）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3347864" y="980728"/>
            <a:ext cx="53285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白话文：</a:t>
            </a:r>
            <a:endParaRPr lang="en-US" altLang="zh-CN" sz="2800" b="1" dirty="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古时候有个孩子，叫司马光。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有一回，他跟几个小朋友在花园里玩。花园里有假山，假山下面有一口大水缸，缸里装满了水。有个小朋友爬到假山上去玩，一不小心，掉进了大水缸。别的小朋友都慌了，有的吓哭了，有的叫着喊着，跑去找大人。司马光没有慌，他举起一块石头，使劲砸那口缸，几下子就把缸砸破了。缸里的水流出来了，掉进缸里的小朋友得救了。（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141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）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33265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司 马 光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548680"/>
            <a:ext cx="8229600" cy="61206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altLang="zh-CN" dirty="0" smtClean="0"/>
              <a:t>                               </a:t>
            </a:r>
            <a:r>
              <a:rPr lang="zh-CN" altLang="zh-CN" sz="3800" b="1" dirty="0" smtClean="0">
                <a:latin typeface="楷体" pitchFamily="49" charset="-122"/>
                <a:ea typeface="楷体" pitchFamily="49" charset="-122"/>
              </a:rPr>
              <a:t>曹冲称象</a:t>
            </a:r>
          </a:p>
          <a:p>
            <a:pPr>
              <a:lnSpc>
                <a:spcPct val="130000"/>
              </a:lnSpc>
              <a:buNone/>
            </a:pPr>
            <a:r>
              <a:rPr lang="en-US" altLang="zh-CN" sz="3800" b="1" dirty="0" smtClean="0">
                <a:latin typeface="楷体" pitchFamily="49" charset="-122"/>
                <a:ea typeface="楷体" pitchFamily="49" charset="-122"/>
              </a:rPr>
              <a:t>      </a:t>
            </a:r>
            <a:r>
              <a:rPr lang="zh-CN" altLang="zh-CN" sz="3800" b="1" dirty="0" smtClean="0">
                <a:latin typeface="楷体" pitchFamily="49" charset="-122"/>
                <a:ea typeface="楷体" pitchFamily="49" charset="-122"/>
              </a:rPr>
              <a:t>曹冲生五六岁，智意</a:t>
            </a:r>
            <a:r>
              <a:rPr lang="zh-CN" altLang="en-US" sz="3800" b="1" baseline="30000" dirty="0" smtClean="0">
                <a:latin typeface="楷体" pitchFamily="49" charset="-122"/>
                <a:ea typeface="楷体" pitchFamily="49" charset="-122"/>
              </a:rPr>
              <a:t>①</a:t>
            </a:r>
            <a:r>
              <a:rPr lang="zh-CN" altLang="zh-CN" sz="3800" b="1" dirty="0" smtClean="0">
                <a:latin typeface="楷体" pitchFamily="49" charset="-122"/>
                <a:ea typeface="楷体" pitchFamily="49" charset="-122"/>
              </a:rPr>
              <a:t>所及，有若成人之智。时孙权曾致</a:t>
            </a:r>
            <a:r>
              <a:rPr lang="zh-CN" altLang="en-US" sz="3800" b="1" baseline="30000" dirty="0" smtClean="0">
                <a:latin typeface="楷体" pitchFamily="49" charset="-122"/>
                <a:ea typeface="楷体" pitchFamily="49" charset="-122"/>
              </a:rPr>
              <a:t>②</a:t>
            </a:r>
            <a:r>
              <a:rPr lang="zh-CN" altLang="zh-CN" sz="3800" b="1" dirty="0" smtClean="0">
                <a:latin typeface="楷体" pitchFamily="49" charset="-122"/>
                <a:ea typeface="楷体" pitchFamily="49" charset="-122"/>
              </a:rPr>
              <a:t>巨象，太祖欲知其斤重，访之群下，咸</a:t>
            </a:r>
            <a:r>
              <a:rPr lang="zh-CN" altLang="en-US" sz="3800" b="1" baseline="30000" dirty="0" smtClean="0">
                <a:latin typeface="楷体" pitchFamily="49" charset="-122"/>
                <a:ea typeface="楷体" pitchFamily="49" charset="-122"/>
              </a:rPr>
              <a:t>③</a:t>
            </a:r>
            <a:r>
              <a:rPr lang="zh-CN" altLang="zh-CN" sz="3800" b="1" dirty="0" smtClean="0">
                <a:latin typeface="楷体" pitchFamily="49" charset="-122"/>
                <a:ea typeface="楷体" pitchFamily="49" charset="-122"/>
              </a:rPr>
              <a:t>莫能出其理</a:t>
            </a:r>
            <a:r>
              <a:rPr lang="zh-CN" altLang="en-US" sz="3800" b="1" baseline="30000" dirty="0" smtClean="0">
                <a:latin typeface="楷体" pitchFamily="49" charset="-122"/>
                <a:ea typeface="楷体" pitchFamily="49" charset="-122"/>
              </a:rPr>
              <a:t>④</a:t>
            </a:r>
            <a:r>
              <a:rPr lang="zh-CN" altLang="en-US" sz="3800" b="1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zh-CN" sz="3800" b="1" dirty="0" smtClean="0">
                <a:latin typeface="楷体" pitchFamily="49" charset="-122"/>
                <a:ea typeface="楷体" pitchFamily="49" charset="-122"/>
              </a:rPr>
              <a:t>。冲曰：“置</a:t>
            </a:r>
            <a:r>
              <a:rPr lang="zh-CN" altLang="en-US" sz="3800" b="1" baseline="30000" dirty="0" smtClean="0">
                <a:latin typeface="楷体" pitchFamily="49" charset="-122"/>
                <a:ea typeface="楷体" pitchFamily="49" charset="-122"/>
              </a:rPr>
              <a:t>⑤</a:t>
            </a:r>
            <a:r>
              <a:rPr lang="zh-CN" altLang="zh-CN" sz="3800" b="1" dirty="0" smtClean="0">
                <a:latin typeface="楷体" pitchFamily="49" charset="-122"/>
                <a:ea typeface="楷体" pitchFamily="49" charset="-122"/>
              </a:rPr>
              <a:t>象大船之上，而刻其水痕所至，称物以载之，则校</a:t>
            </a:r>
            <a:r>
              <a:rPr lang="zh-CN" altLang="en-US" sz="3800" b="1" baseline="30000" dirty="0" smtClean="0">
                <a:latin typeface="楷体" pitchFamily="49" charset="-122"/>
                <a:ea typeface="楷体" pitchFamily="49" charset="-122"/>
              </a:rPr>
              <a:t>⑥</a:t>
            </a:r>
            <a:r>
              <a:rPr lang="zh-CN" altLang="zh-CN" sz="3800" b="1" dirty="0" smtClean="0">
                <a:latin typeface="楷体" pitchFamily="49" charset="-122"/>
                <a:ea typeface="楷体" pitchFamily="49" charset="-122"/>
              </a:rPr>
              <a:t>可知矣</a:t>
            </a:r>
            <a:r>
              <a:rPr lang="zh-CN" altLang="en-US" sz="3800" b="1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100" b="1" dirty="0" err="1" smtClean="0">
                <a:latin typeface="楷体" pitchFamily="49" charset="-122"/>
                <a:ea typeface="楷体" pitchFamily="49" charset="-122"/>
              </a:rPr>
              <a:t>yǐ</a:t>
            </a:r>
            <a:r>
              <a:rPr lang="zh-CN" altLang="en-US" sz="3800" b="1" dirty="0" smtClean="0">
                <a:latin typeface="楷体" pitchFamily="49" charset="-122"/>
                <a:ea typeface="楷体" pitchFamily="49" charset="-122"/>
              </a:rPr>
              <a:t>）</a:t>
            </a:r>
            <a:r>
              <a:rPr lang="zh-CN" altLang="zh-CN" sz="3800" b="1" dirty="0" smtClean="0">
                <a:latin typeface="楷体" pitchFamily="49" charset="-122"/>
                <a:ea typeface="楷体" pitchFamily="49" charset="-122"/>
              </a:rPr>
              <a:t>。”太祖悦，即施行焉</a:t>
            </a:r>
            <a:r>
              <a:rPr lang="zh-CN" altLang="en-US" sz="3800" b="1" baseline="30000" dirty="0" smtClean="0">
                <a:latin typeface="楷体" pitchFamily="49" charset="-122"/>
                <a:ea typeface="楷体" pitchFamily="49" charset="-122"/>
              </a:rPr>
              <a:t>⑦</a:t>
            </a:r>
            <a:r>
              <a:rPr lang="zh-CN" altLang="en-US" sz="3800" b="1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zh-CN" sz="3800" b="1" dirty="0" smtClean="0">
                <a:latin typeface="楷体" pitchFamily="49" charset="-122"/>
                <a:ea typeface="楷体" pitchFamily="49" charset="-122"/>
              </a:rPr>
              <a:t>。</a:t>
            </a:r>
            <a:r>
              <a:rPr lang="en-US" altLang="zh-CN" sz="3800" dirty="0" smtClean="0">
                <a:latin typeface="楷体" pitchFamily="49" charset="-122"/>
                <a:ea typeface="楷体" pitchFamily="49" charset="-122"/>
              </a:rPr>
              <a:t> </a:t>
            </a:r>
            <a:endParaRPr lang="zh-CN" altLang="zh-CN" sz="38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endParaRPr lang="en-US" altLang="zh-CN" sz="38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zh-CN" altLang="zh-CN" sz="3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注释</a:t>
            </a:r>
            <a:r>
              <a:rPr lang="en-US" altLang="zh-CN" sz="3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:</a:t>
            </a:r>
            <a:endParaRPr lang="zh-CN" altLang="zh-CN" sz="38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zh-CN" altLang="en-US" sz="3800" b="1" dirty="0" smtClean="0">
                <a:latin typeface="楷体" pitchFamily="49" charset="-122"/>
                <a:ea typeface="楷体" pitchFamily="49" charset="-122"/>
              </a:rPr>
              <a:t>①</a:t>
            </a:r>
            <a:r>
              <a:rPr lang="zh-CN" altLang="zh-CN" sz="3800" b="1" dirty="0" smtClean="0">
                <a:latin typeface="楷体" pitchFamily="49" charset="-122"/>
                <a:ea typeface="楷体" pitchFamily="49" charset="-122"/>
              </a:rPr>
              <a:t>智意：智慧</a:t>
            </a:r>
            <a:r>
              <a:rPr lang="en-US" altLang="zh-CN" sz="3800" b="1" dirty="0" smtClean="0">
                <a:latin typeface="楷体" pitchFamily="49" charset="-122"/>
                <a:ea typeface="楷体" pitchFamily="49" charset="-122"/>
              </a:rPr>
              <a:t>        </a:t>
            </a:r>
            <a:r>
              <a:rPr lang="zh-CN" altLang="en-US" sz="3800" b="1" dirty="0" smtClean="0">
                <a:latin typeface="楷体" pitchFamily="49" charset="-122"/>
                <a:ea typeface="楷体" pitchFamily="49" charset="-122"/>
              </a:rPr>
              <a:t>②</a:t>
            </a:r>
            <a:r>
              <a:rPr lang="zh-CN" altLang="zh-CN" sz="3800" b="1" dirty="0" smtClean="0">
                <a:latin typeface="楷体" pitchFamily="49" charset="-122"/>
                <a:ea typeface="楷体" pitchFamily="49" charset="-122"/>
              </a:rPr>
              <a:t>致：送</a:t>
            </a:r>
          </a:p>
          <a:p>
            <a:pPr>
              <a:buNone/>
            </a:pPr>
            <a:r>
              <a:rPr lang="zh-CN" altLang="en-US" sz="3800" b="1" dirty="0" smtClean="0">
                <a:latin typeface="楷体" pitchFamily="49" charset="-122"/>
                <a:ea typeface="楷体" pitchFamily="49" charset="-122"/>
              </a:rPr>
              <a:t>③</a:t>
            </a:r>
            <a:r>
              <a:rPr lang="zh-CN" altLang="zh-CN" sz="3800" b="1" dirty="0" smtClean="0">
                <a:latin typeface="楷体" pitchFamily="49" charset="-122"/>
                <a:ea typeface="楷体" pitchFamily="49" charset="-122"/>
              </a:rPr>
              <a:t>咸：都</a:t>
            </a:r>
            <a:r>
              <a:rPr lang="en-US" altLang="zh-CN" sz="3800" b="1" dirty="0" smtClean="0">
                <a:latin typeface="楷体" pitchFamily="49" charset="-122"/>
                <a:ea typeface="楷体" pitchFamily="49" charset="-122"/>
              </a:rPr>
              <a:t>            </a:t>
            </a:r>
            <a:r>
              <a:rPr lang="zh-CN" altLang="en-US" sz="3800" b="1" dirty="0" smtClean="0">
                <a:latin typeface="楷体" pitchFamily="49" charset="-122"/>
                <a:ea typeface="楷体" pitchFamily="49" charset="-122"/>
              </a:rPr>
              <a:t>④</a:t>
            </a:r>
            <a:r>
              <a:rPr lang="zh-CN" altLang="zh-CN" sz="3800" b="1" dirty="0" smtClean="0">
                <a:latin typeface="楷体" pitchFamily="49" charset="-122"/>
                <a:ea typeface="楷体" pitchFamily="49" charset="-122"/>
              </a:rPr>
              <a:t>理：办法</a:t>
            </a:r>
          </a:p>
          <a:p>
            <a:pPr>
              <a:buNone/>
            </a:pPr>
            <a:r>
              <a:rPr lang="zh-CN" altLang="en-US" sz="3800" b="1" dirty="0" smtClean="0">
                <a:latin typeface="楷体" pitchFamily="49" charset="-122"/>
                <a:ea typeface="楷体" pitchFamily="49" charset="-122"/>
              </a:rPr>
              <a:t>⑤</a:t>
            </a:r>
            <a:r>
              <a:rPr lang="zh-CN" altLang="zh-CN" sz="3800" b="1" dirty="0" smtClean="0">
                <a:latin typeface="楷体" pitchFamily="49" charset="-122"/>
                <a:ea typeface="楷体" pitchFamily="49" charset="-122"/>
              </a:rPr>
              <a:t>置：安放</a:t>
            </a:r>
            <a:r>
              <a:rPr lang="en-US" altLang="zh-CN" sz="3800" b="1" dirty="0" smtClean="0">
                <a:latin typeface="楷体" pitchFamily="49" charset="-122"/>
                <a:ea typeface="楷体" pitchFamily="49" charset="-122"/>
              </a:rPr>
              <a:t>          </a:t>
            </a:r>
            <a:r>
              <a:rPr lang="zh-CN" altLang="en-US" sz="3800" b="1" dirty="0" smtClean="0">
                <a:latin typeface="楷体" pitchFamily="49" charset="-122"/>
                <a:ea typeface="楷体" pitchFamily="49" charset="-122"/>
              </a:rPr>
              <a:t>⑥</a:t>
            </a:r>
            <a:r>
              <a:rPr lang="zh-CN" altLang="zh-CN" sz="3800" b="1" dirty="0" smtClean="0">
                <a:latin typeface="楷体" pitchFamily="49" charset="-122"/>
                <a:ea typeface="楷体" pitchFamily="49" charset="-122"/>
              </a:rPr>
              <a:t>校</a:t>
            </a:r>
            <a:r>
              <a:rPr lang="zh-CN" altLang="en-US" sz="3800" b="1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100" b="1" dirty="0" err="1" smtClean="0">
                <a:latin typeface="楷体" pitchFamily="49" charset="-122"/>
                <a:ea typeface="楷体" pitchFamily="49" charset="-122"/>
              </a:rPr>
              <a:t>jiào</a:t>
            </a:r>
            <a:r>
              <a:rPr lang="zh-CN" altLang="en-US" sz="3800" b="1" dirty="0" smtClean="0">
                <a:latin typeface="楷体" pitchFamily="49" charset="-122"/>
                <a:ea typeface="楷体" pitchFamily="49" charset="-122"/>
              </a:rPr>
              <a:t>）</a:t>
            </a:r>
            <a:r>
              <a:rPr lang="zh-CN" altLang="zh-CN" sz="3800" b="1" dirty="0" smtClean="0">
                <a:latin typeface="楷体" pitchFamily="49" charset="-122"/>
                <a:ea typeface="楷体" pitchFamily="49" charset="-122"/>
              </a:rPr>
              <a:t>：通</a:t>
            </a:r>
            <a:r>
              <a:rPr lang="en-US" altLang="zh-CN" sz="3800" b="1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zh-CN" sz="3800" b="1" dirty="0" smtClean="0">
                <a:latin typeface="楷体" pitchFamily="49" charset="-122"/>
                <a:ea typeface="楷体" pitchFamily="49" charset="-122"/>
              </a:rPr>
              <a:t>较</a:t>
            </a:r>
            <a:r>
              <a:rPr lang="en-US" altLang="zh-CN" sz="3800" b="1" dirty="0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zh-CN" sz="3800" b="1" dirty="0" smtClean="0">
                <a:latin typeface="楷体" pitchFamily="49" charset="-122"/>
                <a:ea typeface="楷体" pitchFamily="49" charset="-122"/>
              </a:rPr>
              <a:t>，比较</a:t>
            </a:r>
          </a:p>
          <a:p>
            <a:pPr>
              <a:buNone/>
            </a:pPr>
            <a:r>
              <a:rPr lang="zh-CN" altLang="en-US" sz="3800" b="1" dirty="0" smtClean="0">
                <a:latin typeface="楷体" pitchFamily="49" charset="-122"/>
                <a:ea typeface="楷体" pitchFamily="49" charset="-122"/>
              </a:rPr>
              <a:t>⑦</a:t>
            </a:r>
            <a:r>
              <a:rPr lang="zh-CN" altLang="zh-CN" sz="3800" b="1" dirty="0" smtClean="0">
                <a:latin typeface="楷体" pitchFamily="49" charset="-122"/>
                <a:ea typeface="楷体" pitchFamily="49" charset="-122"/>
              </a:rPr>
              <a:t>施行焉</a:t>
            </a:r>
            <a:r>
              <a:rPr lang="zh-CN" altLang="en-US" sz="3800" b="1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100" b="1" dirty="0" err="1" smtClean="0">
                <a:latin typeface="楷体" pitchFamily="49" charset="-122"/>
                <a:ea typeface="楷体" pitchFamily="49" charset="-122"/>
              </a:rPr>
              <a:t>yān</a:t>
            </a:r>
            <a:r>
              <a:rPr lang="zh-CN" altLang="en-US" sz="3800" b="1" dirty="0" smtClean="0">
                <a:latin typeface="楷体" pitchFamily="49" charset="-122"/>
                <a:ea typeface="楷体" pitchFamily="49" charset="-122"/>
              </a:rPr>
              <a:t>）</a:t>
            </a:r>
            <a:r>
              <a:rPr lang="zh-CN" altLang="zh-CN" sz="3800" b="1" dirty="0" smtClean="0">
                <a:latin typeface="楷体" pitchFamily="49" charset="-122"/>
                <a:ea typeface="楷体" pitchFamily="49" charset="-122"/>
              </a:rPr>
              <a:t>：按这办法做了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2708920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5400" b="1" dirty="0" smtClean="0">
                <a:latin typeface="隶书" pitchFamily="49" charset="-122"/>
                <a:ea typeface="隶书" pitchFamily="49" charset="-122"/>
              </a:rPr>
              <a:t>司</a:t>
            </a:r>
            <a:r>
              <a:rPr lang="en-US" altLang="zh-CN" sz="5400" b="1" dirty="0" smtClean="0"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zh-CN" sz="5400" b="1" dirty="0" smtClean="0">
                <a:latin typeface="隶书" pitchFamily="49" charset="-122"/>
                <a:ea typeface="隶书" pitchFamily="49" charset="-122"/>
              </a:rPr>
              <a:t>马</a:t>
            </a:r>
            <a:r>
              <a:rPr lang="en-US" altLang="zh-CN" sz="5400" b="1" dirty="0" smtClean="0"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zh-CN" sz="5400" b="1" dirty="0" smtClean="0">
                <a:latin typeface="隶书" pitchFamily="49" charset="-122"/>
                <a:ea typeface="隶书" pitchFamily="49" charset="-122"/>
              </a:rPr>
              <a:t>光</a:t>
            </a:r>
            <a:r>
              <a:rPr lang="en-US" altLang="zh-CN" sz="5400" b="1" dirty="0" smtClean="0"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zh-CN" sz="5400" b="1" smtClean="0">
                <a:latin typeface="隶书" pitchFamily="49" charset="-122"/>
                <a:ea typeface="隶书" pitchFamily="49" charset="-122"/>
              </a:rPr>
              <a:t>砸</a:t>
            </a:r>
            <a:r>
              <a:rPr lang="en-US" altLang="zh-CN" sz="5400" b="1" smtClean="0"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zh-CN" sz="5400" b="1" smtClean="0">
                <a:latin typeface="隶书" pitchFamily="49" charset="-122"/>
                <a:ea typeface="隶书" pitchFamily="49" charset="-122"/>
              </a:rPr>
              <a:t>缸</a:t>
            </a:r>
            <a:r>
              <a:rPr lang="zh-CN" altLang="en-US" sz="5400" b="1" smtClean="0">
                <a:latin typeface="隶书" pitchFamily="49" charset="-122"/>
                <a:ea typeface="隶书" pitchFamily="49" charset="-122"/>
              </a:rPr>
              <a:t>。</a:t>
            </a:r>
            <a:endParaRPr lang="zh-CN" altLang="en-US" sz="5400" b="1" dirty="0" smtClean="0">
              <a:latin typeface="隶书" pitchFamily="49" charset="-122"/>
              <a:ea typeface="隶书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1484784"/>
            <a:ext cx="7704856" cy="39604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4400" dirty="0" smtClean="0"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sz="4400" dirty="0" smtClean="0"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sz="3600" dirty="0" err="1" smtClean="0">
                <a:latin typeface="Layout Pinyin" panose="02010601030101010101" pitchFamily="2" charset="-122"/>
                <a:ea typeface="Layout Pinyin" panose="02010601030101010101" pitchFamily="2" charset="-122"/>
              </a:rPr>
              <a:t>dēng</a:t>
            </a:r>
            <a:r>
              <a:rPr lang="en-US" altLang="zh-CN" sz="3600" dirty="0" smtClean="0">
                <a:latin typeface="Layout Pinyin" panose="02010601030101010101" pitchFamily="2" charset="-122"/>
                <a:ea typeface="Layout Pinyin" panose="02010601030101010101" pitchFamily="2" charset="-122"/>
              </a:rPr>
              <a:t>             </a:t>
            </a:r>
            <a:r>
              <a:rPr lang="en-US" altLang="zh-CN" sz="3600" dirty="0" err="1" smtClean="0">
                <a:latin typeface="Layout Pinyin" panose="02010601030101010101" pitchFamily="2" charset="-122"/>
                <a:ea typeface="Layout Pinyin" panose="02010601030101010101" pitchFamily="2" charset="-122"/>
              </a:rPr>
              <a:t>tíng</a:t>
            </a:r>
            <a:r>
              <a:rPr lang="en-US" altLang="zh-CN" sz="3600" dirty="0" smtClean="0">
                <a:latin typeface="Layout Pinyin" panose="02010601030101010101" pitchFamily="2" charset="-122"/>
                <a:ea typeface="Layout Pinyin" panose="02010601030101010101" pitchFamily="2" charset="-122"/>
              </a:rPr>
              <a:t> </a:t>
            </a:r>
            <a:r>
              <a:rPr lang="en-US" altLang="zh-CN" sz="3600" dirty="0" smtClean="0">
                <a:latin typeface="Layout Pinyin" panose="02010601030101010101" pitchFamily="2" charset="-122"/>
                <a:ea typeface="Layout Pinyin" panose="02010601030101010101" pitchFamily="2" charset="-122"/>
              </a:rPr>
              <a:t>             </a:t>
            </a:r>
            <a:r>
              <a:rPr lang="en-US" altLang="zh-CN" sz="3600" dirty="0" err="1" smtClean="0">
                <a:latin typeface="Layout Pinyin" panose="02010601030101010101" pitchFamily="2" charset="-122"/>
                <a:ea typeface="Layout Pinyin" panose="02010601030101010101" pitchFamily="2" charset="-122"/>
              </a:rPr>
              <a:t>bèng</a:t>
            </a:r>
            <a:endParaRPr lang="en-US" altLang="zh-CN" sz="3600" dirty="0" smtClean="0">
              <a:latin typeface="Layout Pinyin" panose="02010601030101010101" pitchFamily="2" charset="-122"/>
              <a:ea typeface="Layout Pinyin" panose="02010601030101010101" pitchFamily="2" charset="-122"/>
            </a:endParaRPr>
          </a:p>
          <a:p>
            <a:pPr>
              <a:buNone/>
            </a:pPr>
            <a:r>
              <a:rPr lang="en-US" altLang="zh-CN" sz="5400" b="1" dirty="0" smtClean="0">
                <a:latin typeface="隶书" pitchFamily="49" charset="-122"/>
                <a:ea typeface="隶书" pitchFamily="49" charset="-122"/>
              </a:rPr>
              <a:t>  </a:t>
            </a:r>
            <a:r>
              <a:rPr lang="zh-CN" altLang="zh-CN" sz="5400" b="1" dirty="0" smtClean="0">
                <a:latin typeface="楷体" pitchFamily="49" charset="-122"/>
                <a:ea typeface="楷体" pitchFamily="49" charset="-122"/>
              </a:rPr>
              <a:t>登</a:t>
            </a:r>
            <a:r>
              <a:rPr lang="en-US" altLang="zh-CN" sz="5400" b="1" dirty="0" smtClean="0">
                <a:latin typeface="楷体" pitchFamily="49" charset="-122"/>
                <a:ea typeface="楷体" pitchFamily="49" charset="-122"/>
              </a:rPr>
              <a:t>     </a:t>
            </a:r>
            <a:r>
              <a:rPr lang="zh-CN" altLang="zh-CN" sz="5400" b="1" dirty="0" smtClean="0">
                <a:latin typeface="楷体" pitchFamily="49" charset="-122"/>
                <a:ea typeface="楷体" pitchFamily="49" charset="-122"/>
              </a:rPr>
              <a:t>庭</a:t>
            </a:r>
            <a:r>
              <a:rPr lang="en-US" altLang="zh-CN" sz="5400" b="1" dirty="0" smtClean="0">
                <a:latin typeface="楷体" pitchFamily="49" charset="-122"/>
                <a:ea typeface="楷体" pitchFamily="49" charset="-122"/>
              </a:rPr>
              <a:t>     </a:t>
            </a:r>
            <a:r>
              <a:rPr lang="zh-CN" altLang="en-US" sz="5400" b="1" dirty="0" smtClean="0">
                <a:latin typeface="楷体" pitchFamily="49" charset="-122"/>
                <a:ea typeface="楷体" pitchFamily="49" charset="-122"/>
              </a:rPr>
              <a:t>迸</a:t>
            </a:r>
            <a:endParaRPr lang="en-US" altLang="zh-CN" sz="5400" b="1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en-US" altLang="zh-CN" sz="5400" b="1" dirty="0" smtClean="0"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sz="5400" dirty="0" err="1" smtClean="0">
                <a:latin typeface="Layout Pinyin" panose="02010601030101010101" pitchFamily="2" charset="-122"/>
                <a:ea typeface="Layout Pinyin" panose="02010601030101010101" pitchFamily="2" charset="-122"/>
              </a:rPr>
              <a:t>diē</a:t>
            </a:r>
            <a:r>
              <a:rPr lang="en-US" altLang="zh-CN" sz="5400" dirty="0" smtClean="0">
                <a:latin typeface="Layout Pinyin" panose="02010601030101010101" pitchFamily="2" charset="-122"/>
                <a:ea typeface="Layout Pinyin" panose="02010601030101010101" pitchFamily="2" charset="-122"/>
              </a:rPr>
              <a:t>    </a:t>
            </a:r>
            <a:r>
              <a:rPr lang="en-US" altLang="zh-CN" sz="5400" dirty="0" smtClean="0">
                <a:latin typeface="Layout Pinyin" panose="02010601030101010101" pitchFamily="2" charset="-122"/>
                <a:ea typeface="Layout Pinyin" panose="02010601030101010101" pitchFamily="2" charset="-122"/>
              </a:rPr>
              <a:t>       </a:t>
            </a:r>
            <a:r>
              <a:rPr lang="en-US" altLang="zh-CN" sz="5400" dirty="0" err="1" smtClean="0">
                <a:latin typeface="Layout Pinyin" panose="02010601030101010101" pitchFamily="2" charset="-122"/>
                <a:ea typeface="Layout Pinyin" panose="02010601030101010101" pitchFamily="2" charset="-122"/>
              </a:rPr>
              <a:t>qì</a:t>
            </a:r>
            <a:r>
              <a:rPr lang="en-US" altLang="zh-CN" sz="5400" dirty="0" smtClean="0">
                <a:latin typeface="Layout Pinyin" panose="02010601030101010101" pitchFamily="2" charset="-122"/>
                <a:ea typeface="Layout Pinyin" panose="02010601030101010101" pitchFamily="2" charset="-122"/>
              </a:rPr>
              <a:t>  </a:t>
            </a:r>
            <a:r>
              <a:rPr lang="en-US" altLang="zh-CN" sz="5400" dirty="0" smtClean="0">
                <a:latin typeface="Layout Pinyin" panose="02010601030101010101" pitchFamily="2" charset="-122"/>
                <a:ea typeface="Layout Pinyin" panose="02010601030101010101" pitchFamily="2" charset="-122"/>
              </a:rPr>
              <a:t>        </a:t>
            </a:r>
            <a:r>
              <a:rPr lang="en-US" altLang="zh-CN" sz="5400" dirty="0" err="1" smtClean="0">
                <a:latin typeface="Layout Pinyin" panose="02010601030101010101" pitchFamily="2" charset="-122"/>
                <a:ea typeface="Layout Pinyin" panose="02010601030101010101" pitchFamily="2" charset="-122"/>
              </a:rPr>
              <a:t>chí</a:t>
            </a:r>
            <a:endParaRPr lang="en-US" altLang="zh-CN" sz="5400" dirty="0" smtClean="0">
              <a:latin typeface="Layout Pinyin" panose="02010601030101010101" pitchFamily="2" charset="-122"/>
              <a:ea typeface="Layout Pinyin" panose="02010601030101010101" pitchFamily="2" charset="-122"/>
            </a:endParaRPr>
          </a:p>
          <a:p>
            <a:pPr>
              <a:buNone/>
            </a:pPr>
            <a:r>
              <a:rPr lang="en-US" altLang="zh-CN" sz="5400" b="1" dirty="0" smtClean="0">
                <a:latin typeface="隶书" pitchFamily="49" charset="-122"/>
                <a:ea typeface="隶书" pitchFamily="49" charset="-122"/>
              </a:rPr>
              <a:t>  </a:t>
            </a:r>
            <a:r>
              <a:rPr lang="zh-CN" altLang="en-US" sz="5400" b="1" dirty="0" smtClean="0">
                <a:latin typeface="楷体" pitchFamily="49" charset="-122"/>
                <a:ea typeface="楷体" pitchFamily="49" charset="-122"/>
              </a:rPr>
              <a:t>跌     弃     持</a:t>
            </a:r>
            <a:endParaRPr lang="en-US" altLang="zh-CN" sz="5400" b="1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endParaRPr lang="en-US" altLang="zh-CN" sz="5400" b="1" dirty="0" smtClean="0">
              <a:latin typeface="隶书" pitchFamily="49" charset="-122"/>
              <a:ea typeface="隶书" pitchFamily="49" charset="-122"/>
            </a:endParaRPr>
          </a:p>
          <a:p>
            <a:pPr>
              <a:buNone/>
            </a:pPr>
            <a:endParaRPr lang="zh-CN" altLang="en-US" sz="5400" b="1" dirty="0"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8555451" cy="655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91680" y="400506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3300"/>
                </a:solidFill>
              </a:rPr>
              <a:t>注 释</a:t>
            </a:r>
            <a:r>
              <a:rPr lang="en-US" altLang="zh-CN" sz="2800" b="1" dirty="0" smtClean="0">
                <a:solidFill>
                  <a:srgbClr val="FF3300"/>
                </a:solidFill>
              </a:rPr>
              <a:t>(</a:t>
            </a:r>
            <a:r>
              <a:rPr lang="en-US" altLang="zh-CN" sz="2800" b="1" dirty="0" err="1" smtClean="0">
                <a:solidFill>
                  <a:srgbClr val="FF3300"/>
                </a:solidFill>
              </a:rPr>
              <a:t>shì</a:t>
            </a:r>
            <a:r>
              <a:rPr lang="en-US" altLang="zh-CN" sz="2800" b="1" dirty="0" smtClean="0">
                <a:solidFill>
                  <a:srgbClr val="FF3300"/>
                </a:solidFill>
              </a:rPr>
              <a:t>)</a:t>
            </a:r>
            <a:endParaRPr lang="zh-CN" altLang="en-US" sz="2800" b="1" dirty="0">
              <a:solidFill>
                <a:srgbClr val="FF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2060848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/>
              <a:t>③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07704" y="4509120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/>
              <a:t>瓮</a:t>
            </a:r>
            <a:endParaRPr lang="zh-CN" altLang="en-US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28184" y="4509120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/>
              <a:t>缸</a:t>
            </a:r>
            <a:endParaRPr lang="zh-CN" altLang="en-US" sz="4800" b="1" dirty="0"/>
          </a:p>
        </p:txBody>
      </p:sp>
      <p:pic>
        <p:nvPicPr>
          <p:cNvPr id="15" name="图片 14" descr="IMG_9191(20190505-20113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3750444" cy="2563736"/>
          </a:xfrm>
          <a:prstGeom prst="rect">
            <a:avLst/>
          </a:prstGeom>
        </p:spPr>
      </p:pic>
      <p:pic>
        <p:nvPicPr>
          <p:cNvPr id="16" name="图片 15" descr="IMG_9193(20190505-20125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764704"/>
            <a:ext cx="3641806" cy="3118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8555451" cy="655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71800" y="2708920"/>
            <a:ext cx="3888432" cy="9647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zh-CN" sz="5400" b="1" dirty="0" smtClean="0">
                <a:latin typeface="楷体" pitchFamily="49" charset="-122"/>
                <a:ea typeface="楷体" pitchFamily="49" charset="-122"/>
              </a:rPr>
              <a:t>足跌</a:t>
            </a:r>
            <a:r>
              <a:rPr lang="zh-CN" altLang="zh-CN" sz="5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没</a:t>
            </a:r>
            <a:r>
              <a:rPr lang="zh-CN" altLang="zh-CN" sz="5400" b="1" dirty="0" smtClean="0">
                <a:latin typeface="楷体" pitchFamily="49" charset="-122"/>
                <a:ea typeface="楷体" pitchFamily="49" charset="-122"/>
              </a:rPr>
              <a:t>水中</a:t>
            </a:r>
            <a:endParaRPr lang="zh-CN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2836912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zh-CN" dirty="0" smtClean="0"/>
              <a:t>           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群儿戏于庭，一儿登瓮，足跌没水中。众皆弃去，光持石击瓮破之，水迸，儿得活。</a:t>
            </a: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2636912"/>
            <a:ext cx="8229600" cy="1296144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zh-CN" altLang="en-US" sz="4400" dirty="0" smtClean="0"/>
              <a:t>背诵比赛</a:t>
            </a:r>
            <a:endParaRPr lang="zh-CN" altLang="zh-CN" sz="4400" b="1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436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468</Words>
  <Application>Microsoft Office PowerPoint</Application>
  <PresentationFormat>全屏显示(4:3)</PresentationFormat>
  <Paragraphs>33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微软雅黑</vt:lpstr>
      <vt:lpstr>Wingdings 2</vt:lpstr>
      <vt:lpstr>楷体</vt:lpstr>
      <vt:lpstr>Calibri</vt:lpstr>
      <vt:lpstr>Franklin Gothic Medium</vt:lpstr>
      <vt:lpstr>Layout Pinyin</vt:lpstr>
      <vt:lpstr>隶书</vt:lpstr>
      <vt:lpstr>Franklin Gothic Book</vt:lpstr>
      <vt:lpstr>黑体</vt:lpstr>
      <vt:lpstr>暗香扑面</vt:lpstr>
      <vt:lpstr>司  马  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司  马  光</dc:title>
  <dc:creator>微软中国</dc:creator>
  <cp:lastModifiedBy>Micorosoft</cp:lastModifiedBy>
  <cp:revision>61</cp:revision>
  <dcterms:created xsi:type="dcterms:W3CDTF">2019-04-10T12:40:44Z</dcterms:created>
  <dcterms:modified xsi:type="dcterms:W3CDTF">2019-09-25T03:30:47Z</dcterms:modified>
</cp:coreProperties>
</file>