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61" r:id="rId7"/>
    <p:sldId id="273" r:id="rId8"/>
    <p:sldId id="274" r:id="rId9"/>
    <p:sldId id="275" r:id="rId10"/>
    <p:sldId id="276" r:id="rId11"/>
    <p:sldId id="265" r:id="rId12"/>
    <p:sldId id="266" r:id="rId13"/>
    <p:sldId id="267" r:id="rId14"/>
    <p:sldId id="277" r:id="rId15"/>
    <p:sldId id="262" r:id="rId16"/>
    <p:sldId id="263" r:id="rId17"/>
    <p:sldId id="264" r:id="rId18"/>
    <p:sldId id="278" r:id="rId19"/>
    <p:sldId id="279" r:id="rId20"/>
    <p:sldId id="280" r:id="rId21"/>
    <p:sldId id="281" r:id="rId22"/>
    <p:sldId id="282" r:id="rId23"/>
    <p:sldId id="272" r:id="rId24"/>
    <p:sldId id="259" r:id="rId25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48B"/>
    <a:srgbClr val="5E8AA4"/>
    <a:srgbClr val="F169AB"/>
    <a:srgbClr val="FEF3D5"/>
    <a:srgbClr val="FBDFEB"/>
    <a:srgbClr val="D3D1E8"/>
    <a:srgbClr val="5D5AA8"/>
    <a:srgbClr val="E5E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0" autoAdjust="0"/>
    <p:restoredTop sz="94192" autoAdjust="0"/>
  </p:normalViewPr>
  <p:slideViewPr>
    <p:cSldViewPr>
      <p:cViewPr varScale="1">
        <p:scale>
          <a:sx n="89" d="100"/>
          <a:sy n="89" d="100"/>
        </p:scale>
        <p:origin x="628" y="60"/>
      </p:cViewPr>
      <p:guideLst>
        <p:guide orient="horz" pos="15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8251BE-1194-4B96-A7DB-1CC21326138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C89A176-82DD-494A-A20B-4FDD1E8B5FF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C1C845-C182-4760-BA14-65812CFFEE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8032C9-9078-47A1-B438-6974BA4E0164}" type="slidenum">
              <a:rPr lang="en-US" altLang="zh-CN" sz="1200">
                <a:latin typeface="Arial" panose="020B0604020202020204" pitchFamily="34" charset="0"/>
              </a:rPr>
            </a:fld>
            <a:endParaRPr lang="en-US" altLang="zh-CN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0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78038"/>
            <a:ext cx="51054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876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0"/>
          <a:stretch>
            <a:fillRect/>
          </a:stretch>
        </p:blipFill>
        <p:spPr bwMode="auto">
          <a:xfrm>
            <a:off x="0" y="409575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同侧圆角矩形 5"/>
          <p:cNvSpPr/>
          <p:nvPr userDrawn="1"/>
        </p:nvSpPr>
        <p:spPr>
          <a:xfrm>
            <a:off x="125413" y="209550"/>
            <a:ext cx="8885237" cy="4724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 rot="19579012">
            <a:off x="3706222" y="2341563"/>
            <a:ext cx="172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>
                <a:solidFill>
                  <a:schemeClr val="bg1">
                    <a:lumMod val="8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400">
              <a:solidFill>
                <a:schemeClr val="bg1">
                  <a:lumMod val="85000"/>
                  <a:alpha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57150"/>
            <a:ext cx="135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3892550"/>
            <a:ext cx="14827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376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78038"/>
            <a:ext cx="51054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876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0"/>
          <a:stretch>
            <a:fillRect/>
          </a:stretch>
        </p:blipFill>
        <p:spPr bwMode="auto">
          <a:xfrm>
            <a:off x="0" y="409575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0"/>
            <a:ext cx="135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 userDrawn="1"/>
        </p:nvSpPr>
        <p:spPr>
          <a:xfrm>
            <a:off x="952500" y="819150"/>
            <a:ext cx="72390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04900" y="950913"/>
            <a:ext cx="6934200" cy="2555875"/>
          </a:xfrm>
          <a:prstGeom prst="rect">
            <a:avLst/>
          </a:prstGeom>
          <a:noFill/>
          <a:ln>
            <a:solidFill>
              <a:srgbClr val="4F74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 userDrawn="1"/>
        </p:nvSpPr>
        <p:spPr bwMode="auto">
          <a:xfrm rot="19579012">
            <a:off x="3712166" y="1890713"/>
            <a:ext cx="172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>
                <a:solidFill>
                  <a:schemeClr val="bg1">
                    <a:lumMod val="8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400">
              <a:solidFill>
                <a:schemeClr val="bg1">
                  <a:lumMod val="85000"/>
                  <a:alpha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78038"/>
            <a:ext cx="51054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550"/>
            <a:ext cx="4876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0"/>
          <a:stretch>
            <a:fillRect/>
          </a:stretch>
        </p:blipFill>
        <p:spPr bwMode="auto">
          <a:xfrm>
            <a:off x="0" y="409575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300" y="146050"/>
            <a:ext cx="8915400" cy="4851400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 rot="19579012">
            <a:off x="3712166" y="1890713"/>
            <a:ext cx="172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>
                <a:solidFill>
                  <a:schemeClr val="bg1">
                    <a:lumMod val="85000"/>
                    <a:alpha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2400">
              <a:solidFill>
                <a:schemeClr val="bg1">
                  <a:lumMod val="85000"/>
                  <a:alpha val="4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095750"/>
            <a:ext cx="14208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6350"/>
            <a:ext cx="26701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57150"/>
            <a:ext cx="135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4076" r="10786" b="81111"/>
          <a:stretch>
            <a:fillRect/>
          </a:stretch>
        </p:blipFill>
        <p:spPr bwMode="auto">
          <a:xfrm>
            <a:off x="209550" y="133350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6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3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3.png"/><Relationship Id="rId1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4425" y="1736725"/>
            <a:ext cx="69151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3600" b="1" dirty="0">
                <a:latin typeface="+mj-ea"/>
                <a:ea typeface="+mj-ea"/>
              </a:rPr>
              <a:t>第</a:t>
            </a:r>
            <a:r>
              <a:rPr lang="en-US" altLang="zh-CN" sz="3600" b="1" dirty="0">
                <a:latin typeface="+mj-ea"/>
                <a:ea typeface="+mj-ea"/>
              </a:rPr>
              <a:t>1</a:t>
            </a:r>
            <a:r>
              <a:rPr lang="zh-CN" altLang="en-US" sz="3600" b="1" dirty="0">
                <a:latin typeface="+mj-ea"/>
                <a:ea typeface="+mj-ea"/>
              </a:rPr>
              <a:t>课时 列举策略（</a:t>
            </a:r>
            <a:r>
              <a:rPr lang="en-US" altLang="zh-CN" sz="3600" b="1" dirty="0">
                <a:latin typeface="+mj-ea"/>
                <a:ea typeface="+mj-ea"/>
              </a:rPr>
              <a:t>1</a:t>
            </a:r>
            <a:r>
              <a:rPr lang="zh-CN" altLang="en-US" sz="3600" b="1" dirty="0">
                <a:latin typeface="+mj-ea"/>
                <a:ea typeface="+mj-ea"/>
              </a:rPr>
              <a:t>）</a:t>
            </a:r>
            <a:endParaRPr lang="en-US" altLang="zh-CN" sz="3600" b="1" dirty="0">
              <a:latin typeface="+mj-ea"/>
              <a:ea typeface="+mj-ea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苏教版五年级上册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809875" y="2595563"/>
            <a:ext cx="3524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905000" y="1123950"/>
            <a:ext cx="533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150000"/>
              </a:lnSpc>
              <a:buChar char="•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zh-CN" altLang="en-US" sz="3600" dirty="0">
                <a:latin typeface="+mj-ea"/>
                <a:ea typeface="+mj-ea"/>
              </a:rPr>
              <a:t>七 解决问题的策略</a:t>
            </a:r>
            <a:endParaRPr lang="en-US" altLang="zh-CN" sz="36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 descr="深色木质"/>
          <p:cNvSpPr>
            <a:spLocks noChangeArrowheads="1"/>
          </p:cNvSpPr>
          <p:nvPr/>
        </p:nvSpPr>
        <p:spPr bwMode="auto">
          <a:xfrm>
            <a:off x="685800" y="606425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Rectangle 22" descr="深色木质"/>
          <p:cNvSpPr>
            <a:spLocks noChangeArrowheads="1"/>
          </p:cNvSpPr>
          <p:nvPr/>
        </p:nvSpPr>
        <p:spPr bwMode="auto">
          <a:xfrm>
            <a:off x="6159500" y="606425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316288" y="2593975"/>
            <a:ext cx="3857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6470650" y="1752600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35" descr="深色木质"/>
          <p:cNvSpPr>
            <a:spLocks noChangeArrowheads="1"/>
          </p:cNvSpPr>
          <p:nvPr/>
        </p:nvSpPr>
        <p:spPr bwMode="auto">
          <a:xfrm rot="5400000">
            <a:off x="1175544" y="3532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Rectangle 36" descr="深色木质"/>
          <p:cNvSpPr>
            <a:spLocks noChangeArrowheads="1"/>
          </p:cNvSpPr>
          <p:nvPr/>
        </p:nvSpPr>
        <p:spPr bwMode="auto">
          <a:xfrm rot="5400000">
            <a:off x="1917700" y="354013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Rectangle 37" descr="深色木质"/>
          <p:cNvSpPr>
            <a:spLocks noChangeArrowheads="1"/>
          </p:cNvSpPr>
          <p:nvPr/>
        </p:nvSpPr>
        <p:spPr bwMode="auto">
          <a:xfrm rot="5400000">
            <a:off x="2667000" y="354013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Rectangle 38" descr="深色木质"/>
          <p:cNvSpPr>
            <a:spLocks noChangeArrowheads="1"/>
          </p:cNvSpPr>
          <p:nvPr/>
        </p:nvSpPr>
        <p:spPr bwMode="auto">
          <a:xfrm rot="5400000">
            <a:off x="3417094" y="3532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Rectangle 39" descr="深色木质"/>
          <p:cNvSpPr>
            <a:spLocks noChangeArrowheads="1"/>
          </p:cNvSpPr>
          <p:nvPr/>
        </p:nvSpPr>
        <p:spPr bwMode="auto">
          <a:xfrm rot="5400000">
            <a:off x="4166394" y="3532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Rectangle 51" descr="深色木质"/>
          <p:cNvSpPr>
            <a:spLocks noChangeArrowheads="1"/>
          </p:cNvSpPr>
          <p:nvPr/>
        </p:nvSpPr>
        <p:spPr bwMode="auto">
          <a:xfrm rot="5400000">
            <a:off x="1154907" y="301704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Rectangle 52" descr="深色木质"/>
          <p:cNvSpPr>
            <a:spLocks noChangeArrowheads="1"/>
          </p:cNvSpPr>
          <p:nvPr/>
        </p:nvSpPr>
        <p:spPr bwMode="auto">
          <a:xfrm rot="5400000">
            <a:off x="1917700" y="301783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Rectangle 53" descr="深色木质"/>
          <p:cNvSpPr>
            <a:spLocks noChangeArrowheads="1"/>
          </p:cNvSpPr>
          <p:nvPr/>
        </p:nvSpPr>
        <p:spPr bwMode="auto">
          <a:xfrm rot="5400000">
            <a:off x="2667000" y="301783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Rectangle 54" descr="深色木质"/>
          <p:cNvSpPr>
            <a:spLocks noChangeArrowheads="1"/>
          </p:cNvSpPr>
          <p:nvPr/>
        </p:nvSpPr>
        <p:spPr bwMode="auto">
          <a:xfrm rot="5400000">
            <a:off x="3417094" y="301704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Rectangle 55" descr="深色木质"/>
          <p:cNvSpPr>
            <a:spLocks noChangeArrowheads="1"/>
          </p:cNvSpPr>
          <p:nvPr/>
        </p:nvSpPr>
        <p:spPr bwMode="auto">
          <a:xfrm rot="5400000">
            <a:off x="4166394" y="301704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Rectangle 39" descr="深色木质"/>
          <p:cNvSpPr>
            <a:spLocks noChangeArrowheads="1"/>
          </p:cNvSpPr>
          <p:nvPr/>
        </p:nvSpPr>
        <p:spPr bwMode="auto">
          <a:xfrm rot="5400000">
            <a:off x="4915694" y="3532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Rectangle 55" descr="深色木质"/>
          <p:cNvSpPr>
            <a:spLocks noChangeArrowheads="1"/>
          </p:cNvSpPr>
          <p:nvPr/>
        </p:nvSpPr>
        <p:spPr bwMode="auto">
          <a:xfrm rot="5400000">
            <a:off x="4915694" y="301704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Rectangle 39" descr="深色木质"/>
          <p:cNvSpPr>
            <a:spLocks noChangeArrowheads="1"/>
          </p:cNvSpPr>
          <p:nvPr/>
        </p:nvSpPr>
        <p:spPr bwMode="auto">
          <a:xfrm rot="5400000">
            <a:off x="5661025" y="354013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Rectangle 55" descr="深色木质"/>
          <p:cNvSpPr>
            <a:spLocks noChangeArrowheads="1"/>
          </p:cNvSpPr>
          <p:nvPr/>
        </p:nvSpPr>
        <p:spPr bwMode="auto">
          <a:xfrm rot="5400000">
            <a:off x="5680075" y="301783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Rectangle 13" descr="深色木质"/>
          <p:cNvSpPr>
            <a:spLocks noChangeArrowheads="1"/>
          </p:cNvSpPr>
          <p:nvPr/>
        </p:nvSpPr>
        <p:spPr bwMode="auto">
          <a:xfrm>
            <a:off x="687388" y="1325563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" name="Rectangle 13" descr="深色木质"/>
          <p:cNvSpPr>
            <a:spLocks noChangeArrowheads="1"/>
          </p:cNvSpPr>
          <p:nvPr/>
        </p:nvSpPr>
        <p:spPr bwMode="auto">
          <a:xfrm>
            <a:off x="687388" y="2046288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Rectangle 13" descr="深色木质"/>
          <p:cNvSpPr>
            <a:spLocks noChangeArrowheads="1"/>
          </p:cNvSpPr>
          <p:nvPr/>
        </p:nvSpPr>
        <p:spPr bwMode="auto">
          <a:xfrm>
            <a:off x="687388" y="2765425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Rectangle 22" descr="深色木质"/>
          <p:cNvSpPr>
            <a:spLocks noChangeArrowheads="1"/>
          </p:cNvSpPr>
          <p:nvPr/>
        </p:nvSpPr>
        <p:spPr bwMode="auto">
          <a:xfrm>
            <a:off x="6159500" y="1325563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Rectangle 22" descr="深色木质"/>
          <p:cNvSpPr>
            <a:spLocks noChangeArrowheads="1"/>
          </p:cNvSpPr>
          <p:nvPr/>
        </p:nvSpPr>
        <p:spPr bwMode="auto">
          <a:xfrm>
            <a:off x="6159500" y="2046288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Rectangle 22" descr="深色木质"/>
          <p:cNvSpPr>
            <a:spLocks noChangeArrowheads="1"/>
          </p:cNvSpPr>
          <p:nvPr/>
        </p:nvSpPr>
        <p:spPr bwMode="auto">
          <a:xfrm>
            <a:off x="6159500" y="2765425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368550" y="381635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7×4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3200" b="1" baseline="300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2" descr="深色木质"/>
          <p:cNvSpPr>
            <a:spLocks noChangeArrowheads="1"/>
          </p:cNvSpPr>
          <p:nvPr/>
        </p:nvSpPr>
        <p:spPr bwMode="auto">
          <a:xfrm>
            <a:off x="5383213" y="742950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2917825" y="3486150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5840413" y="2327275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5</a:t>
            </a:r>
            <a:endParaRPr lang="en-US" altLang="zh-CN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ectangle 36" descr="深色木质"/>
          <p:cNvSpPr>
            <a:spLocks noChangeArrowheads="1"/>
          </p:cNvSpPr>
          <p:nvPr/>
        </p:nvSpPr>
        <p:spPr bwMode="auto">
          <a:xfrm rot="5400000">
            <a:off x="1149350" y="492125"/>
            <a:ext cx="217488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7" name="Rectangle 37" descr="深色木质"/>
          <p:cNvSpPr>
            <a:spLocks noChangeArrowheads="1"/>
          </p:cNvSpPr>
          <p:nvPr/>
        </p:nvSpPr>
        <p:spPr bwMode="auto">
          <a:xfrm rot="5400000">
            <a:off x="1898650" y="492125"/>
            <a:ext cx="217488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8" name="Rectangle 38" descr="深色木质"/>
          <p:cNvSpPr>
            <a:spLocks noChangeArrowheads="1"/>
          </p:cNvSpPr>
          <p:nvPr/>
        </p:nvSpPr>
        <p:spPr bwMode="auto">
          <a:xfrm rot="5400000">
            <a:off x="2648744" y="4913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9" name="Rectangle 39" descr="深色木质"/>
          <p:cNvSpPr>
            <a:spLocks noChangeArrowheads="1"/>
          </p:cNvSpPr>
          <p:nvPr/>
        </p:nvSpPr>
        <p:spPr bwMode="auto">
          <a:xfrm rot="5400000">
            <a:off x="3398044" y="4913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0" name="Rectangle 52" descr="深色木质"/>
          <p:cNvSpPr>
            <a:spLocks noChangeArrowheads="1"/>
          </p:cNvSpPr>
          <p:nvPr/>
        </p:nvSpPr>
        <p:spPr bwMode="auto">
          <a:xfrm rot="5400000">
            <a:off x="1149350" y="387508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1" name="Rectangle 53" descr="深色木质"/>
          <p:cNvSpPr>
            <a:spLocks noChangeArrowheads="1"/>
          </p:cNvSpPr>
          <p:nvPr/>
        </p:nvSpPr>
        <p:spPr bwMode="auto">
          <a:xfrm rot="5400000">
            <a:off x="1898650" y="387508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2" name="Rectangle 54" descr="深色木质"/>
          <p:cNvSpPr>
            <a:spLocks noChangeArrowheads="1"/>
          </p:cNvSpPr>
          <p:nvPr/>
        </p:nvSpPr>
        <p:spPr bwMode="auto">
          <a:xfrm rot="5400000">
            <a:off x="2648744" y="387429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3" name="Rectangle 55" descr="深色木质"/>
          <p:cNvSpPr>
            <a:spLocks noChangeArrowheads="1"/>
          </p:cNvSpPr>
          <p:nvPr/>
        </p:nvSpPr>
        <p:spPr bwMode="auto">
          <a:xfrm rot="5400000">
            <a:off x="3398044" y="387429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4" name="Rectangle 39" descr="深色木质"/>
          <p:cNvSpPr>
            <a:spLocks noChangeArrowheads="1"/>
          </p:cNvSpPr>
          <p:nvPr/>
        </p:nvSpPr>
        <p:spPr bwMode="auto">
          <a:xfrm rot="5400000">
            <a:off x="4147344" y="4913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5" name="Rectangle 55" descr="深色木质"/>
          <p:cNvSpPr>
            <a:spLocks noChangeArrowheads="1"/>
          </p:cNvSpPr>
          <p:nvPr/>
        </p:nvSpPr>
        <p:spPr bwMode="auto">
          <a:xfrm rot="5400000">
            <a:off x="4147344" y="387429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6" name="Rectangle 39" descr="深色木质"/>
          <p:cNvSpPr>
            <a:spLocks noChangeArrowheads="1"/>
          </p:cNvSpPr>
          <p:nvPr/>
        </p:nvSpPr>
        <p:spPr bwMode="auto">
          <a:xfrm rot="5400000">
            <a:off x="4911725" y="492125"/>
            <a:ext cx="217488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7" name="Rectangle 55" descr="深色木质"/>
          <p:cNvSpPr>
            <a:spLocks noChangeArrowheads="1"/>
          </p:cNvSpPr>
          <p:nvPr/>
        </p:nvSpPr>
        <p:spPr bwMode="auto">
          <a:xfrm rot="5400000">
            <a:off x="4911725" y="387508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8" name="Rectangle 22" descr="深色木质"/>
          <p:cNvSpPr>
            <a:spLocks noChangeArrowheads="1"/>
          </p:cNvSpPr>
          <p:nvPr/>
        </p:nvSpPr>
        <p:spPr bwMode="auto">
          <a:xfrm>
            <a:off x="5383213" y="1462088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9" name="Rectangle 22" descr="深色木质"/>
          <p:cNvSpPr>
            <a:spLocks noChangeArrowheads="1"/>
          </p:cNvSpPr>
          <p:nvPr/>
        </p:nvSpPr>
        <p:spPr bwMode="auto">
          <a:xfrm>
            <a:off x="5383213" y="2182813"/>
            <a:ext cx="214312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0" name="Rectangle 22" descr="深色木质"/>
          <p:cNvSpPr>
            <a:spLocks noChangeArrowheads="1"/>
          </p:cNvSpPr>
          <p:nvPr/>
        </p:nvSpPr>
        <p:spPr bwMode="auto">
          <a:xfrm>
            <a:off x="5383213" y="2903538"/>
            <a:ext cx="214312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1" name="Rectangle 22" descr="深色木质"/>
          <p:cNvSpPr>
            <a:spLocks noChangeArrowheads="1"/>
          </p:cNvSpPr>
          <p:nvPr/>
        </p:nvSpPr>
        <p:spPr bwMode="auto">
          <a:xfrm>
            <a:off x="5383213" y="3622675"/>
            <a:ext cx="214312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2" name="Rectangle 22" descr="深色木质"/>
          <p:cNvSpPr>
            <a:spLocks noChangeArrowheads="1"/>
          </p:cNvSpPr>
          <p:nvPr/>
        </p:nvSpPr>
        <p:spPr bwMode="auto">
          <a:xfrm>
            <a:off x="701675" y="742950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3" name="Rectangle 22" descr="深色木质"/>
          <p:cNvSpPr>
            <a:spLocks noChangeArrowheads="1"/>
          </p:cNvSpPr>
          <p:nvPr/>
        </p:nvSpPr>
        <p:spPr bwMode="auto">
          <a:xfrm>
            <a:off x="701675" y="1462088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4" name="Rectangle 22" descr="深色木质"/>
          <p:cNvSpPr>
            <a:spLocks noChangeArrowheads="1"/>
          </p:cNvSpPr>
          <p:nvPr/>
        </p:nvSpPr>
        <p:spPr bwMode="auto">
          <a:xfrm>
            <a:off x="701675" y="2182813"/>
            <a:ext cx="214313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5" name="Rectangle 22" descr="深色木质"/>
          <p:cNvSpPr>
            <a:spLocks noChangeArrowheads="1"/>
          </p:cNvSpPr>
          <p:nvPr/>
        </p:nvSpPr>
        <p:spPr bwMode="auto">
          <a:xfrm>
            <a:off x="701675" y="2903538"/>
            <a:ext cx="214313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6" name="Rectangle 22" descr="深色木质"/>
          <p:cNvSpPr>
            <a:spLocks noChangeArrowheads="1"/>
          </p:cNvSpPr>
          <p:nvPr/>
        </p:nvSpPr>
        <p:spPr bwMode="auto">
          <a:xfrm>
            <a:off x="701675" y="3622675"/>
            <a:ext cx="214313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5840413" y="3649663"/>
            <a:ext cx="304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5×6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3200" b="1" baseline="300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E1F4FC"/>
              </a:clrFrom>
              <a:clrTo>
                <a:srgbClr val="E1F4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20725"/>
            <a:ext cx="79184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57663" y="720725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57663" y="1182688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87813" y="1643063"/>
            <a:ext cx="679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00663" y="720725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00663" y="11811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224463" y="1641475"/>
            <a:ext cx="679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24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443663" y="720725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437313" y="11811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346825" y="1641475"/>
            <a:ext cx="720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28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615238" y="720725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634288" y="11811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550150" y="1641475"/>
            <a:ext cx="754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30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987675"/>
            <a:ext cx="11414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77975" y="3092450"/>
            <a:ext cx="699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比较它们的长、宽和面积，你有什么发现？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45" name="Rectangle 9"/>
          <p:cNvSpPr>
            <a:spLocks noChangeArrowheads="1"/>
          </p:cNvSpPr>
          <p:nvPr/>
        </p:nvSpPr>
        <p:spPr bwMode="auto">
          <a:xfrm>
            <a:off x="673100" y="2330450"/>
            <a:ext cx="7578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492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答： 长</a:t>
            </a:r>
            <a:r>
              <a:rPr lang="zh-CN" altLang="en-US" sz="2800" b="1" u="sng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米、 宽</a:t>
            </a:r>
            <a:r>
              <a:rPr lang="zh-CN" altLang="en-US" sz="2800" b="1" u="sng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米时， 面积最大。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557463" y="2270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6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4538663" y="2270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5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55"/>
          <p:cNvSpPr>
            <a:spLocks noChangeArrowheads="1"/>
          </p:cNvSpPr>
          <p:nvPr/>
        </p:nvSpPr>
        <p:spPr bwMode="auto">
          <a:xfrm>
            <a:off x="457200" y="3714750"/>
            <a:ext cx="8010525" cy="587375"/>
          </a:xfrm>
          <a:prstGeom prst="rect">
            <a:avLst/>
          </a:prstGeom>
          <a:solidFill>
            <a:srgbClr val="FEF3D5"/>
          </a:solidFill>
          <a:ln w="9525">
            <a:solidFill>
              <a:srgbClr val="FEF3D5"/>
            </a:solidFill>
            <a:miter lim="800000"/>
          </a:ln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周长一定时，长和宽越接近，面积就越大。</a:t>
            </a:r>
            <a:endParaRPr lang="zh-CN" altLang="en-US" sz="3200" b="1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825500" y="1187450"/>
            <a:ext cx="718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noProof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回顾解决问题的过程，你有什么体会？</a:t>
            </a:r>
            <a:endParaRPr lang="zh-CN" altLang="en-US" sz="3200" b="1" noProof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EEE8B0"/>
              </a:clrFrom>
              <a:clrTo>
                <a:srgbClr val="EEE8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2150"/>
            <a:ext cx="792003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形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0"/>
            <a:ext cx="15700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836613" y="1123950"/>
            <a:ext cx="7470775" cy="2895600"/>
          </a:xfrm>
          <a:prstGeom prst="cloudCallout">
            <a:avLst>
              <a:gd name="adj1" fmla="val -38227"/>
              <a:gd name="adj2" fmla="val 6065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noProof="1"/>
              <a:t>　　　　</a:t>
            </a:r>
            <a:r>
              <a:rPr lang="zh-CN" altLang="en-US" sz="360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在以前的学习中，我们曾经运用列举的策略解决过哪些问题？</a:t>
            </a:r>
            <a:endParaRPr lang="zh-CN" altLang="en-US" sz="360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图形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0"/>
            <a:ext cx="15700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65250"/>
            <a:ext cx="79184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57350"/>
            <a:ext cx="3524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2"/>
          <p:cNvSpPr txBox="1">
            <a:spLocks noChangeArrowheads="1"/>
          </p:cNvSpPr>
          <p:nvPr/>
        </p:nvSpPr>
        <p:spPr bwMode="auto">
          <a:xfrm>
            <a:off x="3810000" y="1601788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2925"/>
            <a:ext cx="2060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6750" y="1265238"/>
            <a:ext cx="7696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200" b="1">
                <a:solidFill>
                  <a:srgbClr val="F169A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什么样的问题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适合用</a:t>
            </a:r>
            <a:r>
              <a:rPr lang="zh-CN" altLang="en-US" sz="3200" b="1">
                <a:solidFill>
                  <a:srgbClr val="F169A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一一列举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的策略来解决？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6800" y="2495550"/>
            <a:ext cx="7010400" cy="1654175"/>
          </a:xfrm>
          <a:prstGeom prst="rect">
            <a:avLst/>
          </a:prstGeom>
          <a:solidFill>
            <a:srgbClr val="FEF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3200" b="1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当问题的答案有多种可能或要从多种可能中找出最合理的答案时，一般运用一一列举的策略来解决。</a:t>
            </a:r>
            <a:endParaRPr lang="zh-CN" altLang="en-US" sz="3200" b="1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4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1550"/>
            <a:ext cx="2060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143000" y="1781175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运用</a:t>
            </a:r>
            <a:r>
              <a:rPr lang="zh-CN" altLang="en-US" sz="3200" b="1">
                <a:solidFill>
                  <a:srgbClr val="F169A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列举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策略时要</a:t>
            </a:r>
            <a:r>
              <a:rPr lang="zh-CN" altLang="en-US" sz="3200" b="1">
                <a:solidFill>
                  <a:srgbClr val="F169A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注意些什么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0" y="2695575"/>
            <a:ext cx="6781800" cy="1177925"/>
          </a:xfrm>
          <a:prstGeom prst="rect">
            <a:avLst/>
          </a:prstGeom>
          <a:solidFill>
            <a:srgbClr val="FEF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3200" b="1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列举时要按照</a:t>
            </a:r>
            <a:r>
              <a:rPr lang="zh-CN" altLang="en-US" sz="3200" b="1">
                <a:solidFill>
                  <a:srgbClr val="F169A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一定的顺序</a:t>
            </a:r>
            <a:r>
              <a:rPr lang="zh-CN" altLang="en-US" sz="3200" b="1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有条理地进行，做到</a:t>
            </a:r>
            <a:r>
              <a:rPr lang="zh-CN" altLang="en-US" sz="3200" b="1">
                <a:solidFill>
                  <a:srgbClr val="F169A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不重复</a:t>
            </a:r>
            <a:r>
              <a:rPr lang="zh-CN" altLang="en-US" sz="3200" b="1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3200" b="1">
                <a:solidFill>
                  <a:srgbClr val="F169A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不遗漏</a:t>
            </a:r>
            <a:r>
              <a:rPr lang="zh-CN" altLang="en-US" sz="3200" b="1">
                <a:solidFill>
                  <a:srgbClr val="7030A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b="1">
              <a:solidFill>
                <a:srgbClr val="7030A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4150"/>
            <a:ext cx="42291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746125" y="1428750"/>
            <a:ext cx="7653338" cy="2259013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zh-CN" sz="3200" b="1" dirty="0">
                <a:latin typeface="+mj-lt"/>
                <a:ea typeface="黑体" panose="02010609060101010101" pitchFamily="2" charset="-122"/>
              </a:rPr>
              <a:t>1.</a:t>
            </a:r>
            <a:r>
              <a:rPr lang="zh-CN" altLang="en-US" sz="3200" b="1" dirty="0">
                <a:latin typeface="+mj-lt"/>
                <a:ea typeface="黑体" panose="02010609060101010101" pitchFamily="2" charset="-122"/>
              </a:rPr>
              <a:t> 一个音乐钟，每隔一段相等的时间就发出铃声。已经知道上午 </a:t>
            </a:r>
            <a:r>
              <a:rPr lang="en-US" altLang="zh-CN" sz="3200" b="1" dirty="0">
                <a:latin typeface="+mj-lt"/>
                <a:ea typeface="黑体" panose="02010609060101010101" pitchFamily="2" charset="-122"/>
              </a:rPr>
              <a:t>9:00</a:t>
            </a:r>
            <a:r>
              <a:rPr lang="zh-CN" altLang="en-US" sz="3200" b="1" dirty="0">
                <a:latin typeface="+mj-lt"/>
                <a:ea typeface="黑体" panose="02010609060101010101" pitchFamily="2" charset="-122"/>
              </a:rPr>
              <a:t>、</a:t>
            </a:r>
            <a:r>
              <a:rPr lang="en-US" altLang="zh-CN" sz="3200" b="1" dirty="0">
                <a:latin typeface="+mj-lt"/>
                <a:ea typeface="黑体" panose="02010609060101010101" pitchFamily="2" charset="-122"/>
              </a:rPr>
              <a:t>9:40</a:t>
            </a:r>
            <a:r>
              <a:rPr lang="zh-CN" altLang="en-US" sz="3200" b="1" dirty="0">
                <a:latin typeface="+mj-lt"/>
                <a:ea typeface="黑体" panose="02010609060101010101" pitchFamily="2" charset="-122"/>
              </a:rPr>
              <a:t>、</a:t>
            </a:r>
            <a:r>
              <a:rPr lang="en-US" altLang="zh-CN" sz="3200" b="1" dirty="0">
                <a:latin typeface="+mj-lt"/>
                <a:ea typeface="黑体" panose="02010609060101010101" pitchFamily="2" charset="-122"/>
              </a:rPr>
              <a:t>10:20 </a:t>
            </a:r>
            <a:r>
              <a:rPr lang="zh-CN" altLang="en-US" sz="3200" b="1" dirty="0">
                <a:latin typeface="+mj-lt"/>
                <a:ea typeface="黑体" panose="02010609060101010101" pitchFamily="2" charset="-122"/>
              </a:rPr>
              <a:t>和 </a:t>
            </a:r>
            <a:r>
              <a:rPr lang="en-US" altLang="zh-CN" sz="3200" b="1" dirty="0">
                <a:latin typeface="+mj-lt"/>
                <a:ea typeface="黑体" panose="02010609060101010101" pitchFamily="2" charset="-122"/>
              </a:rPr>
              <a:t>11:00 </a:t>
            </a:r>
            <a:r>
              <a:rPr lang="zh-CN" altLang="en-US" sz="3200" b="1" dirty="0">
                <a:latin typeface="+mj-lt"/>
                <a:ea typeface="黑体" panose="02010609060101010101" pitchFamily="2" charset="-122"/>
              </a:rPr>
              <a:t>发出铃声，那么下面哪些时间也会发出铃声？</a:t>
            </a:r>
            <a:endParaRPr lang="zh-CN" altLang="en-US" sz="3200" b="1" dirty="0">
              <a:latin typeface="+mj-lt"/>
              <a:ea typeface="黑体" panose="02010609060101010101" pitchFamily="2" charset="-122"/>
            </a:endParaRPr>
          </a:p>
        </p:txBody>
      </p:sp>
      <p:pic>
        <p:nvPicPr>
          <p:cNvPr id="28676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33813"/>
            <a:ext cx="72009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椭圆 14"/>
          <p:cNvSpPr/>
          <p:nvPr/>
        </p:nvSpPr>
        <p:spPr>
          <a:xfrm>
            <a:off x="657225" y="3698875"/>
            <a:ext cx="1624013" cy="762000"/>
          </a:xfrm>
          <a:prstGeom prst="ellipse">
            <a:avLst/>
          </a:prstGeom>
          <a:noFill/>
          <a:ln>
            <a:solidFill>
              <a:srgbClr val="F169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724400" y="3698875"/>
            <a:ext cx="1624013" cy="762000"/>
          </a:xfrm>
          <a:prstGeom prst="ellipse">
            <a:avLst/>
          </a:prstGeom>
          <a:noFill/>
          <a:ln>
            <a:solidFill>
              <a:srgbClr val="F169AB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8679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895350"/>
            <a:ext cx="20558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449263" y="209550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黑体" panose="02010609060101010101" pitchFamily="2" charset="-122"/>
              </a:rPr>
              <a:t>随堂练习</a:t>
            </a:r>
            <a:endParaRPr lang="zh-CN" altLang="en-US" sz="2800" b="1"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685800" y="742950"/>
            <a:ext cx="7772400" cy="151447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 学校食堂某天中午供应的荤菜有 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3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种，素菜有 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4 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种。小洪选一种荤菜和一种素菜，一共有多少种不同的搭配？</a:t>
            </a:r>
            <a:r>
              <a:rPr lang="zh-CN" altLang="en-US" sz="2800" b="1">
                <a:solidFill>
                  <a:srgbClr val="F169A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（先填表，再回答）</a:t>
            </a:r>
            <a:endParaRPr lang="zh-CN" altLang="en-US" sz="2800" b="1">
              <a:solidFill>
                <a:srgbClr val="F169AB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9699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20925"/>
            <a:ext cx="4114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矩形 1"/>
          <p:cNvSpPr>
            <a:spLocks noChangeArrowheads="1"/>
          </p:cNvSpPr>
          <p:nvPr/>
        </p:nvSpPr>
        <p:spPr bwMode="auto">
          <a:xfrm>
            <a:off x="762000" y="762000"/>
            <a:ext cx="74453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</a:rPr>
              <a:t>例</a:t>
            </a: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1 </a:t>
            </a:r>
            <a:r>
              <a:rPr lang="zh-CN" altLang="en-US" sz="3200" dirty="0">
                <a:latin typeface="+mj-lt"/>
                <a:ea typeface="+mj-ea"/>
              </a:rPr>
              <a:t>王大叔用 </a:t>
            </a:r>
            <a:r>
              <a:rPr lang="en-US" altLang="zh-CN" sz="3200" dirty="0">
                <a:latin typeface="+mj-lt"/>
                <a:ea typeface="+mj-ea"/>
              </a:rPr>
              <a:t>22 </a:t>
            </a:r>
            <a:r>
              <a:rPr lang="zh-CN" altLang="en-US" sz="3200" dirty="0">
                <a:latin typeface="+mj-lt"/>
                <a:ea typeface="+mj-ea"/>
              </a:rPr>
              <a:t>根 </a:t>
            </a:r>
            <a:r>
              <a:rPr lang="en-US" altLang="zh-CN" sz="3200" dirty="0">
                <a:latin typeface="+mj-lt"/>
                <a:ea typeface="+mj-ea"/>
              </a:rPr>
              <a:t>1 </a:t>
            </a:r>
            <a:r>
              <a:rPr lang="zh-CN" altLang="en-US" sz="3200" dirty="0">
                <a:latin typeface="+mj-lt"/>
                <a:ea typeface="+mj-ea"/>
              </a:rPr>
              <a:t>米长的木条围一个长方形花圃， 怎样围面积最大？</a:t>
            </a:r>
            <a:endParaRPr lang="zh-CN" altLang="en-US" sz="3200" dirty="0">
              <a:latin typeface="+mj-lt"/>
              <a:ea typeface="+mj-ea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49263" y="209550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黑体" panose="02010609060101010101" pitchFamily="2" charset="-122"/>
              </a:rPr>
              <a:t>课堂探究</a:t>
            </a:r>
            <a:endParaRPr lang="zh-CN" altLang="en-US" sz="2800" b="1">
              <a:ea typeface="黑体" panose="02010609060101010101" pitchFamily="2" charset="-122"/>
            </a:endParaRPr>
          </a:p>
        </p:txBody>
      </p:sp>
      <p:pic>
        <p:nvPicPr>
          <p:cNvPr id="1024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16150"/>
            <a:ext cx="45481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思想气泡: 云 2"/>
          <p:cNvSpPr/>
          <p:nvPr/>
        </p:nvSpPr>
        <p:spPr>
          <a:xfrm>
            <a:off x="373063" y="1909763"/>
            <a:ext cx="3741737" cy="1981200"/>
          </a:xfrm>
          <a:prstGeom prst="cloudCallout">
            <a:avLst>
              <a:gd name="adj1" fmla="val 67915"/>
              <a:gd name="adj2" fmla="val 673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+mj-ea"/>
                <a:ea typeface="+mj-ea"/>
              </a:rPr>
              <a:t>根据题中的条件和问题，你能想到什么？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62288"/>
            <a:ext cx="7918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66750"/>
            <a:ext cx="41148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197225" y="3486150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青菜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810000" y="308451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鸡腿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3810000" y="3502025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茄子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4492625" y="3105150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鸡腿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4492625" y="3500438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黄瓜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138738" y="3105150"/>
            <a:ext cx="839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鸡腿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138738" y="3500438"/>
            <a:ext cx="839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包菜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5788025" y="3078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牛排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800725" y="3486150"/>
            <a:ext cx="83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青菜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438900" y="3078163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牛排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448425" y="3492500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茄子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7104063" y="3095625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牛排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7108825" y="3475038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黄瓜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735888" y="3087688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牛排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731125" y="3492500"/>
            <a:ext cx="84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包菜</a:t>
            </a:r>
            <a:endParaRPr lang="en-US" altLang="zh-CN" sz="2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33413" y="4095750"/>
            <a:ext cx="553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答：一共有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种不同的搭配。</a:t>
            </a:r>
            <a:endParaRPr lang="zh-CN" altLang="en-US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ChangeArrowheads="1"/>
          </p:cNvSpPr>
          <p:nvPr/>
        </p:nvSpPr>
        <p:spPr bwMode="auto">
          <a:xfrm>
            <a:off x="1600200" y="1352550"/>
            <a:ext cx="5943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    通过这节课的学习活动，你有什么收获？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49263" y="209550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黑体" panose="02010609060101010101" pitchFamily="2" charset="-122"/>
              </a:rPr>
              <a:t>课堂小结</a:t>
            </a:r>
            <a:endParaRPr lang="zh-CN" altLang="en-US" sz="2800" b="1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31925" y="1162050"/>
            <a:ext cx="6280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从课后习题中选取；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完成练习册本课时的习题。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449263" y="209550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黑体" panose="02010609060101010101" pitchFamily="2" charset="-122"/>
              </a:rPr>
              <a:t>课后作业</a:t>
            </a:r>
            <a:endParaRPr lang="zh-CN" altLang="en-US" sz="2800" b="1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47950"/>
            <a:ext cx="1819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6"/>
          <p:cNvSpPr/>
          <p:nvPr/>
        </p:nvSpPr>
        <p:spPr>
          <a:xfrm>
            <a:off x="2971800" y="2724150"/>
            <a:ext cx="4876800" cy="1238250"/>
          </a:xfrm>
          <a:prstGeom prst="wedgeRoundRectCallout">
            <a:avLst>
              <a:gd name="adj1" fmla="val -56394"/>
              <a:gd name="adj2" fmla="val 2284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E59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周长是 </a:t>
            </a: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22 </a:t>
            </a: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米，可以围成大小不同的长方形。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638175"/>
            <a:ext cx="14478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6"/>
          <p:cNvSpPr/>
          <p:nvPr/>
        </p:nvSpPr>
        <p:spPr>
          <a:xfrm>
            <a:off x="1676400" y="742950"/>
            <a:ext cx="3886200" cy="1295400"/>
          </a:xfrm>
          <a:prstGeom prst="wedgeRoundRectCallout">
            <a:avLst>
              <a:gd name="adj1" fmla="val 58168"/>
              <a:gd name="adj2" fmla="val 21582"/>
              <a:gd name="adj3" fmla="val 16667"/>
            </a:avLst>
          </a:prstGeom>
          <a:solidFill>
            <a:srgbClr val="D8ECDD"/>
          </a:solidFill>
          <a:ln w="19050">
            <a:solidFill>
              <a:srgbClr val="86CC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围成的长方形的长和宽都是整米数。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0425"/>
            <a:ext cx="45481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思想气泡: 云 14"/>
          <p:cNvSpPr/>
          <p:nvPr/>
        </p:nvSpPr>
        <p:spPr>
          <a:xfrm>
            <a:off x="665163" y="2120900"/>
            <a:ext cx="3276600" cy="1981200"/>
          </a:xfrm>
          <a:prstGeom prst="cloudCallout">
            <a:avLst>
              <a:gd name="adj1" fmla="val 70293"/>
              <a:gd name="adj2" fmla="val 432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+mj-ea"/>
                <a:ea typeface="+mj-ea"/>
              </a:rPr>
              <a:t>你打算怎样解决这个问题？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49263" y="209550"/>
            <a:ext cx="1684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ea typeface="黑体" panose="02010609060101010101" pitchFamily="2" charset="-122"/>
              </a:rPr>
              <a:t>推进新课</a:t>
            </a:r>
            <a:endParaRPr lang="zh-CN" altLang="en-US" sz="2800" b="1">
              <a:ea typeface="黑体" panose="02010609060101010101" pitchFamily="2" charset="-122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762000" y="762000"/>
            <a:ext cx="74453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</a:rPr>
              <a:t>例</a:t>
            </a:r>
            <a:r>
              <a:rPr lang="en-US" altLang="zh-CN" sz="3200" dirty="0">
                <a:solidFill>
                  <a:srgbClr val="FF0000"/>
                </a:solidFill>
                <a:latin typeface="+mj-ea"/>
                <a:ea typeface="+mj-ea"/>
              </a:rPr>
              <a:t>1 </a:t>
            </a:r>
            <a:r>
              <a:rPr lang="zh-CN" altLang="en-US" sz="3200" dirty="0">
                <a:latin typeface="+mj-lt"/>
                <a:ea typeface="+mj-ea"/>
              </a:rPr>
              <a:t>王大叔用 </a:t>
            </a:r>
            <a:r>
              <a:rPr lang="en-US" altLang="zh-CN" sz="3200" dirty="0">
                <a:latin typeface="+mj-lt"/>
                <a:ea typeface="+mj-ea"/>
              </a:rPr>
              <a:t>22 </a:t>
            </a:r>
            <a:r>
              <a:rPr lang="zh-CN" altLang="en-US" sz="3200" dirty="0">
                <a:latin typeface="+mj-lt"/>
                <a:ea typeface="+mj-ea"/>
              </a:rPr>
              <a:t>根 </a:t>
            </a:r>
            <a:r>
              <a:rPr lang="en-US" altLang="zh-CN" sz="3200" dirty="0">
                <a:latin typeface="+mj-lt"/>
                <a:ea typeface="+mj-ea"/>
              </a:rPr>
              <a:t>1 </a:t>
            </a:r>
            <a:r>
              <a:rPr lang="zh-CN" altLang="en-US" sz="3200" dirty="0">
                <a:latin typeface="+mj-lt"/>
                <a:ea typeface="+mj-ea"/>
              </a:rPr>
              <a:t>米长的木条围一个长方形花圃， 怎样围面积最大？</a:t>
            </a:r>
            <a:endParaRPr lang="zh-CN" altLang="en-US" sz="3200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0550"/>
            <a:ext cx="1333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6"/>
          <p:cNvSpPr/>
          <p:nvPr/>
        </p:nvSpPr>
        <p:spPr>
          <a:xfrm>
            <a:off x="2514600" y="895350"/>
            <a:ext cx="5486400" cy="1238250"/>
          </a:xfrm>
          <a:prstGeom prst="wedgeRoundRectCallout">
            <a:avLst>
              <a:gd name="adj1" fmla="val -56394"/>
              <a:gd name="adj2" fmla="val 228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用 </a:t>
            </a: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22 </a:t>
            </a: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根小棒摆出不同的长方形，再分别求出他们的面积。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BD6"/>
              </a:clrFrom>
              <a:clrTo>
                <a:srgbClr val="FFFB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74320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914400" y="2876550"/>
            <a:ext cx="5638800" cy="1238250"/>
          </a:xfrm>
          <a:prstGeom prst="wedgeRoundRectCallout">
            <a:avLst>
              <a:gd name="adj1" fmla="val 55482"/>
              <a:gd name="adj2" fmla="val 2669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16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先求出长方形长与宽的和，再通过列举求出面积各是多少。</a:t>
            </a:r>
            <a:endParaRPr lang="zh-CN" altLang="en-US" sz="3200" b="1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E1F4FC"/>
              </a:clrFrom>
              <a:clrTo>
                <a:srgbClr val="E1F4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4150"/>
            <a:ext cx="79184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形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0"/>
            <a:ext cx="15700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1898650" y="361950"/>
            <a:ext cx="6251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noProof="1">
                <a:latin typeface="黑体" panose="02010609060101010101" pitchFamily="2" charset="-122"/>
                <a:ea typeface="黑体" panose="02010609060101010101" pitchFamily="2" charset="-122"/>
              </a:rPr>
              <a:t>你能先列举出长方形的长和宽，</a:t>
            </a:r>
            <a:endParaRPr lang="zh-CN" altLang="zh-CN" sz="3200" b="1" noProof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noProof="1">
                <a:latin typeface="黑体" panose="02010609060101010101" pitchFamily="2" charset="-122"/>
                <a:ea typeface="黑体" panose="02010609060101010101" pitchFamily="2" charset="-122"/>
              </a:rPr>
              <a:t>再找出面积最大的长方形吗？</a:t>
            </a:r>
            <a:endParaRPr lang="zh-CN" altLang="en-US" sz="3200" b="1" noProof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187325" y="1809750"/>
            <a:ext cx="8458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长方形长与宽的和是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___________________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340225" y="173355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22÷2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11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 descr="深色木质"/>
          <p:cNvSpPr>
            <a:spLocks noChangeArrowheads="1"/>
          </p:cNvSpPr>
          <p:nvPr/>
        </p:nvSpPr>
        <p:spPr bwMode="auto">
          <a:xfrm>
            <a:off x="684213" y="2435225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Rectangle 14" descr="深色木质"/>
          <p:cNvSpPr>
            <a:spLocks noChangeArrowheads="1"/>
          </p:cNvSpPr>
          <p:nvPr/>
        </p:nvSpPr>
        <p:spPr bwMode="auto">
          <a:xfrm rot="5400000">
            <a:off x="935038" y="20415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Rectangle 15" descr="深色木质"/>
          <p:cNvSpPr>
            <a:spLocks noChangeArrowheads="1"/>
          </p:cNvSpPr>
          <p:nvPr/>
        </p:nvSpPr>
        <p:spPr bwMode="auto">
          <a:xfrm rot="5400000">
            <a:off x="1697832" y="20407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Rectangle 22" descr="深色木质"/>
          <p:cNvSpPr>
            <a:spLocks noChangeArrowheads="1"/>
          </p:cNvSpPr>
          <p:nvPr/>
        </p:nvSpPr>
        <p:spPr bwMode="auto">
          <a:xfrm>
            <a:off x="8026400" y="2435225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4064000" y="3457575"/>
            <a:ext cx="5873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defRPr/>
            </a:pPr>
            <a:r>
              <a:rPr lang="en-US" altLang="zh-CN" sz="3200" b="1" dirty="0">
                <a:latin typeface="+mj-lt"/>
                <a:ea typeface="华文新魏" panose="02010800040101010101" pitchFamily="2" charset="-122"/>
              </a:rPr>
              <a:t>10</a:t>
            </a:r>
            <a:endParaRPr lang="en-US" altLang="zh-CN" sz="3200" b="1" dirty="0">
              <a:latin typeface="+mj-lt"/>
              <a:ea typeface="华文新魏" panose="02010800040101010101" pitchFamily="2" charset="-122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8375650" y="2508250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  <a:defRPr/>
            </a:pPr>
            <a:r>
              <a:rPr lang="en-US" altLang="zh-CN" sz="3200" b="1" dirty="0">
                <a:latin typeface="+mj-lt"/>
                <a:ea typeface="华文新魏" panose="02010800040101010101" pitchFamily="2" charset="-122"/>
              </a:rPr>
              <a:t>1</a:t>
            </a:r>
            <a:endParaRPr lang="en-US" altLang="zh-CN" sz="3200" b="1" dirty="0">
              <a:latin typeface="+mj-lt"/>
              <a:ea typeface="华文新魏" panose="02010800040101010101" pitchFamily="2" charset="-122"/>
            </a:endParaRPr>
          </a:p>
        </p:txBody>
      </p:sp>
      <p:sp>
        <p:nvSpPr>
          <p:cNvPr id="9" name="Rectangle 34" descr="深色木质"/>
          <p:cNvSpPr>
            <a:spLocks noChangeArrowheads="1"/>
          </p:cNvSpPr>
          <p:nvPr/>
        </p:nvSpPr>
        <p:spPr bwMode="auto">
          <a:xfrm rot="5400000">
            <a:off x="2474913" y="20415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Rectangle 35" descr="深色木质"/>
          <p:cNvSpPr>
            <a:spLocks noChangeArrowheads="1"/>
          </p:cNvSpPr>
          <p:nvPr/>
        </p:nvSpPr>
        <p:spPr bwMode="auto">
          <a:xfrm rot="5400000">
            <a:off x="3251994" y="20407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Rectangle 36" descr="深色木质"/>
          <p:cNvSpPr>
            <a:spLocks noChangeArrowheads="1"/>
          </p:cNvSpPr>
          <p:nvPr/>
        </p:nvSpPr>
        <p:spPr bwMode="auto">
          <a:xfrm rot="5400000">
            <a:off x="4014788" y="20415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Rectangle 37" descr="深色木质"/>
          <p:cNvSpPr>
            <a:spLocks noChangeArrowheads="1"/>
          </p:cNvSpPr>
          <p:nvPr/>
        </p:nvSpPr>
        <p:spPr bwMode="auto">
          <a:xfrm rot="5400000">
            <a:off x="4764088" y="20415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Rectangle 38" descr="深色木质"/>
          <p:cNvSpPr>
            <a:spLocks noChangeArrowheads="1"/>
          </p:cNvSpPr>
          <p:nvPr/>
        </p:nvSpPr>
        <p:spPr bwMode="auto">
          <a:xfrm rot="5400000">
            <a:off x="5514182" y="20407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Rectangle 39" descr="深色木质"/>
          <p:cNvSpPr>
            <a:spLocks noChangeArrowheads="1"/>
          </p:cNvSpPr>
          <p:nvPr/>
        </p:nvSpPr>
        <p:spPr bwMode="auto">
          <a:xfrm rot="5400000">
            <a:off x="6263482" y="20407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Rectangle 48" descr="深色木质"/>
          <p:cNvSpPr>
            <a:spLocks noChangeArrowheads="1"/>
          </p:cNvSpPr>
          <p:nvPr/>
        </p:nvSpPr>
        <p:spPr bwMode="auto">
          <a:xfrm rot="5400000">
            <a:off x="935038" y="29051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Rectangle 49" descr="深色木质"/>
          <p:cNvSpPr>
            <a:spLocks noChangeArrowheads="1"/>
          </p:cNvSpPr>
          <p:nvPr/>
        </p:nvSpPr>
        <p:spPr bwMode="auto">
          <a:xfrm rot="5400000">
            <a:off x="1697832" y="29043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Rectangle 50" descr="深色木质"/>
          <p:cNvSpPr>
            <a:spLocks noChangeArrowheads="1"/>
          </p:cNvSpPr>
          <p:nvPr/>
        </p:nvSpPr>
        <p:spPr bwMode="auto">
          <a:xfrm rot="5400000">
            <a:off x="2474913" y="29051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Rectangle 51" descr="深色木质"/>
          <p:cNvSpPr>
            <a:spLocks noChangeArrowheads="1"/>
          </p:cNvSpPr>
          <p:nvPr/>
        </p:nvSpPr>
        <p:spPr bwMode="auto">
          <a:xfrm rot="5400000">
            <a:off x="3251994" y="29043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Rectangle 52" descr="深色木质"/>
          <p:cNvSpPr>
            <a:spLocks noChangeArrowheads="1"/>
          </p:cNvSpPr>
          <p:nvPr/>
        </p:nvSpPr>
        <p:spPr bwMode="auto">
          <a:xfrm rot="5400000">
            <a:off x="4014788" y="29051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Rectangle 53" descr="深色木质"/>
          <p:cNvSpPr>
            <a:spLocks noChangeArrowheads="1"/>
          </p:cNvSpPr>
          <p:nvPr/>
        </p:nvSpPr>
        <p:spPr bwMode="auto">
          <a:xfrm rot="5400000">
            <a:off x="4764088" y="29051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Rectangle 54" descr="深色木质"/>
          <p:cNvSpPr>
            <a:spLocks noChangeArrowheads="1"/>
          </p:cNvSpPr>
          <p:nvPr/>
        </p:nvSpPr>
        <p:spPr bwMode="auto">
          <a:xfrm rot="5400000">
            <a:off x="5514182" y="29043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Rectangle 55" descr="深色木质"/>
          <p:cNvSpPr>
            <a:spLocks noChangeArrowheads="1"/>
          </p:cNvSpPr>
          <p:nvPr/>
        </p:nvSpPr>
        <p:spPr bwMode="auto">
          <a:xfrm rot="5400000">
            <a:off x="6263482" y="29043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Rectangle 39" descr="深色木质"/>
          <p:cNvSpPr>
            <a:spLocks noChangeArrowheads="1"/>
          </p:cNvSpPr>
          <p:nvPr/>
        </p:nvSpPr>
        <p:spPr bwMode="auto">
          <a:xfrm rot="5400000">
            <a:off x="7012782" y="20407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Rectangle 55" descr="深色木质"/>
          <p:cNvSpPr>
            <a:spLocks noChangeArrowheads="1"/>
          </p:cNvSpPr>
          <p:nvPr/>
        </p:nvSpPr>
        <p:spPr bwMode="auto">
          <a:xfrm rot="5400000">
            <a:off x="7012782" y="29043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" name="Rectangle 39" descr="深色木质"/>
          <p:cNvSpPr>
            <a:spLocks noChangeArrowheads="1"/>
          </p:cNvSpPr>
          <p:nvPr/>
        </p:nvSpPr>
        <p:spPr bwMode="auto">
          <a:xfrm rot="5400000">
            <a:off x="7777163" y="20415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Rectangle 55" descr="深色木质"/>
          <p:cNvSpPr>
            <a:spLocks noChangeArrowheads="1"/>
          </p:cNvSpPr>
          <p:nvPr/>
        </p:nvSpPr>
        <p:spPr bwMode="auto">
          <a:xfrm rot="5400000">
            <a:off x="7777163" y="2905125"/>
            <a:ext cx="217488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82763" y="1301750"/>
            <a:ext cx="493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共有多少种不同的围法？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073150" y="409575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10×1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3200" b="1" baseline="300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 descr="图形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150"/>
            <a:ext cx="157003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 descr="深色木质"/>
          <p:cNvSpPr>
            <a:spLocks noChangeArrowheads="1"/>
          </p:cNvSpPr>
          <p:nvPr/>
        </p:nvSpPr>
        <p:spPr bwMode="auto">
          <a:xfrm>
            <a:off x="1073150" y="1282700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Rectangle 14" descr="深色木质"/>
          <p:cNvSpPr>
            <a:spLocks noChangeArrowheads="1"/>
          </p:cNvSpPr>
          <p:nvPr/>
        </p:nvSpPr>
        <p:spPr bwMode="auto">
          <a:xfrm rot="5400000">
            <a:off x="1323975" y="796925"/>
            <a:ext cx="217488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Rectangle 15" descr="深色木质"/>
          <p:cNvSpPr>
            <a:spLocks noChangeArrowheads="1"/>
          </p:cNvSpPr>
          <p:nvPr/>
        </p:nvSpPr>
        <p:spPr bwMode="auto">
          <a:xfrm rot="5400000">
            <a:off x="2086769" y="7961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Rectangle 22" descr="深色木质"/>
          <p:cNvSpPr>
            <a:spLocks noChangeArrowheads="1"/>
          </p:cNvSpPr>
          <p:nvPr/>
        </p:nvSpPr>
        <p:spPr bwMode="auto">
          <a:xfrm>
            <a:off x="7653338" y="1290638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4370388" y="3054350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9</a:t>
            </a:r>
            <a:endParaRPr lang="en-US" altLang="zh-CN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7970838" y="1744663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2</a:t>
            </a:r>
            <a:endParaRPr lang="en-US" altLang="zh-CN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4" descr="深色木质"/>
          <p:cNvSpPr>
            <a:spLocks noChangeArrowheads="1"/>
          </p:cNvSpPr>
          <p:nvPr/>
        </p:nvSpPr>
        <p:spPr bwMode="auto">
          <a:xfrm rot="5400000">
            <a:off x="2863850" y="796925"/>
            <a:ext cx="217488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Rectangle 35" descr="深色木质"/>
          <p:cNvSpPr>
            <a:spLocks noChangeArrowheads="1"/>
          </p:cNvSpPr>
          <p:nvPr/>
        </p:nvSpPr>
        <p:spPr bwMode="auto">
          <a:xfrm rot="5400000">
            <a:off x="3640932" y="7961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Rectangle 36" descr="深色木质"/>
          <p:cNvSpPr>
            <a:spLocks noChangeArrowheads="1"/>
          </p:cNvSpPr>
          <p:nvPr/>
        </p:nvSpPr>
        <p:spPr bwMode="auto">
          <a:xfrm rot="5400000">
            <a:off x="4403725" y="796925"/>
            <a:ext cx="217488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Rectangle 37" descr="深色木质"/>
          <p:cNvSpPr>
            <a:spLocks noChangeArrowheads="1"/>
          </p:cNvSpPr>
          <p:nvPr/>
        </p:nvSpPr>
        <p:spPr bwMode="auto">
          <a:xfrm rot="5400000">
            <a:off x="5153025" y="796925"/>
            <a:ext cx="217488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Rectangle 38" descr="深色木质"/>
          <p:cNvSpPr>
            <a:spLocks noChangeArrowheads="1"/>
          </p:cNvSpPr>
          <p:nvPr/>
        </p:nvSpPr>
        <p:spPr bwMode="auto">
          <a:xfrm rot="5400000">
            <a:off x="5903119" y="7961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Rectangle 39" descr="深色木质"/>
          <p:cNvSpPr>
            <a:spLocks noChangeArrowheads="1"/>
          </p:cNvSpPr>
          <p:nvPr/>
        </p:nvSpPr>
        <p:spPr bwMode="auto">
          <a:xfrm rot="5400000">
            <a:off x="6652419" y="7961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Rectangle 49" descr="深色木质"/>
          <p:cNvSpPr>
            <a:spLocks noChangeArrowheads="1"/>
          </p:cNvSpPr>
          <p:nvPr/>
        </p:nvSpPr>
        <p:spPr bwMode="auto">
          <a:xfrm rot="5400000">
            <a:off x="1324769" y="25249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Rectangle 50" descr="深色木质"/>
          <p:cNvSpPr>
            <a:spLocks noChangeArrowheads="1"/>
          </p:cNvSpPr>
          <p:nvPr/>
        </p:nvSpPr>
        <p:spPr bwMode="auto">
          <a:xfrm rot="5400000">
            <a:off x="2101850" y="2525713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Rectangle 51" descr="深色木质"/>
          <p:cNvSpPr>
            <a:spLocks noChangeArrowheads="1"/>
          </p:cNvSpPr>
          <p:nvPr/>
        </p:nvSpPr>
        <p:spPr bwMode="auto">
          <a:xfrm rot="5400000">
            <a:off x="2878932" y="25249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Rectangle 52" descr="深色木质"/>
          <p:cNvSpPr>
            <a:spLocks noChangeArrowheads="1"/>
          </p:cNvSpPr>
          <p:nvPr/>
        </p:nvSpPr>
        <p:spPr bwMode="auto">
          <a:xfrm rot="5400000">
            <a:off x="3641725" y="2525713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Rectangle 53" descr="深色木质"/>
          <p:cNvSpPr>
            <a:spLocks noChangeArrowheads="1"/>
          </p:cNvSpPr>
          <p:nvPr/>
        </p:nvSpPr>
        <p:spPr bwMode="auto">
          <a:xfrm rot="5400000">
            <a:off x="4391025" y="2525713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Rectangle 54" descr="深色木质"/>
          <p:cNvSpPr>
            <a:spLocks noChangeArrowheads="1"/>
          </p:cNvSpPr>
          <p:nvPr/>
        </p:nvSpPr>
        <p:spPr bwMode="auto">
          <a:xfrm rot="5400000">
            <a:off x="5141119" y="25249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Rectangle 55" descr="深色木质"/>
          <p:cNvSpPr>
            <a:spLocks noChangeArrowheads="1"/>
          </p:cNvSpPr>
          <p:nvPr/>
        </p:nvSpPr>
        <p:spPr bwMode="auto">
          <a:xfrm rot="5400000">
            <a:off x="5890419" y="25249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Rectangle 39" descr="深色木质"/>
          <p:cNvSpPr>
            <a:spLocks noChangeArrowheads="1"/>
          </p:cNvSpPr>
          <p:nvPr/>
        </p:nvSpPr>
        <p:spPr bwMode="auto">
          <a:xfrm rot="5400000">
            <a:off x="7401719" y="796131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Rectangle 55" descr="深色木质"/>
          <p:cNvSpPr>
            <a:spLocks noChangeArrowheads="1"/>
          </p:cNvSpPr>
          <p:nvPr/>
        </p:nvSpPr>
        <p:spPr bwMode="auto">
          <a:xfrm rot="5400000">
            <a:off x="6639719" y="252491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Rectangle 55" descr="深色木质"/>
          <p:cNvSpPr>
            <a:spLocks noChangeArrowheads="1"/>
          </p:cNvSpPr>
          <p:nvPr/>
        </p:nvSpPr>
        <p:spPr bwMode="auto">
          <a:xfrm rot="5400000">
            <a:off x="7404100" y="2525713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Rectangle 13" descr="深色木质"/>
          <p:cNvSpPr>
            <a:spLocks noChangeArrowheads="1"/>
          </p:cNvSpPr>
          <p:nvPr/>
        </p:nvSpPr>
        <p:spPr bwMode="auto">
          <a:xfrm>
            <a:off x="1073150" y="2038350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" name="Rectangle 13" descr="深色木质"/>
          <p:cNvSpPr>
            <a:spLocks noChangeArrowheads="1"/>
          </p:cNvSpPr>
          <p:nvPr/>
        </p:nvSpPr>
        <p:spPr bwMode="auto">
          <a:xfrm>
            <a:off x="7653338" y="2038350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911350" y="374015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9×2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3200" b="1" baseline="300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 descr="深色木质"/>
          <p:cNvSpPr>
            <a:spLocks noChangeArrowheads="1"/>
          </p:cNvSpPr>
          <p:nvPr/>
        </p:nvSpPr>
        <p:spPr bwMode="auto">
          <a:xfrm>
            <a:off x="1330325" y="1768475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Rectangle 22" descr="深色木质"/>
          <p:cNvSpPr>
            <a:spLocks noChangeArrowheads="1"/>
          </p:cNvSpPr>
          <p:nvPr/>
        </p:nvSpPr>
        <p:spPr bwMode="auto">
          <a:xfrm>
            <a:off x="7596188" y="1004888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4381500" y="3379788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8</a:t>
            </a:r>
            <a:endParaRPr lang="en-US" altLang="zh-CN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8053388" y="1724025"/>
            <a:ext cx="3873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3</a:t>
            </a:r>
            <a:endParaRPr lang="en-US" altLang="zh-CN" sz="3200" b="1"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34" descr="深色木质"/>
          <p:cNvSpPr>
            <a:spLocks noChangeArrowheads="1"/>
          </p:cNvSpPr>
          <p:nvPr/>
        </p:nvSpPr>
        <p:spPr bwMode="auto">
          <a:xfrm rot="5400000">
            <a:off x="1827213" y="750888"/>
            <a:ext cx="217487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Rectangle 35" descr="深色木质"/>
          <p:cNvSpPr>
            <a:spLocks noChangeArrowheads="1"/>
          </p:cNvSpPr>
          <p:nvPr/>
        </p:nvSpPr>
        <p:spPr bwMode="auto">
          <a:xfrm rot="5400000">
            <a:off x="2575719" y="75326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3" name="Rectangle 36" descr="深色木质"/>
          <p:cNvSpPr>
            <a:spLocks noChangeArrowheads="1"/>
          </p:cNvSpPr>
          <p:nvPr/>
        </p:nvSpPr>
        <p:spPr bwMode="auto">
          <a:xfrm rot="5400000">
            <a:off x="3338513" y="754063"/>
            <a:ext cx="217487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Rectangle 37" descr="深色木质"/>
          <p:cNvSpPr>
            <a:spLocks noChangeArrowheads="1"/>
          </p:cNvSpPr>
          <p:nvPr/>
        </p:nvSpPr>
        <p:spPr bwMode="auto">
          <a:xfrm rot="5400000">
            <a:off x="4087813" y="754063"/>
            <a:ext cx="217487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Rectangle 38" descr="深色木质"/>
          <p:cNvSpPr>
            <a:spLocks noChangeArrowheads="1"/>
          </p:cNvSpPr>
          <p:nvPr/>
        </p:nvSpPr>
        <p:spPr bwMode="auto">
          <a:xfrm rot="5400000">
            <a:off x="4837907" y="75326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Rectangle 39" descr="深色木质"/>
          <p:cNvSpPr>
            <a:spLocks noChangeArrowheads="1"/>
          </p:cNvSpPr>
          <p:nvPr/>
        </p:nvSpPr>
        <p:spPr bwMode="auto">
          <a:xfrm rot="5400000">
            <a:off x="5587207" y="75326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Rectangle 50" descr="深色木质"/>
          <p:cNvSpPr>
            <a:spLocks noChangeArrowheads="1"/>
          </p:cNvSpPr>
          <p:nvPr/>
        </p:nvSpPr>
        <p:spPr bwMode="auto">
          <a:xfrm rot="5400000">
            <a:off x="1828800" y="277018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Rectangle 51" descr="深色木质"/>
          <p:cNvSpPr>
            <a:spLocks noChangeArrowheads="1"/>
          </p:cNvSpPr>
          <p:nvPr/>
        </p:nvSpPr>
        <p:spPr bwMode="auto">
          <a:xfrm rot="5400000">
            <a:off x="2605882" y="276939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Rectangle 52" descr="深色木质"/>
          <p:cNvSpPr>
            <a:spLocks noChangeArrowheads="1"/>
          </p:cNvSpPr>
          <p:nvPr/>
        </p:nvSpPr>
        <p:spPr bwMode="auto">
          <a:xfrm rot="5400000">
            <a:off x="3368675" y="277018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Rectangle 53" descr="深色木质"/>
          <p:cNvSpPr>
            <a:spLocks noChangeArrowheads="1"/>
          </p:cNvSpPr>
          <p:nvPr/>
        </p:nvSpPr>
        <p:spPr bwMode="auto">
          <a:xfrm rot="5400000">
            <a:off x="4117975" y="277018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Rectangle 54" descr="深色木质"/>
          <p:cNvSpPr>
            <a:spLocks noChangeArrowheads="1"/>
          </p:cNvSpPr>
          <p:nvPr/>
        </p:nvSpPr>
        <p:spPr bwMode="auto">
          <a:xfrm rot="5400000">
            <a:off x="4868069" y="276939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Rectangle 55" descr="深色木质"/>
          <p:cNvSpPr>
            <a:spLocks noChangeArrowheads="1"/>
          </p:cNvSpPr>
          <p:nvPr/>
        </p:nvSpPr>
        <p:spPr bwMode="auto">
          <a:xfrm rot="5400000">
            <a:off x="5617369" y="276939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Rectangle 39" descr="深色木质"/>
          <p:cNvSpPr>
            <a:spLocks noChangeArrowheads="1"/>
          </p:cNvSpPr>
          <p:nvPr/>
        </p:nvSpPr>
        <p:spPr bwMode="auto">
          <a:xfrm rot="5400000">
            <a:off x="6336507" y="753269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" name="Rectangle 55" descr="深色木质"/>
          <p:cNvSpPr>
            <a:spLocks noChangeArrowheads="1"/>
          </p:cNvSpPr>
          <p:nvPr/>
        </p:nvSpPr>
        <p:spPr bwMode="auto">
          <a:xfrm rot="5400000">
            <a:off x="6366669" y="2769394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5" name="Rectangle 39" descr="深色木质"/>
          <p:cNvSpPr>
            <a:spLocks noChangeArrowheads="1"/>
          </p:cNvSpPr>
          <p:nvPr/>
        </p:nvSpPr>
        <p:spPr bwMode="auto">
          <a:xfrm rot="5400000">
            <a:off x="7100888" y="754063"/>
            <a:ext cx="217487" cy="719137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Rectangle 55" descr="深色木质"/>
          <p:cNvSpPr>
            <a:spLocks noChangeArrowheads="1"/>
          </p:cNvSpPr>
          <p:nvPr/>
        </p:nvSpPr>
        <p:spPr bwMode="auto">
          <a:xfrm rot="5400000">
            <a:off x="7115175" y="2770188"/>
            <a:ext cx="217487" cy="719138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Rectangle 13" descr="深色木质"/>
          <p:cNvSpPr>
            <a:spLocks noChangeArrowheads="1"/>
          </p:cNvSpPr>
          <p:nvPr/>
        </p:nvSpPr>
        <p:spPr bwMode="auto">
          <a:xfrm>
            <a:off x="1330325" y="1003300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Rectangle 13" descr="深色木质"/>
          <p:cNvSpPr>
            <a:spLocks noChangeArrowheads="1"/>
          </p:cNvSpPr>
          <p:nvPr/>
        </p:nvSpPr>
        <p:spPr bwMode="auto">
          <a:xfrm>
            <a:off x="1330325" y="2516188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9" name="Rectangle 22" descr="深色木质"/>
          <p:cNvSpPr>
            <a:spLocks noChangeArrowheads="1"/>
          </p:cNvSpPr>
          <p:nvPr/>
        </p:nvSpPr>
        <p:spPr bwMode="auto">
          <a:xfrm>
            <a:off x="7594600" y="1757363"/>
            <a:ext cx="217488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" name="Rectangle 13" descr="深色木质"/>
          <p:cNvSpPr>
            <a:spLocks noChangeArrowheads="1"/>
          </p:cNvSpPr>
          <p:nvPr/>
        </p:nvSpPr>
        <p:spPr bwMode="auto">
          <a:xfrm>
            <a:off x="7596188" y="2516188"/>
            <a:ext cx="217487" cy="720725"/>
          </a:xfrm>
          <a:prstGeom prst="rect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995488" y="4019550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8×3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24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3200" b="1" baseline="3000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tags/tag1.xml><?xml version="1.0" encoding="utf-8"?>
<p:tagLst xmlns:p="http://schemas.openxmlformats.org/presentationml/2006/main">
  <p:tag name="KSO_WPP_MARK_KEY" val="95715d6b-cf34-4fdf-8256-526da073dabe"/>
  <p:tag name="COMMONDATA" val="eyJoZGlkIjoiMDIyZjI2M2M0NTA3NTJmNzMxNzY4ZDI3ZGRmNWYyMzQifQ=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WPS 演示</Application>
  <PresentationFormat>全屏显示(16:9)</PresentationFormat>
  <Paragraphs>159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黑体</vt:lpstr>
      <vt:lpstr>楷体</vt:lpstr>
      <vt:lpstr>Calibri</vt:lpstr>
      <vt:lpstr>华文新魏</vt:lpstr>
      <vt:lpstr>微软雅黑</vt:lpstr>
      <vt:lpstr>Arial Unicode MS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状元成才路</Company>
  <LinksUpToDate>false</LinksUpToDate>
  <SharedDoc>false</SharedDoc>
  <HyperlinksChanged>false</HyperlinksChanged>
  <AppVersion>14.0000</AppVersion>
  <Manager>状元成才路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creator>状元成才路</dc:creator>
  <cp:keywords>状元成才路</cp:keywords>
  <dc:description>状元成才路</dc:description>
  <dc:subject>状元成才路</dc:subject>
  <cp:category>状元成才路</cp:category>
  <cp:lastModifiedBy>夏天</cp:lastModifiedBy>
  <cp:revision>48</cp:revision>
  <cp:lastPrinted>2113-01-01T00:00:00Z</cp:lastPrinted>
  <dcterms:created xsi:type="dcterms:W3CDTF">2113-01-01T00:00:00Z</dcterms:created>
  <dcterms:modified xsi:type="dcterms:W3CDTF">2022-11-18T05:48:27Z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23BC6292C2B14AF79B96CAD65D565B24</vt:lpwstr>
  </property>
  <property fmtid="{D5CDD505-2E9C-101B-9397-08002B2CF9AE}" pid="4" name="KSOProductBuildVer">
    <vt:lpwstr>2052-11.1.0.12763</vt:lpwstr>
  </property>
</Properties>
</file>