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8" r:id="rId3"/>
    <p:sldId id="302" r:id="rId4"/>
    <p:sldId id="294" r:id="rId5"/>
    <p:sldId id="301" r:id="rId6"/>
    <p:sldId id="303" r:id="rId7"/>
    <p:sldId id="260" r:id="rId8"/>
    <p:sldId id="321" r:id="rId9"/>
    <p:sldId id="322" r:id="rId10"/>
    <p:sldId id="308" r:id="rId11"/>
    <p:sldId id="323" r:id="rId12"/>
    <p:sldId id="324" r:id="rId13"/>
    <p:sldId id="272" r:id="rId14"/>
    <p:sldId id="364" r:id="rId15"/>
    <p:sldId id="309" r:id="rId16"/>
    <p:sldId id="325" r:id="rId17"/>
    <p:sldId id="311" r:id="rId18"/>
    <p:sldId id="268" r:id="rId19"/>
    <p:sldId id="327" r:id="rId20"/>
    <p:sldId id="329" r:id="rId21"/>
    <p:sldId id="330" r:id="rId22"/>
    <p:sldId id="331" r:id="rId23"/>
    <p:sldId id="319" r:id="rId24"/>
    <p:sldId id="332" r:id="rId25"/>
    <p:sldId id="337" r:id="rId26"/>
    <p:sldId id="338" r:id="rId27"/>
    <p:sldId id="339" r:id="rId28"/>
    <p:sldId id="335" r:id="rId29"/>
    <p:sldId id="343" r:id="rId30"/>
    <p:sldId id="342" r:id="rId31"/>
    <p:sldId id="344" r:id="rId32"/>
    <p:sldId id="345" r:id="rId33"/>
    <p:sldId id="348" r:id="rId34"/>
    <p:sldId id="346" r:id="rId35"/>
    <p:sldId id="362" r:id="rId36"/>
    <p:sldId id="349" r:id="rId37"/>
    <p:sldId id="350" r:id="rId38"/>
    <p:sldId id="363" r:id="rId39"/>
    <p:sldId id="355" r:id="rId40"/>
    <p:sldId id="358" r:id="rId41"/>
    <p:sldId id="356" r:id="rId42"/>
    <p:sldId id="357" r:id="rId43"/>
    <p:sldId id="360" r:id="rId44"/>
    <p:sldId id="359" r:id="rId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9301"/>
    <a:srgbClr val="ED7D31"/>
    <a:srgbClr val="BC8600"/>
    <a:srgbClr val="6B7B97"/>
    <a:srgbClr val="FFC000"/>
    <a:srgbClr val="00A0E8"/>
    <a:srgbClr val="1578B1"/>
    <a:srgbClr val="0068B7"/>
    <a:srgbClr val="D69900"/>
    <a:srgbClr val="FFB4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21" autoAdjust="0"/>
    <p:restoredTop sz="94660"/>
  </p:normalViewPr>
  <p:slideViewPr>
    <p:cSldViewPr snapToGrid="0" showGuides="1">
      <p:cViewPr varScale="1">
        <p:scale>
          <a:sx n="68" d="100"/>
          <a:sy n="68" d="100"/>
        </p:scale>
        <p:origin x="48" y="374"/>
      </p:cViewPr>
      <p:guideLst>
        <p:guide orient="horz" pos="2160"/>
        <p:guide pos="3840"/>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12"/>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8.1424861931143303E-2"/>
          <c:y val="7.7165740681082631E-2"/>
          <c:w val="0.75480026908415288"/>
          <c:h val="0.7317331927971924"/>
        </c:manualLayout>
      </c:layout>
      <c:pie3DChart>
        <c:varyColors val="1"/>
        <c:ser>
          <c:idx val="0"/>
          <c:order val="0"/>
          <c:tx>
            <c:strRef>
              <c:f>Sheet1!$B$1</c:f>
              <c:strCache>
                <c:ptCount val="1"/>
                <c:pt idx="0">
                  <c:v>销售额</c:v>
                </c:pt>
              </c:strCache>
            </c:strRef>
          </c:tx>
          <c:explosion val="9"/>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4-4679-4879-9504-2DA6643466A1}"/>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3-4679-4879-9504-2DA6643466A1}"/>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2-4679-4879-9504-2DA6643466A1}"/>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1-4679-4879-9504-2DA6643466A1}"/>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zh-CN"/>
                </a:p>
              </c:txPr>
              <c:dLblPos val="outEnd"/>
              <c:showLegendKey val="0"/>
              <c:showVal val="0"/>
              <c:showCatName val="1"/>
              <c:showSerName val="0"/>
              <c:showPercent val="1"/>
              <c:showBubbleSize val="0"/>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zh-CN"/>
                </a:p>
              </c:txPr>
              <c:dLblPos val="outEnd"/>
              <c:showLegendKey val="0"/>
              <c:showVal val="0"/>
              <c:showCatName val="1"/>
              <c:showSerName val="0"/>
              <c:showPercent val="1"/>
              <c:showBubbleSize val="0"/>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zh-CN"/>
                </a:p>
              </c:txPr>
              <c:dLblPos val="outEnd"/>
              <c:showLegendKey val="0"/>
              <c:showVal val="0"/>
              <c:showCatName val="1"/>
              <c:showSerName val="0"/>
              <c:showPercent val="1"/>
              <c:showBubbleSize val="0"/>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zh-CN"/>
                </a:p>
              </c:txPr>
              <c:dLblPos val="outEnd"/>
              <c:showLegendKey val="0"/>
              <c:showVal val="0"/>
              <c:showCatName val="1"/>
              <c:showSerName val="0"/>
              <c:showPercent val="1"/>
              <c:showBubbleSize val="0"/>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区直属</c:v>
                </c:pt>
                <c:pt idx="1">
                  <c:v>中学</c:v>
                </c:pt>
                <c:pt idx="2">
                  <c:v>小学</c:v>
                </c:pt>
                <c:pt idx="3">
                  <c:v>幼儿园</c:v>
                </c:pt>
              </c:strCache>
            </c:strRef>
          </c:cat>
          <c:val>
            <c:numRef>
              <c:f>Sheet1!$B$2:$B$5</c:f>
              <c:numCache>
                <c:formatCode>General</c:formatCode>
                <c:ptCount val="4"/>
                <c:pt idx="0">
                  <c:v>6</c:v>
                </c:pt>
                <c:pt idx="1">
                  <c:v>42</c:v>
                </c:pt>
                <c:pt idx="2">
                  <c:v>20</c:v>
                </c:pt>
                <c:pt idx="3">
                  <c:v>19</c:v>
                </c:pt>
              </c:numCache>
            </c:numRef>
          </c:val>
          <c:extLst xmlns:c16r2="http://schemas.microsoft.com/office/drawing/2015/06/chart">
            <c:ext xmlns:c16="http://schemas.microsoft.com/office/drawing/2014/chart" uri="{C3380CC4-5D6E-409C-BE32-E72D297353CC}">
              <c16:uniqueId val="{00000000-4679-4879-9504-2DA6643466A1}"/>
            </c:ext>
          </c:extLst>
        </c:ser>
        <c:dLbls>
          <c:dLblPos val="outEnd"/>
          <c:showLegendKey val="0"/>
          <c:showVal val="0"/>
          <c:showCatName val="0"/>
          <c:showSerName val="0"/>
          <c:showPercent val="1"/>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t>获奖情况</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一等奖</c:v>
                </c:pt>
              </c:strCache>
            </c:strRef>
          </c:tx>
          <c:spPr>
            <a:solidFill>
              <a:schemeClr val="accent1"/>
            </a:solidFill>
            <a:ln>
              <a:noFill/>
            </a:ln>
            <a:effectLst/>
          </c:spPr>
          <c:invertIfNegative val="0"/>
          <c:cat>
            <c:strRef>
              <c:f>Sheet1!$A$2:$A$5</c:f>
              <c:strCache>
                <c:ptCount val="4"/>
                <c:pt idx="0">
                  <c:v>市区优秀案例</c:v>
                </c:pt>
                <c:pt idx="1">
                  <c:v>市区黄埔杯</c:v>
                </c:pt>
                <c:pt idx="2">
                  <c:v>区优秀论文</c:v>
                </c:pt>
                <c:pt idx="3">
                  <c:v>区师陶杯</c:v>
                </c:pt>
              </c:strCache>
            </c:strRef>
          </c:cat>
          <c:val>
            <c:numRef>
              <c:f>Sheet1!$B$2:$B$5</c:f>
              <c:numCache>
                <c:formatCode>General</c:formatCode>
                <c:ptCount val="4"/>
                <c:pt idx="0">
                  <c:v>16</c:v>
                </c:pt>
                <c:pt idx="1">
                  <c:v>272</c:v>
                </c:pt>
                <c:pt idx="2">
                  <c:v>310</c:v>
                </c:pt>
                <c:pt idx="3">
                  <c:v>165</c:v>
                </c:pt>
              </c:numCache>
            </c:numRef>
          </c:val>
          <c:extLst xmlns:c16r2="http://schemas.microsoft.com/office/drawing/2015/06/chart">
            <c:ext xmlns:c16="http://schemas.microsoft.com/office/drawing/2014/chart" uri="{C3380CC4-5D6E-409C-BE32-E72D297353CC}">
              <c16:uniqueId val="{00000000-3E2C-4C8F-898E-63A3A09D1FE4}"/>
            </c:ext>
          </c:extLst>
        </c:ser>
        <c:ser>
          <c:idx val="1"/>
          <c:order val="1"/>
          <c:tx>
            <c:strRef>
              <c:f>Sheet1!$C$1</c:f>
              <c:strCache>
                <c:ptCount val="1"/>
                <c:pt idx="0">
                  <c:v>二等奖</c:v>
                </c:pt>
              </c:strCache>
            </c:strRef>
          </c:tx>
          <c:spPr>
            <a:solidFill>
              <a:schemeClr val="accent2"/>
            </a:solidFill>
            <a:ln>
              <a:noFill/>
            </a:ln>
            <a:effectLst/>
          </c:spPr>
          <c:invertIfNegative val="0"/>
          <c:cat>
            <c:strRef>
              <c:f>Sheet1!$A$2:$A$5</c:f>
              <c:strCache>
                <c:ptCount val="4"/>
                <c:pt idx="0">
                  <c:v>市区优秀案例</c:v>
                </c:pt>
                <c:pt idx="1">
                  <c:v>市区黄埔杯</c:v>
                </c:pt>
                <c:pt idx="2">
                  <c:v>区优秀论文</c:v>
                </c:pt>
                <c:pt idx="3">
                  <c:v>区师陶杯</c:v>
                </c:pt>
              </c:strCache>
            </c:strRef>
          </c:cat>
          <c:val>
            <c:numRef>
              <c:f>Sheet1!$C$2:$C$5</c:f>
              <c:numCache>
                <c:formatCode>General</c:formatCode>
                <c:ptCount val="4"/>
                <c:pt idx="0">
                  <c:v>66</c:v>
                </c:pt>
                <c:pt idx="2">
                  <c:v>543</c:v>
                </c:pt>
                <c:pt idx="3">
                  <c:v>142</c:v>
                </c:pt>
              </c:numCache>
            </c:numRef>
          </c:val>
          <c:extLst xmlns:c16r2="http://schemas.microsoft.com/office/drawing/2015/06/chart">
            <c:ext xmlns:c16="http://schemas.microsoft.com/office/drawing/2014/chart" uri="{C3380CC4-5D6E-409C-BE32-E72D297353CC}">
              <c16:uniqueId val="{00000001-3E2C-4C8F-898E-63A3A09D1FE4}"/>
            </c:ext>
          </c:extLst>
        </c:ser>
        <c:ser>
          <c:idx val="2"/>
          <c:order val="2"/>
          <c:tx>
            <c:strRef>
              <c:f>Sheet1!$D$1</c:f>
              <c:strCache>
                <c:ptCount val="1"/>
                <c:pt idx="0">
                  <c:v>三等奖</c:v>
                </c:pt>
              </c:strCache>
            </c:strRef>
          </c:tx>
          <c:spPr>
            <a:solidFill>
              <a:schemeClr val="accent3"/>
            </a:solidFill>
            <a:ln>
              <a:noFill/>
            </a:ln>
            <a:effectLst/>
          </c:spPr>
          <c:invertIfNegative val="0"/>
          <c:cat>
            <c:strRef>
              <c:f>Sheet1!$A$2:$A$5</c:f>
              <c:strCache>
                <c:ptCount val="4"/>
                <c:pt idx="0">
                  <c:v>市区优秀案例</c:v>
                </c:pt>
                <c:pt idx="1">
                  <c:v>市区黄埔杯</c:v>
                </c:pt>
                <c:pt idx="2">
                  <c:v>区优秀论文</c:v>
                </c:pt>
                <c:pt idx="3">
                  <c:v>区师陶杯</c:v>
                </c:pt>
              </c:strCache>
            </c:strRef>
          </c:cat>
          <c:val>
            <c:numRef>
              <c:f>Sheet1!$D$2:$D$5</c:f>
              <c:numCache>
                <c:formatCode>General</c:formatCode>
                <c:ptCount val="4"/>
                <c:pt idx="0">
                  <c:v>110</c:v>
                </c:pt>
                <c:pt idx="2">
                  <c:v>253</c:v>
                </c:pt>
                <c:pt idx="3">
                  <c:v>76</c:v>
                </c:pt>
              </c:numCache>
            </c:numRef>
          </c:val>
          <c:extLst xmlns:c16r2="http://schemas.microsoft.com/office/drawing/2015/06/chart">
            <c:ext xmlns:c16="http://schemas.microsoft.com/office/drawing/2014/chart" uri="{C3380CC4-5D6E-409C-BE32-E72D297353CC}">
              <c16:uniqueId val="{00000002-3E2C-4C8F-898E-63A3A09D1FE4}"/>
            </c:ext>
          </c:extLst>
        </c:ser>
        <c:dLbls>
          <c:showLegendKey val="0"/>
          <c:showVal val="0"/>
          <c:showCatName val="0"/>
          <c:showSerName val="0"/>
          <c:showPercent val="0"/>
          <c:showBubbleSize val="0"/>
        </c:dLbls>
        <c:gapWidth val="219"/>
        <c:overlap val="-27"/>
        <c:axId val="245144456"/>
        <c:axId val="245144064"/>
      </c:barChart>
      <c:catAx>
        <c:axId val="2451444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45144064"/>
        <c:crosses val="autoZero"/>
        <c:auto val="1"/>
        <c:lblAlgn val="ctr"/>
        <c:lblOffset val="100"/>
        <c:noMultiLvlLbl val="0"/>
      </c:catAx>
      <c:valAx>
        <c:axId val="2451440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45144456"/>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cs"/>
              </a:defRPr>
            </a:pPr>
            <a:endParaRPr lang="zh-CN"/>
          </a:p>
        </c:txPr>
      </c:dTable>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与封底">
    <p:spTree>
      <p:nvGrpSpPr>
        <p:cNvPr id="1" name=""/>
        <p:cNvGrpSpPr/>
        <p:nvPr/>
      </p:nvGrpSpPr>
      <p:grpSpPr>
        <a:xfrm>
          <a:off x="0" y="0"/>
          <a:ext cx="0" cy="0"/>
          <a:chOff x="0" y="0"/>
          <a:chExt cx="0" cy="0"/>
        </a:xfrm>
      </p:grpSpPr>
    </p:spTree>
    <p:extLst>
      <p:ext uri="{BB962C8B-B14F-4D97-AF65-F5344CB8AC3E}">
        <p14:creationId xmlns:p14="http://schemas.microsoft.com/office/powerpoint/2010/main" val="781294819"/>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信息页">
    <p:spTree>
      <p:nvGrpSpPr>
        <p:cNvPr id="1" name=""/>
        <p:cNvGrpSpPr/>
        <p:nvPr/>
      </p:nvGrpSpPr>
      <p:grpSpPr>
        <a:xfrm>
          <a:off x="0" y="0"/>
          <a:ext cx="0" cy="0"/>
          <a:chOff x="0" y="0"/>
          <a:chExt cx="0" cy="0"/>
        </a:xfrm>
      </p:grpSpPr>
      <p:grpSp>
        <p:nvGrpSpPr>
          <p:cNvPr id="2" name="组合 3"/>
          <p:cNvGrpSpPr>
            <a:grpSpLocks/>
          </p:cNvGrpSpPr>
          <p:nvPr userDrawn="1"/>
        </p:nvGrpSpPr>
        <p:grpSpPr bwMode="auto">
          <a:xfrm>
            <a:off x="0" y="0"/>
            <a:ext cx="12192000" cy="6858000"/>
            <a:chOff x="0" y="0"/>
            <a:chExt cx="12192000" cy="6858000"/>
          </a:xfrm>
        </p:grpSpPr>
        <p:pic>
          <p:nvPicPr>
            <p:cNvPr id="3"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11"/>
            <p:cNvSpPr txBox="1">
              <a:spLocks noChangeArrowheads="1"/>
            </p:cNvSpPr>
            <p:nvPr/>
          </p:nvSpPr>
          <p:spPr bwMode="auto">
            <a:xfrm>
              <a:off x="3117974" y="5781164"/>
              <a:ext cx="5956052"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0"/>
                </a:spcBef>
                <a:buFontTx/>
                <a:buNone/>
              </a:pPr>
              <a:r>
                <a:rPr lang="zh-CN" altLang="en-US" sz="1100">
                  <a:solidFill>
                    <a:srgbClr val="979797"/>
                  </a:solidFill>
                  <a:latin typeface="微软雅黑" panose="020B0503020204020204" pitchFamily="34" charset="-122"/>
                  <a:ea typeface="微软雅黑" panose="020B0503020204020204" pitchFamily="34" charset="-122"/>
                </a:rPr>
                <a:t>只为设计最优质</a:t>
              </a:r>
              <a:r>
                <a:rPr lang="en-US" altLang="zh-CN" sz="1100">
                  <a:solidFill>
                    <a:srgbClr val="979797"/>
                  </a:solidFill>
                  <a:latin typeface="微软雅黑" panose="020B0503020204020204" pitchFamily="34" charset="-122"/>
                  <a:ea typeface="微软雅黑" panose="020B0503020204020204" pitchFamily="34" charset="-122"/>
                </a:rPr>
                <a:t>PPT</a:t>
              </a:r>
            </a:p>
            <a:p>
              <a:pPr algn="ctr" eaLnBrk="1" hangingPunct="1">
                <a:lnSpc>
                  <a:spcPct val="150000"/>
                </a:lnSpc>
                <a:spcBef>
                  <a:spcPct val="0"/>
                </a:spcBef>
                <a:buFontTx/>
                <a:buNone/>
              </a:pPr>
              <a:r>
                <a:rPr lang="zh-CN" altLang="en-US" sz="1100">
                  <a:solidFill>
                    <a:srgbClr val="979797"/>
                  </a:solidFill>
                  <a:latin typeface="微软雅黑" panose="020B0503020204020204" pitchFamily="34" charset="-122"/>
                  <a:ea typeface="微软雅黑" panose="020B0503020204020204" pitchFamily="34" charset="-122"/>
                </a:rPr>
                <a:t>关注 灰色的风 更多优秀</a:t>
              </a:r>
              <a:r>
                <a:rPr lang="en-US" altLang="zh-CN" sz="1100">
                  <a:solidFill>
                    <a:srgbClr val="979797"/>
                  </a:solidFill>
                  <a:latin typeface="微软雅黑" panose="020B0503020204020204" pitchFamily="34" charset="-122"/>
                  <a:ea typeface="微软雅黑" panose="020B0503020204020204" pitchFamily="34" charset="-122"/>
                </a:rPr>
                <a:t>PPT</a:t>
              </a:r>
              <a:r>
                <a:rPr lang="zh-CN" altLang="en-US" sz="1100">
                  <a:solidFill>
                    <a:srgbClr val="979797"/>
                  </a:solidFill>
                  <a:latin typeface="微软雅黑" panose="020B0503020204020204" pitchFamily="34" charset="-122"/>
                  <a:ea typeface="微软雅黑" panose="020B0503020204020204" pitchFamily="34" charset="-122"/>
                </a:rPr>
                <a:t>作品 </a:t>
              </a:r>
              <a:r>
                <a:rPr lang="en-US" altLang="zh-CN" sz="1100">
                  <a:solidFill>
                    <a:srgbClr val="979797"/>
                  </a:solidFill>
                  <a:latin typeface="微软雅黑" panose="020B0503020204020204" pitchFamily="34" charset="-122"/>
                  <a:ea typeface="微软雅黑" panose="020B0503020204020204" pitchFamily="34" charset="-122"/>
                </a:rPr>
                <a:t>/ </a:t>
              </a:r>
              <a:r>
                <a:rPr lang="zh-CN" altLang="en-US" sz="1100">
                  <a:solidFill>
                    <a:srgbClr val="979797"/>
                  </a:solidFill>
                  <a:latin typeface="微软雅黑" panose="020B0503020204020204" pitchFamily="34" charset="-122"/>
                  <a:ea typeface="微软雅黑" panose="020B0503020204020204" pitchFamily="34" charset="-122"/>
                </a:rPr>
                <a:t>模板 </a:t>
              </a:r>
              <a:r>
                <a:rPr lang="en-US" altLang="zh-CN" sz="1100">
                  <a:solidFill>
                    <a:srgbClr val="979797"/>
                  </a:solidFill>
                  <a:latin typeface="微软雅黑" panose="020B0503020204020204" pitchFamily="34" charset="-122"/>
                  <a:ea typeface="微软雅黑" panose="020B0503020204020204" pitchFamily="34" charset="-122"/>
                </a:rPr>
                <a:t>/ </a:t>
              </a:r>
              <a:r>
                <a:rPr lang="zh-CN" altLang="en-US" sz="1100">
                  <a:solidFill>
                    <a:srgbClr val="979797"/>
                  </a:solidFill>
                  <a:latin typeface="微软雅黑" panose="020B0503020204020204" pitchFamily="34" charset="-122"/>
                  <a:ea typeface="微软雅黑" panose="020B0503020204020204" pitchFamily="34" charset="-122"/>
                </a:rPr>
                <a:t>图表 </a:t>
              </a:r>
              <a:r>
                <a:rPr lang="en-US" altLang="zh-CN" sz="1100">
                  <a:solidFill>
                    <a:srgbClr val="979797"/>
                  </a:solidFill>
                  <a:latin typeface="微软雅黑" panose="020B0503020204020204" pitchFamily="34" charset="-122"/>
                  <a:ea typeface="微软雅黑" panose="020B0503020204020204" pitchFamily="34" charset="-122"/>
                </a:rPr>
                <a:t>/ </a:t>
              </a:r>
              <a:r>
                <a:rPr lang="zh-CN" altLang="en-US" sz="1100">
                  <a:solidFill>
                    <a:srgbClr val="979797"/>
                  </a:solidFill>
                  <a:latin typeface="微软雅黑" panose="020B0503020204020204" pitchFamily="34" charset="-122"/>
                  <a:ea typeface="微软雅黑" panose="020B0503020204020204" pitchFamily="34" charset="-122"/>
                </a:rPr>
                <a:t>教程 </a:t>
              </a:r>
              <a:r>
                <a:rPr lang="en-US" altLang="zh-CN" sz="1100">
                  <a:solidFill>
                    <a:srgbClr val="979797"/>
                  </a:solidFill>
                  <a:latin typeface="微软雅黑" panose="020B0503020204020204" pitchFamily="34" charset="-122"/>
                  <a:ea typeface="微软雅黑" panose="020B0503020204020204" pitchFamily="34" charset="-122"/>
                </a:rPr>
                <a:t>/ </a:t>
              </a:r>
              <a:r>
                <a:rPr lang="zh-CN" altLang="en-US" sz="1100">
                  <a:solidFill>
                    <a:srgbClr val="979797"/>
                  </a:solidFill>
                  <a:latin typeface="微软雅黑" panose="020B0503020204020204" pitchFamily="34" charset="-122"/>
                  <a:ea typeface="微软雅黑" panose="020B0503020204020204" pitchFamily="34" charset="-122"/>
                </a:rPr>
                <a:t>经验分享 </a:t>
              </a:r>
              <a:r>
                <a:rPr lang="en-US" altLang="zh-CN" sz="1100">
                  <a:solidFill>
                    <a:srgbClr val="979797"/>
                  </a:solidFill>
                  <a:latin typeface="微软雅黑" panose="020B0503020204020204" pitchFamily="34" charset="-122"/>
                  <a:ea typeface="微软雅黑" panose="020B0503020204020204" pitchFamily="34" charset="-122"/>
                </a:rPr>
                <a:t>/ </a:t>
              </a:r>
              <a:r>
                <a:rPr lang="zh-CN" altLang="en-US" sz="1100">
                  <a:solidFill>
                    <a:srgbClr val="979797"/>
                  </a:solidFill>
                  <a:latin typeface="微软雅黑" panose="020B0503020204020204" pitchFamily="34" charset="-122"/>
                  <a:ea typeface="微软雅黑" panose="020B0503020204020204" pitchFamily="34" charset="-122"/>
                </a:rPr>
                <a:t>优秀设计</a:t>
              </a:r>
            </a:p>
          </p:txBody>
        </p:sp>
        <p:pic>
          <p:nvPicPr>
            <p:cNvPr id="5" name="图片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16725" y="1690688"/>
              <a:ext cx="1976438" cy="1976437"/>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6" name="图片 1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98838" y="1690688"/>
              <a:ext cx="1976437" cy="1976437"/>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7" name="文本框 5"/>
            <p:cNvSpPr txBox="1">
              <a:spLocks noChangeArrowheads="1"/>
            </p:cNvSpPr>
            <p:nvPr/>
          </p:nvSpPr>
          <p:spPr bwMode="auto">
            <a:xfrm>
              <a:off x="3398838" y="3786188"/>
              <a:ext cx="19764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400">
                  <a:solidFill>
                    <a:srgbClr val="2C2C2C"/>
                  </a:solidFill>
                  <a:latin typeface="微软雅黑" panose="020B0503020204020204" pitchFamily="34" charset="-122"/>
                  <a:ea typeface="微软雅黑" panose="020B0503020204020204" pitchFamily="34" charset="-122"/>
                </a:rPr>
                <a:t>公众号</a:t>
              </a:r>
              <a:r>
                <a:rPr lang="en-US" altLang="zh-CN" sz="1400">
                  <a:solidFill>
                    <a:srgbClr val="2C2C2C"/>
                  </a:solidFill>
                  <a:latin typeface="微软雅黑" panose="020B0503020204020204" pitchFamily="34" charset="-122"/>
                  <a:ea typeface="微软雅黑" panose="020B0503020204020204" pitchFamily="34" charset="-122"/>
                </a:rPr>
                <a:t>  hsdf_ppt</a:t>
              </a:r>
              <a:endParaRPr lang="zh-CN" altLang="en-US" sz="1400">
                <a:solidFill>
                  <a:srgbClr val="2C2C2C"/>
                </a:solidFill>
                <a:latin typeface="微软雅黑" panose="020B0503020204020204" pitchFamily="34" charset="-122"/>
                <a:ea typeface="微软雅黑" panose="020B0503020204020204" pitchFamily="34" charset="-122"/>
              </a:endParaRPr>
            </a:p>
          </p:txBody>
        </p:sp>
        <p:sp>
          <p:nvSpPr>
            <p:cNvPr id="8" name="文本框 6"/>
            <p:cNvSpPr txBox="1">
              <a:spLocks noChangeArrowheads="1"/>
            </p:cNvSpPr>
            <p:nvPr/>
          </p:nvSpPr>
          <p:spPr bwMode="auto">
            <a:xfrm>
              <a:off x="6816725" y="3786188"/>
              <a:ext cx="19764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400">
                  <a:solidFill>
                    <a:srgbClr val="2C2C2C"/>
                  </a:solidFill>
                  <a:latin typeface="微软雅黑" panose="020B0503020204020204" pitchFamily="34" charset="-122"/>
                  <a:ea typeface="微软雅黑" panose="020B0503020204020204" pitchFamily="34" charset="-122"/>
                </a:rPr>
                <a:t>微博</a:t>
              </a:r>
              <a:r>
                <a:rPr lang="en-US" altLang="zh-CN" sz="1400">
                  <a:solidFill>
                    <a:srgbClr val="2C2C2C"/>
                  </a:solidFill>
                  <a:latin typeface="微软雅黑" panose="020B0503020204020204" pitchFamily="34" charset="-122"/>
                  <a:ea typeface="微软雅黑" panose="020B0503020204020204" pitchFamily="34" charset="-122"/>
                </a:rPr>
                <a:t>  @</a:t>
              </a:r>
              <a:r>
                <a:rPr lang="zh-CN" altLang="en-US" sz="1400">
                  <a:solidFill>
                    <a:srgbClr val="2C2C2C"/>
                  </a:solidFill>
                  <a:latin typeface="微软雅黑" panose="020B0503020204020204" pitchFamily="34" charset="-122"/>
                  <a:ea typeface="微软雅黑" panose="020B0503020204020204" pitchFamily="34" charset="-122"/>
                </a:rPr>
                <a:t>灰色</a:t>
              </a:r>
              <a:r>
                <a:rPr lang="en-US" altLang="zh-CN" sz="1400">
                  <a:solidFill>
                    <a:srgbClr val="2C2C2C"/>
                  </a:solidFill>
                  <a:latin typeface="微软雅黑" panose="020B0503020204020204" pitchFamily="34" charset="-122"/>
                  <a:ea typeface="微软雅黑" panose="020B0503020204020204" pitchFamily="34" charset="-122"/>
                </a:rPr>
                <a:t>_</a:t>
              </a:r>
              <a:r>
                <a:rPr lang="zh-CN" altLang="en-US" sz="1400">
                  <a:solidFill>
                    <a:srgbClr val="2C2C2C"/>
                  </a:solidFill>
                  <a:latin typeface="微软雅黑" panose="020B0503020204020204" pitchFamily="34" charset="-122"/>
                  <a:ea typeface="微软雅黑" panose="020B0503020204020204" pitchFamily="34" charset="-122"/>
                </a:rPr>
                <a:t>风</a:t>
              </a:r>
            </a:p>
          </p:txBody>
        </p:sp>
        <p:pic>
          <p:nvPicPr>
            <p:cNvPr id="9" name="图片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927350" y="1196975"/>
              <a:ext cx="750888"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506670" y="1306051"/>
              <a:ext cx="560881" cy="45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798579954"/>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B2DA330-99E0-4B4D-9C61-82CFEE5A232F}" type="datetimeFigureOut">
              <a:rPr lang="zh-CN" altLang="en-US" smtClean="0"/>
              <a:t>2017/1/10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8E02866-32EA-4EDE-B1EF-E5D366E4AC42}" type="slidenum">
              <a:rPr lang="zh-CN" altLang="en-US" smtClean="0"/>
              <a:t>‹#›</a:t>
            </a:fld>
            <a:endParaRPr lang="zh-CN" altLang="en-US"/>
          </a:p>
        </p:txBody>
      </p:sp>
    </p:spTree>
    <p:extLst>
      <p:ext uri="{BB962C8B-B14F-4D97-AF65-F5344CB8AC3E}">
        <p14:creationId xmlns:p14="http://schemas.microsoft.com/office/powerpoint/2010/main" val="671749460"/>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分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AB2DA330-99E0-4B4D-9C61-82CFEE5A232F}" type="datetimeFigureOut">
              <a:rPr lang="zh-CN" altLang="en-US" smtClean="0"/>
              <a:t>2017/1/10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E02866-32EA-4EDE-B1EF-E5D366E4AC42}" type="slidenum">
              <a:rPr lang="zh-CN" altLang="en-US" smtClean="0"/>
              <a:t>‹#›</a:t>
            </a:fld>
            <a:endParaRPr lang="zh-CN" altLang="en-US"/>
          </a:p>
        </p:txBody>
      </p:sp>
    </p:spTree>
    <p:extLst>
      <p:ext uri="{BB962C8B-B14F-4D97-AF65-F5344CB8AC3E}">
        <p14:creationId xmlns:p14="http://schemas.microsoft.com/office/powerpoint/2010/main" val="1677695304"/>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AB2DA330-99E0-4B4D-9C61-82CFEE5A232F}" type="datetimeFigureOut">
              <a:rPr lang="zh-CN" altLang="en-US" smtClean="0"/>
              <a:t>2017/1/10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E02866-32EA-4EDE-B1EF-E5D366E4AC42}" type="slidenum">
              <a:rPr lang="zh-CN" altLang="en-US" smtClean="0"/>
              <a:t>‹#›</a:t>
            </a:fld>
            <a:endParaRPr lang="zh-CN" altLang="en-US"/>
          </a:p>
        </p:txBody>
      </p:sp>
    </p:spTree>
    <p:extLst>
      <p:ext uri="{BB962C8B-B14F-4D97-AF65-F5344CB8AC3E}">
        <p14:creationId xmlns:p14="http://schemas.microsoft.com/office/powerpoint/2010/main" val="258378989"/>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页">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B2DA330-99E0-4B4D-9C61-82CFEE5A232F}" type="datetimeFigureOut">
              <a:rPr lang="zh-CN" altLang="en-US" smtClean="0"/>
              <a:t>2017/1/10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8E02866-32EA-4EDE-B1EF-E5D366E4AC42}" type="slidenum">
              <a:rPr lang="zh-CN" altLang="en-US" smtClean="0"/>
              <a:t>‹#›</a:t>
            </a:fld>
            <a:endParaRPr lang="zh-CN" altLang="en-US"/>
          </a:p>
        </p:txBody>
      </p:sp>
    </p:spTree>
    <p:extLst>
      <p:ext uri="{BB962C8B-B14F-4D97-AF65-F5344CB8AC3E}">
        <p14:creationId xmlns:p14="http://schemas.microsoft.com/office/powerpoint/2010/main" val="1328812677"/>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4921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节标题">
    <p:bg>
      <p:bgPr>
        <a:gradFill>
          <a:gsLst>
            <a:gs pos="100000">
              <a:srgbClr val="F0F0F0"/>
            </a:gs>
            <a:gs pos="6000">
              <a:srgbClr val="BFC2C3"/>
            </a:gs>
          </a:gsLst>
          <a:lin ang="18900000" scaled="0"/>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577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4593" y="-5378"/>
            <a:ext cx="12201185" cy="6868755"/>
          </a:xfrm>
          <a:prstGeom prst="rect">
            <a:avLst/>
          </a:prstGeom>
        </p:spPr>
      </p:pic>
    </p:spTree>
    <p:extLst>
      <p:ext uri="{BB962C8B-B14F-4D97-AF65-F5344CB8AC3E}">
        <p14:creationId xmlns:p14="http://schemas.microsoft.com/office/powerpoint/2010/main" val="4120762521"/>
      </p:ext>
    </p:extLst>
  </p:cSld>
  <p:clrMapOvr>
    <a:masterClrMapping/>
  </p:clrMapOvr>
  <p:transition spd="slow">
    <p:blinds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版权页">
    <p:spTree>
      <p:nvGrpSpPr>
        <p:cNvPr id="1" name=""/>
        <p:cNvGrpSpPr/>
        <p:nvPr/>
      </p:nvGrpSpPr>
      <p:grpSpPr>
        <a:xfrm>
          <a:off x="0" y="0"/>
          <a:ext cx="0" cy="0"/>
          <a:chOff x="0" y="0"/>
          <a:chExt cx="0" cy="0"/>
        </a:xfrm>
      </p:grpSpPr>
      <p:grpSp>
        <p:nvGrpSpPr>
          <p:cNvPr id="23" name="组合 22"/>
          <p:cNvGrpSpPr/>
          <p:nvPr userDrawn="1"/>
        </p:nvGrpSpPr>
        <p:grpSpPr>
          <a:xfrm>
            <a:off x="0" y="0"/>
            <a:ext cx="12192000" cy="6858000"/>
            <a:chOff x="0" y="0"/>
            <a:chExt cx="12192000" cy="6858000"/>
          </a:xfrm>
        </p:grpSpPr>
        <p:pic>
          <p:nvPicPr>
            <p:cNvPr id="24"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16500" y="1628775"/>
              <a:ext cx="2159000"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24263" y="3579813"/>
              <a:ext cx="4943475"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746152081"/>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62" y="427"/>
            <a:ext cx="12191238" cy="6857571"/>
          </a:xfrm>
          <a:prstGeom prst="rect">
            <a:avLst/>
          </a:prstGeom>
        </p:spPr>
      </p:pic>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2DA330-99E0-4B4D-9C61-82CFEE5A232F}" type="datetimeFigureOut">
              <a:rPr lang="zh-CN" altLang="en-US" smtClean="0"/>
              <a:t>2017/1/10 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E02866-32EA-4EDE-B1EF-E5D366E4AC42}" type="slidenum">
              <a:rPr lang="zh-CN" altLang="en-US" smtClean="0"/>
              <a:t>‹#›</a:t>
            </a:fld>
            <a:endParaRPr lang="zh-CN" altLang="en-US"/>
          </a:p>
        </p:txBody>
      </p:sp>
    </p:spTree>
    <p:extLst>
      <p:ext uri="{BB962C8B-B14F-4D97-AF65-F5344CB8AC3E}">
        <p14:creationId xmlns:p14="http://schemas.microsoft.com/office/powerpoint/2010/main" val="3394951208"/>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1" r:id="rId3"/>
    <p:sldLayoutId id="2147483650" r:id="rId4"/>
    <p:sldLayoutId id="2147483655" r:id="rId5"/>
    <p:sldLayoutId id="2147483670" r:id="rId6"/>
    <p:sldLayoutId id="2147483671" r:id="rId7"/>
    <p:sldLayoutId id="2147483672" r:id="rId8"/>
  </p:sldLayoutIdLst>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590411"/>
      </p:ext>
    </p:extLst>
  </p:cSld>
  <p:clrMap bg1="lt1" tx1="dk1" bg2="lt2" tx2="dk2" accent1="accent1" accent2="accent2" accent3="accent3" accent4="accent4" accent5="accent5" accent6="accent6" hlink="hlink" folHlink="folHlink"/>
  <p:sldLayoutIdLst>
    <p:sldLayoutId id="2147483667" r:id="rId1"/>
    <p:sldLayoutId id="2147483668" r:id="rId2"/>
  </p:sldLayoutIdLst>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file:///C:\Users\Administrator\Desktop\working\MB-087\BGM.mp3" TargetMode="External"/><Relationship Id="rId1" Type="http://schemas.microsoft.com/office/2007/relationships/media" Target="file:///C:\Users\Administrator\Desktop\working\MB-087\BGM.mp3" TargetMode="External"/><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g"/><Relationship Id="rId1" Type="http://schemas.openxmlformats.org/officeDocument/2006/relationships/slideLayout" Target="../slideLayouts/slideLayout8.xml"/><Relationship Id="rId5" Type="http://schemas.openxmlformats.org/officeDocument/2006/relationships/image" Target="../media/image22.jp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4.xml"/><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4.xml"/><Relationship Id="rId5" Type="http://schemas.openxmlformats.org/officeDocument/2006/relationships/image" Target="../media/image30.JPG"/><Relationship Id="rId4" Type="http://schemas.openxmlformats.org/officeDocument/2006/relationships/image" Target="../media/image29.JPG"/></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8.xml"/><Relationship Id="rId5" Type="http://schemas.openxmlformats.org/officeDocument/2006/relationships/image" Target="../media/image34.jpeg"/><Relationship Id="rId4" Type="http://schemas.openxmlformats.org/officeDocument/2006/relationships/image" Target="../media/image33.jpeg"/></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Layout" Target="../slideLayouts/slideLayout4.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 Id="rId9" Type="http://schemas.openxmlformats.org/officeDocument/2006/relationships/image" Target="../media/image49.png"/></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8.xml"/><Relationship Id="rId4" Type="http://schemas.openxmlformats.org/officeDocument/2006/relationships/image" Target="../media/image52.jpeg"/></Relationships>
</file>

<file path=ppt/slides/_rels/slide21.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8.xml"/><Relationship Id="rId4" Type="http://schemas.openxmlformats.org/officeDocument/2006/relationships/image" Target="../media/image57.jpeg"/></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4.xml"/><Relationship Id="rId4" Type="http://schemas.openxmlformats.org/officeDocument/2006/relationships/image" Target="../media/image61.jpg"/></Relationships>
</file>

<file path=ppt/slides/_rels/slide26.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63.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4.xml"/><Relationship Id="rId5" Type="http://schemas.openxmlformats.org/officeDocument/2006/relationships/image" Target="../media/image69.png"/><Relationship Id="rId4" Type="http://schemas.openxmlformats.org/officeDocument/2006/relationships/image" Target="../media/image6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4.xml"/><Relationship Id="rId5" Type="http://schemas.openxmlformats.org/officeDocument/2006/relationships/image" Target="../media/image73.jpeg"/><Relationship Id="rId4" Type="http://schemas.openxmlformats.org/officeDocument/2006/relationships/image" Target="../media/image72.jpg"/></Relationships>
</file>

<file path=ppt/slides/_rels/slide31.xml.rels><?xml version="1.0" encoding="UTF-8" standalone="yes"?>
<Relationships xmlns="http://schemas.openxmlformats.org/package/2006/relationships"><Relationship Id="rId8" Type="http://schemas.openxmlformats.org/officeDocument/2006/relationships/image" Target="../media/image80.jpeg"/><Relationship Id="rId3" Type="http://schemas.openxmlformats.org/officeDocument/2006/relationships/image" Target="../media/image75.png"/><Relationship Id="rId7" Type="http://schemas.openxmlformats.org/officeDocument/2006/relationships/image" Target="../media/image79.jpeg"/><Relationship Id="rId2" Type="http://schemas.openxmlformats.org/officeDocument/2006/relationships/image" Target="../media/image74.png"/><Relationship Id="rId1" Type="http://schemas.openxmlformats.org/officeDocument/2006/relationships/slideLayout" Target="../slideLayouts/slideLayout4.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 Id="rId9" Type="http://schemas.openxmlformats.org/officeDocument/2006/relationships/image" Target="../media/image81.jpeg"/></Relationships>
</file>

<file path=ppt/slides/_rels/slide32.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4.xml"/><Relationship Id="rId5" Type="http://schemas.openxmlformats.org/officeDocument/2006/relationships/image" Target="../media/image86.png"/><Relationship Id="rId4" Type="http://schemas.openxmlformats.org/officeDocument/2006/relationships/image" Target="../media/image85.png"/></Relationships>
</file>

<file path=ppt/slides/_rels/slide3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jpg"/><Relationship Id="rId1" Type="http://schemas.openxmlformats.org/officeDocument/2006/relationships/slideLayout" Target="../slideLayouts/slideLayout4.xml"/><Relationship Id="rId5" Type="http://schemas.openxmlformats.org/officeDocument/2006/relationships/image" Target="../media/image90.png"/><Relationship Id="rId4" Type="http://schemas.openxmlformats.org/officeDocument/2006/relationships/image" Target="../media/image89.png"/></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image" Target="../media/image94.png"/><Relationship Id="rId1" Type="http://schemas.openxmlformats.org/officeDocument/2006/relationships/slideLayout" Target="../slideLayouts/slideLayout2.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4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4">
            <a:extLst>
              <a:ext uri="{28A0092B-C50C-407E-A947-70E740481C1C}">
                <a14:useLocalDpi xmlns:a14="http://schemas.microsoft.com/office/drawing/2010/main" val="0"/>
              </a:ext>
            </a:extLst>
          </a:blip>
          <a:srcRect b="48782"/>
          <a:stretch>
            <a:fillRect/>
          </a:stretch>
        </p:blipFill>
        <p:spPr>
          <a:xfrm>
            <a:off x="2" y="3344086"/>
            <a:ext cx="12191998" cy="3512510"/>
          </a:xfrm>
          <a:custGeom>
            <a:avLst/>
            <a:gdLst>
              <a:gd name="connsiteX0" fmla="*/ 0 w 12191998"/>
              <a:gd name="connsiteY0" fmla="*/ 0 h 3512510"/>
              <a:gd name="connsiteX1" fmla="*/ 12191998 w 12191998"/>
              <a:gd name="connsiteY1" fmla="*/ 0 h 3512510"/>
              <a:gd name="connsiteX2" fmla="*/ 12191998 w 12191998"/>
              <a:gd name="connsiteY2" fmla="*/ 3512510 h 3512510"/>
              <a:gd name="connsiteX3" fmla="*/ 0 w 12191998"/>
              <a:gd name="connsiteY3" fmla="*/ 3512510 h 3512510"/>
            </a:gdLst>
            <a:ahLst/>
            <a:cxnLst>
              <a:cxn ang="0">
                <a:pos x="connsiteX0" y="connsiteY0"/>
              </a:cxn>
              <a:cxn ang="0">
                <a:pos x="connsiteX1" y="connsiteY1"/>
              </a:cxn>
              <a:cxn ang="0">
                <a:pos x="connsiteX2" y="connsiteY2"/>
              </a:cxn>
              <a:cxn ang="0">
                <a:pos x="connsiteX3" y="connsiteY3"/>
              </a:cxn>
            </a:cxnLst>
            <a:rect l="l" t="t" r="r" b="b"/>
            <a:pathLst>
              <a:path w="12191998" h="3512510">
                <a:moveTo>
                  <a:pt x="0" y="0"/>
                </a:moveTo>
                <a:lnTo>
                  <a:pt x="12191998" y="0"/>
                </a:lnTo>
                <a:lnTo>
                  <a:pt x="12191998" y="3512510"/>
                </a:lnTo>
                <a:lnTo>
                  <a:pt x="0" y="3512510"/>
                </a:lnTo>
                <a:close/>
              </a:path>
            </a:pathLst>
          </a:custGeom>
        </p:spPr>
      </p:pic>
      <p:sp>
        <p:nvSpPr>
          <p:cNvPr id="5" name="文本框 4"/>
          <p:cNvSpPr txBox="1"/>
          <p:nvPr/>
        </p:nvSpPr>
        <p:spPr>
          <a:xfrm>
            <a:off x="9289042" y="1360192"/>
            <a:ext cx="2031326" cy="830997"/>
          </a:xfrm>
          <a:prstGeom prst="rect">
            <a:avLst/>
          </a:prstGeom>
          <a:noFill/>
        </p:spPr>
        <p:txBody>
          <a:bodyPr wrap="none" rtlCol="0">
            <a:spAutoFit/>
          </a:bodyPr>
          <a:lstStyle/>
          <a:p>
            <a:pPr algn="r"/>
            <a:r>
              <a:rPr lang="zh-CN" altLang="en-US" sz="4800" b="1" i="1" dirty="0">
                <a:solidFill>
                  <a:schemeClr val="accent1"/>
                </a:solidFill>
              </a:rPr>
              <a:t>建邺区</a:t>
            </a:r>
          </a:p>
        </p:txBody>
      </p:sp>
      <p:sp>
        <p:nvSpPr>
          <p:cNvPr id="6" name="文本框 5"/>
          <p:cNvSpPr txBox="1"/>
          <p:nvPr/>
        </p:nvSpPr>
        <p:spPr>
          <a:xfrm>
            <a:off x="2101156" y="2087363"/>
            <a:ext cx="9007594" cy="1015663"/>
          </a:xfrm>
          <a:prstGeom prst="rect">
            <a:avLst/>
          </a:prstGeom>
          <a:noFill/>
        </p:spPr>
        <p:txBody>
          <a:bodyPr wrap="none" rtlCol="0">
            <a:spAutoFit/>
          </a:bodyPr>
          <a:lstStyle/>
          <a:p>
            <a:pPr algn="r"/>
            <a:r>
              <a:rPr lang="zh-CN" altLang="en-US" sz="6000" b="1" i="1" dirty="0">
                <a:solidFill>
                  <a:schemeClr val="accent3"/>
                </a:solidFill>
                <a:latin typeface="+mn-ea"/>
              </a:rPr>
              <a:t>教科研</a:t>
            </a:r>
            <a:r>
              <a:rPr lang="en-US" altLang="zh-CN" sz="6000" b="1" i="1" dirty="0">
                <a:solidFill>
                  <a:schemeClr val="accent3"/>
                </a:solidFill>
                <a:latin typeface="+mn-ea"/>
              </a:rPr>
              <a:t>2016</a:t>
            </a:r>
            <a:r>
              <a:rPr lang="zh-CN" altLang="en-US" sz="6000" b="1" i="1" dirty="0">
                <a:solidFill>
                  <a:schemeClr val="accent3"/>
                </a:solidFill>
                <a:latin typeface="+mn-ea"/>
              </a:rPr>
              <a:t>年度工作总结</a:t>
            </a:r>
          </a:p>
        </p:txBody>
      </p:sp>
      <p:sp>
        <p:nvSpPr>
          <p:cNvPr id="9" name="矩形 8"/>
          <p:cNvSpPr/>
          <p:nvPr/>
        </p:nvSpPr>
        <p:spPr>
          <a:xfrm>
            <a:off x="-1" y="3334327"/>
            <a:ext cx="12191999" cy="25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p:nvSpPr>
        <p:spPr>
          <a:xfrm>
            <a:off x="10296524" y="3334327"/>
            <a:ext cx="1195293" cy="848412"/>
          </a:xfrm>
          <a:prstGeom prst="parallelogram">
            <a:avLst>
              <a:gd name="adj" fmla="val 440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文本框 10"/>
          <p:cNvSpPr txBox="1"/>
          <p:nvPr/>
        </p:nvSpPr>
        <p:spPr>
          <a:xfrm>
            <a:off x="776928" y="299989"/>
            <a:ext cx="2031325" cy="338554"/>
          </a:xfrm>
          <a:prstGeom prst="rect">
            <a:avLst/>
          </a:prstGeom>
          <a:noFill/>
        </p:spPr>
        <p:txBody>
          <a:bodyPr wrap="none" rtlCol="0">
            <a:spAutoFit/>
          </a:bodyPr>
          <a:lstStyle/>
          <a:p>
            <a:r>
              <a:rPr lang="zh-CN" altLang="en-US" sz="1600" dirty="0">
                <a:solidFill>
                  <a:schemeClr val="accent2"/>
                </a:solidFill>
                <a:latin typeface="+mn-ea"/>
              </a:rPr>
              <a:t>建邺区教师发展中心</a:t>
            </a:r>
          </a:p>
        </p:txBody>
      </p:sp>
      <p:sp>
        <p:nvSpPr>
          <p:cNvPr id="12" name="平行四边形 11"/>
          <p:cNvSpPr/>
          <p:nvPr/>
        </p:nvSpPr>
        <p:spPr>
          <a:xfrm>
            <a:off x="872150" y="-2686"/>
            <a:ext cx="1324825" cy="95949"/>
          </a:xfrm>
          <a:prstGeom prst="parallelogram">
            <a:avLst>
              <a:gd name="adj" fmla="val 440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平行四边形 12"/>
          <p:cNvSpPr/>
          <p:nvPr/>
        </p:nvSpPr>
        <p:spPr>
          <a:xfrm>
            <a:off x="9622915" y="4182739"/>
            <a:ext cx="673609" cy="478124"/>
          </a:xfrm>
          <a:prstGeom prst="parallelogram">
            <a:avLst>
              <a:gd name="adj" fmla="val 440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平行四边形 17"/>
          <p:cNvSpPr/>
          <p:nvPr/>
        </p:nvSpPr>
        <p:spPr>
          <a:xfrm>
            <a:off x="9885353" y="4660863"/>
            <a:ext cx="2584468" cy="478124"/>
          </a:xfrm>
          <a:prstGeom prst="parallelogram">
            <a:avLst>
              <a:gd name="adj" fmla="val 440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文本框 18"/>
          <p:cNvSpPr txBox="1"/>
          <p:nvPr/>
        </p:nvSpPr>
        <p:spPr>
          <a:xfrm>
            <a:off x="10520309" y="4669092"/>
            <a:ext cx="1600118" cy="461665"/>
          </a:xfrm>
          <a:prstGeom prst="rect">
            <a:avLst/>
          </a:prstGeom>
          <a:noFill/>
        </p:spPr>
        <p:txBody>
          <a:bodyPr wrap="none" rtlCol="0">
            <a:spAutoFit/>
          </a:bodyPr>
          <a:lstStyle/>
          <a:p>
            <a:r>
              <a:rPr lang="en-US" altLang="zh-CN" sz="2400" dirty="0" smtClean="0">
                <a:solidFill>
                  <a:schemeClr val="bg1"/>
                </a:solidFill>
                <a:latin typeface="+mn-ea"/>
              </a:rPr>
              <a:t>2017.1.12</a:t>
            </a:r>
            <a:endParaRPr lang="zh-CN" altLang="en-US" sz="2400" dirty="0">
              <a:solidFill>
                <a:schemeClr val="bg1"/>
              </a:solidFill>
              <a:latin typeface="+mn-ea"/>
            </a:endParaRPr>
          </a:p>
        </p:txBody>
      </p:sp>
      <p:sp>
        <p:nvSpPr>
          <p:cNvPr id="44" name="任意多边形 43"/>
          <p:cNvSpPr/>
          <p:nvPr/>
        </p:nvSpPr>
        <p:spPr>
          <a:xfrm>
            <a:off x="1191535" y="5867147"/>
            <a:ext cx="430354" cy="1398890"/>
          </a:xfrm>
          <a:custGeom>
            <a:avLst/>
            <a:gdLst>
              <a:gd name="connsiteX0" fmla="*/ 468678 w 468678"/>
              <a:gd name="connsiteY0" fmla="*/ 0 h 1418038"/>
              <a:gd name="connsiteX1" fmla="*/ 468678 w 468678"/>
              <a:gd name="connsiteY1" fmla="*/ 1418038 h 1418038"/>
              <a:gd name="connsiteX2" fmla="*/ 0 w 468678"/>
              <a:gd name="connsiteY2" fmla="*/ 1418038 h 1418038"/>
              <a:gd name="connsiteX3" fmla="*/ 0 w 468678"/>
              <a:gd name="connsiteY3" fmla="*/ 214852 h 1418038"/>
            </a:gdLst>
            <a:ahLst/>
            <a:cxnLst>
              <a:cxn ang="0">
                <a:pos x="connsiteX0" y="connsiteY0"/>
              </a:cxn>
              <a:cxn ang="0">
                <a:pos x="connsiteX1" y="connsiteY1"/>
              </a:cxn>
              <a:cxn ang="0">
                <a:pos x="connsiteX2" y="connsiteY2"/>
              </a:cxn>
              <a:cxn ang="0">
                <a:pos x="connsiteX3" y="connsiteY3"/>
              </a:cxn>
            </a:cxnLst>
            <a:rect l="l" t="t" r="r" b="b"/>
            <a:pathLst>
              <a:path w="468678" h="1418038">
                <a:moveTo>
                  <a:pt x="468678" y="0"/>
                </a:moveTo>
                <a:lnTo>
                  <a:pt x="468678" y="1418038"/>
                </a:lnTo>
                <a:lnTo>
                  <a:pt x="0" y="1418038"/>
                </a:lnTo>
                <a:lnTo>
                  <a:pt x="0" y="214852"/>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1885979" y="5599098"/>
            <a:ext cx="430354" cy="1666939"/>
          </a:xfrm>
          <a:custGeom>
            <a:avLst/>
            <a:gdLst>
              <a:gd name="connsiteX0" fmla="*/ 305119 w 468678"/>
              <a:gd name="connsiteY0" fmla="*/ 0 h 1689756"/>
              <a:gd name="connsiteX1" fmla="*/ 468678 w 468678"/>
              <a:gd name="connsiteY1" fmla="*/ 130360 h 1689756"/>
              <a:gd name="connsiteX2" fmla="*/ 468678 w 468678"/>
              <a:gd name="connsiteY2" fmla="*/ 1689756 h 1689756"/>
              <a:gd name="connsiteX3" fmla="*/ 0 w 468678"/>
              <a:gd name="connsiteY3" fmla="*/ 1689756 h 1689756"/>
              <a:gd name="connsiteX4" fmla="*/ 0 w 468678"/>
              <a:gd name="connsiteY4" fmla="*/ 139873 h 1689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678" h="1689756">
                <a:moveTo>
                  <a:pt x="305119" y="0"/>
                </a:moveTo>
                <a:lnTo>
                  <a:pt x="468678" y="130360"/>
                </a:lnTo>
                <a:lnTo>
                  <a:pt x="468678" y="1689756"/>
                </a:lnTo>
                <a:lnTo>
                  <a:pt x="0" y="1689756"/>
                </a:lnTo>
                <a:lnTo>
                  <a:pt x="0" y="139873"/>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2580422" y="5953833"/>
            <a:ext cx="430354" cy="1312205"/>
          </a:xfrm>
          <a:custGeom>
            <a:avLst/>
            <a:gdLst>
              <a:gd name="connsiteX0" fmla="*/ 0 w 468678"/>
              <a:gd name="connsiteY0" fmla="*/ 0 h 1330166"/>
              <a:gd name="connsiteX1" fmla="*/ 251058 w 468678"/>
              <a:gd name="connsiteY1" fmla="*/ 200099 h 1330166"/>
              <a:gd name="connsiteX2" fmla="*/ 267012 w 468678"/>
              <a:gd name="connsiteY2" fmla="*/ 180083 h 1330166"/>
              <a:gd name="connsiteX3" fmla="*/ 274911 w 468678"/>
              <a:gd name="connsiteY3" fmla="*/ 197312 h 1330166"/>
              <a:gd name="connsiteX4" fmla="*/ 468678 w 468678"/>
              <a:gd name="connsiteY4" fmla="*/ 111237 h 1330166"/>
              <a:gd name="connsiteX5" fmla="*/ 468678 w 468678"/>
              <a:gd name="connsiteY5" fmla="*/ 1330166 h 1330166"/>
              <a:gd name="connsiteX6" fmla="*/ 0 w 468678"/>
              <a:gd name="connsiteY6" fmla="*/ 1330166 h 1330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8678" h="1330166">
                <a:moveTo>
                  <a:pt x="0" y="0"/>
                </a:moveTo>
                <a:lnTo>
                  <a:pt x="251058" y="200099"/>
                </a:lnTo>
                <a:lnTo>
                  <a:pt x="267012" y="180083"/>
                </a:lnTo>
                <a:lnTo>
                  <a:pt x="274911" y="197312"/>
                </a:lnTo>
                <a:lnTo>
                  <a:pt x="468678" y="111237"/>
                </a:lnTo>
                <a:lnTo>
                  <a:pt x="468678" y="1330166"/>
                </a:lnTo>
                <a:lnTo>
                  <a:pt x="0" y="1330166"/>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274866" y="5732149"/>
            <a:ext cx="430354" cy="1533888"/>
          </a:xfrm>
          <a:custGeom>
            <a:avLst/>
            <a:gdLst>
              <a:gd name="connsiteX0" fmla="*/ 468678 w 468678"/>
              <a:gd name="connsiteY0" fmla="*/ 0 h 1554884"/>
              <a:gd name="connsiteX1" fmla="*/ 468678 w 468678"/>
              <a:gd name="connsiteY1" fmla="*/ 1554884 h 1554884"/>
              <a:gd name="connsiteX2" fmla="*/ 0 w 468678"/>
              <a:gd name="connsiteY2" fmla="*/ 1554884 h 1554884"/>
              <a:gd name="connsiteX3" fmla="*/ 0 w 468678"/>
              <a:gd name="connsiteY3" fmla="*/ 208195 h 1554884"/>
            </a:gdLst>
            <a:ahLst/>
            <a:cxnLst>
              <a:cxn ang="0">
                <a:pos x="connsiteX0" y="connsiteY0"/>
              </a:cxn>
              <a:cxn ang="0">
                <a:pos x="connsiteX1" y="connsiteY1"/>
              </a:cxn>
              <a:cxn ang="0">
                <a:pos x="connsiteX2" y="connsiteY2"/>
              </a:cxn>
              <a:cxn ang="0">
                <a:pos x="connsiteX3" y="connsiteY3"/>
              </a:cxn>
            </a:cxnLst>
            <a:rect l="l" t="t" r="r" b="b"/>
            <a:pathLst>
              <a:path w="468678" h="1554884">
                <a:moveTo>
                  <a:pt x="468678" y="0"/>
                </a:moveTo>
                <a:lnTo>
                  <a:pt x="468678" y="1554884"/>
                </a:lnTo>
                <a:lnTo>
                  <a:pt x="0" y="1554884"/>
                </a:lnTo>
                <a:lnTo>
                  <a:pt x="0" y="20819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3969309" y="5400730"/>
            <a:ext cx="430354" cy="1865307"/>
          </a:xfrm>
          <a:custGeom>
            <a:avLst/>
            <a:gdLst>
              <a:gd name="connsiteX0" fmla="*/ 468678 w 468678"/>
              <a:gd name="connsiteY0" fmla="*/ 0 h 1890839"/>
              <a:gd name="connsiteX1" fmla="*/ 468678 w 468678"/>
              <a:gd name="connsiteY1" fmla="*/ 1890839 h 1890839"/>
              <a:gd name="connsiteX2" fmla="*/ 0 w 468678"/>
              <a:gd name="connsiteY2" fmla="*/ 1890839 h 1890839"/>
              <a:gd name="connsiteX3" fmla="*/ 0 w 468678"/>
              <a:gd name="connsiteY3" fmla="*/ 208195 h 1890839"/>
            </a:gdLst>
            <a:ahLst/>
            <a:cxnLst>
              <a:cxn ang="0">
                <a:pos x="connsiteX0" y="connsiteY0"/>
              </a:cxn>
              <a:cxn ang="0">
                <a:pos x="connsiteX1" y="connsiteY1"/>
              </a:cxn>
              <a:cxn ang="0">
                <a:pos x="connsiteX2" y="connsiteY2"/>
              </a:cxn>
              <a:cxn ang="0">
                <a:pos x="connsiteX3" y="connsiteY3"/>
              </a:cxn>
            </a:cxnLst>
            <a:rect l="l" t="t" r="r" b="b"/>
            <a:pathLst>
              <a:path w="468678" h="1890839">
                <a:moveTo>
                  <a:pt x="468678" y="0"/>
                </a:moveTo>
                <a:lnTo>
                  <a:pt x="468678" y="1890839"/>
                </a:lnTo>
                <a:lnTo>
                  <a:pt x="0" y="1890839"/>
                </a:lnTo>
                <a:lnTo>
                  <a:pt x="0" y="20819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4663753" y="5069311"/>
            <a:ext cx="430354" cy="2196727"/>
          </a:xfrm>
          <a:custGeom>
            <a:avLst/>
            <a:gdLst>
              <a:gd name="connsiteX0" fmla="*/ 468678 w 468678"/>
              <a:gd name="connsiteY0" fmla="*/ 0 h 2226796"/>
              <a:gd name="connsiteX1" fmla="*/ 468678 w 468678"/>
              <a:gd name="connsiteY1" fmla="*/ 2226796 h 2226796"/>
              <a:gd name="connsiteX2" fmla="*/ 0 w 468678"/>
              <a:gd name="connsiteY2" fmla="*/ 2226796 h 2226796"/>
              <a:gd name="connsiteX3" fmla="*/ 0 w 468678"/>
              <a:gd name="connsiteY3" fmla="*/ 208195 h 2226796"/>
            </a:gdLst>
            <a:ahLst/>
            <a:cxnLst>
              <a:cxn ang="0">
                <a:pos x="connsiteX0" y="connsiteY0"/>
              </a:cxn>
              <a:cxn ang="0">
                <a:pos x="connsiteX1" y="connsiteY1"/>
              </a:cxn>
              <a:cxn ang="0">
                <a:pos x="connsiteX2" y="connsiteY2"/>
              </a:cxn>
              <a:cxn ang="0">
                <a:pos x="connsiteX3" y="connsiteY3"/>
              </a:cxn>
            </a:cxnLst>
            <a:rect l="l" t="t" r="r" b="b"/>
            <a:pathLst>
              <a:path w="468678" h="2226796">
                <a:moveTo>
                  <a:pt x="468678" y="0"/>
                </a:moveTo>
                <a:lnTo>
                  <a:pt x="468678" y="2226796"/>
                </a:lnTo>
                <a:lnTo>
                  <a:pt x="0" y="2226796"/>
                </a:lnTo>
                <a:lnTo>
                  <a:pt x="0" y="20819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19964819">
            <a:off x="826788" y="4421801"/>
            <a:ext cx="5124834" cy="1460104"/>
          </a:xfrm>
          <a:custGeom>
            <a:avLst/>
            <a:gdLst>
              <a:gd name="connsiteX0" fmla="*/ 4768755 w 5581211"/>
              <a:gd name="connsiteY0" fmla="*/ 447129 h 1480090"/>
              <a:gd name="connsiteX1" fmla="*/ 5581211 w 5581211"/>
              <a:gd name="connsiteY1" fmla="*/ 951381 h 1480090"/>
              <a:gd name="connsiteX2" fmla="*/ 4784456 w 5581211"/>
              <a:gd name="connsiteY2" fmla="*/ 1480090 h 1480090"/>
              <a:gd name="connsiteX3" fmla="*/ 4780599 w 5581211"/>
              <a:gd name="connsiteY3" fmla="*/ 1226338 h 1480090"/>
              <a:gd name="connsiteX4" fmla="*/ 1951344 w 5581211"/>
              <a:gd name="connsiteY4" fmla="*/ 1192952 h 1480090"/>
              <a:gd name="connsiteX5" fmla="*/ 1951344 w 5581211"/>
              <a:gd name="connsiteY5" fmla="*/ 1173999 h 1480090"/>
              <a:gd name="connsiteX6" fmla="*/ 1928500 w 5581211"/>
              <a:gd name="connsiteY6" fmla="*/ 1185546 h 1480090"/>
              <a:gd name="connsiteX7" fmla="*/ 1523388 w 5581211"/>
              <a:gd name="connsiteY7" fmla="*/ 384138 h 1480090"/>
              <a:gd name="connsiteX8" fmla="*/ 0 w 5581211"/>
              <a:gd name="connsiteY8" fmla="*/ 384138 h 1480090"/>
              <a:gd name="connsiteX9" fmla="*/ 0 w 5581211"/>
              <a:gd name="connsiteY9" fmla="*/ 0 h 1480090"/>
              <a:gd name="connsiteX10" fmla="*/ 1749547 w 5581211"/>
              <a:gd name="connsiteY10" fmla="*/ 0 h 1480090"/>
              <a:gd name="connsiteX11" fmla="*/ 1749547 w 5581211"/>
              <a:gd name="connsiteY11" fmla="*/ 10011 h 1480090"/>
              <a:gd name="connsiteX12" fmla="*/ 1761612 w 5581211"/>
              <a:gd name="connsiteY12" fmla="*/ 3912 h 1480090"/>
              <a:gd name="connsiteX13" fmla="*/ 2164289 w 5581211"/>
              <a:gd name="connsiteY13" fmla="*/ 800502 h 1480090"/>
              <a:gd name="connsiteX14" fmla="*/ 4772579 w 5581211"/>
              <a:gd name="connsiteY14" fmla="*/ 698693 h 148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211" h="1480090">
                <a:moveTo>
                  <a:pt x="4768755" y="447129"/>
                </a:moveTo>
                <a:lnTo>
                  <a:pt x="5581211" y="951381"/>
                </a:lnTo>
                <a:lnTo>
                  <a:pt x="4784456" y="1480090"/>
                </a:lnTo>
                <a:lnTo>
                  <a:pt x="4780599" y="1226338"/>
                </a:lnTo>
                <a:lnTo>
                  <a:pt x="1951344" y="1192952"/>
                </a:lnTo>
                <a:lnTo>
                  <a:pt x="1951344" y="1173999"/>
                </a:lnTo>
                <a:lnTo>
                  <a:pt x="1928500" y="1185546"/>
                </a:lnTo>
                <a:lnTo>
                  <a:pt x="1523388" y="384138"/>
                </a:lnTo>
                <a:lnTo>
                  <a:pt x="0" y="384138"/>
                </a:lnTo>
                <a:lnTo>
                  <a:pt x="0" y="0"/>
                </a:lnTo>
                <a:lnTo>
                  <a:pt x="1749547" y="0"/>
                </a:lnTo>
                <a:lnTo>
                  <a:pt x="1749547" y="10011"/>
                </a:lnTo>
                <a:lnTo>
                  <a:pt x="1761612" y="3912"/>
                </a:lnTo>
                <a:lnTo>
                  <a:pt x="2164289" y="800502"/>
                </a:lnTo>
                <a:lnTo>
                  <a:pt x="4772579" y="698693"/>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BGM">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5"/>
          <a:stretch>
            <a:fillRect/>
          </a:stretch>
        </p:blipFill>
        <p:spPr>
          <a:xfrm>
            <a:off x="-873688" y="6127767"/>
            <a:ext cx="609600" cy="609600"/>
          </a:xfrm>
          <a:prstGeom prst="rect">
            <a:avLst/>
          </a:prstGeom>
        </p:spPr>
      </p:pic>
    </p:spTree>
    <p:extLst>
      <p:ext uri="{BB962C8B-B14F-4D97-AF65-F5344CB8AC3E}">
        <p14:creationId xmlns:p14="http://schemas.microsoft.com/office/powerpoint/2010/main" val="1093931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 presetClass="entr" presetSubtype="8"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anim calcmode="lin" valueType="num">
                                          <p:cBhvr additive="base">
                                            <p:cTn id="9" dur="500" fill="hold"/>
                                            <p:tgtEl>
                                              <p:spTgt spid="9"/>
                                            </p:tgtEl>
                                            <p:attrNameLst>
                                              <p:attrName>ppt_x</p:attrName>
                                            </p:attrNameLst>
                                          </p:cBhvr>
                                          <p:tavLst>
                                            <p:tav tm="0">
                                              <p:val>
                                                <p:strVal val="0-#ppt_w/2"/>
                                              </p:val>
                                            </p:tav>
                                            <p:tav tm="100000">
                                              <p:val>
                                                <p:strVal val="#ppt_x"/>
                                              </p:val>
                                            </p:tav>
                                          </p:tavLst>
                                        </p:anim>
                                        <p:anim calcmode="lin" valueType="num">
                                          <p:cBhvr additive="base">
                                            <p:cTn id="10" dur="500" fill="hold"/>
                                            <p:tgtEl>
                                              <p:spTgt spid="9"/>
                                            </p:tgtEl>
                                            <p:attrNameLst>
                                              <p:attrName>ppt_y</p:attrName>
                                            </p:attrNameLst>
                                          </p:cBhvr>
                                          <p:tavLst>
                                            <p:tav tm="0">
                                              <p:val>
                                                <p:strVal val="#ppt_y"/>
                                              </p:val>
                                            </p:tav>
                                            <p:tav tm="100000">
                                              <p:val>
                                                <p:strVal val="#ppt_y"/>
                                              </p:val>
                                            </p:tav>
                                          </p:tavLst>
                                        </p:anim>
                                      </p:childTnLst>
                                    </p:cTn>
                                  </p:par>
                                  <p:par>
                                    <p:cTn id="11" presetID="2" presetClass="entr" presetSubtype="2"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grpId="0" nodeType="afterEffect" p14:presetBounceEnd="30000">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14:bounceEnd="30000">
                                          <p:cBhvr additive="base">
                                            <p:cTn id="18" dur="350" fill="hold"/>
                                            <p:tgtEl>
                                              <p:spTgt spid="12"/>
                                            </p:tgtEl>
                                            <p:attrNameLst>
                                              <p:attrName>ppt_x</p:attrName>
                                            </p:attrNameLst>
                                          </p:cBhvr>
                                          <p:tavLst>
                                            <p:tav tm="0">
                                              <p:val>
                                                <p:strVal val="0-#ppt_w/2"/>
                                              </p:val>
                                            </p:tav>
                                            <p:tav tm="100000">
                                              <p:val>
                                                <p:strVal val="#ppt_x"/>
                                              </p:val>
                                            </p:tav>
                                          </p:tavLst>
                                        </p:anim>
                                        <p:anim calcmode="lin" valueType="num" p14:bounceEnd="30000">
                                          <p:cBhvr additive="base">
                                            <p:cTn id="19" dur="350" fill="hold"/>
                                            <p:tgtEl>
                                              <p:spTgt spid="12"/>
                                            </p:tgtEl>
                                            <p:attrNameLst>
                                              <p:attrName>ppt_y</p:attrName>
                                            </p:attrNameLst>
                                          </p:cBhvr>
                                          <p:tavLst>
                                            <p:tav tm="0">
                                              <p:val>
                                                <p:strVal val="#ppt_y"/>
                                              </p:val>
                                            </p:tav>
                                            <p:tav tm="100000">
                                              <p:val>
                                                <p:strVal val="#ppt_y"/>
                                              </p:val>
                                            </p:tav>
                                          </p:tavLst>
                                        </p:anim>
                                      </p:childTnLst>
                                    </p:cTn>
                                  </p:par>
                                </p:childTnLst>
                              </p:cTn>
                            </p:par>
                            <p:par>
                              <p:cTn id="20" fill="hold">
                                <p:stCondLst>
                                  <p:cond delay="85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par>
                                    <p:cTn id="24" presetID="2" presetClass="entr" presetSubtype="4" fill="hold" grpId="0" nodeType="withEffect" p14:presetBounceEnd="30000">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14:bounceEnd="30000">
                                          <p:cBhvr additive="base">
                                            <p:cTn id="26" dur="400" fill="hold"/>
                                            <p:tgtEl>
                                              <p:spTgt spid="44"/>
                                            </p:tgtEl>
                                            <p:attrNameLst>
                                              <p:attrName>ppt_x</p:attrName>
                                            </p:attrNameLst>
                                          </p:cBhvr>
                                          <p:tavLst>
                                            <p:tav tm="0">
                                              <p:val>
                                                <p:strVal val="#ppt_x"/>
                                              </p:val>
                                            </p:tav>
                                            <p:tav tm="100000">
                                              <p:val>
                                                <p:strVal val="#ppt_x"/>
                                              </p:val>
                                            </p:tav>
                                          </p:tavLst>
                                        </p:anim>
                                        <p:anim calcmode="lin" valueType="num" p14:bounceEnd="30000">
                                          <p:cBhvr additive="base">
                                            <p:cTn id="27" dur="400" fill="hold"/>
                                            <p:tgtEl>
                                              <p:spTgt spid="4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14:presetBounceEnd="30000">
                                      <p:stCondLst>
                                        <p:cond delay="50"/>
                                      </p:stCondLst>
                                      <p:childTnLst>
                                        <p:set>
                                          <p:cBhvr>
                                            <p:cTn id="29" dur="1" fill="hold">
                                              <p:stCondLst>
                                                <p:cond delay="0"/>
                                              </p:stCondLst>
                                            </p:cTn>
                                            <p:tgtEl>
                                              <p:spTgt spid="45"/>
                                            </p:tgtEl>
                                            <p:attrNameLst>
                                              <p:attrName>style.visibility</p:attrName>
                                            </p:attrNameLst>
                                          </p:cBhvr>
                                          <p:to>
                                            <p:strVal val="visible"/>
                                          </p:to>
                                        </p:set>
                                        <p:anim calcmode="lin" valueType="num" p14:bounceEnd="30000">
                                          <p:cBhvr additive="base">
                                            <p:cTn id="30" dur="400" fill="hold"/>
                                            <p:tgtEl>
                                              <p:spTgt spid="45"/>
                                            </p:tgtEl>
                                            <p:attrNameLst>
                                              <p:attrName>ppt_x</p:attrName>
                                            </p:attrNameLst>
                                          </p:cBhvr>
                                          <p:tavLst>
                                            <p:tav tm="0">
                                              <p:val>
                                                <p:strVal val="#ppt_x"/>
                                              </p:val>
                                            </p:tav>
                                            <p:tav tm="100000">
                                              <p:val>
                                                <p:strVal val="#ppt_x"/>
                                              </p:val>
                                            </p:tav>
                                          </p:tavLst>
                                        </p:anim>
                                        <p:anim calcmode="lin" valueType="num" p14:bounceEnd="30000">
                                          <p:cBhvr additive="base">
                                            <p:cTn id="31" dur="400" fill="hold"/>
                                            <p:tgtEl>
                                              <p:spTgt spid="4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14:presetBounceEnd="30000">
                                      <p:stCondLst>
                                        <p:cond delay="110"/>
                                      </p:stCondLst>
                                      <p:childTnLst>
                                        <p:set>
                                          <p:cBhvr>
                                            <p:cTn id="33" dur="1" fill="hold">
                                              <p:stCondLst>
                                                <p:cond delay="0"/>
                                              </p:stCondLst>
                                            </p:cTn>
                                            <p:tgtEl>
                                              <p:spTgt spid="46"/>
                                            </p:tgtEl>
                                            <p:attrNameLst>
                                              <p:attrName>style.visibility</p:attrName>
                                            </p:attrNameLst>
                                          </p:cBhvr>
                                          <p:to>
                                            <p:strVal val="visible"/>
                                          </p:to>
                                        </p:set>
                                        <p:anim calcmode="lin" valueType="num" p14:bounceEnd="30000">
                                          <p:cBhvr additive="base">
                                            <p:cTn id="34" dur="400" fill="hold"/>
                                            <p:tgtEl>
                                              <p:spTgt spid="46"/>
                                            </p:tgtEl>
                                            <p:attrNameLst>
                                              <p:attrName>ppt_x</p:attrName>
                                            </p:attrNameLst>
                                          </p:cBhvr>
                                          <p:tavLst>
                                            <p:tav tm="0">
                                              <p:val>
                                                <p:strVal val="#ppt_x"/>
                                              </p:val>
                                            </p:tav>
                                            <p:tav tm="100000">
                                              <p:val>
                                                <p:strVal val="#ppt_x"/>
                                              </p:val>
                                            </p:tav>
                                          </p:tavLst>
                                        </p:anim>
                                        <p:anim calcmode="lin" valueType="num" p14:bounceEnd="30000">
                                          <p:cBhvr additive="base">
                                            <p:cTn id="35" dur="400" fill="hold"/>
                                            <p:tgtEl>
                                              <p:spTgt spid="4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14:presetBounceEnd="30000">
                                      <p:stCondLst>
                                        <p:cond delay="150"/>
                                      </p:stCondLst>
                                      <p:childTnLst>
                                        <p:set>
                                          <p:cBhvr>
                                            <p:cTn id="37" dur="1" fill="hold">
                                              <p:stCondLst>
                                                <p:cond delay="0"/>
                                              </p:stCondLst>
                                            </p:cTn>
                                            <p:tgtEl>
                                              <p:spTgt spid="47"/>
                                            </p:tgtEl>
                                            <p:attrNameLst>
                                              <p:attrName>style.visibility</p:attrName>
                                            </p:attrNameLst>
                                          </p:cBhvr>
                                          <p:to>
                                            <p:strVal val="visible"/>
                                          </p:to>
                                        </p:set>
                                        <p:anim calcmode="lin" valueType="num" p14:bounceEnd="30000">
                                          <p:cBhvr additive="base">
                                            <p:cTn id="38" dur="400" fill="hold"/>
                                            <p:tgtEl>
                                              <p:spTgt spid="47"/>
                                            </p:tgtEl>
                                            <p:attrNameLst>
                                              <p:attrName>ppt_x</p:attrName>
                                            </p:attrNameLst>
                                          </p:cBhvr>
                                          <p:tavLst>
                                            <p:tav tm="0">
                                              <p:val>
                                                <p:strVal val="#ppt_x"/>
                                              </p:val>
                                            </p:tav>
                                            <p:tav tm="100000">
                                              <p:val>
                                                <p:strVal val="#ppt_x"/>
                                              </p:val>
                                            </p:tav>
                                          </p:tavLst>
                                        </p:anim>
                                        <p:anim calcmode="lin" valueType="num" p14:bounceEnd="30000">
                                          <p:cBhvr additive="base">
                                            <p:cTn id="39" dur="400" fill="hold"/>
                                            <p:tgtEl>
                                              <p:spTgt spid="4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14:presetBounceEnd="30000">
                                      <p:stCondLst>
                                        <p:cond delay="200"/>
                                      </p:stCondLst>
                                      <p:childTnLst>
                                        <p:set>
                                          <p:cBhvr>
                                            <p:cTn id="41" dur="1" fill="hold">
                                              <p:stCondLst>
                                                <p:cond delay="0"/>
                                              </p:stCondLst>
                                            </p:cTn>
                                            <p:tgtEl>
                                              <p:spTgt spid="48"/>
                                            </p:tgtEl>
                                            <p:attrNameLst>
                                              <p:attrName>style.visibility</p:attrName>
                                            </p:attrNameLst>
                                          </p:cBhvr>
                                          <p:to>
                                            <p:strVal val="visible"/>
                                          </p:to>
                                        </p:set>
                                        <p:anim calcmode="lin" valueType="num" p14:bounceEnd="30000">
                                          <p:cBhvr additive="base">
                                            <p:cTn id="42" dur="400" fill="hold"/>
                                            <p:tgtEl>
                                              <p:spTgt spid="48"/>
                                            </p:tgtEl>
                                            <p:attrNameLst>
                                              <p:attrName>ppt_x</p:attrName>
                                            </p:attrNameLst>
                                          </p:cBhvr>
                                          <p:tavLst>
                                            <p:tav tm="0">
                                              <p:val>
                                                <p:strVal val="#ppt_x"/>
                                              </p:val>
                                            </p:tav>
                                            <p:tav tm="100000">
                                              <p:val>
                                                <p:strVal val="#ppt_x"/>
                                              </p:val>
                                            </p:tav>
                                          </p:tavLst>
                                        </p:anim>
                                        <p:anim calcmode="lin" valueType="num" p14:bounceEnd="30000">
                                          <p:cBhvr additive="base">
                                            <p:cTn id="43" dur="400" fill="hold"/>
                                            <p:tgtEl>
                                              <p:spTgt spid="4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14:presetBounceEnd="30000">
                                      <p:stCondLst>
                                        <p:cond delay="250"/>
                                      </p:stCondLst>
                                      <p:childTnLst>
                                        <p:set>
                                          <p:cBhvr>
                                            <p:cTn id="45" dur="1" fill="hold">
                                              <p:stCondLst>
                                                <p:cond delay="0"/>
                                              </p:stCondLst>
                                            </p:cTn>
                                            <p:tgtEl>
                                              <p:spTgt spid="49"/>
                                            </p:tgtEl>
                                            <p:attrNameLst>
                                              <p:attrName>style.visibility</p:attrName>
                                            </p:attrNameLst>
                                          </p:cBhvr>
                                          <p:to>
                                            <p:strVal val="visible"/>
                                          </p:to>
                                        </p:set>
                                        <p:anim calcmode="lin" valueType="num" p14:bounceEnd="30000">
                                          <p:cBhvr additive="base">
                                            <p:cTn id="46" dur="400" fill="hold"/>
                                            <p:tgtEl>
                                              <p:spTgt spid="49"/>
                                            </p:tgtEl>
                                            <p:attrNameLst>
                                              <p:attrName>ppt_x</p:attrName>
                                            </p:attrNameLst>
                                          </p:cBhvr>
                                          <p:tavLst>
                                            <p:tav tm="0">
                                              <p:val>
                                                <p:strVal val="#ppt_x"/>
                                              </p:val>
                                            </p:tav>
                                            <p:tav tm="100000">
                                              <p:val>
                                                <p:strVal val="#ppt_x"/>
                                              </p:val>
                                            </p:tav>
                                          </p:tavLst>
                                        </p:anim>
                                        <p:anim calcmode="lin" valueType="num" p14:bounceEnd="30000">
                                          <p:cBhvr additive="base">
                                            <p:cTn id="47" dur="400" fill="hold"/>
                                            <p:tgtEl>
                                              <p:spTgt spid="49"/>
                                            </p:tgtEl>
                                            <p:attrNameLst>
                                              <p:attrName>ppt_y</p:attrName>
                                            </p:attrNameLst>
                                          </p:cBhvr>
                                          <p:tavLst>
                                            <p:tav tm="0">
                                              <p:val>
                                                <p:strVal val="1+#ppt_h/2"/>
                                              </p:val>
                                            </p:tav>
                                            <p:tav tm="100000">
                                              <p:val>
                                                <p:strVal val="#ppt_y"/>
                                              </p:val>
                                            </p:tav>
                                          </p:tavLst>
                                        </p:anim>
                                      </p:childTnLst>
                                    </p:cTn>
                                  </p:par>
                                  <p:par>
                                    <p:cTn id="48" presetID="22" presetClass="entr" presetSubtype="8"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left)">
                                          <p:cBhvr>
                                            <p:cTn id="50" dur="850"/>
                                            <p:tgtEl>
                                              <p:spTgt spid="34"/>
                                            </p:tgtEl>
                                          </p:cBhvr>
                                        </p:animEffect>
                                      </p:childTnLst>
                                    </p:cTn>
                                  </p:par>
                                </p:childTnLst>
                              </p:cTn>
                            </p:par>
                            <p:par>
                              <p:cTn id="51" fill="hold">
                                <p:stCondLst>
                                  <p:cond delay="1700"/>
                                </p:stCondLst>
                                <p:childTnLst>
                                  <p:par>
                                    <p:cTn id="52" presetID="56" presetClass="entr" presetSubtype="0" fill="hold" grpId="0" nodeType="afterEffect">
                                      <p:stCondLst>
                                        <p:cond delay="0"/>
                                      </p:stCondLst>
                                      <p:iterate type="lt">
                                        <p:tmPct val="10000"/>
                                      </p:iterate>
                                      <p:childTnLst>
                                        <p:set>
                                          <p:cBhvr>
                                            <p:cTn id="53" dur="1" fill="hold">
                                              <p:stCondLst>
                                                <p:cond delay="0"/>
                                              </p:stCondLst>
                                            </p:cTn>
                                            <p:tgtEl>
                                              <p:spTgt spid="5"/>
                                            </p:tgtEl>
                                            <p:attrNameLst>
                                              <p:attrName>style.visibility</p:attrName>
                                            </p:attrNameLst>
                                          </p:cBhvr>
                                          <p:to>
                                            <p:strVal val="visible"/>
                                          </p:to>
                                        </p:set>
                                        <p:anim by="(-#ppt_w*2)" calcmode="lin" valueType="num">
                                          <p:cBhvr rctx="PPT">
                                            <p:cTn id="54" dur="250" autoRev="1" fill="hold">
                                              <p:stCondLst>
                                                <p:cond delay="0"/>
                                              </p:stCondLst>
                                            </p:cTn>
                                            <p:tgtEl>
                                              <p:spTgt spid="5"/>
                                            </p:tgtEl>
                                            <p:attrNameLst>
                                              <p:attrName>ppt_w</p:attrName>
                                            </p:attrNameLst>
                                          </p:cBhvr>
                                        </p:anim>
                                        <p:anim by="(#ppt_w*0.50)" calcmode="lin" valueType="num">
                                          <p:cBhvr>
                                            <p:cTn id="55" dur="250" decel="50000" autoRev="1" fill="hold">
                                              <p:stCondLst>
                                                <p:cond delay="0"/>
                                              </p:stCondLst>
                                            </p:cTn>
                                            <p:tgtEl>
                                              <p:spTgt spid="5"/>
                                            </p:tgtEl>
                                            <p:attrNameLst>
                                              <p:attrName>ppt_x</p:attrName>
                                            </p:attrNameLst>
                                          </p:cBhvr>
                                        </p:anim>
                                        <p:anim from="(-#ppt_h/2)" to="(#ppt_y)" calcmode="lin" valueType="num">
                                          <p:cBhvr>
                                            <p:cTn id="56" dur="500" fill="hold">
                                              <p:stCondLst>
                                                <p:cond delay="0"/>
                                              </p:stCondLst>
                                            </p:cTn>
                                            <p:tgtEl>
                                              <p:spTgt spid="5"/>
                                            </p:tgtEl>
                                            <p:attrNameLst>
                                              <p:attrName>ppt_y</p:attrName>
                                            </p:attrNameLst>
                                          </p:cBhvr>
                                        </p:anim>
                                        <p:animRot by="21600000">
                                          <p:cBhvr>
                                            <p:cTn id="57" dur="500" fill="hold">
                                              <p:stCondLst>
                                                <p:cond delay="0"/>
                                              </p:stCondLst>
                                            </p:cTn>
                                            <p:tgtEl>
                                              <p:spTgt spid="5"/>
                                            </p:tgtEl>
                                            <p:attrNameLst>
                                              <p:attrName>r</p:attrName>
                                            </p:attrNameLst>
                                          </p:cBhvr>
                                        </p:animRot>
                                      </p:childTnLst>
                                    </p:cTn>
                                  </p:par>
                                  <p:par>
                                    <p:cTn id="58" presetID="41" presetClass="entr" presetSubtype="0" fill="hold" grpId="0" nodeType="withEffect">
                                      <p:stCondLst>
                                        <p:cond delay="200"/>
                                      </p:stCondLst>
                                      <p:iterate type="lt">
                                        <p:tmPct val="7500"/>
                                      </p:iterate>
                                      <p:childTnLst>
                                        <p:set>
                                          <p:cBhvr>
                                            <p:cTn id="59" dur="1" fill="hold">
                                              <p:stCondLst>
                                                <p:cond delay="0"/>
                                              </p:stCondLst>
                                            </p:cTn>
                                            <p:tgtEl>
                                              <p:spTgt spid="6"/>
                                            </p:tgtEl>
                                            <p:attrNameLst>
                                              <p:attrName>style.visibility</p:attrName>
                                            </p:attrNameLst>
                                          </p:cBhvr>
                                          <p:to>
                                            <p:strVal val="visible"/>
                                          </p:to>
                                        </p:set>
                                        <p:anim calcmode="lin" valueType="num">
                                          <p:cBhvr>
                                            <p:cTn id="6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6"/>
                                            </p:tgtEl>
                                            <p:attrNameLst>
                                              <p:attrName>ppt_y</p:attrName>
                                            </p:attrNameLst>
                                          </p:cBhvr>
                                          <p:tavLst>
                                            <p:tav tm="0">
                                              <p:val>
                                                <p:strVal val="#ppt_y"/>
                                              </p:val>
                                            </p:tav>
                                            <p:tav tm="100000">
                                              <p:val>
                                                <p:strVal val="#ppt_y"/>
                                              </p:val>
                                            </p:tav>
                                          </p:tavLst>
                                        </p:anim>
                                        <p:anim calcmode="lin" valueType="num">
                                          <p:cBhvr>
                                            <p:cTn id="6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6"/>
                                            </p:tgtEl>
                                          </p:cBhvr>
                                        </p:animEffect>
                                      </p:childTnLst>
                                    </p:cTn>
                                  </p:par>
                                </p:childTnLst>
                              </p:cTn>
                            </p:par>
                            <p:par>
                              <p:cTn id="65" fill="hold">
                                <p:stCondLst>
                                  <p:cond delay="2850"/>
                                </p:stCondLst>
                                <p:childTnLst>
                                  <p:par>
                                    <p:cTn id="66" presetID="2" presetClass="entr" presetSubtype="2" fill="hold" grpId="0" nodeType="afterEffect" p14:presetBounceEnd="30000">
                                      <p:stCondLst>
                                        <p:cond delay="0"/>
                                      </p:stCondLst>
                                      <p:childTnLst>
                                        <p:set>
                                          <p:cBhvr>
                                            <p:cTn id="67" dur="1" fill="hold">
                                              <p:stCondLst>
                                                <p:cond delay="0"/>
                                              </p:stCondLst>
                                            </p:cTn>
                                            <p:tgtEl>
                                              <p:spTgt spid="8"/>
                                            </p:tgtEl>
                                            <p:attrNameLst>
                                              <p:attrName>style.visibility</p:attrName>
                                            </p:attrNameLst>
                                          </p:cBhvr>
                                          <p:to>
                                            <p:strVal val="visible"/>
                                          </p:to>
                                        </p:set>
                                        <p:anim calcmode="lin" valueType="num" p14:bounceEnd="30000">
                                          <p:cBhvr additive="base">
                                            <p:cTn id="68" dur="400" fill="hold"/>
                                            <p:tgtEl>
                                              <p:spTgt spid="8"/>
                                            </p:tgtEl>
                                            <p:attrNameLst>
                                              <p:attrName>ppt_x</p:attrName>
                                            </p:attrNameLst>
                                          </p:cBhvr>
                                          <p:tavLst>
                                            <p:tav tm="0">
                                              <p:val>
                                                <p:strVal val="1+#ppt_w/2"/>
                                              </p:val>
                                            </p:tav>
                                            <p:tav tm="100000">
                                              <p:val>
                                                <p:strVal val="#ppt_x"/>
                                              </p:val>
                                            </p:tav>
                                          </p:tavLst>
                                        </p:anim>
                                        <p:anim calcmode="lin" valueType="num" p14:bounceEnd="30000">
                                          <p:cBhvr additive="base">
                                            <p:cTn id="69" dur="400" fill="hold"/>
                                            <p:tgtEl>
                                              <p:spTgt spid="8"/>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14:presetBounceEnd="30000">
                                      <p:stCondLst>
                                        <p:cond delay="200"/>
                                      </p:stCondLst>
                                      <p:childTnLst>
                                        <p:set>
                                          <p:cBhvr>
                                            <p:cTn id="71" dur="1" fill="hold">
                                              <p:stCondLst>
                                                <p:cond delay="0"/>
                                              </p:stCondLst>
                                            </p:cTn>
                                            <p:tgtEl>
                                              <p:spTgt spid="13"/>
                                            </p:tgtEl>
                                            <p:attrNameLst>
                                              <p:attrName>style.visibility</p:attrName>
                                            </p:attrNameLst>
                                          </p:cBhvr>
                                          <p:to>
                                            <p:strVal val="visible"/>
                                          </p:to>
                                        </p:set>
                                        <p:anim calcmode="lin" valueType="num" p14:bounceEnd="30000">
                                          <p:cBhvr additive="base">
                                            <p:cTn id="72" dur="400" fill="hold"/>
                                            <p:tgtEl>
                                              <p:spTgt spid="13"/>
                                            </p:tgtEl>
                                            <p:attrNameLst>
                                              <p:attrName>ppt_x</p:attrName>
                                            </p:attrNameLst>
                                          </p:cBhvr>
                                          <p:tavLst>
                                            <p:tav tm="0">
                                              <p:val>
                                                <p:strVal val="1+#ppt_w/2"/>
                                              </p:val>
                                            </p:tav>
                                            <p:tav tm="100000">
                                              <p:val>
                                                <p:strVal val="#ppt_x"/>
                                              </p:val>
                                            </p:tav>
                                          </p:tavLst>
                                        </p:anim>
                                        <p:anim calcmode="lin" valueType="num" p14:bounceEnd="30000">
                                          <p:cBhvr additive="base">
                                            <p:cTn id="73" dur="400" fill="hold"/>
                                            <p:tgtEl>
                                              <p:spTgt spid="13"/>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14:presetBounceEnd="30000">
                                      <p:stCondLst>
                                        <p:cond delay="300"/>
                                      </p:stCondLst>
                                      <p:childTnLst>
                                        <p:set>
                                          <p:cBhvr>
                                            <p:cTn id="75" dur="1" fill="hold">
                                              <p:stCondLst>
                                                <p:cond delay="0"/>
                                              </p:stCondLst>
                                            </p:cTn>
                                            <p:tgtEl>
                                              <p:spTgt spid="18"/>
                                            </p:tgtEl>
                                            <p:attrNameLst>
                                              <p:attrName>style.visibility</p:attrName>
                                            </p:attrNameLst>
                                          </p:cBhvr>
                                          <p:to>
                                            <p:strVal val="visible"/>
                                          </p:to>
                                        </p:set>
                                        <p:anim calcmode="lin" valueType="num" p14:bounceEnd="30000">
                                          <p:cBhvr additive="base">
                                            <p:cTn id="76" dur="400" fill="hold"/>
                                            <p:tgtEl>
                                              <p:spTgt spid="18"/>
                                            </p:tgtEl>
                                            <p:attrNameLst>
                                              <p:attrName>ppt_x</p:attrName>
                                            </p:attrNameLst>
                                          </p:cBhvr>
                                          <p:tavLst>
                                            <p:tav tm="0">
                                              <p:val>
                                                <p:strVal val="1+#ppt_w/2"/>
                                              </p:val>
                                            </p:tav>
                                            <p:tav tm="100000">
                                              <p:val>
                                                <p:strVal val="#ppt_x"/>
                                              </p:val>
                                            </p:tav>
                                          </p:tavLst>
                                        </p:anim>
                                        <p:anim calcmode="lin" valueType="num" p14:bounceEnd="30000">
                                          <p:cBhvr additive="base">
                                            <p:cTn id="77" dur="400" fill="hold"/>
                                            <p:tgtEl>
                                              <p:spTgt spid="18"/>
                                            </p:tgtEl>
                                            <p:attrNameLst>
                                              <p:attrName>ppt_y</p:attrName>
                                            </p:attrNameLst>
                                          </p:cBhvr>
                                          <p:tavLst>
                                            <p:tav tm="0">
                                              <p:val>
                                                <p:strVal val="#ppt_y"/>
                                              </p:val>
                                            </p:tav>
                                            <p:tav tm="100000">
                                              <p:val>
                                                <p:strVal val="#ppt_y"/>
                                              </p:val>
                                            </p:tav>
                                          </p:tavLst>
                                        </p:anim>
                                      </p:childTnLst>
                                    </p:cTn>
                                  </p:par>
                                </p:childTnLst>
                              </p:cTn>
                            </p:par>
                            <p:par>
                              <p:cTn id="78" fill="hold">
                                <p:stCondLst>
                                  <p:cond delay="3550"/>
                                </p:stCondLst>
                                <p:childTnLst>
                                  <p:par>
                                    <p:cTn id="79" presetID="16" presetClass="entr" presetSubtype="37"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barn(outVertical)">
                                          <p:cBhvr>
                                            <p:cTn id="81"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p:cTn id="82" repeatCount="indefinite" fill="hold" display="0">
                      <p:stCondLst>
                        <p:cond delay="indefinite"/>
                      </p:stCondLst>
                      <p:endCondLst>
                        <p:cond evt="onStopAudio" delay="0">
                          <p:tgtEl>
                            <p:sldTgt/>
                          </p:tgtEl>
                        </p:cond>
                      </p:endCondLst>
                    </p:cTn>
                    <p:tgtEl>
                      <p:spTgt spid="2"/>
                    </p:tgtEl>
                  </p:cMediaNode>
                </p:audio>
              </p:childTnLst>
            </p:cTn>
          </p:par>
        </p:tnLst>
        <p:bldLst>
          <p:bldP spid="5" grpId="0"/>
          <p:bldP spid="6" grpId="0"/>
          <p:bldP spid="9" grpId="0" animBg="1"/>
          <p:bldP spid="8" grpId="0" animBg="1"/>
          <p:bldP spid="11" grpId="0"/>
          <p:bldP spid="12" grpId="0" animBg="1"/>
          <p:bldP spid="13" grpId="0" animBg="1"/>
          <p:bldP spid="18" grpId="0" animBg="1"/>
          <p:bldP spid="19" grpId="0"/>
          <p:bldP spid="44" grpId="0" animBg="1"/>
          <p:bldP spid="45" grpId="0" animBg="1"/>
          <p:bldP spid="46" grpId="0" animBg="1"/>
          <p:bldP spid="47" grpId="0" animBg="1"/>
          <p:bldP spid="48" grpId="0" animBg="1"/>
          <p:bldP spid="49" grpId="0" animBg="1"/>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 presetClass="entr" presetSubtype="8"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anim calcmode="lin" valueType="num">
                                          <p:cBhvr additive="base">
                                            <p:cTn id="9" dur="500" fill="hold"/>
                                            <p:tgtEl>
                                              <p:spTgt spid="9"/>
                                            </p:tgtEl>
                                            <p:attrNameLst>
                                              <p:attrName>ppt_x</p:attrName>
                                            </p:attrNameLst>
                                          </p:cBhvr>
                                          <p:tavLst>
                                            <p:tav tm="0">
                                              <p:val>
                                                <p:strVal val="0-#ppt_w/2"/>
                                              </p:val>
                                            </p:tav>
                                            <p:tav tm="100000">
                                              <p:val>
                                                <p:strVal val="#ppt_x"/>
                                              </p:val>
                                            </p:tav>
                                          </p:tavLst>
                                        </p:anim>
                                        <p:anim calcmode="lin" valueType="num">
                                          <p:cBhvr additive="base">
                                            <p:cTn id="10" dur="500" fill="hold"/>
                                            <p:tgtEl>
                                              <p:spTgt spid="9"/>
                                            </p:tgtEl>
                                            <p:attrNameLst>
                                              <p:attrName>ppt_y</p:attrName>
                                            </p:attrNameLst>
                                          </p:cBhvr>
                                          <p:tavLst>
                                            <p:tav tm="0">
                                              <p:val>
                                                <p:strVal val="#ppt_y"/>
                                              </p:val>
                                            </p:tav>
                                            <p:tav tm="100000">
                                              <p:val>
                                                <p:strVal val="#ppt_y"/>
                                              </p:val>
                                            </p:tav>
                                          </p:tavLst>
                                        </p:anim>
                                      </p:childTnLst>
                                    </p:cTn>
                                  </p:par>
                                  <p:par>
                                    <p:cTn id="11" presetID="2" presetClass="entr" presetSubtype="2"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350" fill="hold"/>
                                            <p:tgtEl>
                                              <p:spTgt spid="12"/>
                                            </p:tgtEl>
                                            <p:attrNameLst>
                                              <p:attrName>ppt_x</p:attrName>
                                            </p:attrNameLst>
                                          </p:cBhvr>
                                          <p:tavLst>
                                            <p:tav tm="0">
                                              <p:val>
                                                <p:strVal val="0-#ppt_w/2"/>
                                              </p:val>
                                            </p:tav>
                                            <p:tav tm="100000">
                                              <p:val>
                                                <p:strVal val="#ppt_x"/>
                                              </p:val>
                                            </p:tav>
                                          </p:tavLst>
                                        </p:anim>
                                        <p:anim calcmode="lin" valueType="num">
                                          <p:cBhvr additive="base">
                                            <p:cTn id="19" dur="350" fill="hold"/>
                                            <p:tgtEl>
                                              <p:spTgt spid="12"/>
                                            </p:tgtEl>
                                            <p:attrNameLst>
                                              <p:attrName>ppt_y</p:attrName>
                                            </p:attrNameLst>
                                          </p:cBhvr>
                                          <p:tavLst>
                                            <p:tav tm="0">
                                              <p:val>
                                                <p:strVal val="#ppt_y"/>
                                              </p:val>
                                            </p:tav>
                                            <p:tav tm="100000">
                                              <p:val>
                                                <p:strVal val="#ppt_y"/>
                                              </p:val>
                                            </p:tav>
                                          </p:tavLst>
                                        </p:anim>
                                      </p:childTnLst>
                                    </p:cTn>
                                  </p:par>
                                </p:childTnLst>
                              </p:cTn>
                            </p:par>
                            <p:par>
                              <p:cTn id="20" fill="hold">
                                <p:stCondLst>
                                  <p:cond delay="85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par>
                                    <p:cTn id="24" presetID="2" presetClass="entr" presetSubtype="4" fill="hold" grpId="0" nodeType="with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400" fill="hold"/>
                                            <p:tgtEl>
                                              <p:spTgt spid="44"/>
                                            </p:tgtEl>
                                            <p:attrNameLst>
                                              <p:attrName>ppt_x</p:attrName>
                                            </p:attrNameLst>
                                          </p:cBhvr>
                                          <p:tavLst>
                                            <p:tav tm="0">
                                              <p:val>
                                                <p:strVal val="#ppt_x"/>
                                              </p:val>
                                            </p:tav>
                                            <p:tav tm="100000">
                                              <p:val>
                                                <p:strVal val="#ppt_x"/>
                                              </p:val>
                                            </p:tav>
                                          </p:tavLst>
                                        </p:anim>
                                        <p:anim calcmode="lin" valueType="num">
                                          <p:cBhvr additive="base">
                                            <p:cTn id="27" dur="400" fill="hold"/>
                                            <p:tgtEl>
                                              <p:spTgt spid="4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5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400" fill="hold"/>
                                            <p:tgtEl>
                                              <p:spTgt spid="45"/>
                                            </p:tgtEl>
                                            <p:attrNameLst>
                                              <p:attrName>ppt_x</p:attrName>
                                            </p:attrNameLst>
                                          </p:cBhvr>
                                          <p:tavLst>
                                            <p:tav tm="0">
                                              <p:val>
                                                <p:strVal val="#ppt_x"/>
                                              </p:val>
                                            </p:tav>
                                            <p:tav tm="100000">
                                              <p:val>
                                                <p:strVal val="#ppt_x"/>
                                              </p:val>
                                            </p:tav>
                                          </p:tavLst>
                                        </p:anim>
                                        <p:anim calcmode="lin" valueType="num">
                                          <p:cBhvr additive="base">
                                            <p:cTn id="31" dur="400" fill="hold"/>
                                            <p:tgtEl>
                                              <p:spTgt spid="4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11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400" fill="hold"/>
                                            <p:tgtEl>
                                              <p:spTgt spid="46"/>
                                            </p:tgtEl>
                                            <p:attrNameLst>
                                              <p:attrName>ppt_x</p:attrName>
                                            </p:attrNameLst>
                                          </p:cBhvr>
                                          <p:tavLst>
                                            <p:tav tm="0">
                                              <p:val>
                                                <p:strVal val="#ppt_x"/>
                                              </p:val>
                                            </p:tav>
                                            <p:tav tm="100000">
                                              <p:val>
                                                <p:strVal val="#ppt_x"/>
                                              </p:val>
                                            </p:tav>
                                          </p:tavLst>
                                        </p:anim>
                                        <p:anim calcmode="lin" valueType="num">
                                          <p:cBhvr additive="base">
                                            <p:cTn id="35" dur="400" fill="hold"/>
                                            <p:tgtEl>
                                              <p:spTgt spid="4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150"/>
                                      </p:stCondLst>
                                      <p:childTnLst>
                                        <p:set>
                                          <p:cBhvr>
                                            <p:cTn id="37" dur="1" fill="hold">
                                              <p:stCondLst>
                                                <p:cond delay="0"/>
                                              </p:stCondLst>
                                            </p:cTn>
                                            <p:tgtEl>
                                              <p:spTgt spid="47"/>
                                            </p:tgtEl>
                                            <p:attrNameLst>
                                              <p:attrName>style.visibility</p:attrName>
                                            </p:attrNameLst>
                                          </p:cBhvr>
                                          <p:to>
                                            <p:strVal val="visible"/>
                                          </p:to>
                                        </p:set>
                                        <p:anim calcmode="lin" valueType="num">
                                          <p:cBhvr additive="base">
                                            <p:cTn id="38" dur="400" fill="hold"/>
                                            <p:tgtEl>
                                              <p:spTgt spid="47"/>
                                            </p:tgtEl>
                                            <p:attrNameLst>
                                              <p:attrName>ppt_x</p:attrName>
                                            </p:attrNameLst>
                                          </p:cBhvr>
                                          <p:tavLst>
                                            <p:tav tm="0">
                                              <p:val>
                                                <p:strVal val="#ppt_x"/>
                                              </p:val>
                                            </p:tav>
                                            <p:tav tm="100000">
                                              <p:val>
                                                <p:strVal val="#ppt_x"/>
                                              </p:val>
                                            </p:tav>
                                          </p:tavLst>
                                        </p:anim>
                                        <p:anim calcmode="lin" valueType="num">
                                          <p:cBhvr additive="base">
                                            <p:cTn id="39" dur="400" fill="hold"/>
                                            <p:tgtEl>
                                              <p:spTgt spid="4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48"/>
                                            </p:tgtEl>
                                            <p:attrNameLst>
                                              <p:attrName>style.visibility</p:attrName>
                                            </p:attrNameLst>
                                          </p:cBhvr>
                                          <p:to>
                                            <p:strVal val="visible"/>
                                          </p:to>
                                        </p:set>
                                        <p:anim calcmode="lin" valueType="num">
                                          <p:cBhvr additive="base">
                                            <p:cTn id="42" dur="400" fill="hold"/>
                                            <p:tgtEl>
                                              <p:spTgt spid="48"/>
                                            </p:tgtEl>
                                            <p:attrNameLst>
                                              <p:attrName>ppt_x</p:attrName>
                                            </p:attrNameLst>
                                          </p:cBhvr>
                                          <p:tavLst>
                                            <p:tav tm="0">
                                              <p:val>
                                                <p:strVal val="#ppt_x"/>
                                              </p:val>
                                            </p:tav>
                                            <p:tav tm="100000">
                                              <p:val>
                                                <p:strVal val="#ppt_x"/>
                                              </p:val>
                                            </p:tav>
                                          </p:tavLst>
                                        </p:anim>
                                        <p:anim calcmode="lin" valueType="num">
                                          <p:cBhvr additive="base">
                                            <p:cTn id="43" dur="400" fill="hold"/>
                                            <p:tgtEl>
                                              <p:spTgt spid="4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250"/>
                                      </p:stCondLst>
                                      <p:childTnLst>
                                        <p:set>
                                          <p:cBhvr>
                                            <p:cTn id="45" dur="1" fill="hold">
                                              <p:stCondLst>
                                                <p:cond delay="0"/>
                                              </p:stCondLst>
                                            </p:cTn>
                                            <p:tgtEl>
                                              <p:spTgt spid="49"/>
                                            </p:tgtEl>
                                            <p:attrNameLst>
                                              <p:attrName>style.visibility</p:attrName>
                                            </p:attrNameLst>
                                          </p:cBhvr>
                                          <p:to>
                                            <p:strVal val="visible"/>
                                          </p:to>
                                        </p:set>
                                        <p:anim calcmode="lin" valueType="num">
                                          <p:cBhvr additive="base">
                                            <p:cTn id="46" dur="400" fill="hold"/>
                                            <p:tgtEl>
                                              <p:spTgt spid="49"/>
                                            </p:tgtEl>
                                            <p:attrNameLst>
                                              <p:attrName>ppt_x</p:attrName>
                                            </p:attrNameLst>
                                          </p:cBhvr>
                                          <p:tavLst>
                                            <p:tav tm="0">
                                              <p:val>
                                                <p:strVal val="#ppt_x"/>
                                              </p:val>
                                            </p:tav>
                                            <p:tav tm="100000">
                                              <p:val>
                                                <p:strVal val="#ppt_x"/>
                                              </p:val>
                                            </p:tav>
                                          </p:tavLst>
                                        </p:anim>
                                        <p:anim calcmode="lin" valueType="num">
                                          <p:cBhvr additive="base">
                                            <p:cTn id="47" dur="400" fill="hold"/>
                                            <p:tgtEl>
                                              <p:spTgt spid="49"/>
                                            </p:tgtEl>
                                            <p:attrNameLst>
                                              <p:attrName>ppt_y</p:attrName>
                                            </p:attrNameLst>
                                          </p:cBhvr>
                                          <p:tavLst>
                                            <p:tav tm="0">
                                              <p:val>
                                                <p:strVal val="1+#ppt_h/2"/>
                                              </p:val>
                                            </p:tav>
                                            <p:tav tm="100000">
                                              <p:val>
                                                <p:strVal val="#ppt_y"/>
                                              </p:val>
                                            </p:tav>
                                          </p:tavLst>
                                        </p:anim>
                                      </p:childTnLst>
                                    </p:cTn>
                                  </p:par>
                                  <p:par>
                                    <p:cTn id="48" presetID="22" presetClass="entr" presetSubtype="8"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left)">
                                          <p:cBhvr>
                                            <p:cTn id="50" dur="850"/>
                                            <p:tgtEl>
                                              <p:spTgt spid="34"/>
                                            </p:tgtEl>
                                          </p:cBhvr>
                                        </p:animEffect>
                                      </p:childTnLst>
                                    </p:cTn>
                                  </p:par>
                                </p:childTnLst>
                              </p:cTn>
                            </p:par>
                            <p:par>
                              <p:cTn id="51" fill="hold">
                                <p:stCondLst>
                                  <p:cond delay="1700"/>
                                </p:stCondLst>
                                <p:childTnLst>
                                  <p:par>
                                    <p:cTn id="52" presetID="56" presetClass="entr" presetSubtype="0" fill="hold" grpId="0" nodeType="afterEffect">
                                      <p:stCondLst>
                                        <p:cond delay="0"/>
                                      </p:stCondLst>
                                      <p:iterate type="lt">
                                        <p:tmPct val="10000"/>
                                      </p:iterate>
                                      <p:childTnLst>
                                        <p:set>
                                          <p:cBhvr>
                                            <p:cTn id="53" dur="1" fill="hold">
                                              <p:stCondLst>
                                                <p:cond delay="0"/>
                                              </p:stCondLst>
                                            </p:cTn>
                                            <p:tgtEl>
                                              <p:spTgt spid="5"/>
                                            </p:tgtEl>
                                            <p:attrNameLst>
                                              <p:attrName>style.visibility</p:attrName>
                                            </p:attrNameLst>
                                          </p:cBhvr>
                                          <p:to>
                                            <p:strVal val="visible"/>
                                          </p:to>
                                        </p:set>
                                        <p:anim by="(-#ppt_w*2)" calcmode="lin" valueType="num">
                                          <p:cBhvr rctx="PPT">
                                            <p:cTn id="54" dur="250" autoRev="1" fill="hold">
                                              <p:stCondLst>
                                                <p:cond delay="0"/>
                                              </p:stCondLst>
                                            </p:cTn>
                                            <p:tgtEl>
                                              <p:spTgt spid="5"/>
                                            </p:tgtEl>
                                            <p:attrNameLst>
                                              <p:attrName>ppt_w</p:attrName>
                                            </p:attrNameLst>
                                          </p:cBhvr>
                                        </p:anim>
                                        <p:anim by="(#ppt_w*0.50)" calcmode="lin" valueType="num">
                                          <p:cBhvr>
                                            <p:cTn id="55" dur="250" decel="50000" autoRev="1" fill="hold">
                                              <p:stCondLst>
                                                <p:cond delay="0"/>
                                              </p:stCondLst>
                                            </p:cTn>
                                            <p:tgtEl>
                                              <p:spTgt spid="5"/>
                                            </p:tgtEl>
                                            <p:attrNameLst>
                                              <p:attrName>ppt_x</p:attrName>
                                            </p:attrNameLst>
                                          </p:cBhvr>
                                        </p:anim>
                                        <p:anim from="(-#ppt_h/2)" to="(#ppt_y)" calcmode="lin" valueType="num">
                                          <p:cBhvr>
                                            <p:cTn id="56" dur="500" fill="hold">
                                              <p:stCondLst>
                                                <p:cond delay="0"/>
                                              </p:stCondLst>
                                            </p:cTn>
                                            <p:tgtEl>
                                              <p:spTgt spid="5"/>
                                            </p:tgtEl>
                                            <p:attrNameLst>
                                              <p:attrName>ppt_y</p:attrName>
                                            </p:attrNameLst>
                                          </p:cBhvr>
                                        </p:anim>
                                        <p:animRot by="21600000">
                                          <p:cBhvr>
                                            <p:cTn id="57" dur="500" fill="hold">
                                              <p:stCondLst>
                                                <p:cond delay="0"/>
                                              </p:stCondLst>
                                            </p:cTn>
                                            <p:tgtEl>
                                              <p:spTgt spid="5"/>
                                            </p:tgtEl>
                                            <p:attrNameLst>
                                              <p:attrName>r</p:attrName>
                                            </p:attrNameLst>
                                          </p:cBhvr>
                                        </p:animRot>
                                      </p:childTnLst>
                                    </p:cTn>
                                  </p:par>
                                  <p:par>
                                    <p:cTn id="58" presetID="41" presetClass="entr" presetSubtype="0" fill="hold" grpId="0" nodeType="withEffect">
                                      <p:stCondLst>
                                        <p:cond delay="200"/>
                                      </p:stCondLst>
                                      <p:iterate type="lt">
                                        <p:tmPct val="7500"/>
                                      </p:iterate>
                                      <p:childTnLst>
                                        <p:set>
                                          <p:cBhvr>
                                            <p:cTn id="59" dur="1" fill="hold">
                                              <p:stCondLst>
                                                <p:cond delay="0"/>
                                              </p:stCondLst>
                                            </p:cTn>
                                            <p:tgtEl>
                                              <p:spTgt spid="6"/>
                                            </p:tgtEl>
                                            <p:attrNameLst>
                                              <p:attrName>style.visibility</p:attrName>
                                            </p:attrNameLst>
                                          </p:cBhvr>
                                          <p:to>
                                            <p:strVal val="visible"/>
                                          </p:to>
                                        </p:set>
                                        <p:anim calcmode="lin" valueType="num">
                                          <p:cBhvr>
                                            <p:cTn id="6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6"/>
                                            </p:tgtEl>
                                            <p:attrNameLst>
                                              <p:attrName>ppt_y</p:attrName>
                                            </p:attrNameLst>
                                          </p:cBhvr>
                                          <p:tavLst>
                                            <p:tav tm="0">
                                              <p:val>
                                                <p:strVal val="#ppt_y"/>
                                              </p:val>
                                            </p:tav>
                                            <p:tav tm="100000">
                                              <p:val>
                                                <p:strVal val="#ppt_y"/>
                                              </p:val>
                                            </p:tav>
                                          </p:tavLst>
                                        </p:anim>
                                        <p:anim calcmode="lin" valueType="num">
                                          <p:cBhvr>
                                            <p:cTn id="6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6"/>
                                            </p:tgtEl>
                                          </p:cBhvr>
                                        </p:animEffect>
                                      </p:childTnLst>
                                    </p:cTn>
                                  </p:par>
                                </p:childTnLst>
                              </p:cTn>
                            </p:par>
                            <p:par>
                              <p:cTn id="65" fill="hold">
                                <p:stCondLst>
                                  <p:cond delay="2850"/>
                                </p:stCondLst>
                                <p:childTnLst>
                                  <p:par>
                                    <p:cTn id="66" presetID="2" presetClass="entr" presetSubtype="2" fill="hold" grpId="0" nodeType="afterEffect">
                                      <p:stCondLst>
                                        <p:cond delay="0"/>
                                      </p:stCondLst>
                                      <p:childTnLst>
                                        <p:set>
                                          <p:cBhvr>
                                            <p:cTn id="67" dur="1" fill="hold">
                                              <p:stCondLst>
                                                <p:cond delay="0"/>
                                              </p:stCondLst>
                                            </p:cTn>
                                            <p:tgtEl>
                                              <p:spTgt spid="8"/>
                                            </p:tgtEl>
                                            <p:attrNameLst>
                                              <p:attrName>style.visibility</p:attrName>
                                            </p:attrNameLst>
                                          </p:cBhvr>
                                          <p:to>
                                            <p:strVal val="visible"/>
                                          </p:to>
                                        </p:set>
                                        <p:anim calcmode="lin" valueType="num">
                                          <p:cBhvr additive="base">
                                            <p:cTn id="68" dur="400" fill="hold"/>
                                            <p:tgtEl>
                                              <p:spTgt spid="8"/>
                                            </p:tgtEl>
                                            <p:attrNameLst>
                                              <p:attrName>ppt_x</p:attrName>
                                            </p:attrNameLst>
                                          </p:cBhvr>
                                          <p:tavLst>
                                            <p:tav tm="0">
                                              <p:val>
                                                <p:strVal val="1+#ppt_w/2"/>
                                              </p:val>
                                            </p:tav>
                                            <p:tav tm="100000">
                                              <p:val>
                                                <p:strVal val="#ppt_x"/>
                                              </p:val>
                                            </p:tav>
                                          </p:tavLst>
                                        </p:anim>
                                        <p:anim calcmode="lin" valueType="num">
                                          <p:cBhvr additive="base">
                                            <p:cTn id="69" dur="400" fill="hold"/>
                                            <p:tgtEl>
                                              <p:spTgt spid="8"/>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200"/>
                                      </p:stCondLst>
                                      <p:childTnLst>
                                        <p:set>
                                          <p:cBhvr>
                                            <p:cTn id="71" dur="1" fill="hold">
                                              <p:stCondLst>
                                                <p:cond delay="0"/>
                                              </p:stCondLst>
                                            </p:cTn>
                                            <p:tgtEl>
                                              <p:spTgt spid="13"/>
                                            </p:tgtEl>
                                            <p:attrNameLst>
                                              <p:attrName>style.visibility</p:attrName>
                                            </p:attrNameLst>
                                          </p:cBhvr>
                                          <p:to>
                                            <p:strVal val="visible"/>
                                          </p:to>
                                        </p:set>
                                        <p:anim calcmode="lin" valueType="num">
                                          <p:cBhvr additive="base">
                                            <p:cTn id="72" dur="400" fill="hold"/>
                                            <p:tgtEl>
                                              <p:spTgt spid="13"/>
                                            </p:tgtEl>
                                            <p:attrNameLst>
                                              <p:attrName>ppt_x</p:attrName>
                                            </p:attrNameLst>
                                          </p:cBhvr>
                                          <p:tavLst>
                                            <p:tav tm="0">
                                              <p:val>
                                                <p:strVal val="1+#ppt_w/2"/>
                                              </p:val>
                                            </p:tav>
                                            <p:tav tm="100000">
                                              <p:val>
                                                <p:strVal val="#ppt_x"/>
                                              </p:val>
                                            </p:tav>
                                          </p:tavLst>
                                        </p:anim>
                                        <p:anim calcmode="lin" valueType="num">
                                          <p:cBhvr additive="base">
                                            <p:cTn id="73" dur="400" fill="hold"/>
                                            <p:tgtEl>
                                              <p:spTgt spid="13"/>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300"/>
                                      </p:stCondLst>
                                      <p:childTnLst>
                                        <p:set>
                                          <p:cBhvr>
                                            <p:cTn id="75" dur="1" fill="hold">
                                              <p:stCondLst>
                                                <p:cond delay="0"/>
                                              </p:stCondLst>
                                            </p:cTn>
                                            <p:tgtEl>
                                              <p:spTgt spid="18"/>
                                            </p:tgtEl>
                                            <p:attrNameLst>
                                              <p:attrName>style.visibility</p:attrName>
                                            </p:attrNameLst>
                                          </p:cBhvr>
                                          <p:to>
                                            <p:strVal val="visible"/>
                                          </p:to>
                                        </p:set>
                                        <p:anim calcmode="lin" valueType="num">
                                          <p:cBhvr additive="base">
                                            <p:cTn id="76" dur="400" fill="hold"/>
                                            <p:tgtEl>
                                              <p:spTgt spid="18"/>
                                            </p:tgtEl>
                                            <p:attrNameLst>
                                              <p:attrName>ppt_x</p:attrName>
                                            </p:attrNameLst>
                                          </p:cBhvr>
                                          <p:tavLst>
                                            <p:tav tm="0">
                                              <p:val>
                                                <p:strVal val="1+#ppt_w/2"/>
                                              </p:val>
                                            </p:tav>
                                            <p:tav tm="100000">
                                              <p:val>
                                                <p:strVal val="#ppt_x"/>
                                              </p:val>
                                            </p:tav>
                                          </p:tavLst>
                                        </p:anim>
                                        <p:anim calcmode="lin" valueType="num">
                                          <p:cBhvr additive="base">
                                            <p:cTn id="77" dur="400" fill="hold"/>
                                            <p:tgtEl>
                                              <p:spTgt spid="18"/>
                                            </p:tgtEl>
                                            <p:attrNameLst>
                                              <p:attrName>ppt_y</p:attrName>
                                            </p:attrNameLst>
                                          </p:cBhvr>
                                          <p:tavLst>
                                            <p:tav tm="0">
                                              <p:val>
                                                <p:strVal val="#ppt_y"/>
                                              </p:val>
                                            </p:tav>
                                            <p:tav tm="100000">
                                              <p:val>
                                                <p:strVal val="#ppt_y"/>
                                              </p:val>
                                            </p:tav>
                                          </p:tavLst>
                                        </p:anim>
                                      </p:childTnLst>
                                    </p:cTn>
                                  </p:par>
                                </p:childTnLst>
                              </p:cTn>
                            </p:par>
                            <p:par>
                              <p:cTn id="78" fill="hold">
                                <p:stCondLst>
                                  <p:cond delay="3550"/>
                                </p:stCondLst>
                                <p:childTnLst>
                                  <p:par>
                                    <p:cTn id="79" presetID="16" presetClass="entr" presetSubtype="37"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barn(outVertical)">
                                          <p:cBhvr>
                                            <p:cTn id="81"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p:cTn id="82" repeatCount="indefinite" fill="hold" display="0">
                      <p:stCondLst>
                        <p:cond delay="indefinite"/>
                      </p:stCondLst>
                      <p:endCondLst>
                        <p:cond evt="onStopAudio" delay="0">
                          <p:tgtEl>
                            <p:sldTgt/>
                          </p:tgtEl>
                        </p:cond>
                      </p:endCondLst>
                    </p:cTn>
                    <p:tgtEl>
                      <p:spTgt spid="2"/>
                    </p:tgtEl>
                  </p:cMediaNode>
                </p:audio>
              </p:childTnLst>
            </p:cTn>
          </p:par>
        </p:tnLst>
        <p:bldLst>
          <p:bldP spid="5" grpId="0"/>
          <p:bldP spid="6" grpId="0"/>
          <p:bldP spid="9" grpId="0" animBg="1"/>
          <p:bldP spid="8" grpId="0" animBg="1"/>
          <p:bldP spid="11" grpId="0"/>
          <p:bldP spid="12" grpId="0" animBg="1"/>
          <p:bldP spid="13" grpId="0" animBg="1"/>
          <p:bldP spid="18" grpId="0" animBg="1"/>
          <p:bldP spid="19" grpId="0"/>
          <p:bldP spid="44" grpId="0" animBg="1"/>
          <p:bldP spid="45" grpId="0" animBg="1"/>
          <p:bldP spid="46" grpId="0" animBg="1"/>
          <p:bldP spid="47" grpId="0" animBg="1"/>
          <p:bldP spid="48" grpId="0" animBg="1"/>
          <p:bldP spid="49" grpId="0" animBg="1"/>
          <p:bldP spid="34"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9671" y="3684388"/>
            <a:ext cx="2929784" cy="2068083"/>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8062" y="1116283"/>
            <a:ext cx="2757444" cy="2068083"/>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7331" y="1116283"/>
            <a:ext cx="3102124" cy="2068082"/>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32182" y="3684387"/>
            <a:ext cx="3023921" cy="2068083"/>
          </a:xfrm>
          <a:prstGeom prst="rect">
            <a:avLst/>
          </a:prstGeom>
        </p:spPr>
      </p:pic>
      <p:cxnSp>
        <p:nvCxnSpPr>
          <p:cNvPr id="6" name="直接连接符 5"/>
          <p:cNvCxnSpPr/>
          <p:nvPr/>
        </p:nvCxnSpPr>
        <p:spPr>
          <a:xfrm>
            <a:off x="408000" y="3429000"/>
            <a:ext cx="11376000"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8026319" y="1103853"/>
            <a:ext cx="3198881" cy="1261505"/>
            <a:chOff x="5351239" y="786319"/>
            <a:chExt cx="2399161" cy="946129"/>
          </a:xfrm>
        </p:grpSpPr>
        <p:sp>
          <p:nvSpPr>
            <p:cNvPr id="8" name="矩形 7"/>
            <p:cNvSpPr/>
            <p:nvPr/>
          </p:nvSpPr>
          <p:spPr>
            <a:xfrm>
              <a:off x="5351239" y="1201533"/>
              <a:ext cx="2399161" cy="530915"/>
            </a:xfrm>
            <a:prstGeom prst="rect">
              <a:avLst/>
            </a:prstGeom>
          </p:spPr>
          <p:txBody>
            <a:bodyPr wrap="square">
              <a:spAutoFit/>
            </a:bodyPr>
            <a:lstStyle/>
            <a:p>
              <a:pPr algn="just">
                <a:spcBef>
                  <a:spcPts val="800"/>
                </a:spcBef>
              </a:pPr>
              <a:r>
                <a:rPr lang="zh-CN" altLang="en-US" sz="2000" dirty="0">
                  <a:solidFill>
                    <a:srgbClr val="6B7B97"/>
                  </a:solidFill>
                  <a:latin typeface="+mn-ea"/>
                </a:rPr>
                <a:t>南湖二中的主题是“新优质初中”学科建设</a:t>
              </a:r>
              <a:endParaRPr lang="en-US" altLang="zh-CN" sz="2000" dirty="0">
                <a:solidFill>
                  <a:srgbClr val="6B7B97"/>
                </a:solidFill>
                <a:latin typeface="+mn-ea"/>
              </a:endParaRPr>
            </a:p>
          </p:txBody>
        </p:sp>
        <p:sp>
          <p:nvSpPr>
            <p:cNvPr id="9" name="文本框 8"/>
            <p:cNvSpPr txBox="1"/>
            <p:nvPr/>
          </p:nvSpPr>
          <p:spPr>
            <a:xfrm>
              <a:off x="5434042" y="786319"/>
              <a:ext cx="1062353" cy="276999"/>
            </a:xfrm>
            <a:prstGeom prst="rect">
              <a:avLst/>
            </a:prstGeom>
            <a:solidFill>
              <a:srgbClr val="1578B1"/>
            </a:solidFill>
          </p:spPr>
          <p:txBody>
            <a:bodyPr wrap="square" rtlCol="0">
              <a:spAutoFit/>
            </a:bodyPr>
            <a:lstStyle/>
            <a:p>
              <a:r>
                <a:rPr lang="en-US" altLang="zh-CN" b="1" dirty="0">
                  <a:solidFill>
                    <a:schemeClr val="bg1"/>
                  </a:solidFill>
                </a:rPr>
                <a:t> </a:t>
              </a:r>
              <a:r>
                <a:rPr lang="zh-CN" altLang="zh-CN" b="1" dirty="0">
                  <a:solidFill>
                    <a:schemeClr val="bg1"/>
                  </a:solidFill>
                  <a:effectLst>
                    <a:outerShdw blurRad="38100" dist="38100" dir="2700000" algn="tl">
                      <a:srgbClr val="000000">
                        <a:alpha val="43137"/>
                      </a:srgbClr>
                    </a:outerShdw>
                  </a:effectLst>
                </a:rPr>
                <a:t>南</a:t>
              </a:r>
              <a:r>
                <a:rPr lang="en-US" altLang="zh-CN" b="1" dirty="0">
                  <a:solidFill>
                    <a:schemeClr val="bg1"/>
                  </a:solidFill>
                  <a:effectLst>
                    <a:outerShdw blurRad="38100" dist="38100" dir="2700000" algn="tl">
                      <a:srgbClr val="000000">
                        <a:alpha val="43137"/>
                      </a:srgbClr>
                    </a:outerShdw>
                  </a:effectLst>
                </a:rPr>
                <a:t> </a:t>
              </a:r>
              <a:r>
                <a:rPr lang="zh-CN" altLang="zh-CN" b="1" dirty="0">
                  <a:solidFill>
                    <a:schemeClr val="bg1"/>
                  </a:solidFill>
                  <a:effectLst>
                    <a:outerShdw blurRad="38100" dist="38100" dir="2700000" algn="tl">
                      <a:srgbClr val="000000">
                        <a:alpha val="43137"/>
                      </a:srgbClr>
                    </a:outerShdw>
                  </a:effectLst>
                </a:rPr>
                <a:t>湖</a:t>
              </a:r>
              <a:r>
                <a:rPr lang="en-US" altLang="zh-CN" b="1" dirty="0">
                  <a:solidFill>
                    <a:schemeClr val="bg1"/>
                  </a:solidFill>
                  <a:effectLst>
                    <a:outerShdw blurRad="38100" dist="38100" dir="2700000" algn="tl">
                      <a:srgbClr val="000000">
                        <a:alpha val="43137"/>
                      </a:srgbClr>
                    </a:outerShdw>
                  </a:effectLst>
                </a:rPr>
                <a:t> </a:t>
              </a:r>
              <a:r>
                <a:rPr lang="zh-CN" altLang="zh-CN" b="1" dirty="0">
                  <a:solidFill>
                    <a:schemeClr val="bg1"/>
                  </a:solidFill>
                  <a:effectLst>
                    <a:outerShdw blurRad="38100" dist="38100" dir="2700000" algn="tl">
                      <a:srgbClr val="000000">
                        <a:alpha val="43137"/>
                      </a:srgbClr>
                    </a:outerShdw>
                  </a:effectLst>
                </a:rPr>
                <a:t>二</a:t>
              </a:r>
              <a:r>
                <a:rPr lang="en-US" altLang="zh-CN" b="1" dirty="0">
                  <a:solidFill>
                    <a:schemeClr val="bg1"/>
                  </a:solidFill>
                  <a:effectLst>
                    <a:outerShdw blurRad="38100" dist="38100" dir="2700000" algn="tl">
                      <a:srgbClr val="000000">
                        <a:alpha val="43137"/>
                      </a:srgbClr>
                    </a:outerShdw>
                  </a:effectLst>
                </a:rPr>
                <a:t> </a:t>
              </a:r>
              <a:r>
                <a:rPr lang="zh-CN" altLang="zh-CN" b="1" dirty="0">
                  <a:solidFill>
                    <a:schemeClr val="bg1"/>
                  </a:solidFill>
                  <a:effectLst>
                    <a:outerShdw blurRad="38100" dist="38100" dir="2700000" algn="tl">
                      <a:srgbClr val="000000">
                        <a:alpha val="43137"/>
                      </a:srgbClr>
                    </a:outerShdw>
                  </a:effectLst>
                </a:rPr>
                <a:t>中</a:t>
              </a:r>
              <a:endParaRPr lang="zh-CN" altLang="en-US" sz="1467" b="1" dirty="0">
                <a:solidFill>
                  <a:schemeClr val="bg1"/>
                </a:solidFill>
                <a:effectLst>
                  <a:outerShdw blurRad="38100" dist="38100" dir="2700000" algn="tl">
                    <a:srgbClr val="000000">
                      <a:alpha val="43137"/>
                    </a:srgbClr>
                  </a:outerShdw>
                </a:effectLst>
                <a:latin typeface="微软雅黑" panose="020B0503020204020204" pitchFamily="34" charset="-122"/>
              </a:endParaRPr>
            </a:p>
          </p:txBody>
        </p:sp>
      </p:grpSp>
      <p:grpSp>
        <p:nvGrpSpPr>
          <p:cNvPr id="10" name="组合 9"/>
          <p:cNvGrpSpPr/>
          <p:nvPr/>
        </p:nvGrpSpPr>
        <p:grpSpPr>
          <a:xfrm>
            <a:off x="590552" y="4165111"/>
            <a:ext cx="3654052" cy="1772025"/>
            <a:chOff x="4973578" y="720811"/>
            <a:chExt cx="2740539" cy="1329019"/>
          </a:xfrm>
        </p:grpSpPr>
        <p:sp>
          <p:nvSpPr>
            <p:cNvPr id="11" name="矩形 10"/>
            <p:cNvSpPr/>
            <p:nvPr/>
          </p:nvSpPr>
          <p:spPr>
            <a:xfrm>
              <a:off x="4973578" y="1057251"/>
              <a:ext cx="2740539" cy="992579"/>
            </a:xfrm>
            <a:prstGeom prst="rect">
              <a:avLst/>
            </a:prstGeom>
          </p:spPr>
          <p:txBody>
            <a:bodyPr wrap="square">
              <a:spAutoFit/>
            </a:bodyPr>
            <a:lstStyle/>
            <a:p>
              <a:pPr algn="just">
                <a:spcBef>
                  <a:spcPts val="800"/>
                </a:spcBef>
              </a:pPr>
              <a:r>
                <a:rPr lang="zh-CN" altLang="en-US" sz="2000" dirty="0"/>
                <a:t>课题</a:t>
              </a:r>
              <a:r>
                <a:rPr lang="zh-CN" altLang="zh-CN" sz="2000" dirty="0"/>
                <a:t>如何与“学生学习行为”挂钩、研究任务的节点分配、教师团队的打造等进行面对面的交流</a:t>
              </a:r>
              <a:endParaRPr lang="en-US" altLang="zh-CN" sz="2000" dirty="0">
                <a:solidFill>
                  <a:schemeClr val="tx1">
                    <a:lumMod val="75000"/>
                    <a:lumOff val="25000"/>
                  </a:schemeClr>
                </a:solidFill>
                <a:latin typeface="微软雅黑" panose="020B0503020204020204" pitchFamily="34" charset="-122"/>
              </a:endParaRPr>
            </a:p>
          </p:txBody>
        </p:sp>
        <p:sp>
          <p:nvSpPr>
            <p:cNvPr id="12" name="文本框 11"/>
            <p:cNvSpPr txBox="1"/>
            <p:nvPr/>
          </p:nvSpPr>
          <p:spPr>
            <a:xfrm>
              <a:off x="6662334" y="720811"/>
              <a:ext cx="986088" cy="276999"/>
            </a:xfrm>
            <a:prstGeom prst="rect">
              <a:avLst/>
            </a:prstGeom>
            <a:solidFill>
              <a:srgbClr val="CB8611"/>
            </a:solidFill>
          </p:spPr>
          <p:txBody>
            <a:bodyPr wrap="none" rtlCol="0">
              <a:spAutoFit/>
            </a:bodyPr>
            <a:lstStyle/>
            <a:p>
              <a:pPr algn="r"/>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rPr>
                <a:t>南 湖 三 小</a:t>
              </a:r>
            </a:p>
          </p:txBody>
        </p:sp>
      </p:grpSp>
    </p:spTree>
    <p:extLst>
      <p:ext uri="{BB962C8B-B14F-4D97-AF65-F5344CB8AC3E}">
        <p14:creationId xmlns:p14="http://schemas.microsoft.com/office/powerpoint/2010/main" val="4227542031"/>
      </p:ext>
    </p:extLst>
  </p:cSld>
  <p:clrMapOvr>
    <a:masterClrMapping/>
  </p:clrMapOvr>
  <p:transition spd="slow">
    <p:blinds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20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250"/>
                                            <p:tgtEl>
                                              <p:spTgt spid="6"/>
                                            </p:tgtEl>
                                          </p:cBhvr>
                                        </p:animEffect>
                                      </p:childTnLst>
                                    </p:cTn>
                                  </p:par>
                                </p:childTnLst>
                              </p:cTn>
                            </p:par>
                            <p:par>
                              <p:cTn id="8" fill="hold">
                                <p:stCondLst>
                                  <p:cond delay="450"/>
                                </p:stCondLst>
                                <p:childTnLst>
                                  <p:par>
                                    <p:cTn id="9" presetID="2" presetClass="entr" presetSubtype="1" accel="37500" fill="hold" nodeType="afterEffect" p14:presetBounceEnd="50000">
                                      <p:stCondLst>
                                        <p:cond delay="200"/>
                                      </p:stCondLst>
                                      <p:childTnLst>
                                        <p:set>
                                          <p:cBhvr>
                                            <p:cTn id="10" dur="1" fill="hold">
                                              <p:stCondLst>
                                                <p:cond delay="0"/>
                                              </p:stCondLst>
                                            </p:cTn>
                                            <p:tgtEl>
                                              <p:spTgt spid="3"/>
                                            </p:tgtEl>
                                            <p:attrNameLst>
                                              <p:attrName>style.visibility</p:attrName>
                                            </p:attrNameLst>
                                          </p:cBhvr>
                                          <p:to>
                                            <p:strVal val="visible"/>
                                          </p:to>
                                        </p:set>
                                        <p:anim calcmode="lin" valueType="num" p14:bounceEnd="50000">
                                          <p:cBhvr additive="base">
                                            <p:cTn id="11" dur="45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2" dur="4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accel="37500" fill="hold" nodeType="withEffect" p14:presetBounceEnd="50000">
                                      <p:stCondLst>
                                        <p:cond delay="450"/>
                                      </p:stCondLst>
                                      <p:childTnLst>
                                        <p:set>
                                          <p:cBhvr>
                                            <p:cTn id="14" dur="1" fill="hold">
                                              <p:stCondLst>
                                                <p:cond delay="0"/>
                                              </p:stCondLst>
                                            </p:cTn>
                                            <p:tgtEl>
                                              <p:spTgt spid="4"/>
                                            </p:tgtEl>
                                            <p:attrNameLst>
                                              <p:attrName>style.visibility</p:attrName>
                                            </p:attrNameLst>
                                          </p:cBhvr>
                                          <p:to>
                                            <p:strVal val="visible"/>
                                          </p:to>
                                        </p:set>
                                        <p:anim calcmode="lin" valueType="num" p14:bounceEnd="50000">
                                          <p:cBhvr additive="base">
                                            <p:cTn id="15" dur="45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16" dur="450" fill="hold"/>
                                            <p:tgtEl>
                                              <p:spTgt spid="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1850"/>
                                </p:stCondLst>
                                <p:childTnLst>
                                  <p:par>
                                    <p:cTn id="22" presetID="2" presetClass="entr" presetSubtype="4" accel="37500" fill="hold" nodeType="afterEffect" p14:presetBounceEnd="50000">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14:bounceEnd="50000">
                                          <p:cBhvr additive="base">
                                            <p:cTn id="24" dur="45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25" dur="45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accel="37500" fill="hold" nodeType="withEffect" p14:presetBounceEnd="50000">
                                      <p:stCondLst>
                                        <p:cond delay="450"/>
                                      </p:stCondLst>
                                      <p:childTnLst>
                                        <p:set>
                                          <p:cBhvr>
                                            <p:cTn id="27" dur="1" fill="hold">
                                              <p:stCondLst>
                                                <p:cond delay="0"/>
                                              </p:stCondLst>
                                            </p:cTn>
                                            <p:tgtEl>
                                              <p:spTgt spid="2"/>
                                            </p:tgtEl>
                                            <p:attrNameLst>
                                              <p:attrName>style.visibility</p:attrName>
                                            </p:attrNameLst>
                                          </p:cBhvr>
                                          <p:to>
                                            <p:strVal val="visible"/>
                                          </p:to>
                                        </p:set>
                                        <p:anim calcmode="lin" valueType="num" p14:bounceEnd="50000">
                                          <p:cBhvr additive="base">
                                            <p:cTn id="28" dur="45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29" dur="450" fill="hold"/>
                                            <p:tgtEl>
                                              <p:spTgt spid="2"/>
                                            </p:tgtEl>
                                            <p:attrNameLst>
                                              <p:attrName>ppt_y</p:attrName>
                                            </p:attrNameLst>
                                          </p:cBhvr>
                                          <p:tavLst>
                                            <p:tav tm="0">
                                              <p:val>
                                                <p:strVal val="1+#ppt_h/2"/>
                                              </p:val>
                                            </p:tav>
                                            <p:tav tm="100000">
                                              <p:val>
                                                <p:strVal val="#ppt_y"/>
                                              </p:val>
                                            </p:tav>
                                          </p:tavLst>
                                        </p:anim>
                                      </p:childTnLst>
                                    </p:cTn>
                                  </p:par>
                                </p:childTnLst>
                              </p:cTn>
                            </p:par>
                            <p:par>
                              <p:cTn id="30" fill="hold">
                                <p:stCondLst>
                                  <p:cond delay="2750"/>
                                </p:stCondLst>
                                <p:childTnLst>
                                  <p:par>
                                    <p:cTn id="31" presetID="10" presetClass="entr" presetSubtype="0"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20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250"/>
                                            <p:tgtEl>
                                              <p:spTgt spid="6"/>
                                            </p:tgtEl>
                                          </p:cBhvr>
                                        </p:animEffect>
                                      </p:childTnLst>
                                    </p:cTn>
                                  </p:par>
                                </p:childTnLst>
                              </p:cTn>
                            </p:par>
                            <p:par>
                              <p:cTn id="8" fill="hold">
                                <p:stCondLst>
                                  <p:cond delay="450"/>
                                </p:stCondLst>
                                <p:childTnLst>
                                  <p:par>
                                    <p:cTn id="9" presetID="2" presetClass="entr" presetSubtype="1" accel="37500" fill="hold" nodeType="afterEffect">
                                      <p:stCondLst>
                                        <p:cond delay="2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450" fill="hold"/>
                                            <p:tgtEl>
                                              <p:spTgt spid="3"/>
                                            </p:tgtEl>
                                            <p:attrNameLst>
                                              <p:attrName>ppt_x</p:attrName>
                                            </p:attrNameLst>
                                          </p:cBhvr>
                                          <p:tavLst>
                                            <p:tav tm="0">
                                              <p:val>
                                                <p:strVal val="#ppt_x"/>
                                              </p:val>
                                            </p:tav>
                                            <p:tav tm="100000">
                                              <p:val>
                                                <p:strVal val="#ppt_x"/>
                                              </p:val>
                                            </p:tav>
                                          </p:tavLst>
                                        </p:anim>
                                        <p:anim calcmode="lin" valueType="num">
                                          <p:cBhvr additive="base">
                                            <p:cTn id="12" dur="4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accel="37500" fill="hold" nodeType="withEffect">
                                      <p:stCondLst>
                                        <p:cond delay="4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450" fill="hold"/>
                                            <p:tgtEl>
                                              <p:spTgt spid="4"/>
                                            </p:tgtEl>
                                            <p:attrNameLst>
                                              <p:attrName>ppt_x</p:attrName>
                                            </p:attrNameLst>
                                          </p:cBhvr>
                                          <p:tavLst>
                                            <p:tav tm="0">
                                              <p:val>
                                                <p:strVal val="#ppt_x"/>
                                              </p:val>
                                            </p:tav>
                                            <p:tav tm="100000">
                                              <p:val>
                                                <p:strVal val="#ppt_x"/>
                                              </p:val>
                                            </p:tav>
                                          </p:tavLst>
                                        </p:anim>
                                        <p:anim calcmode="lin" valueType="num">
                                          <p:cBhvr additive="base">
                                            <p:cTn id="16" dur="450" fill="hold"/>
                                            <p:tgtEl>
                                              <p:spTgt spid="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1850"/>
                                </p:stCondLst>
                                <p:childTnLst>
                                  <p:par>
                                    <p:cTn id="22" presetID="2" presetClass="entr" presetSubtype="4" accel="37500" fill="hold" nodeType="afterEffect">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450" fill="hold"/>
                                            <p:tgtEl>
                                              <p:spTgt spid="5"/>
                                            </p:tgtEl>
                                            <p:attrNameLst>
                                              <p:attrName>ppt_x</p:attrName>
                                            </p:attrNameLst>
                                          </p:cBhvr>
                                          <p:tavLst>
                                            <p:tav tm="0">
                                              <p:val>
                                                <p:strVal val="#ppt_x"/>
                                              </p:val>
                                            </p:tav>
                                            <p:tav tm="100000">
                                              <p:val>
                                                <p:strVal val="#ppt_x"/>
                                              </p:val>
                                            </p:tav>
                                          </p:tavLst>
                                        </p:anim>
                                        <p:anim calcmode="lin" valueType="num">
                                          <p:cBhvr additive="base">
                                            <p:cTn id="25" dur="45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accel="37500" fill="hold" nodeType="withEffect">
                                      <p:stCondLst>
                                        <p:cond delay="45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450" fill="hold"/>
                                            <p:tgtEl>
                                              <p:spTgt spid="2"/>
                                            </p:tgtEl>
                                            <p:attrNameLst>
                                              <p:attrName>ppt_x</p:attrName>
                                            </p:attrNameLst>
                                          </p:cBhvr>
                                          <p:tavLst>
                                            <p:tav tm="0">
                                              <p:val>
                                                <p:strVal val="#ppt_x"/>
                                              </p:val>
                                            </p:tav>
                                            <p:tav tm="100000">
                                              <p:val>
                                                <p:strVal val="#ppt_x"/>
                                              </p:val>
                                            </p:tav>
                                          </p:tavLst>
                                        </p:anim>
                                        <p:anim calcmode="lin" valueType="num">
                                          <p:cBhvr additive="base">
                                            <p:cTn id="29" dur="450" fill="hold"/>
                                            <p:tgtEl>
                                              <p:spTgt spid="2"/>
                                            </p:tgtEl>
                                            <p:attrNameLst>
                                              <p:attrName>ppt_y</p:attrName>
                                            </p:attrNameLst>
                                          </p:cBhvr>
                                          <p:tavLst>
                                            <p:tav tm="0">
                                              <p:val>
                                                <p:strVal val="1+#ppt_h/2"/>
                                              </p:val>
                                            </p:tav>
                                            <p:tav tm="100000">
                                              <p:val>
                                                <p:strVal val="#ppt_y"/>
                                              </p:val>
                                            </p:tav>
                                          </p:tavLst>
                                        </p:anim>
                                      </p:childTnLst>
                                    </p:cTn>
                                  </p:par>
                                </p:childTnLst>
                              </p:cTn>
                            </p:par>
                            <p:par>
                              <p:cTn id="30" fill="hold">
                                <p:stCondLst>
                                  <p:cond delay="2750"/>
                                </p:stCondLst>
                                <p:childTnLst>
                                  <p:par>
                                    <p:cTn id="31" presetID="10" presetClass="entr" presetSubtype="0"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2"/>
          <p:cNvSpPr/>
          <p:nvPr/>
        </p:nvSpPr>
        <p:spPr>
          <a:xfrm flipH="1" flipV="1">
            <a:off x="3276600" y="-1"/>
            <a:ext cx="8915400" cy="6867525"/>
          </a:xfrm>
          <a:custGeom>
            <a:avLst/>
            <a:gdLst>
              <a:gd name="connsiteX0" fmla="*/ 0 w 8915400"/>
              <a:gd name="connsiteY0" fmla="*/ 6858000 h 6858000"/>
              <a:gd name="connsiteX1" fmla="*/ 0 w 8915400"/>
              <a:gd name="connsiteY1" fmla="*/ 0 h 6858000"/>
              <a:gd name="connsiteX2" fmla="*/ 8915400 w 8915400"/>
              <a:gd name="connsiteY2" fmla="*/ 6858000 h 6858000"/>
              <a:gd name="connsiteX3" fmla="*/ 0 w 8915400"/>
              <a:gd name="connsiteY3" fmla="*/ 6858000 h 6858000"/>
              <a:gd name="connsiteX0" fmla="*/ 0 w 8915400"/>
              <a:gd name="connsiteY0" fmla="*/ 6964917 h 6964917"/>
              <a:gd name="connsiteX1" fmla="*/ 0 w 8915400"/>
              <a:gd name="connsiteY1" fmla="*/ 106917 h 6964917"/>
              <a:gd name="connsiteX2" fmla="*/ 2524125 w 8915400"/>
              <a:gd name="connsiteY2" fmla="*/ 125967 h 6964917"/>
              <a:gd name="connsiteX3" fmla="*/ 8915400 w 8915400"/>
              <a:gd name="connsiteY3" fmla="*/ 6964917 h 6964917"/>
              <a:gd name="connsiteX4" fmla="*/ 0 w 8915400"/>
              <a:gd name="connsiteY4" fmla="*/ 6964917 h 6964917"/>
              <a:gd name="connsiteX0" fmla="*/ 0 w 8915400"/>
              <a:gd name="connsiteY0" fmla="*/ 6858000 h 6858000"/>
              <a:gd name="connsiteX1" fmla="*/ 0 w 8915400"/>
              <a:gd name="connsiteY1" fmla="*/ 0 h 6858000"/>
              <a:gd name="connsiteX2" fmla="*/ 2524125 w 8915400"/>
              <a:gd name="connsiteY2" fmla="*/ 19050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524125 w 8915400"/>
              <a:gd name="connsiteY2" fmla="*/ 19050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495550 w 8915400"/>
              <a:gd name="connsiteY2" fmla="*/ 9525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486025 w 8915400"/>
              <a:gd name="connsiteY2" fmla="*/ 19050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466975 w 8915400"/>
              <a:gd name="connsiteY2" fmla="*/ 9525 h 6858000"/>
              <a:gd name="connsiteX3" fmla="*/ 8915400 w 8915400"/>
              <a:gd name="connsiteY3" fmla="*/ 6858000 h 6858000"/>
              <a:gd name="connsiteX4" fmla="*/ 0 w 8915400"/>
              <a:gd name="connsiteY4" fmla="*/ 6858000 h 6858000"/>
              <a:gd name="connsiteX0" fmla="*/ 0 w 8915400"/>
              <a:gd name="connsiteY0" fmla="*/ 6877050 h 6877050"/>
              <a:gd name="connsiteX1" fmla="*/ 0 w 8915400"/>
              <a:gd name="connsiteY1" fmla="*/ 19050 h 6877050"/>
              <a:gd name="connsiteX2" fmla="*/ 2476500 w 8915400"/>
              <a:gd name="connsiteY2" fmla="*/ 0 h 6877050"/>
              <a:gd name="connsiteX3" fmla="*/ 8915400 w 8915400"/>
              <a:gd name="connsiteY3" fmla="*/ 6877050 h 6877050"/>
              <a:gd name="connsiteX4" fmla="*/ 0 w 8915400"/>
              <a:gd name="connsiteY4" fmla="*/ 6877050 h 6877050"/>
              <a:gd name="connsiteX0" fmla="*/ 0 w 8915400"/>
              <a:gd name="connsiteY0" fmla="*/ 6867525 h 6867525"/>
              <a:gd name="connsiteX1" fmla="*/ 0 w 8915400"/>
              <a:gd name="connsiteY1" fmla="*/ 9525 h 6867525"/>
              <a:gd name="connsiteX2" fmla="*/ 2476500 w 8915400"/>
              <a:gd name="connsiteY2" fmla="*/ 0 h 6867525"/>
              <a:gd name="connsiteX3" fmla="*/ 8915400 w 8915400"/>
              <a:gd name="connsiteY3" fmla="*/ 6867525 h 6867525"/>
              <a:gd name="connsiteX4" fmla="*/ 0 w 8915400"/>
              <a:gd name="connsiteY4" fmla="*/ 6867525 h 686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5400" h="6867525">
                <a:moveTo>
                  <a:pt x="0" y="6867525"/>
                </a:moveTo>
                <a:lnTo>
                  <a:pt x="0" y="9525"/>
                </a:lnTo>
                <a:lnTo>
                  <a:pt x="2476500" y="0"/>
                </a:lnTo>
                <a:lnTo>
                  <a:pt x="8915400" y="6867525"/>
                </a:lnTo>
                <a:lnTo>
                  <a:pt x="0" y="686752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5770140" y="0"/>
            <a:ext cx="5278860" cy="6153150"/>
          </a:xfrm>
          <a:custGeom>
            <a:avLst/>
            <a:gdLst>
              <a:gd name="connsiteX0" fmla="*/ 0 w 5278860"/>
              <a:gd name="connsiteY0" fmla="*/ 0 h 6153150"/>
              <a:gd name="connsiteX1" fmla="*/ 5278860 w 5278860"/>
              <a:gd name="connsiteY1" fmla="*/ 0 h 6153150"/>
              <a:gd name="connsiteX2" fmla="*/ 5278860 w 5278860"/>
              <a:gd name="connsiteY2" fmla="*/ 3717890 h 6153150"/>
              <a:gd name="connsiteX3" fmla="*/ 5278860 w 5278860"/>
              <a:gd name="connsiteY3" fmla="*/ 3933825 h 6153150"/>
              <a:gd name="connsiteX4" fmla="*/ 5278860 w 5278860"/>
              <a:gd name="connsiteY4" fmla="*/ 6153150 h 6153150"/>
              <a:gd name="connsiteX5" fmla="*/ 5132225 w 5278860"/>
              <a:gd name="connsiteY5" fmla="*/ 6000750 h 6153150"/>
              <a:gd name="connsiteX6" fmla="*/ 4985590 w 5278860"/>
              <a:gd name="connsiteY6" fmla="*/ 6153150 h 6153150"/>
              <a:gd name="connsiteX7" fmla="*/ 4838955 w 5278860"/>
              <a:gd name="connsiteY7" fmla="*/ 6000750 h 6153150"/>
              <a:gd name="connsiteX8" fmla="*/ 4692320 w 5278860"/>
              <a:gd name="connsiteY8" fmla="*/ 6153150 h 6153150"/>
              <a:gd name="connsiteX9" fmla="*/ 4545685 w 5278860"/>
              <a:gd name="connsiteY9" fmla="*/ 6000750 h 6153150"/>
              <a:gd name="connsiteX10" fmla="*/ 4399050 w 5278860"/>
              <a:gd name="connsiteY10" fmla="*/ 6153150 h 6153150"/>
              <a:gd name="connsiteX11" fmla="*/ 4252415 w 5278860"/>
              <a:gd name="connsiteY11" fmla="*/ 6000750 h 6153150"/>
              <a:gd name="connsiteX12" fmla="*/ 4105780 w 5278860"/>
              <a:gd name="connsiteY12" fmla="*/ 6153150 h 6153150"/>
              <a:gd name="connsiteX13" fmla="*/ 3959145 w 5278860"/>
              <a:gd name="connsiteY13" fmla="*/ 6000750 h 6153150"/>
              <a:gd name="connsiteX14" fmla="*/ 3812510 w 5278860"/>
              <a:gd name="connsiteY14" fmla="*/ 6153150 h 6153150"/>
              <a:gd name="connsiteX15" fmla="*/ 3665875 w 5278860"/>
              <a:gd name="connsiteY15" fmla="*/ 6000750 h 6153150"/>
              <a:gd name="connsiteX16" fmla="*/ 3519240 w 5278860"/>
              <a:gd name="connsiteY16" fmla="*/ 6153150 h 6153150"/>
              <a:gd name="connsiteX17" fmla="*/ 3372605 w 5278860"/>
              <a:gd name="connsiteY17" fmla="*/ 6000750 h 6153150"/>
              <a:gd name="connsiteX18" fmla="*/ 3225970 w 5278860"/>
              <a:gd name="connsiteY18" fmla="*/ 6153150 h 6153150"/>
              <a:gd name="connsiteX19" fmla="*/ 3079335 w 5278860"/>
              <a:gd name="connsiteY19" fmla="*/ 6000750 h 6153150"/>
              <a:gd name="connsiteX20" fmla="*/ 2932700 w 5278860"/>
              <a:gd name="connsiteY20" fmla="*/ 6153150 h 6153150"/>
              <a:gd name="connsiteX21" fmla="*/ 2786065 w 5278860"/>
              <a:gd name="connsiteY21" fmla="*/ 6000750 h 6153150"/>
              <a:gd name="connsiteX22" fmla="*/ 2639430 w 5278860"/>
              <a:gd name="connsiteY22" fmla="*/ 6153150 h 6153150"/>
              <a:gd name="connsiteX23" fmla="*/ 2492795 w 5278860"/>
              <a:gd name="connsiteY23" fmla="*/ 6000750 h 6153150"/>
              <a:gd name="connsiteX24" fmla="*/ 2346160 w 5278860"/>
              <a:gd name="connsiteY24" fmla="*/ 6153150 h 6153150"/>
              <a:gd name="connsiteX25" fmla="*/ 2199525 w 5278860"/>
              <a:gd name="connsiteY25" fmla="*/ 6000750 h 6153150"/>
              <a:gd name="connsiteX26" fmla="*/ 2052890 w 5278860"/>
              <a:gd name="connsiteY26" fmla="*/ 6153150 h 6153150"/>
              <a:gd name="connsiteX27" fmla="*/ 1906255 w 5278860"/>
              <a:gd name="connsiteY27" fmla="*/ 6000750 h 6153150"/>
              <a:gd name="connsiteX28" fmla="*/ 1759620 w 5278860"/>
              <a:gd name="connsiteY28" fmla="*/ 6153150 h 6153150"/>
              <a:gd name="connsiteX29" fmla="*/ 1612985 w 5278860"/>
              <a:gd name="connsiteY29" fmla="*/ 6000750 h 6153150"/>
              <a:gd name="connsiteX30" fmla="*/ 1466350 w 5278860"/>
              <a:gd name="connsiteY30" fmla="*/ 6153150 h 6153150"/>
              <a:gd name="connsiteX31" fmla="*/ 1319715 w 5278860"/>
              <a:gd name="connsiteY31" fmla="*/ 6000750 h 6153150"/>
              <a:gd name="connsiteX32" fmla="*/ 1173080 w 5278860"/>
              <a:gd name="connsiteY32" fmla="*/ 6153150 h 6153150"/>
              <a:gd name="connsiteX33" fmla="*/ 1026445 w 5278860"/>
              <a:gd name="connsiteY33" fmla="*/ 6000750 h 6153150"/>
              <a:gd name="connsiteX34" fmla="*/ 879810 w 5278860"/>
              <a:gd name="connsiteY34" fmla="*/ 6153150 h 6153150"/>
              <a:gd name="connsiteX35" fmla="*/ 733175 w 5278860"/>
              <a:gd name="connsiteY35" fmla="*/ 6000750 h 6153150"/>
              <a:gd name="connsiteX36" fmla="*/ 586540 w 5278860"/>
              <a:gd name="connsiteY36" fmla="*/ 6153150 h 6153150"/>
              <a:gd name="connsiteX37" fmla="*/ 439905 w 5278860"/>
              <a:gd name="connsiteY37" fmla="*/ 6000750 h 6153150"/>
              <a:gd name="connsiteX38" fmla="*/ 293270 w 5278860"/>
              <a:gd name="connsiteY38" fmla="*/ 6153150 h 6153150"/>
              <a:gd name="connsiteX39" fmla="*/ 146635 w 5278860"/>
              <a:gd name="connsiteY39" fmla="*/ 6000750 h 6153150"/>
              <a:gd name="connsiteX40" fmla="*/ 0 w 5278860"/>
              <a:gd name="connsiteY40" fmla="*/ 6153150 h 6153150"/>
              <a:gd name="connsiteX41" fmla="*/ 0 w 5278860"/>
              <a:gd name="connsiteY41" fmla="*/ 3933825 h 6153150"/>
              <a:gd name="connsiteX42" fmla="*/ 0 w 5278860"/>
              <a:gd name="connsiteY42" fmla="*/ 3717890 h 615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278860" h="6153150">
                <a:moveTo>
                  <a:pt x="0" y="0"/>
                </a:moveTo>
                <a:lnTo>
                  <a:pt x="5278860" y="0"/>
                </a:lnTo>
                <a:lnTo>
                  <a:pt x="5278860" y="3717890"/>
                </a:lnTo>
                <a:lnTo>
                  <a:pt x="5278860" y="3933825"/>
                </a:lnTo>
                <a:lnTo>
                  <a:pt x="5278860" y="6153150"/>
                </a:lnTo>
                <a:lnTo>
                  <a:pt x="5132225" y="6000750"/>
                </a:lnTo>
                <a:lnTo>
                  <a:pt x="4985590" y="6153150"/>
                </a:lnTo>
                <a:lnTo>
                  <a:pt x="4838955" y="6000750"/>
                </a:lnTo>
                <a:lnTo>
                  <a:pt x="4692320" y="6153150"/>
                </a:lnTo>
                <a:lnTo>
                  <a:pt x="4545685" y="6000750"/>
                </a:lnTo>
                <a:lnTo>
                  <a:pt x="4399050" y="6153150"/>
                </a:lnTo>
                <a:lnTo>
                  <a:pt x="4252415" y="6000750"/>
                </a:lnTo>
                <a:lnTo>
                  <a:pt x="4105780" y="6153150"/>
                </a:lnTo>
                <a:lnTo>
                  <a:pt x="3959145" y="6000750"/>
                </a:lnTo>
                <a:lnTo>
                  <a:pt x="3812510" y="6153150"/>
                </a:lnTo>
                <a:lnTo>
                  <a:pt x="3665875" y="6000750"/>
                </a:lnTo>
                <a:lnTo>
                  <a:pt x="3519240" y="6153150"/>
                </a:lnTo>
                <a:lnTo>
                  <a:pt x="3372605" y="6000750"/>
                </a:lnTo>
                <a:lnTo>
                  <a:pt x="3225970" y="6153150"/>
                </a:lnTo>
                <a:lnTo>
                  <a:pt x="3079335" y="6000750"/>
                </a:lnTo>
                <a:lnTo>
                  <a:pt x="2932700" y="6153150"/>
                </a:lnTo>
                <a:lnTo>
                  <a:pt x="2786065" y="6000750"/>
                </a:lnTo>
                <a:lnTo>
                  <a:pt x="2639430" y="6153150"/>
                </a:lnTo>
                <a:lnTo>
                  <a:pt x="2492795" y="6000750"/>
                </a:lnTo>
                <a:lnTo>
                  <a:pt x="2346160" y="6153150"/>
                </a:lnTo>
                <a:lnTo>
                  <a:pt x="2199525" y="6000750"/>
                </a:lnTo>
                <a:lnTo>
                  <a:pt x="2052890" y="6153150"/>
                </a:lnTo>
                <a:lnTo>
                  <a:pt x="1906255" y="6000750"/>
                </a:lnTo>
                <a:lnTo>
                  <a:pt x="1759620" y="6153150"/>
                </a:lnTo>
                <a:lnTo>
                  <a:pt x="1612985" y="6000750"/>
                </a:lnTo>
                <a:lnTo>
                  <a:pt x="1466350" y="6153150"/>
                </a:lnTo>
                <a:lnTo>
                  <a:pt x="1319715" y="6000750"/>
                </a:lnTo>
                <a:lnTo>
                  <a:pt x="1173080" y="6153150"/>
                </a:lnTo>
                <a:lnTo>
                  <a:pt x="1026445" y="6000750"/>
                </a:lnTo>
                <a:lnTo>
                  <a:pt x="879810" y="6153150"/>
                </a:lnTo>
                <a:lnTo>
                  <a:pt x="733175" y="6000750"/>
                </a:lnTo>
                <a:lnTo>
                  <a:pt x="586540" y="6153150"/>
                </a:lnTo>
                <a:lnTo>
                  <a:pt x="439905" y="6000750"/>
                </a:lnTo>
                <a:lnTo>
                  <a:pt x="293270" y="6153150"/>
                </a:lnTo>
                <a:lnTo>
                  <a:pt x="146635" y="6000750"/>
                </a:lnTo>
                <a:lnTo>
                  <a:pt x="0" y="6153150"/>
                </a:lnTo>
                <a:lnTo>
                  <a:pt x="0" y="3933825"/>
                </a:lnTo>
                <a:lnTo>
                  <a:pt x="0" y="3717890"/>
                </a:lnTo>
                <a:close/>
              </a:path>
            </a:pathLst>
          </a:custGeom>
          <a:solidFill>
            <a:schemeClr val="bg1"/>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3444" y="0"/>
            <a:ext cx="5272252" cy="3617878"/>
          </a:xfrm>
          <a:prstGeom prst="rect">
            <a:avLst/>
          </a:prstGeom>
          <a:solidFill>
            <a:schemeClr val="bg1"/>
          </a:solidFill>
        </p:spPr>
      </p:pic>
      <p:sp>
        <p:nvSpPr>
          <p:cNvPr id="6" name="文本框 5"/>
          <p:cNvSpPr txBox="1"/>
          <p:nvPr/>
        </p:nvSpPr>
        <p:spPr>
          <a:xfrm>
            <a:off x="450063" y="1878940"/>
            <a:ext cx="4879176" cy="3785652"/>
          </a:xfrm>
          <a:prstGeom prst="rect">
            <a:avLst/>
          </a:prstGeom>
          <a:noFill/>
        </p:spPr>
        <p:txBody>
          <a:bodyPr wrap="square" lIns="0" rIns="0" rtlCol="0">
            <a:spAutoFit/>
          </a:bodyPr>
          <a:lstStyle/>
          <a:p>
            <a:pPr algn="just"/>
            <a:r>
              <a:rPr lang="zh-CN" altLang="zh-CN" sz="2000" dirty="0"/>
              <a:t>科研处以问卷、访谈的形式对建邺高中、莲花初中、陶行知小学、中华附小、南湖三小、南外河西小学部六所学校进行了抽样调查。分“个人专业发展”、“学校品牌发展”、“教师参加教科研情况“、“学校开展教科研情况”、“中小学教科研机构与制度”五个维度问卷</a:t>
            </a:r>
            <a:r>
              <a:rPr lang="en-US" altLang="zh-CN" sz="2000" dirty="0"/>
              <a:t>306</a:t>
            </a:r>
            <a:r>
              <a:rPr lang="zh-CN" altLang="zh-CN" sz="2000" dirty="0"/>
              <a:t>人</a:t>
            </a:r>
            <a:r>
              <a:rPr lang="zh-CN" altLang="en-US" sz="2000" dirty="0"/>
              <a:t>。</a:t>
            </a:r>
            <a:endParaRPr lang="en-US" altLang="zh-CN" sz="2000" dirty="0"/>
          </a:p>
          <a:p>
            <a:pPr algn="just"/>
            <a:r>
              <a:rPr lang="zh-CN" altLang="en-US" sz="2000" dirty="0"/>
              <a:t>教师们提了“薄弱学校需要专家蹲点式指导”、“区里的专家库要分类，选骨干教师参与”</a:t>
            </a:r>
            <a:r>
              <a:rPr lang="en-US" altLang="zh-CN" sz="2000" dirty="0"/>
              <a:t>“</a:t>
            </a:r>
            <a:r>
              <a:rPr lang="zh-CN" altLang="en-US" sz="2000" dirty="0"/>
              <a:t>好的做法要坚持，继续放大典型的榜样作用“等建议，对科研处后期的工作具有很好的启示。</a:t>
            </a:r>
            <a:endParaRPr lang="zh-CN" altLang="en-US" sz="2000" dirty="0">
              <a:latin typeface="+mn-ea"/>
            </a:endParaRPr>
          </a:p>
        </p:txBody>
      </p:sp>
      <p:sp>
        <p:nvSpPr>
          <p:cNvPr id="9" name="矩形 8"/>
          <p:cNvSpPr/>
          <p:nvPr/>
        </p:nvSpPr>
        <p:spPr>
          <a:xfrm>
            <a:off x="5898724" y="4001153"/>
            <a:ext cx="583135" cy="5130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2</a:t>
            </a:r>
            <a:endParaRPr lang="zh-CN" altLang="en-US" sz="3600" dirty="0"/>
          </a:p>
        </p:txBody>
      </p:sp>
      <p:sp>
        <p:nvSpPr>
          <p:cNvPr id="11" name="直角三角形 10"/>
          <p:cNvSpPr/>
          <p:nvPr/>
        </p:nvSpPr>
        <p:spPr>
          <a:xfrm>
            <a:off x="-1" y="4921254"/>
            <a:ext cx="1817519" cy="193674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842817" y="4797492"/>
            <a:ext cx="5211683" cy="523220"/>
          </a:xfrm>
          <a:prstGeom prst="rect">
            <a:avLst/>
          </a:prstGeom>
          <a:noFill/>
        </p:spPr>
        <p:txBody>
          <a:bodyPr wrap="none" rtlCol="0">
            <a:spAutoFit/>
          </a:bodyPr>
          <a:lstStyle/>
          <a:p>
            <a:r>
              <a:rPr lang="zh-CN" altLang="en-US" sz="2800" b="1" dirty="0">
                <a:latin typeface="+mn-ea"/>
              </a:rPr>
              <a:t>对区域教科研发展现状进行调研</a:t>
            </a:r>
            <a:endParaRPr lang="zh-CN" altLang="en-US" sz="2800" dirty="0">
              <a:latin typeface="+mn-ea"/>
            </a:endParaRPr>
          </a:p>
        </p:txBody>
      </p:sp>
    </p:spTree>
    <p:extLst>
      <p:ext uri="{BB962C8B-B14F-4D97-AF65-F5344CB8AC3E}">
        <p14:creationId xmlns:p14="http://schemas.microsoft.com/office/powerpoint/2010/main" val="2505266525"/>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700"/>
                            </p:stCondLst>
                            <p:childTnLst>
                              <p:par>
                                <p:cTn id="12" presetID="37" presetClass="entr" presetSubtype="0" fill="hold" grpId="0" nodeType="afterEffect">
                                  <p:stCondLst>
                                    <p:cond delay="2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anim calcmode="lin" valueType="num">
                                      <p:cBhvr>
                                        <p:cTn id="15" dur="500" fill="hold"/>
                                        <p:tgtEl>
                                          <p:spTgt spid="3"/>
                                        </p:tgtEl>
                                        <p:attrNameLst>
                                          <p:attrName>ppt_x</p:attrName>
                                        </p:attrNameLst>
                                      </p:cBhvr>
                                      <p:tavLst>
                                        <p:tav tm="0">
                                          <p:val>
                                            <p:strVal val="#ppt_x"/>
                                          </p:val>
                                        </p:tav>
                                        <p:tav tm="100000">
                                          <p:val>
                                            <p:strVal val="#ppt_x"/>
                                          </p:val>
                                        </p:tav>
                                      </p:tavLst>
                                    </p:anim>
                                    <p:anim calcmode="lin" valueType="num">
                                      <p:cBhvr>
                                        <p:cTn id="16" dur="450" decel="100000" fill="hold"/>
                                        <p:tgtEl>
                                          <p:spTgt spid="3"/>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childTnLst>
                          </p:cTn>
                        </p:par>
                        <p:par>
                          <p:cTn id="18" fill="hold">
                            <p:stCondLst>
                              <p:cond delay="1400"/>
                            </p:stCondLst>
                            <p:childTnLst>
                              <p:par>
                                <p:cTn id="19" presetID="2" presetClass="entr" presetSubtype="1" accel="34000" decel="6600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0-#ppt_h/2"/>
                                          </p:val>
                                        </p:tav>
                                        <p:tav tm="100000">
                                          <p:val>
                                            <p:strVal val="#ppt_y"/>
                                          </p:val>
                                        </p:tav>
                                      </p:tavLst>
                                    </p:anim>
                                  </p:childTnLst>
                                </p:cTn>
                              </p:par>
                            </p:childTnLst>
                          </p:cTn>
                        </p:par>
                        <p:par>
                          <p:cTn id="23" fill="hold">
                            <p:stCondLst>
                              <p:cond delay="1900"/>
                            </p:stCondLst>
                            <p:childTnLst>
                              <p:par>
                                <p:cTn id="24" presetID="2" presetClass="entr" presetSubtype="1" accel="34000" decel="6600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0-#ppt_h/2"/>
                                          </p:val>
                                        </p:tav>
                                        <p:tav tm="100000">
                                          <p:val>
                                            <p:strVal val="#ppt_y"/>
                                          </p:val>
                                        </p:tav>
                                      </p:tavLst>
                                    </p:anim>
                                  </p:childTnLst>
                                </p:cTn>
                              </p:par>
                              <p:par>
                                <p:cTn id="28" presetID="16" presetClass="entr" presetSubtype="37" fill="hold" grpId="0" nodeType="withEffect">
                                  <p:stCondLst>
                                    <p:cond delay="300"/>
                                  </p:stCondLst>
                                  <p:childTnLst>
                                    <p:set>
                                      <p:cBhvr>
                                        <p:cTn id="29" dur="1" fill="hold">
                                          <p:stCondLst>
                                            <p:cond delay="0"/>
                                          </p:stCondLst>
                                        </p:cTn>
                                        <p:tgtEl>
                                          <p:spTgt spid="6"/>
                                        </p:tgtEl>
                                        <p:attrNameLst>
                                          <p:attrName>style.visibility</p:attrName>
                                        </p:attrNameLst>
                                      </p:cBhvr>
                                      <p:to>
                                        <p:strVal val="visible"/>
                                      </p:to>
                                    </p:set>
                                    <p:animEffect transition="in" filter="barn(outVertical)">
                                      <p:cBhvr>
                                        <p:cTn id="30" dur="500"/>
                                        <p:tgtEl>
                                          <p:spTgt spid="6"/>
                                        </p:tgtEl>
                                      </p:cBhvr>
                                    </p:animEffect>
                                  </p:childTnLst>
                                </p:cTn>
                              </p:par>
                            </p:childTnLst>
                          </p:cTn>
                        </p:par>
                        <p:par>
                          <p:cTn id="31" fill="hold">
                            <p:stCondLst>
                              <p:cond delay="2700"/>
                            </p:stCondLst>
                            <p:childTnLst>
                              <p:par>
                                <p:cTn id="32" presetID="49" presetClass="entr" presetSubtype="0" decel="100000" fill="hold" grpId="0" nodeType="afterEffect">
                                  <p:stCondLst>
                                    <p:cond delay="20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 calcmode="lin" valueType="num">
                                      <p:cBhvr>
                                        <p:cTn id="36" dur="500" fill="hold"/>
                                        <p:tgtEl>
                                          <p:spTgt spid="9"/>
                                        </p:tgtEl>
                                        <p:attrNameLst>
                                          <p:attrName>style.rotation</p:attrName>
                                        </p:attrNameLst>
                                      </p:cBhvr>
                                      <p:tavLst>
                                        <p:tav tm="0">
                                          <p:val>
                                            <p:fltVal val="360"/>
                                          </p:val>
                                        </p:tav>
                                        <p:tav tm="100000">
                                          <p:val>
                                            <p:fltVal val="0"/>
                                          </p:val>
                                        </p:tav>
                                      </p:tavLst>
                                    </p:anim>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p:bldP spid="9" grpId="0" animBg="1"/>
      <p:bldP spid="11" grpId="0" animBg="1"/>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rcRect t="6794" b="48782"/>
          <a:stretch>
            <a:fillRect/>
          </a:stretch>
        </p:blipFill>
        <p:spPr>
          <a:xfrm>
            <a:off x="2" y="3810000"/>
            <a:ext cx="12191998" cy="3046596"/>
          </a:xfrm>
          <a:custGeom>
            <a:avLst/>
            <a:gdLst>
              <a:gd name="connsiteX0" fmla="*/ 0 w 12191998"/>
              <a:gd name="connsiteY0" fmla="*/ 0 h 3046596"/>
              <a:gd name="connsiteX1" fmla="*/ 12191998 w 12191998"/>
              <a:gd name="connsiteY1" fmla="*/ 0 h 3046596"/>
              <a:gd name="connsiteX2" fmla="*/ 12191998 w 12191998"/>
              <a:gd name="connsiteY2" fmla="*/ 3046596 h 3046596"/>
              <a:gd name="connsiteX3" fmla="*/ 0 w 12191998"/>
              <a:gd name="connsiteY3" fmla="*/ 3046596 h 3046596"/>
            </a:gdLst>
            <a:ahLst/>
            <a:cxnLst>
              <a:cxn ang="0">
                <a:pos x="connsiteX0" y="connsiteY0"/>
              </a:cxn>
              <a:cxn ang="0">
                <a:pos x="connsiteX1" y="connsiteY1"/>
              </a:cxn>
              <a:cxn ang="0">
                <a:pos x="connsiteX2" y="connsiteY2"/>
              </a:cxn>
              <a:cxn ang="0">
                <a:pos x="connsiteX3" y="connsiteY3"/>
              </a:cxn>
            </a:cxnLst>
            <a:rect l="l" t="t" r="r" b="b"/>
            <a:pathLst>
              <a:path w="12191998" h="3046596">
                <a:moveTo>
                  <a:pt x="0" y="0"/>
                </a:moveTo>
                <a:lnTo>
                  <a:pt x="12191998" y="0"/>
                </a:lnTo>
                <a:lnTo>
                  <a:pt x="12191998" y="3046596"/>
                </a:lnTo>
                <a:lnTo>
                  <a:pt x="0" y="3046596"/>
                </a:lnTo>
                <a:close/>
              </a:path>
            </a:pathLst>
          </a:custGeom>
        </p:spPr>
      </p:pic>
      <p:sp>
        <p:nvSpPr>
          <p:cNvPr id="8" name="平行四边形 7"/>
          <p:cNvSpPr/>
          <p:nvPr/>
        </p:nvSpPr>
        <p:spPr>
          <a:xfrm>
            <a:off x="8981073" y="6097050"/>
            <a:ext cx="2163771" cy="759546"/>
          </a:xfrm>
          <a:prstGeom prst="parallelogram">
            <a:avLst>
              <a:gd name="adj" fmla="val 5804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文本框 11"/>
          <p:cNvSpPr txBox="1"/>
          <p:nvPr/>
        </p:nvSpPr>
        <p:spPr>
          <a:xfrm>
            <a:off x="3285300" y="2345068"/>
            <a:ext cx="8509061" cy="584775"/>
          </a:xfrm>
          <a:prstGeom prst="rect">
            <a:avLst/>
          </a:prstGeom>
          <a:noFill/>
        </p:spPr>
        <p:txBody>
          <a:bodyPr wrap="none" rtlCol="0">
            <a:spAutoFit/>
          </a:bodyPr>
          <a:lstStyle/>
          <a:p>
            <a:r>
              <a:rPr lang="zh-CN" altLang="zh-CN" sz="3200" b="1" i="1" kern="100" dirty="0">
                <a:latin typeface="+mn-ea"/>
                <a:cs typeface="楷体" panose="02010609060101010101" pitchFamily="49" charset="-122"/>
              </a:rPr>
              <a:t>双研合体</a:t>
            </a:r>
            <a:r>
              <a:rPr lang="en-US" altLang="zh-CN" sz="3200" b="1" i="1" kern="100" dirty="0">
                <a:latin typeface="+mn-ea"/>
                <a:cs typeface="楷体" panose="02010609060101010101" pitchFamily="49" charset="-122"/>
              </a:rPr>
              <a:t>,</a:t>
            </a:r>
            <a:r>
              <a:rPr lang="zh-CN" altLang="zh-CN" sz="3200" b="1" i="1" kern="100" dirty="0">
                <a:latin typeface="+mn-ea"/>
                <a:cs typeface="楷体" panose="02010609060101010101" pitchFamily="49" charset="-122"/>
              </a:rPr>
              <a:t>彰显</a:t>
            </a:r>
            <a:r>
              <a:rPr lang="zh-CN" altLang="zh-CN" sz="3200" b="1" i="1" dirty="0">
                <a:latin typeface="+mn-ea"/>
                <a:cs typeface="楷体" panose="02010609060101010101" pitchFamily="49" charset="-122"/>
              </a:rPr>
              <a:t>“课题与教学融合”的研究特色</a:t>
            </a:r>
            <a:endParaRPr lang="zh-CN" altLang="en-US" sz="3200" i="1" dirty="0">
              <a:solidFill>
                <a:schemeClr val="accent3"/>
              </a:solidFill>
              <a:latin typeface="+mn-ea"/>
            </a:endParaRPr>
          </a:p>
        </p:txBody>
      </p:sp>
      <p:sp>
        <p:nvSpPr>
          <p:cNvPr id="14" name="矩形 13"/>
          <p:cNvSpPr/>
          <p:nvPr/>
        </p:nvSpPr>
        <p:spPr>
          <a:xfrm>
            <a:off x="0" y="3810000"/>
            <a:ext cx="12191999" cy="25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a:off x="-628649" y="3810000"/>
            <a:ext cx="5095876" cy="704850"/>
          </a:xfrm>
          <a:prstGeom prst="parallelogram">
            <a:avLst>
              <a:gd name="adj" fmla="val 5848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0068B7"/>
              </a:solidFill>
            </a:endParaRPr>
          </a:p>
        </p:txBody>
      </p:sp>
      <p:sp>
        <p:nvSpPr>
          <p:cNvPr id="5" name="文本框 4"/>
          <p:cNvSpPr txBox="1"/>
          <p:nvPr/>
        </p:nvSpPr>
        <p:spPr>
          <a:xfrm>
            <a:off x="890000" y="1464911"/>
            <a:ext cx="1997663" cy="3170099"/>
          </a:xfrm>
          <a:prstGeom prst="rect">
            <a:avLst/>
          </a:prstGeom>
          <a:noFill/>
        </p:spPr>
        <p:txBody>
          <a:bodyPr wrap="none" rtlCol="0">
            <a:spAutoFit/>
          </a:bodyPr>
          <a:lstStyle/>
          <a:p>
            <a:r>
              <a:rPr lang="en-US" altLang="zh-CN" sz="20000" i="1" dirty="0">
                <a:solidFill>
                  <a:schemeClr val="accent2"/>
                </a:solidFill>
                <a:latin typeface="方正正大黑_GBK" panose="02000000000000000000" pitchFamily="2" charset="-122"/>
                <a:ea typeface="方正正大黑_GBK" panose="02000000000000000000" pitchFamily="2" charset="-122"/>
              </a:rPr>
              <a:t>2</a:t>
            </a:r>
            <a:endParaRPr lang="zh-CN" altLang="en-US" sz="20000" i="1" dirty="0">
              <a:solidFill>
                <a:schemeClr val="accent2"/>
              </a:solidFill>
              <a:latin typeface="方正正大黑_GBK" panose="02000000000000000000" pitchFamily="2" charset="-122"/>
              <a:ea typeface="方正正大黑_GBK" panose="02000000000000000000" pitchFamily="2" charset="-122"/>
            </a:endParaRPr>
          </a:p>
        </p:txBody>
      </p:sp>
      <p:sp>
        <p:nvSpPr>
          <p:cNvPr id="15" name="矩形 14"/>
          <p:cNvSpPr/>
          <p:nvPr/>
        </p:nvSpPr>
        <p:spPr>
          <a:xfrm>
            <a:off x="9444763" y="6211669"/>
            <a:ext cx="1236389" cy="646331"/>
          </a:xfrm>
          <a:prstGeom prst="rect">
            <a:avLst/>
          </a:prstGeom>
          <a:noFill/>
        </p:spPr>
        <p:txBody>
          <a:bodyPr wrap="square" lIns="91440" tIns="45720" rIns="91440" bIns="45720">
            <a:spAutoFit/>
          </a:bodyPr>
          <a:lstStyle/>
          <a:p>
            <a:pPr algn="ctr"/>
            <a:r>
              <a:rPr lang="zh-CN" altLang="en-US" sz="3600" b="1" i="1" cap="none" spc="50" dirty="0">
                <a:ln w="9525" cmpd="sng">
                  <a:solidFill>
                    <a:schemeClr val="accent1"/>
                  </a:solidFill>
                  <a:prstDash val="solid"/>
                </a:ln>
                <a:solidFill>
                  <a:srgbClr val="70AD47">
                    <a:tint val="1000"/>
                  </a:srgbClr>
                </a:solidFill>
                <a:effectLst>
                  <a:glow rad="38100">
                    <a:schemeClr val="accent1">
                      <a:alpha val="40000"/>
                    </a:schemeClr>
                  </a:glow>
                </a:effectLst>
              </a:rPr>
              <a:t>建邺</a:t>
            </a:r>
          </a:p>
        </p:txBody>
      </p:sp>
    </p:spTree>
    <p:extLst>
      <p:ext uri="{BB962C8B-B14F-4D97-AF65-F5344CB8AC3E}">
        <p14:creationId xmlns:p14="http://schemas.microsoft.com/office/powerpoint/2010/main" val="1956117729"/>
      </p:ext>
    </p:extLst>
  </p:cSld>
  <p:clrMapOvr>
    <a:masterClrMapping/>
  </p:clrMapOvr>
  <mc:AlternateContent xmlns:mc="http://schemas.openxmlformats.org/markup-compatibility/2006" xmlns:p14="http://schemas.microsoft.com/office/powerpoint/2010/main">
    <mc:Choice Requires="p14">
      <p:transition spd="slow">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par>
                              <p:cTn id="21" fill="hold">
                                <p:stCondLst>
                                  <p:cond delay="1500"/>
                                </p:stCondLst>
                                <p:childTnLst>
                                  <p:par>
                                    <p:cTn id="22" presetID="2" presetClass="entr" presetSubtype="8" fill="hold" grpId="0" nodeType="afterEffect" p14:presetBounceEnd="30000">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14:bounceEnd="30000">
                                          <p:cBhvr additive="base">
                                            <p:cTn id="24" dur="400" fill="hold"/>
                                            <p:tgtEl>
                                              <p:spTgt spid="7"/>
                                            </p:tgtEl>
                                            <p:attrNameLst>
                                              <p:attrName>ppt_x</p:attrName>
                                            </p:attrNameLst>
                                          </p:cBhvr>
                                          <p:tavLst>
                                            <p:tav tm="0">
                                              <p:val>
                                                <p:strVal val="0-#ppt_w/2"/>
                                              </p:val>
                                            </p:tav>
                                            <p:tav tm="100000">
                                              <p:val>
                                                <p:strVal val="#ppt_x"/>
                                              </p:val>
                                            </p:tav>
                                          </p:tavLst>
                                        </p:anim>
                                        <p:anim calcmode="lin" valueType="num" p14:bounceEnd="30000">
                                          <p:cBhvr additive="base">
                                            <p:cTn id="25" dur="400" fill="hold"/>
                                            <p:tgtEl>
                                              <p:spTgt spid="7"/>
                                            </p:tgtEl>
                                            <p:attrNameLst>
                                              <p:attrName>ppt_y</p:attrName>
                                            </p:attrNameLst>
                                          </p:cBhvr>
                                          <p:tavLst>
                                            <p:tav tm="0">
                                              <p:val>
                                                <p:strVal val="#ppt_y"/>
                                              </p:val>
                                            </p:tav>
                                            <p:tav tm="100000">
                                              <p:val>
                                                <p:strVal val="#ppt_y"/>
                                              </p:val>
                                            </p:tav>
                                          </p:tavLst>
                                        </p:anim>
                                      </p:childTnLst>
                                    </p:cTn>
                                  </p:par>
                                  <p:par>
                                    <p:cTn id="26" presetID="50" presetClass="entr" presetSubtype="0" decel="100000" fill="hold" grpId="0" nodeType="withEffect">
                                      <p:stCondLst>
                                        <p:cond delay="25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strVal val="#ppt_w+.3"/>
                                              </p:val>
                                            </p:tav>
                                            <p:tav tm="100000">
                                              <p:val>
                                                <p:strVal val="#ppt_w"/>
                                              </p:val>
                                            </p:tav>
                                          </p:tavLst>
                                        </p:anim>
                                        <p:anim calcmode="lin" valueType="num">
                                          <p:cBhvr>
                                            <p:cTn id="29" dur="500" fill="hold"/>
                                            <p:tgtEl>
                                              <p:spTgt spid="5"/>
                                            </p:tgtEl>
                                            <p:attrNameLst>
                                              <p:attrName>ppt_h</p:attrName>
                                            </p:attrNameLst>
                                          </p:cBhvr>
                                          <p:tavLst>
                                            <p:tav tm="0">
                                              <p:val>
                                                <p:strVal val="#ppt_h"/>
                                              </p:val>
                                            </p:tav>
                                            <p:tav tm="100000">
                                              <p:val>
                                                <p:strVal val="#ppt_h"/>
                                              </p:val>
                                            </p:tav>
                                          </p:tavLst>
                                        </p:anim>
                                        <p:animEffect transition="in" filter="fade">
                                          <p:cBhvr>
                                            <p:cTn id="30" dur="500"/>
                                            <p:tgtEl>
                                              <p:spTgt spid="5"/>
                                            </p:tgtEl>
                                          </p:cBhvr>
                                        </p:animEffect>
                                      </p:childTnLst>
                                    </p:cTn>
                                  </p:par>
                                </p:childTnLst>
                              </p:cTn>
                            </p:par>
                            <p:par>
                              <p:cTn id="31" fill="hold">
                                <p:stCondLst>
                                  <p:cond delay="2250"/>
                                </p:stCondLst>
                                <p:childTnLst>
                                  <p:par>
                                    <p:cTn id="32" presetID="41" presetClass="entr" presetSubtype="0" fill="hold" grpId="0" nodeType="afterEffect">
                                      <p:stCondLst>
                                        <p:cond delay="0"/>
                                      </p:stCondLst>
                                      <p:iterate type="lt">
                                        <p:tmPct val="7500"/>
                                      </p:iterate>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2"/>
                                            </p:tgtEl>
                                            <p:attrNameLst>
                                              <p:attrName>ppt_y</p:attrName>
                                            </p:attrNameLst>
                                          </p:cBhvr>
                                          <p:tavLst>
                                            <p:tav tm="0">
                                              <p:val>
                                                <p:strVal val="#ppt_y"/>
                                              </p:val>
                                            </p:tav>
                                            <p:tav tm="100000">
                                              <p:val>
                                                <p:strVal val="#ppt_y"/>
                                              </p:val>
                                            </p:tav>
                                          </p:tavLst>
                                        </p:anim>
                                        <p:anim calcmode="lin" valueType="num">
                                          <p:cBhvr>
                                            <p:cTn id="3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4" grpId="0" animBg="1"/>
          <p:bldP spid="7" grpId="0" animBg="1"/>
          <p:bldP spid="5"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400" fill="hold"/>
                                            <p:tgtEl>
                                              <p:spTgt spid="7"/>
                                            </p:tgtEl>
                                            <p:attrNameLst>
                                              <p:attrName>ppt_x</p:attrName>
                                            </p:attrNameLst>
                                          </p:cBhvr>
                                          <p:tavLst>
                                            <p:tav tm="0">
                                              <p:val>
                                                <p:strVal val="0-#ppt_w/2"/>
                                              </p:val>
                                            </p:tav>
                                            <p:tav tm="100000">
                                              <p:val>
                                                <p:strVal val="#ppt_x"/>
                                              </p:val>
                                            </p:tav>
                                          </p:tavLst>
                                        </p:anim>
                                        <p:anim calcmode="lin" valueType="num">
                                          <p:cBhvr additive="base">
                                            <p:cTn id="25" dur="400" fill="hold"/>
                                            <p:tgtEl>
                                              <p:spTgt spid="7"/>
                                            </p:tgtEl>
                                            <p:attrNameLst>
                                              <p:attrName>ppt_y</p:attrName>
                                            </p:attrNameLst>
                                          </p:cBhvr>
                                          <p:tavLst>
                                            <p:tav tm="0">
                                              <p:val>
                                                <p:strVal val="#ppt_y"/>
                                              </p:val>
                                            </p:tav>
                                            <p:tav tm="100000">
                                              <p:val>
                                                <p:strVal val="#ppt_y"/>
                                              </p:val>
                                            </p:tav>
                                          </p:tavLst>
                                        </p:anim>
                                      </p:childTnLst>
                                    </p:cTn>
                                  </p:par>
                                  <p:par>
                                    <p:cTn id="26" presetID="50" presetClass="entr" presetSubtype="0" decel="100000" fill="hold" grpId="0" nodeType="withEffect">
                                      <p:stCondLst>
                                        <p:cond delay="25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strVal val="#ppt_w+.3"/>
                                              </p:val>
                                            </p:tav>
                                            <p:tav tm="100000">
                                              <p:val>
                                                <p:strVal val="#ppt_w"/>
                                              </p:val>
                                            </p:tav>
                                          </p:tavLst>
                                        </p:anim>
                                        <p:anim calcmode="lin" valueType="num">
                                          <p:cBhvr>
                                            <p:cTn id="29" dur="500" fill="hold"/>
                                            <p:tgtEl>
                                              <p:spTgt spid="5"/>
                                            </p:tgtEl>
                                            <p:attrNameLst>
                                              <p:attrName>ppt_h</p:attrName>
                                            </p:attrNameLst>
                                          </p:cBhvr>
                                          <p:tavLst>
                                            <p:tav tm="0">
                                              <p:val>
                                                <p:strVal val="#ppt_h"/>
                                              </p:val>
                                            </p:tav>
                                            <p:tav tm="100000">
                                              <p:val>
                                                <p:strVal val="#ppt_h"/>
                                              </p:val>
                                            </p:tav>
                                          </p:tavLst>
                                        </p:anim>
                                        <p:animEffect transition="in" filter="fade">
                                          <p:cBhvr>
                                            <p:cTn id="30" dur="500"/>
                                            <p:tgtEl>
                                              <p:spTgt spid="5"/>
                                            </p:tgtEl>
                                          </p:cBhvr>
                                        </p:animEffect>
                                      </p:childTnLst>
                                    </p:cTn>
                                  </p:par>
                                </p:childTnLst>
                              </p:cTn>
                            </p:par>
                            <p:par>
                              <p:cTn id="31" fill="hold">
                                <p:stCondLst>
                                  <p:cond delay="2250"/>
                                </p:stCondLst>
                                <p:childTnLst>
                                  <p:par>
                                    <p:cTn id="32" presetID="41" presetClass="entr" presetSubtype="0" fill="hold" grpId="0" nodeType="afterEffect">
                                      <p:stCondLst>
                                        <p:cond delay="0"/>
                                      </p:stCondLst>
                                      <p:iterate type="lt">
                                        <p:tmPct val="7500"/>
                                      </p:iterate>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2"/>
                                            </p:tgtEl>
                                            <p:attrNameLst>
                                              <p:attrName>ppt_y</p:attrName>
                                            </p:attrNameLst>
                                          </p:cBhvr>
                                          <p:tavLst>
                                            <p:tav tm="0">
                                              <p:val>
                                                <p:strVal val="#ppt_y"/>
                                              </p:val>
                                            </p:tav>
                                            <p:tav tm="100000">
                                              <p:val>
                                                <p:strVal val="#ppt_y"/>
                                              </p:val>
                                            </p:tav>
                                          </p:tavLst>
                                        </p:anim>
                                        <p:anim calcmode="lin" valueType="num">
                                          <p:cBhvr>
                                            <p:cTn id="3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4" grpId="0" animBg="1"/>
          <p:bldP spid="7" grpId="0" animBg="1"/>
          <p:bldP spid="5" grpId="0"/>
          <p:bldP spid="15"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45563" y="300801"/>
            <a:ext cx="5109091" cy="584775"/>
          </a:xfrm>
          <a:prstGeom prst="rect">
            <a:avLst/>
          </a:prstGeom>
          <a:noFill/>
        </p:spPr>
        <p:txBody>
          <a:bodyPr wrap="none" rtlCol="0">
            <a:spAutoFit/>
          </a:bodyPr>
          <a:lstStyle/>
          <a:p>
            <a:r>
              <a:rPr lang="zh-CN" altLang="zh-CN" sz="3200" b="1" dirty="0"/>
              <a:t>幼儿园园本研究活动的展示</a:t>
            </a:r>
            <a:endParaRPr lang="zh-CN" altLang="en-US" sz="3200" dirty="0">
              <a:latin typeface="+mn-ea"/>
            </a:endParaRPr>
          </a:p>
        </p:txBody>
      </p:sp>
      <p:sp>
        <p:nvSpPr>
          <p:cNvPr id="19" name="文本框 18"/>
          <p:cNvSpPr txBox="1"/>
          <p:nvPr/>
        </p:nvSpPr>
        <p:spPr>
          <a:xfrm>
            <a:off x="1296807" y="1297925"/>
            <a:ext cx="9804581" cy="2862322"/>
          </a:xfrm>
          <a:prstGeom prst="rect">
            <a:avLst/>
          </a:prstGeom>
          <a:noFill/>
        </p:spPr>
        <p:txBody>
          <a:bodyPr wrap="square" lIns="0" rIns="0" rtlCol="0">
            <a:spAutoFit/>
          </a:bodyPr>
          <a:lstStyle/>
          <a:p>
            <a:pPr indent="457200" algn="just">
              <a:lnSpc>
                <a:spcPct val="150000"/>
              </a:lnSpc>
            </a:pPr>
            <a:r>
              <a:rPr lang="en-US" altLang="zh-CN" sz="2000" dirty="0"/>
              <a:t>2015</a:t>
            </a:r>
            <a:r>
              <a:rPr lang="zh-CN" altLang="zh-CN" sz="2000" dirty="0"/>
              <a:t>年度，我们组织开展了“让教科研走近课堂——课题与教学融合”方案评比及现场活动展示。方案类，全区有</a:t>
            </a:r>
            <a:r>
              <a:rPr lang="en-US" altLang="zh-CN" sz="2000" dirty="0"/>
              <a:t>26</a:t>
            </a:r>
            <a:r>
              <a:rPr lang="zh-CN" altLang="zh-CN" sz="2000" dirty="0"/>
              <a:t>家幼儿园参加，共评出一等奖</a:t>
            </a:r>
            <a:r>
              <a:rPr lang="en-US" altLang="zh-CN" sz="2000" dirty="0"/>
              <a:t>4</a:t>
            </a:r>
            <a:r>
              <a:rPr lang="zh-CN" altLang="zh-CN" sz="2000" dirty="0"/>
              <a:t>项，二等奖</a:t>
            </a:r>
            <a:r>
              <a:rPr lang="en-US" altLang="zh-CN" sz="2000" dirty="0"/>
              <a:t>7</a:t>
            </a:r>
            <a:r>
              <a:rPr lang="zh-CN" altLang="zh-CN" sz="2000" dirty="0"/>
              <a:t>项，</a:t>
            </a:r>
            <a:r>
              <a:rPr lang="en-US" altLang="zh-CN" sz="2000" dirty="0"/>
              <a:t>3</a:t>
            </a:r>
            <a:r>
              <a:rPr lang="zh-CN" altLang="zh-CN" sz="2000" dirty="0"/>
              <a:t>等奖</a:t>
            </a:r>
            <a:r>
              <a:rPr lang="en-US" altLang="zh-CN" sz="2000" dirty="0"/>
              <a:t>7</a:t>
            </a:r>
            <a:r>
              <a:rPr lang="zh-CN" altLang="zh-CN" sz="2000" dirty="0"/>
              <a:t>项。在“真问题、真研究、真有效”的价值导向</a:t>
            </a:r>
            <a:r>
              <a:rPr lang="zh-CN" altLang="zh-CN" sz="2000"/>
              <a:t>引领</a:t>
            </a:r>
            <a:r>
              <a:rPr lang="zh-CN" altLang="zh-CN" sz="2000" smtClean="0"/>
              <a:t>下，</a:t>
            </a:r>
            <a:r>
              <a:rPr lang="zh-CN" altLang="zh-CN" sz="2000" dirty="0"/>
              <a:t>育英、世纪星、沿河三所幼儿园分别以“乐活新主张——幼儿园运动大循环”“带着理念去研究，引发任务去探索</a:t>
            </a:r>
            <a:r>
              <a:rPr lang="en-US" altLang="zh-CN" sz="2000" dirty="0"/>
              <a:t>---</a:t>
            </a:r>
            <a:r>
              <a:rPr lang="zh-CN" altLang="zh-CN" sz="2000" dirty="0"/>
              <a:t>探究式区域活动的构建”“幸福教育理念下幼儿园教师学习共同体建设“为主题，对全区幼儿园作了园本教研的示范和经验介绍。</a:t>
            </a:r>
            <a:endParaRPr lang="zh-CN" altLang="en-US" sz="2000" dirty="0">
              <a:latin typeface="+mn-ea"/>
            </a:endParaRPr>
          </a:p>
        </p:txBody>
      </p:sp>
      <p:sp>
        <p:nvSpPr>
          <p:cNvPr id="21" name="矩形 20"/>
          <p:cNvSpPr/>
          <p:nvPr/>
        </p:nvSpPr>
        <p:spPr>
          <a:xfrm>
            <a:off x="908878" y="440493"/>
            <a:ext cx="387929" cy="3385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00987" y="4484769"/>
            <a:ext cx="2938462" cy="1958975"/>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8724" y="4518024"/>
            <a:ext cx="2835616" cy="1892466"/>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96807" y="4518024"/>
            <a:ext cx="2935271" cy="1958975"/>
          </a:xfrm>
          <a:prstGeom prst="rect">
            <a:avLst/>
          </a:prstGeom>
        </p:spPr>
      </p:pic>
    </p:spTree>
    <p:extLst>
      <p:ext uri="{BB962C8B-B14F-4D97-AF65-F5344CB8AC3E}">
        <p14:creationId xmlns:p14="http://schemas.microsoft.com/office/powerpoint/2010/main" val="2453776595"/>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1+#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45563" y="300801"/>
            <a:ext cx="5109091" cy="584775"/>
          </a:xfrm>
          <a:prstGeom prst="rect">
            <a:avLst/>
          </a:prstGeom>
          <a:noFill/>
        </p:spPr>
        <p:txBody>
          <a:bodyPr wrap="none" rtlCol="0">
            <a:spAutoFit/>
          </a:bodyPr>
          <a:lstStyle/>
          <a:p>
            <a:r>
              <a:rPr lang="zh-CN" altLang="zh-CN" sz="3200" b="1" dirty="0"/>
              <a:t>幼儿园园本研究活动的展示</a:t>
            </a:r>
            <a:endParaRPr lang="zh-CN" altLang="en-US" sz="3200" dirty="0">
              <a:latin typeface="+mn-ea"/>
            </a:endParaRPr>
          </a:p>
        </p:txBody>
      </p:sp>
      <p:sp>
        <p:nvSpPr>
          <p:cNvPr id="5" name="矩形 4"/>
          <p:cNvSpPr/>
          <p:nvPr/>
        </p:nvSpPr>
        <p:spPr>
          <a:xfrm>
            <a:off x="7552141" y="1251214"/>
            <a:ext cx="3045904" cy="18808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4290" y="1251216"/>
            <a:ext cx="2818811" cy="1880828"/>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6594" y="3177012"/>
            <a:ext cx="2818811" cy="1880828"/>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6594" y="1251216"/>
            <a:ext cx="2818811" cy="1880828"/>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53907" y="3177012"/>
            <a:ext cx="3044138" cy="1880828"/>
          </a:xfrm>
          <a:prstGeom prst="rect">
            <a:avLst/>
          </a:prstGeom>
        </p:spPr>
      </p:pic>
      <p:sp>
        <p:nvSpPr>
          <p:cNvPr id="12" name="矩形 11"/>
          <p:cNvSpPr/>
          <p:nvPr/>
        </p:nvSpPr>
        <p:spPr>
          <a:xfrm>
            <a:off x="1802523" y="3177012"/>
            <a:ext cx="2822344" cy="188082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172048" y="3481856"/>
            <a:ext cx="2036558" cy="1200329"/>
          </a:xfrm>
          <a:prstGeom prst="rect">
            <a:avLst/>
          </a:prstGeom>
          <a:noFill/>
        </p:spPr>
        <p:txBody>
          <a:bodyPr wrap="square" lIns="0" rIns="0" rtlCol="0">
            <a:spAutoFit/>
          </a:bodyPr>
          <a:lstStyle/>
          <a:p>
            <a:pPr algn="just">
              <a:spcAft>
                <a:spcPts val="600"/>
              </a:spcAft>
            </a:pPr>
            <a:r>
              <a:rPr lang="zh-CN" altLang="zh-CN" dirty="0">
                <a:solidFill>
                  <a:schemeClr val="bg1"/>
                </a:solidFill>
              </a:rPr>
              <a:t>张蓉园长主持园本教研活动并作了“情境式自主建构游戏”的经验分享</a:t>
            </a:r>
            <a:endParaRPr lang="zh-CN" altLang="en-US" sz="1100" dirty="0">
              <a:solidFill>
                <a:schemeClr val="bg1"/>
              </a:solidFill>
              <a:latin typeface="+mn-ea"/>
            </a:endParaRPr>
          </a:p>
        </p:txBody>
      </p:sp>
      <p:sp>
        <p:nvSpPr>
          <p:cNvPr id="16" name="文本框 15"/>
          <p:cNvSpPr txBox="1"/>
          <p:nvPr/>
        </p:nvSpPr>
        <p:spPr>
          <a:xfrm>
            <a:off x="7912432" y="1522214"/>
            <a:ext cx="2235382" cy="1338828"/>
          </a:xfrm>
          <a:prstGeom prst="rect">
            <a:avLst/>
          </a:prstGeom>
          <a:noFill/>
        </p:spPr>
        <p:txBody>
          <a:bodyPr wrap="square" lIns="0" rIns="0" rtlCol="0">
            <a:spAutoFit/>
          </a:bodyPr>
          <a:lstStyle/>
          <a:p>
            <a:pPr algn="just">
              <a:lnSpc>
                <a:spcPct val="150000"/>
              </a:lnSpc>
              <a:spcAft>
                <a:spcPts val="600"/>
              </a:spcAft>
            </a:pPr>
            <a:r>
              <a:rPr lang="zh-CN" altLang="en-US" b="1" dirty="0">
                <a:solidFill>
                  <a:schemeClr val="bg1"/>
                </a:solidFill>
                <a:latin typeface="+mn-ea"/>
              </a:rPr>
              <a:t>金色家园幼儿园对全区幼儿园整体开放班级区域环境</a:t>
            </a:r>
          </a:p>
        </p:txBody>
      </p:sp>
      <p:sp>
        <p:nvSpPr>
          <p:cNvPr id="19" name="文本框 18"/>
          <p:cNvSpPr txBox="1"/>
          <p:nvPr/>
        </p:nvSpPr>
        <p:spPr>
          <a:xfrm>
            <a:off x="1802523" y="5450497"/>
            <a:ext cx="9104018" cy="707886"/>
          </a:xfrm>
          <a:prstGeom prst="rect">
            <a:avLst/>
          </a:prstGeom>
          <a:noFill/>
        </p:spPr>
        <p:txBody>
          <a:bodyPr wrap="square" lIns="0" rIns="0" rtlCol="0">
            <a:spAutoFit/>
          </a:bodyPr>
          <a:lstStyle/>
          <a:p>
            <a:pPr algn="just"/>
            <a:r>
              <a:rPr lang="zh-CN" altLang="en-US" sz="2000" dirty="0">
                <a:latin typeface="+mn-ea"/>
              </a:rPr>
              <a:t>本学期，继续延续这个工作思路，在金色家园幼儿园开放”情境式自主建构游戏”专场。整场活动教研、科研合体，研究、培训合体，其实效性获得教师广泛好评。</a:t>
            </a:r>
          </a:p>
        </p:txBody>
      </p:sp>
      <p:sp>
        <p:nvSpPr>
          <p:cNvPr id="20" name="矩形 19"/>
          <p:cNvSpPr/>
          <p:nvPr/>
        </p:nvSpPr>
        <p:spPr>
          <a:xfrm>
            <a:off x="1452070" y="5570440"/>
            <a:ext cx="144000" cy="46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908878" y="440493"/>
            <a:ext cx="387929" cy="3385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01079271"/>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ppt_w</p:attrName>
                                            </p:attrNameLst>
                                          </p:cBhvr>
                                          <p:tavLst>
                                            <p:tav tm="0" fmla="#ppt_w*sin(2.5*pi*$)">
                                              <p:val>
                                                <p:fltVal val="0"/>
                                              </p:val>
                                            </p:tav>
                                            <p:tav tm="100000">
                                              <p:val>
                                                <p:fltVal val="1"/>
                                              </p:val>
                                            </p:tav>
                                          </p:tavLst>
                                        </p:anim>
                                        <p:anim calcmode="lin" valueType="num">
                                          <p:cBhvr>
                                            <p:cTn id="9" dur="750" fill="hold"/>
                                            <p:tgtEl>
                                              <p:spTgt spid="8"/>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750"/>
                                            <p:tgtEl>
                                              <p:spTgt spid="12"/>
                                            </p:tgtEl>
                                          </p:cBhvr>
                                        </p:animEffect>
                                        <p:anim calcmode="lin" valueType="num">
                                          <p:cBhvr>
                                            <p:cTn id="13" dur="750" fill="hold"/>
                                            <p:tgtEl>
                                              <p:spTgt spid="12"/>
                                            </p:tgtEl>
                                            <p:attrNameLst>
                                              <p:attrName>ppt_w</p:attrName>
                                            </p:attrNameLst>
                                          </p:cBhvr>
                                          <p:tavLst>
                                            <p:tav tm="0" fmla="#ppt_w*sin(2.5*pi*$)">
                                              <p:val>
                                                <p:fltVal val="0"/>
                                              </p:val>
                                            </p:tav>
                                            <p:tav tm="100000">
                                              <p:val>
                                                <p:fltVal val="1"/>
                                              </p:val>
                                            </p:tav>
                                          </p:tavLst>
                                        </p:anim>
                                        <p:anim calcmode="lin" valueType="num">
                                          <p:cBhvr>
                                            <p:cTn id="14" dur="750" fill="hold"/>
                                            <p:tgtEl>
                                              <p:spTgt spid="12"/>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6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750"/>
                                            <p:tgtEl>
                                              <p:spTgt spid="5"/>
                                            </p:tgtEl>
                                          </p:cBhvr>
                                        </p:animEffect>
                                        <p:anim calcmode="lin" valueType="num">
                                          <p:cBhvr>
                                            <p:cTn id="18" dur="750" fill="hold"/>
                                            <p:tgtEl>
                                              <p:spTgt spid="5"/>
                                            </p:tgtEl>
                                            <p:attrNameLst>
                                              <p:attrName>ppt_w</p:attrName>
                                            </p:attrNameLst>
                                          </p:cBhvr>
                                          <p:tavLst>
                                            <p:tav tm="0" fmla="#ppt_w*sin(2.5*pi*$)">
                                              <p:val>
                                                <p:fltVal val="0"/>
                                              </p:val>
                                            </p:tav>
                                            <p:tav tm="100000">
                                              <p:val>
                                                <p:fltVal val="1"/>
                                              </p:val>
                                            </p:tav>
                                          </p:tavLst>
                                        </p:anim>
                                        <p:anim calcmode="lin" valueType="num">
                                          <p:cBhvr>
                                            <p:cTn id="19" dur="750" fill="hold"/>
                                            <p:tgtEl>
                                              <p:spTgt spid="5"/>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750"/>
                                            <p:tgtEl>
                                              <p:spTgt spid="7"/>
                                            </p:tgtEl>
                                          </p:cBhvr>
                                        </p:animEffect>
                                        <p:anim calcmode="lin" valueType="num">
                                          <p:cBhvr>
                                            <p:cTn id="23" dur="750" fill="hold"/>
                                            <p:tgtEl>
                                              <p:spTgt spid="7"/>
                                            </p:tgtEl>
                                            <p:attrNameLst>
                                              <p:attrName>ppt_w</p:attrName>
                                            </p:attrNameLst>
                                          </p:cBhvr>
                                          <p:tavLst>
                                            <p:tav tm="0" fmla="#ppt_w*sin(2.5*pi*$)">
                                              <p:val>
                                                <p:fltVal val="0"/>
                                              </p:val>
                                            </p:tav>
                                            <p:tav tm="100000">
                                              <p:val>
                                                <p:fltVal val="1"/>
                                              </p:val>
                                            </p:tav>
                                          </p:tavLst>
                                        </p:anim>
                                        <p:anim calcmode="lin" valueType="num">
                                          <p:cBhvr>
                                            <p:cTn id="24" dur="750" fill="hold"/>
                                            <p:tgtEl>
                                              <p:spTgt spid="7"/>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7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anim calcmode="lin" valueType="num">
                                          <p:cBhvr>
                                            <p:cTn id="28" dur="750" fill="hold"/>
                                            <p:tgtEl>
                                              <p:spTgt spid="9"/>
                                            </p:tgtEl>
                                            <p:attrNameLst>
                                              <p:attrName>ppt_w</p:attrName>
                                            </p:attrNameLst>
                                          </p:cBhvr>
                                          <p:tavLst>
                                            <p:tav tm="0" fmla="#ppt_w*sin(2.5*pi*$)">
                                              <p:val>
                                                <p:fltVal val="0"/>
                                              </p:val>
                                            </p:tav>
                                            <p:tav tm="100000">
                                              <p:val>
                                                <p:fltVal val="1"/>
                                              </p:val>
                                            </p:tav>
                                          </p:tavLst>
                                        </p:anim>
                                        <p:anim calcmode="lin" valueType="num">
                                          <p:cBhvr>
                                            <p:cTn id="29" dur="750" fill="hold"/>
                                            <p:tgtEl>
                                              <p:spTgt spid="9"/>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6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750"/>
                                            <p:tgtEl>
                                              <p:spTgt spid="6"/>
                                            </p:tgtEl>
                                          </p:cBhvr>
                                        </p:animEffect>
                                        <p:anim calcmode="lin" valueType="num">
                                          <p:cBhvr>
                                            <p:cTn id="33" dur="750" fill="hold"/>
                                            <p:tgtEl>
                                              <p:spTgt spid="6"/>
                                            </p:tgtEl>
                                            <p:attrNameLst>
                                              <p:attrName>ppt_w</p:attrName>
                                            </p:attrNameLst>
                                          </p:cBhvr>
                                          <p:tavLst>
                                            <p:tav tm="0" fmla="#ppt_w*sin(2.5*pi*$)">
                                              <p:val>
                                                <p:fltVal val="0"/>
                                              </p:val>
                                            </p:tav>
                                            <p:tav tm="100000">
                                              <p:val>
                                                <p:fltVal val="1"/>
                                              </p:val>
                                            </p:tav>
                                          </p:tavLst>
                                        </p:anim>
                                        <p:anim calcmode="lin" valueType="num">
                                          <p:cBhvr>
                                            <p:cTn id="34" dur="750" fill="hold"/>
                                            <p:tgtEl>
                                              <p:spTgt spid="6"/>
                                            </p:tgtEl>
                                            <p:attrNameLst>
                                              <p:attrName>ppt_h</p:attrName>
                                            </p:attrNameLst>
                                          </p:cBhvr>
                                          <p:tavLst>
                                            <p:tav tm="0">
                                              <p:val>
                                                <p:strVal val="#ppt_h"/>
                                              </p:val>
                                            </p:tav>
                                            <p:tav tm="100000">
                                              <p:val>
                                                <p:strVal val="#ppt_h"/>
                                              </p:val>
                                            </p:tav>
                                          </p:tavLst>
                                        </p:anim>
                                      </p:childTnLst>
                                    </p:cTn>
                                  </p:par>
                                </p:childTnLst>
                              </p:cTn>
                            </p:par>
                            <p:par>
                              <p:cTn id="35" fill="hold">
                                <p:stCondLst>
                                  <p:cond delay="1450"/>
                                </p:stCondLst>
                                <p:childTnLst>
                                  <p:par>
                                    <p:cTn id="36" presetID="10"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250"/>
                                            <p:tgtEl>
                                              <p:spTgt spid="15"/>
                                            </p:tgtEl>
                                          </p:cBhvr>
                                        </p:animEffect>
                                      </p:childTnLst>
                                    </p:cTn>
                                  </p:par>
                                </p:childTnLst>
                              </p:cTn>
                            </p:par>
                            <p:par>
                              <p:cTn id="39" fill="hold">
                                <p:stCondLst>
                                  <p:cond delay="1700"/>
                                </p:stCondLst>
                                <p:childTnLst>
                                  <p:par>
                                    <p:cTn id="40" presetID="10" presetClass="entr" presetSubtype="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250"/>
                                            <p:tgtEl>
                                              <p:spTgt spid="16"/>
                                            </p:tgtEl>
                                          </p:cBhvr>
                                        </p:animEffect>
                                      </p:childTnLst>
                                    </p:cTn>
                                  </p:par>
                                </p:childTnLst>
                              </p:cTn>
                            </p:par>
                            <p:par>
                              <p:cTn id="43" fill="hold">
                                <p:stCondLst>
                                  <p:cond delay="1950"/>
                                </p:stCondLst>
                                <p:childTnLst>
                                  <p:par>
                                    <p:cTn id="44" presetID="2" presetClass="entr" presetSubtype="4" accel="30000" fill="hold" grpId="0" nodeType="afterEffect" p14:presetBounceEnd="30000">
                                      <p:stCondLst>
                                        <p:cond delay="200"/>
                                      </p:stCondLst>
                                      <p:childTnLst>
                                        <p:set>
                                          <p:cBhvr>
                                            <p:cTn id="45" dur="1" fill="hold">
                                              <p:stCondLst>
                                                <p:cond delay="0"/>
                                              </p:stCondLst>
                                            </p:cTn>
                                            <p:tgtEl>
                                              <p:spTgt spid="20"/>
                                            </p:tgtEl>
                                            <p:attrNameLst>
                                              <p:attrName>style.visibility</p:attrName>
                                            </p:attrNameLst>
                                          </p:cBhvr>
                                          <p:to>
                                            <p:strVal val="visible"/>
                                          </p:to>
                                        </p:set>
                                        <p:anim calcmode="lin" valueType="num" p14:bounceEnd="30000">
                                          <p:cBhvr additive="base">
                                            <p:cTn id="46" dur="500" fill="hold"/>
                                            <p:tgtEl>
                                              <p:spTgt spid="20"/>
                                            </p:tgtEl>
                                            <p:attrNameLst>
                                              <p:attrName>ppt_x</p:attrName>
                                            </p:attrNameLst>
                                          </p:cBhvr>
                                          <p:tavLst>
                                            <p:tav tm="0">
                                              <p:val>
                                                <p:strVal val="#ppt_x"/>
                                              </p:val>
                                            </p:tav>
                                            <p:tav tm="100000">
                                              <p:val>
                                                <p:strVal val="#ppt_x"/>
                                              </p:val>
                                            </p:tav>
                                          </p:tavLst>
                                        </p:anim>
                                        <p:anim calcmode="lin" valueType="num" p14:bounceEnd="30000">
                                          <p:cBhvr additive="base">
                                            <p:cTn id="47" dur="500" fill="hold"/>
                                            <p:tgtEl>
                                              <p:spTgt spid="20"/>
                                            </p:tgtEl>
                                            <p:attrNameLst>
                                              <p:attrName>ppt_y</p:attrName>
                                            </p:attrNameLst>
                                          </p:cBhvr>
                                          <p:tavLst>
                                            <p:tav tm="0">
                                              <p:val>
                                                <p:strVal val="1+#ppt_h/2"/>
                                              </p:val>
                                            </p:tav>
                                            <p:tav tm="100000">
                                              <p:val>
                                                <p:strVal val="#ppt_y"/>
                                              </p:val>
                                            </p:tav>
                                          </p:tavLst>
                                        </p:anim>
                                      </p:childTnLst>
                                    </p:cTn>
                                  </p:par>
                                </p:childTnLst>
                              </p:cTn>
                            </p:par>
                            <p:par>
                              <p:cTn id="48" fill="hold">
                                <p:stCondLst>
                                  <p:cond delay="2650"/>
                                </p:stCondLst>
                                <p:childTnLst>
                                  <p:par>
                                    <p:cTn id="49" presetID="22" presetClass="entr" presetSubtype="8"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left)">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5" grpId="0"/>
          <p:bldP spid="16" grpId="0"/>
          <p:bldP spid="19" grpId="0"/>
          <p:bldP spid="2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ppt_w</p:attrName>
                                            </p:attrNameLst>
                                          </p:cBhvr>
                                          <p:tavLst>
                                            <p:tav tm="0" fmla="#ppt_w*sin(2.5*pi*$)">
                                              <p:val>
                                                <p:fltVal val="0"/>
                                              </p:val>
                                            </p:tav>
                                            <p:tav tm="100000">
                                              <p:val>
                                                <p:fltVal val="1"/>
                                              </p:val>
                                            </p:tav>
                                          </p:tavLst>
                                        </p:anim>
                                        <p:anim calcmode="lin" valueType="num">
                                          <p:cBhvr>
                                            <p:cTn id="9" dur="750" fill="hold"/>
                                            <p:tgtEl>
                                              <p:spTgt spid="8"/>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750"/>
                                            <p:tgtEl>
                                              <p:spTgt spid="12"/>
                                            </p:tgtEl>
                                          </p:cBhvr>
                                        </p:animEffect>
                                        <p:anim calcmode="lin" valueType="num">
                                          <p:cBhvr>
                                            <p:cTn id="13" dur="750" fill="hold"/>
                                            <p:tgtEl>
                                              <p:spTgt spid="12"/>
                                            </p:tgtEl>
                                            <p:attrNameLst>
                                              <p:attrName>ppt_w</p:attrName>
                                            </p:attrNameLst>
                                          </p:cBhvr>
                                          <p:tavLst>
                                            <p:tav tm="0" fmla="#ppt_w*sin(2.5*pi*$)">
                                              <p:val>
                                                <p:fltVal val="0"/>
                                              </p:val>
                                            </p:tav>
                                            <p:tav tm="100000">
                                              <p:val>
                                                <p:fltVal val="1"/>
                                              </p:val>
                                            </p:tav>
                                          </p:tavLst>
                                        </p:anim>
                                        <p:anim calcmode="lin" valueType="num">
                                          <p:cBhvr>
                                            <p:cTn id="14" dur="750" fill="hold"/>
                                            <p:tgtEl>
                                              <p:spTgt spid="12"/>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6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750"/>
                                            <p:tgtEl>
                                              <p:spTgt spid="5"/>
                                            </p:tgtEl>
                                          </p:cBhvr>
                                        </p:animEffect>
                                        <p:anim calcmode="lin" valueType="num">
                                          <p:cBhvr>
                                            <p:cTn id="18" dur="750" fill="hold"/>
                                            <p:tgtEl>
                                              <p:spTgt spid="5"/>
                                            </p:tgtEl>
                                            <p:attrNameLst>
                                              <p:attrName>ppt_w</p:attrName>
                                            </p:attrNameLst>
                                          </p:cBhvr>
                                          <p:tavLst>
                                            <p:tav tm="0" fmla="#ppt_w*sin(2.5*pi*$)">
                                              <p:val>
                                                <p:fltVal val="0"/>
                                              </p:val>
                                            </p:tav>
                                            <p:tav tm="100000">
                                              <p:val>
                                                <p:fltVal val="1"/>
                                              </p:val>
                                            </p:tav>
                                          </p:tavLst>
                                        </p:anim>
                                        <p:anim calcmode="lin" valueType="num">
                                          <p:cBhvr>
                                            <p:cTn id="19" dur="750" fill="hold"/>
                                            <p:tgtEl>
                                              <p:spTgt spid="5"/>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750"/>
                                            <p:tgtEl>
                                              <p:spTgt spid="7"/>
                                            </p:tgtEl>
                                          </p:cBhvr>
                                        </p:animEffect>
                                        <p:anim calcmode="lin" valueType="num">
                                          <p:cBhvr>
                                            <p:cTn id="23" dur="750" fill="hold"/>
                                            <p:tgtEl>
                                              <p:spTgt spid="7"/>
                                            </p:tgtEl>
                                            <p:attrNameLst>
                                              <p:attrName>ppt_w</p:attrName>
                                            </p:attrNameLst>
                                          </p:cBhvr>
                                          <p:tavLst>
                                            <p:tav tm="0" fmla="#ppt_w*sin(2.5*pi*$)">
                                              <p:val>
                                                <p:fltVal val="0"/>
                                              </p:val>
                                            </p:tav>
                                            <p:tav tm="100000">
                                              <p:val>
                                                <p:fltVal val="1"/>
                                              </p:val>
                                            </p:tav>
                                          </p:tavLst>
                                        </p:anim>
                                        <p:anim calcmode="lin" valueType="num">
                                          <p:cBhvr>
                                            <p:cTn id="24" dur="750" fill="hold"/>
                                            <p:tgtEl>
                                              <p:spTgt spid="7"/>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7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anim calcmode="lin" valueType="num">
                                          <p:cBhvr>
                                            <p:cTn id="28" dur="750" fill="hold"/>
                                            <p:tgtEl>
                                              <p:spTgt spid="9"/>
                                            </p:tgtEl>
                                            <p:attrNameLst>
                                              <p:attrName>ppt_w</p:attrName>
                                            </p:attrNameLst>
                                          </p:cBhvr>
                                          <p:tavLst>
                                            <p:tav tm="0" fmla="#ppt_w*sin(2.5*pi*$)">
                                              <p:val>
                                                <p:fltVal val="0"/>
                                              </p:val>
                                            </p:tav>
                                            <p:tav tm="100000">
                                              <p:val>
                                                <p:fltVal val="1"/>
                                              </p:val>
                                            </p:tav>
                                          </p:tavLst>
                                        </p:anim>
                                        <p:anim calcmode="lin" valueType="num">
                                          <p:cBhvr>
                                            <p:cTn id="29" dur="750" fill="hold"/>
                                            <p:tgtEl>
                                              <p:spTgt spid="9"/>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6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750"/>
                                            <p:tgtEl>
                                              <p:spTgt spid="6"/>
                                            </p:tgtEl>
                                          </p:cBhvr>
                                        </p:animEffect>
                                        <p:anim calcmode="lin" valueType="num">
                                          <p:cBhvr>
                                            <p:cTn id="33" dur="750" fill="hold"/>
                                            <p:tgtEl>
                                              <p:spTgt spid="6"/>
                                            </p:tgtEl>
                                            <p:attrNameLst>
                                              <p:attrName>ppt_w</p:attrName>
                                            </p:attrNameLst>
                                          </p:cBhvr>
                                          <p:tavLst>
                                            <p:tav tm="0" fmla="#ppt_w*sin(2.5*pi*$)">
                                              <p:val>
                                                <p:fltVal val="0"/>
                                              </p:val>
                                            </p:tav>
                                            <p:tav tm="100000">
                                              <p:val>
                                                <p:fltVal val="1"/>
                                              </p:val>
                                            </p:tav>
                                          </p:tavLst>
                                        </p:anim>
                                        <p:anim calcmode="lin" valueType="num">
                                          <p:cBhvr>
                                            <p:cTn id="34" dur="750" fill="hold"/>
                                            <p:tgtEl>
                                              <p:spTgt spid="6"/>
                                            </p:tgtEl>
                                            <p:attrNameLst>
                                              <p:attrName>ppt_h</p:attrName>
                                            </p:attrNameLst>
                                          </p:cBhvr>
                                          <p:tavLst>
                                            <p:tav tm="0">
                                              <p:val>
                                                <p:strVal val="#ppt_h"/>
                                              </p:val>
                                            </p:tav>
                                            <p:tav tm="100000">
                                              <p:val>
                                                <p:strVal val="#ppt_h"/>
                                              </p:val>
                                            </p:tav>
                                          </p:tavLst>
                                        </p:anim>
                                      </p:childTnLst>
                                    </p:cTn>
                                  </p:par>
                                </p:childTnLst>
                              </p:cTn>
                            </p:par>
                            <p:par>
                              <p:cTn id="35" fill="hold">
                                <p:stCondLst>
                                  <p:cond delay="1450"/>
                                </p:stCondLst>
                                <p:childTnLst>
                                  <p:par>
                                    <p:cTn id="36" presetID="10"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250"/>
                                            <p:tgtEl>
                                              <p:spTgt spid="15"/>
                                            </p:tgtEl>
                                          </p:cBhvr>
                                        </p:animEffect>
                                      </p:childTnLst>
                                    </p:cTn>
                                  </p:par>
                                </p:childTnLst>
                              </p:cTn>
                            </p:par>
                            <p:par>
                              <p:cTn id="39" fill="hold">
                                <p:stCondLst>
                                  <p:cond delay="1700"/>
                                </p:stCondLst>
                                <p:childTnLst>
                                  <p:par>
                                    <p:cTn id="40" presetID="10" presetClass="entr" presetSubtype="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250"/>
                                            <p:tgtEl>
                                              <p:spTgt spid="16"/>
                                            </p:tgtEl>
                                          </p:cBhvr>
                                        </p:animEffect>
                                      </p:childTnLst>
                                    </p:cTn>
                                  </p:par>
                                </p:childTnLst>
                              </p:cTn>
                            </p:par>
                            <p:par>
                              <p:cTn id="43" fill="hold">
                                <p:stCondLst>
                                  <p:cond delay="1950"/>
                                </p:stCondLst>
                                <p:childTnLst>
                                  <p:par>
                                    <p:cTn id="44" presetID="2" presetClass="entr" presetSubtype="4" accel="30000" fill="hold" grpId="0" nodeType="afterEffect">
                                      <p:stCondLst>
                                        <p:cond delay="20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ppt_x"/>
                                              </p:val>
                                            </p:tav>
                                            <p:tav tm="100000">
                                              <p:val>
                                                <p:strVal val="#ppt_x"/>
                                              </p:val>
                                            </p:tav>
                                          </p:tavLst>
                                        </p:anim>
                                        <p:anim calcmode="lin" valueType="num">
                                          <p:cBhvr additive="base">
                                            <p:cTn id="47" dur="500" fill="hold"/>
                                            <p:tgtEl>
                                              <p:spTgt spid="20"/>
                                            </p:tgtEl>
                                            <p:attrNameLst>
                                              <p:attrName>ppt_y</p:attrName>
                                            </p:attrNameLst>
                                          </p:cBhvr>
                                          <p:tavLst>
                                            <p:tav tm="0">
                                              <p:val>
                                                <p:strVal val="1+#ppt_h/2"/>
                                              </p:val>
                                            </p:tav>
                                            <p:tav tm="100000">
                                              <p:val>
                                                <p:strVal val="#ppt_y"/>
                                              </p:val>
                                            </p:tav>
                                          </p:tavLst>
                                        </p:anim>
                                      </p:childTnLst>
                                    </p:cTn>
                                  </p:par>
                                </p:childTnLst>
                              </p:cTn>
                            </p:par>
                            <p:par>
                              <p:cTn id="48" fill="hold">
                                <p:stCondLst>
                                  <p:cond delay="2650"/>
                                </p:stCondLst>
                                <p:childTnLst>
                                  <p:par>
                                    <p:cTn id="49" presetID="22" presetClass="entr" presetSubtype="8"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left)">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5" grpId="0"/>
          <p:bldP spid="16" grpId="0"/>
          <p:bldP spid="19" grpId="0"/>
          <p:bldP spid="20"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23059" y="3741540"/>
            <a:ext cx="2930668" cy="1953779"/>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920" y="1116283"/>
            <a:ext cx="3112091" cy="2074727"/>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7331" y="1116283"/>
            <a:ext cx="3102123" cy="2068082"/>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12046" y="3741538"/>
            <a:ext cx="2930670" cy="1953780"/>
          </a:xfrm>
          <a:prstGeom prst="rect">
            <a:avLst/>
          </a:prstGeom>
        </p:spPr>
      </p:pic>
      <p:cxnSp>
        <p:nvCxnSpPr>
          <p:cNvPr id="6" name="直接连接符 5"/>
          <p:cNvCxnSpPr/>
          <p:nvPr/>
        </p:nvCxnSpPr>
        <p:spPr>
          <a:xfrm>
            <a:off x="408000" y="3429000"/>
            <a:ext cx="11376000"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8019774" y="1588831"/>
            <a:ext cx="3764226" cy="923330"/>
          </a:xfrm>
          <a:prstGeom prst="rect">
            <a:avLst/>
          </a:prstGeom>
        </p:spPr>
        <p:txBody>
          <a:bodyPr wrap="square">
            <a:spAutoFit/>
          </a:bodyPr>
          <a:lstStyle/>
          <a:p>
            <a:pPr algn="just">
              <a:spcBef>
                <a:spcPts val="800"/>
              </a:spcBef>
            </a:pPr>
            <a:r>
              <a:rPr lang="zh-CN" altLang="zh-CN" dirty="0"/>
              <a:t>市教科所李洵主任以杨烁星老师的图片资源课题为例，为参会老师们开设了“个人课题”的微讲座</a:t>
            </a:r>
            <a:endParaRPr lang="en-US" altLang="zh-CN" sz="2000" dirty="0">
              <a:solidFill>
                <a:srgbClr val="6B7B97"/>
              </a:solidFill>
              <a:latin typeface="+mn-ea"/>
            </a:endParaRPr>
          </a:p>
        </p:txBody>
      </p:sp>
      <p:grpSp>
        <p:nvGrpSpPr>
          <p:cNvPr id="10" name="组合 9"/>
          <p:cNvGrpSpPr/>
          <p:nvPr/>
        </p:nvGrpSpPr>
        <p:grpSpPr>
          <a:xfrm>
            <a:off x="408000" y="3923292"/>
            <a:ext cx="3836604" cy="1772026"/>
            <a:chOff x="4836664" y="720811"/>
            <a:chExt cx="2877453" cy="1329020"/>
          </a:xfrm>
        </p:grpSpPr>
        <p:sp>
          <p:nvSpPr>
            <p:cNvPr id="11" name="矩形 10"/>
            <p:cNvSpPr/>
            <p:nvPr/>
          </p:nvSpPr>
          <p:spPr>
            <a:xfrm>
              <a:off x="4836664" y="1057251"/>
              <a:ext cx="2877453" cy="992580"/>
            </a:xfrm>
            <a:prstGeom prst="rect">
              <a:avLst/>
            </a:prstGeom>
          </p:spPr>
          <p:txBody>
            <a:bodyPr wrap="square">
              <a:spAutoFit/>
            </a:bodyPr>
            <a:lstStyle/>
            <a:p>
              <a:pPr algn="just">
                <a:spcBef>
                  <a:spcPts val="800"/>
                </a:spcBef>
              </a:pPr>
              <a:r>
                <a:rPr lang="zh-CN" altLang="en-US" sz="2000" dirty="0"/>
                <a:t>本活动在新城小学举行，</a:t>
              </a:r>
              <a:r>
                <a:rPr lang="en-US" altLang="zh-CN" sz="2000" dirty="0"/>
                <a:t>12</a:t>
              </a:r>
              <a:r>
                <a:rPr lang="zh-CN" altLang="en-US" sz="2000" dirty="0"/>
                <a:t>月</a:t>
              </a:r>
              <a:r>
                <a:rPr lang="en-US" altLang="zh-CN" sz="2000" dirty="0"/>
                <a:t>14</a:t>
              </a:r>
              <a:r>
                <a:rPr lang="zh-CN" altLang="en-US" sz="2000" dirty="0"/>
                <a:t>日，王若君、刘心怡、昂玲、陈婷婷、杨烁星五位来自不同学校的英语教师，分享了研究心得</a:t>
              </a:r>
            </a:p>
          </p:txBody>
        </p:sp>
        <p:sp>
          <p:nvSpPr>
            <p:cNvPr id="12" name="文本框 11"/>
            <p:cNvSpPr txBox="1"/>
            <p:nvPr/>
          </p:nvSpPr>
          <p:spPr>
            <a:xfrm>
              <a:off x="6817425" y="720811"/>
              <a:ext cx="830998" cy="276999"/>
            </a:xfrm>
            <a:prstGeom prst="rect">
              <a:avLst/>
            </a:prstGeom>
            <a:solidFill>
              <a:srgbClr val="CB8611"/>
            </a:solidFill>
          </p:spPr>
          <p:txBody>
            <a:bodyPr wrap="none" rtlCol="0">
              <a:spAutoFit/>
            </a:bodyPr>
            <a:lstStyle/>
            <a:p>
              <a:pPr algn="r"/>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rPr>
                <a:t>英语专场</a:t>
              </a:r>
            </a:p>
          </p:txBody>
        </p:sp>
      </p:grpSp>
      <p:sp>
        <p:nvSpPr>
          <p:cNvPr id="20" name="文本框 19"/>
          <p:cNvSpPr txBox="1"/>
          <p:nvPr/>
        </p:nvSpPr>
        <p:spPr>
          <a:xfrm>
            <a:off x="1431841" y="248570"/>
            <a:ext cx="6750566" cy="584775"/>
          </a:xfrm>
          <a:prstGeom prst="rect">
            <a:avLst/>
          </a:prstGeom>
          <a:noFill/>
        </p:spPr>
        <p:txBody>
          <a:bodyPr wrap="none" rtlCol="0">
            <a:spAutoFit/>
          </a:bodyPr>
          <a:lstStyle/>
          <a:p>
            <a:r>
              <a:rPr lang="zh-CN" altLang="zh-CN" sz="3200" b="1" dirty="0"/>
              <a:t>小学英语教师个人课题中期成果交流</a:t>
            </a:r>
            <a:endParaRPr lang="zh-CN" altLang="en-US" sz="3200" dirty="0">
              <a:latin typeface="+mn-ea"/>
            </a:endParaRPr>
          </a:p>
        </p:txBody>
      </p:sp>
      <p:sp>
        <p:nvSpPr>
          <p:cNvPr id="21" name="矩形 20"/>
          <p:cNvSpPr/>
          <p:nvPr/>
        </p:nvSpPr>
        <p:spPr>
          <a:xfrm>
            <a:off x="907399" y="371665"/>
            <a:ext cx="387929" cy="3385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8136723" y="1103853"/>
            <a:ext cx="1416471" cy="369332"/>
          </a:xfrm>
          <a:prstGeom prst="rect">
            <a:avLst/>
          </a:prstGeom>
          <a:solidFill>
            <a:srgbClr val="1578B1"/>
          </a:solidFill>
        </p:spPr>
        <p:txBody>
          <a:bodyPr wrap="square" rtlCol="0">
            <a:spAutoFit/>
          </a:bodyPr>
          <a:lstStyle/>
          <a:p>
            <a:r>
              <a:rPr lang="en-US" altLang="zh-CN" b="1" dirty="0">
                <a:solidFill>
                  <a:schemeClr val="bg1"/>
                </a:solidFill>
              </a:rPr>
              <a:t> </a:t>
            </a:r>
            <a:r>
              <a:rPr lang="zh-CN" altLang="en-US" b="1" dirty="0">
                <a:solidFill>
                  <a:schemeClr val="bg1"/>
                </a:solidFill>
                <a:effectLst>
                  <a:outerShdw blurRad="38100" dist="38100" dir="2700000" algn="tl">
                    <a:srgbClr val="000000">
                      <a:alpha val="43137"/>
                    </a:srgbClr>
                  </a:outerShdw>
                </a:effectLst>
              </a:rPr>
              <a:t>专家讲座</a:t>
            </a:r>
            <a:endParaRPr lang="zh-CN" altLang="en-US" sz="1467" b="1" dirty="0">
              <a:solidFill>
                <a:schemeClr val="bg1"/>
              </a:solidFill>
              <a:effectLst>
                <a:outerShdw blurRad="38100" dist="38100" dir="2700000" algn="tl">
                  <a:srgbClr val="000000">
                    <a:alpha val="43137"/>
                  </a:srgbClr>
                </a:outerShdw>
              </a:effectLst>
              <a:latin typeface="微软雅黑" panose="020B0503020204020204" pitchFamily="34" charset="-122"/>
            </a:endParaRPr>
          </a:p>
        </p:txBody>
      </p:sp>
    </p:spTree>
    <p:extLst>
      <p:ext uri="{BB962C8B-B14F-4D97-AF65-F5344CB8AC3E}">
        <p14:creationId xmlns:p14="http://schemas.microsoft.com/office/powerpoint/2010/main" val="854140633"/>
      </p:ext>
    </p:extLst>
  </p:cSld>
  <p:clrMapOvr>
    <a:masterClrMapping/>
  </p:clrMapOvr>
  <p:transition spd="slow">
    <p:blinds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20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250"/>
                                            <p:tgtEl>
                                              <p:spTgt spid="6"/>
                                            </p:tgtEl>
                                          </p:cBhvr>
                                        </p:animEffect>
                                      </p:childTnLst>
                                    </p:cTn>
                                  </p:par>
                                </p:childTnLst>
                              </p:cTn>
                            </p:par>
                            <p:par>
                              <p:cTn id="8" fill="hold">
                                <p:stCondLst>
                                  <p:cond delay="450"/>
                                </p:stCondLst>
                                <p:childTnLst>
                                  <p:par>
                                    <p:cTn id="9" presetID="2" presetClass="entr" presetSubtype="1" accel="37500" fill="hold" nodeType="afterEffect" p14:presetBounceEnd="50000">
                                      <p:stCondLst>
                                        <p:cond delay="200"/>
                                      </p:stCondLst>
                                      <p:childTnLst>
                                        <p:set>
                                          <p:cBhvr>
                                            <p:cTn id="10" dur="1" fill="hold">
                                              <p:stCondLst>
                                                <p:cond delay="0"/>
                                              </p:stCondLst>
                                            </p:cTn>
                                            <p:tgtEl>
                                              <p:spTgt spid="3"/>
                                            </p:tgtEl>
                                            <p:attrNameLst>
                                              <p:attrName>style.visibility</p:attrName>
                                            </p:attrNameLst>
                                          </p:cBhvr>
                                          <p:to>
                                            <p:strVal val="visible"/>
                                          </p:to>
                                        </p:set>
                                        <p:anim calcmode="lin" valueType="num" p14:bounceEnd="50000">
                                          <p:cBhvr additive="base">
                                            <p:cTn id="11" dur="45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2" dur="4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accel="37500" fill="hold" nodeType="withEffect" p14:presetBounceEnd="50000">
                                      <p:stCondLst>
                                        <p:cond delay="450"/>
                                      </p:stCondLst>
                                      <p:childTnLst>
                                        <p:set>
                                          <p:cBhvr>
                                            <p:cTn id="14" dur="1" fill="hold">
                                              <p:stCondLst>
                                                <p:cond delay="0"/>
                                              </p:stCondLst>
                                            </p:cTn>
                                            <p:tgtEl>
                                              <p:spTgt spid="4"/>
                                            </p:tgtEl>
                                            <p:attrNameLst>
                                              <p:attrName>style.visibility</p:attrName>
                                            </p:attrNameLst>
                                          </p:cBhvr>
                                          <p:to>
                                            <p:strVal val="visible"/>
                                          </p:to>
                                        </p:set>
                                        <p:anim calcmode="lin" valueType="num" p14:bounceEnd="50000">
                                          <p:cBhvr additive="base">
                                            <p:cTn id="15" dur="45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16" dur="450" fill="hold"/>
                                            <p:tgtEl>
                                              <p:spTgt spid="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10"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par>
                              <p:cTn id="21" fill="hold">
                                <p:stCondLst>
                                  <p:cond delay="185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2350"/>
                                </p:stCondLst>
                                <p:childTnLst>
                                  <p:par>
                                    <p:cTn id="26" presetID="2" presetClass="entr" presetSubtype="4" accel="37500" fill="hold" nodeType="afterEffect" p14:presetBounceEnd="50000">
                                      <p:stCondLst>
                                        <p:cond delay="200"/>
                                      </p:stCondLst>
                                      <p:childTnLst>
                                        <p:set>
                                          <p:cBhvr>
                                            <p:cTn id="27" dur="1" fill="hold">
                                              <p:stCondLst>
                                                <p:cond delay="0"/>
                                              </p:stCondLst>
                                            </p:cTn>
                                            <p:tgtEl>
                                              <p:spTgt spid="5"/>
                                            </p:tgtEl>
                                            <p:attrNameLst>
                                              <p:attrName>style.visibility</p:attrName>
                                            </p:attrNameLst>
                                          </p:cBhvr>
                                          <p:to>
                                            <p:strVal val="visible"/>
                                          </p:to>
                                        </p:set>
                                        <p:anim calcmode="lin" valueType="num" p14:bounceEnd="50000">
                                          <p:cBhvr additive="base">
                                            <p:cTn id="28" dur="45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29" dur="450" fill="hold"/>
                                            <p:tgtEl>
                                              <p:spTgt spid="5"/>
                                            </p:tgtEl>
                                            <p:attrNameLst>
                                              <p:attrName>ppt_y</p:attrName>
                                            </p:attrNameLst>
                                          </p:cBhvr>
                                          <p:tavLst>
                                            <p:tav tm="0">
                                              <p:val>
                                                <p:strVal val="1+#ppt_h/2"/>
                                              </p:val>
                                            </p:tav>
                                            <p:tav tm="100000">
                                              <p:val>
                                                <p:strVal val="#ppt_y"/>
                                              </p:val>
                                            </p:tav>
                                          </p:tavLst>
                                        </p:anim>
                                      </p:childTnLst>
                                    </p:cTn>
                                  </p:par>
                                  <p:par>
                                    <p:cTn id="30" presetID="2" presetClass="entr" presetSubtype="4" accel="37500" fill="hold" nodeType="withEffect" p14:presetBounceEnd="50000">
                                      <p:stCondLst>
                                        <p:cond delay="450"/>
                                      </p:stCondLst>
                                      <p:childTnLst>
                                        <p:set>
                                          <p:cBhvr>
                                            <p:cTn id="31" dur="1" fill="hold">
                                              <p:stCondLst>
                                                <p:cond delay="0"/>
                                              </p:stCondLst>
                                            </p:cTn>
                                            <p:tgtEl>
                                              <p:spTgt spid="2"/>
                                            </p:tgtEl>
                                            <p:attrNameLst>
                                              <p:attrName>style.visibility</p:attrName>
                                            </p:attrNameLst>
                                          </p:cBhvr>
                                          <p:to>
                                            <p:strVal val="visible"/>
                                          </p:to>
                                        </p:set>
                                        <p:anim calcmode="lin" valueType="num" p14:bounceEnd="50000">
                                          <p:cBhvr additive="base">
                                            <p:cTn id="32" dur="45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33" dur="450" fill="hold"/>
                                            <p:tgtEl>
                                              <p:spTgt spid="2"/>
                                            </p:tgtEl>
                                            <p:attrNameLst>
                                              <p:attrName>ppt_y</p:attrName>
                                            </p:attrNameLst>
                                          </p:cBhvr>
                                          <p:tavLst>
                                            <p:tav tm="0">
                                              <p:val>
                                                <p:strVal val="1+#ppt_h/2"/>
                                              </p:val>
                                            </p:tav>
                                            <p:tav tm="100000">
                                              <p:val>
                                                <p:strVal val="#ppt_y"/>
                                              </p:val>
                                            </p:tav>
                                          </p:tavLst>
                                        </p:anim>
                                      </p:childTnLst>
                                    </p:cTn>
                                  </p:par>
                                </p:childTnLst>
                              </p:cTn>
                            </p:par>
                            <p:par>
                              <p:cTn id="34" fill="hold">
                                <p:stCondLst>
                                  <p:cond delay="3250"/>
                                </p:stCondLst>
                                <p:childTnLst>
                                  <p:par>
                                    <p:cTn id="35" presetID="10" presetClass="entr" presetSubtype="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20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250"/>
                                            <p:tgtEl>
                                              <p:spTgt spid="6"/>
                                            </p:tgtEl>
                                          </p:cBhvr>
                                        </p:animEffect>
                                      </p:childTnLst>
                                    </p:cTn>
                                  </p:par>
                                </p:childTnLst>
                              </p:cTn>
                            </p:par>
                            <p:par>
                              <p:cTn id="8" fill="hold">
                                <p:stCondLst>
                                  <p:cond delay="450"/>
                                </p:stCondLst>
                                <p:childTnLst>
                                  <p:par>
                                    <p:cTn id="9" presetID="2" presetClass="entr" presetSubtype="1" accel="37500" fill="hold" nodeType="afterEffect">
                                      <p:stCondLst>
                                        <p:cond delay="2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450" fill="hold"/>
                                            <p:tgtEl>
                                              <p:spTgt spid="3"/>
                                            </p:tgtEl>
                                            <p:attrNameLst>
                                              <p:attrName>ppt_x</p:attrName>
                                            </p:attrNameLst>
                                          </p:cBhvr>
                                          <p:tavLst>
                                            <p:tav tm="0">
                                              <p:val>
                                                <p:strVal val="#ppt_x"/>
                                              </p:val>
                                            </p:tav>
                                            <p:tav tm="100000">
                                              <p:val>
                                                <p:strVal val="#ppt_x"/>
                                              </p:val>
                                            </p:tav>
                                          </p:tavLst>
                                        </p:anim>
                                        <p:anim calcmode="lin" valueType="num">
                                          <p:cBhvr additive="base">
                                            <p:cTn id="12" dur="4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accel="37500" fill="hold" nodeType="withEffect">
                                      <p:stCondLst>
                                        <p:cond delay="4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450" fill="hold"/>
                                            <p:tgtEl>
                                              <p:spTgt spid="4"/>
                                            </p:tgtEl>
                                            <p:attrNameLst>
                                              <p:attrName>ppt_x</p:attrName>
                                            </p:attrNameLst>
                                          </p:cBhvr>
                                          <p:tavLst>
                                            <p:tav tm="0">
                                              <p:val>
                                                <p:strVal val="#ppt_x"/>
                                              </p:val>
                                            </p:tav>
                                            <p:tav tm="100000">
                                              <p:val>
                                                <p:strVal val="#ppt_x"/>
                                              </p:val>
                                            </p:tav>
                                          </p:tavLst>
                                        </p:anim>
                                        <p:anim calcmode="lin" valueType="num">
                                          <p:cBhvr additive="base">
                                            <p:cTn id="16" dur="450" fill="hold"/>
                                            <p:tgtEl>
                                              <p:spTgt spid="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10"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par>
                              <p:cTn id="21" fill="hold">
                                <p:stCondLst>
                                  <p:cond delay="185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2350"/>
                                </p:stCondLst>
                                <p:childTnLst>
                                  <p:par>
                                    <p:cTn id="26" presetID="2" presetClass="entr" presetSubtype="4" accel="37500" fill="hold" nodeType="afterEffect">
                                      <p:stCondLst>
                                        <p:cond delay="20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450" fill="hold"/>
                                            <p:tgtEl>
                                              <p:spTgt spid="5"/>
                                            </p:tgtEl>
                                            <p:attrNameLst>
                                              <p:attrName>ppt_x</p:attrName>
                                            </p:attrNameLst>
                                          </p:cBhvr>
                                          <p:tavLst>
                                            <p:tav tm="0">
                                              <p:val>
                                                <p:strVal val="#ppt_x"/>
                                              </p:val>
                                            </p:tav>
                                            <p:tav tm="100000">
                                              <p:val>
                                                <p:strVal val="#ppt_x"/>
                                              </p:val>
                                            </p:tav>
                                          </p:tavLst>
                                        </p:anim>
                                        <p:anim calcmode="lin" valueType="num">
                                          <p:cBhvr additive="base">
                                            <p:cTn id="29" dur="450" fill="hold"/>
                                            <p:tgtEl>
                                              <p:spTgt spid="5"/>
                                            </p:tgtEl>
                                            <p:attrNameLst>
                                              <p:attrName>ppt_y</p:attrName>
                                            </p:attrNameLst>
                                          </p:cBhvr>
                                          <p:tavLst>
                                            <p:tav tm="0">
                                              <p:val>
                                                <p:strVal val="1+#ppt_h/2"/>
                                              </p:val>
                                            </p:tav>
                                            <p:tav tm="100000">
                                              <p:val>
                                                <p:strVal val="#ppt_y"/>
                                              </p:val>
                                            </p:tav>
                                          </p:tavLst>
                                        </p:anim>
                                      </p:childTnLst>
                                    </p:cTn>
                                  </p:par>
                                  <p:par>
                                    <p:cTn id="30" presetID="2" presetClass="entr" presetSubtype="4" accel="37500" fill="hold" nodeType="withEffect">
                                      <p:stCondLst>
                                        <p:cond delay="45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450" fill="hold"/>
                                            <p:tgtEl>
                                              <p:spTgt spid="2"/>
                                            </p:tgtEl>
                                            <p:attrNameLst>
                                              <p:attrName>ppt_x</p:attrName>
                                            </p:attrNameLst>
                                          </p:cBhvr>
                                          <p:tavLst>
                                            <p:tav tm="0">
                                              <p:val>
                                                <p:strVal val="#ppt_x"/>
                                              </p:val>
                                            </p:tav>
                                            <p:tav tm="100000">
                                              <p:val>
                                                <p:strVal val="#ppt_x"/>
                                              </p:val>
                                            </p:tav>
                                          </p:tavLst>
                                        </p:anim>
                                        <p:anim calcmode="lin" valueType="num">
                                          <p:cBhvr additive="base">
                                            <p:cTn id="33" dur="450" fill="hold"/>
                                            <p:tgtEl>
                                              <p:spTgt spid="2"/>
                                            </p:tgtEl>
                                            <p:attrNameLst>
                                              <p:attrName>ppt_y</p:attrName>
                                            </p:attrNameLst>
                                          </p:cBhvr>
                                          <p:tavLst>
                                            <p:tav tm="0">
                                              <p:val>
                                                <p:strVal val="1+#ppt_h/2"/>
                                              </p:val>
                                            </p:tav>
                                            <p:tav tm="100000">
                                              <p:val>
                                                <p:strVal val="#ppt_y"/>
                                              </p:val>
                                            </p:tav>
                                          </p:tavLst>
                                        </p:anim>
                                      </p:childTnLst>
                                    </p:cTn>
                                  </p:par>
                                </p:childTnLst>
                              </p:cTn>
                            </p:par>
                            <p:par>
                              <p:cTn id="34" fill="hold">
                                <p:stCondLst>
                                  <p:cond delay="3250"/>
                                </p:stCondLst>
                                <p:childTnLst>
                                  <p:par>
                                    <p:cTn id="35" presetID="10" presetClass="entr" presetSubtype="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2"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3438" y="930111"/>
            <a:ext cx="3541056" cy="2340529"/>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673" y="930112"/>
            <a:ext cx="3512166" cy="2340528"/>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37760" y="1118248"/>
            <a:ext cx="3512166" cy="1970922"/>
          </a:xfrm>
          <a:prstGeom prst="rect">
            <a:avLst/>
          </a:prstGeom>
        </p:spPr>
      </p:pic>
      <p:sp>
        <p:nvSpPr>
          <p:cNvPr id="8" name="文本框 7"/>
          <p:cNvSpPr txBox="1"/>
          <p:nvPr/>
        </p:nvSpPr>
        <p:spPr>
          <a:xfrm>
            <a:off x="2025981" y="444692"/>
            <a:ext cx="801552" cy="369332"/>
          </a:xfrm>
          <a:prstGeom prst="rect">
            <a:avLst/>
          </a:prstGeom>
          <a:noFill/>
        </p:spPr>
        <p:txBody>
          <a:bodyPr wrap="none" lIns="0" rIns="108000" rtlCol="0">
            <a:spAutoFit/>
          </a:bodyPr>
          <a:lstStyle/>
          <a:p>
            <a:pPr algn="ctr"/>
            <a:r>
              <a:rPr lang="zh-CN" altLang="zh-CN" dirty="0"/>
              <a:t>王若君</a:t>
            </a:r>
            <a:endParaRPr lang="zh-CN" altLang="en-US" sz="1400" b="1" dirty="0"/>
          </a:p>
        </p:txBody>
      </p:sp>
      <p:sp>
        <p:nvSpPr>
          <p:cNvPr id="9" name="文本框 8"/>
          <p:cNvSpPr txBox="1"/>
          <p:nvPr/>
        </p:nvSpPr>
        <p:spPr>
          <a:xfrm>
            <a:off x="5809523" y="444691"/>
            <a:ext cx="801552" cy="369332"/>
          </a:xfrm>
          <a:prstGeom prst="rect">
            <a:avLst/>
          </a:prstGeom>
          <a:noFill/>
        </p:spPr>
        <p:txBody>
          <a:bodyPr wrap="none" lIns="0" rIns="108000" rtlCol="0">
            <a:spAutoFit/>
          </a:bodyPr>
          <a:lstStyle/>
          <a:p>
            <a:pPr algn="ctr"/>
            <a:r>
              <a:rPr lang="zh-CN" altLang="zh-CN" dirty="0"/>
              <a:t>杨烁星</a:t>
            </a:r>
            <a:endParaRPr lang="zh-CN" altLang="en-US" sz="1400" b="1" dirty="0"/>
          </a:p>
        </p:txBody>
      </p:sp>
      <p:sp>
        <p:nvSpPr>
          <p:cNvPr id="10" name="文本框 9"/>
          <p:cNvSpPr txBox="1"/>
          <p:nvPr/>
        </p:nvSpPr>
        <p:spPr>
          <a:xfrm>
            <a:off x="9708481" y="444690"/>
            <a:ext cx="570721" cy="369332"/>
          </a:xfrm>
          <a:prstGeom prst="rect">
            <a:avLst/>
          </a:prstGeom>
          <a:noFill/>
        </p:spPr>
        <p:txBody>
          <a:bodyPr wrap="none" lIns="0" rIns="108000" rtlCol="0">
            <a:spAutoFit/>
          </a:bodyPr>
          <a:lstStyle/>
          <a:p>
            <a:pPr algn="ctr"/>
            <a:r>
              <a:rPr lang="zh-CN" altLang="zh-CN" dirty="0"/>
              <a:t>昂玲</a:t>
            </a:r>
            <a:endParaRPr lang="zh-CN" altLang="en-US" sz="1400" b="1" dirty="0"/>
          </a:p>
        </p:txBody>
      </p:sp>
      <p:sp>
        <p:nvSpPr>
          <p:cNvPr id="17" name="Freeform 49"/>
          <p:cNvSpPr>
            <a:spLocks noEditPoints="1"/>
          </p:cNvSpPr>
          <p:nvPr/>
        </p:nvSpPr>
        <p:spPr bwMode="auto">
          <a:xfrm>
            <a:off x="2207678" y="3067104"/>
            <a:ext cx="438156" cy="442990"/>
          </a:xfrm>
          <a:custGeom>
            <a:avLst/>
            <a:gdLst>
              <a:gd name="T0" fmla="*/ 86 w 109"/>
              <a:gd name="T1" fmla="*/ 10 h 104"/>
              <a:gd name="T2" fmla="*/ 94 w 109"/>
              <a:gd name="T3" fmla="*/ 46 h 104"/>
              <a:gd name="T4" fmla="*/ 83 w 109"/>
              <a:gd name="T5" fmla="*/ 58 h 104"/>
              <a:gd name="T6" fmla="*/ 82 w 109"/>
              <a:gd name="T7" fmla="*/ 53 h 104"/>
              <a:gd name="T8" fmla="*/ 85 w 109"/>
              <a:gd name="T9" fmla="*/ 47 h 104"/>
              <a:gd name="T10" fmla="*/ 77 w 109"/>
              <a:gd name="T11" fmla="*/ 51 h 104"/>
              <a:gd name="T12" fmla="*/ 38 w 109"/>
              <a:gd name="T13" fmla="*/ 47 h 104"/>
              <a:gd name="T14" fmla="*/ 39 w 109"/>
              <a:gd name="T15" fmla="*/ 51 h 104"/>
              <a:gd name="T16" fmla="*/ 28 w 109"/>
              <a:gd name="T17" fmla="*/ 34 h 104"/>
              <a:gd name="T18" fmla="*/ 62 w 109"/>
              <a:gd name="T19" fmla="*/ 0 h 104"/>
              <a:gd name="T20" fmla="*/ 37 w 109"/>
              <a:gd name="T21" fmla="*/ 103 h 104"/>
              <a:gd name="T22" fmla="*/ 88 w 109"/>
              <a:gd name="T23" fmla="*/ 84 h 104"/>
              <a:gd name="T24" fmla="*/ 98 w 109"/>
              <a:gd name="T25" fmla="*/ 51 h 104"/>
              <a:gd name="T26" fmla="*/ 49 w 109"/>
              <a:gd name="T27" fmla="*/ 67 h 104"/>
              <a:gd name="T28" fmla="*/ 77 w 109"/>
              <a:gd name="T29" fmla="*/ 58 h 104"/>
              <a:gd name="T30" fmla="*/ 90 w 109"/>
              <a:gd name="T31" fmla="*/ 35 h 104"/>
              <a:gd name="T32" fmla="*/ 79 w 109"/>
              <a:gd name="T33" fmla="*/ 43 h 104"/>
              <a:gd name="T34" fmla="*/ 90 w 109"/>
              <a:gd name="T35" fmla="*/ 35 h 104"/>
              <a:gd name="T36" fmla="*/ 64 w 109"/>
              <a:gd name="T37" fmla="*/ 35 h 104"/>
              <a:gd name="T38" fmla="*/ 73 w 109"/>
              <a:gd name="T39" fmla="*/ 45 h 104"/>
              <a:gd name="T40" fmla="*/ 59 w 109"/>
              <a:gd name="T41" fmla="*/ 35 h 104"/>
              <a:gd name="T42" fmla="*/ 51 w 109"/>
              <a:gd name="T43" fmla="*/ 45 h 104"/>
              <a:gd name="T44" fmla="*/ 59 w 109"/>
              <a:gd name="T45" fmla="*/ 35 h 104"/>
              <a:gd name="T46" fmla="*/ 34 w 109"/>
              <a:gd name="T47" fmla="*/ 35 h 104"/>
              <a:gd name="T48" fmla="*/ 44 w 109"/>
              <a:gd name="T49" fmla="*/ 43 h 104"/>
              <a:gd name="T50" fmla="*/ 35 w 109"/>
              <a:gd name="T51" fmla="*/ 30 h 104"/>
              <a:gd name="T52" fmla="*/ 44 w 109"/>
              <a:gd name="T53" fmla="*/ 24 h 104"/>
              <a:gd name="T54" fmla="*/ 35 w 109"/>
              <a:gd name="T55" fmla="*/ 30 h 104"/>
              <a:gd name="T56" fmla="*/ 59 w 109"/>
              <a:gd name="T57" fmla="*/ 30 h 104"/>
              <a:gd name="T58" fmla="*/ 51 w 109"/>
              <a:gd name="T59" fmla="*/ 22 h 104"/>
              <a:gd name="T60" fmla="*/ 64 w 109"/>
              <a:gd name="T61" fmla="*/ 30 h 104"/>
              <a:gd name="T62" fmla="*/ 73 w 109"/>
              <a:gd name="T63" fmla="*/ 22 h 104"/>
              <a:gd name="T64" fmla="*/ 64 w 109"/>
              <a:gd name="T65" fmla="*/ 30 h 104"/>
              <a:gd name="T66" fmla="*/ 89 w 109"/>
              <a:gd name="T67" fmla="*/ 30 h 104"/>
              <a:gd name="T68" fmla="*/ 79 w 109"/>
              <a:gd name="T69" fmla="*/ 24 h 104"/>
              <a:gd name="T70" fmla="*/ 64 w 109"/>
              <a:gd name="T71" fmla="*/ 6 h 104"/>
              <a:gd name="T72" fmla="*/ 71 w 109"/>
              <a:gd name="T73" fmla="*/ 16 h 104"/>
              <a:gd name="T74" fmla="*/ 64 w 109"/>
              <a:gd name="T75" fmla="*/ 6 h 104"/>
              <a:gd name="T76" fmla="*/ 59 w 109"/>
              <a:gd name="T77" fmla="*/ 6 h 104"/>
              <a:gd name="T78" fmla="*/ 52 w 109"/>
              <a:gd name="T79" fmla="*/ 16 h 104"/>
              <a:gd name="T80" fmla="*/ 46 w 109"/>
              <a:gd name="T81" fmla="*/ 17 h 104"/>
              <a:gd name="T82" fmla="*/ 50 w 109"/>
              <a:gd name="T83" fmla="*/ 8 h 104"/>
              <a:gd name="T84" fmla="*/ 36 w 109"/>
              <a:gd name="T85" fmla="*/ 21 h 104"/>
              <a:gd name="T86" fmla="*/ 46 w 109"/>
              <a:gd name="T87" fmla="*/ 17 h 104"/>
              <a:gd name="T88" fmla="*/ 75 w 109"/>
              <a:gd name="T89" fmla="*/ 10 h 104"/>
              <a:gd name="T90" fmla="*/ 85 w 109"/>
              <a:gd name="T91" fmla="*/ 20 h 104"/>
              <a:gd name="T92" fmla="*/ 82 w 109"/>
              <a:gd name="T93" fmla="*/ 1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0"/>
          <p:cNvSpPr>
            <a:spLocks noEditPoints="1"/>
          </p:cNvSpPr>
          <p:nvPr/>
        </p:nvSpPr>
        <p:spPr bwMode="auto">
          <a:xfrm>
            <a:off x="9814017" y="3093490"/>
            <a:ext cx="359645" cy="390219"/>
          </a:xfrm>
          <a:custGeom>
            <a:avLst/>
            <a:gdLst>
              <a:gd name="T0" fmla="*/ 81 w 91"/>
              <a:gd name="T1" fmla="*/ 44 h 93"/>
              <a:gd name="T2" fmla="*/ 88 w 91"/>
              <a:gd name="T3" fmla="*/ 37 h 93"/>
              <a:gd name="T4" fmla="*/ 88 w 91"/>
              <a:gd name="T5" fmla="*/ 23 h 93"/>
              <a:gd name="T6" fmla="*/ 68 w 91"/>
              <a:gd name="T7" fmla="*/ 4 h 93"/>
              <a:gd name="T8" fmla="*/ 54 w 91"/>
              <a:gd name="T9" fmla="*/ 4 h 93"/>
              <a:gd name="T10" fmla="*/ 47 w 91"/>
              <a:gd name="T11" fmla="*/ 10 h 93"/>
              <a:gd name="T12" fmla="*/ 81 w 91"/>
              <a:gd name="T13" fmla="*/ 44 h 93"/>
              <a:gd name="T14" fmla="*/ 52 w 91"/>
              <a:gd name="T15" fmla="*/ 23 h 93"/>
              <a:gd name="T16" fmla="*/ 68 w 91"/>
              <a:gd name="T17" fmla="*/ 39 h 93"/>
              <a:gd name="T18" fmla="*/ 77 w 91"/>
              <a:gd name="T19" fmla="*/ 47 h 93"/>
              <a:gd name="T20" fmla="*/ 43 w 91"/>
              <a:gd name="T21" fmla="*/ 81 h 93"/>
              <a:gd name="T22" fmla="*/ 35 w 91"/>
              <a:gd name="T23" fmla="*/ 72 h 93"/>
              <a:gd name="T24" fmla="*/ 19 w 91"/>
              <a:gd name="T25" fmla="*/ 58 h 93"/>
              <a:gd name="T26" fmla="*/ 42 w 91"/>
              <a:gd name="T27" fmla="*/ 36 h 93"/>
              <a:gd name="T28" fmla="*/ 40 w 91"/>
              <a:gd name="T29" fmla="*/ 34 h 93"/>
              <a:gd name="T30" fmla="*/ 16 w 91"/>
              <a:gd name="T31" fmla="*/ 57 h 93"/>
              <a:gd name="T32" fmla="*/ 10 w 91"/>
              <a:gd name="T33" fmla="*/ 48 h 93"/>
              <a:gd name="T34" fmla="*/ 44 w 91"/>
              <a:gd name="T35" fmla="*/ 14 h 93"/>
              <a:gd name="T36" fmla="*/ 52 w 91"/>
              <a:gd name="T37" fmla="*/ 23 h 93"/>
              <a:gd name="T38" fmla="*/ 4 w 91"/>
              <a:gd name="T39" fmla="*/ 68 h 93"/>
              <a:gd name="T40" fmla="*/ 0 w 91"/>
              <a:gd name="T41" fmla="*/ 86 h 93"/>
              <a:gd name="T42" fmla="*/ 7 w 91"/>
              <a:gd name="T43" fmla="*/ 93 h 93"/>
              <a:gd name="T44" fmla="*/ 25 w 91"/>
              <a:gd name="T45" fmla="*/ 89 h 93"/>
              <a:gd name="T46" fmla="*/ 4 w 91"/>
              <a:gd name="T47" fmla="*/ 6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1" y="44"/>
                </a:moveTo>
                <a:cubicBezTo>
                  <a:pt x="88" y="37"/>
                  <a:pt x="88" y="37"/>
                  <a:pt x="88" y="37"/>
                </a:cubicBezTo>
                <a:cubicBezTo>
                  <a:pt x="91" y="33"/>
                  <a:pt x="91" y="27"/>
                  <a:pt x="88" y="23"/>
                </a:cubicBezTo>
                <a:cubicBezTo>
                  <a:pt x="68" y="4"/>
                  <a:pt x="68" y="4"/>
                  <a:pt x="68" y="4"/>
                </a:cubicBezTo>
                <a:cubicBezTo>
                  <a:pt x="64" y="0"/>
                  <a:pt x="58" y="0"/>
                  <a:pt x="54" y="4"/>
                </a:cubicBezTo>
                <a:cubicBezTo>
                  <a:pt x="47" y="10"/>
                  <a:pt x="47" y="10"/>
                  <a:pt x="47" y="10"/>
                </a:cubicBezTo>
                <a:cubicBezTo>
                  <a:pt x="81" y="44"/>
                  <a:pt x="81" y="44"/>
                  <a:pt x="81" y="44"/>
                </a:cubicBezTo>
                <a:close/>
                <a:moveTo>
                  <a:pt x="52" y="23"/>
                </a:moveTo>
                <a:cubicBezTo>
                  <a:pt x="68" y="39"/>
                  <a:pt x="68" y="39"/>
                  <a:pt x="68" y="39"/>
                </a:cubicBezTo>
                <a:cubicBezTo>
                  <a:pt x="77" y="47"/>
                  <a:pt x="77" y="47"/>
                  <a:pt x="77" y="47"/>
                </a:cubicBezTo>
                <a:cubicBezTo>
                  <a:pt x="43" y="81"/>
                  <a:pt x="43" y="81"/>
                  <a:pt x="43" y="81"/>
                </a:cubicBezTo>
                <a:cubicBezTo>
                  <a:pt x="35" y="83"/>
                  <a:pt x="33" y="79"/>
                  <a:pt x="35" y="72"/>
                </a:cubicBezTo>
                <a:cubicBezTo>
                  <a:pt x="26" y="71"/>
                  <a:pt x="20" y="68"/>
                  <a:pt x="19" y="58"/>
                </a:cubicBezTo>
                <a:cubicBezTo>
                  <a:pt x="42" y="36"/>
                  <a:pt x="42" y="36"/>
                  <a:pt x="42" y="36"/>
                </a:cubicBezTo>
                <a:cubicBezTo>
                  <a:pt x="40" y="34"/>
                  <a:pt x="40" y="34"/>
                  <a:pt x="40" y="34"/>
                </a:cubicBezTo>
                <a:cubicBezTo>
                  <a:pt x="16" y="57"/>
                  <a:pt x="16" y="57"/>
                  <a:pt x="16" y="57"/>
                </a:cubicBezTo>
                <a:cubicBezTo>
                  <a:pt x="10" y="57"/>
                  <a:pt x="9" y="54"/>
                  <a:pt x="10" y="48"/>
                </a:cubicBezTo>
                <a:cubicBezTo>
                  <a:pt x="21" y="37"/>
                  <a:pt x="33" y="25"/>
                  <a:pt x="44" y="14"/>
                </a:cubicBezTo>
                <a:cubicBezTo>
                  <a:pt x="52" y="23"/>
                  <a:pt x="52" y="23"/>
                  <a:pt x="52" y="23"/>
                </a:cubicBezTo>
                <a:close/>
                <a:moveTo>
                  <a:pt x="4" y="68"/>
                </a:moveTo>
                <a:cubicBezTo>
                  <a:pt x="0" y="86"/>
                  <a:pt x="0" y="86"/>
                  <a:pt x="0" y="86"/>
                </a:cubicBezTo>
                <a:cubicBezTo>
                  <a:pt x="7" y="93"/>
                  <a:pt x="7" y="93"/>
                  <a:pt x="7" y="93"/>
                </a:cubicBezTo>
                <a:cubicBezTo>
                  <a:pt x="25" y="89"/>
                  <a:pt x="25" y="89"/>
                  <a:pt x="25" y="89"/>
                </a:cubicBezTo>
                <a:lnTo>
                  <a:pt x="4" y="6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73"/>
          <p:cNvSpPr>
            <a:spLocks noEditPoints="1"/>
          </p:cNvSpPr>
          <p:nvPr/>
        </p:nvSpPr>
        <p:spPr bwMode="auto">
          <a:xfrm>
            <a:off x="6020439" y="3020013"/>
            <a:ext cx="379718" cy="411504"/>
          </a:xfrm>
          <a:custGeom>
            <a:avLst/>
            <a:gdLst>
              <a:gd name="T0" fmla="*/ 6 w 96"/>
              <a:gd name="T1" fmla="*/ 41 h 98"/>
              <a:gd name="T2" fmla="*/ 75 w 96"/>
              <a:gd name="T3" fmla="*/ 41 h 98"/>
              <a:gd name="T4" fmla="*/ 78 w 96"/>
              <a:gd name="T5" fmla="*/ 41 h 98"/>
              <a:gd name="T6" fmla="*/ 91 w 96"/>
              <a:gd name="T7" fmla="*/ 46 h 98"/>
              <a:gd name="T8" fmla="*/ 96 w 96"/>
              <a:gd name="T9" fmla="*/ 60 h 98"/>
              <a:gd name="T10" fmla="*/ 91 w 96"/>
              <a:gd name="T11" fmla="*/ 73 h 98"/>
              <a:gd name="T12" fmla="*/ 78 w 96"/>
              <a:gd name="T13" fmla="*/ 78 h 98"/>
              <a:gd name="T14" fmla="*/ 69 w 96"/>
              <a:gd name="T15" fmla="*/ 76 h 98"/>
              <a:gd name="T16" fmla="*/ 63 w 96"/>
              <a:gd name="T17" fmla="*/ 85 h 98"/>
              <a:gd name="T18" fmla="*/ 67 w 96"/>
              <a:gd name="T19" fmla="*/ 85 h 98"/>
              <a:gd name="T20" fmla="*/ 84 w 96"/>
              <a:gd name="T21" fmla="*/ 85 h 98"/>
              <a:gd name="T22" fmla="*/ 71 w 96"/>
              <a:gd name="T23" fmla="*/ 98 h 98"/>
              <a:gd name="T24" fmla="*/ 17 w 96"/>
              <a:gd name="T25" fmla="*/ 98 h 98"/>
              <a:gd name="T26" fmla="*/ 13 w 96"/>
              <a:gd name="T27" fmla="*/ 98 h 98"/>
              <a:gd name="T28" fmla="*/ 0 w 96"/>
              <a:gd name="T29" fmla="*/ 85 h 98"/>
              <a:gd name="T30" fmla="*/ 17 w 96"/>
              <a:gd name="T31" fmla="*/ 85 h 98"/>
              <a:gd name="T32" fmla="*/ 21 w 96"/>
              <a:gd name="T33" fmla="*/ 85 h 98"/>
              <a:gd name="T34" fmla="*/ 6 w 96"/>
              <a:gd name="T35" fmla="*/ 41 h 98"/>
              <a:gd name="T36" fmla="*/ 57 w 96"/>
              <a:gd name="T37" fmla="*/ 35 h 98"/>
              <a:gd name="T38" fmla="*/ 55 w 96"/>
              <a:gd name="T39" fmla="*/ 6 h 98"/>
              <a:gd name="T40" fmla="*/ 57 w 96"/>
              <a:gd name="T41" fmla="*/ 35 h 98"/>
              <a:gd name="T42" fmla="*/ 44 w 96"/>
              <a:gd name="T43" fmla="*/ 30 h 98"/>
              <a:gd name="T44" fmla="*/ 43 w 96"/>
              <a:gd name="T45" fmla="*/ 0 h 98"/>
              <a:gd name="T46" fmla="*/ 44 w 96"/>
              <a:gd name="T47" fmla="*/ 30 h 98"/>
              <a:gd name="T48" fmla="*/ 31 w 96"/>
              <a:gd name="T49" fmla="*/ 34 h 98"/>
              <a:gd name="T50" fmla="*/ 30 w 96"/>
              <a:gd name="T51" fmla="*/ 4 h 98"/>
              <a:gd name="T52" fmla="*/ 31 w 96"/>
              <a:gd name="T53" fmla="*/ 34 h 98"/>
              <a:gd name="T54" fmla="*/ 16 w 96"/>
              <a:gd name="T55" fmla="*/ 53 h 98"/>
              <a:gd name="T56" fmla="*/ 26 w 96"/>
              <a:gd name="T57" fmla="*/ 79 h 98"/>
              <a:gd name="T58" fmla="*/ 34 w 96"/>
              <a:gd name="T59" fmla="*/ 74 h 98"/>
              <a:gd name="T60" fmla="*/ 25 w 96"/>
              <a:gd name="T61" fmla="*/ 51 h 98"/>
              <a:gd name="T62" fmla="*/ 16 w 96"/>
              <a:gd name="T63" fmla="*/ 53 h 98"/>
              <a:gd name="T64" fmla="*/ 78 w 96"/>
              <a:gd name="T65" fmla="*/ 50 h 98"/>
              <a:gd name="T66" fmla="*/ 73 w 96"/>
              <a:gd name="T67" fmla="*/ 68 h 98"/>
              <a:gd name="T68" fmla="*/ 78 w 96"/>
              <a:gd name="T69" fmla="*/ 69 h 98"/>
              <a:gd name="T70" fmla="*/ 85 w 96"/>
              <a:gd name="T71" fmla="*/ 67 h 98"/>
              <a:gd name="T72" fmla="*/ 88 w 96"/>
              <a:gd name="T73" fmla="*/ 60 h 98"/>
              <a:gd name="T74" fmla="*/ 85 w 96"/>
              <a:gd name="T75" fmla="*/ 53 h 98"/>
              <a:gd name="T76" fmla="*/ 78 w 96"/>
              <a:gd name="T77" fmla="*/ 50 h 98"/>
              <a:gd name="T78" fmla="*/ 78 w 96"/>
              <a:gd name="T79" fmla="*/ 5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8">
                <a:moveTo>
                  <a:pt x="6" y="41"/>
                </a:moveTo>
                <a:cubicBezTo>
                  <a:pt x="29" y="41"/>
                  <a:pt x="52" y="41"/>
                  <a:pt x="75" y="41"/>
                </a:cubicBezTo>
                <a:cubicBezTo>
                  <a:pt x="76" y="41"/>
                  <a:pt x="77" y="41"/>
                  <a:pt x="78" y="41"/>
                </a:cubicBezTo>
                <a:cubicBezTo>
                  <a:pt x="83" y="41"/>
                  <a:pt x="88" y="43"/>
                  <a:pt x="91" y="46"/>
                </a:cubicBezTo>
                <a:cubicBezTo>
                  <a:pt x="94" y="50"/>
                  <a:pt x="96" y="54"/>
                  <a:pt x="96" y="60"/>
                </a:cubicBezTo>
                <a:cubicBezTo>
                  <a:pt x="96" y="65"/>
                  <a:pt x="94" y="69"/>
                  <a:pt x="91" y="73"/>
                </a:cubicBezTo>
                <a:cubicBezTo>
                  <a:pt x="88" y="76"/>
                  <a:pt x="83" y="78"/>
                  <a:pt x="78" y="78"/>
                </a:cubicBezTo>
                <a:cubicBezTo>
                  <a:pt x="75" y="78"/>
                  <a:pt x="71" y="77"/>
                  <a:pt x="69" y="76"/>
                </a:cubicBezTo>
                <a:cubicBezTo>
                  <a:pt x="67" y="79"/>
                  <a:pt x="65" y="82"/>
                  <a:pt x="63" y="85"/>
                </a:cubicBezTo>
                <a:cubicBezTo>
                  <a:pt x="67" y="85"/>
                  <a:pt x="67" y="85"/>
                  <a:pt x="67" y="85"/>
                </a:cubicBezTo>
                <a:cubicBezTo>
                  <a:pt x="84" y="85"/>
                  <a:pt x="84" y="85"/>
                  <a:pt x="84" y="85"/>
                </a:cubicBezTo>
                <a:cubicBezTo>
                  <a:pt x="71" y="98"/>
                  <a:pt x="71" y="98"/>
                  <a:pt x="71" y="98"/>
                </a:cubicBezTo>
                <a:cubicBezTo>
                  <a:pt x="17" y="98"/>
                  <a:pt x="17" y="98"/>
                  <a:pt x="17" y="98"/>
                </a:cubicBezTo>
                <a:cubicBezTo>
                  <a:pt x="13" y="98"/>
                  <a:pt x="13" y="98"/>
                  <a:pt x="13" y="98"/>
                </a:cubicBezTo>
                <a:cubicBezTo>
                  <a:pt x="0" y="85"/>
                  <a:pt x="0" y="85"/>
                  <a:pt x="0" y="85"/>
                </a:cubicBezTo>
                <a:cubicBezTo>
                  <a:pt x="17" y="85"/>
                  <a:pt x="17" y="85"/>
                  <a:pt x="17" y="85"/>
                </a:cubicBezTo>
                <a:cubicBezTo>
                  <a:pt x="21" y="85"/>
                  <a:pt x="21" y="85"/>
                  <a:pt x="21" y="85"/>
                </a:cubicBezTo>
                <a:cubicBezTo>
                  <a:pt x="12" y="72"/>
                  <a:pt x="6" y="58"/>
                  <a:pt x="6" y="41"/>
                </a:cubicBezTo>
                <a:close/>
                <a:moveTo>
                  <a:pt x="57" y="35"/>
                </a:moveTo>
                <a:cubicBezTo>
                  <a:pt x="43" y="15"/>
                  <a:pt x="59" y="19"/>
                  <a:pt x="55" y="6"/>
                </a:cubicBezTo>
                <a:cubicBezTo>
                  <a:pt x="64" y="18"/>
                  <a:pt x="51" y="18"/>
                  <a:pt x="57" y="35"/>
                </a:cubicBezTo>
                <a:close/>
                <a:moveTo>
                  <a:pt x="44" y="30"/>
                </a:moveTo>
                <a:cubicBezTo>
                  <a:pt x="38" y="12"/>
                  <a:pt x="51" y="12"/>
                  <a:pt x="43" y="0"/>
                </a:cubicBezTo>
                <a:cubicBezTo>
                  <a:pt x="47" y="13"/>
                  <a:pt x="30" y="9"/>
                  <a:pt x="44" y="30"/>
                </a:cubicBezTo>
                <a:close/>
                <a:moveTo>
                  <a:pt x="31" y="34"/>
                </a:moveTo>
                <a:cubicBezTo>
                  <a:pt x="17" y="14"/>
                  <a:pt x="34" y="18"/>
                  <a:pt x="30" y="4"/>
                </a:cubicBezTo>
                <a:cubicBezTo>
                  <a:pt x="38" y="16"/>
                  <a:pt x="25" y="17"/>
                  <a:pt x="31" y="34"/>
                </a:cubicBezTo>
                <a:close/>
                <a:moveTo>
                  <a:pt x="16" y="53"/>
                </a:moveTo>
                <a:cubicBezTo>
                  <a:pt x="17" y="62"/>
                  <a:pt x="21" y="72"/>
                  <a:pt x="26" y="79"/>
                </a:cubicBezTo>
                <a:cubicBezTo>
                  <a:pt x="34" y="74"/>
                  <a:pt x="34" y="74"/>
                  <a:pt x="34" y="74"/>
                </a:cubicBezTo>
                <a:cubicBezTo>
                  <a:pt x="30" y="68"/>
                  <a:pt x="26" y="59"/>
                  <a:pt x="25" y="51"/>
                </a:cubicBezTo>
                <a:cubicBezTo>
                  <a:pt x="16" y="53"/>
                  <a:pt x="16" y="53"/>
                  <a:pt x="16" y="53"/>
                </a:cubicBezTo>
                <a:close/>
                <a:moveTo>
                  <a:pt x="78" y="50"/>
                </a:moveTo>
                <a:cubicBezTo>
                  <a:pt x="77" y="56"/>
                  <a:pt x="75" y="62"/>
                  <a:pt x="73" y="68"/>
                </a:cubicBezTo>
                <a:cubicBezTo>
                  <a:pt x="74" y="69"/>
                  <a:pt x="76" y="69"/>
                  <a:pt x="78" y="69"/>
                </a:cubicBezTo>
                <a:cubicBezTo>
                  <a:pt x="81" y="69"/>
                  <a:pt x="83" y="68"/>
                  <a:pt x="85" y="67"/>
                </a:cubicBezTo>
                <a:cubicBezTo>
                  <a:pt x="87" y="65"/>
                  <a:pt x="88" y="62"/>
                  <a:pt x="88" y="60"/>
                </a:cubicBezTo>
                <a:cubicBezTo>
                  <a:pt x="88" y="57"/>
                  <a:pt x="87" y="54"/>
                  <a:pt x="85" y="53"/>
                </a:cubicBezTo>
                <a:cubicBezTo>
                  <a:pt x="83" y="51"/>
                  <a:pt x="81" y="50"/>
                  <a:pt x="78" y="50"/>
                </a:cubicBezTo>
                <a:cubicBezTo>
                  <a:pt x="78" y="50"/>
                  <a:pt x="78" y="50"/>
                  <a:pt x="78" y="5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90916" y="4137081"/>
            <a:ext cx="3512166" cy="2340528"/>
          </a:xfrm>
          <a:prstGeom prst="rect">
            <a:avLst/>
          </a:prstGeom>
        </p:spPr>
      </p:pic>
      <p:sp>
        <p:nvSpPr>
          <p:cNvPr id="22" name="文本框 21"/>
          <p:cNvSpPr txBox="1"/>
          <p:nvPr/>
        </p:nvSpPr>
        <p:spPr>
          <a:xfrm>
            <a:off x="3566505" y="3671476"/>
            <a:ext cx="801552" cy="369332"/>
          </a:xfrm>
          <a:prstGeom prst="rect">
            <a:avLst/>
          </a:prstGeom>
          <a:noFill/>
        </p:spPr>
        <p:txBody>
          <a:bodyPr wrap="none" lIns="0" rIns="108000" rtlCol="0">
            <a:spAutoFit/>
          </a:bodyPr>
          <a:lstStyle/>
          <a:p>
            <a:pPr algn="ctr"/>
            <a:r>
              <a:rPr lang="zh-CN" altLang="zh-CN" dirty="0"/>
              <a:t>陈婷婷</a:t>
            </a:r>
            <a:endParaRPr lang="zh-CN" altLang="en-US" sz="1400" b="1" dirty="0"/>
          </a:p>
        </p:txBody>
      </p:sp>
      <p:sp>
        <p:nvSpPr>
          <p:cNvPr id="23" name="文本框 22"/>
          <p:cNvSpPr txBox="1"/>
          <p:nvPr/>
        </p:nvSpPr>
        <p:spPr>
          <a:xfrm>
            <a:off x="8504334" y="3656506"/>
            <a:ext cx="801552" cy="369332"/>
          </a:xfrm>
          <a:prstGeom prst="rect">
            <a:avLst/>
          </a:prstGeom>
          <a:noFill/>
        </p:spPr>
        <p:txBody>
          <a:bodyPr wrap="none" lIns="0" rIns="108000" rtlCol="0">
            <a:spAutoFit/>
          </a:bodyPr>
          <a:lstStyle/>
          <a:p>
            <a:pPr algn="ctr"/>
            <a:r>
              <a:rPr lang="zh-CN" altLang="zh-CN" dirty="0"/>
              <a:t>刘心怡</a:t>
            </a:r>
            <a:endParaRPr lang="zh-CN" altLang="en-US" sz="1400" b="1" dirty="0"/>
          </a:p>
        </p:txBody>
      </p:sp>
      <p:sp>
        <p:nvSpPr>
          <p:cNvPr id="24" name="Freeform 30"/>
          <p:cNvSpPr>
            <a:spLocks noEditPoints="1"/>
          </p:cNvSpPr>
          <p:nvPr/>
        </p:nvSpPr>
        <p:spPr bwMode="auto">
          <a:xfrm>
            <a:off x="9814017" y="6308177"/>
            <a:ext cx="359645" cy="390219"/>
          </a:xfrm>
          <a:custGeom>
            <a:avLst/>
            <a:gdLst>
              <a:gd name="T0" fmla="*/ 81 w 91"/>
              <a:gd name="T1" fmla="*/ 44 h 93"/>
              <a:gd name="T2" fmla="*/ 88 w 91"/>
              <a:gd name="T3" fmla="*/ 37 h 93"/>
              <a:gd name="T4" fmla="*/ 88 w 91"/>
              <a:gd name="T5" fmla="*/ 23 h 93"/>
              <a:gd name="T6" fmla="*/ 68 w 91"/>
              <a:gd name="T7" fmla="*/ 4 h 93"/>
              <a:gd name="T8" fmla="*/ 54 w 91"/>
              <a:gd name="T9" fmla="*/ 4 h 93"/>
              <a:gd name="T10" fmla="*/ 47 w 91"/>
              <a:gd name="T11" fmla="*/ 10 h 93"/>
              <a:gd name="T12" fmla="*/ 81 w 91"/>
              <a:gd name="T13" fmla="*/ 44 h 93"/>
              <a:gd name="T14" fmla="*/ 52 w 91"/>
              <a:gd name="T15" fmla="*/ 23 h 93"/>
              <a:gd name="T16" fmla="*/ 68 w 91"/>
              <a:gd name="T17" fmla="*/ 39 h 93"/>
              <a:gd name="T18" fmla="*/ 77 w 91"/>
              <a:gd name="T19" fmla="*/ 47 h 93"/>
              <a:gd name="T20" fmla="*/ 43 w 91"/>
              <a:gd name="T21" fmla="*/ 81 h 93"/>
              <a:gd name="T22" fmla="*/ 35 w 91"/>
              <a:gd name="T23" fmla="*/ 72 h 93"/>
              <a:gd name="T24" fmla="*/ 19 w 91"/>
              <a:gd name="T25" fmla="*/ 58 h 93"/>
              <a:gd name="T26" fmla="*/ 42 w 91"/>
              <a:gd name="T27" fmla="*/ 36 h 93"/>
              <a:gd name="T28" fmla="*/ 40 w 91"/>
              <a:gd name="T29" fmla="*/ 34 h 93"/>
              <a:gd name="T30" fmla="*/ 16 w 91"/>
              <a:gd name="T31" fmla="*/ 57 h 93"/>
              <a:gd name="T32" fmla="*/ 10 w 91"/>
              <a:gd name="T33" fmla="*/ 48 h 93"/>
              <a:gd name="T34" fmla="*/ 44 w 91"/>
              <a:gd name="T35" fmla="*/ 14 h 93"/>
              <a:gd name="T36" fmla="*/ 52 w 91"/>
              <a:gd name="T37" fmla="*/ 23 h 93"/>
              <a:gd name="T38" fmla="*/ 4 w 91"/>
              <a:gd name="T39" fmla="*/ 68 h 93"/>
              <a:gd name="T40" fmla="*/ 0 w 91"/>
              <a:gd name="T41" fmla="*/ 86 h 93"/>
              <a:gd name="T42" fmla="*/ 7 w 91"/>
              <a:gd name="T43" fmla="*/ 93 h 93"/>
              <a:gd name="T44" fmla="*/ 25 w 91"/>
              <a:gd name="T45" fmla="*/ 89 h 93"/>
              <a:gd name="T46" fmla="*/ 4 w 91"/>
              <a:gd name="T47" fmla="*/ 6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1" y="44"/>
                </a:moveTo>
                <a:cubicBezTo>
                  <a:pt x="88" y="37"/>
                  <a:pt x="88" y="37"/>
                  <a:pt x="88" y="37"/>
                </a:cubicBezTo>
                <a:cubicBezTo>
                  <a:pt x="91" y="33"/>
                  <a:pt x="91" y="27"/>
                  <a:pt x="88" y="23"/>
                </a:cubicBezTo>
                <a:cubicBezTo>
                  <a:pt x="68" y="4"/>
                  <a:pt x="68" y="4"/>
                  <a:pt x="68" y="4"/>
                </a:cubicBezTo>
                <a:cubicBezTo>
                  <a:pt x="64" y="0"/>
                  <a:pt x="58" y="0"/>
                  <a:pt x="54" y="4"/>
                </a:cubicBezTo>
                <a:cubicBezTo>
                  <a:pt x="47" y="10"/>
                  <a:pt x="47" y="10"/>
                  <a:pt x="47" y="10"/>
                </a:cubicBezTo>
                <a:cubicBezTo>
                  <a:pt x="81" y="44"/>
                  <a:pt x="81" y="44"/>
                  <a:pt x="81" y="44"/>
                </a:cubicBezTo>
                <a:close/>
                <a:moveTo>
                  <a:pt x="52" y="23"/>
                </a:moveTo>
                <a:cubicBezTo>
                  <a:pt x="68" y="39"/>
                  <a:pt x="68" y="39"/>
                  <a:pt x="68" y="39"/>
                </a:cubicBezTo>
                <a:cubicBezTo>
                  <a:pt x="77" y="47"/>
                  <a:pt x="77" y="47"/>
                  <a:pt x="77" y="47"/>
                </a:cubicBezTo>
                <a:cubicBezTo>
                  <a:pt x="43" y="81"/>
                  <a:pt x="43" y="81"/>
                  <a:pt x="43" y="81"/>
                </a:cubicBezTo>
                <a:cubicBezTo>
                  <a:pt x="35" y="83"/>
                  <a:pt x="33" y="79"/>
                  <a:pt x="35" y="72"/>
                </a:cubicBezTo>
                <a:cubicBezTo>
                  <a:pt x="26" y="71"/>
                  <a:pt x="20" y="68"/>
                  <a:pt x="19" y="58"/>
                </a:cubicBezTo>
                <a:cubicBezTo>
                  <a:pt x="42" y="36"/>
                  <a:pt x="42" y="36"/>
                  <a:pt x="42" y="36"/>
                </a:cubicBezTo>
                <a:cubicBezTo>
                  <a:pt x="40" y="34"/>
                  <a:pt x="40" y="34"/>
                  <a:pt x="40" y="34"/>
                </a:cubicBezTo>
                <a:cubicBezTo>
                  <a:pt x="16" y="57"/>
                  <a:pt x="16" y="57"/>
                  <a:pt x="16" y="57"/>
                </a:cubicBezTo>
                <a:cubicBezTo>
                  <a:pt x="10" y="57"/>
                  <a:pt x="9" y="54"/>
                  <a:pt x="10" y="48"/>
                </a:cubicBezTo>
                <a:cubicBezTo>
                  <a:pt x="21" y="37"/>
                  <a:pt x="33" y="25"/>
                  <a:pt x="44" y="14"/>
                </a:cubicBezTo>
                <a:cubicBezTo>
                  <a:pt x="52" y="23"/>
                  <a:pt x="52" y="23"/>
                  <a:pt x="52" y="23"/>
                </a:cubicBezTo>
                <a:close/>
                <a:moveTo>
                  <a:pt x="4" y="68"/>
                </a:moveTo>
                <a:cubicBezTo>
                  <a:pt x="0" y="86"/>
                  <a:pt x="0" y="86"/>
                  <a:pt x="0" y="86"/>
                </a:cubicBezTo>
                <a:cubicBezTo>
                  <a:pt x="7" y="93"/>
                  <a:pt x="7" y="93"/>
                  <a:pt x="7" y="93"/>
                </a:cubicBezTo>
                <a:cubicBezTo>
                  <a:pt x="25" y="89"/>
                  <a:pt x="25" y="89"/>
                  <a:pt x="25" y="89"/>
                </a:cubicBezTo>
                <a:lnTo>
                  <a:pt x="4" y="6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3"/>
          <p:cNvSpPr>
            <a:spLocks noEditPoints="1"/>
          </p:cNvSpPr>
          <p:nvPr/>
        </p:nvSpPr>
        <p:spPr bwMode="auto">
          <a:xfrm>
            <a:off x="6020439" y="6234700"/>
            <a:ext cx="379718" cy="411504"/>
          </a:xfrm>
          <a:custGeom>
            <a:avLst/>
            <a:gdLst>
              <a:gd name="T0" fmla="*/ 6 w 96"/>
              <a:gd name="T1" fmla="*/ 41 h 98"/>
              <a:gd name="T2" fmla="*/ 75 w 96"/>
              <a:gd name="T3" fmla="*/ 41 h 98"/>
              <a:gd name="T4" fmla="*/ 78 w 96"/>
              <a:gd name="T5" fmla="*/ 41 h 98"/>
              <a:gd name="T6" fmla="*/ 91 w 96"/>
              <a:gd name="T7" fmla="*/ 46 h 98"/>
              <a:gd name="T8" fmla="*/ 96 w 96"/>
              <a:gd name="T9" fmla="*/ 60 h 98"/>
              <a:gd name="T10" fmla="*/ 91 w 96"/>
              <a:gd name="T11" fmla="*/ 73 h 98"/>
              <a:gd name="T12" fmla="*/ 78 w 96"/>
              <a:gd name="T13" fmla="*/ 78 h 98"/>
              <a:gd name="T14" fmla="*/ 69 w 96"/>
              <a:gd name="T15" fmla="*/ 76 h 98"/>
              <a:gd name="T16" fmla="*/ 63 w 96"/>
              <a:gd name="T17" fmla="*/ 85 h 98"/>
              <a:gd name="T18" fmla="*/ 67 w 96"/>
              <a:gd name="T19" fmla="*/ 85 h 98"/>
              <a:gd name="T20" fmla="*/ 84 w 96"/>
              <a:gd name="T21" fmla="*/ 85 h 98"/>
              <a:gd name="T22" fmla="*/ 71 w 96"/>
              <a:gd name="T23" fmla="*/ 98 h 98"/>
              <a:gd name="T24" fmla="*/ 17 w 96"/>
              <a:gd name="T25" fmla="*/ 98 h 98"/>
              <a:gd name="T26" fmla="*/ 13 w 96"/>
              <a:gd name="T27" fmla="*/ 98 h 98"/>
              <a:gd name="T28" fmla="*/ 0 w 96"/>
              <a:gd name="T29" fmla="*/ 85 h 98"/>
              <a:gd name="T30" fmla="*/ 17 w 96"/>
              <a:gd name="T31" fmla="*/ 85 h 98"/>
              <a:gd name="T32" fmla="*/ 21 w 96"/>
              <a:gd name="T33" fmla="*/ 85 h 98"/>
              <a:gd name="T34" fmla="*/ 6 w 96"/>
              <a:gd name="T35" fmla="*/ 41 h 98"/>
              <a:gd name="T36" fmla="*/ 57 w 96"/>
              <a:gd name="T37" fmla="*/ 35 h 98"/>
              <a:gd name="T38" fmla="*/ 55 w 96"/>
              <a:gd name="T39" fmla="*/ 6 h 98"/>
              <a:gd name="T40" fmla="*/ 57 w 96"/>
              <a:gd name="T41" fmla="*/ 35 h 98"/>
              <a:gd name="T42" fmla="*/ 44 w 96"/>
              <a:gd name="T43" fmla="*/ 30 h 98"/>
              <a:gd name="T44" fmla="*/ 43 w 96"/>
              <a:gd name="T45" fmla="*/ 0 h 98"/>
              <a:gd name="T46" fmla="*/ 44 w 96"/>
              <a:gd name="T47" fmla="*/ 30 h 98"/>
              <a:gd name="T48" fmla="*/ 31 w 96"/>
              <a:gd name="T49" fmla="*/ 34 h 98"/>
              <a:gd name="T50" fmla="*/ 30 w 96"/>
              <a:gd name="T51" fmla="*/ 4 h 98"/>
              <a:gd name="T52" fmla="*/ 31 w 96"/>
              <a:gd name="T53" fmla="*/ 34 h 98"/>
              <a:gd name="T54" fmla="*/ 16 w 96"/>
              <a:gd name="T55" fmla="*/ 53 h 98"/>
              <a:gd name="T56" fmla="*/ 26 w 96"/>
              <a:gd name="T57" fmla="*/ 79 h 98"/>
              <a:gd name="T58" fmla="*/ 34 w 96"/>
              <a:gd name="T59" fmla="*/ 74 h 98"/>
              <a:gd name="T60" fmla="*/ 25 w 96"/>
              <a:gd name="T61" fmla="*/ 51 h 98"/>
              <a:gd name="T62" fmla="*/ 16 w 96"/>
              <a:gd name="T63" fmla="*/ 53 h 98"/>
              <a:gd name="T64" fmla="*/ 78 w 96"/>
              <a:gd name="T65" fmla="*/ 50 h 98"/>
              <a:gd name="T66" fmla="*/ 73 w 96"/>
              <a:gd name="T67" fmla="*/ 68 h 98"/>
              <a:gd name="T68" fmla="*/ 78 w 96"/>
              <a:gd name="T69" fmla="*/ 69 h 98"/>
              <a:gd name="T70" fmla="*/ 85 w 96"/>
              <a:gd name="T71" fmla="*/ 67 h 98"/>
              <a:gd name="T72" fmla="*/ 88 w 96"/>
              <a:gd name="T73" fmla="*/ 60 h 98"/>
              <a:gd name="T74" fmla="*/ 85 w 96"/>
              <a:gd name="T75" fmla="*/ 53 h 98"/>
              <a:gd name="T76" fmla="*/ 78 w 96"/>
              <a:gd name="T77" fmla="*/ 50 h 98"/>
              <a:gd name="T78" fmla="*/ 78 w 96"/>
              <a:gd name="T79" fmla="*/ 5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8">
                <a:moveTo>
                  <a:pt x="6" y="41"/>
                </a:moveTo>
                <a:cubicBezTo>
                  <a:pt x="29" y="41"/>
                  <a:pt x="52" y="41"/>
                  <a:pt x="75" y="41"/>
                </a:cubicBezTo>
                <a:cubicBezTo>
                  <a:pt x="76" y="41"/>
                  <a:pt x="77" y="41"/>
                  <a:pt x="78" y="41"/>
                </a:cubicBezTo>
                <a:cubicBezTo>
                  <a:pt x="83" y="41"/>
                  <a:pt x="88" y="43"/>
                  <a:pt x="91" y="46"/>
                </a:cubicBezTo>
                <a:cubicBezTo>
                  <a:pt x="94" y="50"/>
                  <a:pt x="96" y="54"/>
                  <a:pt x="96" y="60"/>
                </a:cubicBezTo>
                <a:cubicBezTo>
                  <a:pt x="96" y="65"/>
                  <a:pt x="94" y="69"/>
                  <a:pt x="91" y="73"/>
                </a:cubicBezTo>
                <a:cubicBezTo>
                  <a:pt x="88" y="76"/>
                  <a:pt x="83" y="78"/>
                  <a:pt x="78" y="78"/>
                </a:cubicBezTo>
                <a:cubicBezTo>
                  <a:pt x="75" y="78"/>
                  <a:pt x="71" y="77"/>
                  <a:pt x="69" y="76"/>
                </a:cubicBezTo>
                <a:cubicBezTo>
                  <a:pt x="67" y="79"/>
                  <a:pt x="65" y="82"/>
                  <a:pt x="63" y="85"/>
                </a:cubicBezTo>
                <a:cubicBezTo>
                  <a:pt x="67" y="85"/>
                  <a:pt x="67" y="85"/>
                  <a:pt x="67" y="85"/>
                </a:cubicBezTo>
                <a:cubicBezTo>
                  <a:pt x="84" y="85"/>
                  <a:pt x="84" y="85"/>
                  <a:pt x="84" y="85"/>
                </a:cubicBezTo>
                <a:cubicBezTo>
                  <a:pt x="71" y="98"/>
                  <a:pt x="71" y="98"/>
                  <a:pt x="71" y="98"/>
                </a:cubicBezTo>
                <a:cubicBezTo>
                  <a:pt x="17" y="98"/>
                  <a:pt x="17" y="98"/>
                  <a:pt x="17" y="98"/>
                </a:cubicBezTo>
                <a:cubicBezTo>
                  <a:pt x="13" y="98"/>
                  <a:pt x="13" y="98"/>
                  <a:pt x="13" y="98"/>
                </a:cubicBezTo>
                <a:cubicBezTo>
                  <a:pt x="0" y="85"/>
                  <a:pt x="0" y="85"/>
                  <a:pt x="0" y="85"/>
                </a:cubicBezTo>
                <a:cubicBezTo>
                  <a:pt x="17" y="85"/>
                  <a:pt x="17" y="85"/>
                  <a:pt x="17" y="85"/>
                </a:cubicBezTo>
                <a:cubicBezTo>
                  <a:pt x="21" y="85"/>
                  <a:pt x="21" y="85"/>
                  <a:pt x="21" y="85"/>
                </a:cubicBezTo>
                <a:cubicBezTo>
                  <a:pt x="12" y="72"/>
                  <a:pt x="6" y="58"/>
                  <a:pt x="6" y="41"/>
                </a:cubicBezTo>
                <a:close/>
                <a:moveTo>
                  <a:pt x="57" y="35"/>
                </a:moveTo>
                <a:cubicBezTo>
                  <a:pt x="43" y="15"/>
                  <a:pt x="59" y="19"/>
                  <a:pt x="55" y="6"/>
                </a:cubicBezTo>
                <a:cubicBezTo>
                  <a:pt x="64" y="18"/>
                  <a:pt x="51" y="18"/>
                  <a:pt x="57" y="35"/>
                </a:cubicBezTo>
                <a:close/>
                <a:moveTo>
                  <a:pt x="44" y="30"/>
                </a:moveTo>
                <a:cubicBezTo>
                  <a:pt x="38" y="12"/>
                  <a:pt x="51" y="12"/>
                  <a:pt x="43" y="0"/>
                </a:cubicBezTo>
                <a:cubicBezTo>
                  <a:pt x="47" y="13"/>
                  <a:pt x="30" y="9"/>
                  <a:pt x="44" y="30"/>
                </a:cubicBezTo>
                <a:close/>
                <a:moveTo>
                  <a:pt x="31" y="34"/>
                </a:moveTo>
                <a:cubicBezTo>
                  <a:pt x="17" y="14"/>
                  <a:pt x="34" y="18"/>
                  <a:pt x="30" y="4"/>
                </a:cubicBezTo>
                <a:cubicBezTo>
                  <a:pt x="38" y="16"/>
                  <a:pt x="25" y="17"/>
                  <a:pt x="31" y="34"/>
                </a:cubicBezTo>
                <a:close/>
                <a:moveTo>
                  <a:pt x="16" y="53"/>
                </a:moveTo>
                <a:cubicBezTo>
                  <a:pt x="17" y="62"/>
                  <a:pt x="21" y="72"/>
                  <a:pt x="26" y="79"/>
                </a:cubicBezTo>
                <a:cubicBezTo>
                  <a:pt x="34" y="74"/>
                  <a:pt x="34" y="74"/>
                  <a:pt x="34" y="74"/>
                </a:cubicBezTo>
                <a:cubicBezTo>
                  <a:pt x="30" y="68"/>
                  <a:pt x="26" y="59"/>
                  <a:pt x="25" y="51"/>
                </a:cubicBezTo>
                <a:cubicBezTo>
                  <a:pt x="16" y="53"/>
                  <a:pt x="16" y="53"/>
                  <a:pt x="16" y="53"/>
                </a:cubicBezTo>
                <a:close/>
                <a:moveTo>
                  <a:pt x="78" y="50"/>
                </a:moveTo>
                <a:cubicBezTo>
                  <a:pt x="77" y="56"/>
                  <a:pt x="75" y="62"/>
                  <a:pt x="73" y="68"/>
                </a:cubicBezTo>
                <a:cubicBezTo>
                  <a:pt x="74" y="69"/>
                  <a:pt x="76" y="69"/>
                  <a:pt x="78" y="69"/>
                </a:cubicBezTo>
                <a:cubicBezTo>
                  <a:pt x="81" y="69"/>
                  <a:pt x="83" y="68"/>
                  <a:pt x="85" y="67"/>
                </a:cubicBezTo>
                <a:cubicBezTo>
                  <a:pt x="87" y="65"/>
                  <a:pt x="88" y="62"/>
                  <a:pt x="88" y="60"/>
                </a:cubicBezTo>
                <a:cubicBezTo>
                  <a:pt x="88" y="57"/>
                  <a:pt x="87" y="54"/>
                  <a:pt x="85" y="53"/>
                </a:cubicBezTo>
                <a:cubicBezTo>
                  <a:pt x="83" y="51"/>
                  <a:pt x="81" y="50"/>
                  <a:pt x="78" y="50"/>
                </a:cubicBezTo>
                <a:cubicBezTo>
                  <a:pt x="78" y="50"/>
                  <a:pt x="78" y="50"/>
                  <a:pt x="78" y="5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pic>
        <p:nvPicPr>
          <p:cNvPr id="26" name="图片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11198" y="4137080"/>
            <a:ext cx="3675251" cy="2340529"/>
          </a:xfrm>
          <a:prstGeom prst="rect">
            <a:avLst/>
          </a:prstGeom>
        </p:spPr>
      </p:pic>
    </p:spTree>
    <p:extLst>
      <p:ext uri="{BB962C8B-B14F-4D97-AF65-F5344CB8AC3E}">
        <p14:creationId xmlns:p14="http://schemas.microsoft.com/office/powerpoint/2010/main" val="2435850371"/>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0" y="2293257"/>
            <a:ext cx="7982857" cy="4564744"/>
          </a:xfrm>
          <a:custGeom>
            <a:avLst/>
            <a:gdLst>
              <a:gd name="connsiteX0" fmla="*/ 8821885 w 10990300"/>
              <a:gd name="connsiteY0" fmla="*/ 0 h 4657397"/>
              <a:gd name="connsiteX1" fmla="*/ 10617060 w 10990300"/>
              <a:gd name="connsiteY1" fmla="*/ 109677 h 4657397"/>
              <a:gd name="connsiteX2" fmla="*/ 10990300 w 10990300"/>
              <a:gd name="connsiteY2" fmla="*/ 161885 h 4657397"/>
              <a:gd name="connsiteX3" fmla="*/ 10990300 w 10990300"/>
              <a:gd name="connsiteY3" fmla="*/ 4657397 h 4657397"/>
              <a:gd name="connsiteX4" fmla="*/ 0 w 10990300"/>
              <a:gd name="connsiteY4" fmla="*/ 4657397 h 4657397"/>
              <a:gd name="connsiteX5" fmla="*/ 17003 w 10990300"/>
              <a:gd name="connsiteY5" fmla="*/ 4576304 h 4657397"/>
              <a:gd name="connsiteX6" fmla="*/ 8821885 w 10990300"/>
              <a:gd name="connsiteY6" fmla="*/ 0 h 4657397"/>
              <a:gd name="connsiteX0" fmla="*/ 8821885 w 10990300"/>
              <a:gd name="connsiteY0" fmla="*/ 0 h 4657397"/>
              <a:gd name="connsiteX1" fmla="*/ 10617060 w 10990300"/>
              <a:gd name="connsiteY1" fmla="*/ 109677 h 4657397"/>
              <a:gd name="connsiteX2" fmla="*/ 10990300 w 10990300"/>
              <a:gd name="connsiteY2" fmla="*/ 161885 h 4657397"/>
              <a:gd name="connsiteX3" fmla="*/ 10990300 w 10990300"/>
              <a:gd name="connsiteY3" fmla="*/ 4657397 h 4657397"/>
              <a:gd name="connsiteX4" fmla="*/ 0 w 10990300"/>
              <a:gd name="connsiteY4" fmla="*/ 4657397 h 4657397"/>
              <a:gd name="connsiteX5" fmla="*/ 8821885 w 10990300"/>
              <a:gd name="connsiteY5" fmla="*/ 0 h 4657397"/>
              <a:gd name="connsiteX0" fmla="*/ 9740688 w 11909103"/>
              <a:gd name="connsiteY0" fmla="*/ 0 h 4657397"/>
              <a:gd name="connsiteX1" fmla="*/ 11535863 w 11909103"/>
              <a:gd name="connsiteY1" fmla="*/ 109677 h 4657397"/>
              <a:gd name="connsiteX2" fmla="*/ 11909103 w 11909103"/>
              <a:gd name="connsiteY2" fmla="*/ 161885 h 4657397"/>
              <a:gd name="connsiteX3" fmla="*/ 11909103 w 11909103"/>
              <a:gd name="connsiteY3" fmla="*/ 4657397 h 4657397"/>
              <a:gd name="connsiteX4" fmla="*/ 0 w 11909103"/>
              <a:gd name="connsiteY4" fmla="*/ 4657397 h 4657397"/>
              <a:gd name="connsiteX5" fmla="*/ 9740688 w 11909103"/>
              <a:gd name="connsiteY5" fmla="*/ 0 h 4657397"/>
              <a:gd name="connsiteX0" fmla="*/ 0 w 11909103"/>
              <a:gd name="connsiteY0" fmla="*/ 4547720 h 4547720"/>
              <a:gd name="connsiteX1" fmla="*/ 11535863 w 11909103"/>
              <a:gd name="connsiteY1" fmla="*/ 0 h 4547720"/>
              <a:gd name="connsiteX2" fmla="*/ 11909103 w 11909103"/>
              <a:gd name="connsiteY2" fmla="*/ 52208 h 4547720"/>
              <a:gd name="connsiteX3" fmla="*/ 11909103 w 11909103"/>
              <a:gd name="connsiteY3" fmla="*/ 4547720 h 4547720"/>
              <a:gd name="connsiteX4" fmla="*/ 0 w 11909103"/>
              <a:gd name="connsiteY4" fmla="*/ 4547720 h 4547720"/>
              <a:gd name="connsiteX0" fmla="*/ 0 w 11909103"/>
              <a:gd name="connsiteY0" fmla="*/ 4495512 h 4495512"/>
              <a:gd name="connsiteX1" fmla="*/ 11909103 w 11909103"/>
              <a:gd name="connsiteY1" fmla="*/ 0 h 4495512"/>
              <a:gd name="connsiteX2" fmla="*/ 11909103 w 11909103"/>
              <a:gd name="connsiteY2" fmla="*/ 4495512 h 4495512"/>
              <a:gd name="connsiteX3" fmla="*/ 0 w 11909103"/>
              <a:gd name="connsiteY3" fmla="*/ 4495512 h 4495512"/>
              <a:gd name="connsiteX0" fmla="*/ 0 w 11909103"/>
              <a:gd name="connsiteY0" fmla="*/ 4495512 h 4495512"/>
              <a:gd name="connsiteX1" fmla="*/ 11909103 w 11909103"/>
              <a:gd name="connsiteY1" fmla="*/ 0 h 4495512"/>
              <a:gd name="connsiteX2" fmla="*/ 11909103 w 11909103"/>
              <a:gd name="connsiteY2" fmla="*/ 4495512 h 4495512"/>
              <a:gd name="connsiteX3" fmla="*/ 0 w 11909103"/>
              <a:gd name="connsiteY3" fmla="*/ 4495512 h 4495512"/>
              <a:gd name="connsiteX0" fmla="*/ 0 w 11909103"/>
              <a:gd name="connsiteY0" fmla="*/ 4810185 h 4810185"/>
              <a:gd name="connsiteX1" fmla="*/ 11909103 w 11909103"/>
              <a:gd name="connsiteY1" fmla="*/ 314673 h 4810185"/>
              <a:gd name="connsiteX2" fmla="*/ 11909103 w 11909103"/>
              <a:gd name="connsiteY2" fmla="*/ 4810185 h 4810185"/>
              <a:gd name="connsiteX3" fmla="*/ 0 w 11909103"/>
              <a:gd name="connsiteY3" fmla="*/ 4810185 h 4810185"/>
              <a:gd name="connsiteX0" fmla="*/ 0 w 11909103"/>
              <a:gd name="connsiteY0" fmla="*/ 4739698 h 4739698"/>
              <a:gd name="connsiteX1" fmla="*/ 11909103 w 11909103"/>
              <a:gd name="connsiteY1" fmla="*/ 244186 h 4739698"/>
              <a:gd name="connsiteX2" fmla="*/ 11909103 w 11909103"/>
              <a:gd name="connsiteY2" fmla="*/ 4739698 h 4739698"/>
              <a:gd name="connsiteX3" fmla="*/ 0 w 11909103"/>
              <a:gd name="connsiteY3" fmla="*/ 4739698 h 4739698"/>
              <a:gd name="connsiteX0" fmla="*/ 0 w 11591056"/>
              <a:gd name="connsiteY0" fmla="*/ 4739698 h 4739698"/>
              <a:gd name="connsiteX1" fmla="*/ 11591056 w 11591056"/>
              <a:gd name="connsiteY1" fmla="*/ 244186 h 4739698"/>
              <a:gd name="connsiteX2" fmla="*/ 11591056 w 11591056"/>
              <a:gd name="connsiteY2" fmla="*/ 4739698 h 4739698"/>
              <a:gd name="connsiteX3" fmla="*/ 0 w 11591056"/>
              <a:gd name="connsiteY3" fmla="*/ 4739698 h 4739698"/>
              <a:gd name="connsiteX0" fmla="*/ 0 w 11591056"/>
              <a:gd name="connsiteY0" fmla="*/ 4735735 h 4735735"/>
              <a:gd name="connsiteX1" fmla="*/ 11591056 w 11591056"/>
              <a:gd name="connsiteY1" fmla="*/ 240223 h 4735735"/>
              <a:gd name="connsiteX2" fmla="*/ 11591056 w 11591056"/>
              <a:gd name="connsiteY2" fmla="*/ 4735735 h 4735735"/>
              <a:gd name="connsiteX3" fmla="*/ 0 w 11591056"/>
              <a:gd name="connsiteY3" fmla="*/ 4735735 h 4735735"/>
              <a:gd name="connsiteX0" fmla="*/ 0 w 11591056"/>
              <a:gd name="connsiteY0" fmla="*/ 4738364 h 4738364"/>
              <a:gd name="connsiteX1" fmla="*/ 11591056 w 11591056"/>
              <a:gd name="connsiteY1" fmla="*/ 242852 h 4738364"/>
              <a:gd name="connsiteX2" fmla="*/ 11591056 w 11591056"/>
              <a:gd name="connsiteY2" fmla="*/ 4738364 h 4738364"/>
              <a:gd name="connsiteX3" fmla="*/ 0 w 11591056"/>
              <a:gd name="connsiteY3" fmla="*/ 4738364 h 4738364"/>
              <a:gd name="connsiteX0" fmla="*/ 0 w 11591056"/>
              <a:gd name="connsiteY0" fmla="*/ 4736388 h 4736388"/>
              <a:gd name="connsiteX1" fmla="*/ 11591056 w 11591056"/>
              <a:gd name="connsiteY1" fmla="*/ 240876 h 4736388"/>
              <a:gd name="connsiteX2" fmla="*/ 11591056 w 11591056"/>
              <a:gd name="connsiteY2" fmla="*/ 4736388 h 4736388"/>
              <a:gd name="connsiteX3" fmla="*/ 0 w 11591056"/>
              <a:gd name="connsiteY3" fmla="*/ 4736388 h 4736388"/>
              <a:gd name="connsiteX0" fmla="*/ 0 w 11591056"/>
              <a:gd name="connsiteY0" fmla="*/ 4736388 h 4736388"/>
              <a:gd name="connsiteX1" fmla="*/ 11591056 w 11591056"/>
              <a:gd name="connsiteY1" fmla="*/ 240876 h 4736388"/>
              <a:gd name="connsiteX2" fmla="*/ 11591056 w 11591056"/>
              <a:gd name="connsiteY2" fmla="*/ 4736388 h 4736388"/>
              <a:gd name="connsiteX3" fmla="*/ 0 w 11591056"/>
              <a:gd name="connsiteY3" fmla="*/ 4736388 h 4736388"/>
              <a:gd name="connsiteX0" fmla="*/ 0 w 11591056"/>
              <a:gd name="connsiteY0" fmla="*/ 4745761 h 4745761"/>
              <a:gd name="connsiteX1" fmla="*/ 11591056 w 11591056"/>
              <a:gd name="connsiteY1" fmla="*/ 250249 h 4745761"/>
              <a:gd name="connsiteX2" fmla="*/ 11591056 w 11591056"/>
              <a:gd name="connsiteY2" fmla="*/ 4745761 h 4745761"/>
              <a:gd name="connsiteX3" fmla="*/ 0 w 11591056"/>
              <a:gd name="connsiteY3" fmla="*/ 4745761 h 4745761"/>
              <a:gd name="connsiteX0" fmla="*/ 0 w 11591056"/>
              <a:gd name="connsiteY0" fmla="*/ 4739506 h 4739506"/>
              <a:gd name="connsiteX1" fmla="*/ 11591056 w 11591056"/>
              <a:gd name="connsiteY1" fmla="*/ 243994 h 4739506"/>
              <a:gd name="connsiteX2" fmla="*/ 11591056 w 11591056"/>
              <a:gd name="connsiteY2" fmla="*/ 4739506 h 4739506"/>
              <a:gd name="connsiteX3" fmla="*/ 0 w 11591056"/>
              <a:gd name="connsiteY3" fmla="*/ 4739506 h 4739506"/>
              <a:gd name="connsiteX0" fmla="*/ 0 w 11591056"/>
              <a:gd name="connsiteY0" fmla="*/ 4758352 h 4758352"/>
              <a:gd name="connsiteX1" fmla="*/ 11591056 w 11591056"/>
              <a:gd name="connsiteY1" fmla="*/ 262840 h 4758352"/>
              <a:gd name="connsiteX2" fmla="*/ 11591056 w 11591056"/>
              <a:gd name="connsiteY2" fmla="*/ 4758352 h 4758352"/>
              <a:gd name="connsiteX3" fmla="*/ 0 w 11591056"/>
              <a:gd name="connsiteY3" fmla="*/ 4758352 h 4758352"/>
              <a:gd name="connsiteX0" fmla="*/ 0 w 11591056"/>
              <a:gd name="connsiteY0" fmla="*/ 4720905 h 4720905"/>
              <a:gd name="connsiteX1" fmla="*/ 11591056 w 11591056"/>
              <a:gd name="connsiteY1" fmla="*/ 225393 h 4720905"/>
              <a:gd name="connsiteX2" fmla="*/ 11591056 w 11591056"/>
              <a:gd name="connsiteY2" fmla="*/ 4720905 h 4720905"/>
              <a:gd name="connsiteX3" fmla="*/ 0 w 11591056"/>
              <a:gd name="connsiteY3" fmla="*/ 4720905 h 4720905"/>
            </a:gdLst>
            <a:ahLst/>
            <a:cxnLst>
              <a:cxn ang="0">
                <a:pos x="connsiteX0" y="connsiteY0"/>
              </a:cxn>
              <a:cxn ang="0">
                <a:pos x="connsiteX1" y="connsiteY1"/>
              </a:cxn>
              <a:cxn ang="0">
                <a:pos x="connsiteX2" y="connsiteY2"/>
              </a:cxn>
              <a:cxn ang="0">
                <a:pos x="connsiteX3" y="connsiteY3"/>
              </a:cxn>
            </a:cxnLst>
            <a:rect l="l" t="t" r="r" b="b"/>
            <a:pathLst>
              <a:path w="11591056" h="4720905">
                <a:moveTo>
                  <a:pt x="0" y="4720905"/>
                </a:moveTo>
                <a:cubicBezTo>
                  <a:pt x="989480" y="1138829"/>
                  <a:pt x="6973481" y="-666083"/>
                  <a:pt x="11591056" y="225393"/>
                </a:cubicBezTo>
                <a:lnTo>
                  <a:pt x="11591056" y="4720905"/>
                </a:lnTo>
                <a:lnTo>
                  <a:pt x="0" y="472090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flipV="1">
            <a:off x="6858000" y="0"/>
            <a:ext cx="5333999" cy="3454670"/>
          </a:xfrm>
          <a:custGeom>
            <a:avLst/>
            <a:gdLst>
              <a:gd name="connsiteX0" fmla="*/ 8821885 w 10990300"/>
              <a:gd name="connsiteY0" fmla="*/ 0 h 4657397"/>
              <a:gd name="connsiteX1" fmla="*/ 10617060 w 10990300"/>
              <a:gd name="connsiteY1" fmla="*/ 109677 h 4657397"/>
              <a:gd name="connsiteX2" fmla="*/ 10990300 w 10990300"/>
              <a:gd name="connsiteY2" fmla="*/ 161885 h 4657397"/>
              <a:gd name="connsiteX3" fmla="*/ 10990300 w 10990300"/>
              <a:gd name="connsiteY3" fmla="*/ 4657397 h 4657397"/>
              <a:gd name="connsiteX4" fmla="*/ 0 w 10990300"/>
              <a:gd name="connsiteY4" fmla="*/ 4657397 h 4657397"/>
              <a:gd name="connsiteX5" fmla="*/ 17003 w 10990300"/>
              <a:gd name="connsiteY5" fmla="*/ 4576304 h 4657397"/>
              <a:gd name="connsiteX6" fmla="*/ 8821885 w 10990300"/>
              <a:gd name="connsiteY6" fmla="*/ 0 h 4657397"/>
              <a:gd name="connsiteX0" fmla="*/ 8821885 w 10990300"/>
              <a:gd name="connsiteY0" fmla="*/ 491000 h 5148397"/>
              <a:gd name="connsiteX1" fmla="*/ 10990300 w 10990300"/>
              <a:gd name="connsiteY1" fmla="*/ 652885 h 5148397"/>
              <a:gd name="connsiteX2" fmla="*/ 10990300 w 10990300"/>
              <a:gd name="connsiteY2" fmla="*/ 5148397 h 5148397"/>
              <a:gd name="connsiteX3" fmla="*/ 0 w 10990300"/>
              <a:gd name="connsiteY3" fmla="*/ 5148397 h 5148397"/>
              <a:gd name="connsiteX4" fmla="*/ 17003 w 10990300"/>
              <a:gd name="connsiteY4" fmla="*/ 5067304 h 5148397"/>
              <a:gd name="connsiteX5" fmla="*/ 8821885 w 10990300"/>
              <a:gd name="connsiteY5" fmla="*/ 491000 h 5148397"/>
              <a:gd name="connsiteX0" fmla="*/ 17003 w 10990300"/>
              <a:gd name="connsiteY0" fmla="*/ 4414458 h 4495551"/>
              <a:gd name="connsiteX1" fmla="*/ 10990300 w 10990300"/>
              <a:gd name="connsiteY1" fmla="*/ 39 h 4495551"/>
              <a:gd name="connsiteX2" fmla="*/ 10990300 w 10990300"/>
              <a:gd name="connsiteY2" fmla="*/ 4495551 h 4495551"/>
              <a:gd name="connsiteX3" fmla="*/ 0 w 10990300"/>
              <a:gd name="connsiteY3" fmla="*/ 4495551 h 4495551"/>
              <a:gd name="connsiteX4" fmla="*/ 17003 w 10990300"/>
              <a:gd name="connsiteY4" fmla="*/ 4414458 h 4495551"/>
              <a:gd name="connsiteX0" fmla="*/ 17003 w 10990300"/>
              <a:gd name="connsiteY0" fmla="*/ 4496811 h 4577904"/>
              <a:gd name="connsiteX1" fmla="*/ 10990300 w 10990300"/>
              <a:gd name="connsiteY1" fmla="*/ 82392 h 4577904"/>
              <a:gd name="connsiteX2" fmla="*/ 10990300 w 10990300"/>
              <a:gd name="connsiteY2" fmla="*/ 4577904 h 4577904"/>
              <a:gd name="connsiteX3" fmla="*/ 0 w 10990300"/>
              <a:gd name="connsiteY3" fmla="*/ 4577904 h 4577904"/>
              <a:gd name="connsiteX4" fmla="*/ 17003 w 10990300"/>
              <a:gd name="connsiteY4" fmla="*/ 4496811 h 4577904"/>
              <a:gd name="connsiteX0" fmla="*/ 17003 w 10990300"/>
              <a:gd name="connsiteY0" fmla="*/ 5400359 h 5481452"/>
              <a:gd name="connsiteX1" fmla="*/ 10990300 w 10990300"/>
              <a:gd name="connsiteY1" fmla="*/ 69485 h 5481452"/>
              <a:gd name="connsiteX2" fmla="*/ 10990300 w 10990300"/>
              <a:gd name="connsiteY2" fmla="*/ 5481452 h 5481452"/>
              <a:gd name="connsiteX3" fmla="*/ 0 w 10990300"/>
              <a:gd name="connsiteY3" fmla="*/ 5481452 h 5481452"/>
              <a:gd name="connsiteX4" fmla="*/ 17003 w 10990300"/>
              <a:gd name="connsiteY4" fmla="*/ 5400359 h 5481452"/>
              <a:gd name="connsiteX0" fmla="*/ 0 w 10990300"/>
              <a:gd name="connsiteY0" fmla="*/ 5411967 h 5411967"/>
              <a:gd name="connsiteX1" fmla="*/ 10990300 w 10990300"/>
              <a:gd name="connsiteY1" fmla="*/ 0 h 5411967"/>
              <a:gd name="connsiteX2" fmla="*/ 10990300 w 10990300"/>
              <a:gd name="connsiteY2" fmla="*/ 5411967 h 5411967"/>
              <a:gd name="connsiteX3" fmla="*/ 0 w 10990300"/>
              <a:gd name="connsiteY3" fmla="*/ 5411967 h 5411967"/>
              <a:gd name="connsiteX0" fmla="*/ 0 w 10990300"/>
              <a:gd name="connsiteY0" fmla="*/ 5411967 h 5411967"/>
              <a:gd name="connsiteX1" fmla="*/ 10990300 w 10990300"/>
              <a:gd name="connsiteY1" fmla="*/ 0 h 5411967"/>
              <a:gd name="connsiteX2" fmla="*/ 10990300 w 10990300"/>
              <a:gd name="connsiteY2" fmla="*/ 5411967 h 5411967"/>
              <a:gd name="connsiteX3" fmla="*/ 0 w 10990300"/>
              <a:gd name="connsiteY3" fmla="*/ 5411967 h 5411967"/>
              <a:gd name="connsiteX0" fmla="*/ 0 w 10990300"/>
              <a:gd name="connsiteY0" fmla="*/ 5411967 h 5411967"/>
              <a:gd name="connsiteX1" fmla="*/ 10990300 w 10990300"/>
              <a:gd name="connsiteY1" fmla="*/ 0 h 5411967"/>
              <a:gd name="connsiteX2" fmla="*/ 10990300 w 10990300"/>
              <a:gd name="connsiteY2" fmla="*/ 5411967 h 5411967"/>
              <a:gd name="connsiteX3" fmla="*/ 0 w 10990300"/>
              <a:gd name="connsiteY3" fmla="*/ 5411967 h 5411967"/>
              <a:gd name="connsiteX0" fmla="*/ 0 w 10990300"/>
              <a:gd name="connsiteY0" fmla="*/ 5411967 h 5411967"/>
              <a:gd name="connsiteX1" fmla="*/ 10990300 w 10990300"/>
              <a:gd name="connsiteY1" fmla="*/ 0 h 5411967"/>
              <a:gd name="connsiteX2" fmla="*/ 10990300 w 10990300"/>
              <a:gd name="connsiteY2" fmla="*/ 5411967 h 5411967"/>
              <a:gd name="connsiteX3" fmla="*/ 0 w 10990300"/>
              <a:gd name="connsiteY3" fmla="*/ 5411967 h 5411967"/>
              <a:gd name="connsiteX0" fmla="*/ 0 w 10990300"/>
              <a:gd name="connsiteY0" fmla="*/ 5449079 h 5449079"/>
              <a:gd name="connsiteX1" fmla="*/ 10990300 w 10990300"/>
              <a:gd name="connsiteY1" fmla="*/ 37112 h 5449079"/>
              <a:gd name="connsiteX2" fmla="*/ 10990300 w 10990300"/>
              <a:gd name="connsiteY2" fmla="*/ 5449079 h 5449079"/>
              <a:gd name="connsiteX3" fmla="*/ 0 w 10990300"/>
              <a:gd name="connsiteY3" fmla="*/ 5449079 h 5449079"/>
            </a:gdLst>
            <a:ahLst/>
            <a:cxnLst>
              <a:cxn ang="0">
                <a:pos x="connsiteX0" y="connsiteY0"/>
              </a:cxn>
              <a:cxn ang="0">
                <a:pos x="connsiteX1" y="connsiteY1"/>
              </a:cxn>
              <a:cxn ang="0">
                <a:pos x="connsiteX2" y="connsiteY2"/>
              </a:cxn>
              <a:cxn ang="0">
                <a:pos x="connsiteX3" y="connsiteY3"/>
              </a:cxn>
            </a:cxnLst>
            <a:rect l="l" t="t" r="r" b="b"/>
            <a:pathLst>
              <a:path w="10990300" h="5449079">
                <a:moveTo>
                  <a:pt x="0" y="5449079"/>
                </a:moveTo>
                <a:cubicBezTo>
                  <a:pt x="699978" y="1962417"/>
                  <a:pt x="5030680" y="-322334"/>
                  <a:pt x="10990300" y="37112"/>
                </a:cubicBezTo>
                <a:lnTo>
                  <a:pt x="10990300" y="5449079"/>
                </a:lnTo>
                <a:lnTo>
                  <a:pt x="0" y="544907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1" y="2321962"/>
            <a:ext cx="7663543" cy="4466752"/>
          </a:xfrm>
          <a:custGeom>
            <a:avLst/>
            <a:gdLst>
              <a:gd name="connsiteX0" fmla="*/ 1753394 w 8886825"/>
              <a:gd name="connsiteY0" fmla="*/ 0 h 5067300"/>
              <a:gd name="connsiteX1" fmla="*/ 8873076 w 8886825"/>
              <a:gd name="connsiteY1" fmla="*/ 4979070 h 5067300"/>
              <a:gd name="connsiteX2" fmla="*/ 8886825 w 8886825"/>
              <a:gd name="connsiteY2" fmla="*/ 5067300 h 5067300"/>
              <a:gd name="connsiteX3" fmla="*/ 0 w 8886825"/>
              <a:gd name="connsiteY3" fmla="*/ 5067300 h 5067300"/>
              <a:gd name="connsiteX4" fmla="*/ 0 w 8886825"/>
              <a:gd name="connsiteY4" fmla="*/ 176133 h 5067300"/>
              <a:gd name="connsiteX5" fmla="*/ 301804 w 8886825"/>
              <a:gd name="connsiteY5" fmla="*/ 119330 h 5067300"/>
              <a:gd name="connsiteX6" fmla="*/ 1753394 w 8886825"/>
              <a:gd name="connsiteY6" fmla="*/ 0 h 506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86825" h="5067300">
                <a:moveTo>
                  <a:pt x="1753394" y="0"/>
                </a:moveTo>
                <a:cubicBezTo>
                  <a:pt x="5358389" y="0"/>
                  <a:pt x="8344807" y="2159727"/>
                  <a:pt x="8873076" y="4979070"/>
                </a:cubicBezTo>
                <a:lnTo>
                  <a:pt x="8886825" y="5067300"/>
                </a:lnTo>
                <a:lnTo>
                  <a:pt x="0" y="5067300"/>
                </a:lnTo>
                <a:lnTo>
                  <a:pt x="0" y="176133"/>
                </a:lnTo>
                <a:lnTo>
                  <a:pt x="301804" y="119330"/>
                </a:lnTo>
                <a:cubicBezTo>
                  <a:pt x="770680" y="41089"/>
                  <a:pt x="1256153" y="0"/>
                  <a:pt x="1753394" y="0"/>
                </a:cubicBez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任意多边形 7"/>
          <p:cNvSpPr/>
          <p:nvPr/>
        </p:nvSpPr>
        <p:spPr>
          <a:xfrm>
            <a:off x="6857999" y="5989"/>
            <a:ext cx="5333999" cy="2952750"/>
          </a:xfrm>
          <a:custGeom>
            <a:avLst/>
            <a:gdLst>
              <a:gd name="connsiteX0" fmla="*/ 0 w 5333999"/>
              <a:gd name="connsiteY0" fmla="*/ 0 h 2952750"/>
              <a:gd name="connsiteX1" fmla="*/ 5333999 w 5333999"/>
              <a:gd name="connsiteY1" fmla="*/ 0 h 2952750"/>
              <a:gd name="connsiteX2" fmla="*/ 5333999 w 5333999"/>
              <a:gd name="connsiteY2" fmla="*/ 2850116 h 2952750"/>
              <a:gd name="connsiteX3" fmla="*/ 5152852 w 5333999"/>
              <a:gd name="connsiteY3" fmla="*/ 2883216 h 2952750"/>
              <a:gd name="connsiteX4" fmla="*/ 4281587 w 5333999"/>
              <a:gd name="connsiteY4" fmla="*/ 2952750 h 2952750"/>
              <a:gd name="connsiteX5" fmla="*/ 8252 w 5333999"/>
              <a:gd name="connsiteY5" fmla="*/ 51412 h 295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3999" h="2952750">
                <a:moveTo>
                  <a:pt x="0" y="0"/>
                </a:moveTo>
                <a:lnTo>
                  <a:pt x="5333999" y="0"/>
                </a:lnTo>
                <a:lnTo>
                  <a:pt x="5333999" y="2850116"/>
                </a:lnTo>
                <a:lnTo>
                  <a:pt x="5152852" y="2883216"/>
                </a:lnTo>
                <a:cubicBezTo>
                  <a:pt x="4871426" y="2928807"/>
                  <a:pt x="4580038" y="2952750"/>
                  <a:pt x="4281587" y="2952750"/>
                </a:cubicBezTo>
                <a:cubicBezTo>
                  <a:pt x="2117817" y="2952750"/>
                  <a:pt x="325327" y="1694262"/>
                  <a:pt x="8252" y="51412"/>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372600" y="4132739"/>
            <a:ext cx="2398486" cy="1569660"/>
          </a:xfrm>
          <a:prstGeom prst="rect">
            <a:avLst/>
          </a:prstGeom>
          <a:noFill/>
        </p:spPr>
        <p:txBody>
          <a:bodyPr wrap="square" lIns="0" rIns="0" rtlCol="0">
            <a:spAutoFit/>
          </a:bodyPr>
          <a:lstStyle/>
          <a:p>
            <a:pPr algn="just">
              <a:lnSpc>
                <a:spcPct val="150000"/>
              </a:lnSpc>
              <a:spcAft>
                <a:spcPts val="600"/>
              </a:spcAft>
            </a:pPr>
            <a:r>
              <a:rPr lang="zh-CN" altLang="en-US" sz="1600" dirty="0">
                <a:latin typeface="+mn-ea"/>
              </a:rPr>
              <a:t>区教工委程东红副书记提出幼儿园要学会借力，在新的一年里内涵建设应更上一个台阶</a:t>
            </a:r>
          </a:p>
        </p:txBody>
      </p:sp>
      <p:sp>
        <p:nvSpPr>
          <p:cNvPr id="11" name="文本框 10"/>
          <p:cNvSpPr txBox="1"/>
          <p:nvPr/>
        </p:nvSpPr>
        <p:spPr>
          <a:xfrm>
            <a:off x="834083" y="967824"/>
            <a:ext cx="5771896" cy="1156855"/>
          </a:xfrm>
          <a:prstGeom prst="rect">
            <a:avLst/>
          </a:prstGeom>
          <a:noFill/>
        </p:spPr>
        <p:txBody>
          <a:bodyPr wrap="square" lIns="0" rIns="0" rtlCol="0">
            <a:spAutoFit/>
          </a:bodyPr>
          <a:lstStyle/>
          <a:p>
            <a:pPr algn="just">
              <a:lnSpc>
                <a:spcPct val="150000"/>
              </a:lnSpc>
              <a:spcAft>
                <a:spcPts val="600"/>
              </a:spcAft>
            </a:pPr>
            <a:r>
              <a:rPr lang="zh-CN" altLang="en-US" sz="1600" dirty="0">
                <a:latin typeface="+mn-ea"/>
              </a:rPr>
              <a:t>以现场教学为案例，课题自然渗透课堂。董文君的戏剧教学</a:t>
            </a:r>
            <a:r>
              <a:rPr lang="en-US" altLang="zh-CN" sz="1600" dirty="0">
                <a:latin typeface="+mn-ea"/>
              </a:rPr>
              <a:t>《</a:t>
            </a:r>
            <a:r>
              <a:rPr lang="zh-CN" altLang="en-US" sz="1600" dirty="0">
                <a:latin typeface="+mn-ea"/>
              </a:rPr>
              <a:t>白羊村的美容院</a:t>
            </a:r>
            <a:r>
              <a:rPr lang="en-US" altLang="zh-CN" sz="1600" dirty="0">
                <a:latin typeface="+mn-ea"/>
              </a:rPr>
              <a:t>》</a:t>
            </a:r>
            <a:r>
              <a:rPr lang="zh-CN" altLang="en-US" sz="1600" dirty="0">
                <a:latin typeface="+mn-ea"/>
              </a:rPr>
              <a:t>、陆露的沙水游戏</a:t>
            </a:r>
            <a:r>
              <a:rPr lang="en-US" altLang="zh-CN" sz="1600" dirty="0">
                <a:latin typeface="+mn-ea"/>
              </a:rPr>
              <a:t>《</a:t>
            </a:r>
            <a:r>
              <a:rPr lang="zh-CN" altLang="en-US" sz="1600" dirty="0">
                <a:latin typeface="+mn-ea"/>
              </a:rPr>
              <a:t>滨江风光带</a:t>
            </a:r>
            <a:r>
              <a:rPr lang="en-US" altLang="zh-CN" sz="1600" dirty="0">
                <a:latin typeface="+mn-ea"/>
              </a:rPr>
              <a:t>》</a:t>
            </a:r>
            <a:r>
              <a:rPr lang="zh-CN" altLang="en-US" sz="1600" dirty="0">
                <a:latin typeface="+mn-ea"/>
              </a:rPr>
              <a:t>都致力于与课题的结合，致力于幼儿的深层次学习的研究。</a:t>
            </a:r>
          </a:p>
        </p:txBody>
      </p:sp>
      <p:sp>
        <p:nvSpPr>
          <p:cNvPr id="12" name="文本框 11"/>
          <p:cNvSpPr txBox="1"/>
          <p:nvPr/>
        </p:nvSpPr>
        <p:spPr>
          <a:xfrm>
            <a:off x="523347" y="276027"/>
            <a:ext cx="6647974" cy="523220"/>
          </a:xfrm>
          <a:prstGeom prst="rect">
            <a:avLst/>
          </a:prstGeom>
          <a:noFill/>
        </p:spPr>
        <p:txBody>
          <a:bodyPr wrap="none" rtlCol="0">
            <a:spAutoFit/>
          </a:bodyPr>
          <a:lstStyle/>
          <a:p>
            <a:r>
              <a:rPr lang="zh-CN" altLang="en-US" sz="2800" b="1" dirty="0"/>
              <a:t>幼儿园教师个人课题中期成果市级交流会</a:t>
            </a:r>
            <a:endParaRPr lang="zh-CN" altLang="en-US" sz="2800" dirty="0">
              <a:latin typeface="+mn-ea"/>
            </a:endParaRPr>
          </a:p>
        </p:txBody>
      </p:sp>
      <p:sp>
        <p:nvSpPr>
          <p:cNvPr id="13" name="矩形 12"/>
          <p:cNvSpPr/>
          <p:nvPr/>
        </p:nvSpPr>
        <p:spPr>
          <a:xfrm>
            <a:off x="135418" y="390502"/>
            <a:ext cx="387929" cy="3385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53650552"/>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0000" fill="hold" grpId="0" nodeType="afterEffect" p14:presetBounceEnd="3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30000">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par>
                                    <p:cTn id="14" presetID="2" presetClass="entr" presetSubtype="3"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1+#ppt_w/2"/>
                                              </p:val>
                                            </p:tav>
                                            <p:tav tm="100000">
                                              <p:val>
                                                <p:strVal val="#ppt_x"/>
                                              </p:val>
                                            </p:tav>
                                          </p:tavLst>
                                        </p:anim>
                                        <p:anim calcmode="lin" valueType="num">
                                          <p:cBhvr additive="base">
                                            <p:cTn id="17" dur="500" fill="hold"/>
                                            <p:tgtEl>
                                              <p:spTgt spid="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20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par>
                                    <p:cTn id="22" presetID="22" presetClass="entr" presetSubtype="2" fill="hold" grpId="0" nodeType="withEffect">
                                      <p:stCondLst>
                                        <p:cond delay="200"/>
                                      </p:stCondLst>
                                      <p:childTnLst>
                                        <p:set>
                                          <p:cBhvr>
                                            <p:cTn id="23" dur="1" fill="hold">
                                              <p:stCondLst>
                                                <p:cond delay="0"/>
                                              </p:stCondLst>
                                            </p:cTn>
                                            <p:tgtEl>
                                              <p:spTgt spid="2"/>
                                            </p:tgtEl>
                                            <p:attrNameLst>
                                              <p:attrName>style.visibility</p:attrName>
                                            </p:attrNameLst>
                                          </p:cBhvr>
                                          <p:to>
                                            <p:strVal val="visible"/>
                                          </p:to>
                                        </p:set>
                                        <p:animEffect transition="in" filter="wipe(right)">
                                          <p:cBhvr>
                                            <p:cTn id="24" dur="500"/>
                                            <p:tgtEl>
                                              <p:spTgt spid="2"/>
                                            </p:tgtEl>
                                          </p:cBhvr>
                                        </p:animEffect>
                                      </p:childTnLst>
                                    </p:cTn>
                                  </p:par>
                                  <p:par>
                                    <p:cTn id="25" presetID="2" presetClass="entr" presetSubtype="2" accel="30000" fill="hold" grpId="0" nodeType="withEffect" p14:presetBounceEnd="30000">
                                      <p:stCondLst>
                                        <p:cond delay="400"/>
                                      </p:stCondLst>
                                      <p:childTnLst>
                                        <p:set>
                                          <p:cBhvr>
                                            <p:cTn id="26" dur="1" fill="hold">
                                              <p:stCondLst>
                                                <p:cond delay="0"/>
                                              </p:stCondLst>
                                            </p:cTn>
                                            <p:tgtEl>
                                              <p:spTgt spid="9"/>
                                            </p:tgtEl>
                                            <p:attrNameLst>
                                              <p:attrName>style.visibility</p:attrName>
                                            </p:attrNameLst>
                                          </p:cBhvr>
                                          <p:to>
                                            <p:strVal val="visible"/>
                                          </p:to>
                                        </p:set>
                                        <p:anim calcmode="lin" valueType="num" p14:bounceEnd="30000">
                                          <p:cBhvr additive="base">
                                            <p:cTn id="27" dur="400" fill="hold"/>
                                            <p:tgtEl>
                                              <p:spTgt spid="9"/>
                                            </p:tgtEl>
                                            <p:attrNameLst>
                                              <p:attrName>ppt_x</p:attrName>
                                            </p:attrNameLst>
                                          </p:cBhvr>
                                          <p:tavLst>
                                            <p:tav tm="0">
                                              <p:val>
                                                <p:strVal val="1+#ppt_w/2"/>
                                              </p:val>
                                            </p:tav>
                                            <p:tav tm="100000">
                                              <p:val>
                                                <p:strVal val="#ppt_x"/>
                                              </p:val>
                                            </p:tav>
                                          </p:tavLst>
                                        </p:anim>
                                        <p:anim calcmode="lin" valueType="num" p14:bounceEnd="30000">
                                          <p:cBhvr additive="base">
                                            <p:cTn id="28" dur="4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8" grpId="0" animBg="1"/>
          <p:bldP spid="9"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par>
                                    <p:cTn id="14" presetID="2" presetClass="entr" presetSubtype="3"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1+#ppt_w/2"/>
                                              </p:val>
                                            </p:tav>
                                            <p:tav tm="100000">
                                              <p:val>
                                                <p:strVal val="#ppt_x"/>
                                              </p:val>
                                            </p:tav>
                                          </p:tavLst>
                                        </p:anim>
                                        <p:anim calcmode="lin" valueType="num">
                                          <p:cBhvr additive="base">
                                            <p:cTn id="17" dur="500" fill="hold"/>
                                            <p:tgtEl>
                                              <p:spTgt spid="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20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par>
                                    <p:cTn id="22" presetID="22" presetClass="entr" presetSubtype="2" fill="hold" grpId="0" nodeType="withEffect">
                                      <p:stCondLst>
                                        <p:cond delay="200"/>
                                      </p:stCondLst>
                                      <p:childTnLst>
                                        <p:set>
                                          <p:cBhvr>
                                            <p:cTn id="23" dur="1" fill="hold">
                                              <p:stCondLst>
                                                <p:cond delay="0"/>
                                              </p:stCondLst>
                                            </p:cTn>
                                            <p:tgtEl>
                                              <p:spTgt spid="2"/>
                                            </p:tgtEl>
                                            <p:attrNameLst>
                                              <p:attrName>style.visibility</p:attrName>
                                            </p:attrNameLst>
                                          </p:cBhvr>
                                          <p:to>
                                            <p:strVal val="visible"/>
                                          </p:to>
                                        </p:set>
                                        <p:animEffect transition="in" filter="wipe(right)">
                                          <p:cBhvr>
                                            <p:cTn id="24" dur="500"/>
                                            <p:tgtEl>
                                              <p:spTgt spid="2"/>
                                            </p:tgtEl>
                                          </p:cBhvr>
                                        </p:animEffect>
                                      </p:childTnLst>
                                    </p:cTn>
                                  </p:par>
                                  <p:par>
                                    <p:cTn id="25" presetID="2" presetClass="entr" presetSubtype="2" accel="30000" fill="hold" grpId="0" nodeType="withEffect">
                                      <p:stCondLst>
                                        <p:cond delay="4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400" fill="hold"/>
                                            <p:tgtEl>
                                              <p:spTgt spid="9"/>
                                            </p:tgtEl>
                                            <p:attrNameLst>
                                              <p:attrName>ppt_x</p:attrName>
                                            </p:attrNameLst>
                                          </p:cBhvr>
                                          <p:tavLst>
                                            <p:tav tm="0">
                                              <p:val>
                                                <p:strVal val="1+#ppt_w/2"/>
                                              </p:val>
                                            </p:tav>
                                            <p:tav tm="100000">
                                              <p:val>
                                                <p:strVal val="#ppt_x"/>
                                              </p:val>
                                            </p:tav>
                                          </p:tavLst>
                                        </p:anim>
                                        <p:anim calcmode="lin" valueType="num">
                                          <p:cBhvr additive="base">
                                            <p:cTn id="28" dur="4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8" grpId="0" animBg="1"/>
          <p:bldP spid="9" grpId="0"/>
          <p:bldP spid="11"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621551" y="1274053"/>
            <a:ext cx="2779905" cy="2201250"/>
          </a:xfrm>
          <a:custGeom>
            <a:avLst/>
            <a:gdLst>
              <a:gd name="connsiteX0" fmla="*/ 550313 w 2219325"/>
              <a:gd name="connsiteY0" fmla="*/ 0 h 2201250"/>
              <a:gd name="connsiteX1" fmla="*/ 2219325 w 2219325"/>
              <a:gd name="connsiteY1" fmla="*/ 0 h 2201250"/>
              <a:gd name="connsiteX2" fmla="*/ 1669013 w 2219325"/>
              <a:gd name="connsiteY2" fmla="*/ 2201250 h 2201250"/>
              <a:gd name="connsiteX3" fmla="*/ 0 w 2219325"/>
              <a:gd name="connsiteY3" fmla="*/ 2201250 h 2201250"/>
            </a:gdLst>
            <a:ahLst/>
            <a:cxnLst>
              <a:cxn ang="0">
                <a:pos x="connsiteX0" y="connsiteY0"/>
              </a:cxn>
              <a:cxn ang="0">
                <a:pos x="connsiteX1" y="connsiteY1"/>
              </a:cxn>
              <a:cxn ang="0">
                <a:pos x="connsiteX2" y="connsiteY2"/>
              </a:cxn>
              <a:cxn ang="0">
                <a:pos x="connsiteX3" y="connsiteY3"/>
              </a:cxn>
            </a:cxnLst>
            <a:rect l="l" t="t" r="r" b="b"/>
            <a:pathLst>
              <a:path w="2219325" h="2201250">
                <a:moveTo>
                  <a:pt x="550313" y="0"/>
                </a:moveTo>
                <a:lnTo>
                  <a:pt x="2219325" y="0"/>
                </a:lnTo>
                <a:lnTo>
                  <a:pt x="1669013" y="2201250"/>
                </a:lnTo>
                <a:lnTo>
                  <a:pt x="0" y="2201250"/>
                </a:lnTo>
                <a:close/>
              </a:path>
            </a:pathLst>
          </a:custGeom>
          <a:blipFill>
            <a:blip r:embed="rId2"/>
            <a:stretch>
              <a:fillRect/>
            </a:stretch>
          </a:blipFill>
          <a:ln>
            <a:solidFill>
              <a:srgbClr val="BC8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3604347" y="1274053"/>
            <a:ext cx="2646924" cy="2201250"/>
          </a:xfrm>
          <a:custGeom>
            <a:avLst/>
            <a:gdLst>
              <a:gd name="connsiteX0" fmla="*/ 550313 w 2219325"/>
              <a:gd name="connsiteY0" fmla="*/ 0 h 2201250"/>
              <a:gd name="connsiteX1" fmla="*/ 2219325 w 2219325"/>
              <a:gd name="connsiteY1" fmla="*/ 0 h 2201250"/>
              <a:gd name="connsiteX2" fmla="*/ 1669013 w 2219325"/>
              <a:gd name="connsiteY2" fmla="*/ 2201250 h 2201250"/>
              <a:gd name="connsiteX3" fmla="*/ 0 w 2219325"/>
              <a:gd name="connsiteY3" fmla="*/ 2201250 h 2201250"/>
            </a:gdLst>
            <a:ahLst/>
            <a:cxnLst>
              <a:cxn ang="0">
                <a:pos x="connsiteX0" y="connsiteY0"/>
              </a:cxn>
              <a:cxn ang="0">
                <a:pos x="connsiteX1" y="connsiteY1"/>
              </a:cxn>
              <a:cxn ang="0">
                <a:pos x="connsiteX2" y="connsiteY2"/>
              </a:cxn>
              <a:cxn ang="0">
                <a:pos x="connsiteX3" y="connsiteY3"/>
              </a:cxn>
            </a:cxnLst>
            <a:rect l="l" t="t" r="r" b="b"/>
            <a:pathLst>
              <a:path w="2219325" h="2201250">
                <a:moveTo>
                  <a:pt x="550313" y="0"/>
                </a:moveTo>
                <a:lnTo>
                  <a:pt x="2219325" y="0"/>
                </a:lnTo>
                <a:lnTo>
                  <a:pt x="1669013" y="2201250"/>
                </a:lnTo>
                <a:lnTo>
                  <a:pt x="0" y="2201250"/>
                </a:lnTo>
                <a:close/>
              </a:path>
            </a:pathLst>
          </a:custGeom>
          <a:blipFill>
            <a:blip r:embed="rId3"/>
            <a:stretch>
              <a:fillRect/>
            </a:stretch>
          </a:blip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3436086"/>
            <a:ext cx="12192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651707" y="3253752"/>
            <a:ext cx="2749749" cy="2201250"/>
          </a:xfrm>
          <a:custGeom>
            <a:avLst/>
            <a:gdLst>
              <a:gd name="connsiteX0" fmla="*/ 550313 w 2219325"/>
              <a:gd name="connsiteY0" fmla="*/ 0 h 2201250"/>
              <a:gd name="connsiteX1" fmla="*/ 2219325 w 2219325"/>
              <a:gd name="connsiteY1" fmla="*/ 0 h 2201250"/>
              <a:gd name="connsiteX2" fmla="*/ 1669013 w 2219325"/>
              <a:gd name="connsiteY2" fmla="*/ 2201250 h 2201250"/>
              <a:gd name="connsiteX3" fmla="*/ 0 w 2219325"/>
              <a:gd name="connsiteY3" fmla="*/ 2201250 h 2201250"/>
            </a:gdLst>
            <a:ahLst/>
            <a:cxnLst>
              <a:cxn ang="0">
                <a:pos x="connsiteX0" y="connsiteY0"/>
              </a:cxn>
              <a:cxn ang="0">
                <a:pos x="connsiteX1" y="connsiteY1"/>
              </a:cxn>
              <a:cxn ang="0">
                <a:pos x="connsiteX2" y="connsiteY2"/>
              </a:cxn>
              <a:cxn ang="0">
                <a:pos x="connsiteX3" y="connsiteY3"/>
              </a:cxn>
            </a:cxnLst>
            <a:rect l="l" t="t" r="r" b="b"/>
            <a:pathLst>
              <a:path w="2219325" h="2201250">
                <a:moveTo>
                  <a:pt x="550313" y="0"/>
                </a:moveTo>
                <a:lnTo>
                  <a:pt x="2219325" y="0"/>
                </a:lnTo>
                <a:lnTo>
                  <a:pt x="1669013" y="2201250"/>
                </a:lnTo>
                <a:lnTo>
                  <a:pt x="0" y="2201250"/>
                </a:lnTo>
                <a:close/>
              </a:path>
            </a:pathLst>
          </a:custGeom>
          <a:blipFill>
            <a:blip r:embed="rId4"/>
            <a:stretch>
              <a:fillRect/>
            </a:stretch>
          </a:blipFill>
          <a:ln>
            <a:solidFill>
              <a:srgbClr val="BC8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621551" y="249363"/>
            <a:ext cx="8925025" cy="646331"/>
          </a:xfrm>
          <a:prstGeom prst="rect">
            <a:avLst/>
          </a:prstGeom>
          <a:noFill/>
        </p:spPr>
        <p:txBody>
          <a:bodyPr wrap="square" rtlCol="0">
            <a:spAutoFit/>
          </a:bodyPr>
          <a:lstStyle/>
          <a:p>
            <a:r>
              <a:rPr lang="zh-CN" altLang="zh-CN" dirty="0"/>
              <a:t>能靓、张寅韬等</a:t>
            </a:r>
            <a:r>
              <a:rPr lang="en-US" altLang="zh-CN" dirty="0"/>
              <a:t>10</a:t>
            </a:r>
            <a:r>
              <a:rPr lang="zh-CN" altLang="zh-CN" dirty="0"/>
              <a:t>位老师结合自己的实践，介绍了《基于家园共育的幼儿园微信公众平台的班本实践》、《学习故事在幼儿园区域活动评价中的运用》等研究成果</a:t>
            </a:r>
            <a:endParaRPr lang="zh-CN" altLang="en-US" sz="2000" dirty="0">
              <a:latin typeface="+mn-ea"/>
            </a:endParaRPr>
          </a:p>
        </p:txBody>
      </p:sp>
      <p:sp>
        <p:nvSpPr>
          <p:cNvPr id="18" name="任意多边形 5"/>
          <p:cNvSpPr/>
          <p:nvPr/>
        </p:nvSpPr>
        <p:spPr>
          <a:xfrm>
            <a:off x="6599095" y="1245265"/>
            <a:ext cx="2552669" cy="2201250"/>
          </a:xfrm>
          <a:custGeom>
            <a:avLst/>
            <a:gdLst>
              <a:gd name="connsiteX0" fmla="*/ 550313 w 2219325"/>
              <a:gd name="connsiteY0" fmla="*/ 0 h 2201250"/>
              <a:gd name="connsiteX1" fmla="*/ 2219325 w 2219325"/>
              <a:gd name="connsiteY1" fmla="*/ 0 h 2201250"/>
              <a:gd name="connsiteX2" fmla="*/ 1669013 w 2219325"/>
              <a:gd name="connsiteY2" fmla="*/ 2201250 h 2201250"/>
              <a:gd name="connsiteX3" fmla="*/ 0 w 2219325"/>
              <a:gd name="connsiteY3" fmla="*/ 2201250 h 2201250"/>
            </a:gdLst>
            <a:ahLst/>
            <a:cxnLst>
              <a:cxn ang="0">
                <a:pos x="connsiteX0" y="connsiteY0"/>
              </a:cxn>
              <a:cxn ang="0">
                <a:pos x="connsiteX1" y="connsiteY1"/>
              </a:cxn>
              <a:cxn ang="0">
                <a:pos x="connsiteX2" y="connsiteY2"/>
              </a:cxn>
              <a:cxn ang="0">
                <a:pos x="connsiteX3" y="connsiteY3"/>
              </a:cxn>
            </a:cxnLst>
            <a:rect l="l" t="t" r="r" b="b"/>
            <a:pathLst>
              <a:path w="2219325" h="2201250">
                <a:moveTo>
                  <a:pt x="550313" y="0"/>
                </a:moveTo>
                <a:lnTo>
                  <a:pt x="2219325" y="0"/>
                </a:lnTo>
                <a:lnTo>
                  <a:pt x="1669013" y="2201250"/>
                </a:lnTo>
                <a:lnTo>
                  <a:pt x="0" y="2201250"/>
                </a:lnTo>
                <a:close/>
              </a:path>
            </a:pathLst>
          </a:custGeom>
          <a:blipFill>
            <a:blip r:embed="rId5"/>
            <a:stretch>
              <a:fillRect/>
            </a:stretch>
          </a:blip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4"/>
          <p:cNvSpPr/>
          <p:nvPr/>
        </p:nvSpPr>
        <p:spPr>
          <a:xfrm>
            <a:off x="6484897" y="3253752"/>
            <a:ext cx="2522513" cy="2201250"/>
          </a:xfrm>
          <a:custGeom>
            <a:avLst/>
            <a:gdLst>
              <a:gd name="connsiteX0" fmla="*/ 550313 w 2219325"/>
              <a:gd name="connsiteY0" fmla="*/ 0 h 2201250"/>
              <a:gd name="connsiteX1" fmla="*/ 2219325 w 2219325"/>
              <a:gd name="connsiteY1" fmla="*/ 0 h 2201250"/>
              <a:gd name="connsiteX2" fmla="*/ 1669013 w 2219325"/>
              <a:gd name="connsiteY2" fmla="*/ 2201250 h 2201250"/>
              <a:gd name="connsiteX3" fmla="*/ 0 w 2219325"/>
              <a:gd name="connsiteY3" fmla="*/ 2201250 h 2201250"/>
            </a:gdLst>
            <a:ahLst/>
            <a:cxnLst>
              <a:cxn ang="0">
                <a:pos x="connsiteX0" y="connsiteY0"/>
              </a:cxn>
              <a:cxn ang="0">
                <a:pos x="connsiteX1" y="connsiteY1"/>
              </a:cxn>
              <a:cxn ang="0">
                <a:pos x="connsiteX2" y="connsiteY2"/>
              </a:cxn>
              <a:cxn ang="0">
                <a:pos x="connsiteX3" y="connsiteY3"/>
              </a:cxn>
            </a:cxnLst>
            <a:rect l="l" t="t" r="r" b="b"/>
            <a:pathLst>
              <a:path w="2219325" h="2201250">
                <a:moveTo>
                  <a:pt x="550313" y="0"/>
                </a:moveTo>
                <a:lnTo>
                  <a:pt x="2219325" y="0"/>
                </a:lnTo>
                <a:lnTo>
                  <a:pt x="1669013" y="2201250"/>
                </a:lnTo>
                <a:lnTo>
                  <a:pt x="0" y="2201250"/>
                </a:lnTo>
                <a:close/>
              </a:path>
            </a:pathLst>
          </a:custGeom>
          <a:blipFill>
            <a:blip r:embed="rId6"/>
            <a:stretch>
              <a:fillRect/>
            </a:stretch>
          </a:bli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5"/>
          <p:cNvSpPr/>
          <p:nvPr/>
        </p:nvSpPr>
        <p:spPr>
          <a:xfrm>
            <a:off x="9196400" y="1274053"/>
            <a:ext cx="2533638" cy="2201250"/>
          </a:xfrm>
          <a:custGeom>
            <a:avLst/>
            <a:gdLst>
              <a:gd name="connsiteX0" fmla="*/ 550313 w 2219325"/>
              <a:gd name="connsiteY0" fmla="*/ 0 h 2201250"/>
              <a:gd name="connsiteX1" fmla="*/ 2219325 w 2219325"/>
              <a:gd name="connsiteY1" fmla="*/ 0 h 2201250"/>
              <a:gd name="connsiteX2" fmla="*/ 1669013 w 2219325"/>
              <a:gd name="connsiteY2" fmla="*/ 2201250 h 2201250"/>
              <a:gd name="connsiteX3" fmla="*/ 0 w 2219325"/>
              <a:gd name="connsiteY3" fmla="*/ 2201250 h 2201250"/>
            </a:gdLst>
            <a:ahLst/>
            <a:cxnLst>
              <a:cxn ang="0">
                <a:pos x="connsiteX0" y="connsiteY0"/>
              </a:cxn>
              <a:cxn ang="0">
                <a:pos x="connsiteX1" y="connsiteY1"/>
              </a:cxn>
              <a:cxn ang="0">
                <a:pos x="connsiteX2" y="connsiteY2"/>
              </a:cxn>
              <a:cxn ang="0">
                <a:pos x="connsiteX3" y="connsiteY3"/>
              </a:cxn>
            </a:cxnLst>
            <a:rect l="l" t="t" r="r" b="b"/>
            <a:pathLst>
              <a:path w="2219325" h="2201250">
                <a:moveTo>
                  <a:pt x="550313" y="0"/>
                </a:moveTo>
                <a:lnTo>
                  <a:pt x="2219325" y="0"/>
                </a:lnTo>
                <a:lnTo>
                  <a:pt x="1669013" y="2201250"/>
                </a:lnTo>
                <a:lnTo>
                  <a:pt x="0" y="2201250"/>
                </a:lnTo>
                <a:close/>
              </a:path>
            </a:pathLst>
          </a:custGeom>
          <a:blipFill>
            <a:blip r:embed="rId7"/>
            <a:stretch>
              <a:fillRect/>
            </a:stretch>
          </a:bli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4"/>
          <p:cNvSpPr/>
          <p:nvPr/>
        </p:nvSpPr>
        <p:spPr>
          <a:xfrm>
            <a:off x="9448910" y="3253752"/>
            <a:ext cx="2552669" cy="2201250"/>
          </a:xfrm>
          <a:custGeom>
            <a:avLst/>
            <a:gdLst>
              <a:gd name="connsiteX0" fmla="*/ 550313 w 2219325"/>
              <a:gd name="connsiteY0" fmla="*/ 0 h 2201250"/>
              <a:gd name="connsiteX1" fmla="*/ 2219325 w 2219325"/>
              <a:gd name="connsiteY1" fmla="*/ 0 h 2201250"/>
              <a:gd name="connsiteX2" fmla="*/ 1669013 w 2219325"/>
              <a:gd name="connsiteY2" fmla="*/ 2201250 h 2201250"/>
              <a:gd name="connsiteX3" fmla="*/ 0 w 2219325"/>
              <a:gd name="connsiteY3" fmla="*/ 2201250 h 2201250"/>
            </a:gdLst>
            <a:ahLst/>
            <a:cxnLst>
              <a:cxn ang="0">
                <a:pos x="connsiteX0" y="connsiteY0"/>
              </a:cxn>
              <a:cxn ang="0">
                <a:pos x="connsiteX1" y="connsiteY1"/>
              </a:cxn>
              <a:cxn ang="0">
                <a:pos x="connsiteX2" y="connsiteY2"/>
              </a:cxn>
              <a:cxn ang="0">
                <a:pos x="connsiteX3" y="connsiteY3"/>
              </a:cxn>
            </a:cxnLst>
            <a:rect l="l" t="t" r="r" b="b"/>
            <a:pathLst>
              <a:path w="2219325" h="2201250">
                <a:moveTo>
                  <a:pt x="550313" y="0"/>
                </a:moveTo>
                <a:lnTo>
                  <a:pt x="2219325" y="0"/>
                </a:lnTo>
                <a:lnTo>
                  <a:pt x="1669013" y="2201250"/>
                </a:lnTo>
                <a:lnTo>
                  <a:pt x="0" y="2201250"/>
                </a:lnTo>
                <a:close/>
              </a:path>
            </a:pathLst>
          </a:custGeom>
          <a:blipFill>
            <a:blip r:embed="rId8"/>
            <a:stretch>
              <a:fillRect/>
            </a:stretch>
          </a:blip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3779436" y="3253752"/>
            <a:ext cx="2516471" cy="2201250"/>
          </a:xfrm>
          <a:custGeom>
            <a:avLst/>
            <a:gdLst>
              <a:gd name="connsiteX0" fmla="*/ 550313 w 2219325"/>
              <a:gd name="connsiteY0" fmla="*/ 0 h 2201250"/>
              <a:gd name="connsiteX1" fmla="*/ 2219325 w 2219325"/>
              <a:gd name="connsiteY1" fmla="*/ 0 h 2201250"/>
              <a:gd name="connsiteX2" fmla="*/ 1669013 w 2219325"/>
              <a:gd name="connsiteY2" fmla="*/ 2201250 h 2201250"/>
              <a:gd name="connsiteX3" fmla="*/ 0 w 2219325"/>
              <a:gd name="connsiteY3" fmla="*/ 2201250 h 2201250"/>
            </a:gdLst>
            <a:ahLst/>
            <a:cxnLst>
              <a:cxn ang="0">
                <a:pos x="connsiteX0" y="connsiteY0"/>
              </a:cxn>
              <a:cxn ang="0">
                <a:pos x="connsiteX1" y="connsiteY1"/>
              </a:cxn>
              <a:cxn ang="0">
                <a:pos x="connsiteX2" y="connsiteY2"/>
              </a:cxn>
              <a:cxn ang="0">
                <a:pos x="connsiteX3" y="connsiteY3"/>
              </a:cxn>
            </a:cxnLst>
            <a:rect l="l" t="t" r="r" b="b"/>
            <a:pathLst>
              <a:path w="2219325" h="2201250">
                <a:moveTo>
                  <a:pt x="550313" y="0"/>
                </a:moveTo>
                <a:lnTo>
                  <a:pt x="2219325" y="0"/>
                </a:lnTo>
                <a:lnTo>
                  <a:pt x="1669013" y="2201250"/>
                </a:lnTo>
                <a:lnTo>
                  <a:pt x="0" y="2201250"/>
                </a:lnTo>
                <a:close/>
              </a:path>
            </a:pathLst>
          </a:custGeom>
          <a:blipFill>
            <a:blip r:embed="rId9"/>
            <a:stretch>
              <a:fillRect/>
            </a:stretch>
          </a:blip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8785207"/>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30000" fill="hold" grpId="0" nodeType="afterEffect" p14:presetBounceEnd="30000">
                                      <p:stCondLst>
                                        <p:cond delay="200"/>
                                      </p:stCondLst>
                                      <p:childTnLst>
                                        <p:set>
                                          <p:cBhvr>
                                            <p:cTn id="11" dur="1" fill="hold">
                                              <p:stCondLst>
                                                <p:cond delay="0"/>
                                              </p:stCondLst>
                                            </p:cTn>
                                            <p:tgtEl>
                                              <p:spTgt spid="3"/>
                                            </p:tgtEl>
                                            <p:attrNameLst>
                                              <p:attrName>style.visibility</p:attrName>
                                            </p:attrNameLst>
                                          </p:cBhvr>
                                          <p:to>
                                            <p:strVal val="visible"/>
                                          </p:to>
                                        </p:set>
                                        <p:anim calcmode="lin" valueType="num" p14:bounceEnd="30000">
                                          <p:cBhvr additive="base">
                                            <p:cTn id="12" dur="500" fill="hold"/>
                                            <p:tgtEl>
                                              <p:spTgt spid="3"/>
                                            </p:tgtEl>
                                            <p:attrNameLst>
                                              <p:attrName>ppt_x</p:attrName>
                                            </p:attrNameLst>
                                          </p:cBhvr>
                                          <p:tavLst>
                                            <p:tav tm="0">
                                              <p:val>
                                                <p:strVal val="1+#ppt_w/2"/>
                                              </p:val>
                                            </p:tav>
                                            <p:tav tm="100000">
                                              <p:val>
                                                <p:strVal val="#ppt_x"/>
                                              </p:val>
                                            </p:tav>
                                          </p:tavLst>
                                        </p:anim>
                                        <p:anim calcmode="lin" valueType="num" p14:bounceEnd="30000">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200"/>
                                </p:stCondLst>
                                <p:childTnLst>
                                  <p:par>
                                    <p:cTn id="15" presetID="2" presetClass="entr" presetSubtype="2" accel="30000" fill="hold" grpId="0" nodeType="afterEffect" p14:presetBounceEnd="30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30000">
                                          <p:cBhvr additive="base">
                                            <p:cTn id="17" dur="400" fill="hold"/>
                                            <p:tgtEl>
                                              <p:spTgt spid="4"/>
                                            </p:tgtEl>
                                            <p:attrNameLst>
                                              <p:attrName>ppt_x</p:attrName>
                                            </p:attrNameLst>
                                          </p:cBhvr>
                                          <p:tavLst>
                                            <p:tav tm="0">
                                              <p:val>
                                                <p:strVal val="1+#ppt_w/2"/>
                                              </p:val>
                                            </p:tav>
                                            <p:tav tm="100000">
                                              <p:val>
                                                <p:strVal val="#ppt_x"/>
                                              </p:val>
                                            </p:tav>
                                          </p:tavLst>
                                        </p:anim>
                                        <p:anim calcmode="lin" valueType="num" p14:bounceEnd="30000">
                                          <p:cBhvr additive="base">
                                            <p:cTn id="18" dur="4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600"/>
                                </p:stCondLst>
                                <p:childTnLst>
                                  <p:par>
                                    <p:cTn id="20" presetID="2" presetClass="entr" presetSubtype="2" accel="30000" fill="hold" grpId="0" nodeType="afterEffect" p14:presetBounceEnd="30000">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14:bounceEnd="30000">
                                          <p:cBhvr additive="base">
                                            <p:cTn id="22" dur="300" fill="hold"/>
                                            <p:tgtEl>
                                              <p:spTgt spid="6"/>
                                            </p:tgtEl>
                                            <p:attrNameLst>
                                              <p:attrName>ppt_x</p:attrName>
                                            </p:attrNameLst>
                                          </p:cBhvr>
                                          <p:tavLst>
                                            <p:tav tm="0">
                                              <p:val>
                                                <p:strVal val="1+#ppt_w/2"/>
                                              </p:val>
                                            </p:tav>
                                            <p:tav tm="100000">
                                              <p:val>
                                                <p:strVal val="#ppt_x"/>
                                              </p:val>
                                            </p:tav>
                                          </p:tavLst>
                                        </p:anim>
                                        <p:anim calcmode="lin" valueType="num" p14:bounceEnd="30000">
                                          <p:cBhvr additive="base">
                                            <p:cTn id="23" dur="30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1900"/>
                                </p:stCondLst>
                                <p:childTnLst>
                                  <p:par>
                                    <p:cTn id="25" presetID="2" presetClass="entr" presetSubtype="2" accel="30000" fill="hold" grpId="0" nodeType="afterEffect" p14:presetBounceEnd="30000">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14:bounceEnd="30000">
                                          <p:cBhvr additive="base">
                                            <p:cTn id="27" dur="200" fill="hold"/>
                                            <p:tgtEl>
                                              <p:spTgt spid="5"/>
                                            </p:tgtEl>
                                            <p:attrNameLst>
                                              <p:attrName>ppt_x</p:attrName>
                                            </p:attrNameLst>
                                          </p:cBhvr>
                                          <p:tavLst>
                                            <p:tav tm="0">
                                              <p:val>
                                                <p:strVal val="1+#ppt_w/2"/>
                                              </p:val>
                                            </p:tav>
                                            <p:tav tm="100000">
                                              <p:val>
                                                <p:strVal val="#ppt_x"/>
                                              </p:val>
                                            </p:tav>
                                          </p:tavLst>
                                        </p:anim>
                                        <p:anim calcmode="lin" valueType="num" p14:bounceEnd="30000">
                                          <p:cBhvr additive="base">
                                            <p:cTn id="28" dur="2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2100"/>
                                </p:stCondLst>
                                <p:childTnLst>
                                  <p:par>
                                    <p:cTn id="30" presetID="2" presetClass="entr" presetSubtype="2" accel="30000" fill="hold" grpId="0" nodeType="afterEffect" p14:presetBounceEnd="30000">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14:bounceEnd="30000">
                                          <p:cBhvr additive="base">
                                            <p:cTn id="32" dur="300" fill="hold"/>
                                            <p:tgtEl>
                                              <p:spTgt spid="18"/>
                                            </p:tgtEl>
                                            <p:attrNameLst>
                                              <p:attrName>ppt_x</p:attrName>
                                            </p:attrNameLst>
                                          </p:cBhvr>
                                          <p:tavLst>
                                            <p:tav tm="0">
                                              <p:val>
                                                <p:strVal val="1+#ppt_w/2"/>
                                              </p:val>
                                            </p:tav>
                                            <p:tav tm="100000">
                                              <p:val>
                                                <p:strVal val="#ppt_x"/>
                                              </p:val>
                                            </p:tav>
                                          </p:tavLst>
                                        </p:anim>
                                        <p:anim calcmode="lin" valueType="num" p14:bounceEnd="30000">
                                          <p:cBhvr additive="base">
                                            <p:cTn id="33" dur="3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2400"/>
                                </p:stCondLst>
                                <p:childTnLst>
                                  <p:par>
                                    <p:cTn id="35" presetID="2" presetClass="entr" presetSubtype="2" accel="30000" fill="hold" grpId="0" nodeType="afterEffect" p14:presetBounceEnd="30000">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14:bounceEnd="30000">
                                          <p:cBhvr additive="base">
                                            <p:cTn id="37" dur="200" fill="hold"/>
                                            <p:tgtEl>
                                              <p:spTgt spid="19"/>
                                            </p:tgtEl>
                                            <p:attrNameLst>
                                              <p:attrName>ppt_x</p:attrName>
                                            </p:attrNameLst>
                                          </p:cBhvr>
                                          <p:tavLst>
                                            <p:tav tm="0">
                                              <p:val>
                                                <p:strVal val="1+#ppt_w/2"/>
                                              </p:val>
                                            </p:tav>
                                            <p:tav tm="100000">
                                              <p:val>
                                                <p:strVal val="#ppt_x"/>
                                              </p:val>
                                            </p:tav>
                                          </p:tavLst>
                                        </p:anim>
                                        <p:anim calcmode="lin" valueType="num" p14:bounceEnd="30000">
                                          <p:cBhvr additive="base">
                                            <p:cTn id="38" dur="200" fill="hold"/>
                                            <p:tgtEl>
                                              <p:spTgt spid="19"/>
                                            </p:tgtEl>
                                            <p:attrNameLst>
                                              <p:attrName>ppt_y</p:attrName>
                                            </p:attrNameLst>
                                          </p:cBhvr>
                                          <p:tavLst>
                                            <p:tav tm="0">
                                              <p:val>
                                                <p:strVal val="#ppt_y"/>
                                              </p:val>
                                            </p:tav>
                                            <p:tav tm="100000">
                                              <p:val>
                                                <p:strVal val="#ppt_y"/>
                                              </p:val>
                                            </p:tav>
                                          </p:tavLst>
                                        </p:anim>
                                      </p:childTnLst>
                                    </p:cTn>
                                  </p:par>
                                </p:childTnLst>
                              </p:cTn>
                            </p:par>
                            <p:par>
                              <p:cTn id="39" fill="hold">
                                <p:stCondLst>
                                  <p:cond delay="2600"/>
                                </p:stCondLst>
                                <p:childTnLst>
                                  <p:par>
                                    <p:cTn id="40" presetID="2" presetClass="entr" presetSubtype="2" accel="30000" fill="hold" grpId="0" nodeType="afterEffect" p14:presetBounceEnd="30000">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14:bounceEnd="30000">
                                          <p:cBhvr additive="base">
                                            <p:cTn id="42" dur="300" fill="hold"/>
                                            <p:tgtEl>
                                              <p:spTgt spid="20"/>
                                            </p:tgtEl>
                                            <p:attrNameLst>
                                              <p:attrName>ppt_x</p:attrName>
                                            </p:attrNameLst>
                                          </p:cBhvr>
                                          <p:tavLst>
                                            <p:tav tm="0">
                                              <p:val>
                                                <p:strVal val="1+#ppt_w/2"/>
                                              </p:val>
                                            </p:tav>
                                            <p:tav tm="100000">
                                              <p:val>
                                                <p:strVal val="#ppt_x"/>
                                              </p:val>
                                            </p:tav>
                                          </p:tavLst>
                                        </p:anim>
                                        <p:anim calcmode="lin" valueType="num" p14:bounceEnd="30000">
                                          <p:cBhvr additive="base">
                                            <p:cTn id="43" dur="300" fill="hold"/>
                                            <p:tgtEl>
                                              <p:spTgt spid="20"/>
                                            </p:tgtEl>
                                            <p:attrNameLst>
                                              <p:attrName>ppt_y</p:attrName>
                                            </p:attrNameLst>
                                          </p:cBhvr>
                                          <p:tavLst>
                                            <p:tav tm="0">
                                              <p:val>
                                                <p:strVal val="#ppt_y"/>
                                              </p:val>
                                            </p:tav>
                                            <p:tav tm="100000">
                                              <p:val>
                                                <p:strVal val="#ppt_y"/>
                                              </p:val>
                                            </p:tav>
                                          </p:tavLst>
                                        </p:anim>
                                      </p:childTnLst>
                                    </p:cTn>
                                  </p:par>
                                </p:childTnLst>
                              </p:cTn>
                            </p:par>
                            <p:par>
                              <p:cTn id="44" fill="hold">
                                <p:stCondLst>
                                  <p:cond delay="2900"/>
                                </p:stCondLst>
                                <p:childTnLst>
                                  <p:par>
                                    <p:cTn id="45" presetID="2" presetClass="entr" presetSubtype="2" accel="30000" fill="hold" grpId="0" nodeType="afterEffect" p14:presetBounceEnd="30000">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14:bounceEnd="30000">
                                          <p:cBhvr additive="base">
                                            <p:cTn id="47" dur="200" fill="hold"/>
                                            <p:tgtEl>
                                              <p:spTgt spid="21"/>
                                            </p:tgtEl>
                                            <p:attrNameLst>
                                              <p:attrName>ppt_x</p:attrName>
                                            </p:attrNameLst>
                                          </p:cBhvr>
                                          <p:tavLst>
                                            <p:tav tm="0">
                                              <p:val>
                                                <p:strVal val="1+#ppt_w/2"/>
                                              </p:val>
                                            </p:tav>
                                            <p:tav tm="100000">
                                              <p:val>
                                                <p:strVal val="#ppt_x"/>
                                              </p:val>
                                            </p:tav>
                                          </p:tavLst>
                                        </p:anim>
                                        <p:anim calcmode="lin" valueType="num" p14:bounceEnd="30000">
                                          <p:cBhvr additive="base">
                                            <p:cTn id="48" dur="2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2" grpId="0" animBg="1"/>
          <p:bldP spid="4" grpId="0" animBg="1"/>
          <p:bldP spid="18" grpId="0" animBg="1"/>
          <p:bldP spid="19" grpId="0" animBg="1"/>
          <p:bldP spid="20" grpId="0" animBg="1"/>
          <p:bldP spid="21" grpId="0" animBg="1"/>
          <p:bldP spid="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30000" fill="hold" grpId="0" nodeType="afterEffect">
                                      <p:stCondLst>
                                        <p:cond delay="20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200"/>
                                </p:stCondLst>
                                <p:childTnLst>
                                  <p:par>
                                    <p:cTn id="15" presetID="2" presetClass="entr" presetSubtype="2" accel="3000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400" fill="hold"/>
                                            <p:tgtEl>
                                              <p:spTgt spid="4"/>
                                            </p:tgtEl>
                                            <p:attrNameLst>
                                              <p:attrName>ppt_x</p:attrName>
                                            </p:attrNameLst>
                                          </p:cBhvr>
                                          <p:tavLst>
                                            <p:tav tm="0">
                                              <p:val>
                                                <p:strVal val="1+#ppt_w/2"/>
                                              </p:val>
                                            </p:tav>
                                            <p:tav tm="100000">
                                              <p:val>
                                                <p:strVal val="#ppt_x"/>
                                              </p:val>
                                            </p:tav>
                                          </p:tavLst>
                                        </p:anim>
                                        <p:anim calcmode="lin" valueType="num">
                                          <p:cBhvr additive="base">
                                            <p:cTn id="18" dur="4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600"/>
                                </p:stCondLst>
                                <p:childTnLst>
                                  <p:par>
                                    <p:cTn id="20" presetID="2" presetClass="entr" presetSubtype="2" accel="3000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300" fill="hold"/>
                                            <p:tgtEl>
                                              <p:spTgt spid="6"/>
                                            </p:tgtEl>
                                            <p:attrNameLst>
                                              <p:attrName>ppt_x</p:attrName>
                                            </p:attrNameLst>
                                          </p:cBhvr>
                                          <p:tavLst>
                                            <p:tav tm="0">
                                              <p:val>
                                                <p:strVal val="1+#ppt_w/2"/>
                                              </p:val>
                                            </p:tav>
                                            <p:tav tm="100000">
                                              <p:val>
                                                <p:strVal val="#ppt_x"/>
                                              </p:val>
                                            </p:tav>
                                          </p:tavLst>
                                        </p:anim>
                                        <p:anim calcmode="lin" valueType="num">
                                          <p:cBhvr additive="base">
                                            <p:cTn id="23" dur="30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1900"/>
                                </p:stCondLst>
                                <p:childTnLst>
                                  <p:par>
                                    <p:cTn id="25" presetID="2" presetClass="entr" presetSubtype="2" accel="3000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200" fill="hold"/>
                                            <p:tgtEl>
                                              <p:spTgt spid="5"/>
                                            </p:tgtEl>
                                            <p:attrNameLst>
                                              <p:attrName>ppt_x</p:attrName>
                                            </p:attrNameLst>
                                          </p:cBhvr>
                                          <p:tavLst>
                                            <p:tav tm="0">
                                              <p:val>
                                                <p:strVal val="1+#ppt_w/2"/>
                                              </p:val>
                                            </p:tav>
                                            <p:tav tm="100000">
                                              <p:val>
                                                <p:strVal val="#ppt_x"/>
                                              </p:val>
                                            </p:tav>
                                          </p:tavLst>
                                        </p:anim>
                                        <p:anim calcmode="lin" valueType="num">
                                          <p:cBhvr additive="base">
                                            <p:cTn id="28" dur="2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2100"/>
                                </p:stCondLst>
                                <p:childTnLst>
                                  <p:par>
                                    <p:cTn id="30" presetID="2" presetClass="entr" presetSubtype="2" accel="3000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300" fill="hold"/>
                                            <p:tgtEl>
                                              <p:spTgt spid="18"/>
                                            </p:tgtEl>
                                            <p:attrNameLst>
                                              <p:attrName>ppt_x</p:attrName>
                                            </p:attrNameLst>
                                          </p:cBhvr>
                                          <p:tavLst>
                                            <p:tav tm="0">
                                              <p:val>
                                                <p:strVal val="1+#ppt_w/2"/>
                                              </p:val>
                                            </p:tav>
                                            <p:tav tm="100000">
                                              <p:val>
                                                <p:strVal val="#ppt_x"/>
                                              </p:val>
                                            </p:tav>
                                          </p:tavLst>
                                        </p:anim>
                                        <p:anim calcmode="lin" valueType="num">
                                          <p:cBhvr additive="base">
                                            <p:cTn id="33" dur="3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2400"/>
                                </p:stCondLst>
                                <p:childTnLst>
                                  <p:par>
                                    <p:cTn id="35" presetID="2" presetClass="entr" presetSubtype="2" accel="3000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200" fill="hold"/>
                                            <p:tgtEl>
                                              <p:spTgt spid="19"/>
                                            </p:tgtEl>
                                            <p:attrNameLst>
                                              <p:attrName>ppt_x</p:attrName>
                                            </p:attrNameLst>
                                          </p:cBhvr>
                                          <p:tavLst>
                                            <p:tav tm="0">
                                              <p:val>
                                                <p:strVal val="1+#ppt_w/2"/>
                                              </p:val>
                                            </p:tav>
                                            <p:tav tm="100000">
                                              <p:val>
                                                <p:strVal val="#ppt_x"/>
                                              </p:val>
                                            </p:tav>
                                          </p:tavLst>
                                        </p:anim>
                                        <p:anim calcmode="lin" valueType="num">
                                          <p:cBhvr additive="base">
                                            <p:cTn id="38" dur="200" fill="hold"/>
                                            <p:tgtEl>
                                              <p:spTgt spid="19"/>
                                            </p:tgtEl>
                                            <p:attrNameLst>
                                              <p:attrName>ppt_y</p:attrName>
                                            </p:attrNameLst>
                                          </p:cBhvr>
                                          <p:tavLst>
                                            <p:tav tm="0">
                                              <p:val>
                                                <p:strVal val="#ppt_y"/>
                                              </p:val>
                                            </p:tav>
                                            <p:tav tm="100000">
                                              <p:val>
                                                <p:strVal val="#ppt_y"/>
                                              </p:val>
                                            </p:tav>
                                          </p:tavLst>
                                        </p:anim>
                                      </p:childTnLst>
                                    </p:cTn>
                                  </p:par>
                                </p:childTnLst>
                              </p:cTn>
                            </p:par>
                            <p:par>
                              <p:cTn id="39" fill="hold">
                                <p:stCondLst>
                                  <p:cond delay="2600"/>
                                </p:stCondLst>
                                <p:childTnLst>
                                  <p:par>
                                    <p:cTn id="40" presetID="2" presetClass="entr" presetSubtype="2" accel="30000"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300" fill="hold"/>
                                            <p:tgtEl>
                                              <p:spTgt spid="20"/>
                                            </p:tgtEl>
                                            <p:attrNameLst>
                                              <p:attrName>ppt_x</p:attrName>
                                            </p:attrNameLst>
                                          </p:cBhvr>
                                          <p:tavLst>
                                            <p:tav tm="0">
                                              <p:val>
                                                <p:strVal val="1+#ppt_w/2"/>
                                              </p:val>
                                            </p:tav>
                                            <p:tav tm="100000">
                                              <p:val>
                                                <p:strVal val="#ppt_x"/>
                                              </p:val>
                                            </p:tav>
                                          </p:tavLst>
                                        </p:anim>
                                        <p:anim calcmode="lin" valueType="num">
                                          <p:cBhvr additive="base">
                                            <p:cTn id="43" dur="300" fill="hold"/>
                                            <p:tgtEl>
                                              <p:spTgt spid="20"/>
                                            </p:tgtEl>
                                            <p:attrNameLst>
                                              <p:attrName>ppt_y</p:attrName>
                                            </p:attrNameLst>
                                          </p:cBhvr>
                                          <p:tavLst>
                                            <p:tav tm="0">
                                              <p:val>
                                                <p:strVal val="#ppt_y"/>
                                              </p:val>
                                            </p:tav>
                                            <p:tav tm="100000">
                                              <p:val>
                                                <p:strVal val="#ppt_y"/>
                                              </p:val>
                                            </p:tav>
                                          </p:tavLst>
                                        </p:anim>
                                      </p:childTnLst>
                                    </p:cTn>
                                  </p:par>
                                </p:childTnLst>
                              </p:cTn>
                            </p:par>
                            <p:par>
                              <p:cTn id="44" fill="hold">
                                <p:stCondLst>
                                  <p:cond delay="2900"/>
                                </p:stCondLst>
                                <p:childTnLst>
                                  <p:par>
                                    <p:cTn id="45" presetID="2" presetClass="entr" presetSubtype="2" accel="3000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200" fill="hold"/>
                                            <p:tgtEl>
                                              <p:spTgt spid="21"/>
                                            </p:tgtEl>
                                            <p:attrNameLst>
                                              <p:attrName>ppt_x</p:attrName>
                                            </p:attrNameLst>
                                          </p:cBhvr>
                                          <p:tavLst>
                                            <p:tav tm="0">
                                              <p:val>
                                                <p:strVal val="1+#ppt_w/2"/>
                                              </p:val>
                                            </p:tav>
                                            <p:tav tm="100000">
                                              <p:val>
                                                <p:strVal val="#ppt_x"/>
                                              </p:val>
                                            </p:tav>
                                          </p:tavLst>
                                        </p:anim>
                                        <p:anim calcmode="lin" valueType="num">
                                          <p:cBhvr additive="base">
                                            <p:cTn id="48" dur="2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2" grpId="0" animBg="1"/>
          <p:bldP spid="4" grpId="0" animBg="1"/>
          <p:bldP spid="18" grpId="0" animBg="1"/>
          <p:bldP spid="19" grpId="0" animBg="1"/>
          <p:bldP spid="20" grpId="0" animBg="1"/>
          <p:bldP spid="21" grpId="0" animBg="1"/>
          <p:bldP spid="5"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rcRect t="6794" b="48782"/>
          <a:stretch>
            <a:fillRect/>
          </a:stretch>
        </p:blipFill>
        <p:spPr>
          <a:xfrm>
            <a:off x="2" y="3810000"/>
            <a:ext cx="12191998" cy="3046596"/>
          </a:xfrm>
          <a:custGeom>
            <a:avLst/>
            <a:gdLst>
              <a:gd name="connsiteX0" fmla="*/ 0 w 12191998"/>
              <a:gd name="connsiteY0" fmla="*/ 0 h 3046596"/>
              <a:gd name="connsiteX1" fmla="*/ 12191998 w 12191998"/>
              <a:gd name="connsiteY1" fmla="*/ 0 h 3046596"/>
              <a:gd name="connsiteX2" fmla="*/ 12191998 w 12191998"/>
              <a:gd name="connsiteY2" fmla="*/ 3046596 h 3046596"/>
              <a:gd name="connsiteX3" fmla="*/ 0 w 12191998"/>
              <a:gd name="connsiteY3" fmla="*/ 3046596 h 3046596"/>
            </a:gdLst>
            <a:ahLst/>
            <a:cxnLst>
              <a:cxn ang="0">
                <a:pos x="connsiteX0" y="connsiteY0"/>
              </a:cxn>
              <a:cxn ang="0">
                <a:pos x="connsiteX1" y="connsiteY1"/>
              </a:cxn>
              <a:cxn ang="0">
                <a:pos x="connsiteX2" y="connsiteY2"/>
              </a:cxn>
              <a:cxn ang="0">
                <a:pos x="connsiteX3" y="connsiteY3"/>
              </a:cxn>
            </a:cxnLst>
            <a:rect l="l" t="t" r="r" b="b"/>
            <a:pathLst>
              <a:path w="12191998" h="3046596">
                <a:moveTo>
                  <a:pt x="0" y="0"/>
                </a:moveTo>
                <a:lnTo>
                  <a:pt x="12191998" y="0"/>
                </a:lnTo>
                <a:lnTo>
                  <a:pt x="12191998" y="3046596"/>
                </a:lnTo>
                <a:lnTo>
                  <a:pt x="0" y="3046596"/>
                </a:lnTo>
                <a:close/>
              </a:path>
            </a:pathLst>
          </a:custGeom>
        </p:spPr>
      </p:pic>
      <p:sp>
        <p:nvSpPr>
          <p:cNvPr id="8" name="平行四边形 7"/>
          <p:cNvSpPr/>
          <p:nvPr/>
        </p:nvSpPr>
        <p:spPr>
          <a:xfrm>
            <a:off x="8981073" y="6097050"/>
            <a:ext cx="2163771" cy="759546"/>
          </a:xfrm>
          <a:prstGeom prst="parallelogram">
            <a:avLst>
              <a:gd name="adj" fmla="val 5804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文本框 11"/>
          <p:cNvSpPr txBox="1"/>
          <p:nvPr/>
        </p:nvSpPr>
        <p:spPr>
          <a:xfrm>
            <a:off x="2758780" y="2520085"/>
            <a:ext cx="8956298" cy="646331"/>
          </a:xfrm>
          <a:prstGeom prst="rect">
            <a:avLst/>
          </a:prstGeom>
          <a:noFill/>
        </p:spPr>
        <p:txBody>
          <a:bodyPr wrap="none" rtlCol="0">
            <a:spAutoFit/>
          </a:bodyPr>
          <a:lstStyle/>
          <a:p>
            <a:r>
              <a:rPr lang="zh-CN" altLang="en-US" sz="3600" i="1" dirty="0">
                <a:solidFill>
                  <a:schemeClr val="accent3"/>
                </a:solidFill>
                <a:latin typeface="Wingdings 2" panose="05020102010507070707" pitchFamily="18" charset="2"/>
                <a:ea typeface="方正正大黑_GBK" panose="02000000000000000000" pitchFamily="2" charset="-122"/>
              </a:rPr>
              <a:t>整合资源，分类组织规划课题专场活动标题</a:t>
            </a:r>
          </a:p>
        </p:txBody>
      </p:sp>
      <p:sp>
        <p:nvSpPr>
          <p:cNvPr id="14" name="矩形 13"/>
          <p:cNvSpPr/>
          <p:nvPr/>
        </p:nvSpPr>
        <p:spPr>
          <a:xfrm>
            <a:off x="0" y="3810000"/>
            <a:ext cx="12191999" cy="25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a:off x="-628649" y="3810000"/>
            <a:ext cx="5095876" cy="704850"/>
          </a:xfrm>
          <a:prstGeom prst="parallelogram">
            <a:avLst>
              <a:gd name="adj" fmla="val 5848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0068B7"/>
              </a:solidFill>
            </a:endParaRPr>
          </a:p>
        </p:txBody>
      </p:sp>
      <p:sp>
        <p:nvSpPr>
          <p:cNvPr id="5" name="文本框 4"/>
          <p:cNvSpPr txBox="1"/>
          <p:nvPr/>
        </p:nvSpPr>
        <p:spPr>
          <a:xfrm>
            <a:off x="890000" y="1464911"/>
            <a:ext cx="2058577" cy="3170099"/>
          </a:xfrm>
          <a:prstGeom prst="rect">
            <a:avLst/>
          </a:prstGeom>
          <a:noFill/>
        </p:spPr>
        <p:txBody>
          <a:bodyPr wrap="none" rtlCol="0">
            <a:spAutoFit/>
          </a:bodyPr>
          <a:lstStyle/>
          <a:p>
            <a:r>
              <a:rPr lang="en-US" altLang="zh-CN" sz="20000" i="1" dirty="0">
                <a:solidFill>
                  <a:schemeClr val="accent2"/>
                </a:solidFill>
                <a:latin typeface="方正正大黑_GBK" panose="02000000000000000000" pitchFamily="2" charset="-122"/>
                <a:ea typeface="方正正大黑_GBK" panose="02000000000000000000" pitchFamily="2" charset="-122"/>
              </a:rPr>
              <a:t>3</a:t>
            </a:r>
            <a:endParaRPr lang="zh-CN" altLang="en-US" sz="20000" i="1" dirty="0">
              <a:solidFill>
                <a:schemeClr val="accent2"/>
              </a:solidFill>
              <a:latin typeface="方正正大黑_GBK" panose="02000000000000000000" pitchFamily="2" charset="-122"/>
              <a:ea typeface="方正正大黑_GBK" panose="02000000000000000000" pitchFamily="2" charset="-122"/>
            </a:endParaRPr>
          </a:p>
        </p:txBody>
      </p:sp>
      <p:sp>
        <p:nvSpPr>
          <p:cNvPr id="15" name="矩形 14"/>
          <p:cNvSpPr/>
          <p:nvPr/>
        </p:nvSpPr>
        <p:spPr>
          <a:xfrm>
            <a:off x="9444763" y="6211669"/>
            <a:ext cx="1236389" cy="646331"/>
          </a:xfrm>
          <a:prstGeom prst="rect">
            <a:avLst/>
          </a:prstGeom>
          <a:noFill/>
        </p:spPr>
        <p:txBody>
          <a:bodyPr wrap="square" lIns="91440" tIns="45720" rIns="91440" bIns="45720">
            <a:spAutoFit/>
          </a:bodyPr>
          <a:lstStyle/>
          <a:p>
            <a:pPr algn="ctr"/>
            <a:r>
              <a:rPr lang="zh-CN" altLang="en-US" sz="3600" b="1" i="1" cap="none" spc="50" dirty="0">
                <a:ln w="9525" cmpd="sng">
                  <a:solidFill>
                    <a:schemeClr val="accent1"/>
                  </a:solidFill>
                  <a:prstDash val="solid"/>
                </a:ln>
                <a:solidFill>
                  <a:srgbClr val="70AD47">
                    <a:tint val="1000"/>
                  </a:srgbClr>
                </a:solidFill>
                <a:effectLst>
                  <a:glow rad="38100">
                    <a:schemeClr val="accent1">
                      <a:alpha val="40000"/>
                    </a:schemeClr>
                  </a:glow>
                </a:effectLst>
              </a:rPr>
              <a:t>建邺</a:t>
            </a:r>
          </a:p>
        </p:txBody>
      </p:sp>
    </p:spTree>
    <p:extLst>
      <p:ext uri="{BB962C8B-B14F-4D97-AF65-F5344CB8AC3E}">
        <p14:creationId xmlns:p14="http://schemas.microsoft.com/office/powerpoint/2010/main" val="3236199848"/>
      </p:ext>
    </p:extLst>
  </p:cSld>
  <p:clrMapOvr>
    <a:masterClrMapping/>
  </p:clrMapOvr>
  <mc:AlternateContent xmlns:mc="http://schemas.openxmlformats.org/markup-compatibility/2006" xmlns:p14="http://schemas.microsoft.com/office/powerpoint/2010/main">
    <mc:Choice Requires="p14">
      <p:transition spd="slow">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000"/>
                                </p:stCondLst>
                                <p:childTnLst>
                                  <p:par>
                                    <p:cTn id="18" presetID="2" presetClass="entr" presetSubtype="8" fill="hold" grpId="0" nodeType="afterEffect" p14:presetBounceEnd="30000">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14:bounceEnd="30000">
                                          <p:cBhvr additive="base">
                                            <p:cTn id="20" dur="400" fill="hold"/>
                                            <p:tgtEl>
                                              <p:spTgt spid="7"/>
                                            </p:tgtEl>
                                            <p:attrNameLst>
                                              <p:attrName>ppt_x</p:attrName>
                                            </p:attrNameLst>
                                          </p:cBhvr>
                                          <p:tavLst>
                                            <p:tav tm="0">
                                              <p:val>
                                                <p:strVal val="0-#ppt_w/2"/>
                                              </p:val>
                                            </p:tav>
                                            <p:tav tm="100000">
                                              <p:val>
                                                <p:strVal val="#ppt_x"/>
                                              </p:val>
                                            </p:tav>
                                          </p:tavLst>
                                        </p:anim>
                                        <p:anim calcmode="lin" valueType="num" p14:bounceEnd="30000">
                                          <p:cBhvr additive="base">
                                            <p:cTn id="21" dur="400" fill="hold"/>
                                            <p:tgtEl>
                                              <p:spTgt spid="7"/>
                                            </p:tgtEl>
                                            <p:attrNameLst>
                                              <p:attrName>ppt_y</p:attrName>
                                            </p:attrNameLst>
                                          </p:cBhvr>
                                          <p:tavLst>
                                            <p:tav tm="0">
                                              <p:val>
                                                <p:strVal val="#ppt_y"/>
                                              </p:val>
                                            </p:tav>
                                            <p:tav tm="100000">
                                              <p:val>
                                                <p:strVal val="#ppt_y"/>
                                              </p:val>
                                            </p:tav>
                                          </p:tavLst>
                                        </p:anim>
                                      </p:childTnLst>
                                    </p:cTn>
                                  </p:par>
                                  <p:par>
                                    <p:cTn id="22" presetID="50" presetClass="entr" presetSubtype="0" decel="100000" fill="hold" grpId="0" nodeType="withEffect">
                                      <p:stCondLst>
                                        <p:cond delay="25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strVal val="#ppt_w+.3"/>
                                              </p:val>
                                            </p:tav>
                                            <p:tav tm="100000">
                                              <p:val>
                                                <p:strVal val="#ppt_w"/>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animEffect transition="in" filter="fade">
                                          <p:cBhvr>
                                            <p:cTn id="26" dur="500"/>
                                            <p:tgtEl>
                                              <p:spTgt spid="5"/>
                                            </p:tgtEl>
                                          </p:cBhvr>
                                        </p:animEffect>
                                      </p:childTnLst>
                                    </p:cTn>
                                  </p:par>
                                </p:childTnLst>
                              </p:cTn>
                            </p:par>
                            <p:par>
                              <p:cTn id="27" fill="hold">
                                <p:stCondLst>
                                  <p:cond delay="1750"/>
                                </p:stCondLst>
                                <p:childTnLst>
                                  <p:par>
                                    <p:cTn id="28" presetID="41" presetClass="entr" presetSubtype="0" fill="hold" grpId="0" nodeType="afterEffect">
                                      <p:stCondLst>
                                        <p:cond delay="0"/>
                                      </p:stCondLst>
                                      <p:iterate type="lt">
                                        <p:tmPct val="75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anim calcmode="lin" valueType="num">
                                          <p:cBhvr>
                                            <p:cTn id="3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2"/>
                                            </p:tgtEl>
                                          </p:cBhvr>
                                        </p:animEffect>
                                      </p:childTnLst>
                                    </p:cTn>
                                  </p:par>
                                </p:childTnLst>
                              </p:cTn>
                            </p:par>
                            <p:par>
                              <p:cTn id="35" fill="hold">
                                <p:stCondLst>
                                  <p:cond delay="2925"/>
                                </p:stCondLst>
                                <p:childTnLst>
                                  <p:par>
                                    <p:cTn id="36" presetID="10"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4" grpId="0" animBg="1"/>
          <p:bldP spid="7" grpId="0" animBg="1"/>
          <p:bldP spid="5"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400" fill="hold"/>
                                            <p:tgtEl>
                                              <p:spTgt spid="7"/>
                                            </p:tgtEl>
                                            <p:attrNameLst>
                                              <p:attrName>ppt_x</p:attrName>
                                            </p:attrNameLst>
                                          </p:cBhvr>
                                          <p:tavLst>
                                            <p:tav tm="0">
                                              <p:val>
                                                <p:strVal val="0-#ppt_w/2"/>
                                              </p:val>
                                            </p:tav>
                                            <p:tav tm="100000">
                                              <p:val>
                                                <p:strVal val="#ppt_x"/>
                                              </p:val>
                                            </p:tav>
                                          </p:tavLst>
                                        </p:anim>
                                        <p:anim calcmode="lin" valueType="num">
                                          <p:cBhvr additive="base">
                                            <p:cTn id="21" dur="400" fill="hold"/>
                                            <p:tgtEl>
                                              <p:spTgt spid="7"/>
                                            </p:tgtEl>
                                            <p:attrNameLst>
                                              <p:attrName>ppt_y</p:attrName>
                                            </p:attrNameLst>
                                          </p:cBhvr>
                                          <p:tavLst>
                                            <p:tav tm="0">
                                              <p:val>
                                                <p:strVal val="#ppt_y"/>
                                              </p:val>
                                            </p:tav>
                                            <p:tav tm="100000">
                                              <p:val>
                                                <p:strVal val="#ppt_y"/>
                                              </p:val>
                                            </p:tav>
                                          </p:tavLst>
                                        </p:anim>
                                      </p:childTnLst>
                                    </p:cTn>
                                  </p:par>
                                  <p:par>
                                    <p:cTn id="22" presetID="50" presetClass="entr" presetSubtype="0" decel="100000" fill="hold" grpId="0" nodeType="withEffect">
                                      <p:stCondLst>
                                        <p:cond delay="25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strVal val="#ppt_w+.3"/>
                                              </p:val>
                                            </p:tav>
                                            <p:tav tm="100000">
                                              <p:val>
                                                <p:strVal val="#ppt_w"/>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animEffect transition="in" filter="fade">
                                          <p:cBhvr>
                                            <p:cTn id="26" dur="500"/>
                                            <p:tgtEl>
                                              <p:spTgt spid="5"/>
                                            </p:tgtEl>
                                          </p:cBhvr>
                                        </p:animEffect>
                                      </p:childTnLst>
                                    </p:cTn>
                                  </p:par>
                                </p:childTnLst>
                              </p:cTn>
                            </p:par>
                            <p:par>
                              <p:cTn id="27" fill="hold">
                                <p:stCondLst>
                                  <p:cond delay="1750"/>
                                </p:stCondLst>
                                <p:childTnLst>
                                  <p:par>
                                    <p:cTn id="28" presetID="41" presetClass="entr" presetSubtype="0" fill="hold" grpId="0" nodeType="afterEffect">
                                      <p:stCondLst>
                                        <p:cond delay="0"/>
                                      </p:stCondLst>
                                      <p:iterate type="lt">
                                        <p:tmPct val="75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anim calcmode="lin" valueType="num">
                                          <p:cBhvr>
                                            <p:cTn id="3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2"/>
                                            </p:tgtEl>
                                          </p:cBhvr>
                                        </p:animEffect>
                                      </p:childTnLst>
                                    </p:cTn>
                                  </p:par>
                                </p:childTnLst>
                              </p:cTn>
                            </p:par>
                            <p:par>
                              <p:cTn id="35" fill="hold">
                                <p:stCondLst>
                                  <p:cond delay="2925"/>
                                </p:stCondLst>
                                <p:childTnLst>
                                  <p:par>
                                    <p:cTn id="36" presetID="10"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4" grpId="0" animBg="1"/>
          <p:bldP spid="7" grpId="0" animBg="1"/>
          <p:bldP spid="5" grpId="0"/>
          <p:bldP spid="15"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307733" y="2314063"/>
            <a:ext cx="7045004" cy="3251088"/>
            <a:chOff x="5480262" y="992883"/>
            <a:chExt cx="7045004" cy="3251088"/>
          </a:xfrm>
        </p:grpSpPr>
        <p:sp>
          <p:nvSpPr>
            <p:cNvPr id="65" name="Freeform 27"/>
            <p:cNvSpPr>
              <a:spLocks/>
            </p:cNvSpPr>
            <p:nvPr/>
          </p:nvSpPr>
          <p:spPr bwMode="auto">
            <a:xfrm>
              <a:off x="9997982" y="1325218"/>
              <a:ext cx="2239522" cy="258641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0">
                  <a:srgbClr val="009CE4"/>
                </a:gs>
                <a:gs pos="100000">
                  <a:srgbClr val="004DA1"/>
                </a:gs>
              </a:gsLst>
              <a:lin ang="2700000" scaled="0"/>
            </a:gradFill>
            <a:ln w="28575" cap="flat">
              <a:gradFill>
                <a:gsLst>
                  <a:gs pos="0">
                    <a:srgbClr val="009CE4"/>
                  </a:gs>
                  <a:gs pos="100000">
                    <a:srgbClr val="004DA1"/>
                  </a:gs>
                </a:gsLst>
                <a:lin ang="2700000" scaled="0"/>
              </a:gra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7"/>
            <p:cNvSpPr>
              <a:spLocks/>
            </p:cNvSpPr>
            <p:nvPr/>
          </p:nvSpPr>
          <p:spPr bwMode="auto">
            <a:xfrm>
              <a:off x="9710220" y="992883"/>
              <a:ext cx="2815046" cy="32510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Freeform 27"/>
            <p:cNvSpPr>
              <a:spLocks/>
            </p:cNvSpPr>
            <p:nvPr/>
          </p:nvSpPr>
          <p:spPr bwMode="auto">
            <a:xfrm>
              <a:off x="7883003" y="1325218"/>
              <a:ext cx="2239522" cy="258641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0">
                  <a:srgbClr val="E8609E"/>
                </a:gs>
                <a:gs pos="100000">
                  <a:srgbClr val="8F0A83"/>
                </a:gs>
              </a:gsLst>
              <a:lin ang="2700000" scaled="0"/>
            </a:gradFill>
            <a:ln w="28575" cap="flat">
              <a:gradFill>
                <a:gsLst>
                  <a:gs pos="0">
                    <a:srgbClr val="DF007E"/>
                  </a:gs>
                  <a:gs pos="100000">
                    <a:srgbClr val="8F0A83"/>
                  </a:gs>
                </a:gsLst>
                <a:lin ang="2700000" scaled="0"/>
              </a:gra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7"/>
            <p:cNvSpPr>
              <a:spLocks/>
            </p:cNvSpPr>
            <p:nvPr/>
          </p:nvSpPr>
          <p:spPr bwMode="auto">
            <a:xfrm>
              <a:off x="7595241" y="992883"/>
              <a:ext cx="2815046" cy="32510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Freeform 27"/>
            <p:cNvSpPr>
              <a:spLocks/>
            </p:cNvSpPr>
            <p:nvPr/>
          </p:nvSpPr>
          <p:spPr bwMode="auto">
            <a:xfrm>
              <a:off x="5768024" y="1325218"/>
              <a:ext cx="2239522" cy="258641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100000">
                  <a:srgbClr val="E95206"/>
                </a:gs>
                <a:gs pos="0">
                  <a:srgbClr val="FFE141"/>
                </a:gs>
              </a:gsLst>
              <a:lin ang="2700000" scaled="0"/>
            </a:gradFill>
            <a:ln w="28575" cap="flat">
              <a:gradFill>
                <a:gsLst>
                  <a:gs pos="0">
                    <a:srgbClr val="FFE141"/>
                  </a:gs>
                  <a:gs pos="0">
                    <a:srgbClr val="FEDF00"/>
                  </a:gs>
                  <a:gs pos="100000">
                    <a:srgbClr val="E95306"/>
                  </a:gs>
                </a:gsLst>
                <a:lin ang="2700000" scaled="0"/>
              </a:gra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7"/>
            <p:cNvSpPr>
              <a:spLocks/>
            </p:cNvSpPr>
            <p:nvPr/>
          </p:nvSpPr>
          <p:spPr bwMode="auto">
            <a:xfrm>
              <a:off x="5480262" y="992883"/>
              <a:ext cx="2815046" cy="32510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a:off x="1397999" y="3012686"/>
            <a:ext cx="833274" cy="767141"/>
            <a:chOff x="12327405" y="858403"/>
            <a:chExt cx="833274" cy="767141"/>
          </a:xfrm>
        </p:grpSpPr>
        <p:sp>
          <p:nvSpPr>
            <p:cNvPr id="74" name="Freeform 55"/>
            <p:cNvSpPr>
              <a:spLocks/>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56"/>
            <p:cNvSpPr>
              <a:spLocks noEditPoints="1"/>
            </p:cNvSpPr>
            <p:nvPr/>
          </p:nvSpPr>
          <p:spPr bwMode="auto">
            <a:xfrm>
              <a:off x="12327405" y="858403"/>
              <a:ext cx="193109" cy="484093"/>
            </a:xfrm>
            <a:custGeom>
              <a:avLst/>
              <a:gdLst>
                <a:gd name="T0" fmla="*/ 17 w 31"/>
                <a:gd name="T1" fmla="*/ 0 h 77"/>
                <a:gd name="T2" fmla="*/ 28 w 31"/>
                <a:gd name="T3" fmla="*/ 5 h 77"/>
                <a:gd name="T4" fmla="*/ 31 w 31"/>
                <a:gd name="T5" fmla="*/ 18 h 77"/>
                <a:gd name="T6" fmla="*/ 31 w 31"/>
                <a:gd name="T7" fmla="*/ 63 h 77"/>
                <a:gd name="T8" fmla="*/ 27 w 31"/>
                <a:gd name="T9" fmla="*/ 74 h 77"/>
                <a:gd name="T10" fmla="*/ 16 w 31"/>
                <a:gd name="T11" fmla="*/ 77 h 77"/>
                <a:gd name="T12" fmla="*/ 2 w 31"/>
                <a:gd name="T13" fmla="*/ 72 h 77"/>
                <a:gd name="T14" fmla="*/ 0 w 31"/>
                <a:gd name="T15" fmla="*/ 57 h 77"/>
                <a:gd name="T16" fmla="*/ 0 w 31"/>
                <a:gd name="T17" fmla="*/ 21 h 77"/>
                <a:gd name="T18" fmla="*/ 3 w 31"/>
                <a:gd name="T19" fmla="*/ 6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57"/>
            <p:cNvSpPr>
              <a:spLocks/>
            </p:cNvSpPr>
            <p:nvPr/>
          </p:nvSpPr>
          <p:spPr bwMode="auto">
            <a:xfrm>
              <a:off x="12584001" y="863694"/>
              <a:ext cx="113749" cy="478803"/>
            </a:xfrm>
            <a:custGeom>
              <a:avLst/>
              <a:gdLst>
                <a:gd name="T0" fmla="*/ 0 w 18"/>
                <a:gd name="T1" fmla="*/ 11 h 76"/>
                <a:gd name="T2" fmla="*/ 11 w 18"/>
                <a:gd name="T3" fmla="*/ 0 h 76"/>
                <a:gd name="T4" fmla="*/ 18 w 18"/>
                <a:gd name="T5" fmla="*/ 0 h 76"/>
                <a:gd name="T6" fmla="*/ 18 w 18"/>
                <a:gd name="T7" fmla="*/ 76 h 76"/>
                <a:gd name="T8" fmla="*/ 8 w 18"/>
                <a:gd name="T9" fmla="*/ 76 h 76"/>
                <a:gd name="T10" fmla="*/ 8 w 18"/>
                <a:gd name="T11" fmla="*/ 19 h 76"/>
                <a:gd name="T12" fmla="*/ 0 w 18"/>
                <a:gd name="T13" fmla="*/ 19 h 76"/>
                <a:gd name="T14" fmla="*/ 0 w 18"/>
                <a:gd name="T15" fmla="*/ 11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77" name="组合 76"/>
          <p:cNvGrpSpPr/>
          <p:nvPr/>
        </p:nvGrpSpPr>
        <p:grpSpPr>
          <a:xfrm>
            <a:off x="3629211" y="3012686"/>
            <a:ext cx="851791" cy="767141"/>
            <a:chOff x="952501" y="6013451"/>
            <a:chExt cx="511175" cy="460375"/>
          </a:xfrm>
        </p:grpSpPr>
        <p:sp>
          <p:nvSpPr>
            <p:cNvPr id="78"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59"/>
            <p:cNvSpPr>
              <a:spLocks noEditPoints="1"/>
            </p:cNvSpPr>
            <p:nvPr/>
          </p:nvSpPr>
          <p:spPr bwMode="auto">
            <a:xfrm>
              <a:off x="952501" y="6013451"/>
              <a:ext cx="115888" cy="290513"/>
            </a:xfrm>
            <a:custGeom>
              <a:avLst/>
              <a:gdLst>
                <a:gd name="T0" fmla="*/ 17 w 31"/>
                <a:gd name="T1" fmla="*/ 0 h 77"/>
                <a:gd name="T2" fmla="*/ 28 w 31"/>
                <a:gd name="T3" fmla="*/ 5 h 77"/>
                <a:gd name="T4" fmla="*/ 31 w 31"/>
                <a:gd name="T5" fmla="*/ 18 h 77"/>
                <a:gd name="T6" fmla="*/ 31 w 31"/>
                <a:gd name="T7" fmla="*/ 62 h 77"/>
                <a:gd name="T8" fmla="*/ 27 w 31"/>
                <a:gd name="T9" fmla="*/ 73 h 77"/>
                <a:gd name="T10" fmla="*/ 16 w 31"/>
                <a:gd name="T11" fmla="*/ 77 h 77"/>
                <a:gd name="T12" fmla="*/ 3 w 31"/>
                <a:gd name="T13" fmla="*/ 71 h 77"/>
                <a:gd name="T14" fmla="*/ 0 w 31"/>
                <a:gd name="T15" fmla="*/ 56 h 77"/>
                <a:gd name="T16" fmla="*/ 0 w 31"/>
                <a:gd name="T17" fmla="*/ 21 h 77"/>
                <a:gd name="T18" fmla="*/ 3 w 31"/>
                <a:gd name="T19" fmla="*/ 5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60"/>
            <p:cNvSpPr>
              <a:spLocks/>
            </p:cNvSpPr>
            <p:nvPr/>
          </p:nvSpPr>
          <p:spPr bwMode="auto">
            <a:xfrm>
              <a:off x="1090613" y="6013451"/>
              <a:ext cx="117475" cy="290513"/>
            </a:xfrm>
            <a:custGeom>
              <a:avLst/>
              <a:gdLst>
                <a:gd name="T0" fmla="*/ 0 w 31"/>
                <a:gd name="T1" fmla="*/ 16 h 77"/>
                <a:gd name="T2" fmla="*/ 4 w 31"/>
                <a:gd name="T3" fmla="*/ 4 h 77"/>
                <a:gd name="T4" fmla="*/ 16 w 31"/>
                <a:gd name="T5" fmla="*/ 0 h 77"/>
                <a:gd name="T6" fmla="*/ 29 w 31"/>
                <a:gd name="T7" fmla="*/ 6 h 77"/>
                <a:gd name="T8" fmla="*/ 31 w 31"/>
                <a:gd name="T9" fmla="*/ 22 h 77"/>
                <a:gd name="T10" fmla="*/ 30 w 31"/>
                <a:gd name="T11" fmla="*/ 30 h 77"/>
                <a:gd name="T12" fmla="*/ 27 w 31"/>
                <a:gd name="T13" fmla="*/ 38 h 77"/>
                <a:gd name="T14" fmla="*/ 18 w 31"/>
                <a:gd name="T15" fmla="*/ 52 h 77"/>
                <a:gd name="T16" fmla="*/ 11 w 31"/>
                <a:gd name="T17" fmla="*/ 68 h 77"/>
                <a:gd name="T18" fmla="*/ 31 w 31"/>
                <a:gd name="T19" fmla="*/ 68 h 77"/>
                <a:gd name="T20" fmla="*/ 31 w 31"/>
                <a:gd name="T21" fmla="*/ 76 h 77"/>
                <a:gd name="T22" fmla="*/ 8 w 31"/>
                <a:gd name="T23" fmla="*/ 77 h 77"/>
                <a:gd name="T24" fmla="*/ 0 w 31"/>
                <a:gd name="T25" fmla="*/ 76 h 77"/>
                <a:gd name="T26" fmla="*/ 0 w 31"/>
                <a:gd name="T27" fmla="*/ 76 h 77"/>
                <a:gd name="T28" fmla="*/ 5 w 31"/>
                <a:gd name="T29" fmla="*/ 55 h 77"/>
                <a:gd name="T30" fmla="*/ 17 w 31"/>
                <a:gd name="T31" fmla="*/ 37 h 77"/>
                <a:gd name="T32" fmla="*/ 21 w 31"/>
                <a:gd name="T33" fmla="*/ 20 h 77"/>
                <a:gd name="T34" fmla="*/ 21 w 31"/>
                <a:gd name="T35" fmla="*/ 19 h 77"/>
                <a:gd name="T36" fmla="*/ 21 w 31"/>
                <a:gd name="T37" fmla="*/ 17 h 77"/>
                <a:gd name="T38" fmla="*/ 21 w 31"/>
                <a:gd name="T39" fmla="*/ 12 h 77"/>
                <a:gd name="T40" fmla="*/ 15 w 31"/>
                <a:gd name="T41" fmla="*/ 7 h 77"/>
                <a:gd name="T42" fmla="*/ 10 w 31"/>
                <a:gd name="T43" fmla="*/ 16 h 77"/>
                <a:gd name="T44" fmla="*/ 10 w 31"/>
                <a:gd name="T45" fmla="*/ 19 h 77"/>
                <a:gd name="T46" fmla="*/ 10 w 31"/>
                <a:gd name="T47" fmla="*/ 21 h 77"/>
                <a:gd name="T48" fmla="*/ 10 w 31"/>
                <a:gd name="T49" fmla="*/ 23 h 77"/>
                <a:gd name="T50" fmla="*/ 10 w 31"/>
                <a:gd name="T51" fmla="*/ 26 h 77"/>
                <a:gd name="T52" fmla="*/ 0 w 31"/>
                <a:gd name="T53" fmla="*/ 26 h 77"/>
                <a:gd name="T54" fmla="*/ 0 w 31"/>
                <a:gd name="T55" fmla="*/ 1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81" name="组合 80"/>
          <p:cNvGrpSpPr/>
          <p:nvPr/>
        </p:nvGrpSpPr>
        <p:grpSpPr>
          <a:xfrm>
            <a:off x="5775934" y="2931983"/>
            <a:ext cx="851791" cy="767141"/>
            <a:chOff x="5405438" y="6815138"/>
            <a:chExt cx="511175" cy="460375"/>
          </a:xfrm>
        </p:grpSpPr>
        <p:sp>
          <p:nvSpPr>
            <p:cNvPr id="82"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62"/>
            <p:cNvSpPr>
              <a:spLocks noEditPoints="1"/>
            </p:cNvSpPr>
            <p:nvPr/>
          </p:nvSpPr>
          <p:spPr bwMode="auto">
            <a:xfrm>
              <a:off x="5405438" y="6815138"/>
              <a:ext cx="117475" cy="290513"/>
            </a:xfrm>
            <a:custGeom>
              <a:avLst/>
              <a:gdLst>
                <a:gd name="T0" fmla="*/ 17 w 31"/>
                <a:gd name="T1" fmla="*/ 0 h 77"/>
                <a:gd name="T2" fmla="*/ 29 w 31"/>
                <a:gd name="T3" fmla="*/ 5 h 77"/>
                <a:gd name="T4" fmla="*/ 31 w 31"/>
                <a:gd name="T5" fmla="*/ 18 h 77"/>
                <a:gd name="T6" fmla="*/ 31 w 31"/>
                <a:gd name="T7" fmla="*/ 62 h 77"/>
                <a:gd name="T8" fmla="*/ 27 w 31"/>
                <a:gd name="T9" fmla="*/ 73 h 77"/>
                <a:gd name="T10" fmla="*/ 16 w 31"/>
                <a:gd name="T11" fmla="*/ 77 h 77"/>
                <a:gd name="T12" fmla="*/ 3 w 31"/>
                <a:gd name="T13" fmla="*/ 72 h 77"/>
                <a:gd name="T14" fmla="*/ 0 w 31"/>
                <a:gd name="T15" fmla="*/ 56 h 77"/>
                <a:gd name="T16" fmla="*/ 0 w 31"/>
                <a:gd name="T17" fmla="*/ 21 h 77"/>
                <a:gd name="T18" fmla="*/ 3 w 31"/>
                <a:gd name="T19" fmla="*/ 5 h 77"/>
                <a:gd name="T20" fmla="*/ 17 w 31"/>
                <a:gd name="T21" fmla="*/ 0 h 77"/>
                <a:gd name="T22" fmla="*/ 16 w 31"/>
                <a:gd name="T23" fmla="*/ 70 h 77"/>
                <a:gd name="T24" fmla="*/ 23 w 31"/>
                <a:gd name="T25" fmla="*/ 59 h 77"/>
                <a:gd name="T26" fmla="*/ 23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63"/>
            <p:cNvSpPr>
              <a:spLocks/>
            </p:cNvSpPr>
            <p:nvPr/>
          </p:nvSpPr>
          <p:spPr bwMode="auto">
            <a:xfrm>
              <a:off x="5545138" y="6815138"/>
              <a:ext cx="112713" cy="290513"/>
            </a:xfrm>
            <a:custGeom>
              <a:avLst/>
              <a:gdLst>
                <a:gd name="T0" fmla="*/ 9 w 30"/>
                <a:gd name="T1" fmla="*/ 54 h 77"/>
                <a:gd name="T2" fmla="*/ 9 w 30"/>
                <a:gd name="T3" fmla="*/ 62 h 77"/>
                <a:gd name="T4" fmla="*/ 10 w 30"/>
                <a:gd name="T5" fmla="*/ 68 h 77"/>
                <a:gd name="T6" fmla="*/ 16 w 30"/>
                <a:gd name="T7" fmla="*/ 70 h 77"/>
                <a:gd name="T8" fmla="*/ 21 w 30"/>
                <a:gd name="T9" fmla="*/ 65 h 77"/>
                <a:gd name="T10" fmla="*/ 21 w 30"/>
                <a:gd name="T11" fmla="*/ 58 h 77"/>
                <a:gd name="T12" fmla="*/ 21 w 30"/>
                <a:gd name="T13" fmla="*/ 52 h 77"/>
                <a:gd name="T14" fmla="*/ 20 w 30"/>
                <a:gd name="T15" fmla="*/ 43 h 77"/>
                <a:gd name="T16" fmla="*/ 12 w 30"/>
                <a:gd name="T17" fmla="*/ 39 h 77"/>
                <a:gd name="T18" fmla="*/ 10 w 30"/>
                <a:gd name="T19" fmla="*/ 39 h 77"/>
                <a:gd name="T20" fmla="*/ 7 w 30"/>
                <a:gd name="T21" fmla="*/ 40 h 77"/>
                <a:gd name="T22" fmla="*/ 7 w 30"/>
                <a:gd name="T23" fmla="*/ 31 h 77"/>
                <a:gd name="T24" fmla="*/ 9 w 30"/>
                <a:gd name="T25" fmla="*/ 31 h 77"/>
                <a:gd name="T26" fmla="*/ 19 w 30"/>
                <a:gd name="T27" fmla="*/ 22 h 77"/>
                <a:gd name="T28" fmla="*/ 19 w 30"/>
                <a:gd name="T29" fmla="*/ 14 h 77"/>
                <a:gd name="T30" fmla="*/ 14 w 30"/>
                <a:gd name="T31" fmla="*/ 7 h 77"/>
                <a:gd name="T32" fmla="*/ 9 w 30"/>
                <a:gd name="T33" fmla="*/ 15 h 77"/>
                <a:gd name="T34" fmla="*/ 9 w 30"/>
                <a:gd name="T35" fmla="*/ 17 h 77"/>
                <a:gd name="T36" fmla="*/ 9 w 30"/>
                <a:gd name="T37" fmla="*/ 19 h 77"/>
                <a:gd name="T38" fmla="*/ 0 w 30"/>
                <a:gd name="T39" fmla="*/ 19 h 77"/>
                <a:gd name="T40" fmla="*/ 0 w 30"/>
                <a:gd name="T41" fmla="*/ 12 h 77"/>
                <a:gd name="T42" fmla="*/ 15 w 30"/>
                <a:gd name="T43" fmla="*/ 0 h 77"/>
                <a:gd name="T44" fmla="*/ 29 w 30"/>
                <a:gd name="T45" fmla="*/ 13 h 77"/>
                <a:gd name="T46" fmla="*/ 29 w 30"/>
                <a:gd name="T47" fmla="*/ 17 h 77"/>
                <a:gd name="T48" fmla="*/ 29 w 30"/>
                <a:gd name="T49" fmla="*/ 20 h 77"/>
                <a:gd name="T50" fmla="*/ 22 w 30"/>
                <a:gd name="T51" fmla="*/ 34 h 77"/>
                <a:gd name="T52" fmla="*/ 28 w 30"/>
                <a:gd name="T53" fmla="*/ 39 h 77"/>
                <a:gd name="T54" fmla="*/ 30 w 30"/>
                <a:gd name="T55" fmla="*/ 48 h 77"/>
                <a:gd name="T56" fmla="*/ 30 w 30"/>
                <a:gd name="T57" fmla="*/ 64 h 77"/>
                <a:gd name="T58" fmla="*/ 14 w 30"/>
                <a:gd name="T59" fmla="*/ 77 h 77"/>
                <a:gd name="T60" fmla="*/ 0 w 30"/>
                <a:gd name="T61" fmla="*/ 64 h 77"/>
                <a:gd name="T62" fmla="*/ 0 w 30"/>
                <a:gd name="T63" fmla="*/ 54 h 77"/>
                <a:gd name="T64" fmla="*/ 9 w 30"/>
                <a:gd name="T65" fmla="*/ 5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85" name="文本框 84"/>
          <p:cNvSpPr txBox="1"/>
          <p:nvPr/>
        </p:nvSpPr>
        <p:spPr>
          <a:xfrm>
            <a:off x="995597" y="3735907"/>
            <a:ext cx="1415772" cy="830997"/>
          </a:xfrm>
          <a:prstGeom prst="rect">
            <a:avLst/>
          </a:prstGeom>
          <a:noFill/>
        </p:spPr>
        <p:txBody>
          <a:bodyPr wrap="none" rtlCol="0">
            <a:spAutoFit/>
          </a:bodyPr>
          <a:lstStyle/>
          <a:p>
            <a:r>
              <a:rPr lang="zh-CN" altLang="en-US" sz="4800" b="1" dirty="0">
                <a:solidFill>
                  <a:schemeClr val="bg1"/>
                </a:solidFill>
                <a:effectLst>
                  <a:outerShdw blurRad="38100" dist="38100" dir="2700000" algn="tl">
                    <a:srgbClr val="000000">
                      <a:alpha val="43137"/>
                    </a:srgbClr>
                  </a:outerShdw>
                </a:effectLst>
                <a:latin typeface="Impact" panose="020B0806030902050204" pitchFamily="34" charset="0"/>
              </a:rPr>
              <a:t>意识</a:t>
            </a:r>
            <a:endParaRPr lang="en-US" altLang="zh-CN" sz="4800" b="1" dirty="0">
              <a:solidFill>
                <a:schemeClr val="bg1"/>
              </a:solidFill>
              <a:effectLst>
                <a:outerShdw blurRad="38100" dist="38100" dir="2700000" algn="tl">
                  <a:srgbClr val="000000">
                    <a:alpha val="43137"/>
                  </a:srgbClr>
                </a:outerShdw>
              </a:effectLst>
              <a:latin typeface="Impact" panose="020B0806030902050204" pitchFamily="34" charset="0"/>
            </a:endParaRPr>
          </a:p>
        </p:txBody>
      </p:sp>
      <p:sp>
        <p:nvSpPr>
          <p:cNvPr id="86" name="文本框 85"/>
          <p:cNvSpPr txBox="1"/>
          <p:nvPr/>
        </p:nvSpPr>
        <p:spPr>
          <a:xfrm>
            <a:off x="3186787" y="3691189"/>
            <a:ext cx="1415772" cy="830997"/>
          </a:xfrm>
          <a:prstGeom prst="rect">
            <a:avLst/>
          </a:prstGeom>
          <a:noFill/>
        </p:spPr>
        <p:txBody>
          <a:bodyPr wrap="none" rtlCol="0">
            <a:spAutoFit/>
          </a:bodyPr>
          <a:lstStyle/>
          <a:p>
            <a:r>
              <a:rPr lang="zh-CN" altLang="en-US" sz="4800" b="1" dirty="0">
                <a:solidFill>
                  <a:schemeClr val="bg1"/>
                </a:solidFill>
                <a:effectLst>
                  <a:outerShdw blurRad="38100" dist="38100" dir="2700000" algn="tl">
                    <a:srgbClr val="000000">
                      <a:alpha val="43137"/>
                    </a:srgbClr>
                  </a:outerShdw>
                </a:effectLst>
                <a:latin typeface="Impact" panose="020B0806030902050204" pitchFamily="34" charset="0"/>
              </a:rPr>
              <a:t>策略</a:t>
            </a:r>
            <a:endParaRPr lang="en-US" altLang="zh-CN" sz="4800" b="1" dirty="0">
              <a:solidFill>
                <a:schemeClr val="bg1"/>
              </a:solidFill>
              <a:effectLst>
                <a:outerShdw blurRad="38100" dist="38100" dir="2700000" algn="tl">
                  <a:srgbClr val="000000">
                    <a:alpha val="43137"/>
                  </a:srgbClr>
                </a:outerShdw>
              </a:effectLst>
              <a:latin typeface="Impact" panose="020B0806030902050204" pitchFamily="34" charset="0"/>
            </a:endParaRPr>
          </a:p>
        </p:txBody>
      </p:sp>
      <p:sp>
        <p:nvSpPr>
          <p:cNvPr id="87" name="文本框 86"/>
          <p:cNvSpPr txBox="1"/>
          <p:nvPr/>
        </p:nvSpPr>
        <p:spPr>
          <a:xfrm>
            <a:off x="5377977" y="3646471"/>
            <a:ext cx="1415772" cy="830997"/>
          </a:xfrm>
          <a:prstGeom prst="rect">
            <a:avLst/>
          </a:prstGeom>
          <a:noFill/>
        </p:spPr>
        <p:txBody>
          <a:bodyPr wrap="none" rtlCol="0">
            <a:spAutoFit/>
          </a:bodyPr>
          <a:lstStyle/>
          <a:p>
            <a:r>
              <a:rPr lang="zh-CN" altLang="en-US" sz="4800" b="1" dirty="0">
                <a:solidFill>
                  <a:schemeClr val="bg1"/>
                </a:solidFill>
                <a:effectLst>
                  <a:outerShdw blurRad="38100" dist="38100" dir="2700000" algn="tl">
                    <a:srgbClr val="000000">
                      <a:alpha val="43137"/>
                    </a:srgbClr>
                  </a:outerShdw>
                </a:effectLst>
                <a:latin typeface="Impact" panose="020B0806030902050204" pitchFamily="34" charset="0"/>
              </a:rPr>
              <a:t>路径</a:t>
            </a:r>
            <a:endParaRPr lang="en-US" altLang="zh-CN" sz="4800" b="1" dirty="0">
              <a:solidFill>
                <a:schemeClr val="bg1"/>
              </a:solidFill>
              <a:effectLst>
                <a:outerShdw blurRad="38100" dist="38100" dir="2700000" algn="tl">
                  <a:srgbClr val="000000">
                    <a:alpha val="43137"/>
                  </a:srgbClr>
                </a:outerShdw>
              </a:effectLst>
              <a:latin typeface="Impact" panose="020B0806030902050204" pitchFamily="34" charset="0"/>
            </a:endParaRPr>
          </a:p>
        </p:txBody>
      </p:sp>
      <p:grpSp>
        <p:nvGrpSpPr>
          <p:cNvPr id="134" name="组合 133"/>
          <p:cNvGrpSpPr/>
          <p:nvPr/>
        </p:nvGrpSpPr>
        <p:grpSpPr>
          <a:xfrm>
            <a:off x="7855660" y="4959816"/>
            <a:ext cx="732866" cy="631628"/>
            <a:chOff x="8148967" y="2533021"/>
            <a:chExt cx="732866" cy="631628"/>
          </a:xfrm>
        </p:grpSpPr>
        <p:sp>
          <p:nvSpPr>
            <p:cNvPr id="127" name="Freeform 5"/>
            <p:cNvSpPr>
              <a:spLocks/>
            </p:cNvSpPr>
            <p:nvPr/>
          </p:nvSpPr>
          <p:spPr bwMode="auto">
            <a:xfrm>
              <a:off x="8148967" y="2533021"/>
              <a:ext cx="717749" cy="63162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0">
                  <a:srgbClr val="005DAD"/>
                </a:gs>
                <a:gs pos="100000">
                  <a:srgbClr val="5796D0"/>
                </a:gs>
              </a:gsLst>
              <a:lin ang="2700000" scaled="0"/>
              <a:tileRect/>
            </a:gradFill>
            <a:ln w="28575">
              <a:gradFill flip="none" rotWithShape="1">
                <a:gsLst>
                  <a:gs pos="0">
                    <a:srgbClr val="005DAD"/>
                  </a:gs>
                  <a:gs pos="100000">
                    <a:srgbClr val="5796D0"/>
                  </a:gs>
                </a:gsLst>
                <a:lin ang="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98" name="组合 97"/>
            <p:cNvGrpSpPr/>
            <p:nvPr/>
          </p:nvGrpSpPr>
          <p:grpSpPr>
            <a:xfrm>
              <a:off x="8361285" y="2694178"/>
              <a:ext cx="520548" cy="468817"/>
              <a:chOff x="5405438" y="6815138"/>
              <a:chExt cx="511175" cy="460375"/>
            </a:xfrm>
          </p:grpSpPr>
          <p:sp>
            <p:nvSpPr>
              <p:cNvPr id="103"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62"/>
              <p:cNvSpPr>
                <a:spLocks noEditPoints="1"/>
              </p:cNvSpPr>
              <p:nvPr/>
            </p:nvSpPr>
            <p:spPr bwMode="auto">
              <a:xfrm>
                <a:off x="5405438" y="6815138"/>
                <a:ext cx="117475" cy="290513"/>
              </a:xfrm>
              <a:custGeom>
                <a:avLst/>
                <a:gdLst>
                  <a:gd name="T0" fmla="*/ 17 w 31"/>
                  <a:gd name="T1" fmla="*/ 0 h 77"/>
                  <a:gd name="T2" fmla="*/ 29 w 31"/>
                  <a:gd name="T3" fmla="*/ 5 h 77"/>
                  <a:gd name="T4" fmla="*/ 31 w 31"/>
                  <a:gd name="T5" fmla="*/ 18 h 77"/>
                  <a:gd name="T6" fmla="*/ 31 w 31"/>
                  <a:gd name="T7" fmla="*/ 62 h 77"/>
                  <a:gd name="T8" fmla="*/ 27 w 31"/>
                  <a:gd name="T9" fmla="*/ 73 h 77"/>
                  <a:gd name="T10" fmla="*/ 16 w 31"/>
                  <a:gd name="T11" fmla="*/ 77 h 77"/>
                  <a:gd name="T12" fmla="*/ 3 w 31"/>
                  <a:gd name="T13" fmla="*/ 72 h 77"/>
                  <a:gd name="T14" fmla="*/ 0 w 31"/>
                  <a:gd name="T15" fmla="*/ 56 h 77"/>
                  <a:gd name="T16" fmla="*/ 0 w 31"/>
                  <a:gd name="T17" fmla="*/ 21 h 77"/>
                  <a:gd name="T18" fmla="*/ 3 w 31"/>
                  <a:gd name="T19" fmla="*/ 5 h 77"/>
                  <a:gd name="T20" fmla="*/ 17 w 31"/>
                  <a:gd name="T21" fmla="*/ 0 h 77"/>
                  <a:gd name="T22" fmla="*/ 16 w 31"/>
                  <a:gd name="T23" fmla="*/ 70 h 77"/>
                  <a:gd name="T24" fmla="*/ 23 w 31"/>
                  <a:gd name="T25" fmla="*/ 59 h 77"/>
                  <a:gd name="T26" fmla="*/ 23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63"/>
              <p:cNvSpPr>
                <a:spLocks/>
              </p:cNvSpPr>
              <p:nvPr/>
            </p:nvSpPr>
            <p:spPr bwMode="auto">
              <a:xfrm>
                <a:off x="5545138" y="6815138"/>
                <a:ext cx="112713" cy="290513"/>
              </a:xfrm>
              <a:custGeom>
                <a:avLst/>
                <a:gdLst>
                  <a:gd name="T0" fmla="*/ 9 w 30"/>
                  <a:gd name="T1" fmla="*/ 54 h 77"/>
                  <a:gd name="T2" fmla="*/ 9 w 30"/>
                  <a:gd name="T3" fmla="*/ 62 h 77"/>
                  <a:gd name="T4" fmla="*/ 10 w 30"/>
                  <a:gd name="T5" fmla="*/ 68 h 77"/>
                  <a:gd name="T6" fmla="*/ 16 w 30"/>
                  <a:gd name="T7" fmla="*/ 70 h 77"/>
                  <a:gd name="T8" fmla="*/ 21 w 30"/>
                  <a:gd name="T9" fmla="*/ 65 h 77"/>
                  <a:gd name="T10" fmla="*/ 21 w 30"/>
                  <a:gd name="T11" fmla="*/ 58 h 77"/>
                  <a:gd name="T12" fmla="*/ 21 w 30"/>
                  <a:gd name="T13" fmla="*/ 52 h 77"/>
                  <a:gd name="T14" fmla="*/ 20 w 30"/>
                  <a:gd name="T15" fmla="*/ 43 h 77"/>
                  <a:gd name="T16" fmla="*/ 12 w 30"/>
                  <a:gd name="T17" fmla="*/ 39 h 77"/>
                  <a:gd name="T18" fmla="*/ 10 w 30"/>
                  <a:gd name="T19" fmla="*/ 39 h 77"/>
                  <a:gd name="T20" fmla="*/ 7 w 30"/>
                  <a:gd name="T21" fmla="*/ 40 h 77"/>
                  <a:gd name="T22" fmla="*/ 7 w 30"/>
                  <a:gd name="T23" fmla="*/ 31 h 77"/>
                  <a:gd name="T24" fmla="*/ 9 w 30"/>
                  <a:gd name="T25" fmla="*/ 31 h 77"/>
                  <a:gd name="T26" fmla="*/ 19 w 30"/>
                  <a:gd name="T27" fmla="*/ 22 h 77"/>
                  <a:gd name="T28" fmla="*/ 19 w 30"/>
                  <a:gd name="T29" fmla="*/ 14 h 77"/>
                  <a:gd name="T30" fmla="*/ 14 w 30"/>
                  <a:gd name="T31" fmla="*/ 7 h 77"/>
                  <a:gd name="T32" fmla="*/ 9 w 30"/>
                  <a:gd name="T33" fmla="*/ 15 h 77"/>
                  <a:gd name="T34" fmla="*/ 9 w 30"/>
                  <a:gd name="T35" fmla="*/ 17 h 77"/>
                  <a:gd name="T36" fmla="*/ 9 w 30"/>
                  <a:gd name="T37" fmla="*/ 19 h 77"/>
                  <a:gd name="T38" fmla="*/ 0 w 30"/>
                  <a:gd name="T39" fmla="*/ 19 h 77"/>
                  <a:gd name="T40" fmla="*/ 0 w 30"/>
                  <a:gd name="T41" fmla="*/ 12 h 77"/>
                  <a:gd name="T42" fmla="*/ 15 w 30"/>
                  <a:gd name="T43" fmla="*/ 0 h 77"/>
                  <a:gd name="T44" fmla="*/ 29 w 30"/>
                  <a:gd name="T45" fmla="*/ 13 h 77"/>
                  <a:gd name="T46" fmla="*/ 29 w 30"/>
                  <a:gd name="T47" fmla="*/ 17 h 77"/>
                  <a:gd name="T48" fmla="*/ 29 w 30"/>
                  <a:gd name="T49" fmla="*/ 20 h 77"/>
                  <a:gd name="T50" fmla="*/ 22 w 30"/>
                  <a:gd name="T51" fmla="*/ 34 h 77"/>
                  <a:gd name="T52" fmla="*/ 28 w 30"/>
                  <a:gd name="T53" fmla="*/ 39 h 77"/>
                  <a:gd name="T54" fmla="*/ 30 w 30"/>
                  <a:gd name="T55" fmla="*/ 48 h 77"/>
                  <a:gd name="T56" fmla="*/ 30 w 30"/>
                  <a:gd name="T57" fmla="*/ 64 h 77"/>
                  <a:gd name="T58" fmla="*/ 14 w 30"/>
                  <a:gd name="T59" fmla="*/ 77 h 77"/>
                  <a:gd name="T60" fmla="*/ 0 w 30"/>
                  <a:gd name="T61" fmla="*/ 64 h 77"/>
                  <a:gd name="T62" fmla="*/ 0 w 30"/>
                  <a:gd name="T63" fmla="*/ 54 h 77"/>
                  <a:gd name="T64" fmla="*/ 9 w 30"/>
                  <a:gd name="T65" fmla="*/ 5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5" name="组合 134"/>
          <p:cNvGrpSpPr/>
          <p:nvPr/>
        </p:nvGrpSpPr>
        <p:grpSpPr>
          <a:xfrm>
            <a:off x="7863219" y="2696872"/>
            <a:ext cx="717749" cy="631628"/>
            <a:chOff x="8873627" y="1233782"/>
            <a:chExt cx="717749" cy="631628"/>
          </a:xfrm>
        </p:grpSpPr>
        <p:sp>
          <p:nvSpPr>
            <p:cNvPr id="126" name="Freeform 5"/>
            <p:cNvSpPr>
              <a:spLocks/>
            </p:cNvSpPr>
            <p:nvPr/>
          </p:nvSpPr>
          <p:spPr bwMode="auto">
            <a:xfrm>
              <a:off x="8873627" y="1233782"/>
              <a:ext cx="717749" cy="63162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100000">
                  <a:srgbClr val="F5A500"/>
                </a:gs>
                <a:gs pos="0">
                  <a:srgbClr val="E60012"/>
                </a:gs>
              </a:gsLst>
              <a:lin ang="2700000" scaled="0"/>
            </a:gradFill>
            <a:ln w="28575" cap="flat">
              <a:gradFill>
                <a:gsLst>
                  <a:gs pos="0">
                    <a:srgbClr val="F5A500"/>
                  </a:gs>
                  <a:gs pos="100000">
                    <a:srgbClr val="E60012"/>
                  </a:gs>
                </a:gsLst>
                <a:lin ang="2700000" scaled="0"/>
              </a:gradFill>
              <a:prstDash val="solid"/>
              <a:miter lim="800000"/>
              <a:headEnd/>
              <a:tailEnd/>
            </a:ln>
            <a:effectLst>
              <a:outerShdw blurRad="279400" dist="76200" dir="2700000" sx="101000" sy="101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nvGrpSpPr>
            <p:cNvPr id="96" name="组合 95"/>
            <p:cNvGrpSpPr/>
            <p:nvPr/>
          </p:nvGrpSpPr>
          <p:grpSpPr>
            <a:xfrm>
              <a:off x="9072527" y="1371121"/>
              <a:ext cx="509232" cy="468817"/>
              <a:chOff x="5722963" y="2742165"/>
              <a:chExt cx="500063" cy="460375"/>
            </a:xfrm>
          </p:grpSpPr>
          <p:sp>
            <p:nvSpPr>
              <p:cNvPr id="109"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56"/>
              <p:cNvSpPr>
                <a:spLocks noEditPoints="1"/>
              </p:cNvSpPr>
              <p:nvPr/>
            </p:nvSpPr>
            <p:spPr bwMode="auto">
              <a:xfrm>
                <a:off x="5722963" y="2742165"/>
                <a:ext cx="115888" cy="290513"/>
              </a:xfrm>
              <a:custGeom>
                <a:avLst/>
                <a:gdLst>
                  <a:gd name="T0" fmla="*/ 17 w 31"/>
                  <a:gd name="T1" fmla="*/ 0 h 77"/>
                  <a:gd name="T2" fmla="*/ 28 w 31"/>
                  <a:gd name="T3" fmla="*/ 5 h 77"/>
                  <a:gd name="T4" fmla="*/ 31 w 31"/>
                  <a:gd name="T5" fmla="*/ 18 h 77"/>
                  <a:gd name="T6" fmla="*/ 31 w 31"/>
                  <a:gd name="T7" fmla="*/ 63 h 77"/>
                  <a:gd name="T8" fmla="*/ 27 w 31"/>
                  <a:gd name="T9" fmla="*/ 74 h 77"/>
                  <a:gd name="T10" fmla="*/ 16 w 31"/>
                  <a:gd name="T11" fmla="*/ 77 h 77"/>
                  <a:gd name="T12" fmla="*/ 2 w 31"/>
                  <a:gd name="T13" fmla="*/ 72 h 77"/>
                  <a:gd name="T14" fmla="*/ 0 w 31"/>
                  <a:gd name="T15" fmla="*/ 57 h 77"/>
                  <a:gd name="T16" fmla="*/ 0 w 31"/>
                  <a:gd name="T17" fmla="*/ 21 h 77"/>
                  <a:gd name="T18" fmla="*/ 3 w 31"/>
                  <a:gd name="T19" fmla="*/ 6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57"/>
              <p:cNvSpPr>
                <a:spLocks/>
              </p:cNvSpPr>
              <p:nvPr/>
            </p:nvSpPr>
            <p:spPr bwMode="auto">
              <a:xfrm>
                <a:off x="5876951" y="2745340"/>
                <a:ext cx="68263" cy="287338"/>
              </a:xfrm>
              <a:custGeom>
                <a:avLst/>
                <a:gdLst>
                  <a:gd name="T0" fmla="*/ 0 w 18"/>
                  <a:gd name="T1" fmla="*/ 11 h 76"/>
                  <a:gd name="T2" fmla="*/ 11 w 18"/>
                  <a:gd name="T3" fmla="*/ 0 h 76"/>
                  <a:gd name="T4" fmla="*/ 18 w 18"/>
                  <a:gd name="T5" fmla="*/ 0 h 76"/>
                  <a:gd name="T6" fmla="*/ 18 w 18"/>
                  <a:gd name="T7" fmla="*/ 76 h 76"/>
                  <a:gd name="T8" fmla="*/ 8 w 18"/>
                  <a:gd name="T9" fmla="*/ 76 h 76"/>
                  <a:gd name="T10" fmla="*/ 8 w 18"/>
                  <a:gd name="T11" fmla="*/ 19 h 76"/>
                  <a:gd name="T12" fmla="*/ 0 w 18"/>
                  <a:gd name="T13" fmla="*/ 19 h 76"/>
                  <a:gd name="T14" fmla="*/ 0 w 18"/>
                  <a:gd name="T15" fmla="*/ 11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6" name="组合 135"/>
          <p:cNvGrpSpPr/>
          <p:nvPr/>
        </p:nvGrpSpPr>
        <p:grpSpPr>
          <a:xfrm>
            <a:off x="7858249" y="3824369"/>
            <a:ext cx="727689" cy="639577"/>
            <a:chOff x="8148967" y="1671975"/>
            <a:chExt cx="727689" cy="639577"/>
          </a:xfrm>
        </p:grpSpPr>
        <p:sp>
          <p:nvSpPr>
            <p:cNvPr id="125" name="Freeform 5"/>
            <p:cNvSpPr>
              <a:spLocks/>
            </p:cNvSpPr>
            <p:nvPr/>
          </p:nvSpPr>
          <p:spPr bwMode="auto">
            <a:xfrm>
              <a:off x="8148967" y="1671975"/>
              <a:ext cx="717749" cy="63162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100000">
                  <a:srgbClr val="E8609E"/>
                </a:gs>
                <a:gs pos="0">
                  <a:srgbClr val="A80082"/>
                </a:gs>
              </a:gsLst>
              <a:lin ang="2700000" scaled="0"/>
            </a:gradFill>
            <a:ln w="28575" cap="flat">
              <a:gradFill>
                <a:gsLst>
                  <a:gs pos="0">
                    <a:srgbClr val="E8609E"/>
                  </a:gs>
                  <a:gs pos="100000">
                    <a:srgbClr val="A80082"/>
                  </a:gs>
                </a:gsLst>
                <a:lin ang="2700000" scaled="0"/>
              </a:gradFill>
              <a:prstDash val="solid"/>
              <a:miter lim="800000"/>
              <a:headEnd/>
              <a:tailEnd/>
            </a:ln>
            <a:effectLst>
              <a:outerShdw blurRad="279400" dist="76200" dir="2700000" sx="101000" sy="101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nvGrpSpPr>
            <p:cNvPr id="97" name="组合 96"/>
            <p:cNvGrpSpPr/>
            <p:nvPr/>
          </p:nvGrpSpPr>
          <p:grpSpPr>
            <a:xfrm>
              <a:off x="8356108" y="1842735"/>
              <a:ext cx="520548" cy="468817"/>
              <a:chOff x="952501" y="6013451"/>
              <a:chExt cx="511175" cy="460375"/>
            </a:xfrm>
          </p:grpSpPr>
          <p:sp>
            <p:nvSpPr>
              <p:cNvPr id="106"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59"/>
              <p:cNvSpPr>
                <a:spLocks noEditPoints="1"/>
              </p:cNvSpPr>
              <p:nvPr/>
            </p:nvSpPr>
            <p:spPr bwMode="auto">
              <a:xfrm>
                <a:off x="952501" y="6013451"/>
                <a:ext cx="115888" cy="290513"/>
              </a:xfrm>
              <a:custGeom>
                <a:avLst/>
                <a:gdLst>
                  <a:gd name="T0" fmla="*/ 17 w 31"/>
                  <a:gd name="T1" fmla="*/ 0 h 77"/>
                  <a:gd name="T2" fmla="*/ 28 w 31"/>
                  <a:gd name="T3" fmla="*/ 5 h 77"/>
                  <a:gd name="T4" fmla="*/ 31 w 31"/>
                  <a:gd name="T5" fmla="*/ 18 h 77"/>
                  <a:gd name="T6" fmla="*/ 31 w 31"/>
                  <a:gd name="T7" fmla="*/ 62 h 77"/>
                  <a:gd name="T8" fmla="*/ 27 w 31"/>
                  <a:gd name="T9" fmla="*/ 73 h 77"/>
                  <a:gd name="T10" fmla="*/ 16 w 31"/>
                  <a:gd name="T11" fmla="*/ 77 h 77"/>
                  <a:gd name="T12" fmla="*/ 3 w 31"/>
                  <a:gd name="T13" fmla="*/ 71 h 77"/>
                  <a:gd name="T14" fmla="*/ 0 w 31"/>
                  <a:gd name="T15" fmla="*/ 56 h 77"/>
                  <a:gd name="T16" fmla="*/ 0 w 31"/>
                  <a:gd name="T17" fmla="*/ 21 h 77"/>
                  <a:gd name="T18" fmla="*/ 3 w 31"/>
                  <a:gd name="T19" fmla="*/ 5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60"/>
              <p:cNvSpPr>
                <a:spLocks/>
              </p:cNvSpPr>
              <p:nvPr/>
            </p:nvSpPr>
            <p:spPr bwMode="auto">
              <a:xfrm>
                <a:off x="1090613" y="6013451"/>
                <a:ext cx="117475" cy="290513"/>
              </a:xfrm>
              <a:custGeom>
                <a:avLst/>
                <a:gdLst>
                  <a:gd name="T0" fmla="*/ 0 w 31"/>
                  <a:gd name="T1" fmla="*/ 16 h 77"/>
                  <a:gd name="T2" fmla="*/ 4 w 31"/>
                  <a:gd name="T3" fmla="*/ 4 h 77"/>
                  <a:gd name="T4" fmla="*/ 16 w 31"/>
                  <a:gd name="T5" fmla="*/ 0 h 77"/>
                  <a:gd name="T6" fmla="*/ 29 w 31"/>
                  <a:gd name="T7" fmla="*/ 6 h 77"/>
                  <a:gd name="T8" fmla="*/ 31 w 31"/>
                  <a:gd name="T9" fmla="*/ 22 h 77"/>
                  <a:gd name="T10" fmla="*/ 30 w 31"/>
                  <a:gd name="T11" fmla="*/ 30 h 77"/>
                  <a:gd name="T12" fmla="*/ 27 w 31"/>
                  <a:gd name="T13" fmla="*/ 38 h 77"/>
                  <a:gd name="T14" fmla="*/ 18 w 31"/>
                  <a:gd name="T15" fmla="*/ 52 h 77"/>
                  <a:gd name="T16" fmla="*/ 11 w 31"/>
                  <a:gd name="T17" fmla="*/ 68 h 77"/>
                  <a:gd name="T18" fmla="*/ 31 w 31"/>
                  <a:gd name="T19" fmla="*/ 68 h 77"/>
                  <a:gd name="T20" fmla="*/ 31 w 31"/>
                  <a:gd name="T21" fmla="*/ 76 h 77"/>
                  <a:gd name="T22" fmla="*/ 8 w 31"/>
                  <a:gd name="T23" fmla="*/ 77 h 77"/>
                  <a:gd name="T24" fmla="*/ 0 w 31"/>
                  <a:gd name="T25" fmla="*/ 76 h 77"/>
                  <a:gd name="T26" fmla="*/ 0 w 31"/>
                  <a:gd name="T27" fmla="*/ 76 h 77"/>
                  <a:gd name="T28" fmla="*/ 5 w 31"/>
                  <a:gd name="T29" fmla="*/ 55 h 77"/>
                  <a:gd name="T30" fmla="*/ 17 w 31"/>
                  <a:gd name="T31" fmla="*/ 37 h 77"/>
                  <a:gd name="T32" fmla="*/ 21 w 31"/>
                  <a:gd name="T33" fmla="*/ 20 h 77"/>
                  <a:gd name="T34" fmla="*/ 21 w 31"/>
                  <a:gd name="T35" fmla="*/ 19 h 77"/>
                  <a:gd name="T36" fmla="*/ 21 w 31"/>
                  <a:gd name="T37" fmla="*/ 17 h 77"/>
                  <a:gd name="T38" fmla="*/ 21 w 31"/>
                  <a:gd name="T39" fmla="*/ 12 h 77"/>
                  <a:gd name="T40" fmla="*/ 15 w 31"/>
                  <a:gd name="T41" fmla="*/ 7 h 77"/>
                  <a:gd name="T42" fmla="*/ 10 w 31"/>
                  <a:gd name="T43" fmla="*/ 16 h 77"/>
                  <a:gd name="T44" fmla="*/ 10 w 31"/>
                  <a:gd name="T45" fmla="*/ 19 h 77"/>
                  <a:gd name="T46" fmla="*/ 10 w 31"/>
                  <a:gd name="T47" fmla="*/ 21 h 77"/>
                  <a:gd name="T48" fmla="*/ 10 w 31"/>
                  <a:gd name="T49" fmla="*/ 23 h 77"/>
                  <a:gd name="T50" fmla="*/ 10 w 31"/>
                  <a:gd name="T51" fmla="*/ 26 h 77"/>
                  <a:gd name="T52" fmla="*/ 0 w 31"/>
                  <a:gd name="T53" fmla="*/ 26 h 77"/>
                  <a:gd name="T54" fmla="*/ 0 w 31"/>
                  <a:gd name="T55" fmla="*/ 1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sp>
        <p:nvSpPr>
          <p:cNvPr id="137" name="文本框 136"/>
          <p:cNvSpPr txBox="1"/>
          <p:nvPr/>
        </p:nvSpPr>
        <p:spPr>
          <a:xfrm>
            <a:off x="8738007" y="2769999"/>
            <a:ext cx="1415772" cy="461665"/>
          </a:xfrm>
          <a:prstGeom prst="rect">
            <a:avLst/>
          </a:prstGeom>
          <a:noFill/>
        </p:spPr>
        <p:txBody>
          <a:bodyPr wrap="none" rtlCol="0">
            <a:spAutoFit/>
          </a:bodyPr>
          <a:lstStyle/>
          <a:p>
            <a:r>
              <a:rPr lang="zh-CN" altLang="en-US" sz="2400" b="1" dirty="0">
                <a:solidFill>
                  <a:schemeClr val="tx1">
                    <a:lumMod val="65000"/>
                    <a:lumOff val="35000"/>
                  </a:schemeClr>
                </a:solidFill>
                <a:latin typeface="Impact" panose="020B0806030902050204" pitchFamily="34" charset="0"/>
              </a:rPr>
              <a:t>三种意识</a:t>
            </a:r>
          </a:p>
        </p:txBody>
      </p:sp>
      <p:sp>
        <p:nvSpPr>
          <p:cNvPr id="139" name="文本框 138"/>
          <p:cNvSpPr txBox="1"/>
          <p:nvPr/>
        </p:nvSpPr>
        <p:spPr>
          <a:xfrm>
            <a:off x="8738007" y="3925356"/>
            <a:ext cx="1415772" cy="461665"/>
          </a:xfrm>
          <a:prstGeom prst="rect">
            <a:avLst/>
          </a:prstGeom>
          <a:noFill/>
        </p:spPr>
        <p:txBody>
          <a:bodyPr wrap="none" rtlCol="0">
            <a:spAutoFit/>
          </a:bodyPr>
          <a:lstStyle/>
          <a:p>
            <a:r>
              <a:rPr lang="zh-CN" altLang="en-US" sz="2400" b="1" dirty="0">
                <a:solidFill>
                  <a:schemeClr val="tx1">
                    <a:lumMod val="65000"/>
                    <a:lumOff val="35000"/>
                  </a:schemeClr>
                </a:solidFill>
                <a:latin typeface="Impact" panose="020B0806030902050204" pitchFamily="34" charset="0"/>
              </a:rPr>
              <a:t>三个策略</a:t>
            </a:r>
          </a:p>
        </p:txBody>
      </p:sp>
      <p:sp>
        <p:nvSpPr>
          <p:cNvPr id="141" name="文本框 140"/>
          <p:cNvSpPr txBox="1"/>
          <p:nvPr/>
        </p:nvSpPr>
        <p:spPr>
          <a:xfrm>
            <a:off x="8738710" y="4927990"/>
            <a:ext cx="2031325" cy="461665"/>
          </a:xfrm>
          <a:prstGeom prst="rect">
            <a:avLst/>
          </a:prstGeom>
          <a:noFill/>
        </p:spPr>
        <p:txBody>
          <a:bodyPr wrap="none" rtlCol="0">
            <a:spAutoFit/>
          </a:bodyPr>
          <a:lstStyle/>
          <a:p>
            <a:r>
              <a:rPr lang="zh-CN" altLang="en-US" sz="2400" b="1" dirty="0">
                <a:solidFill>
                  <a:schemeClr val="tx1">
                    <a:lumMod val="65000"/>
                    <a:lumOff val="35000"/>
                  </a:schemeClr>
                </a:solidFill>
                <a:latin typeface="Impact" panose="020B0806030902050204" pitchFamily="34" charset="0"/>
              </a:rPr>
              <a:t>三条实施路径</a:t>
            </a:r>
          </a:p>
        </p:txBody>
      </p:sp>
      <p:sp>
        <p:nvSpPr>
          <p:cNvPr id="48" name="文本框 47"/>
          <p:cNvSpPr txBox="1"/>
          <p:nvPr/>
        </p:nvSpPr>
        <p:spPr>
          <a:xfrm>
            <a:off x="2909744" y="808701"/>
            <a:ext cx="6615914" cy="707886"/>
          </a:xfrm>
          <a:prstGeom prst="rect">
            <a:avLst/>
          </a:prstGeom>
          <a:noFill/>
        </p:spPr>
        <p:txBody>
          <a:bodyPr wrap="none" rtlCol="0">
            <a:spAutoFit/>
          </a:bodyPr>
          <a:lstStyle/>
          <a:p>
            <a:r>
              <a:rPr lang="zh-CN" altLang="en-US" sz="4000" b="1"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基 调 和 思 路 </a:t>
            </a:r>
            <a:r>
              <a:rPr lang="en-US" altLang="zh-CN" sz="4000" b="1"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4000" b="1"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三 个 三</a:t>
            </a:r>
          </a:p>
        </p:txBody>
      </p:sp>
      <p:sp>
        <p:nvSpPr>
          <p:cNvPr id="49" name="矩形 48"/>
          <p:cNvSpPr/>
          <p:nvPr/>
        </p:nvSpPr>
        <p:spPr>
          <a:xfrm>
            <a:off x="6631" y="6622600"/>
            <a:ext cx="12191999" cy="25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p:cNvSpPr/>
          <p:nvPr/>
        </p:nvSpPr>
        <p:spPr>
          <a:xfrm>
            <a:off x="872150" y="-2686"/>
            <a:ext cx="1324825" cy="95949"/>
          </a:xfrm>
          <a:prstGeom prst="parallelogram">
            <a:avLst>
              <a:gd name="adj" fmla="val 440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72488038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0-#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30000">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14:bounceEnd="30000">
                                          <p:cBhvr additive="base">
                                            <p:cTn id="12" dur="350" fill="hold"/>
                                            <p:tgtEl>
                                              <p:spTgt spid="50"/>
                                            </p:tgtEl>
                                            <p:attrNameLst>
                                              <p:attrName>ppt_x</p:attrName>
                                            </p:attrNameLst>
                                          </p:cBhvr>
                                          <p:tavLst>
                                            <p:tav tm="0">
                                              <p:val>
                                                <p:strVal val="0-#ppt_w/2"/>
                                              </p:val>
                                            </p:tav>
                                            <p:tav tm="100000">
                                              <p:val>
                                                <p:strVal val="#ppt_x"/>
                                              </p:val>
                                            </p:tav>
                                          </p:tavLst>
                                        </p:anim>
                                        <p:anim calcmode="lin" valueType="num" p14:bounceEnd="30000">
                                          <p:cBhvr additive="base">
                                            <p:cTn id="13" dur="35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0-#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additive="base">
                                            <p:cTn id="12" dur="350" fill="hold"/>
                                            <p:tgtEl>
                                              <p:spTgt spid="50"/>
                                            </p:tgtEl>
                                            <p:attrNameLst>
                                              <p:attrName>ppt_x</p:attrName>
                                            </p:attrNameLst>
                                          </p:cBhvr>
                                          <p:tavLst>
                                            <p:tav tm="0">
                                              <p:val>
                                                <p:strVal val="0-#ppt_w/2"/>
                                              </p:val>
                                            </p:tav>
                                            <p:tav tm="100000">
                                              <p:val>
                                                <p:strVal val="#ppt_x"/>
                                              </p:val>
                                            </p:tav>
                                          </p:tavLst>
                                        </p:anim>
                                        <p:anim calcmode="lin" valueType="num">
                                          <p:cBhvr additive="base">
                                            <p:cTn id="13" dur="35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 5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7212" y="1287731"/>
            <a:ext cx="3246877" cy="2166938"/>
          </a:xfrm>
          <a:prstGeom prst="rect">
            <a:avLst/>
          </a:prstGeom>
          <a:ln w="6350">
            <a:solidFill>
              <a:schemeClr val="bg1">
                <a:lumMod val="75000"/>
              </a:schemeClr>
            </a:solidFill>
          </a:ln>
        </p:spPr>
      </p:pic>
      <p:pic>
        <p:nvPicPr>
          <p:cNvPr id="61" name="图片 6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07729" y="1287730"/>
            <a:ext cx="3246877" cy="2166938"/>
          </a:xfrm>
          <a:prstGeom prst="rect">
            <a:avLst/>
          </a:prstGeom>
          <a:ln w="6350">
            <a:solidFill>
              <a:schemeClr val="bg1">
                <a:lumMod val="75000"/>
              </a:schemeClr>
            </a:solidFill>
          </a:ln>
        </p:spPr>
      </p:pic>
      <p:pic>
        <p:nvPicPr>
          <p:cNvPr id="62" name="图片 6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04314" y="3599131"/>
            <a:ext cx="3246877" cy="2166937"/>
          </a:xfrm>
          <a:prstGeom prst="rect">
            <a:avLst/>
          </a:prstGeom>
          <a:ln w="6350">
            <a:solidFill>
              <a:schemeClr val="bg1">
                <a:lumMod val="75000"/>
              </a:schemeClr>
            </a:solidFill>
          </a:ln>
        </p:spPr>
      </p:pic>
      <p:grpSp>
        <p:nvGrpSpPr>
          <p:cNvPr id="2" name="组合 1"/>
          <p:cNvGrpSpPr/>
          <p:nvPr/>
        </p:nvGrpSpPr>
        <p:grpSpPr>
          <a:xfrm>
            <a:off x="927100" y="3935233"/>
            <a:ext cx="3093357" cy="1237080"/>
            <a:chOff x="695325" y="2404921"/>
            <a:chExt cx="2320018" cy="927810"/>
          </a:xfrm>
        </p:grpSpPr>
        <p:grpSp>
          <p:nvGrpSpPr>
            <p:cNvPr id="64" name="组合 63"/>
            <p:cNvGrpSpPr/>
            <p:nvPr/>
          </p:nvGrpSpPr>
          <p:grpSpPr>
            <a:xfrm>
              <a:off x="695325" y="2617006"/>
              <a:ext cx="2320018" cy="715725"/>
              <a:chOff x="1718316" y="452233"/>
              <a:chExt cx="2320018" cy="715725"/>
            </a:xfrm>
          </p:grpSpPr>
          <p:sp>
            <p:nvSpPr>
              <p:cNvPr id="65" name="矩形 64"/>
              <p:cNvSpPr/>
              <p:nvPr/>
            </p:nvSpPr>
            <p:spPr>
              <a:xfrm>
                <a:off x="1718317" y="452233"/>
                <a:ext cx="2320017" cy="715725"/>
              </a:xfrm>
              <a:prstGeom prst="rect">
                <a:avLst/>
              </a:prstGeom>
              <a:noFill/>
            </p:spPr>
            <p:txBody>
              <a:bodyPr wrap="square" lIns="0">
                <a:spAutoFit/>
              </a:bodyPr>
              <a:lstStyle/>
              <a:p>
                <a:r>
                  <a:rPr lang="zh-CN" altLang="en-US" sz="1867" b="1" dirty="0">
                    <a:solidFill>
                      <a:srgbClr val="2BA22C"/>
                    </a:solidFill>
                    <a:latin typeface="+mj-lt"/>
                    <a:ea typeface="+mj-ea"/>
                  </a:rPr>
                  <a:t>爱达幼儿园向全市幼教同行展示了“趣味篮球”、“情景式建构游戏”的特色活动</a:t>
                </a:r>
              </a:p>
            </p:txBody>
          </p:sp>
          <p:sp>
            <p:nvSpPr>
              <p:cNvPr id="66" name="矩形 65"/>
              <p:cNvSpPr/>
              <p:nvPr/>
            </p:nvSpPr>
            <p:spPr>
              <a:xfrm>
                <a:off x="1718316" y="744119"/>
                <a:ext cx="2160750" cy="313643"/>
              </a:xfrm>
              <a:prstGeom prst="rect">
                <a:avLst/>
              </a:prstGeom>
            </p:spPr>
            <p:txBody>
              <a:bodyPr wrap="square" lIns="0">
                <a:spAutoFit/>
              </a:bodyPr>
              <a:lstStyle/>
              <a:p>
                <a:pPr algn="just">
                  <a:lnSpc>
                    <a:spcPct val="150000"/>
                  </a:lnSpc>
                  <a:spcAft>
                    <a:spcPts val="800"/>
                  </a:spcAft>
                </a:pPr>
                <a:endParaRPr lang="zh-CN" altLang="en-US" sz="1600" dirty="0">
                  <a:solidFill>
                    <a:schemeClr val="tx1">
                      <a:lumMod val="75000"/>
                      <a:lumOff val="25000"/>
                    </a:schemeClr>
                  </a:solidFill>
                </a:endParaRPr>
              </a:p>
            </p:txBody>
          </p:sp>
        </p:grpSp>
        <p:sp>
          <p:nvSpPr>
            <p:cNvPr id="3" name="等腰三角形 2"/>
            <p:cNvSpPr/>
            <p:nvPr/>
          </p:nvSpPr>
          <p:spPr>
            <a:xfrm>
              <a:off x="695325" y="2404921"/>
              <a:ext cx="190499" cy="164223"/>
            </a:xfrm>
            <a:prstGeom prst="triangle">
              <a:avLst/>
            </a:prstGeom>
            <a:solidFill>
              <a:srgbClr val="2BA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5" name="组合 4"/>
          <p:cNvGrpSpPr/>
          <p:nvPr/>
        </p:nvGrpSpPr>
        <p:grpSpPr>
          <a:xfrm>
            <a:off x="8316814" y="3935234"/>
            <a:ext cx="3091454" cy="1113536"/>
            <a:chOff x="6237610" y="2404921"/>
            <a:chExt cx="2318590" cy="835152"/>
          </a:xfrm>
        </p:grpSpPr>
        <p:sp>
          <p:nvSpPr>
            <p:cNvPr id="68" name="矩形 67"/>
            <p:cNvSpPr/>
            <p:nvPr/>
          </p:nvSpPr>
          <p:spPr>
            <a:xfrm>
              <a:off x="6237610" y="2755324"/>
              <a:ext cx="2318590" cy="484749"/>
            </a:xfrm>
            <a:prstGeom prst="rect">
              <a:avLst/>
            </a:prstGeom>
            <a:noFill/>
          </p:spPr>
          <p:txBody>
            <a:bodyPr wrap="square" lIns="0">
              <a:spAutoFit/>
            </a:bodyPr>
            <a:lstStyle/>
            <a:p>
              <a:r>
                <a:rPr lang="zh-CN" altLang="zh-CN" dirty="0"/>
                <a:t>南师大黄进教授</a:t>
              </a:r>
              <a:r>
                <a:rPr lang="zh-CN" altLang="en-US" dirty="0"/>
                <a:t>专题讲座</a:t>
              </a:r>
              <a:r>
                <a:rPr lang="zh-CN" altLang="zh-CN" dirty="0"/>
                <a:t>《孩子的探索：另外的平衡方式》</a:t>
              </a:r>
              <a:endParaRPr lang="zh-CN" altLang="en-US" sz="1867" b="1" dirty="0">
                <a:solidFill>
                  <a:srgbClr val="0283C4"/>
                </a:solidFill>
                <a:latin typeface="+mj-lt"/>
                <a:ea typeface="+mj-ea"/>
              </a:endParaRPr>
            </a:p>
          </p:txBody>
        </p:sp>
        <p:sp>
          <p:nvSpPr>
            <p:cNvPr id="74" name="等腰三角形 73"/>
            <p:cNvSpPr/>
            <p:nvPr/>
          </p:nvSpPr>
          <p:spPr>
            <a:xfrm>
              <a:off x="6335553" y="2404921"/>
              <a:ext cx="190499" cy="164223"/>
            </a:xfrm>
            <a:prstGeom prst="triangle">
              <a:avLst/>
            </a:prstGeom>
            <a:solidFill>
              <a:srgbClr val="0283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 name="组合 3"/>
          <p:cNvGrpSpPr/>
          <p:nvPr/>
        </p:nvGrpSpPr>
        <p:grpSpPr>
          <a:xfrm>
            <a:off x="4574793" y="1769254"/>
            <a:ext cx="3322823" cy="1371582"/>
            <a:chOff x="3431097" y="780438"/>
            <a:chExt cx="2492118" cy="1028687"/>
          </a:xfrm>
        </p:grpSpPr>
        <p:sp>
          <p:nvSpPr>
            <p:cNvPr id="71" name="矩形 70"/>
            <p:cNvSpPr/>
            <p:nvPr/>
          </p:nvSpPr>
          <p:spPr>
            <a:xfrm>
              <a:off x="3431097" y="780438"/>
              <a:ext cx="2492118" cy="500233"/>
            </a:xfrm>
            <a:prstGeom prst="rect">
              <a:avLst/>
            </a:prstGeom>
            <a:noFill/>
          </p:spPr>
          <p:txBody>
            <a:bodyPr wrap="square" lIns="0">
              <a:spAutoFit/>
            </a:bodyPr>
            <a:lstStyle/>
            <a:p>
              <a:r>
                <a:rPr lang="en-US" altLang="zh-CN" sz="1867" b="1" dirty="0">
                  <a:solidFill>
                    <a:srgbClr val="F29301"/>
                  </a:solidFill>
                  <a:latin typeface="+mj-lt"/>
                  <a:ea typeface="+mj-ea"/>
                </a:rPr>
                <a:t>《</a:t>
              </a:r>
              <a:r>
                <a:rPr lang="zh-CN" altLang="en-US" sz="1867" b="1" dirty="0">
                  <a:solidFill>
                    <a:srgbClr val="F29301"/>
                  </a:solidFill>
                  <a:latin typeface="+mj-lt"/>
                  <a:ea typeface="+mj-ea"/>
                </a:rPr>
                <a:t>幼儿球类晨间锻炼</a:t>
              </a:r>
              <a:r>
                <a:rPr lang="en-US" altLang="zh-CN" sz="1867" b="1" dirty="0">
                  <a:solidFill>
                    <a:srgbClr val="F29301"/>
                  </a:solidFill>
                  <a:latin typeface="+mj-lt"/>
                  <a:ea typeface="+mj-ea"/>
                </a:rPr>
                <a:t>》</a:t>
              </a:r>
              <a:r>
                <a:rPr lang="zh-CN" altLang="en-US" sz="1867" b="1" dirty="0">
                  <a:solidFill>
                    <a:srgbClr val="F29301"/>
                  </a:solidFill>
                  <a:latin typeface="+mj-lt"/>
                  <a:ea typeface="+mj-ea"/>
                </a:rPr>
                <a:t>、</a:t>
              </a:r>
              <a:r>
                <a:rPr lang="en-US" altLang="zh-CN" sz="1867" b="1" dirty="0">
                  <a:solidFill>
                    <a:srgbClr val="F29301"/>
                  </a:solidFill>
                  <a:latin typeface="+mj-lt"/>
                  <a:ea typeface="+mj-ea"/>
                </a:rPr>
                <a:t>《</a:t>
              </a:r>
              <a:r>
                <a:rPr lang="zh-CN" altLang="en-US" sz="1867" b="1" dirty="0">
                  <a:solidFill>
                    <a:srgbClr val="F29301"/>
                  </a:solidFill>
                  <a:latin typeface="+mj-lt"/>
                  <a:ea typeface="+mj-ea"/>
                </a:rPr>
                <a:t>主题建构活动实施</a:t>
              </a:r>
              <a:r>
                <a:rPr lang="en-US" altLang="zh-CN" sz="1867" b="1" dirty="0">
                  <a:solidFill>
                    <a:srgbClr val="F29301"/>
                  </a:solidFill>
                  <a:latin typeface="+mj-lt"/>
                  <a:ea typeface="+mj-ea"/>
                </a:rPr>
                <a:t>》</a:t>
              </a:r>
              <a:r>
                <a:rPr lang="zh-CN" altLang="en-US" sz="1867" b="1" dirty="0">
                  <a:solidFill>
                    <a:srgbClr val="F29301"/>
                  </a:solidFill>
                  <a:latin typeface="+mj-lt"/>
                  <a:ea typeface="+mj-ea"/>
                </a:rPr>
                <a:t>的专题汇报</a:t>
              </a:r>
            </a:p>
          </p:txBody>
        </p:sp>
        <p:sp>
          <p:nvSpPr>
            <p:cNvPr id="75" name="等腰三角形 74"/>
            <p:cNvSpPr/>
            <p:nvPr/>
          </p:nvSpPr>
          <p:spPr>
            <a:xfrm flipV="1">
              <a:off x="3582114" y="1644902"/>
              <a:ext cx="190499" cy="164223"/>
            </a:xfrm>
            <a:prstGeom prst="triangle">
              <a:avLst/>
            </a:prstGeom>
            <a:solidFill>
              <a:srgbClr val="F29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6" name="矩形 75"/>
          <p:cNvSpPr/>
          <p:nvPr/>
        </p:nvSpPr>
        <p:spPr>
          <a:xfrm>
            <a:off x="2560833" y="5670783"/>
            <a:ext cx="7070335" cy="830997"/>
          </a:xfrm>
          <a:prstGeom prst="rect">
            <a:avLst/>
          </a:prstGeom>
        </p:spPr>
        <p:txBody>
          <a:bodyPr wrap="square">
            <a:spAutoFit/>
          </a:bodyPr>
          <a:lstStyle/>
          <a:p>
            <a:pPr algn="ctr">
              <a:lnSpc>
                <a:spcPct val="150000"/>
              </a:lnSpc>
              <a:spcAft>
                <a:spcPts val="800"/>
              </a:spcAft>
            </a:pPr>
            <a:r>
              <a:rPr lang="en-US" altLang="zh-CN" sz="1600" dirty="0">
                <a:solidFill>
                  <a:schemeClr val="bg1"/>
                </a:solidFill>
              </a:rPr>
              <a:t>Please add text here, according to the need to adjust the font and font size, recommended justified form. </a:t>
            </a:r>
            <a:endParaRPr lang="zh-CN" altLang="en-US" sz="1600" dirty="0">
              <a:solidFill>
                <a:schemeClr val="bg1"/>
              </a:solidFill>
            </a:endParaRPr>
          </a:p>
        </p:txBody>
      </p:sp>
      <p:sp>
        <p:nvSpPr>
          <p:cNvPr id="21" name="矩形 20"/>
          <p:cNvSpPr/>
          <p:nvPr/>
        </p:nvSpPr>
        <p:spPr>
          <a:xfrm>
            <a:off x="0" y="6663645"/>
            <a:ext cx="12191999" cy="25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445563" y="300801"/>
            <a:ext cx="4698722" cy="584775"/>
          </a:xfrm>
          <a:prstGeom prst="rect">
            <a:avLst/>
          </a:prstGeom>
          <a:noFill/>
        </p:spPr>
        <p:txBody>
          <a:bodyPr wrap="none" rtlCol="0">
            <a:spAutoFit/>
          </a:bodyPr>
          <a:lstStyle/>
          <a:p>
            <a:r>
              <a:rPr lang="zh-CN" altLang="en-US" sz="3200" b="1" dirty="0"/>
              <a:t>“童行”课程的市级展示</a:t>
            </a:r>
            <a:endParaRPr lang="zh-CN" altLang="en-US" sz="3200" dirty="0">
              <a:latin typeface="+mn-ea"/>
            </a:endParaRPr>
          </a:p>
        </p:txBody>
      </p:sp>
      <p:sp>
        <p:nvSpPr>
          <p:cNvPr id="23" name="矩形 22"/>
          <p:cNvSpPr/>
          <p:nvPr/>
        </p:nvSpPr>
        <p:spPr>
          <a:xfrm>
            <a:off x="908878" y="440493"/>
            <a:ext cx="387929" cy="3385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78159783"/>
      </p:ext>
    </p:extLst>
  </p:cSld>
  <p:clrMapOvr>
    <a:masterClrMapping/>
  </p:clrMapOvr>
  <p:transition spd="slow">
    <p:blinds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barn(outVertical)">
                                          <p:cBhvr>
                                            <p:cTn id="7" dur="400"/>
                                            <p:tgtEl>
                                              <p:spTgt spid="76"/>
                                            </p:tgtEl>
                                          </p:cBhvr>
                                        </p:animEffect>
                                      </p:childTnLst>
                                    </p:cTn>
                                  </p:par>
                                </p:childTnLst>
                              </p:cTn>
                            </p:par>
                            <p:par>
                              <p:cTn id="8" fill="hold">
                                <p:stCondLst>
                                  <p:cond delay="400"/>
                                </p:stCondLst>
                                <p:childTnLst>
                                  <p:par>
                                    <p:cTn id="9" presetID="2" presetClass="entr" presetSubtype="8" fill="hold" nodeType="afterEffect" p14:presetBounceEnd="50000">
                                      <p:stCondLst>
                                        <p:cond delay="250"/>
                                      </p:stCondLst>
                                      <p:childTnLst>
                                        <p:set>
                                          <p:cBhvr>
                                            <p:cTn id="10" dur="1" fill="hold">
                                              <p:stCondLst>
                                                <p:cond delay="0"/>
                                              </p:stCondLst>
                                            </p:cTn>
                                            <p:tgtEl>
                                              <p:spTgt spid="60"/>
                                            </p:tgtEl>
                                            <p:attrNameLst>
                                              <p:attrName>style.visibility</p:attrName>
                                            </p:attrNameLst>
                                          </p:cBhvr>
                                          <p:to>
                                            <p:strVal val="visible"/>
                                          </p:to>
                                        </p:set>
                                        <p:anim calcmode="lin" valueType="num" p14:bounceEnd="50000">
                                          <p:cBhvr additive="base">
                                            <p:cTn id="11" dur="500" fill="hold"/>
                                            <p:tgtEl>
                                              <p:spTgt spid="60"/>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60"/>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14:presetBounceEnd="50000">
                                      <p:stCondLst>
                                        <p:cond delay="450"/>
                                      </p:stCondLst>
                                      <p:childTnLst>
                                        <p:set>
                                          <p:cBhvr>
                                            <p:cTn id="14" dur="1" fill="hold">
                                              <p:stCondLst>
                                                <p:cond delay="0"/>
                                              </p:stCondLst>
                                            </p:cTn>
                                            <p:tgtEl>
                                              <p:spTgt spid="61"/>
                                            </p:tgtEl>
                                            <p:attrNameLst>
                                              <p:attrName>style.visibility</p:attrName>
                                            </p:attrNameLst>
                                          </p:cBhvr>
                                          <p:to>
                                            <p:strVal val="visible"/>
                                          </p:to>
                                        </p:set>
                                        <p:anim calcmode="lin" valueType="num" p14:bounceEnd="50000">
                                          <p:cBhvr additive="base">
                                            <p:cTn id="15" dur="500" fill="hold"/>
                                            <p:tgtEl>
                                              <p:spTgt spid="61"/>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61"/>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14:presetBounceEnd="50000">
                                      <p:stCondLst>
                                        <p:cond delay="650"/>
                                      </p:stCondLst>
                                      <p:childTnLst>
                                        <p:set>
                                          <p:cBhvr>
                                            <p:cTn id="18" dur="1" fill="hold">
                                              <p:stCondLst>
                                                <p:cond delay="0"/>
                                              </p:stCondLst>
                                            </p:cTn>
                                            <p:tgtEl>
                                              <p:spTgt spid="62"/>
                                            </p:tgtEl>
                                            <p:attrNameLst>
                                              <p:attrName>style.visibility</p:attrName>
                                            </p:attrNameLst>
                                          </p:cBhvr>
                                          <p:to>
                                            <p:strVal val="visible"/>
                                          </p:to>
                                        </p:set>
                                        <p:anim calcmode="lin" valueType="num" p14:bounceEnd="50000">
                                          <p:cBhvr additive="base">
                                            <p:cTn id="19" dur="500" fill="hold"/>
                                            <p:tgtEl>
                                              <p:spTgt spid="62"/>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62"/>
                                            </p:tgtEl>
                                            <p:attrNameLst>
                                              <p:attrName>ppt_y</p:attrName>
                                            </p:attrNameLst>
                                          </p:cBhvr>
                                          <p:tavLst>
                                            <p:tav tm="0">
                                              <p:val>
                                                <p:strVal val="#ppt_y"/>
                                              </p:val>
                                            </p:tav>
                                            <p:tav tm="100000">
                                              <p:val>
                                                <p:strVal val="#ppt_y"/>
                                              </p:val>
                                            </p:tav>
                                          </p:tavLst>
                                        </p:anim>
                                      </p:childTnLst>
                                    </p:cTn>
                                  </p:par>
                                </p:childTnLst>
                              </p:cTn>
                            </p:par>
                            <p:par>
                              <p:cTn id="21" fill="hold">
                                <p:stCondLst>
                                  <p:cond delay="155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250"/>
                                            <p:tgtEl>
                                              <p:spTgt spid="2"/>
                                            </p:tgtEl>
                                          </p:cBhvr>
                                        </p:animEffect>
                                      </p:childTnLst>
                                    </p:cTn>
                                  </p:par>
                                </p:childTnLst>
                              </p:cTn>
                            </p:par>
                            <p:par>
                              <p:cTn id="25" fill="hold">
                                <p:stCondLst>
                                  <p:cond delay="1800"/>
                                </p:stCondLst>
                                <p:childTnLst>
                                  <p:par>
                                    <p:cTn id="26" presetID="10" presetClass="entr" presetSubtype="0"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250"/>
                                            <p:tgtEl>
                                              <p:spTgt spid="4"/>
                                            </p:tgtEl>
                                          </p:cBhvr>
                                        </p:animEffect>
                                      </p:childTnLst>
                                    </p:cTn>
                                  </p:par>
                                </p:childTnLst>
                              </p:cTn>
                            </p:par>
                            <p:par>
                              <p:cTn id="29" fill="hold">
                                <p:stCondLst>
                                  <p:cond delay="2050"/>
                                </p:stCondLst>
                                <p:childTnLst>
                                  <p:par>
                                    <p:cTn id="30" presetID="10"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250"/>
                                            <p:tgtEl>
                                              <p:spTgt spid="5"/>
                                            </p:tgtEl>
                                          </p:cBhvr>
                                        </p:animEffect>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barn(outVertical)">
                                          <p:cBhvr>
                                            <p:cTn id="7" dur="400"/>
                                            <p:tgtEl>
                                              <p:spTgt spid="76"/>
                                            </p:tgtEl>
                                          </p:cBhvr>
                                        </p:animEffect>
                                      </p:childTnLst>
                                    </p:cTn>
                                  </p:par>
                                </p:childTnLst>
                              </p:cTn>
                            </p:par>
                            <p:par>
                              <p:cTn id="8" fill="hold">
                                <p:stCondLst>
                                  <p:cond delay="400"/>
                                </p:stCondLst>
                                <p:childTnLst>
                                  <p:par>
                                    <p:cTn id="9" presetID="2" presetClass="entr" presetSubtype="8" fill="hold" nodeType="afterEffect">
                                      <p:stCondLst>
                                        <p:cond delay="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0-#ppt_w/2"/>
                                              </p:val>
                                            </p:tav>
                                            <p:tav tm="100000">
                                              <p:val>
                                                <p:strVal val="#ppt_x"/>
                                              </p:val>
                                            </p:tav>
                                          </p:tavLst>
                                        </p:anim>
                                        <p:anim calcmode="lin" valueType="num">
                                          <p:cBhvr additive="base">
                                            <p:cTn id="12" dur="500" fill="hold"/>
                                            <p:tgtEl>
                                              <p:spTgt spid="60"/>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450"/>
                                      </p:stCondLst>
                                      <p:childTnLst>
                                        <p:set>
                                          <p:cBhvr>
                                            <p:cTn id="14" dur="1" fill="hold">
                                              <p:stCondLst>
                                                <p:cond delay="0"/>
                                              </p:stCondLst>
                                            </p:cTn>
                                            <p:tgtEl>
                                              <p:spTgt spid="61"/>
                                            </p:tgtEl>
                                            <p:attrNameLst>
                                              <p:attrName>style.visibility</p:attrName>
                                            </p:attrNameLst>
                                          </p:cBhvr>
                                          <p:to>
                                            <p:strVal val="visible"/>
                                          </p:to>
                                        </p:set>
                                        <p:anim calcmode="lin" valueType="num">
                                          <p:cBhvr additive="base">
                                            <p:cTn id="15" dur="500" fill="hold"/>
                                            <p:tgtEl>
                                              <p:spTgt spid="61"/>
                                            </p:tgtEl>
                                            <p:attrNameLst>
                                              <p:attrName>ppt_x</p:attrName>
                                            </p:attrNameLst>
                                          </p:cBhvr>
                                          <p:tavLst>
                                            <p:tav tm="0">
                                              <p:val>
                                                <p:strVal val="#ppt_x"/>
                                              </p:val>
                                            </p:tav>
                                            <p:tav tm="100000">
                                              <p:val>
                                                <p:strVal val="#ppt_x"/>
                                              </p:val>
                                            </p:tav>
                                          </p:tavLst>
                                        </p:anim>
                                        <p:anim calcmode="lin" valueType="num">
                                          <p:cBhvr additive="base">
                                            <p:cTn id="16" dur="500" fill="hold"/>
                                            <p:tgtEl>
                                              <p:spTgt spid="61"/>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65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1+#ppt_w/2"/>
                                              </p:val>
                                            </p:tav>
                                            <p:tav tm="100000">
                                              <p:val>
                                                <p:strVal val="#ppt_x"/>
                                              </p:val>
                                            </p:tav>
                                          </p:tavLst>
                                        </p:anim>
                                        <p:anim calcmode="lin" valueType="num">
                                          <p:cBhvr additive="base">
                                            <p:cTn id="20" dur="500" fill="hold"/>
                                            <p:tgtEl>
                                              <p:spTgt spid="62"/>
                                            </p:tgtEl>
                                            <p:attrNameLst>
                                              <p:attrName>ppt_y</p:attrName>
                                            </p:attrNameLst>
                                          </p:cBhvr>
                                          <p:tavLst>
                                            <p:tav tm="0">
                                              <p:val>
                                                <p:strVal val="#ppt_y"/>
                                              </p:val>
                                            </p:tav>
                                            <p:tav tm="100000">
                                              <p:val>
                                                <p:strVal val="#ppt_y"/>
                                              </p:val>
                                            </p:tav>
                                          </p:tavLst>
                                        </p:anim>
                                      </p:childTnLst>
                                    </p:cTn>
                                  </p:par>
                                </p:childTnLst>
                              </p:cTn>
                            </p:par>
                            <p:par>
                              <p:cTn id="21" fill="hold">
                                <p:stCondLst>
                                  <p:cond delay="155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250"/>
                                            <p:tgtEl>
                                              <p:spTgt spid="2"/>
                                            </p:tgtEl>
                                          </p:cBhvr>
                                        </p:animEffect>
                                      </p:childTnLst>
                                    </p:cTn>
                                  </p:par>
                                </p:childTnLst>
                              </p:cTn>
                            </p:par>
                            <p:par>
                              <p:cTn id="25" fill="hold">
                                <p:stCondLst>
                                  <p:cond delay="1800"/>
                                </p:stCondLst>
                                <p:childTnLst>
                                  <p:par>
                                    <p:cTn id="26" presetID="10" presetClass="entr" presetSubtype="0"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250"/>
                                            <p:tgtEl>
                                              <p:spTgt spid="4"/>
                                            </p:tgtEl>
                                          </p:cBhvr>
                                        </p:animEffect>
                                      </p:childTnLst>
                                    </p:cTn>
                                  </p:par>
                                </p:childTnLst>
                              </p:cTn>
                            </p:par>
                            <p:par>
                              <p:cTn id="29" fill="hold">
                                <p:stCondLst>
                                  <p:cond delay="2050"/>
                                </p:stCondLst>
                                <p:childTnLst>
                                  <p:par>
                                    <p:cTn id="30" presetID="10"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250"/>
                                            <p:tgtEl>
                                              <p:spTgt spid="5"/>
                                            </p:tgtEl>
                                          </p:cBhvr>
                                        </p:animEffect>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21"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37545" y="1287013"/>
            <a:ext cx="3567312" cy="3275418"/>
          </a:xfrm>
          <a:custGeom>
            <a:avLst/>
            <a:gdLst>
              <a:gd name="connsiteX0" fmla="*/ 1323405 w 2646811"/>
              <a:gd name="connsiteY0" fmla="*/ 0 h 2646811"/>
              <a:gd name="connsiteX1" fmla="*/ 2646811 w 2646811"/>
              <a:gd name="connsiteY1" fmla="*/ 1323405 h 2646811"/>
              <a:gd name="connsiteX2" fmla="*/ 1323405 w 2646811"/>
              <a:gd name="connsiteY2" fmla="*/ 2646811 h 2646811"/>
              <a:gd name="connsiteX3" fmla="*/ 0 w 2646811"/>
              <a:gd name="connsiteY3" fmla="*/ 1323405 h 2646811"/>
            </a:gdLst>
            <a:ahLst/>
            <a:cxnLst>
              <a:cxn ang="0">
                <a:pos x="connsiteX0" y="connsiteY0"/>
              </a:cxn>
              <a:cxn ang="0">
                <a:pos x="connsiteX1" y="connsiteY1"/>
              </a:cxn>
              <a:cxn ang="0">
                <a:pos x="connsiteX2" y="connsiteY2"/>
              </a:cxn>
              <a:cxn ang="0">
                <a:pos x="connsiteX3" y="connsiteY3"/>
              </a:cxn>
            </a:cxnLst>
            <a:rect l="l" t="t" r="r" b="b"/>
            <a:pathLst>
              <a:path w="2646811" h="2646811">
                <a:moveTo>
                  <a:pt x="1323405" y="0"/>
                </a:moveTo>
                <a:lnTo>
                  <a:pt x="2646811" y="1323405"/>
                </a:lnTo>
                <a:lnTo>
                  <a:pt x="1323405" y="2646811"/>
                </a:lnTo>
                <a:lnTo>
                  <a:pt x="0" y="1323405"/>
                </a:lnTo>
                <a:close/>
              </a:path>
            </a:pathLst>
          </a:custGeom>
          <a:blipFill dpi="0" rotWithShape="1">
            <a:blip r:embed="rId2"/>
            <a:srcRect/>
            <a:stretch>
              <a:fillRect l="-5000" t="-15000" r="-12000"/>
            </a:stretch>
          </a:bli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6482677" y="1168421"/>
            <a:ext cx="3816409" cy="3512605"/>
          </a:xfrm>
          <a:custGeom>
            <a:avLst/>
            <a:gdLst>
              <a:gd name="connsiteX0" fmla="*/ 1323405 w 2646811"/>
              <a:gd name="connsiteY0" fmla="*/ 0 h 2646811"/>
              <a:gd name="connsiteX1" fmla="*/ 2646811 w 2646811"/>
              <a:gd name="connsiteY1" fmla="*/ 1323405 h 2646811"/>
              <a:gd name="connsiteX2" fmla="*/ 1323405 w 2646811"/>
              <a:gd name="connsiteY2" fmla="*/ 2646811 h 2646811"/>
              <a:gd name="connsiteX3" fmla="*/ 0 w 2646811"/>
              <a:gd name="connsiteY3" fmla="*/ 1323405 h 2646811"/>
            </a:gdLst>
            <a:ahLst/>
            <a:cxnLst>
              <a:cxn ang="0">
                <a:pos x="connsiteX0" y="connsiteY0"/>
              </a:cxn>
              <a:cxn ang="0">
                <a:pos x="connsiteX1" y="connsiteY1"/>
              </a:cxn>
              <a:cxn ang="0">
                <a:pos x="connsiteX2" y="connsiteY2"/>
              </a:cxn>
              <a:cxn ang="0">
                <a:pos x="connsiteX3" y="connsiteY3"/>
              </a:cxn>
            </a:cxnLst>
            <a:rect l="l" t="t" r="r" b="b"/>
            <a:pathLst>
              <a:path w="2646811" h="2646811">
                <a:moveTo>
                  <a:pt x="1323405" y="0"/>
                </a:moveTo>
                <a:lnTo>
                  <a:pt x="2646811" y="1323405"/>
                </a:lnTo>
                <a:lnTo>
                  <a:pt x="1323405" y="2646811"/>
                </a:lnTo>
                <a:lnTo>
                  <a:pt x="0" y="1323405"/>
                </a:lnTo>
                <a:close/>
              </a:path>
            </a:pathLst>
          </a:custGeom>
          <a:blipFill dpi="0" rotWithShape="1">
            <a:blip r:embed="rId3"/>
            <a:srcRect/>
            <a:stretch>
              <a:fillRect l="-38000" t="-16000" r="-46000" b="3000"/>
            </a:stretch>
          </a:bli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771031" y="2739384"/>
            <a:ext cx="370676" cy="3706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700000">
            <a:off x="5958429" y="2739384"/>
            <a:ext cx="370676" cy="3706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956368" y="4681026"/>
            <a:ext cx="8803475" cy="1323439"/>
          </a:xfrm>
          <a:prstGeom prst="rect">
            <a:avLst/>
          </a:prstGeom>
          <a:noFill/>
        </p:spPr>
        <p:txBody>
          <a:bodyPr wrap="square" lIns="0" rIns="0" rtlCol="0">
            <a:spAutoFit/>
          </a:bodyPr>
          <a:lstStyle/>
          <a:p>
            <a:r>
              <a:rPr lang="en-US" altLang="zh-CN" sz="2000" dirty="0"/>
              <a:t>6</a:t>
            </a:r>
            <a:r>
              <a:rPr lang="zh-CN" altLang="zh-CN" sz="2000" dirty="0"/>
              <a:t>月</a:t>
            </a:r>
            <a:r>
              <a:rPr lang="en-US" altLang="zh-CN" sz="2000" dirty="0"/>
              <a:t>7</a:t>
            </a:r>
            <a:r>
              <a:rPr lang="zh-CN" altLang="zh-CN" sz="2000" dirty="0"/>
              <a:t>日，致远外小对全市小语界同行作了《新课程理念下小学习作教学方略》中期汇报。子课题《寻找习作的最佳路径》、公开课《我的故事里有你》、课堂观察团的数据图解，老外学生谈习作教学、毕业生谈习作介绍等环节设计，内容与形式别开生面，富有创意。</a:t>
            </a:r>
            <a:endParaRPr lang="zh-CN" altLang="en-US" sz="2000" b="1" dirty="0"/>
          </a:p>
        </p:txBody>
      </p:sp>
      <p:sp>
        <p:nvSpPr>
          <p:cNvPr id="20" name="文本框 19"/>
          <p:cNvSpPr txBox="1"/>
          <p:nvPr/>
        </p:nvSpPr>
        <p:spPr>
          <a:xfrm>
            <a:off x="1445563" y="300801"/>
            <a:ext cx="6462025" cy="584775"/>
          </a:xfrm>
          <a:prstGeom prst="rect">
            <a:avLst/>
          </a:prstGeom>
          <a:noFill/>
        </p:spPr>
        <p:txBody>
          <a:bodyPr wrap="none" rtlCol="0">
            <a:spAutoFit/>
          </a:bodyPr>
          <a:lstStyle/>
          <a:p>
            <a:r>
              <a:rPr lang="zh-CN" altLang="en-US" sz="3200" b="1" dirty="0"/>
              <a:t>“优化方略 愉悦习作”的市级展示</a:t>
            </a:r>
            <a:endParaRPr lang="zh-CN" altLang="en-US" sz="3200" dirty="0">
              <a:latin typeface="+mn-ea"/>
            </a:endParaRPr>
          </a:p>
        </p:txBody>
      </p:sp>
      <p:sp>
        <p:nvSpPr>
          <p:cNvPr id="21" name="矩形 20"/>
          <p:cNvSpPr/>
          <p:nvPr/>
        </p:nvSpPr>
        <p:spPr>
          <a:xfrm>
            <a:off x="908878" y="440493"/>
            <a:ext cx="387929" cy="338583"/>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endParaRPr>
          </a:p>
        </p:txBody>
      </p:sp>
      <p:sp>
        <p:nvSpPr>
          <p:cNvPr id="22" name="矩形 21"/>
          <p:cNvSpPr/>
          <p:nvPr/>
        </p:nvSpPr>
        <p:spPr>
          <a:xfrm rot="2700000">
            <a:off x="10375856" y="2745888"/>
            <a:ext cx="370676" cy="3706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59276865"/>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90"/>
                                              </p:val>
                                            </p:tav>
                                            <p:tav tm="100000">
                                              <p:val>
                                                <p:fltVal val="0"/>
                                              </p:val>
                                            </p:tav>
                                          </p:tavLst>
                                        </p:anim>
                                        <p:animEffect transition="in" filter="fade">
                                          <p:cBhvr>
                                            <p:cTn id="10" dur="500"/>
                                            <p:tgtEl>
                                              <p:spTgt spid="3"/>
                                            </p:tgtEl>
                                          </p:cBhvr>
                                        </p:animEffect>
                                      </p:childTnLst>
                                    </p:cTn>
                                  </p:par>
                                  <p:par>
                                    <p:cTn id="11" presetID="31" presetClass="entr" presetSubtype="0" fill="hold" grpId="0" nodeType="withEffect">
                                      <p:stCondLst>
                                        <p:cond delay="40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 calcmode="lin" valueType="num">
                                          <p:cBhvr>
                                            <p:cTn id="15" dur="500" fill="hold"/>
                                            <p:tgtEl>
                                              <p:spTgt spid="4"/>
                                            </p:tgtEl>
                                            <p:attrNameLst>
                                              <p:attrName>style.rotation</p:attrName>
                                            </p:attrNameLst>
                                          </p:cBhvr>
                                          <p:tavLst>
                                            <p:tav tm="0">
                                              <p:val>
                                                <p:fltVal val="90"/>
                                              </p:val>
                                            </p:tav>
                                            <p:tav tm="100000">
                                              <p:val>
                                                <p:fltVal val="0"/>
                                              </p:val>
                                            </p:tav>
                                          </p:tavLst>
                                        </p:anim>
                                        <p:animEffect transition="in" filter="fade">
                                          <p:cBhvr>
                                            <p:cTn id="16" dur="500"/>
                                            <p:tgtEl>
                                              <p:spTgt spid="4"/>
                                            </p:tgtEl>
                                          </p:cBhvr>
                                        </p:animEffect>
                                      </p:childTnLst>
                                    </p:cTn>
                                  </p:par>
                                </p:childTnLst>
                              </p:cTn>
                            </p:par>
                            <p:par>
                              <p:cTn id="17" fill="hold">
                                <p:stCondLst>
                                  <p:cond delay="900"/>
                                </p:stCondLst>
                                <p:childTnLst>
                                  <p:par>
                                    <p:cTn id="18" presetID="31"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250" fill="hold"/>
                                            <p:tgtEl>
                                              <p:spTgt spid="6"/>
                                            </p:tgtEl>
                                            <p:attrNameLst>
                                              <p:attrName>ppt_w</p:attrName>
                                            </p:attrNameLst>
                                          </p:cBhvr>
                                          <p:tavLst>
                                            <p:tav tm="0">
                                              <p:val>
                                                <p:fltVal val="0"/>
                                              </p:val>
                                            </p:tav>
                                            <p:tav tm="100000">
                                              <p:val>
                                                <p:strVal val="#ppt_w"/>
                                              </p:val>
                                            </p:tav>
                                          </p:tavLst>
                                        </p:anim>
                                        <p:anim calcmode="lin" valueType="num">
                                          <p:cBhvr>
                                            <p:cTn id="21" dur="250" fill="hold"/>
                                            <p:tgtEl>
                                              <p:spTgt spid="6"/>
                                            </p:tgtEl>
                                            <p:attrNameLst>
                                              <p:attrName>ppt_h</p:attrName>
                                            </p:attrNameLst>
                                          </p:cBhvr>
                                          <p:tavLst>
                                            <p:tav tm="0">
                                              <p:val>
                                                <p:fltVal val="0"/>
                                              </p:val>
                                            </p:tav>
                                            <p:tav tm="100000">
                                              <p:val>
                                                <p:strVal val="#ppt_h"/>
                                              </p:val>
                                            </p:tav>
                                          </p:tavLst>
                                        </p:anim>
                                        <p:anim calcmode="lin" valueType="num">
                                          <p:cBhvr>
                                            <p:cTn id="22" dur="250" fill="hold"/>
                                            <p:tgtEl>
                                              <p:spTgt spid="6"/>
                                            </p:tgtEl>
                                            <p:attrNameLst>
                                              <p:attrName>style.rotation</p:attrName>
                                            </p:attrNameLst>
                                          </p:cBhvr>
                                          <p:tavLst>
                                            <p:tav tm="0">
                                              <p:val>
                                                <p:fltVal val="90"/>
                                              </p:val>
                                            </p:tav>
                                            <p:tav tm="100000">
                                              <p:val>
                                                <p:fltVal val="0"/>
                                              </p:val>
                                            </p:tav>
                                          </p:tavLst>
                                        </p:anim>
                                        <p:animEffect transition="in" filter="fade">
                                          <p:cBhvr>
                                            <p:cTn id="23" dur="250"/>
                                            <p:tgtEl>
                                              <p:spTgt spid="6"/>
                                            </p:tgtEl>
                                          </p:cBhvr>
                                        </p:animEffect>
                                      </p:childTnLst>
                                    </p:cTn>
                                  </p:par>
                                  <p:par>
                                    <p:cTn id="24" presetID="31" presetClass="entr" presetSubtype="0" fill="hold" grpId="0" nodeType="withEffect">
                                      <p:stCondLst>
                                        <p:cond delay="100"/>
                                      </p:stCondLst>
                                      <p:childTnLst>
                                        <p:set>
                                          <p:cBhvr>
                                            <p:cTn id="25" dur="1" fill="hold">
                                              <p:stCondLst>
                                                <p:cond delay="0"/>
                                              </p:stCondLst>
                                            </p:cTn>
                                            <p:tgtEl>
                                              <p:spTgt spid="7"/>
                                            </p:tgtEl>
                                            <p:attrNameLst>
                                              <p:attrName>style.visibility</p:attrName>
                                            </p:attrNameLst>
                                          </p:cBhvr>
                                          <p:to>
                                            <p:strVal val="visible"/>
                                          </p:to>
                                        </p:set>
                                        <p:anim calcmode="lin" valueType="num">
                                          <p:cBhvr>
                                            <p:cTn id="26" dur="250" fill="hold"/>
                                            <p:tgtEl>
                                              <p:spTgt spid="7"/>
                                            </p:tgtEl>
                                            <p:attrNameLst>
                                              <p:attrName>ppt_w</p:attrName>
                                            </p:attrNameLst>
                                          </p:cBhvr>
                                          <p:tavLst>
                                            <p:tav tm="0">
                                              <p:val>
                                                <p:fltVal val="0"/>
                                              </p:val>
                                            </p:tav>
                                            <p:tav tm="100000">
                                              <p:val>
                                                <p:strVal val="#ppt_w"/>
                                              </p:val>
                                            </p:tav>
                                          </p:tavLst>
                                        </p:anim>
                                        <p:anim calcmode="lin" valueType="num">
                                          <p:cBhvr>
                                            <p:cTn id="27" dur="250" fill="hold"/>
                                            <p:tgtEl>
                                              <p:spTgt spid="7"/>
                                            </p:tgtEl>
                                            <p:attrNameLst>
                                              <p:attrName>ppt_h</p:attrName>
                                            </p:attrNameLst>
                                          </p:cBhvr>
                                          <p:tavLst>
                                            <p:tav tm="0">
                                              <p:val>
                                                <p:fltVal val="0"/>
                                              </p:val>
                                            </p:tav>
                                            <p:tav tm="100000">
                                              <p:val>
                                                <p:strVal val="#ppt_h"/>
                                              </p:val>
                                            </p:tav>
                                          </p:tavLst>
                                        </p:anim>
                                        <p:anim calcmode="lin" valueType="num">
                                          <p:cBhvr>
                                            <p:cTn id="28" dur="250" fill="hold"/>
                                            <p:tgtEl>
                                              <p:spTgt spid="7"/>
                                            </p:tgtEl>
                                            <p:attrNameLst>
                                              <p:attrName>style.rotation</p:attrName>
                                            </p:attrNameLst>
                                          </p:cBhvr>
                                          <p:tavLst>
                                            <p:tav tm="0">
                                              <p:val>
                                                <p:fltVal val="90"/>
                                              </p:val>
                                            </p:tav>
                                            <p:tav tm="100000">
                                              <p:val>
                                                <p:fltVal val="0"/>
                                              </p:val>
                                            </p:tav>
                                          </p:tavLst>
                                        </p:anim>
                                        <p:animEffect transition="in" filter="fade">
                                          <p:cBhvr>
                                            <p:cTn id="29" dur="250"/>
                                            <p:tgtEl>
                                              <p:spTgt spid="7"/>
                                            </p:tgtEl>
                                          </p:cBhvr>
                                        </p:animEffect>
                                      </p:childTnLst>
                                    </p:cTn>
                                  </p:par>
                                </p:childTnLst>
                              </p:cTn>
                            </p:par>
                            <p:par>
                              <p:cTn id="30" fill="hold">
                                <p:stCondLst>
                                  <p:cond delay="1250"/>
                                </p:stCondLst>
                                <p:childTnLst>
                                  <p:par>
                                    <p:cTn id="31" presetID="2" presetClass="entr" presetSubtype="4" accel="30000" fill="hold" grpId="0" nodeType="afterEffect" p14:presetBounceEnd="30000">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14:bounceEnd="30000">
                                          <p:cBhvr additive="base">
                                            <p:cTn id="33" dur="400" fill="hold"/>
                                            <p:tgtEl>
                                              <p:spTgt spid="10"/>
                                            </p:tgtEl>
                                            <p:attrNameLst>
                                              <p:attrName>ppt_x</p:attrName>
                                            </p:attrNameLst>
                                          </p:cBhvr>
                                          <p:tavLst>
                                            <p:tav tm="0">
                                              <p:val>
                                                <p:strVal val="#ppt_x"/>
                                              </p:val>
                                            </p:tav>
                                            <p:tav tm="100000">
                                              <p:val>
                                                <p:strVal val="#ppt_x"/>
                                              </p:val>
                                            </p:tav>
                                          </p:tavLst>
                                        </p:anim>
                                        <p:anim calcmode="lin" valueType="num" p14:bounceEnd="30000">
                                          <p:cBhvr additive="base">
                                            <p:cTn id="34" dur="400" fill="hold"/>
                                            <p:tgtEl>
                                              <p:spTgt spid="10"/>
                                            </p:tgtEl>
                                            <p:attrNameLst>
                                              <p:attrName>ppt_y</p:attrName>
                                            </p:attrNameLst>
                                          </p:cBhvr>
                                          <p:tavLst>
                                            <p:tav tm="0">
                                              <p:val>
                                                <p:strVal val="1+#ppt_h/2"/>
                                              </p:val>
                                            </p:tav>
                                            <p:tav tm="100000">
                                              <p:val>
                                                <p:strVal val="#ppt_y"/>
                                              </p:val>
                                            </p:tav>
                                          </p:tavLst>
                                        </p:anim>
                                      </p:childTnLst>
                                    </p:cTn>
                                  </p:par>
                                </p:childTnLst>
                              </p:cTn>
                            </p:par>
                            <p:par>
                              <p:cTn id="35" fill="hold">
                                <p:stCondLst>
                                  <p:cond delay="1650"/>
                                </p:stCondLst>
                                <p:childTnLst>
                                  <p:par>
                                    <p:cTn id="36" presetID="31" presetClass="entr" presetSubtype="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250" fill="hold"/>
                                            <p:tgtEl>
                                              <p:spTgt spid="22"/>
                                            </p:tgtEl>
                                            <p:attrNameLst>
                                              <p:attrName>ppt_w</p:attrName>
                                            </p:attrNameLst>
                                          </p:cBhvr>
                                          <p:tavLst>
                                            <p:tav tm="0">
                                              <p:val>
                                                <p:fltVal val="0"/>
                                              </p:val>
                                            </p:tav>
                                            <p:tav tm="100000">
                                              <p:val>
                                                <p:strVal val="#ppt_w"/>
                                              </p:val>
                                            </p:tav>
                                          </p:tavLst>
                                        </p:anim>
                                        <p:anim calcmode="lin" valueType="num">
                                          <p:cBhvr>
                                            <p:cTn id="39" dur="250" fill="hold"/>
                                            <p:tgtEl>
                                              <p:spTgt spid="22"/>
                                            </p:tgtEl>
                                            <p:attrNameLst>
                                              <p:attrName>ppt_h</p:attrName>
                                            </p:attrNameLst>
                                          </p:cBhvr>
                                          <p:tavLst>
                                            <p:tav tm="0">
                                              <p:val>
                                                <p:fltVal val="0"/>
                                              </p:val>
                                            </p:tav>
                                            <p:tav tm="100000">
                                              <p:val>
                                                <p:strVal val="#ppt_h"/>
                                              </p:val>
                                            </p:tav>
                                          </p:tavLst>
                                        </p:anim>
                                        <p:anim calcmode="lin" valueType="num">
                                          <p:cBhvr>
                                            <p:cTn id="40" dur="250" fill="hold"/>
                                            <p:tgtEl>
                                              <p:spTgt spid="22"/>
                                            </p:tgtEl>
                                            <p:attrNameLst>
                                              <p:attrName>style.rotation</p:attrName>
                                            </p:attrNameLst>
                                          </p:cBhvr>
                                          <p:tavLst>
                                            <p:tav tm="0">
                                              <p:val>
                                                <p:fltVal val="90"/>
                                              </p:val>
                                            </p:tav>
                                            <p:tav tm="100000">
                                              <p:val>
                                                <p:fltVal val="0"/>
                                              </p:val>
                                            </p:tav>
                                          </p:tavLst>
                                        </p:anim>
                                        <p:animEffect transition="in" filter="fade">
                                          <p:cBhvr>
                                            <p:cTn id="41"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10" grpId="0"/>
          <p:bldP spid="2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90"/>
                                              </p:val>
                                            </p:tav>
                                            <p:tav tm="100000">
                                              <p:val>
                                                <p:fltVal val="0"/>
                                              </p:val>
                                            </p:tav>
                                          </p:tavLst>
                                        </p:anim>
                                        <p:animEffect transition="in" filter="fade">
                                          <p:cBhvr>
                                            <p:cTn id="10" dur="500"/>
                                            <p:tgtEl>
                                              <p:spTgt spid="3"/>
                                            </p:tgtEl>
                                          </p:cBhvr>
                                        </p:animEffect>
                                      </p:childTnLst>
                                    </p:cTn>
                                  </p:par>
                                  <p:par>
                                    <p:cTn id="11" presetID="31" presetClass="entr" presetSubtype="0" fill="hold" grpId="0" nodeType="withEffect">
                                      <p:stCondLst>
                                        <p:cond delay="40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 calcmode="lin" valueType="num">
                                          <p:cBhvr>
                                            <p:cTn id="15" dur="500" fill="hold"/>
                                            <p:tgtEl>
                                              <p:spTgt spid="4"/>
                                            </p:tgtEl>
                                            <p:attrNameLst>
                                              <p:attrName>style.rotation</p:attrName>
                                            </p:attrNameLst>
                                          </p:cBhvr>
                                          <p:tavLst>
                                            <p:tav tm="0">
                                              <p:val>
                                                <p:fltVal val="90"/>
                                              </p:val>
                                            </p:tav>
                                            <p:tav tm="100000">
                                              <p:val>
                                                <p:fltVal val="0"/>
                                              </p:val>
                                            </p:tav>
                                          </p:tavLst>
                                        </p:anim>
                                        <p:animEffect transition="in" filter="fade">
                                          <p:cBhvr>
                                            <p:cTn id="16" dur="500"/>
                                            <p:tgtEl>
                                              <p:spTgt spid="4"/>
                                            </p:tgtEl>
                                          </p:cBhvr>
                                        </p:animEffect>
                                      </p:childTnLst>
                                    </p:cTn>
                                  </p:par>
                                </p:childTnLst>
                              </p:cTn>
                            </p:par>
                            <p:par>
                              <p:cTn id="17" fill="hold">
                                <p:stCondLst>
                                  <p:cond delay="900"/>
                                </p:stCondLst>
                                <p:childTnLst>
                                  <p:par>
                                    <p:cTn id="18" presetID="31"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250" fill="hold"/>
                                            <p:tgtEl>
                                              <p:spTgt spid="6"/>
                                            </p:tgtEl>
                                            <p:attrNameLst>
                                              <p:attrName>ppt_w</p:attrName>
                                            </p:attrNameLst>
                                          </p:cBhvr>
                                          <p:tavLst>
                                            <p:tav tm="0">
                                              <p:val>
                                                <p:fltVal val="0"/>
                                              </p:val>
                                            </p:tav>
                                            <p:tav tm="100000">
                                              <p:val>
                                                <p:strVal val="#ppt_w"/>
                                              </p:val>
                                            </p:tav>
                                          </p:tavLst>
                                        </p:anim>
                                        <p:anim calcmode="lin" valueType="num">
                                          <p:cBhvr>
                                            <p:cTn id="21" dur="250" fill="hold"/>
                                            <p:tgtEl>
                                              <p:spTgt spid="6"/>
                                            </p:tgtEl>
                                            <p:attrNameLst>
                                              <p:attrName>ppt_h</p:attrName>
                                            </p:attrNameLst>
                                          </p:cBhvr>
                                          <p:tavLst>
                                            <p:tav tm="0">
                                              <p:val>
                                                <p:fltVal val="0"/>
                                              </p:val>
                                            </p:tav>
                                            <p:tav tm="100000">
                                              <p:val>
                                                <p:strVal val="#ppt_h"/>
                                              </p:val>
                                            </p:tav>
                                          </p:tavLst>
                                        </p:anim>
                                        <p:anim calcmode="lin" valueType="num">
                                          <p:cBhvr>
                                            <p:cTn id="22" dur="250" fill="hold"/>
                                            <p:tgtEl>
                                              <p:spTgt spid="6"/>
                                            </p:tgtEl>
                                            <p:attrNameLst>
                                              <p:attrName>style.rotation</p:attrName>
                                            </p:attrNameLst>
                                          </p:cBhvr>
                                          <p:tavLst>
                                            <p:tav tm="0">
                                              <p:val>
                                                <p:fltVal val="90"/>
                                              </p:val>
                                            </p:tav>
                                            <p:tav tm="100000">
                                              <p:val>
                                                <p:fltVal val="0"/>
                                              </p:val>
                                            </p:tav>
                                          </p:tavLst>
                                        </p:anim>
                                        <p:animEffect transition="in" filter="fade">
                                          <p:cBhvr>
                                            <p:cTn id="23" dur="250"/>
                                            <p:tgtEl>
                                              <p:spTgt spid="6"/>
                                            </p:tgtEl>
                                          </p:cBhvr>
                                        </p:animEffect>
                                      </p:childTnLst>
                                    </p:cTn>
                                  </p:par>
                                  <p:par>
                                    <p:cTn id="24" presetID="31" presetClass="entr" presetSubtype="0" fill="hold" grpId="0" nodeType="withEffect">
                                      <p:stCondLst>
                                        <p:cond delay="100"/>
                                      </p:stCondLst>
                                      <p:childTnLst>
                                        <p:set>
                                          <p:cBhvr>
                                            <p:cTn id="25" dur="1" fill="hold">
                                              <p:stCondLst>
                                                <p:cond delay="0"/>
                                              </p:stCondLst>
                                            </p:cTn>
                                            <p:tgtEl>
                                              <p:spTgt spid="7"/>
                                            </p:tgtEl>
                                            <p:attrNameLst>
                                              <p:attrName>style.visibility</p:attrName>
                                            </p:attrNameLst>
                                          </p:cBhvr>
                                          <p:to>
                                            <p:strVal val="visible"/>
                                          </p:to>
                                        </p:set>
                                        <p:anim calcmode="lin" valueType="num">
                                          <p:cBhvr>
                                            <p:cTn id="26" dur="250" fill="hold"/>
                                            <p:tgtEl>
                                              <p:spTgt spid="7"/>
                                            </p:tgtEl>
                                            <p:attrNameLst>
                                              <p:attrName>ppt_w</p:attrName>
                                            </p:attrNameLst>
                                          </p:cBhvr>
                                          <p:tavLst>
                                            <p:tav tm="0">
                                              <p:val>
                                                <p:fltVal val="0"/>
                                              </p:val>
                                            </p:tav>
                                            <p:tav tm="100000">
                                              <p:val>
                                                <p:strVal val="#ppt_w"/>
                                              </p:val>
                                            </p:tav>
                                          </p:tavLst>
                                        </p:anim>
                                        <p:anim calcmode="lin" valueType="num">
                                          <p:cBhvr>
                                            <p:cTn id="27" dur="250" fill="hold"/>
                                            <p:tgtEl>
                                              <p:spTgt spid="7"/>
                                            </p:tgtEl>
                                            <p:attrNameLst>
                                              <p:attrName>ppt_h</p:attrName>
                                            </p:attrNameLst>
                                          </p:cBhvr>
                                          <p:tavLst>
                                            <p:tav tm="0">
                                              <p:val>
                                                <p:fltVal val="0"/>
                                              </p:val>
                                            </p:tav>
                                            <p:tav tm="100000">
                                              <p:val>
                                                <p:strVal val="#ppt_h"/>
                                              </p:val>
                                            </p:tav>
                                          </p:tavLst>
                                        </p:anim>
                                        <p:anim calcmode="lin" valueType="num">
                                          <p:cBhvr>
                                            <p:cTn id="28" dur="250" fill="hold"/>
                                            <p:tgtEl>
                                              <p:spTgt spid="7"/>
                                            </p:tgtEl>
                                            <p:attrNameLst>
                                              <p:attrName>style.rotation</p:attrName>
                                            </p:attrNameLst>
                                          </p:cBhvr>
                                          <p:tavLst>
                                            <p:tav tm="0">
                                              <p:val>
                                                <p:fltVal val="90"/>
                                              </p:val>
                                            </p:tav>
                                            <p:tav tm="100000">
                                              <p:val>
                                                <p:fltVal val="0"/>
                                              </p:val>
                                            </p:tav>
                                          </p:tavLst>
                                        </p:anim>
                                        <p:animEffect transition="in" filter="fade">
                                          <p:cBhvr>
                                            <p:cTn id="29" dur="250"/>
                                            <p:tgtEl>
                                              <p:spTgt spid="7"/>
                                            </p:tgtEl>
                                          </p:cBhvr>
                                        </p:animEffect>
                                      </p:childTnLst>
                                    </p:cTn>
                                  </p:par>
                                </p:childTnLst>
                              </p:cTn>
                            </p:par>
                            <p:par>
                              <p:cTn id="30" fill="hold">
                                <p:stCondLst>
                                  <p:cond delay="1250"/>
                                </p:stCondLst>
                                <p:childTnLst>
                                  <p:par>
                                    <p:cTn id="31" presetID="2" presetClass="entr" presetSubtype="4" accel="3000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400" fill="hold"/>
                                            <p:tgtEl>
                                              <p:spTgt spid="10"/>
                                            </p:tgtEl>
                                            <p:attrNameLst>
                                              <p:attrName>ppt_x</p:attrName>
                                            </p:attrNameLst>
                                          </p:cBhvr>
                                          <p:tavLst>
                                            <p:tav tm="0">
                                              <p:val>
                                                <p:strVal val="#ppt_x"/>
                                              </p:val>
                                            </p:tav>
                                            <p:tav tm="100000">
                                              <p:val>
                                                <p:strVal val="#ppt_x"/>
                                              </p:val>
                                            </p:tav>
                                          </p:tavLst>
                                        </p:anim>
                                        <p:anim calcmode="lin" valueType="num">
                                          <p:cBhvr additive="base">
                                            <p:cTn id="34" dur="400" fill="hold"/>
                                            <p:tgtEl>
                                              <p:spTgt spid="10"/>
                                            </p:tgtEl>
                                            <p:attrNameLst>
                                              <p:attrName>ppt_y</p:attrName>
                                            </p:attrNameLst>
                                          </p:cBhvr>
                                          <p:tavLst>
                                            <p:tav tm="0">
                                              <p:val>
                                                <p:strVal val="1+#ppt_h/2"/>
                                              </p:val>
                                            </p:tav>
                                            <p:tav tm="100000">
                                              <p:val>
                                                <p:strVal val="#ppt_y"/>
                                              </p:val>
                                            </p:tav>
                                          </p:tavLst>
                                        </p:anim>
                                      </p:childTnLst>
                                    </p:cTn>
                                  </p:par>
                                </p:childTnLst>
                              </p:cTn>
                            </p:par>
                            <p:par>
                              <p:cTn id="35" fill="hold">
                                <p:stCondLst>
                                  <p:cond delay="1650"/>
                                </p:stCondLst>
                                <p:childTnLst>
                                  <p:par>
                                    <p:cTn id="36" presetID="31" presetClass="entr" presetSubtype="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250" fill="hold"/>
                                            <p:tgtEl>
                                              <p:spTgt spid="22"/>
                                            </p:tgtEl>
                                            <p:attrNameLst>
                                              <p:attrName>ppt_w</p:attrName>
                                            </p:attrNameLst>
                                          </p:cBhvr>
                                          <p:tavLst>
                                            <p:tav tm="0">
                                              <p:val>
                                                <p:fltVal val="0"/>
                                              </p:val>
                                            </p:tav>
                                            <p:tav tm="100000">
                                              <p:val>
                                                <p:strVal val="#ppt_w"/>
                                              </p:val>
                                            </p:tav>
                                          </p:tavLst>
                                        </p:anim>
                                        <p:anim calcmode="lin" valueType="num">
                                          <p:cBhvr>
                                            <p:cTn id="39" dur="250" fill="hold"/>
                                            <p:tgtEl>
                                              <p:spTgt spid="22"/>
                                            </p:tgtEl>
                                            <p:attrNameLst>
                                              <p:attrName>ppt_h</p:attrName>
                                            </p:attrNameLst>
                                          </p:cBhvr>
                                          <p:tavLst>
                                            <p:tav tm="0">
                                              <p:val>
                                                <p:fltVal val="0"/>
                                              </p:val>
                                            </p:tav>
                                            <p:tav tm="100000">
                                              <p:val>
                                                <p:strVal val="#ppt_h"/>
                                              </p:val>
                                            </p:tav>
                                          </p:tavLst>
                                        </p:anim>
                                        <p:anim calcmode="lin" valueType="num">
                                          <p:cBhvr>
                                            <p:cTn id="40" dur="250" fill="hold"/>
                                            <p:tgtEl>
                                              <p:spTgt spid="22"/>
                                            </p:tgtEl>
                                            <p:attrNameLst>
                                              <p:attrName>style.rotation</p:attrName>
                                            </p:attrNameLst>
                                          </p:cBhvr>
                                          <p:tavLst>
                                            <p:tav tm="0">
                                              <p:val>
                                                <p:fltVal val="90"/>
                                              </p:val>
                                            </p:tav>
                                            <p:tav tm="100000">
                                              <p:val>
                                                <p:fltVal val="0"/>
                                              </p:val>
                                            </p:tav>
                                          </p:tavLst>
                                        </p:anim>
                                        <p:animEffect transition="in" filter="fade">
                                          <p:cBhvr>
                                            <p:cTn id="41"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10" grpId="0"/>
          <p:bldP spid="22"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矩形 75"/>
          <p:cNvSpPr/>
          <p:nvPr/>
        </p:nvSpPr>
        <p:spPr>
          <a:xfrm>
            <a:off x="2560833" y="5670783"/>
            <a:ext cx="7070335" cy="830997"/>
          </a:xfrm>
          <a:prstGeom prst="rect">
            <a:avLst/>
          </a:prstGeom>
        </p:spPr>
        <p:txBody>
          <a:bodyPr wrap="square">
            <a:spAutoFit/>
          </a:bodyPr>
          <a:lstStyle/>
          <a:p>
            <a:pPr algn="ctr">
              <a:lnSpc>
                <a:spcPct val="150000"/>
              </a:lnSpc>
              <a:spcAft>
                <a:spcPts val="800"/>
              </a:spcAft>
            </a:pPr>
            <a:r>
              <a:rPr lang="en-US" altLang="zh-CN" sz="1600" dirty="0">
                <a:solidFill>
                  <a:schemeClr val="bg1"/>
                </a:solidFill>
              </a:rPr>
              <a:t>Please add text here, according to the need to adjust the font and font size, recommended justified form. </a:t>
            </a:r>
            <a:endParaRPr lang="zh-CN" altLang="en-US" sz="1600" dirty="0">
              <a:solidFill>
                <a:schemeClr val="bg1"/>
              </a:solidFill>
            </a:endParaRPr>
          </a:p>
        </p:txBody>
      </p:sp>
      <p:sp>
        <p:nvSpPr>
          <p:cNvPr id="21" name="矩形 20"/>
          <p:cNvSpPr/>
          <p:nvPr/>
        </p:nvSpPr>
        <p:spPr>
          <a:xfrm>
            <a:off x="0" y="6663645"/>
            <a:ext cx="12191999" cy="25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927101" y="4035241"/>
            <a:ext cx="2895615" cy="1133627"/>
            <a:chOff x="695325" y="2404921"/>
            <a:chExt cx="2171711" cy="850220"/>
          </a:xfrm>
        </p:grpSpPr>
        <p:grpSp>
          <p:nvGrpSpPr>
            <p:cNvPr id="23" name="组合 22"/>
            <p:cNvGrpSpPr/>
            <p:nvPr/>
          </p:nvGrpSpPr>
          <p:grpSpPr>
            <a:xfrm>
              <a:off x="695325" y="2743917"/>
              <a:ext cx="2171711" cy="511224"/>
              <a:chOff x="1718316" y="579144"/>
              <a:chExt cx="2171711" cy="511224"/>
            </a:xfrm>
          </p:grpSpPr>
          <p:sp>
            <p:nvSpPr>
              <p:cNvPr id="25" name="矩形 24"/>
              <p:cNvSpPr/>
              <p:nvPr/>
            </p:nvSpPr>
            <p:spPr>
              <a:xfrm>
                <a:off x="1974118" y="579144"/>
                <a:ext cx="1915909" cy="346249"/>
              </a:xfrm>
              <a:prstGeom prst="rect">
                <a:avLst/>
              </a:prstGeom>
              <a:noFill/>
            </p:spPr>
            <p:txBody>
              <a:bodyPr wrap="none" lIns="0">
                <a:spAutoFit/>
              </a:bodyPr>
              <a:lstStyle/>
              <a:p>
                <a:r>
                  <a:rPr lang="zh-CN" altLang="en-US" sz="2400" b="1" dirty="0">
                    <a:solidFill>
                      <a:srgbClr val="2BA22C"/>
                    </a:solidFill>
                    <a:latin typeface="+mj-lt"/>
                    <a:ea typeface="+mj-ea"/>
                  </a:rPr>
                  <a:t>现场音乐活动展示</a:t>
                </a:r>
              </a:p>
            </p:txBody>
          </p:sp>
          <p:sp>
            <p:nvSpPr>
              <p:cNvPr id="26" name="矩形 25"/>
              <p:cNvSpPr/>
              <p:nvPr/>
            </p:nvSpPr>
            <p:spPr>
              <a:xfrm>
                <a:off x="1718316" y="744119"/>
                <a:ext cx="2160750" cy="346249"/>
              </a:xfrm>
              <a:prstGeom prst="rect">
                <a:avLst/>
              </a:prstGeom>
            </p:spPr>
            <p:txBody>
              <a:bodyPr wrap="square" lIns="0">
                <a:spAutoFit/>
              </a:bodyPr>
              <a:lstStyle/>
              <a:p>
                <a:pPr algn="just">
                  <a:lnSpc>
                    <a:spcPct val="150000"/>
                  </a:lnSpc>
                  <a:spcAft>
                    <a:spcPts val="800"/>
                  </a:spcAft>
                </a:pPr>
                <a:endParaRPr lang="zh-CN" altLang="en-US" sz="1600" dirty="0">
                  <a:solidFill>
                    <a:schemeClr val="tx1">
                      <a:lumMod val="75000"/>
                      <a:lumOff val="25000"/>
                    </a:schemeClr>
                  </a:solidFill>
                </a:endParaRPr>
              </a:p>
            </p:txBody>
          </p:sp>
        </p:grpSp>
        <p:sp>
          <p:nvSpPr>
            <p:cNvPr id="24" name="等腰三角形 23"/>
            <p:cNvSpPr/>
            <p:nvPr/>
          </p:nvSpPr>
          <p:spPr>
            <a:xfrm>
              <a:off x="695325" y="2404921"/>
              <a:ext cx="190499" cy="164223"/>
            </a:xfrm>
            <a:prstGeom prst="triangle">
              <a:avLst/>
            </a:prstGeom>
            <a:solidFill>
              <a:srgbClr val="2BA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27" name="组合 26"/>
          <p:cNvGrpSpPr/>
          <p:nvPr/>
        </p:nvGrpSpPr>
        <p:grpSpPr>
          <a:xfrm>
            <a:off x="8447406" y="4035243"/>
            <a:ext cx="3025154" cy="1194005"/>
            <a:chOff x="6335553" y="2404921"/>
            <a:chExt cx="2268865" cy="895503"/>
          </a:xfrm>
        </p:grpSpPr>
        <p:grpSp>
          <p:nvGrpSpPr>
            <p:cNvPr id="28" name="组合 27"/>
            <p:cNvGrpSpPr/>
            <p:nvPr/>
          </p:nvGrpSpPr>
          <p:grpSpPr>
            <a:xfrm>
              <a:off x="6335553" y="2677177"/>
              <a:ext cx="2268865" cy="623247"/>
              <a:chOff x="1718316" y="512404"/>
              <a:chExt cx="2268865" cy="623247"/>
            </a:xfrm>
          </p:grpSpPr>
          <p:sp>
            <p:nvSpPr>
              <p:cNvPr id="30" name="矩形 29"/>
              <p:cNvSpPr/>
              <p:nvPr/>
            </p:nvSpPr>
            <p:spPr>
              <a:xfrm>
                <a:off x="2062058" y="512404"/>
                <a:ext cx="1925123" cy="623247"/>
              </a:xfrm>
              <a:prstGeom prst="rect">
                <a:avLst/>
              </a:prstGeom>
              <a:noFill/>
            </p:spPr>
            <p:txBody>
              <a:bodyPr wrap="square" lIns="0">
                <a:spAutoFit/>
              </a:bodyPr>
              <a:lstStyle/>
              <a:p>
                <a:r>
                  <a:rPr lang="zh-CN" altLang="zh-CN" sz="2400" b="1" dirty="0"/>
                  <a:t>许卓雅</a:t>
                </a:r>
                <a:r>
                  <a:rPr lang="zh-CN" altLang="en-US" sz="2400" b="1" dirty="0"/>
                  <a:t>教授</a:t>
                </a:r>
                <a:r>
                  <a:rPr lang="zh-CN" altLang="zh-CN" sz="2400" b="1" dirty="0"/>
                  <a:t>现场分享的“傻瓜流程”</a:t>
                </a:r>
                <a:endParaRPr lang="zh-CN" altLang="en-US" sz="2400" b="1" dirty="0">
                  <a:solidFill>
                    <a:srgbClr val="0283C4"/>
                  </a:solidFill>
                  <a:latin typeface="+mj-lt"/>
                  <a:ea typeface="+mj-ea"/>
                </a:endParaRPr>
              </a:p>
            </p:txBody>
          </p:sp>
          <p:sp>
            <p:nvSpPr>
              <p:cNvPr id="31" name="矩形 30"/>
              <p:cNvSpPr/>
              <p:nvPr/>
            </p:nvSpPr>
            <p:spPr>
              <a:xfrm>
                <a:off x="1718316" y="744119"/>
                <a:ext cx="2160750" cy="346248"/>
              </a:xfrm>
              <a:prstGeom prst="rect">
                <a:avLst/>
              </a:prstGeom>
            </p:spPr>
            <p:txBody>
              <a:bodyPr wrap="square" lIns="0">
                <a:spAutoFit/>
              </a:bodyPr>
              <a:lstStyle/>
              <a:p>
                <a:pPr algn="just">
                  <a:lnSpc>
                    <a:spcPct val="150000"/>
                  </a:lnSpc>
                  <a:spcAft>
                    <a:spcPts val="800"/>
                  </a:spcAft>
                </a:pPr>
                <a:endParaRPr lang="zh-CN" altLang="en-US" sz="1600" dirty="0">
                  <a:solidFill>
                    <a:schemeClr val="tx1">
                      <a:lumMod val="75000"/>
                      <a:lumOff val="25000"/>
                    </a:schemeClr>
                  </a:solidFill>
                </a:endParaRPr>
              </a:p>
            </p:txBody>
          </p:sp>
        </p:grpSp>
        <p:sp>
          <p:nvSpPr>
            <p:cNvPr id="29" name="等腰三角形 28"/>
            <p:cNvSpPr/>
            <p:nvPr/>
          </p:nvSpPr>
          <p:spPr>
            <a:xfrm>
              <a:off x="6335553" y="2404921"/>
              <a:ext cx="190499" cy="164223"/>
            </a:xfrm>
            <a:prstGeom prst="triangle">
              <a:avLst/>
            </a:prstGeom>
            <a:solidFill>
              <a:srgbClr val="0283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2" name="组合 31"/>
          <p:cNvGrpSpPr/>
          <p:nvPr/>
        </p:nvGrpSpPr>
        <p:grpSpPr>
          <a:xfrm>
            <a:off x="4776149" y="1476220"/>
            <a:ext cx="2988995" cy="1830509"/>
            <a:chOff x="3582114" y="485655"/>
            <a:chExt cx="2241747" cy="1372882"/>
          </a:xfrm>
        </p:grpSpPr>
        <p:grpSp>
          <p:nvGrpSpPr>
            <p:cNvPr id="33" name="组合 32"/>
            <p:cNvGrpSpPr/>
            <p:nvPr/>
          </p:nvGrpSpPr>
          <p:grpSpPr>
            <a:xfrm>
              <a:off x="3582114" y="485655"/>
              <a:ext cx="2241747" cy="761747"/>
              <a:chOff x="1718316" y="572767"/>
              <a:chExt cx="2241747" cy="761747"/>
            </a:xfrm>
          </p:grpSpPr>
          <p:sp>
            <p:nvSpPr>
              <p:cNvPr id="35" name="矩形 34"/>
              <p:cNvSpPr/>
              <p:nvPr/>
            </p:nvSpPr>
            <p:spPr>
              <a:xfrm>
                <a:off x="1718317" y="572767"/>
                <a:ext cx="2241746" cy="761747"/>
              </a:xfrm>
              <a:prstGeom prst="rect">
                <a:avLst/>
              </a:prstGeom>
              <a:noFill/>
            </p:spPr>
            <p:txBody>
              <a:bodyPr wrap="square" lIns="0">
                <a:spAutoFit/>
              </a:bodyPr>
              <a:lstStyle/>
              <a:p>
                <a:r>
                  <a:rPr lang="zh-CN" altLang="en-US" sz="2000" b="1" dirty="0">
                    <a:solidFill>
                      <a:srgbClr val="F29301"/>
                    </a:solidFill>
                    <a:latin typeface="+mj-lt"/>
                    <a:ea typeface="+mj-ea"/>
                  </a:rPr>
                  <a:t>分享开题报告</a:t>
                </a:r>
                <a:endParaRPr lang="en-US" altLang="zh-CN" sz="2000" b="1" dirty="0">
                  <a:solidFill>
                    <a:srgbClr val="F29301"/>
                  </a:solidFill>
                  <a:latin typeface="+mj-lt"/>
                  <a:ea typeface="+mj-ea"/>
                </a:endParaRPr>
              </a:p>
              <a:p>
                <a:r>
                  <a:rPr lang="zh-CN" altLang="zh-CN" sz="2000" dirty="0">
                    <a:solidFill>
                      <a:srgbClr val="F29301"/>
                    </a:solidFill>
                  </a:rPr>
                  <a:t>《“游戏精神”引领下幼儿创意戏剧课程的建构》</a:t>
                </a:r>
                <a:endParaRPr lang="zh-CN" altLang="en-US" sz="2000" b="1" dirty="0">
                  <a:solidFill>
                    <a:srgbClr val="F29301"/>
                  </a:solidFill>
                  <a:latin typeface="+mj-lt"/>
                  <a:ea typeface="+mj-ea"/>
                </a:endParaRPr>
              </a:p>
            </p:txBody>
          </p:sp>
          <p:sp>
            <p:nvSpPr>
              <p:cNvPr id="36" name="矩形 35"/>
              <p:cNvSpPr/>
              <p:nvPr/>
            </p:nvSpPr>
            <p:spPr>
              <a:xfrm>
                <a:off x="1718316" y="744119"/>
                <a:ext cx="2160750" cy="346249"/>
              </a:xfrm>
              <a:prstGeom prst="rect">
                <a:avLst/>
              </a:prstGeom>
            </p:spPr>
            <p:txBody>
              <a:bodyPr wrap="square" lIns="0">
                <a:spAutoFit/>
              </a:bodyPr>
              <a:lstStyle/>
              <a:p>
                <a:pPr algn="just">
                  <a:lnSpc>
                    <a:spcPct val="150000"/>
                  </a:lnSpc>
                  <a:spcAft>
                    <a:spcPts val="800"/>
                  </a:spcAft>
                </a:pPr>
                <a:endParaRPr lang="zh-CN" altLang="en-US" sz="1600" dirty="0">
                  <a:solidFill>
                    <a:schemeClr val="tx1">
                      <a:lumMod val="75000"/>
                      <a:lumOff val="25000"/>
                    </a:schemeClr>
                  </a:solidFill>
                </a:endParaRPr>
              </a:p>
            </p:txBody>
          </p:sp>
        </p:grpSp>
        <p:sp>
          <p:nvSpPr>
            <p:cNvPr id="34" name="等腰三角形 33"/>
            <p:cNvSpPr/>
            <p:nvPr/>
          </p:nvSpPr>
          <p:spPr>
            <a:xfrm flipV="1">
              <a:off x="3798872" y="1694314"/>
              <a:ext cx="190499" cy="164223"/>
            </a:xfrm>
            <a:prstGeom prst="triangle">
              <a:avLst/>
            </a:prstGeom>
            <a:solidFill>
              <a:srgbClr val="F29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pic>
        <p:nvPicPr>
          <p:cNvPr id="37"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7955394" y="1313018"/>
            <a:ext cx="3779077" cy="2525340"/>
          </a:xfrm>
          <a:prstGeom prst="hexagon">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4480712" y="3583383"/>
            <a:ext cx="3692235" cy="2464399"/>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531676" y="1182484"/>
            <a:ext cx="4058313" cy="2711938"/>
          </a:xfrm>
          <a:prstGeom prst="hexagon">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文本框 39"/>
          <p:cNvSpPr txBox="1"/>
          <p:nvPr/>
        </p:nvSpPr>
        <p:spPr>
          <a:xfrm>
            <a:off x="1445563" y="300801"/>
            <a:ext cx="9212778" cy="584775"/>
          </a:xfrm>
          <a:prstGeom prst="rect">
            <a:avLst/>
          </a:prstGeom>
          <a:noFill/>
        </p:spPr>
        <p:txBody>
          <a:bodyPr wrap="none" rtlCol="0">
            <a:spAutoFit/>
          </a:bodyPr>
          <a:lstStyle/>
          <a:p>
            <a:r>
              <a:rPr lang="zh-CN" altLang="en-US" sz="3200" b="1" dirty="0"/>
              <a:t>“幼儿园创意戏剧课程的建构与实践”的区级展示</a:t>
            </a:r>
            <a:endParaRPr lang="zh-CN" altLang="en-US" sz="3200" dirty="0">
              <a:latin typeface="+mn-ea"/>
            </a:endParaRPr>
          </a:p>
        </p:txBody>
      </p:sp>
      <p:sp>
        <p:nvSpPr>
          <p:cNvPr id="41" name="矩形 40"/>
          <p:cNvSpPr/>
          <p:nvPr/>
        </p:nvSpPr>
        <p:spPr>
          <a:xfrm>
            <a:off x="908878" y="440493"/>
            <a:ext cx="387929" cy="33858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1"/>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许老师和老师分享了音乐活动中经典的</a:t>
            </a:r>
            <a:r>
              <a:rPr kumimoji="0"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1400" b="0"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傻瓜流程</a:t>
            </a:r>
            <a:r>
              <a:rPr kumimoji="0"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1200" b="0" i="0" u="none" strike="noStrike" cap="none" normalizeH="0" baseline="0">
                <a:ln>
                  <a:noFill/>
                </a:ln>
                <a:solidFill>
                  <a:schemeClr val="tx1"/>
                </a:solidFill>
                <a:effectLst/>
              </a:rPr>
              <a:t> </a:t>
            </a:r>
            <a:endParaRPr kumimoji="0" lang="zh-CN"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76883339"/>
      </p:ext>
    </p:extLst>
  </p:cSld>
  <p:clrMapOvr>
    <a:masterClrMapping/>
  </p:clrMapOvr>
  <p:transition spd="slow">
    <p:blinds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barn(outVertical)">
                                          <p:cBhvr>
                                            <p:cTn id="7" dur="400"/>
                                            <p:tgtEl>
                                              <p:spTgt spid="76"/>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 calcmode="lin" valueType="num">
                                          <p:cBhvr additive="base">
                                            <p:cTn id="10" dur="500" fill="hold"/>
                                            <p:tgtEl>
                                              <p:spTgt spid="21"/>
                                            </p:tgtEl>
                                            <p:attrNameLst>
                                              <p:attrName>ppt_x</p:attrName>
                                            </p:attrNameLst>
                                          </p:cBhvr>
                                          <p:tavLst>
                                            <p:tav tm="0">
                                              <p:val>
                                                <p:strVal val="0-#ppt_w/2"/>
                                              </p:val>
                                            </p:tav>
                                            <p:tav tm="100000">
                                              <p:val>
                                                <p:strVal val="#ppt_x"/>
                                              </p:val>
                                            </p:tav>
                                          </p:tavLst>
                                        </p:anim>
                                        <p:anim calcmode="lin" valueType="num">
                                          <p:cBhvr additive="base">
                                            <p:cTn id="11" dur="500" fill="hold"/>
                                            <p:tgtEl>
                                              <p:spTgt spid="21"/>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250"/>
                                            <p:tgtEl>
                                              <p:spTgt spid="22"/>
                                            </p:tgtEl>
                                          </p:cBhvr>
                                        </p:animEffect>
                                      </p:childTnLst>
                                    </p:cTn>
                                  </p:par>
                                </p:childTnLst>
                              </p:cTn>
                            </p:par>
                            <p:par>
                              <p:cTn id="16" fill="hold">
                                <p:stCondLst>
                                  <p:cond delay="750"/>
                                </p:stCondLst>
                                <p:childTnLst>
                                  <p:par>
                                    <p:cTn id="17" presetID="10"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250"/>
                                            <p:tgtEl>
                                              <p:spTgt spid="32"/>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250"/>
                                            <p:tgtEl>
                                              <p:spTgt spid="27"/>
                                            </p:tgtEl>
                                          </p:cBhvr>
                                        </p:animEffect>
                                      </p:childTnLst>
                                    </p:cTn>
                                  </p:par>
                                  <p:par>
                                    <p:cTn id="24" presetID="2" presetClass="entr" presetSubtype="4" fill="hold" nodeType="withEffect" p14:presetBounceEnd="50000">
                                      <p:stCondLst>
                                        <p:cond delay="450"/>
                                      </p:stCondLst>
                                      <p:childTnLst>
                                        <p:set>
                                          <p:cBhvr>
                                            <p:cTn id="25" dur="1" fill="hold">
                                              <p:stCondLst>
                                                <p:cond delay="0"/>
                                              </p:stCondLst>
                                            </p:cTn>
                                            <p:tgtEl>
                                              <p:spTgt spid="37"/>
                                            </p:tgtEl>
                                            <p:attrNameLst>
                                              <p:attrName>style.visibility</p:attrName>
                                            </p:attrNameLst>
                                          </p:cBhvr>
                                          <p:to>
                                            <p:strVal val="visible"/>
                                          </p:to>
                                        </p:set>
                                        <p:anim calcmode="lin" valueType="num" p14:bounceEnd="50000">
                                          <p:cBhvr additive="base">
                                            <p:cTn id="26" dur="5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27" dur="500" fill="hold"/>
                                            <p:tgtEl>
                                              <p:spTgt spid="37"/>
                                            </p:tgtEl>
                                            <p:attrNameLst>
                                              <p:attrName>ppt_y</p:attrName>
                                            </p:attrNameLst>
                                          </p:cBhvr>
                                          <p:tavLst>
                                            <p:tav tm="0">
                                              <p:val>
                                                <p:strVal val="1+#ppt_h/2"/>
                                              </p:val>
                                            </p:tav>
                                            <p:tav tm="100000">
                                              <p:val>
                                                <p:strVal val="#ppt_y"/>
                                              </p:val>
                                            </p:tav>
                                          </p:tavLst>
                                        </p:anim>
                                      </p:childTnLst>
                                    </p:cTn>
                                  </p:par>
                                  <p:par>
                                    <p:cTn id="28" presetID="2" presetClass="entr" presetSubtype="2" fill="hold" nodeType="withEffect" p14:presetBounceEnd="50000">
                                      <p:stCondLst>
                                        <p:cond delay="650"/>
                                      </p:stCondLst>
                                      <p:childTnLst>
                                        <p:set>
                                          <p:cBhvr>
                                            <p:cTn id="29" dur="1" fill="hold">
                                              <p:stCondLst>
                                                <p:cond delay="0"/>
                                              </p:stCondLst>
                                            </p:cTn>
                                            <p:tgtEl>
                                              <p:spTgt spid="38"/>
                                            </p:tgtEl>
                                            <p:attrNameLst>
                                              <p:attrName>style.visibility</p:attrName>
                                            </p:attrNameLst>
                                          </p:cBhvr>
                                          <p:to>
                                            <p:strVal val="visible"/>
                                          </p:to>
                                        </p:set>
                                        <p:anim calcmode="lin" valueType="num" p14:bounceEnd="50000">
                                          <p:cBhvr additive="base">
                                            <p:cTn id="30" dur="500" fill="hold"/>
                                            <p:tgtEl>
                                              <p:spTgt spid="38"/>
                                            </p:tgtEl>
                                            <p:attrNameLst>
                                              <p:attrName>ppt_x</p:attrName>
                                            </p:attrNameLst>
                                          </p:cBhvr>
                                          <p:tavLst>
                                            <p:tav tm="0">
                                              <p:val>
                                                <p:strVal val="1+#ppt_w/2"/>
                                              </p:val>
                                            </p:tav>
                                            <p:tav tm="100000">
                                              <p:val>
                                                <p:strVal val="#ppt_x"/>
                                              </p:val>
                                            </p:tav>
                                          </p:tavLst>
                                        </p:anim>
                                        <p:anim calcmode="lin" valueType="num" p14:bounceEnd="50000">
                                          <p:cBhvr additive="base">
                                            <p:cTn id="31" dur="500" fill="hold"/>
                                            <p:tgtEl>
                                              <p:spTgt spid="38"/>
                                            </p:tgtEl>
                                            <p:attrNameLst>
                                              <p:attrName>ppt_y</p:attrName>
                                            </p:attrNameLst>
                                          </p:cBhvr>
                                          <p:tavLst>
                                            <p:tav tm="0">
                                              <p:val>
                                                <p:strVal val="#ppt_y"/>
                                              </p:val>
                                            </p:tav>
                                            <p:tav tm="100000">
                                              <p:val>
                                                <p:strVal val="#ppt_y"/>
                                              </p:val>
                                            </p:tav>
                                          </p:tavLst>
                                        </p:anim>
                                      </p:childTnLst>
                                    </p:cTn>
                                  </p:par>
                                </p:childTnLst>
                              </p:cTn>
                            </p:par>
                            <p:par>
                              <p:cTn id="32" fill="hold">
                                <p:stCondLst>
                                  <p:cond delay="2150"/>
                                </p:stCondLst>
                                <p:childTnLst>
                                  <p:par>
                                    <p:cTn id="33" presetID="2" presetClass="entr" presetSubtype="8" fill="hold" nodeType="afterEffect" p14:presetBounceEnd="50000">
                                      <p:stCondLst>
                                        <p:cond delay="250"/>
                                      </p:stCondLst>
                                      <p:childTnLst>
                                        <p:set>
                                          <p:cBhvr>
                                            <p:cTn id="34" dur="1" fill="hold">
                                              <p:stCondLst>
                                                <p:cond delay="0"/>
                                              </p:stCondLst>
                                            </p:cTn>
                                            <p:tgtEl>
                                              <p:spTgt spid="39"/>
                                            </p:tgtEl>
                                            <p:attrNameLst>
                                              <p:attrName>style.visibility</p:attrName>
                                            </p:attrNameLst>
                                          </p:cBhvr>
                                          <p:to>
                                            <p:strVal val="visible"/>
                                          </p:to>
                                        </p:set>
                                        <p:anim calcmode="lin" valueType="num" p14:bounceEnd="50000">
                                          <p:cBhvr additive="base">
                                            <p:cTn id="35" dur="500" fill="hold"/>
                                            <p:tgtEl>
                                              <p:spTgt spid="39"/>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barn(outVertical)">
                                          <p:cBhvr>
                                            <p:cTn id="7" dur="400"/>
                                            <p:tgtEl>
                                              <p:spTgt spid="76"/>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 calcmode="lin" valueType="num">
                                          <p:cBhvr additive="base">
                                            <p:cTn id="10" dur="500" fill="hold"/>
                                            <p:tgtEl>
                                              <p:spTgt spid="21"/>
                                            </p:tgtEl>
                                            <p:attrNameLst>
                                              <p:attrName>ppt_x</p:attrName>
                                            </p:attrNameLst>
                                          </p:cBhvr>
                                          <p:tavLst>
                                            <p:tav tm="0">
                                              <p:val>
                                                <p:strVal val="0-#ppt_w/2"/>
                                              </p:val>
                                            </p:tav>
                                            <p:tav tm="100000">
                                              <p:val>
                                                <p:strVal val="#ppt_x"/>
                                              </p:val>
                                            </p:tav>
                                          </p:tavLst>
                                        </p:anim>
                                        <p:anim calcmode="lin" valueType="num">
                                          <p:cBhvr additive="base">
                                            <p:cTn id="11" dur="500" fill="hold"/>
                                            <p:tgtEl>
                                              <p:spTgt spid="21"/>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250"/>
                                            <p:tgtEl>
                                              <p:spTgt spid="22"/>
                                            </p:tgtEl>
                                          </p:cBhvr>
                                        </p:animEffect>
                                      </p:childTnLst>
                                    </p:cTn>
                                  </p:par>
                                </p:childTnLst>
                              </p:cTn>
                            </p:par>
                            <p:par>
                              <p:cTn id="16" fill="hold">
                                <p:stCondLst>
                                  <p:cond delay="750"/>
                                </p:stCondLst>
                                <p:childTnLst>
                                  <p:par>
                                    <p:cTn id="17" presetID="10"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250"/>
                                            <p:tgtEl>
                                              <p:spTgt spid="32"/>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250"/>
                                            <p:tgtEl>
                                              <p:spTgt spid="27"/>
                                            </p:tgtEl>
                                          </p:cBhvr>
                                        </p:animEffect>
                                      </p:childTnLst>
                                    </p:cTn>
                                  </p:par>
                                  <p:par>
                                    <p:cTn id="24" presetID="2" presetClass="entr" presetSubtype="4" fill="hold" nodeType="withEffect">
                                      <p:stCondLst>
                                        <p:cond delay="45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500" fill="hold"/>
                                            <p:tgtEl>
                                              <p:spTgt spid="37"/>
                                            </p:tgtEl>
                                            <p:attrNameLst>
                                              <p:attrName>ppt_x</p:attrName>
                                            </p:attrNameLst>
                                          </p:cBhvr>
                                          <p:tavLst>
                                            <p:tav tm="0">
                                              <p:val>
                                                <p:strVal val="#ppt_x"/>
                                              </p:val>
                                            </p:tav>
                                            <p:tav tm="100000">
                                              <p:val>
                                                <p:strVal val="#ppt_x"/>
                                              </p:val>
                                            </p:tav>
                                          </p:tavLst>
                                        </p:anim>
                                        <p:anim calcmode="lin" valueType="num">
                                          <p:cBhvr additive="base">
                                            <p:cTn id="27" dur="500" fill="hold"/>
                                            <p:tgtEl>
                                              <p:spTgt spid="37"/>
                                            </p:tgtEl>
                                            <p:attrNameLst>
                                              <p:attrName>ppt_y</p:attrName>
                                            </p:attrNameLst>
                                          </p:cBhvr>
                                          <p:tavLst>
                                            <p:tav tm="0">
                                              <p:val>
                                                <p:strVal val="1+#ppt_h/2"/>
                                              </p:val>
                                            </p:tav>
                                            <p:tav tm="100000">
                                              <p:val>
                                                <p:strVal val="#ppt_y"/>
                                              </p:val>
                                            </p:tav>
                                          </p:tavLst>
                                        </p:anim>
                                      </p:childTnLst>
                                    </p:cTn>
                                  </p:par>
                                  <p:par>
                                    <p:cTn id="28" presetID="2" presetClass="entr" presetSubtype="2" fill="hold" nodeType="withEffect">
                                      <p:stCondLst>
                                        <p:cond delay="65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1+#ppt_w/2"/>
                                              </p:val>
                                            </p:tav>
                                            <p:tav tm="100000">
                                              <p:val>
                                                <p:strVal val="#ppt_x"/>
                                              </p:val>
                                            </p:tav>
                                          </p:tavLst>
                                        </p:anim>
                                        <p:anim calcmode="lin" valueType="num">
                                          <p:cBhvr additive="base">
                                            <p:cTn id="31" dur="500" fill="hold"/>
                                            <p:tgtEl>
                                              <p:spTgt spid="38"/>
                                            </p:tgtEl>
                                            <p:attrNameLst>
                                              <p:attrName>ppt_y</p:attrName>
                                            </p:attrNameLst>
                                          </p:cBhvr>
                                          <p:tavLst>
                                            <p:tav tm="0">
                                              <p:val>
                                                <p:strVal val="#ppt_y"/>
                                              </p:val>
                                            </p:tav>
                                            <p:tav tm="100000">
                                              <p:val>
                                                <p:strVal val="#ppt_y"/>
                                              </p:val>
                                            </p:tav>
                                          </p:tavLst>
                                        </p:anim>
                                      </p:childTnLst>
                                    </p:cTn>
                                  </p:par>
                                </p:childTnLst>
                              </p:cTn>
                            </p:par>
                            <p:par>
                              <p:cTn id="32" fill="hold">
                                <p:stCondLst>
                                  <p:cond delay="2150"/>
                                </p:stCondLst>
                                <p:childTnLst>
                                  <p:par>
                                    <p:cTn id="33" presetID="2" presetClass="entr" presetSubtype="8" fill="hold" nodeType="afterEffect">
                                      <p:stCondLst>
                                        <p:cond delay="25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fill="hold"/>
                                            <p:tgtEl>
                                              <p:spTgt spid="39"/>
                                            </p:tgtEl>
                                            <p:attrNameLst>
                                              <p:attrName>ppt_x</p:attrName>
                                            </p:attrNameLst>
                                          </p:cBhvr>
                                          <p:tavLst>
                                            <p:tav tm="0">
                                              <p:val>
                                                <p:strVal val="0-#ppt_w/2"/>
                                              </p:val>
                                            </p:tav>
                                            <p:tav tm="100000">
                                              <p:val>
                                                <p:strVal val="#ppt_x"/>
                                              </p:val>
                                            </p:tav>
                                          </p:tavLst>
                                        </p:anim>
                                        <p:anim calcmode="lin" valueType="num">
                                          <p:cBhvr additive="base">
                                            <p:cTn id="36"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21"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rcRect t="6794" b="48782"/>
          <a:stretch>
            <a:fillRect/>
          </a:stretch>
        </p:blipFill>
        <p:spPr>
          <a:xfrm>
            <a:off x="2" y="3810000"/>
            <a:ext cx="12191998" cy="3046596"/>
          </a:xfrm>
          <a:custGeom>
            <a:avLst/>
            <a:gdLst>
              <a:gd name="connsiteX0" fmla="*/ 0 w 12191998"/>
              <a:gd name="connsiteY0" fmla="*/ 0 h 3046596"/>
              <a:gd name="connsiteX1" fmla="*/ 12191998 w 12191998"/>
              <a:gd name="connsiteY1" fmla="*/ 0 h 3046596"/>
              <a:gd name="connsiteX2" fmla="*/ 12191998 w 12191998"/>
              <a:gd name="connsiteY2" fmla="*/ 3046596 h 3046596"/>
              <a:gd name="connsiteX3" fmla="*/ 0 w 12191998"/>
              <a:gd name="connsiteY3" fmla="*/ 3046596 h 3046596"/>
            </a:gdLst>
            <a:ahLst/>
            <a:cxnLst>
              <a:cxn ang="0">
                <a:pos x="connsiteX0" y="connsiteY0"/>
              </a:cxn>
              <a:cxn ang="0">
                <a:pos x="connsiteX1" y="connsiteY1"/>
              </a:cxn>
              <a:cxn ang="0">
                <a:pos x="connsiteX2" y="connsiteY2"/>
              </a:cxn>
              <a:cxn ang="0">
                <a:pos x="connsiteX3" y="connsiteY3"/>
              </a:cxn>
            </a:cxnLst>
            <a:rect l="l" t="t" r="r" b="b"/>
            <a:pathLst>
              <a:path w="12191998" h="3046596">
                <a:moveTo>
                  <a:pt x="0" y="0"/>
                </a:moveTo>
                <a:lnTo>
                  <a:pt x="12191998" y="0"/>
                </a:lnTo>
                <a:lnTo>
                  <a:pt x="12191998" y="3046596"/>
                </a:lnTo>
                <a:lnTo>
                  <a:pt x="0" y="3046596"/>
                </a:lnTo>
                <a:close/>
              </a:path>
            </a:pathLst>
          </a:custGeom>
        </p:spPr>
      </p:pic>
      <p:sp>
        <p:nvSpPr>
          <p:cNvPr id="8" name="平行四边形 7"/>
          <p:cNvSpPr/>
          <p:nvPr/>
        </p:nvSpPr>
        <p:spPr>
          <a:xfrm>
            <a:off x="8981073" y="6097050"/>
            <a:ext cx="2163771" cy="759546"/>
          </a:xfrm>
          <a:prstGeom prst="parallelogram">
            <a:avLst>
              <a:gd name="adj" fmla="val 5804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文本框 11"/>
          <p:cNvSpPr txBox="1"/>
          <p:nvPr/>
        </p:nvSpPr>
        <p:spPr>
          <a:xfrm>
            <a:off x="3139955" y="2526153"/>
            <a:ext cx="7366119" cy="707886"/>
          </a:xfrm>
          <a:prstGeom prst="rect">
            <a:avLst/>
          </a:prstGeom>
          <a:noFill/>
        </p:spPr>
        <p:txBody>
          <a:bodyPr wrap="none" rtlCol="0">
            <a:spAutoFit/>
          </a:bodyPr>
          <a:lstStyle/>
          <a:p>
            <a:r>
              <a:rPr lang="zh-CN" altLang="en-US" sz="4000" i="1" dirty="0">
                <a:solidFill>
                  <a:schemeClr val="accent3"/>
                </a:solidFill>
                <a:latin typeface="方正正大黑_GBK" panose="02000000000000000000" pitchFamily="2" charset="-122"/>
                <a:ea typeface="方正正大黑_GBK" panose="02000000000000000000" pitchFamily="2" charset="-122"/>
              </a:rPr>
              <a:t>聚焦热点，孵化区域内研究成果</a:t>
            </a:r>
          </a:p>
        </p:txBody>
      </p:sp>
      <p:sp>
        <p:nvSpPr>
          <p:cNvPr id="14" name="矩形 13"/>
          <p:cNvSpPr/>
          <p:nvPr/>
        </p:nvSpPr>
        <p:spPr>
          <a:xfrm>
            <a:off x="0" y="3810000"/>
            <a:ext cx="12191999" cy="25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a:off x="-628649" y="3810000"/>
            <a:ext cx="5095876" cy="704850"/>
          </a:xfrm>
          <a:prstGeom prst="parallelogram">
            <a:avLst>
              <a:gd name="adj" fmla="val 5848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0068B7"/>
              </a:solidFill>
            </a:endParaRPr>
          </a:p>
        </p:txBody>
      </p:sp>
      <p:sp>
        <p:nvSpPr>
          <p:cNvPr id="5" name="文本框 4"/>
          <p:cNvSpPr txBox="1"/>
          <p:nvPr/>
        </p:nvSpPr>
        <p:spPr>
          <a:xfrm>
            <a:off x="890000" y="1464911"/>
            <a:ext cx="1688283" cy="3170099"/>
          </a:xfrm>
          <a:prstGeom prst="rect">
            <a:avLst/>
          </a:prstGeom>
          <a:noFill/>
        </p:spPr>
        <p:txBody>
          <a:bodyPr wrap="none" rtlCol="0">
            <a:spAutoFit/>
          </a:bodyPr>
          <a:lstStyle/>
          <a:p>
            <a:r>
              <a:rPr lang="en-US" altLang="zh-CN" sz="20000" i="1" dirty="0">
                <a:solidFill>
                  <a:schemeClr val="accent2"/>
                </a:solidFill>
                <a:latin typeface="方正正大黑_GBK" panose="02000000000000000000" pitchFamily="2" charset="-122"/>
                <a:ea typeface="方正正大黑_GBK" panose="02000000000000000000" pitchFamily="2" charset="-122"/>
              </a:rPr>
              <a:t>4</a:t>
            </a:r>
            <a:endParaRPr lang="zh-CN" altLang="en-US" sz="20000" i="1" dirty="0">
              <a:solidFill>
                <a:schemeClr val="accent2"/>
              </a:solidFill>
              <a:latin typeface="方正正大黑_GBK" panose="02000000000000000000" pitchFamily="2" charset="-122"/>
              <a:ea typeface="方正正大黑_GBK" panose="02000000000000000000" pitchFamily="2" charset="-122"/>
            </a:endParaRPr>
          </a:p>
        </p:txBody>
      </p:sp>
      <p:sp>
        <p:nvSpPr>
          <p:cNvPr id="9" name="矩形 8"/>
          <p:cNvSpPr/>
          <p:nvPr/>
        </p:nvSpPr>
        <p:spPr>
          <a:xfrm>
            <a:off x="9354822" y="6252884"/>
            <a:ext cx="1348155" cy="584775"/>
          </a:xfrm>
          <a:prstGeom prst="rect">
            <a:avLst/>
          </a:prstGeom>
          <a:noFill/>
        </p:spPr>
        <p:txBody>
          <a:bodyPr wrap="square" lIns="91440" tIns="45720" rIns="91440" bIns="45720">
            <a:spAutoFit/>
          </a:bodyPr>
          <a:lstStyle/>
          <a:p>
            <a:pPr algn="ctr"/>
            <a:r>
              <a:rPr lang="zh-CN" altLang="en-US" sz="3200" b="1" i="1" cap="none" spc="50" dirty="0">
                <a:ln w="9525" cmpd="sng">
                  <a:solidFill>
                    <a:schemeClr val="accent1"/>
                  </a:solidFill>
                  <a:prstDash val="solid"/>
                </a:ln>
                <a:solidFill>
                  <a:srgbClr val="70AD47">
                    <a:tint val="1000"/>
                  </a:srgbClr>
                </a:solidFill>
                <a:effectLst>
                  <a:glow rad="38100">
                    <a:schemeClr val="accent1">
                      <a:alpha val="40000"/>
                    </a:schemeClr>
                  </a:glow>
                </a:effectLst>
              </a:rPr>
              <a:t>建邺</a:t>
            </a:r>
          </a:p>
        </p:txBody>
      </p:sp>
    </p:spTree>
    <p:extLst>
      <p:ext uri="{BB962C8B-B14F-4D97-AF65-F5344CB8AC3E}">
        <p14:creationId xmlns:p14="http://schemas.microsoft.com/office/powerpoint/2010/main" val="1097730625"/>
      </p:ext>
    </p:extLst>
  </p:cSld>
  <p:clrMapOvr>
    <a:masterClrMapping/>
  </p:clrMapOvr>
  <mc:AlternateContent xmlns:mc="http://schemas.openxmlformats.org/markup-compatibility/2006" xmlns:p14="http://schemas.microsoft.com/office/powerpoint/2010/main">
    <mc:Choice Requires="p14">
      <p:transition spd="slow">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000"/>
                                </p:stCondLst>
                                <p:childTnLst>
                                  <p:par>
                                    <p:cTn id="18" presetID="2" presetClass="entr" presetSubtype="8" fill="hold" grpId="0" nodeType="afterEffect" p14:presetBounceEnd="30000">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14:bounceEnd="30000">
                                          <p:cBhvr additive="base">
                                            <p:cTn id="20" dur="400" fill="hold"/>
                                            <p:tgtEl>
                                              <p:spTgt spid="7"/>
                                            </p:tgtEl>
                                            <p:attrNameLst>
                                              <p:attrName>ppt_x</p:attrName>
                                            </p:attrNameLst>
                                          </p:cBhvr>
                                          <p:tavLst>
                                            <p:tav tm="0">
                                              <p:val>
                                                <p:strVal val="0-#ppt_w/2"/>
                                              </p:val>
                                            </p:tav>
                                            <p:tav tm="100000">
                                              <p:val>
                                                <p:strVal val="#ppt_x"/>
                                              </p:val>
                                            </p:tav>
                                          </p:tavLst>
                                        </p:anim>
                                        <p:anim calcmode="lin" valueType="num" p14:bounceEnd="30000">
                                          <p:cBhvr additive="base">
                                            <p:cTn id="21" dur="400" fill="hold"/>
                                            <p:tgtEl>
                                              <p:spTgt spid="7"/>
                                            </p:tgtEl>
                                            <p:attrNameLst>
                                              <p:attrName>ppt_y</p:attrName>
                                            </p:attrNameLst>
                                          </p:cBhvr>
                                          <p:tavLst>
                                            <p:tav tm="0">
                                              <p:val>
                                                <p:strVal val="#ppt_y"/>
                                              </p:val>
                                            </p:tav>
                                            <p:tav tm="100000">
                                              <p:val>
                                                <p:strVal val="#ppt_y"/>
                                              </p:val>
                                            </p:tav>
                                          </p:tavLst>
                                        </p:anim>
                                      </p:childTnLst>
                                    </p:cTn>
                                  </p:par>
                                  <p:par>
                                    <p:cTn id="22" presetID="50" presetClass="entr" presetSubtype="0" decel="100000" fill="hold" grpId="0" nodeType="withEffect">
                                      <p:stCondLst>
                                        <p:cond delay="25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strVal val="#ppt_w+.3"/>
                                              </p:val>
                                            </p:tav>
                                            <p:tav tm="100000">
                                              <p:val>
                                                <p:strVal val="#ppt_w"/>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animEffect transition="in" filter="fade">
                                          <p:cBhvr>
                                            <p:cTn id="26" dur="500"/>
                                            <p:tgtEl>
                                              <p:spTgt spid="5"/>
                                            </p:tgtEl>
                                          </p:cBhvr>
                                        </p:animEffect>
                                      </p:childTnLst>
                                    </p:cTn>
                                  </p:par>
                                </p:childTnLst>
                              </p:cTn>
                            </p:par>
                            <p:par>
                              <p:cTn id="27" fill="hold">
                                <p:stCondLst>
                                  <p:cond delay="1750"/>
                                </p:stCondLst>
                                <p:childTnLst>
                                  <p:par>
                                    <p:cTn id="28" presetID="41" presetClass="entr" presetSubtype="0" fill="hold" grpId="0" nodeType="afterEffect">
                                      <p:stCondLst>
                                        <p:cond delay="0"/>
                                      </p:stCondLst>
                                      <p:iterate type="lt">
                                        <p:tmPct val="75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anim calcmode="lin" valueType="num">
                                          <p:cBhvr>
                                            <p:cTn id="3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2"/>
                                            </p:tgtEl>
                                          </p:cBhvr>
                                        </p:animEffect>
                                      </p:childTnLst>
                                    </p:cTn>
                                  </p:par>
                                </p:childTnLst>
                              </p:cTn>
                            </p:par>
                            <p:par>
                              <p:cTn id="35" fill="hold">
                                <p:stCondLst>
                                  <p:cond delay="2738"/>
                                </p:stCondLst>
                                <p:childTnLst>
                                  <p:par>
                                    <p:cTn id="36" presetID="10"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4" grpId="0" animBg="1"/>
          <p:bldP spid="7" grpId="0" animBg="1"/>
          <p:bldP spid="5"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400" fill="hold"/>
                                            <p:tgtEl>
                                              <p:spTgt spid="7"/>
                                            </p:tgtEl>
                                            <p:attrNameLst>
                                              <p:attrName>ppt_x</p:attrName>
                                            </p:attrNameLst>
                                          </p:cBhvr>
                                          <p:tavLst>
                                            <p:tav tm="0">
                                              <p:val>
                                                <p:strVal val="0-#ppt_w/2"/>
                                              </p:val>
                                            </p:tav>
                                            <p:tav tm="100000">
                                              <p:val>
                                                <p:strVal val="#ppt_x"/>
                                              </p:val>
                                            </p:tav>
                                          </p:tavLst>
                                        </p:anim>
                                        <p:anim calcmode="lin" valueType="num">
                                          <p:cBhvr additive="base">
                                            <p:cTn id="21" dur="400" fill="hold"/>
                                            <p:tgtEl>
                                              <p:spTgt spid="7"/>
                                            </p:tgtEl>
                                            <p:attrNameLst>
                                              <p:attrName>ppt_y</p:attrName>
                                            </p:attrNameLst>
                                          </p:cBhvr>
                                          <p:tavLst>
                                            <p:tav tm="0">
                                              <p:val>
                                                <p:strVal val="#ppt_y"/>
                                              </p:val>
                                            </p:tav>
                                            <p:tav tm="100000">
                                              <p:val>
                                                <p:strVal val="#ppt_y"/>
                                              </p:val>
                                            </p:tav>
                                          </p:tavLst>
                                        </p:anim>
                                      </p:childTnLst>
                                    </p:cTn>
                                  </p:par>
                                  <p:par>
                                    <p:cTn id="22" presetID="50" presetClass="entr" presetSubtype="0" decel="100000" fill="hold" grpId="0" nodeType="withEffect">
                                      <p:stCondLst>
                                        <p:cond delay="25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strVal val="#ppt_w+.3"/>
                                              </p:val>
                                            </p:tav>
                                            <p:tav tm="100000">
                                              <p:val>
                                                <p:strVal val="#ppt_w"/>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animEffect transition="in" filter="fade">
                                          <p:cBhvr>
                                            <p:cTn id="26" dur="500"/>
                                            <p:tgtEl>
                                              <p:spTgt spid="5"/>
                                            </p:tgtEl>
                                          </p:cBhvr>
                                        </p:animEffect>
                                      </p:childTnLst>
                                    </p:cTn>
                                  </p:par>
                                </p:childTnLst>
                              </p:cTn>
                            </p:par>
                            <p:par>
                              <p:cTn id="27" fill="hold">
                                <p:stCondLst>
                                  <p:cond delay="1750"/>
                                </p:stCondLst>
                                <p:childTnLst>
                                  <p:par>
                                    <p:cTn id="28" presetID="41" presetClass="entr" presetSubtype="0" fill="hold" grpId="0" nodeType="afterEffect">
                                      <p:stCondLst>
                                        <p:cond delay="0"/>
                                      </p:stCondLst>
                                      <p:iterate type="lt">
                                        <p:tmPct val="75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anim calcmode="lin" valueType="num">
                                          <p:cBhvr>
                                            <p:cTn id="3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2"/>
                                            </p:tgtEl>
                                          </p:cBhvr>
                                        </p:animEffect>
                                      </p:childTnLst>
                                    </p:cTn>
                                  </p:par>
                                </p:childTnLst>
                              </p:cTn>
                            </p:par>
                            <p:par>
                              <p:cTn id="35" fill="hold">
                                <p:stCondLst>
                                  <p:cond delay="2738"/>
                                </p:stCondLst>
                                <p:childTnLst>
                                  <p:par>
                                    <p:cTn id="36" presetID="10"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4" grpId="0" animBg="1"/>
          <p:bldP spid="7" grpId="0" animBg="1"/>
          <p:bldP spid="5" grpId="0"/>
          <p:bldP spid="9"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2"/>
          <p:cNvSpPr/>
          <p:nvPr/>
        </p:nvSpPr>
        <p:spPr>
          <a:xfrm flipH="1" flipV="1">
            <a:off x="3276600" y="-1"/>
            <a:ext cx="8915400" cy="6867525"/>
          </a:xfrm>
          <a:custGeom>
            <a:avLst/>
            <a:gdLst>
              <a:gd name="connsiteX0" fmla="*/ 0 w 8915400"/>
              <a:gd name="connsiteY0" fmla="*/ 6858000 h 6858000"/>
              <a:gd name="connsiteX1" fmla="*/ 0 w 8915400"/>
              <a:gd name="connsiteY1" fmla="*/ 0 h 6858000"/>
              <a:gd name="connsiteX2" fmla="*/ 8915400 w 8915400"/>
              <a:gd name="connsiteY2" fmla="*/ 6858000 h 6858000"/>
              <a:gd name="connsiteX3" fmla="*/ 0 w 8915400"/>
              <a:gd name="connsiteY3" fmla="*/ 6858000 h 6858000"/>
              <a:gd name="connsiteX0" fmla="*/ 0 w 8915400"/>
              <a:gd name="connsiteY0" fmla="*/ 6964917 h 6964917"/>
              <a:gd name="connsiteX1" fmla="*/ 0 w 8915400"/>
              <a:gd name="connsiteY1" fmla="*/ 106917 h 6964917"/>
              <a:gd name="connsiteX2" fmla="*/ 2524125 w 8915400"/>
              <a:gd name="connsiteY2" fmla="*/ 125967 h 6964917"/>
              <a:gd name="connsiteX3" fmla="*/ 8915400 w 8915400"/>
              <a:gd name="connsiteY3" fmla="*/ 6964917 h 6964917"/>
              <a:gd name="connsiteX4" fmla="*/ 0 w 8915400"/>
              <a:gd name="connsiteY4" fmla="*/ 6964917 h 6964917"/>
              <a:gd name="connsiteX0" fmla="*/ 0 w 8915400"/>
              <a:gd name="connsiteY0" fmla="*/ 6858000 h 6858000"/>
              <a:gd name="connsiteX1" fmla="*/ 0 w 8915400"/>
              <a:gd name="connsiteY1" fmla="*/ 0 h 6858000"/>
              <a:gd name="connsiteX2" fmla="*/ 2524125 w 8915400"/>
              <a:gd name="connsiteY2" fmla="*/ 19050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524125 w 8915400"/>
              <a:gd name="connsiteY2" fmla="*/ 19050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495550 w 8915400"/>
              <a:gd name="connsiteY2" fmla="*/ 9525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486025 w 8915400"/>
              <a:gd name="connsiteY2" fmla="*/ 19050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466975 w 8915400"/>
              <a:gd name="connsiteY2" fmla="*/ 9525 h 6858000"/>
              <a:gd name="connsiteX3" fmla="*/ 8915400 w 8915400"/>
              <a:gd name="connsiteY3" fmla="*/ 6858000 h 6858000"/>
              <a:gd name="connsiteX4" fmla="*/ 0 w 8915400"/>
              <a:gd name="connsiteY4" fmla="*/ 6858000 h 6858000"/>
              <a:gd name="connsiteX0" fmla="*/ 0 w 8915400"/>
              <a:gd name="connsiteY0" fmla="*/ 6877050 h 6877050"/>
              <a:gd name="connsiteX1" fmla="*/ 0 w 8915400"/>
              <a:gd name="connsiteY1" fmla="*/ 19050 h 6877050"/>
              <a:gd name="connsiteX2" fmla="*/ 2476500 w 8915400"/>
              <a:gd name="connsiteY2" fmla="*/ 0 h 6877050"/>
              <a:gd name="connsiteX3" fmla="*/ 8915400 w 8915400"/>
              <a:gd name="connsiteY3" fmla="*/ 6877050 h 6877050"/>
              <a:gd name="connsiteX4" fmla="*/ 0 w 8915400"/>
              <a:gd name="connsiteY4" fmla="*/ 6877050 h 6877050"/>
              <a:gd name="connsiteX0" fmla="*/ 0 w 8915400"/>
              <a:gd name="connsiteY0" fmla="*/ 6867525 h 6867525"/>
              <a:gd name="connsiteX1" fmla="*/ 0 w 8915400"/>
              <a:gd name="connsiteY1" fmla="*/ 9525 h 6867525"/>
              <a:gd name="connsiteX2" fmla="*/ 2476500 w 8915400"/>
              <a:gd name="connsiteY2" fmla="*/ 0 h 6867525"/>
              <a:gd name="connsiteX3" fmla="*/ 8915400 w 8915400"/>
              <a:gd name="connsiteY3" fmla="*/ 6867525 h 6867525"/>
              <a:gd name="connsiteX4" fmla="*/ 0 w 8915400"/>
              <a:gd name="connsiteY4" fmla="*/ 6867525 h 686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5400" h="6867525">
                <a:moveTo>
                  <a:pt x="0" y="6867525"/>
                </a:moveTo>
                <a:lnTo>
                  <a:pt x="0" y="9525"/>
                </a:lnTo>
                <a:lnTo>
                  <a:pt x="2476500" y="0"/>
                </a:lnTo>
                <a:lnTo>
                  <a:pt x="8915400" y="6867525"/>
                </a:lnTo>
                <a:lnTo>
                  <a:pt x="0" y="686752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5770140" y="0"/>
            <a:ext cx="5278860" cy="6153150"/>
          </a:xfrm>
          <a:custGeom>
            <a:avLst/>
            <a:gdLst>
              <a:gd name="connsiteX0" fmla="*/ 0 w 5278860"/>
              <a:gd name="connsiteY0" fmla="*/ 0 h 6153150"/>
              <a:gd name="connsiteX1" fmla="*/ 5278860 w 5278860"/>
              <a:gd name="connsiteY1" fmla="*/ 0 h 6153150"/>
              <a:gd name="connsiteX2" fmla="*/ 5278860 w 5278860"/>
              <a:gd name="connsiteY2" fmla="*/ 3717890 h 6153150"/>
              <a:gd name="connsiteX3" fmla="*/ 5278860 w 5278860"/>
              <a:gd name="connsiteY3" fmla="*/ 3933825 h 6153150"/>
              <a:gd name="connsiteX4" fmla="*/ 5278860 w 5278860"/>
              <a:gd name="connsiteY4" fmla="*/ 6153150 h 6153150"/>
              <a:gd name="connsiteX5" fmla="*/ 5132225 w 5278860"/>
              <a:gd name="connsiteY5" fmla="*/ 6000750 h 6153150"/>
              <a:gd name="connsiteX6" fmla="*/ 4985590 w 5278860"/>
              <a:gd name="connsiteY6" fmla="*/ 6153150 h 6153150"/>
              <a:gd name="connsiteX7" fmla="*/ 4838955 w 5278860"/>
              <a:gd name="connsiteY7" fmla="*/ 6000750 h 6153150"/>
              <a:gd name="connsiteX8" fmla="*/ 4692320 w 5278860"/>
              <a:gd name="connsiteY8" fmla="*/ 6153150 h 6153150"/>
              <a:gd name="connsiteX9" fmla="*/ 4545685 w 5278860"/>
              <a:gd name="connsiteY9" fmla="*/ 6000750 h 6153150"/>
              <a:gd name="connsiteX10" fmla="*/ 4399050 w 5278860"/>
              <a:gd name="connsiteY10" fmla="*/ 6153150 h 6153150"/>
              <a:gd name="connsiteX11" fmla="*/ 4252415 w 5278860"/>
              <a:gd name="connsiteY11" fmla="*/ 6000750 h 6153150"/>
              <a:gd name="connsiteX12" fmla="*/ 4105780 w 5278860"/>
              <a:gd name="connsiteY12" fmla="*/ 6153150 h 6153150"/>
              <a:gd name="connsiteX13" fmla="*/ 3959145 w 5278860"/>
              <a:gd name="connsiteY13" fmla="*/ 6000750 h 6153150"/>
              <a:gd name="connsiteX14" fmla="*/ 3812510 w 5278860"/>
              <a:gd name="connsiteY14" fmla="*/ 6153150 h 6153150"/>
              <a:gd name="connsiteX15" fmla="*/ 3665875 w 5278860"/>
              <a:gd name="connsiteY15" fmla="*/ 6000750 h 6153150"/>
              <a:gd name="connsiteX16" fmla="*/ 3519240 w 5278860"/>
              <a:gd name="connsiteY16" fmla="*/ 6153150 h 6153150"/>
              <a:gd name="connsiteX17" fmla="*/ 3372605 w 5278860"/>
              <a:gd name="connsiteY17" fmla="*/ 6000750 h 6153150"/>
              <a:gd name="connsiteX18" fmla="*/ 3225970 w 5278860"/>
              <a:gd name="connsiteY18" fmla="*/ 6153150 h 6153150"/>
              <a:gd name="connsiteX19" fmla="*/ 3079335 w 5278860"/>
              <a:gd name="connsiteY19" fmla="*/ 6000750 h 6153150"/>
              <a:gd name="connsiteX20" fmla="*/ 2932700 w 5278860"/>
              <a:gd name="connsiteY20" fmla="*/ 6153150 h 6153150"/>
              <a:gd name="connsiteX21" fmla="*/ 2786065 w 5278860"/>
              <a:gd name="connsiteY21" fmla="*/ 6000750 h 6153150"/>
              <a:gd name="connsiteX22" fmla="*/ 2639430 w 5278860"/>
              <a:gd name="connsiteY22" fmla="*/ 6153150 h 6153150"/>
              <a:gd name="connsiteX23" fmla="*/ 2492795 w 5278860"/>
              <a:gd name="connsiteY23" fmla="*/ 6000750 h 6153150"/>
              <a:gd name="connsiteX24" fmla="*/ 2346160 w 5278860"/>
              <a:gd name="connsiteY24" fmla="*/ 6153150 h 6153150"/>
              <a:gd name="connsiteX25" fmla="*/ 2199525 w 5278860"/>
              <a:gd name="connsiteY25" fmla="*/ 6000750 h 6153150"/>
              <a:gd name="connsiteX26" fmla="*/ 2052890 w 5278860"/>
              <a:gd name="connsiteY26" fmla="*/ 6153150 h 6153150"/>
              <a:gd name="connsiteX27" fmla="*/ 1906255 w 5278860"/>
              <a:gd name="connsiteY27" fmla="*/ 6000750 h 6153150"/>
              <a:gd name="connsiteX28" fmla="*/ 1759620 w 5278860"/>
              <a:gd name="connsiteY28" fmla="*/ 6153150 h 6153150"/>
              <a:gd name="connsiteX29" fmla="*/ 1612985 w 5278860"/>
              <a:gd name="connsiteY29" fmla="*/ 6000750 h 6153150"/>
              <a:gd name="connsiteX30" fmla="*/ 1466350 w 5278860"/>
              <a:gd name="connsiteY30" fmla="*/ 6153150 h 6153150"/>
              <a:gd name="connsiteX31" fmla="*/ 1319715 w 5278860"/>
              <a:gd name="connsiteY31" fmla="*/ 6000750 h 6153150"/>
              <a:gd name="connsiteX32" fmla="*/ 1173080 w 5278860"/>
              <a:gd name="connsiteY32" fmla="*/ 6153150 h 6153150"/>
              <a:gd name="connsiteX33" fmla="*/ 1026445 w 5278860"/>
              <a:gd name="connsiteY33" fmla="*/ 6000750 h 6153150"/>
              <a:gd name="connsiteX34" fmla="*/ 879810 w 5278860"/>
              <a:gd name="connsiteY34" fmla="*/ 6153150 h 6153150"/>
              <a:gd name="connsiteX35" fmla="*/ 733175 w 5278860"/>
              <a:gd name="connsiteY35" fmla="*/ 6000750 h 6153150"/>
              <a:gd name="connsiteX36" fmla="*/ 586540 w 5278860"/>
              <a:gd name="connsiteY36" fmla="*/ 6153150 h 6153150"/>
              <a:gd name="connsiteX37" fmla="*/ 439905 w 5278860"/>
              <a:gd name="connsiteY37" fmla="*/ 6000750 h 6153150"/>
              <a:gd name="connsiteX38" fmla="*/ 293270 w 5278860"/>
              <a:gd name="connsiteY38" fmla="*/ 6153150 h 6153150"/>
              <a:gd name="connsiteX39" fmla="*/ 146635 w 5278860"/>
              <a:gd name="connsiteY39" fmla="*/ 6000750 h 6153150"/>
              <a:gd name="connsiteX40" fmla="*/ 0 w 5278860"/>
              <a:gd name="connsiteY40" fmla="*/ 6153150 h 6153150"/>
              <a:gd name="connsiteX41" fmla="*/ 0 w 5278860"/>
              <a:gd name="connsiteY41" fmla="*/ 3933825 h 6153150"/>
              <a:gd name="connsiteX42" fmla="*/ 0 w 5278860"/>
              <a:gd name="connsiteY42" fmla="*/ 3717890 h 615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278860" h="6153150">
                <a:moveTo>
                  <a:pt x="0" y="0"/>
                </a:moveTo>
                <a:lnTo>
                  <a:pt x="5278860" y="0"/>
                </a:lnTo>
                <a:lnTo>
                  <a:pt x="5278860" y="3717890"/>
                </a:lnTo>
                <a:lnTo>
                  <a:pt x="5278860" y="3933825"/>
                </a:lnTo>
                <a:lnTo>
                  <a:pt x="5278860" y="6153150"/>
                </a:lnTo>
                <a:lnTo>
                  <a:pt x="5132225" y="6000750"/>
                </a:lnTo>
                <a:lnTo>
                  <a:pt x="4985590" y="6153150"/>
                </a:lnTo>
                <a:lnTo>
                  <a:pt x="4838955" y="6000750"/>
                </a:lnTo>
                <a:lnTo>
                  <a:pt x="4692320" y="6153150"/>
                </a:lnTo>
                <a:lnTo>
                  <a:pt x="4545685" y="6000750"/>
                </a:lnTo>
                <a:lnTo>
                  <a:pt x="4399050" y="6153150"/>
                </a:lnTo>
                <a:lnTo>
                  <a:pt x="4252415" y="6000750"/>
                </a:lnTo>
                <a:lnTo>
                  <a:pt x="4105780" y="6153150"/>
                </a:lnTo>
                <a:lnTo>
                  <a:pt x="3959145" y="6000750"/>
                </a:lnTo>
                <a:lnTo>
                  <a:pt x="3812510" y="6153150"/>
                </a:lnTo>
                <a:lnTo>
                  <a:pt x="3665875" y="6000750"/>
                </a:lnTo>
                <a:lnTo>
                  <a:pt x="3519240" y="6153150"/>
                </a:lnTo>
                <a:lnTo>
                  <a:pt x="3372605" y="6000750"/>
                </a:lnTo>
                <a:lnTo>
                  <a:pt x="3225970" y="6153150"/>
                </a:lnTo>
                <a:lnTo>
                  <a:pt x="3079335" y="6000750"/>
                </a:lnTo>
                <a:lnTo>
                  <a:pt x="2932700" y="6153150"/>
                </a:lnTo>
                <a:lnTo>
                  <a:pt x="2786065" y="6000750"/>
                </a:lnTo>
                <a:lnTo>
                  <a:pt x="2639430" y="6153150"/>
                </a:lnTo>
                <a:lnTo>
                  <a:pt x="2492795" y="6000750"/>
                </a:lnTo>
                <a:lnTo>
                  <a:pt x="2346160" y="6153150"/>
                </a:lnTo>
                <a:lnTo>
                  <a:pt x="2199525" y="6000750"/>
                </a:lnTo>
                <a:lnTo>
                  <a:pt x="2052890" y="6153150"/>
                </a:lnTo>
                <a:lnTo>
                  <a:pt x="1906255" y="6000750"/>
                </a:lnTo>
                <a:lnTo>
                  <a:pt x="1759620" y="6153150"/>
                </a:lnTo>
                <a:lnTo>
                  <a:pt x="1612985" y="6000750"/>
                </a:lnTo>
                <a:lnTo>
                  <a:pt x="1466350" y="6153150"/>
                </a:lnTo>
                <a:lnTo>
                  <a:pt x="1319715" y="6000750"/>
                </a:lnTo>
                <a:lnTo>
                  <a:pt x="1173080" y="6153150"/>
                </a:lnTo>
                <a:lnTo>
                  <a:pt x="1026445" y="6000750"/>
                </a:lnTo>
                <a:lnTo>
                  <a:pt x="879810" y="6153150"/>
                </a:lnTo>
                <a:lnTo>
                  <a:pt x="733175" y="6000750"/>
                </a:lnTo>
                <a:lnTo>
                  <a:pt x="586540" y="6153150"/>
                </a:lnTo>
                <a:lnTo>
                  <a:pt x="439905" y="6000750"/>
                </a:lnTo>
                <a:lnTo>
                  <a:pt x="293270" y="6153150"/>
                </a:lnTo>
                <a:lnTo>
                  <a:pt x="146635" y="6000750"/>
                </a:lnTo>
                <a:lnTo>
                  <a:pt x="0" y="6153150"/>
                </a:lnTo>
                <a:lnTo>
                  <a:pt x="0" y="3933825"/>
                </a:lnTo>
                <a:lnTo>
                  <a:pt x="0" y="3717890"/>
                </a:lnTo>
                <a:close/>
              </a:path>
            </a:pathLst>
          </a:custGeom>
          <a:solidFill>
            <a:schemeClr val="bg1"/>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71475" y="1825064"/>
            <a:ext cx="4941460" cy="2807948"/>
          </a:xfrm>
          <a:prstGeom prst="rect">
            <a:avLst/>
          </a:prstGeom>
          <a:noFill/>
        </p:spPr>
        <p:txBody>
          <a:bodyPr wrap="square" lIns="0" rIns="0" rtlCol="0">
            <a:spAutoFit/>
          </a:bodyPr>
          <a:lstStyle/>
          <a:p>
            <a:pPr algn="just">
              <a:lnSpc>
                <a:spcPct val="150000"/>
              </a:lnSpc>
              <a:spcAft>
                <a:spcPts val="600"/>
              </a:spcAft>
            </a:pPr>
            <a:r>
              <a:rPr lang="zh-CN" altLang="en-US" sz="2000" dirty="0"/>
              <a:t>本课题由发展中心朱国美主任牵头，科研处和河海大学社会学系联合协助，前期做了大量的基础性研究，为小班化学校的特色凝练提供了有力的支撑，催生出“展学”、“问学”、“理学”、“评学”、“共生课堂”等一批具有鲜明特点的个性化成果。</a:t>
            </a:r>
          </a:p>
        </p:txBody>
      </p:sp>
      <p:sp>
        <p:nvSpPr>
          <p:cNvPr id="11" name="直角三角形 10"/>
          <p:cNvSpPr/>
          <p:nvPr/>
        </p:nvSpPr>
        <p:spPr>
          <a:xfrm>
            <a:off x="-1" y="4921254"/>
            <a:ext cx="1817519" cy="193674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099565" y="4616629"/>
            <a:ext cx="5109092" cy="1261884"/>
          </a:xfrm>
          <a:prstGeom prst="rect">
            <a:avLst/>
          </a:prstGeom>
          <a:noFill/>
        </p:spPr>
        <p:txBody>
          <a:bodyPr wrap="square" rtlCol="0">
            <a:spAutoFit/>
          </a:bodyPr>
          <a:lstStyle/>
          <a:p>
            <a:r>
              <a:rPr lang="zh-CN" altLang="en-US" sz="2800" b="1" dirty="0">
                <a:latin typeface="+mn-ea"/>
              </a:rPr>
              <a:t>助力</a:t>
            </a:r>
            <a:r>
              <a:rPr lang="en-US" altLang="zh-CN" sz="2800" b="1" dirty="0">
                <a:latin typeface="+mn-ea"/>
              </a:rPr>
              <a:t>《</a:t>
            </a:r>
            <a:r>
              <a:rPr lang="zh-CN" altLang="en-US" sz="2800" b="1" dirty="0">
                <a:latin typeface="+mn-ea"/>
              </a:rPr>
              <a:t>小班化个性办学模式区域性设计与推进的实践研究</a:t>
            </a:r>
            <a:r>
              <a:rPr lang="en-US" altLang="zh-CN" sz="2800" b="1" dirty="0">
                <a:latin typeface="+mn-ea"/>
              </a:rPr>
              <a:t>》</a:t>
            </a:r>
          </a:p>
          <a:p>
            <a:endParaRPr lang="zh-CN" altLang="en-US" sz="2000" dirty="0">
              <a:latin typeface="+mn-ea"/>
            </a:endParaRPr>
          </a:p>
        </p:txBody>
      </p:sp>
      <p:sp>
        <p:nvSpPr>
          <p:cNvPr id="14" name="矩形 13"/>
          <p:cNvSpPr/>
          <p:nvPr/>
        </p:nvSpPr>
        <p:spPr>
          <a:xfrm>
            <a:off x="5939909" y="4003790"/>
            <a:ext cx="583135" cy="5130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1</a:t>
            </a:r>
            <a:endParaRPr lang="zh-CN" altLang="en-US" sz="3600" dirty="0"/>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5770141" y="0"/>
            <a:ext cx="5278860" cy="362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9490750"/>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700"/>
                            </p:stCondLst>
                            <p:childTnLst>
                              <p:par>
                                <p:cTn id="12" presetID="37" presetClass="entr" presetSubtype="0" fill="hold" grpId="0" nodeType="afterEffect">
                                  <p:stCondLst>
                                    <p:cond delay="2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anim calcmode="lin" valueType="num">
                                      <p:cBhvr>
                                        <p:cTn id="15" dur="500" fill="hold"/>
                                        <p:tgtEl>
                                          <p:spTgt spid="3"/>
                                        </p:tgtEl>
                                        <p:attrNameLst>
                                          <p:attrName>ppt_x</p:attrName>
                                        </p:attrNameLst>
                                      </p:cBhvr>
                                      <p:tavLst>
                                        <p:tav tm="0">
                                          <p:val>
                                            <p:strVal val="#ppt_x"/>
                                          </p:val>
                                        </p:tav>
                                        <p:tav tm="100000">
                                          <p:val>
                                            <p:strVal val="#ppt_x"/>
                                          </p:val>
                                        </p:tav>
                                      </p:tavLst>
                                    </p:anim>
                                    <p:anim calcmode="lin" valueType="num">
                                      <p:cBhvr>
                                        <p:cTn id="16" dur="450" decel="100000" fill="hold"/>
                                        <p:tgtEl>
                                          <p:spTgt spid="3"/>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par>
                                <p:cTn id="18" presetID="16" presetClass="entr" presetSubtype="37" fill="hold" grpId="0" nodeType="withEffect">
                                  <p:stCondLst>
                                    <p:cond delay="300"/>
                                  </p:stCondLst>
                                  <p:childTnLst>
                                    <p:set>
                                      <p:cBhvr>
                                        <p:cTn id="19" dur="1" fill="hold">
                                          <p:stCondLst>
                                            <p:cond delay="0"/>
                                          </p:stCondLst>
                                        </p:cTn>
                                        <p:tgtEl>
                                          <p:spTgt spid="6"/>
                                        </p:tgtEl>
                                        <p:attrNameLst>
                                          <p:attrName>style.visibility</p:attrName>
                                        </p:attrNameLst>
                                      </p:cBhvr>
                                      <p:to>
                                        <p:strVal val="visible"/>
                                      </p:to>
                                    </p:set>
                                    <p:animEffect transition="in" filter="barn(outVertical)">
                                      <p:cBhvr>
                                        <p:cTn id="20" dur="500"/>
                                        <p:tgtEl>
                                          <p:spTgt spid="6"/>
                                        </p:tgtEl>
                                      </p:cBhvr>
                                    </p:animEffect>
                                  </p:childTnLst>
                                </p:cTn>
                              </p:par>
                            </p:childTnLst>
                          </p:cTn>
                        </p:par>
                        <p:par>
                          <p:cTn id="21" fill="hold">
                            <p:stCondLst>
                              <p:cond delay="1500"/>
                            </p:stCondLst>
                            <p:childTnLst>
                              <p:par>
                                <p:cTn id="22" presetID="49" presetClass="entr" presetSubtype="0" decel="100000" fill="hold" grpId="0" nodeType="afterEffect">
                                  <p:stCondLst>
                                    <p:cond delay="20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 calcmode="lin" valueType="num">
                                      <p:cBhvr>
                                        <p:cTn id="26" dur="500" fill="hold"/>
                                        <p:tgtEl>
                                          <p:spTgt spid="14"/>
                                        </p:tgtEl>
                                        <p:attrNameLst>
                                          <p:attrName>style.rotation</p:attrName>
                                        </p:attrNameLst>
                                      </p:cBhvr>
                                      <p:tavLst>
                                        <p:tav tm="0">
                                          <p:val>
                                            <p:fltVal val="360"/>
                                          </p:val>
                                        </p:tav>
                                        <p:tav tm="100000">
                                          <p:val>
                                            <p:fltVal val="0"/>
                                          </p:val>
                                        </p:tav>
                                      </p:tavLst>
                                    </p:anim>
                                    <p:animEffect transition="in" filter="fade">
                                      <p:cBhvr>
                                        <p:cTn id="27" dur="500"/>
                                        <p:tgtEl>
                                          <p:spTgt spid="14"/>
                                        </p:tgtEl>
                                      </p:cBhvr>
                                    </p:animEffect>
                                  </p:childTnLst>
                                </p:cTn>
                              </p:par>
                            </p:childTnLst>
                          </p:cTn>
                        </p:par>
                        <p:par>
                          <p:cTn id="28" fill="hold">
                            <p:stCondLst>
                              <p:cond delay="2200"/>
                            </p:stCondLst>
                            <p:childTnLst>
                              <p:par>
                                <p:cTn id="29" presetID="2" presetClass="entr" presetSubtype="1" accel="34000" decel="6600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0-#ppt_h/2"/>
                                          </p:val>
                                        </p:tav>
                                        <p:tav tm="100000">
                                          <p:val>
                                            <p:strVal val="#ppt_y"/>
                                          </p:val>
                                        </p:tav>
                                      </p:tavLst>
                                    </p:anim>
                                  </p:childTnLst>
                                </p:cTn>
                              </p:par>
                            </p:childTnLst>
                          </p:cTn>
                        </p:par>
                        <p:par>
                          <p:cTn id="33" fill="hold">
                            <p:stCondLst>
                              <p:cond delay="2700"/>
                            </p:stCondLst>
                            <p:childTnLst>
                              <p:par>
                                <p:cTn id="34" presetID="2" presetClass="entr" presetSubtype="1" accel="34000" decel="6600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ppt_x"/>
                                          </p:val>
                                        </p:tav>
                                        <p:tav tm="100000">
                                          <p:val>
                                            <p:strVal val="#ppt_x"/>
                                          </p:val>
                                        </p:tav>
                                      </p:tavLst>
                                    </p:anim>
                                    <p:anim calcmode="lin" valueType="num">
                                      <p:cBhvr additive="base">
                                        <p:cTn id="37"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p:bldP spid="11" grpId="0" animBg="1"/>
      <p:bldP spid="12" grpId="0"/>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9941" y="2253184"/>
            <a:ext cx="4115111" cy="2653827"/>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623" y="2253185"/>
            <a:ext cx="3782286" cy="2653827"/>
          </a:xfrm>
          <a:prstGeom prst="rect">
            <a:avLst/>
          </a:prstGeom>
        </p:spPr>
      </p:pic>
      <p:pic>
        <p:nvPicPr>
          <p:cNvPr id="4" name="图片 3"/>
          <p:cNvPicPr>
            <a:picLocks noChangeAspect="1"/>
          </p:cNvPicPr>
          <p:nvPr/>
        </p:nvPicPr>
        <p:blipFill rotWithShape="1">
          <a:blip r:embed="rId4">
            <a:extLst>
              <a:ext uri="{28A0092B-C50C-407E-A947-70E740481C1C}">
                <a14:useLocalDpi xmlns:a14="http://schemas.microsoft.com/office/drawing/2010/main" val="0"/>
              </a:ext>
            </a:extLst>
          </a:blip>
          <a:srcRect l="4544"/>
          <a:stretch/>
        </p:blipFill>
        <p:spPr>
          <a:xfrm>
            <a:off x="8723084" y="2238055"/>
            <a:ext cx="3178630" cy="2684083"/>
          </a:xfrm>
          <a:prstGeom prst="rect">
            <a:avLst/>
          </a:prstGeom>
        </p:spPr>
      </p:pic>
      <p:sp>
        <p:nvSpPr>
          <p:cNvPr id="21" name="矩形 20"/>
          <p:cNvSpPr/>
          <p:nvPr/>
        </p:nvSpPr>
        <p:spPr>
          <a:xfrm>
            <a:off x="6631" y="6622600"/>
            <a:ext cx="12191999" cy="25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70626" y="672851"/>
            <a:ext cx="9531202" cy="923330"/>
          </a:xfrm>
          <a:prstGeom prst="rect">
            <a:avLst/>
          </a:prstGeom>
        </p:spPr>
        <p:txBody>
          <a:bodyPr wrap="square">
            <a:spAutoFit/>
          </a:bodyPr>
          <a:lstStyle/>
          <a:p>
            <a:pPr>
              <a:spcAft>
                <a:spcPts val="800"/>
              </a:spcAft>
            </a:pPr>
            <a:r>
              <a:rPr lang="zh-CN" altLang="zh-CN" dirty="0"/>
              <a:t>《迈向个性化：区域推进小班化教育的实践》一书在河海大学出版社出版。论文“区域推进小班化教育的多维效果评价——基于不同主体的调查分析”、“迈向个性化：区域推进小班化教育的实践路径”在《上海教科研》、《江苏教育》发表（</a:t>
            </a:r>
            <a:r>
              <a:rPr lang="en-US" altLang="zh-CN" dirty="0"/>
              <a:t>2016</a:t>
            </a:r>
            <a:r>
              <a:rPr lang="zh-CN" altLang="zh-CN" dirty="0"/>
              <a:t>年</a:t>
            </a:r>
            <a:r>
              <a:rPr lang="en-US" altLang="zh-CN" dirty="0"/>
              <a:t>4</a:t>
            </a:r>
            <a:r>
              <a:rPr lang="zh-CN" altLang="zh-CN" dirty="0"/>
              <a:t>期）。</a:t>
            </a:r>
            <a:endParaRPr lang="zh-CN" altLang="en-US" dirty="0"/>
          </a:p>
        </p:txBody>
      </p:sp>
    </p:spTree>
    <p:extLst>
      <p:ext uri="{BB962C8B-B14F-4D97-AF65-F5344CB8AC3E}">
        <p14:creationId xmlns:p14="http://schemas.microsoft.com/office/powerpoint/2010/main" val="3783439021"/>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300"/>
                                        <p:tgtEl>
                                          <p:spTgt spid="3"/>
                                        </p:tgtEl>
                                      </p:cBhvr>
                                    </p:animEffect>
                                  </p:childTnLst>
                                </p:cTn>
                              </p:par>
                              <p:par>
                                <p:cTn id="8" presetID="16" presetClass="entr" presetSubtype="37" fill="hold" nodeType="withEffect">
                                  <p:stCondLst>
                                    <p:cond delay="300"/>
                                  </p:stCondLst>
                                  <p:childTnLst>
                                    <p:set>
                                      <p:cBhvr>
                                        <p:cTn id="9" dur="1" fill="hold">
                                          <p:stCondLst>
                                            <p:cond delay="0"/>
                                          </p:stCondLst>
                                        </p:cTn>
                                        <p:tgtEl>
                                          <p:spTgt spid="2"/>
                                        </p:tgtEl>
                                        <p:attrNameLst>
                                          <p:attrName>style.visibility</p:attrName>
                                        </p:attrNameLst>
                                      </p:cBhvr>
                                      <p:to>
                                        <p:strVal val="visible"/>
                                      </p:to>
                                    </p:set>
                                    <p:animEffect transition="in" filter="barn(outVertical)">
                                      <p:cBhvr>
                                        <p:cTn id="10" dur="300"/>
                                        <p:tgtEl>
                                          <p:spTgt spid="2"/>
                                        </p:tgtEl>
                                      </p:cBhvr>
                                    </p:animEffect>
                                  </p:childTnLst>
                                </p:cTn>
                              </p:par>
                              <p:par>
                                <p:cTn id="11" presetID="16" presetClass="entr" presetSubtype="37" fill="hold" nodeType="withEffect">
                                  <p:stCondLst>
                                    <p:cond delay="300"/>
                                  </p:stCondLst>
                                  <p:childTnLst>
                                    <p:set>
                                      <p:cBhvr>
                                        <p:cTn id="12" dur="1" fill="hold">
                                          <p:stCondLst>
                                            <p:cond delay="0"/>
                                          </p:stCondLst>
                                        </p:cTn>
                                        <p:tgtEl>
                                          <p:spTgt spid="4"/>
                                        </p:tgtEl>
                                        <p:attrNameLst>
                                          <p:attrName>style.visibility</p:attrName>
                                        </p:attrNameLst>
                                      </p:cBhvr>
                                      <p:to>
                                        <p:strVal val="visible"/>
                                      </p:to>
                                    </p:set>
                                    <p:animEffect transition="in" filter="barn(outVertical)">
                                      <p:cBhvr>
                                        <p:cTn id="13" dur="300"/>
                                        <p:tgtEl>
                                          <p:spTgt spid="4"/>
                                        </p:tgtEl>
                                      </p:cBhvr>
                                    </p:animEffect>
                                  </p:childTnLst>
                                </p:cTn>
                              </p:par>
                              <p:par>
                                <p:cTn id="14" presetID="2" presetClass="entr" presetSubtype="8"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0-#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2"/>
          <p:cNvSpPr/>
          <p:nvPr/>
        </p:nvSpPr>
        <p:spPr>
          <a:xfrm flipH="1" flipV="1">
            <a:off x="3276600" y="-1"/>
            <a:ext cx="8915400" cy="6867525"/>
          </a:xfrm>
          <a:custGeom>
            <a:avLst/>
            <a:gdLst>
              <a:gd name="connsiteX0" fmla="*/ 0 w 8915400"/>
              <a:gd name="connsiteY0" fmla="*/ 6858000 h 6858000"/>
              <a:gd name="connsiteX1" fmla="*/ 0 w 8915400"/>
              <a:gd name="connsiteY1" fmla="*/ 0 h 6858000"/>
              <a:gd name="connsiteX2" fmla="*/ 8915400 w 8915400"/>
              <a:gd name="connsiteY2" fmla="*/ 6858000 h 6858000"/>
              <a:gd name="connsiteX3" fmla="*/ 0 w 8915400"/>
              <a:gd name="connsiteY3" fmla="*/ 6858000 h 6858000"/>
              <a:gd name="connsiteX0" fmla="*/ 0 w 8915400"/>
              <a:gd name="connsiteY0" fmla="*/ 6964917 h 6964917"/>
              <a:gd name="connsiteX1" fmla="*/ 0 w 8915400"/>
              <a:gd name="connsiteY1" fmla="*/ 106917 h 6964917"/>
              <a:gd name="connsiteX2" fmla="*/ 2524125 w 8915400"/>
              <a:gd name="connsiteY2" fmla="*/ 125967 h 6964917"/>
              <a:gd name="connsiteX3" fmla="*/ 8915400 w 8915400"/>
              <a:gd name="connsiteY3" fmla="*/ 6964917 h 6964917"/>
              <a:gd name="connsiteX4" fmla="*/ 0 w 8915400"/>
              <a:gd name="connsiteY4" fmla="*/ 6964917 h 6964917"/>
              <a:gd name="connsiteX0" fmla="*/ 0 w 8915400"/>
              <a:gd name="connsiteY0" fmla="*/ 6858000 h 6858000"/>
              <a:gd name="connsiteX1" fmla="*/ 0 w 8915400"/>
              <a:gd name="connsiteY1" fmla="*/ 0 h 6858000"/>
              <a:gd name="connsiteX2" fmla="*/ 2524125 w 8915400"/>
              <a:gd name="connsiteY2" fmla="*/ 19050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524125 w 8915400"/>
              <a:gd name="connsiteY2" fmla="*/ 19050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495550 w 8915400"/>
              <a:gd name="connsiteY2" fmla="*/ 9525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486025 w 8915400"/>
              <a:gd name="connsiteY2" fmla="*/ 19050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466975 w 8915400"/>
              <a:gd name="connsiteY2" fmla="*/ 9525 h 6858000"/>
              <a:gd name="connsiteX3" fmla="*/ 8915400 w 8915400"/>
              <a:gd name="connsiteY3" fmla="*/ 6858000 h 6858000"/>
              <a:gd name="connsiteX4" fmla="*/ 0 w 8915400"/>
              <a:gd name="connsiteY4" fmla="*/ 6858000 h 6858000"/>
              <a:gd name="connsiteX0" fmla="*/ 0 w 8915400"/>
              <a:gd name="connsiteY0" fmla="*/ 6877050 h 6877050"/>
              <a:gd name="connsiteX1" fmla="*/ 0 w 8915400"/>
              <a:gd name="connsiteY1" fmla="*/ 19050 h 6877050"/>
              <a:gd name="connsiteX2" fmla="*/ 2476500 w 8915400"/>
              <a:gd name="connsiteY2" fmla="*/ 0 h 6877050"/>
              <a:gd name="connsiteX3" fmla="*/ 8915400 w 8915400"/>
              <a:gd name="connsiteY3" fmla="*/ 6877050 h 6877050"/>
              <a:gd name="connsiteX4" fmla="*/ 0 w 8915400"/>
              <a:gd name="connsiteY4" fmla="*/ 6877050 h 6877050"/>
              <a:gd name="connsiteX0" fmla="*/ 0 w 8915400"/>
              <a:gd name="connsiteY0" fmla="*/ 6867525 h 6867525"/>
              <a:gd name="connsiteX1" fmla="*/ 0 w 8915400"/>
              <a:gd name="connsiteY1" fmla="*/ 9525 h 6867525"/>
              <a:gd name="connsiteX2" fmla="*/ 2476500 w 8915400"/>
              <a:gd name="connsiteY2" fmla="*/ 0 h 6867525"/>
              <a:gd name="connsiteX3" fmla="*/ 8915400 w 8915400"/>
              <a:gd name="connsiteY3" fmla="*/ 6867525 h 6867525"/>
              <a:gd name="connsiteX4" fmla="*/ 0 w 8915400"/>
              <a:gd name="connsiteY4" fmla="*/ 6867525 h 686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5400" h="6867525">
                <a:moveTo>
                  <a:pt x="0" y="6867525"/>
                </a:moveTo>
                <a:lnTo>
                  <a:pt x="0" y="9525"/>
                </a:lnTo>
                <a:lnTo>
                  <a:pt x="2476500" y="0"/>
                </a:lnTo>
                <a:lnTo>
                  <a:pt x="8915400" y="6867525"/>
                </a:lnTo>
                <a:lnTo>
                  <a:pt x="0" y="686752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5770140" y="0"/>
            <a:ext cx="5278860" cy="6153150"/>
          </a:xfrm>
          <a:custGeom>
            <a:avLst/>
            <a:gdLst>
              <a:gd name="connsiteX0" fmla="*/ 0 w 5278860"/>
              <a:gd name="connsiteY0" fmla="*/ 0 h 6153150"/>
              <a:gd name="connsiteX1" fmla="*/ 5278860 w 5278860"/>
              <a:gd name="connsiteY1" fmla="*/ 0 h 6153150"/>
              <a:gd name="connsiteX2" fmla="*/ 5278860 w 5278860"/>
              <a:gd name="connsiteY2" fmla="*/ 3717890 h 6153150"/>
              <a:gd name="connsiteX3" fmla="*/ 5278860 w 5278860"/>
              <a:gd name="connsiteY3" fmla="*/ 3933825 h 6153150"/>
              <a:gd name="connsiteX4" fmla="*/ 5278860 w 5278860"/>
              <a:gd name="connsiteY4" fmla="*/ 6153150 h 6153150"/>
              <a:gd name="connsiteX5" fmla="*/ 5132225 w 5278860"/>
              <a:gd name="connsiteY5" fmla="*/ 6000750 h 6153150"/>
              <a:gd name="connsiteX6" fmla="*/ 4985590 w 5278860"/>
              <a:gd name="connsiteY6" fmla="*/ 6153150 h 6153150"/>
              <a:gd name="connsiteX7" fmla="*/ 4838955 w 5278860"/>
              <a:gd name="connsiteY7" fmla="*/ 6000750 h 6153150"/>
              <a:gd name="connsiteX8" fmla="*/ 4692320 w 5278860"/>
              <a:gd name="connsiteY8" fmla="*/ 6153150 h 6153150"/>
              <a:gd name="connsiteX9" fmla="*/ 4545685 w 5278860"/>
              <a:gd name="connsiteY9" fmla="*/ 6000750 h 6153150"/>
              <a:gd name="connsiteX10" fmla="*/ 4399050 w 5278860"/>
              <a:gd name="connsiteY10" fmla="*/ 6153150 h 6153150"/>
              <a:gd name="connsiteX11" fmla="*/ 4252415 w 5278860"/>
              <a:gd name="connsiteY11" fmla="*/ 6000750 h 6153150"/>
              <a:gd name="connsiteX12" fmla="*/ 4105780 w 5278860"/>
              <a:gd name="connsiteY12" fmla="*/ 6153150 h 6153150"/>
              <a:gd name="connsiteX13" fmla="*/ 3959145 w 5278860"/>
              <a:gd name="connsiteY13" fmla="*/ 6000750 h 6153150"/>
              <a:gd name="connsiteX14" fmla="*/ 3812510 w 5278860"/>
              <a:gd name="connsiteY14" fmla="*/ 6153150 h 6153150"/>
              <a:gd name="connsiteX15" fmla="*/ 3665875 w 5278860"/>
              <a:gd name="connsiteY15" fmla="*/ 6000750 h 6153150"/>
              <a:gd name="connsiteX16" fmla="*/ 3519240 w 5278860"/>
              <a:gd name="connsiteY16" fmla="*/ 6153150 h 6153150"/>
              <a:gd name="connsiteX17" fmla="*/ 3372605 w 5278860"/>
              <a:gd name="connsiteY17" fmla="*/ 6000750 h 6153150"/>
              <a:gd name="connsiteX18" fmla="*/ 3225970 w 5278860"/>
              <a:gd name="connsiteY18" fmla="*/ 6153150 h 6153150"/>
              <a:gd name="connsiteX19" fmla="*/ 3079335 w 5278860"/>
              <a:gd name="connsiteY19" fmla="*/ 6000750 h 6153150"/>
              <a:gd name="connsiteX20" fmla="*/ 2932700 w 5278860"/>
              <a:gd name="connsiteY20" fmla="*/ 6153150 h 6153150"/>
              <a:gd name="connsiteX21" fmla="*/ 2786065 w 5278860"/>
              <a:gd name="connsiteY21" fmla="*/ 6000750 h 6153150"/>
              <a:gd name="connsiteX22" fmla="*/ 2639430 w 5278860"/>
              <a:gd name="connsiteY22" fmla="*/ 6153150 h 6153150"/>
              <a:gd name="connsiteX23" fmla="*/ 2492795 w 5278860"/>
              <a:gd name="connsiteY23" fmla="*/ 6000750 h 6153150"/>
              <a:gd name="connsiteX24" fmla="*/ 2346160 w 5278860"/>
              <a:gd name="connsiteY24" fmla="*/ 6153150 h 6153150"/>
              <a:gd name="connsiteX25" fmla="*/ 2199525 w 5278860"/>
              <a:gd name="connsiteY25" fmla="*/ 6000750 h 6153150"/>
              <a:gd name="connsiteX26" fmla="*/ 2052890 w 5278860"/>
              <a:gd name="connsiteY26" fmla="*/ 6153150 h 6153150"/>
              <a:gd name="connsiteX27" fmla="*/ 1906255 w 5278860"/>
              <a:gd name="connsiteY27" fmla="*/ 6000750 h 6153150"/>
              <a:gd name="connsiteX28" fmla="*/ 1759620 w 5278860"/>
              <a:gd name="connsiteY28" fmla="*/ 6153150 h 6153150"/>
              <a:gd name="connsiteX29" fmla="*/ 1612985 w 5278860"/>
              <a:gd name="connsiteY29" fmla="*/ 6000750 h 6153150"/>
              <a:gd name="connsiteX30" fmla="*/ 1466350 w 5278860"/>
              <a:gd name="connsiteY30" fmla="*/ 6153150 h 6153150"/>
              <a:gd name="connsiteX31" fmla="*/ 1319715 w 5278860"/>
              <a:gd name="connsiteY31" fmla="*/ 6000750 h 6153150"/>
              <a:gd name="connsiteX32" fmla="*/ 1173080 w 5278860"/>
              <a:gd name="connsiteY32" fmla="*/ 6153150 h 6153150"/>
              <a:gd name="connsiteX33" fmla="*/ 1026445 w 5278860"/>
              <a:gd name="connsiteY33" fmla="*/ 6000750 h 6153150"/>
              <a:gd name="connsiteX34" fmla="*/ 879810 w 5278860"/>
              <a:gd name="connsiteY34" fmla="*/ 6153150 h 6153150"/>
              <a:gd name="connsiteX35" fmla="*/ 733175 w 5278860"/>
              <a:gd name="connsiteY35" fmla="*/ 6000750 h 6153150"/>
              <a:gd name="connsiteX36" fmla="*/ 586540 w 5278860"/>
              <a:gd name="connsiteY36" fmla="*/ 6153150 h 6153150"/>
              <a:gd name="connsiteX37" fmla="*/ 439905 w 5278860"/>
              <a:gd name="connsiteY37" fmla="*/ 6000750 h 6153150"/>
              <a:gd name="connsiteX38" fmla="*/ 293270 w 5278860"/>
              <a:gd name="connsiteY38" fmla="*/ 6153150 h 6153150"/>
              <a:gd name="connsiteX39" fmla="*/ 146635 w 5278860"/>
              <a:gd name="connsiteY39" fmla="*/ 6000750 h 6153150"/>
              <a:gd name="connsiteX40" fmla="*/ 0 w 5278860"/>
              <a:gd name="connsiteY40" fmla="*/ 6153150 h 6153150"/>
              <a:gd name="connsiteX41" fmla="*/ 0 w 5278860"/>
              <a:gd name="connsiteY41" fmla="*/ 3933825 h 6153150"/>
              <a:gd name="connsiteX42" fmla="*/ 0 w 5278860"/>
              <a:gd name="connsiteY42" fmla="*/ 3717890 h 615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278860" h="6153150">
                <a:moveTo>
                  <a:pt x="0" y="0"/>
                </a:moveTo>
                <a:lnTo>
                  <a:pt x="5278860" y="0"/>
                </a:lnTo>
                <a:lnTo>
                  <a:pt x="5278860" y="3717890"/>
                </a:lnTo>
                <a:lnTo>
                  <a:pt x="5278860" y="3933825"/>
                </a:lnTo>
                <a:lnTo>
                  <a:pt x="5278860" y="6153150"/>
                </a:lnTo>
                <a:lnTo>
                  <a:pt x="5132225" y="6000750"/>
                </a:lnTo>
                <a:lnTo>
                  <a:pt x="4985590" y="6153150"/>
                </a:lnTo>
                <a:lnTo>
                  <a:pt x="4838955" y="6000750"/>
                </a:lnTo>
                <a:lnTo>
                  <a:pt x="4692320" y="6153150"/>
                </a:lnTo>
                <a:lnTo>
                  <a:pt x="4545685" y="6000750"/>
                </a:lnTo>
                <a:lnTo>
                  <a:pt x="4399050" y="6153150"/>
                </a:lnTo>
                <a:lnTo>
                  <a:pt x="4252415" y="6000750"/>
                </a:lnTo>
                <a:lnTo>
                  <a:pt x="4105780" y="6153150"/>
                </a:lnTo>
                <a:lnTo>
                  <a:pt x="3959145" y="6000750"/>
                </a:lnTo>
                <a:lnTo>
                  <a:pt x="3812510" y="6153150"/>
                </a:lnTo>
                <a:lnTo>
                  <a:pt x="3665875" y="6000750"/>
                </a:lnTo>
                <a:lnTo>
                  <a:pt x="3519240" y="6153150"/>
                </a:lnTo>
                <a:lnTo>
                  <a:pt x="3372605" y="6000750"/>
                </a:lnTo>
                <a:lnTo>
                  <a:pt x="3225970" y="6153150"/>
                </a:lnTo>
                <a:lnTo>
                  <a:pt x="3079335" y="6000750"/>
                </a:lnTo>
                <a:lnTo>
                  <a:pt x="2932700" y="6153150"/>
                </a:lnTo>
                <a:lnTo>
                  <a:pt x="2786065" y="6000750"/>
                </a:lnTo>
                <a:lnTo>
                  <a:pt x="2639430" y="6153150"/>
                </a:lnTo>
                <a:lnTo>
                  <a:pt x="2492795" y="6000750"/>
                </a:lnTo>
                <a:lnTo>
                  <a:pt x="2346160" y="6153150"/>
                </a:lnTo>
                <a:lnTo>
                  <a:pt x="2199525" y="6000750"/>
                </a:lnTo>
                <a:lnTo>
                  <a:pt x="2052890" y="6153150"/>
                </a:lnTo>
                <a:lnTo>
                  <a:pt x="1906255" y="6000750"/>
                </a:lnTo>
                <a:lnTo>
                  <a:pt x="1759620" y="6153150"/>
                </a:lnTo>
                <a:lnTo>
                  <a:pt x="1612985" y="6000750"/>
                </a:lnTo>
                <a:lnTo>
                  <a:pt x="1466350" y="6153150"/>
                </a:lnTo>
                <a:lnTo>
                  <a:pt x="1319715" y="6000750"/>
                </a:lnTo>
                <a:lnTo>
                  <a:pt x="1173080" y="6153150"/>
                </a:lnTo>
                <a:lnTo>
                  <a:pt x="1026445" y="6000750"/>
                </a:lnTo>
                <a:lnTo>
                  <a:pt x="879810" y="6153150"/>
                </a:lnTo>
                <a:lnTo>
                  <a:pt x="733175" y="6000750"/>
                </a:lnTo>
                <a:lnTo>
                  <a:pt x="586540" y="6153150"/>
                </a:lnTo>
                <a:lnTo>
                  <a:pt x="439905" y="6000750"/>
                </a:lnTo>
                <a:lnTo>
                  <a:pt x="293270" y="6153150"/>
                </a:lnTo>
                <a:lnTo>
                  <a:pt x="146635" y="6000750"/>
                </a:lnTo>
                <a:lnTo>
                  <a:pt x="0" y="6153150"/>
                </a:lnTo>
                <a:lnTo>
                  <a:pt x="0" y="3933825"/>
                </a:lnTo>
                <a:lnTo>
                  <a:pt x="0" y="3717890"/>
                </a:lnTo>
                <a:close/>
              </a:path>
            </a:pathLst>
          </a:custGeom>
          <a:solidFill>
            <a:schemeClr val="bg1"/>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71475" y="1825064"/>
            <a:ext cx="4941460" cy="2346283"/>
          </a:xfrm>
          <a:prstGeom prst="rect">
            <a:avLst/>
          </a:prstGeom>
          <a:noFill/>
        </p:spPr>
        <p:txBody>
          <a:bodyPr wrap="square" lIns="0" rIns="0" rtlCol="0">
            <a:spAutoFit/>
          </a:bodyPr>
          <a:lstStyle/>
          <a:p>
            <a:pPr algn="just">
              <a:lnSpc>
                <a:spcPct val="150000"/>
              </a:lnSpc>
              <a:spcAft>
                <a:spcPts val="600"/>
              </a:spcAft>
            </a:pPr>
            <a:r>
              <a:rPr lang="zh-CN" altLang="en-US" sz="2000" dirty="0"/>
              <a:t>课题属于国家社会科学基金“十三五”规划</a:t>
            </a:r>
            <a:r>
              <a:rPr lang="en-US" altLang="zh-CN" sz="2000" dirty="0"/>
              <a:t>2016</a:t>
            </a:r>
            <a:r>
              <a:rPr lang="zh-CN" altLang="en-US" sz="2000" dirty="0"/>
              <a:t>年度立项课题，分量不轻，意义重大。为做好这项工作，开题前，科研处邀请省规划办蔡守龙副主任就“国家级课题如何开题”进行了个别化指导。</a:t>
            </a:r>
          </a:p>
        </p:txBody>
      </p:sp>
      <p:sp>
        <p:nvSpPr>
          <p:cNvPr id="11" name="直角三角形 10"/>
          <p:cNvSpPr/>
          <p:nvPr/>
        </p:nvSpPr>
        <p:spPr>
          <a:xfrm>
            <a:off x="-1" y="4921254"/>
            <a:ext cx="1817519" cy="193674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939908" y="4633012"/>
            <a:ext cx="5109092" cy="954107"/>
          </a:xfrm>
          <a:prstGeom prst="rect">
            <a:avLst/>
          </a:prstGeom>
          <a:noFill/>
        </p:spPr>
        <p:txBody>
          <a:bodyPr wrap="square" rtlCol="0">
            <a:spAutoFit/>
          </a:bodyPr>
          <a:lstStyle/>
          <a:p>
            <a:r>
              <a:rPr lang="en-US" altLang="zh-CN" sz="2800" b="1" dirty="0">
                <a:latin typeface="+mn-ea"/>
              </a:rPr>
              <a:t>《</a:t>
            </a:r>
            <a:r>
              <a:rPr lang="zh-CN" altLang="en-US" sz="2800" b="1" dirty="0">
                <a:latin typeface="+mn-ea"/>
              </a:rPr>
              <a:t>支持儿童创意学习的学校课程变革的行动研究</a:t>
            </a:r>
            <a:r>
              <a:rPr lang="en-US" altLang="zh-CN" sz="2800" b="1" dirty="0">
                <a:latin typeface="+mn-ea"/>
              </a:rPr>
              <a:t>》</a:t>
            </a:r>
            <a:r>
              <a:rPr lang="zh-CN" altLang="en-US" sz="2800" b="1" dirty="0">
                <a:latin typeface="+mn-ea"/>
              </a:rPr>
              <a:t>成功开题</a:t>
            </a:r>
            <a:endParaRPr lang="zh-CN" altLang="en-US" sz="2000" dirty="0">
              <a:latin typeface="+mn-ea"/>
            </a:endParaRPr>
          </a:p>
        </p:txBody>
      </p:sp>
      <p:sp>
        <p:nvSpPr>
          <p:cNvPr id="14" name="矩形 13"/>
          <p:cNvSpPr/>
          <p:nvPr/>
        </p:nvSpPr>
        <p:spPr>
          <a:xfrm>
            <a:off x="5939909" y="4003790"/>
            <a:ext cx="583135" cy="5130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2</a:t>
            </a:r>
            <a:endParaRPr lang="zh-CN" altLang="en-US" sz="3600" dirty="0"/>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770141" y="57223"/>
            <a:ext cx="5278860" cy="3513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5104936"/>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700"/>
                            </p:stCondLst>
                            <p:childTnLst>
                              <p:par>
                                <p:cTn id="12" presetID="37" presetClass="entr" presetSubtype="0" fill="hold" grpId="0" nodeType="afterEffect">
                                  <p:stCondLst>
                                    <p:cond delay="2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anim calcmode="lin" valueType="num">
                                      <p:cBhvr>
                                        <p:cTn id="15" dur="500" fill="hold"/>
                                        <p:tgtEl>
                                          <p:spTgt spid="3"/>
                                        </p:tgtEl>
                                        <p:attrNameLst>
                                          <p:attrName>ppt_x</p:attrName>
                                        </p:attrNameLst>
                                      </p:cBhvr>
                                      <p:tavLst>
                                        <p:tav tm="0">
                                          <p:val>
                                            <p:strVal val="#ppt_x"/>
                                          </p:val>
                                        </p:tav>
                                        <p:tav tm="100000">
                                          <p:val>
                                            <p:strVal val="#ppt_x"/>
                                          </p:val>
                                        </p:tav>
                                      </p:tavLst>
                                    </p:anim>
                                    <p:anim calcmode="lin" valueType="num">
                                      <p:cBhvr>
                                        <p:cTn id="16" dur="450" decel="100000" fill="hold"/>
                                        <p:tgtEl>
                                          <p:spTgt spid="3"/>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childTnLst>
                          </p:cTn>
                        </p:par>
                        <p:par>
                          <p:cTn id="18" fill="hold">
                            <p:stCondLst>
                              <p:cond delay="1400"/>
                            </p:stCondLst>
                            <p:childTnLst>
                              <p:par>
                                <p:cTn id="19" presetID="2" presetClass="entr" presetSubtype="1" accel="34000" decel="6600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0-#ppt_h/2"/>
                                          </p:val>
                                        </p:tav>
                                        <p:tav tm="100000">
                                          <p:val>
                                            <p:strVal val="#ppt_y"/>
                                          </p:val>
                                        </p:tav>
                                      </p:tavLst>
                                    </p:anim>
                                  </p:childTnLst>
                                </p:cTn>
                              </p:par>
                            </p:childTnLst>
                          </p:cTn>
                        </p:par>
                        <p:par>
                          <p:cTn id="23" fill="hold">
                            <p:stCondLst>
                              <p:cond delay="1900"/>
                            </p:stCondLst>
                            <p:childTnLst>
                              <p:par>
                                <p:cTn id="24" presetID="2" presetClass="entr" presetSubtype="1" accel="34000" decel="6600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0-#ppt_h/2"/>
                                          </p:val>
                                        </p:tav>
                                        <p:tav tm="100000">
                                          <p:val>
                                            <p:strVal val="#ppt_y"/>
                                          </p:val>
                                        </p:tav>
                                      </p:tavLst>
                                    </p:anim>
                                  </p:childTnLst>
                                </p:cTn>
                              </p:par>
                              <p:par>
                                <p:cTn id="28" presetID="16" presetClass="entr" presetSubtype="37" fill="hold" grpId="0" nodeType="withEffect">
                                  <p:stCondLst>
                                    <p:cond delay="300"/>
                                  </p:stCondLst>
                                  <p:childTnLst>
                                    <p:set>
                                      <p:cBhvr>
                                        <p:cTn id="29" dur="1" fill="hold">
                                          <p:stCondLst>
                                            <p:cond delay="0"/>
                                          </p:stCondLst>
                                        </p:cTn>
                                        <p:tgtEl>
                                          <p:spTgt spid="6"/>
                                        </p:tgtEl>
                                        <p:attrNameLst>
                                          <p:attrName>style.visibility</p:attrName>
                                        </p:attrNameLst>
                                      </p:cBhvr>
                                      <p:to>
                                        <p:strVal val="visible"/>
                                      </p:to>
                                    </p:set>
                                    <p:animEffect transition="in" filter="barn(outVertical)">
                                      <p:cBhvr>
                                        <p:cTn id="30" dur="500"/>
                                        <p:tgtEl>
                                          <p:spTgt spid="6"/>
                                        </p:tgtEl>
                                      </p:cBhvr>
                                    </p:animEffect>
                                  </p:childTnLst>
                                </p:cTn>
                              </p:par>
                            </p:childTnLst>
                          </p:cTn>
                        </p:par>
                        <p:par>
                          <p:cTn id="31" fill="hold">
                            <p:stCondLst>
                              <p:cond delay="2700"/>
                            </p:stCondLst>
                            <p:childTnLst>
                              <p:par>
                                <p:cTn id="32" presetID="49" presetClass="entr" presetSubtype="0" decel="100000" fill="hold" grpId="0" nodeType="afterEffect">
                                  <p:stCondLst>
                                    <p:cond delay="20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 calcmode="lin" valueType="num">
                                      <p:cBhvr>
                                        <p:cTn id="36" dur="500" fill="hold"/>
                                        <p:tgtEl>
                                          <p:spTgt spid="14"/>
                                        </p:tgtEl>
                                        <p:attrNameLst>
                                          <p:attrName>style.rotation</p:attrName>
                                        </p:attrNameLst>
                                      </p:cBhvr>
                                      <p:tavLst>
                                        <p:tav tm="0">
                                          <p:val>
                                            <p:fltVal val="360"/>
                                          </p:val>
                                        </p:tav>
                                        <p:tav tm="100000">
                                          <p:val>
                                            <p:fltVal val="0"/>
                                          </p:val>
                                        </p:tav>
                                      </p:tavLst>
                                    </p:anim>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p:bldP spid="11" grpId="0" animBg="1"/>
      <p:bldP spid="12" grpId="0"/>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0" y="6663645"/>
            <a:ext cx="12191999" cy="25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631868" y="1287412"/>
            <a:ext cx="4732817" cy="707886"/>
          </a:xfrm>
          <a:prstGeom prst="rect">
            <a:avLst/>
          </a:prstGeom>
          <a:solidFill>
            <a:schemeClr val="accent2"/>
          </a:solidFill>
        </p:spPr>
        <p:txBody>
          <a:bodyPr wrap="square">
            <a:spAutoFit/>
          </a:bodyPr>
          <a:lstStyle/>
          <a:p>
            <a:pPr algn="ctr"/>
            <a:r>
              <a:rPr lang="en-US" altLang="zh-CN" sz="2000" dirty="0">
                <a:solidFill>
                  <a:schemeClr val="bg1"/>
                </a:solidFill>
                <a:latin typeface="+mj-lt"/>
                <a:ea typeface="+mj-ea"/>
              </a:rPr>
              <a:t>《</a:t>
            </a:r>
            <a:r>
              <a:rPr lang="zh-CN" altLang="en-US" sz="2000" dirty="0">
                <a:solidFill>
                  <a:schemeClr val="bg1"/>
                </a:solidFill>
                <a:latin typeface="+mj-lt"/>
                <a:ea typeface="+mj-ea"/>
              </a:rPr>
              <a:t>支持儿童创意学习的学校课程变革的行动研究</a:t>
            </a:r>
            <a:r>
              <a:rPr lang="en-US" altLang="zh-CN" sz="2000" dirty="0">
                <a:solidFill>
                  <a:schemeClr val="bg1"/>
                </a:solidFill>
                <a:latin typeface="+mj-lt"/>
                <a:ea typeface="+mj-ea"/>
              </a:rPr>
              <a:t>》</a:t>
            </a:r>
            <a:endParaRPr lang="zh-CN" altLang="en-US" sz="2000" dirty="0">
              <a:solidFill>
                <a:schemeClr val="bg1"/>
              </a:solidFill>
              <a:latin typeface="+mj-lt"/>
              <a:ea typeface="+mj-ea"/>
            </a:endParaRPr>
          </a:p>
        </p:txBody>
      </p:sp>
      <p:sp>
        <p:nvSpPr>
          <p:cNvPr id="9" name="矩形 8"/>
          <p:cNvSpPr/>
          <p:nvPr/>
        </p:nvSpPr>
        <p:spPr>
          <a:xfrm>
            <a:off x="6641165" y="2299783"/>
            <a:ext cx="4999292" cy="2965555"/>
          </a:xfrm>
          <a:prstGeom prst="rect">
            <a:avLst/>
          </a:prstGeom>
        </p:spPr>
        <p:txBody>
          <a:bodyPr wrap="square">
            <a:spAutoFit/>
          </a:bodyPr>
          <a:lstStyle/>
          <a:p>
            <a:pPr>
              <a:spcAft>
                <a:spcPts val="800"/>
              </a:spcAft>
            </a:pPr>
            <a:r>
              <a:rPr lang="en-US" altLang="zh-CN" sz="1867" dirty="0"/>
              <a:t>12</a:t>
            </a:r>
            <a:r>
              <a:rPr lang="zh-CN" altLang="en-US" sz="1867" dirty="0"/>
              <a:t>月</a:t>
            </a:r>
            <a:r>
              <a:rPr lang="en-US" altLang="zh-CN" sz="1867" dirty="0"/>
              <a:t>16</a:t>
            </a:r>
            <a:r>
              <a:rPr lang="zh-CN" altLang="en-US" sz="1867" dirty="0"/>
              <a:t>日下午，经科研处协调安排，论证会在致远外小如期进行。上海市教育科学规划办公室苏忱主任、江苏省教科院规划办蔡守龙副主任、南京大学汪霞教授、南京师范大学吴永军教授、南京市教科所肖林元所长、南京市教科所规划办姚慧主任、建邺区教育局肖东副局长、建邺区教育局马峰副局长、区教师发展中心朱国美主任参加了论证会。专家们对本课题的定位是有前瞻性的，需发挥区域内外的辐射和引领作用。</a:t>
            </a:r>
          </a:p>
        </p:txBody>
      </p:sp>
      <p:grpSp>
        <p:nvGrpSpPr>
          <p:cNvPr id="10" name="组合 9"/>
          <p:cNvGrpSpPr/>
          <p:nvPr/>
        </p:nvGrpSpPr>
        <p:grpSpPr>
          <a:xfrm>
            <a:off x="543726" y="418391"/>
            <a:ext cx="4033724" cy="2250029"/>
            <a:chOff x="1032635" y="430366"/>
            <a:chExt cx="2813334" cy="1436204"/>
          </a:xfrm>
        </p:grpSpPr>
        <p:sp>
          <p:nvSpPr>
            <p:cNvPr id="11" name="矩形 10"/>
            <p:cNvSpPr/>
            <p:nvPr/>
          </p:nvSpPr>
          <p:spPr>
            <a:xfrm>
              <a:off x="1592877" y="430366"/>
              <a:ext cx="2253092" cy="1436204"/>
            </a:xfrm>
            <a:prstGeom prst="rect">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文本框 11"/>
            <p:cNvSpPr txBox="1"/>
            <p:nvPr/>
          </p:nvSpPr>
          <p:spPr>
            <a:xfrm>
              <a:off x="1032635" y="769379"/>
              <a:ext cx="128841" cy="373265"/>
            </a:xfrm>
            <a:prstGeom prst="rect">
              <a:avLst/>
            </a:prstGeom>
            <a:noFill/>
          </p:spPr>
          <p:txBody>
            <a:bodyPr wrap="none" rtlCol="0">
              <a:spAutoFit/>
            </a:bodyPr>
            <a:lstStyle/>
            <a:p>
              <a:pPr algn="ctr"/>
              <a:endParaRPr lang="zh-CN" altLang="en-US" sz="3200" dirty="0">
                <a:solidFill>
                  <a:schemeClr val="accent1">
                    <a:lumMod val="60000"/>
                    <a:lumOff val="40000"/>
                  </a:schemeClr>
                </a:solidFill>
                <a:latin typeface="+mj-ea"/>
                <a:ea typeface="+mj-ea"/>
              </a:endParaRPr>
            </a:p>
          </p:txBody>
        </p:sp>
      </p:grpSp>
      <p:sp>
        <p:nvSpPr>
          <p:cNvPr id="13" name="矩形 12"/>
          <p:cNvSpPr/>
          <p:nvPr/>
        </p:nvSpPr>
        <p:spPr>
          <a:xfrm>
            <a:off x="530675" y="3181870"/>
            <a:ext cx="3272699" cy="2370791"/>
          </a:xfrm>
          <a:prstGeom prst="rect">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1942" y="3432902"/>
            <a:ext cx="3939453" cy="2621773"/>
          </a:xfrm>
          <a:prstGeom prst="rect">
            <a:avLst/>
          </a:pr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0685" y="598523"/>
            <a:ext cx="3553161" cy="2364689"/>
          </a:xfrm>
          <a:prstGeom prst="rect">
            <a:avLst/>
          </a:prstGeom>
        </p:spPr>
      </p:pic>
    </p:spTree>
    <p:extLst>
      <p:ext uri="{BB962C8B-B14F-4D97-AF65-F5344CB8AC3E}">
        <p14:creationId xmlns:p14="http://schemas.microsoft.com/office/powerpoint/2010/main" val="1756539018"/>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300" fill="hold"/>
                                            <p:tgtEl>
                                              <p:spTgt spid="10"/>
                                            </p:tgtEl>
                                            <p:attrNameLst>
                                              <p:attrName>ppt_w</p:attrName>
                                            </p:attrNameLst>
                                          </p:cBhvr>
                                          <p:tavLst>
                                            <p:tav tm="0">
                                              <p:val>
                                                <p:fltVal val="0"/>
                                              </p:val>
                                            </p:tav>
                                            <p:tav tm="100000">
                                              <p:val>
                                                <p:strVal val="#ppt_w"/>
                                              </p:val>
                                            </p:tav>
                                          </p:tavLst>
                                        </p:anim>
                                        <p:anim calcmode="lin" valueType="num">
                                          <p:cBhvr>
                                            <p:cTn id="13" dur="300" fill="hold"/>
                                            <p:tgtEl>
                                              <p:spTgt spid="10"/>
                                            </p:tgtEl>
                                            <p:attrNameLst>
                                              <p:attrName>ppt_h</p:attrName>
                                            </p:attrNameLst>
                                          </p:cBhvr>
                                          <p:tavLst>
                                            <p:tav tm="0">
                                              <p:val>
                                                <p:fltVal val="0"/>
                                              </p:val>
                                            </p:tav>
                                            <p:tav tm="100000">
                                              <p:val>
                                                <p:strVal val="#ppt_h"/>
                                              </p:val>
                                            </p:tav>
                                          </p:tavLst>
                                        </p:anim>
                                        <p:anim calcmode="lin" valueType="num">
                                          <p:cBhvr>
                                            <p:cTn id="14" dur="300" fill="hold"/>
                                            <p:tgtEl>
                                              <p:spTgt spid="10"/>
                                            </p:tgtEl>
                                            <p:attrNameLst>
                                              <p:attrName>style.rotation</p:attrName>
                                            </p:attrNameLst>
                                          </p:cBhvr>
                                          <p:tavLst>
                                            <p:tav tm="0">
                                              <p:val>
                                                <p:fltVal val="90"/>
                                              </p:val>
                                            </p:tav>
                                            <p:tav tm="100000">
                                              <p:val>
                                                <p:fltVal val="0"/>
                                              </p:val>
                                            </p:tav>
                                          </p:tavLst>
                                        </p:anim>
                                        <p:animEffect transition="in" filter="fade">
                                          <p:cBhvr>
                                            <p:cTn id="15" dur="300"/>
                                            <p:tgtEl>
                                              <p:spTgt spid="10"/>
                                            </p:tgtEl>
                                          </p:cBhvr>
                                        </p:animEffect>
                                      </p:childTnLst>
                                    </p:cTn>
                                  </p:par>
                                </p:childTnLst>
                              </p:cTn>
                            </p:par>
                            <p:par>
                              <p:cTn id="16" fill="hold">
                                <p:stCondLst>
                                  <p:cond delay="800"/>
                                </p:stCondLst>
                                <p:childTnLst>
                                  <p:par>
                                    <p:cTn id="17" presetID="31"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300" fill="hold"/>
                                            <p:tgtEl>
                                              <p:spTgt spid="15"/>
                                            </p:tgtEl>
                                            <p:attrNameLst>
                                              <p:attrName>ppt_w</p:attrName>
                                            </p:attrNameLst>
                                          </p:cBhvr>
                                          <p:tavLst>
                                            <p:tav tm="0">
                                              <p:val>
                                                <p:fltVal val="0"/>
                                              </p:val>
                                            </p:tav>
                                            <p:tav tm="100000">
                                              <p:val>
                                                <p:strVal val="#ppt_w"/>
                                              </p:val>
                                            </p:tav>
                                          </p:tavLst>
                                        </p:anim>
                                        <p:anim calcmode="lin" valueType="num">
                                          <p:cBhvr>
                                            <p:cTn id="20" dur="300" fill="hold"/>
                                            <p:tgtEl>
                                              <p:spTgt spid="15"/>
                                            </p:tgtEl>
                                            <p:attrNameLst>
                                              <p:attrName>ppt_h</p:attrName>
                                            </p:attrNameLst>
                                          </p:cBhvr>
                                          <p:tavLst>
                                            <p:tav tm="0">
                                              <p:val>
                                                <p:fltVal val="0"/>
                                              </p:val>
                                            </p:tav>
                                            <p:tav tm="100000">
                                              <p:val>
                                                <p:strVal val="#ppt_h"/>
                                              </p:val>
                                            </p:tav>
                                          </p:tavLst>
                                        </p:anim>
                                        <p:anim calcmode="lin" valueType="num">
                                          <p:cBhvr>
                                            <p:cTn id="21" dur="300" fill="hold"/>
                                            <p:tgtEl>
                                              <p:spTgt spid="15"/>
                                            </p:tgtEl>
                                            <p:attrNameLst>
                                              <p:attrName>style.rotation</p:attrName>
                                            </p:attrNameLst>
                                          </p:cBhvr>
                                          <p:tavLst>
                                            <p:tav tm="0">
                                              <p:val>
                                                <p:fltVal val="90"/>
                                              </p:val>
                                            </p:tav>
                                            <p:tav tm="100000">
                                              <p:val>
                                                <p:fltVal val="0"/>
                                              </p:val>
                                            </p:tav>
                                          </p:tavLst>
                                        </p:anim>
                                        <p:animEffect transition="in" filter="fade">
                                          <p:cBhvr>
                                            <p:cTn id="22" dur="300"/>
                                            <p:tgtEl>
                                              <p:spTgt spid="15"/>
                                            </p:tgtEl>
                                          </p:cBhvr>
                                        </p:animEffect>
                                      </p:childTnLst>
                                    </p:cTn>
                                  </p:par>
                                </p:childTnLst>
                              </p:cTn>
                            </p:par>
                            <p:par>
                              <p:cTn id="23" fill="hold">
                                <p:stCondLst>
                                  <p:cond delay="1100"/>
                                </p:stCondLst>
                                <p:childTnLst>
                                  <p:par>
                                    <p:cTn id="24" presetID="31"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300" fill="hold"/>
                                            <p:tgtEl>
                                              <p:spTgt spid="13"/>
                                            </p:tgtEl>
                                            <p:attrNameLst>
                                              <p:attrName>ppt_w</p:attrName>
                                            </p:attrNameLst>
                                          </p:cBhvr>
                                          <p:tavLst>
                                            <p:tav tm="0">
                                              <p:val>
                                                <p:fltVal val="0"/>
                                              </p:val>
                                            </p:tav>
                                            <p:tav tm="100000">
                                              <p:val>
                                                <p:strVal val="#ppt_w"/>
                                              </p:val>
                                            </p:tav>
                                          </p:tavLst>
                                        </p:anim>
                                        <p:anim calcmode="lin" valueType="num">
                                          <p:cBhvr>
                                            <p:cTn id="27" dur="300" fill="hold"/>
                                            <p:tgtEl>
                                              <p:spTgt spid="13"/>
                                            </p:tgtEl>
                                            <p:attrNameLst>
                                              <p:attrName>ppt_h</p:attrName>
                                            </p:attrNameLst>
                                          </p:cBhvr>
                                          <p:tavLst>
                                            <p:tav tm="0">
                                              <p:val>
                                                <p:fltVal val="0"/>
                                              </p:val>
                                            </p:tav>
                                            <p:tav tm="100000">
                                              <p:val>
                                                <p:strVal val="#ppt_h"/>
                                              </p:val>
                                            </p:tav>
                                          </p:tavLst>
                                        </p:anim>
                                        <p:anim calcmode="lin" valueType="num">
                                          <p:cBhvr>
                                            <p:cTn id="28" dur="300" fill="hold"/>
                                            <p:tgtEl>
                                              <p:spTgt spid="13"/>
                                            </p:tgtEl>
                                            <p:attrNameLst>
                                              <p:attrName>style.rotation</p:attrName>
                                            </p:attrNameLst>
                                          </p:cBhvr>
                                          <p:tavLst>
                                            <p:tav tm="0">
                                              <p:val>
                                                <p:fltVal val="90"/>
                                              </p:val>
                                            </p:tav>
                                            <p:tav tm="100000">
                                              <p:val>
                                                <p:fltVal val="0"/>
                                              </p:val>
                                            </p:tav>
                                          </p:tavLst>
                                        </p:anim>
                                        <p:animEffect transition="in" filter="fade">
                                          <p:cBhvr>
                                            <p:cTn id="29" dur="300"/>
                                            <p:tgtEl>
                                              <p:spTgt spid="13"/>
                                            </p:tgtEl>
                                          </p:cBhvr>
                                        </p:animEffect>
                                      </p:childTnLst>
                                    </p:cTn>
                                  </p:par>
                                </p:childTnLst>
                              </p:cTn>
                            </p:par>
                            <p:par>
                              <p:cTn id="30" fill="hold">
                                <p:stCondLst>
                                  <p:cond delay="1400"/>
                                </p:stCondLst>
                                <p:childTnLst>
                                  <p:par>
                                    <p:cTn id="31" presetID="31"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300" fill="hold"/>
                                            <p:tgtEl>
                                              <p:spTgt spid="14"/>
                                            </p:tgtEl>
                                            <p:attrNameLst>
                                              <p:attrName>ppt_w</p:attrName>
                                            </p:attrNameLst>
                                          </p:cBhvr>
                                          <p:tavLst>
                                            <p:tav tm="0">
                                              <p:val>
                                                <p:fltVal val="0"/>
                                              </p:val>
                                            </p:tav>
                                            <p:tav tm="100000">
                                              <p:val>
                                                <p:strVal val="#ppt_w"/>
                                              </p:val>
                                            </p:tav>
                                          </p:tavLst>
                                        </p:anim>
                                        <p:anim calcmode="lin" valueType="num">
                                          <p:cBhvr>
                                            <p:cTn id="34" dur="300" fill="hold"/>
                                            <p:tgtEl>
                                              <p:spTgt spid="14"/>
                                            </p:tgtEl>
                                            <p:attrNameLst>
                                              <p:attrName>ppt_h</p:attrName>
                                            </p:attrNameLst>
                                          </p:cBhvr>
                                          <p:tavLst>
                                            <p:tav tm="0">
                                              <p:val>
                                                <p:fltVal val="0"/>
                                              </p:val>
                                            </p:tav>
                                            <p:tav tm="100000">
                                              <p:val>
                                                <p:strVal val="#ppt_h"/>
                                              </p:val>
                                            </p:tav>
                                          </p:tavLst>
                                        </p:anim>
                                        <p:anim calcmode="lin" valueType="num">
                                          <p:cBhvr>
                                            <p:cTn id="35" dur="300" fill="hold"/>
                                            <p:tgtEl>
                                              <p:spTgt spid="14"/>
                                            </p:tgtEl>
                                            <p:attrNameLst>
                                              <p:attrName>style.rotation</p:attrName>
                                            </p:attrNameLst>
                                          </p:cBhvr>
                                          <p:tavLst>
                                            <p:tav tm="0">
                                              <p:val>
                                                <p:fltVal val="90"/>
                                              </p:val>
                                            </p:tav>
                                            <p:tav tm="100000">
                                              <p:val>
                                                <p:fltVal val="0"/>
                                              </p:val>
                                            </p:tav>
                                          </p:tavLst>
                                        </p:anim>
                                        <p:animEffect transition="in" filter="fade">
                                          <p:cBhvr>
                                            <p:cTn id="36" dur="300"/>
                                            <p:tgtEl>
                                              <p:spTgt spid="14"/>
                                            </p:tgtEl>
                                          </p:cBhvr>
                                        </p:animEffect>
                                      </p:childTnLst>
                                    </p:cTn>
                                  </p:par>
                                  <p:par>
                                    <p:cTn id="37" presetID="2" presetClass="entr" presetSubtype="2" accel="40000" fill="hold" grpId="0" nodeType="withEffect" p14:presetBounceEnd="60000">
                                      <p:stCondLst>
                                        <p:cond delay="400"/>
                                      </p:stCondLst>
                                      <p:childTnLst>
                                        <p:set>
                                          <p:cBhvr>
                                            <p:cTn id="38" dur="1" fill="hold">
                                              <p:stCondLst>
                                                <p:cond delay="0"/>
                                              </p:stCondLst>
                                            </p:cTn>
                                            <p:tgtEl>
                                              <p:spTgt spid="8"/>
                                            </p:tgtEl>
                                            <p:attrNameLst>
                                              <p:attrName>style.visibility</p:attrName>
                                            </p:attrNameLst>
                                          </p:cBhvr>
                                          <p:to>
                                            <p:strVal val="visible"/>
                                          </p:to>
                                        </p:set>
                                        <p:anim calcmode="lin" valueType="num" p14:bounceEnd="60000">
                                          <p:cBhvr additive="base">
                                            <p:cTn id="39" dur="500" fill="hold"/>
                                            <p:tgtEl>
                                              <p:spTgt spid="8"/>
                                            </p:tgtEl>
                                            <p:attrNameLst>
                                              <p:attrName>ppt_x</p:attrName>
                                            </p:attrNameLst>
                                          </p:cBhvr>
                                          <p:tavLst>
                                            <p:tav tm="0">
                                              <p:val>
                                                <p:strVal val="1+#ppt_w/2"/>
                                              </p:val>
                                            </p:tav>
                                            <p:tav tm="100000">
                                              <p:val>
                                                <p:strVal val="#ppt_x"/>
                                              </p:val>
                                            </p:tav>
                                          </p:tavLst>
                                        </p:anim>
                                        <p:anim calcmode="lin" valueType="num" p14:bounceEnd="60000">
                                          <p:cBhvr additive="base">
                                            <p:cTn id="40" dur="50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2" accel="40000" fill="hold" grpId="0" nodeType="withEffect" p14:presetBounceEnd="60000">
                                      <p:stCondLst>
                                        <p:cond delay="700"/>
                                      </p:stCondLst>
                                      <p:childTnLst>
                                        <p:set>
                                          <p:cBhvr>
                                            <p:cTn id="42" dur="1" fill="hold">
                                              <p:stCondLst>
                                                <p:cond delay="0"/>
                                              </p:stCondLst>
                                            </p:cTn>
                                            <p:tgtEl>
                                              <p:spTgt spid="9"/>
                                            </p:tgtEl>
                                            <p:attrNameLst>
                                              <p:attrName>style.visibility</p:attrName>
                                            </p:attrNameLst>
                                          </p:cBhvr>
                                          <p:to>
                                            <p:strVal val="visible"/>
                                          </p:to>
                                        </p:set>
                                        <p:anim calcmode="lin" valueType="num" p14:bounceEnd="60000">
                                          <p:cBhvr additive="base">
                                            <p:cTn id="43" dur="500" fill="hold"/>
                                            <p:tgtEl>
                                              <p:spTgt spid="9"/>
                                            </p:tgtEl>
                                            <p:attrNameLst>
                                              <p:attrName>ppt_x</p:attrName>
                                            </p:attrNameLst>
                                          </p:cBhvr>
                                          <p:tavLst>
                                            <p:tav tm="0">
                                              <p:val>
                                                <p:strVal val="1+#ppt_w/2"/>
                                              </p:val>
                                            </p:tav>
                                            <p:tav tm="100000">
                                              <p:val>
                                                <p:strVal val="#ppt_x"/>
                                              </p:val>
                                            </p:tav>
                                          </p:tavLst>
                                        </p:anim>
                                        <p:anim calcmode="lin" valueType="num" p14:bounceEnd="60000">
                                          <p:cBhvr additive="base">
                                            <p:cTn id="4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8" grpId="0" animBg="1"/>
          <p:bldP spid="9" grpId="0"/>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300" fill="hold"/>
                                            <p:tgtEl>
                                              <p:spTgt spid="10"/>
                                            </p:tgtEl>
                                            <p:attrNameLst>
                                              <p:attrName>ppt_w</p:attrName>
                                            </p:attrNameLst>
                                          </p:cBhvr>
                                          <p:tavLst>
                                            <p:tav tm="0">
                                              <p:val>
                                                <p:fltVal val="0"/>
                                              </p:val>
                                            </p:tav>
                                            <p:tav tm="100000">
                                              <p:val>
                                                <p:strVal val="#ppt_w"/>
                                              </p:val>
                                            </p:tav>
                                          </p:tavLst>
                                        </p:anim>
                                        <p:anim calcmode="lin" valueType="num">
                                          <p:cBhvr>
                                            <p:cTn id="13" dur="300" fill="hold"/>
                                            <p:tgtEl>
                                              <p:spTgt spid="10"/>
                                            </p:tgtEl>
                                            <p:attrNameLst>
                                              <p:attrName>ppt_h</p:attrName>
                                            </p:attrNameLst>
                                          </p:cBhvr>
                                          <p:tavLst>
                                            <p:tav tm="0">
                                              <p:val>
                                                <p:fltVal val="0"/>
                                              </p:val>
                                            </p:tav>
                                            <p:tav tm="100000">
                                              <p:val>
                                                <p:strVal val="#ppt_h"/>
                                              </p:val>
                                            </p:tav>
                                          </p:tavLst>
                                        </p:anim>
                                        <p:anim calcmode="lin" valueType="num">
                                          <p:cBhvr>
                                            <p:cTn id="14" dur="300" fill="hold"/>
                                            <p:tgtEl>
                                              <p:spTgt spid="10"/>
                                            </p:tgtEl>
                                            <p:attrNameLst>
                                              <p:attrName>style.rotation</p:attrName>
                                            </p:attrNameLst>
                                          </p:cBhvr>
                                          <p:tavLst>
                                            <p:tav tm="0">
                                              <p:val>
                                                <p:fltVal val="90"/>
                                              </p:val>
                                            </p:tav>
                                            <p:tav tm="100000">
                                              <p:val>
                                                <p:fltVal val="0"/>
                                              </p:val>
                                            </p:tav>
                                          </p:tavLst>
                                        </p:anim>
                                        <p:animEffect transition="in" filter="fade">
                                          <p:cBhvr>
                                            <p:cTn id="15" dur="300"/>
                                            <p:tgtEl>
                                              <p:spTgt spid="10"/>
                                            </p:tgtEl>
                                          </p:cBhvr>
                                        </p:animEffect>
                                      </p:childTnLst>
                                    </p:cTn>
                                  </p:par>
                                </p:childTnLst>
                              </p:cTn>
                            </p:par>
                            <p:par>
                              <p:cTn id="16" fill="hold">
                                <p:stCondLst>
                                  <p:cond delay="800"/>
                                </p:stCondLst>
                                <p:childTnLst>
                                  <p:par>
                                    <p:cTn id="17" presetID="31"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300" fill="hold"/>
                                            <p:tgtEl>
                                              <p:spTgt spid="15"/>
                                            </p:tgtEl>
                                            <p:attrNameLst>
                                              <p:attrName>ppt_w</p:attrName>
                                            </p:attrNameLst>
                                          </p:cBhvr>
                                          <p:tavLst>
                                            <p:tav tm="0">
                                              <p:val>
                                                <p:fltVal val="0"/>
                                              </p:val>
                                            </p:tav>
                                            <p:tav tm="100000">
                                              <p:val>
                                                <p:strVal val="#ppt_w"/>
                                              </p:val>
                                            </p:tav>
                                          </p:tavLst>
                                        </p:anim>
                                        <p:anim calcmode="lin" valueType="num">
                                          <p:cBhvr>
                                            <p:cTn id="20" dur="300" fill="hold"/>
                                            <p:tgtEl>
                                              <p:spTgt spid="15"/>
                                            </p:tgtEl>
                                            <p:attrNameLst>
                                              <p:attrName>ppt_h</p:attrName>
                                            </p:attrNameLst>
                                          </p:cBhvr>
                                          <p:tavLst>
                                            <p:tav tm="0">
                                              <p:val>
                                                <p:fltVal val="0"/>
                                              </p:val>
                                            </p:tav>
                                            <p:tav tm="100000">
                                              <p:val>
                                                <p:strVal val="#ppt_h"/>
                                              </p:val>
                                            </p:tav>
                                          </p:tavLst>
                                        </p:anim>
                                        <p:anim calcmode="lin" valueType="num">
                                          <p:cBhvr>
                                            <p:cTn id="21" dur="300" fill="hold"/>
                                            <p:tgtEl>
                                              <p:spTgt spid="15"/>
                                            </p:tgtEl>
                                            <p:attrNameLst>
                                              <p:attrName>style.rotation</p:attrName>
                                            </p:attrNameLst>
                                          </p:cBhvr>
                                          <p:tavLst>
                                            <p:tav tm="0">
                                              <p:val>
                                                <p:fltVal val="90"/>
                                              </p:val>
                                            </p:tav>
                                            <p:tav tm="100000">
                                              <p:val>
                                                <p:fltVal val="0"/>
                                              </p:val>
                                            </p:tav>
                                          </p:tavLst>
                                        </p:anim>
                                        <p:animEffect transition="in" filter="fade">
                                          <p:cBhvr>
                                            <p:cTn id="22" dur="300"/>
                                            <p:tgtEl>
                                              <p:spTgt spid="15"/>
                                            </p:tgtEl>
                                          </p:cBhvr>
                                        </p:animEffect>
                                      </p:childTnLst>
                                    </p:cTn>
                                  </p:par>
                                </p:childTnLst>
                              </p:cTn>
                            </p:par>
                            <p:par>
                              <p:cTn id="23" fill="hold">
                                <p:stCondLst>
                                  <p:cond delay="1100"/>
                                </p:stCondLst>
                                <p:childTnLst>
                                  <p:par>
                                    <p:cTn id="24" presetID="31"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300" fill="hold"/>
                                            <p:tgtEl>
                                              <p:spTgt spid="13"/>
                                            </p:tgtEl>
                                            <p:attrNameLst>
                                              <p:attrName>ppt_w</p:attrName>
                                            </p:attrNameLst>
                                          </p:cBhvr>
                                          <p:tavLst>
                                            <p:tav tm="0">
                                              <p:val>
                                                <p:fltVal val="0"/>
                                              </p:val>
                                            </p:tav>
                                            <p:tav tm="100000">
                                              <p:val>
                                                <p:strVal val="#ppt_w"/>
                                              </p:val>
                                            </p:tav>
                                          </p:tavLst>
                                        </p:anim>
                                        <p:anim calcmode="lin" valueType="num">
                                          <p:cBhvr>
                                            <p:cTn id="27" dur="300" fill="hold"/>
                                            <p:tgtEl>
                                              <p:spTgt spid="13"/>
                                            </p:tgtEl>
                                            <p:attrNameLst>
                                              <p:attrName>ppt_h</p:attrName>
                                            </p:attrNameLst>
                                          </p:cBhvr>
                                          <p:tavLst>
                                            <p:tav tm="0">
                                              <p:val>
                                                <p:fltVal val="0"/>
                                              </p:val>
                                            </p:tav>
                                            <p:tav tm="100000">
                                              <p:val>
                                                <p:strVal val="#ppt_h"/>
                                              </p:val>
                                            </p:tav>
                                          </p:tavLst>
                                        </p:anim>
                                        <p:anim calcmode="lin" valueType="num">
                                          <p:cBhvr>
                                            <p:cTn id="28" dur="300" fill="hold"/>
                                            <p:tgtEl>
                                              <p:spTgt spid="13"/>
                                            </p:tgtEl>
                                            <p:attrNameLst>
                                              <p:attrName>style.rotation</p:attrName>
                                            </p:attrNameLst>
                                          </p:cBhvr>
                                          <p:tavLst>
                                            <p:tav tm="0">
                                              <p:val>
                                                <p:fltVal val="90"/>
                                              </p:val>
                                            </p:tav>
                                            <p:tav tm="100000">
                                              <p:val>
                                                <p:fltVal val="0"/>
                                              </p:val>
                                            </p:tav>
                                          </p:tavLst>
                                        </p:anim>
                                        <p:animEffect transition="in" filter="fade">
                                          <p:cBhvr>
                                            <p:cTn id="29" dur="300"/>
                                            <p:tgtEl>
                                              <p:spTgt spid="13"/>
                                            </p:tgtEl>
                                          </p:cBhvr>
                                        </p:animEffect>
                                      </p:childTnLst>
                                    </p:cTn>
                                  </p:par>
                                </p:childTnLst>
                              </p:cTn>
                            </p:par>
                            <p:par>
                              <p:cTn id="30" fill="hold">
                                <p:stCondLst>
                                  <p:cond delay="1400"/>
                                </p:stCondLst>
                                <p:childTnLst>
                                  <p:par>
                                    <p:cTn id="31" presetID="31"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300" fill="hold"/>
                                            <p:tgtEl>
                                              <p:spTgt spid="14"/>
                                            </p:tgtEl>
                                            <p:attrNameLst>
                                              <p:attrName>ppt_w</p:attrName>
                                            </p:attrNameLst>
                                          </p:cBhvr>
                                          <p:tavLst>
                                            <p:tav tm="0">
                                              <p:val>
                                                <p:fltVal val="0"/>
                                              </p:val>
                                            </p:tav>
                                            <p:tav tm="100000">
                                              <p:val>
                                                <p:strVal val="#ppt_w"/>
                                              </p:val>
                                            </p:tav>
                                          </p:tavLst>
                                        </p:anim>
                                        <p:anim calcmode="lin" valueType="num">
                                          <p:cBhvr>
                                            <p:cTn id="34" dur="300" fill="hold"/>
                                            <p:tgtEl>
                                              <p:spTgt spid="14"/>
                                            </p:tgtEl>
                                            <p:attrNameLst>
                                              <p:attrName>ppt_h</p:attrName>
                                            </p:attrNameLst>
                                          </p:cBhvr>
                                          <p:tavLst>
                                            <p:tav tm="0">
                                              <p:val>
                                                <p:fltVal val="0"/>
                                              </p:val>
                                            </p:tav>
                                            <p:tav tm="100000">
                                              <p:val>
                                                <p:strVal val="#ppt_h"/>
                                              </p:val>
                                            </p:tav>
                                          </p:tavLst>
                                        </p:anim>
                                        <p:anim calcmode="lin" valueType="num">
                                          <p:cBhvr>
                                            <p:cTn id="35" dur="300" fill="hold"/>
                                            <p:tgtEl>
                                              <p:spTgt spid="14"/>
                                            </p:tgtEl>
                                            <p:attrNameLst>
                                              <p:attrName>style.rotation</p:attrName>
                                            </p:attrNameLst>
                                          </p:cBhvr>
                                          <p:tavLst>
                                            <p:tav tm="0">
                                              <p:val>
                                                <p:fltVal val="90"/>
                                              </p:val>
                                            </p:tav>
                                            <p:tav tm="100000">
                                              <p:val>
                                                <p:fltVal val="0"/>
                                              </p:val>
                                            </p:tav>
                                          </p:tavLst>
                                        </p:anim>
                                        <p:animEffect transition="in" filter="fade">
                                          <p:cBhvr>
                                            <p:cTn id="36" dur="300"/>
                                            <p:tgtEl>
                                              <p:spTgt spid="14"/>
                                            </p:tgtEl>
                                          </p:cBhvr>
                                        </p:animEffect>
                                      </p:childTnLst>
                                    </p:cTn>
                                  </p:par>
                                  <p:par>
                                    <p:cTn id="37" presetID="2" presetClass="entr" presetSubtype="2" accel="40000" fill="hold" grpId="0" nodeType="withEffect">
                                      <p:stCondLst>
                                        <p:cond delay="40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1+#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2" accel="40000" fill="hold" grpId="0" nodeType="withEffect">
                                      <p:stCondLst>
                                        <p:cond delay="70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1+#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8" grpId="0" animBg="1"/>
          <p:bldP spid="9" grpId="0"/>
          <p:bldP spid="13"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2"/>
          <p:cNvSpPr/>
          <p:nvPr/>
        </p:nvSpPr>
        <p:spPr>
          <a:xfrm flipV="1">
            <a:off x="-1" y="-9528"/>
            <a:ext cx="8544169" cy="6867525"/>
          </a:xfrm>
          <a:custGeom>
            <a:avLst/>
            <a:gdLst>
              <a:gd name="connsiteX0" fmla="*/ 0 w 8915400"/>
              <a:gd name="connsiteY0" fmla="*/ 6858000 h 6858000"/>
              <a:gd name="connsiteX1" fmla="*/ 0 w 8915400"/>
              <a:gd name="connsiteY1" fmla="*/ 0 h 6858000"/>
              <a:gd name="connsiteX2" fmla="*/ 8915400 w 8915400"/>
              <a:gd name="connsiteY2" fmla="*/ 6858000 h 6858000"/>
              <a:gd name="connsiteX3" fmla="*/ 0 w 8915400"/>
              <a:gd name="connsiteY3" fmla="*/ 6858000 h 6858000"/>
              <a:gd name="connsiteX0" fmla="*/ 0 w 8915400"/>
              <a:gd name="connsiteY0" fmla="*/ 6964917 h 6964917"/>
              <a:gd name="connsiteX1" fmla="*/ 0 w 8915400"/>
              <a:gd name="connsiteY1" fmla="*/ 106917 h 6964917"/>
              <a:gd name="connsiteX2" fmla="*/ 2524125 w 8915400"/>
              <a:gd name="connsiteY2" fmla="*/ 125967 h 6964917"/>
              <a:gd name="connsiteX3" fmla="*/ 8915400 w 8915400"/>
              <a:gd name="connsiteY3" fmla="*/ 6964917 h 6964917"/>
              <a:gd name="connsiteX4" fmla="*/ 0 w 8915400"/>
              <a:gd name="connsiteY4" fmla="*/ 6964917 h 6964917"/>
              <a:gd name="connsiteX0" fmla="*/ 0 w 8915400"/>
              <a:gd name="connsiteY0" fmla="*/ 6858000 h 6858000"/>
              <a:gd name="connsiteX1" fmla="*/ 0 w 8915400"/>
              <a:gd name="connsiteY1" fmla="*/ 0 h 6858000"/>
              <a:gd name="connsiteX2" fmla="*/ 2524125 w 8915400"/>
              <a:gd name="connsiteY2" fmla="*/ 19050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524125 w 8915400"/>
              <a:gd name="connsiteY2" fmla="*/ 19050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495550 w 8915400"/>
              <a:gd name="connsiteY2" fmla="*/ 9525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486025 w 8915400"/>
              <a:gd name="connsiteY2" fmla="*/ 19050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466975 w 8915400"/>
              <a:gd name="connsiteY2" fmla="*/ 9525 h 6858000"/>
              <a:gd name="connsiteX3" fmla="*/ 8915400 w 8915400"/>
              <a:gd name="connsiteY3" fmla="*/ 6858000 h 6858000"/>
              <a:gd name="connsiteX4" fmla="*/ 0 w 8915400"/>
              <a:gd name="connsiteY4" fmla="*/ 6858000 h 6858000"/>
              <a:gd name="connsiteX0" fmla="*/ 0 w 8915400"/>
              <a:gd name="connsiteY0" fmla="*/ 6877050 h 6877050"/>
              <a:gd name="connsiteX1" fmla="*/ 0 w 8915400"/>
              <a:gd name="connsiteY1" fmla="*/ 19050 h 6877050"/>
              <a:gd name="connsiteX2" fmla="*/ 2476500 w 8915400"/>
              <a:gd name="connsiteY2" fmla="*/ 0 h 6877050"/>
              <a:gd name="connsiteX3" fmla="*/ 8915400 w 8915400"/>
              <a:gd name="connsiteY3" fmla="*/ 6877050 h 6877050"/>
              <a:gd name="connsiteX4" fmla="*/ 0 w 8915400"/>
              <a:gd name="connsiteY4" fmla="*/ 6877050 h 6877050"/>
              <a:gd name="connsiteX0" fmla="*/ 0 w 8915400"/>
              <a:gd name="connsiteY0" fmla="*/ 6867525 h 6867525"/>
              <a:gd name="connsiteX1" fmla="*/ 0 w 8915400"/>
              <a:gd name="connsiteY1" fmla="*/ 9525 h 6867525"/>
              <a:gd name="connsiteX2" fmla="*/ 2476500 w 8915400"/>
              <a:gd name="connsiteY2" fmla="*/ 0 h 6867525"/>
              <a:gd name="connsiteX3" fmla="*/ 8915400 w 8915400"/>
              <a:gd name="connsiteY3" fmla="*/ 6867525 h 6867525"/>
              <a:gd name="connsiteX4" fmla="*/ 0 w 8915400"/>
              <a:gd name="connsiteY4" fmla="*/ 6867525 h 686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5400" h="6867525">
                <a:moveTo>
                  <a:pt x="0" y="6867525"/>
                </a:moveTo>
                <a:lnTo>
                  <a:pt x="0" y="9525"/>
                </a:lnTo>
                <a:lnTo>
                  <a:pt x="2476500" y="0"/>
                </a:lnTo>
                <a:lnTo>
                  <a:pt x="8915400" y="6867525"/>
                </a:lnTo>
                <a:lnTo>
                  <a:pt x="0" y="686752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403681" y="-9526"/>
            <a:ext cx="5278860" cy="6153150"/>
          </a:xfrm>
          <a:custGeom>
            <a:avLst/>
            <a:gdLst>
              <a:gd name="connsiteX0" fmla="*/ 0 w 5278860"/>
              <a:gd name="connsiteY0" fmla="*/ 0 h 6153150"/>
              <a:gd name="connsiteX1" fmla="*/ 5278860 w 5278860"/>
              <a:gd name="connsiteY1" fmla="*/ 0 h 6153150"/>
              <a:gd name="connsiteX2" fmla="*/ 5278860 w 5278860"/>
              <a:gd name="connsiteY2" fmla="*/ 3717890 h 6153150"/>
              <a:gd name="connsiteX3" fmla="*/ 5278860 w 5278860"/>
              <a:gd name="connsiteY3" fmla="*/ 3933825 h 6153150"/>
              <a:gd name="connsiteX4" fmla="*/ 5278860 w 5278860"/>
              <a:gd name="connsiteY4" fmla="*/ 6153150 h 6153150"/>
              <a:gd name="connsiteX5" fmla="*/ 5132225 w 5278860"/>
              <a:gd name="connsiteY5" fmla="*/ 6000750 h 6153150"/>
              <a:gd name="connsiteX6" fmla="*/ 4985590 w 5278860"/>
              <a:gd name="connsiteY6" fmla="*/ 6153150 h 6153150"/>
              <a:gd name="connsiteX7" fmla="*/ 4838955 w 5278860"/>
              <a:gd name="connsiteY7" fmla="*/ 6000750 h 6153150"/>
              <a:gd name="connsiteX8" fmla="*/ 4692320 w 5278860"/>
              <a:gd name="connsiteY8" fmla="*/ 6153150 h 6153150"/>
              <a:gd name="connsiteX9" fmla="*/ 4545685 w 5278860"/>
              <a:gd name="connsiteY9" fmla="*/ 6000750 h 6153150"/>
              <a:gd name="connsiteX10" fmla="*/ 4399050 w 5278860"/>
              <a:gd name="connsiteY10" fmla="*/ 6153150 h 6153150"/>
              <a:gd name="connsiteX11" fmla="*/ 4252415 w 5278860"/>
              <a:gd name="connsiteY11" fmla="*/ 6000750 h 6153150"/>
              <a:gd name="connsiteX12" fmla="*/ 4105780 w 5278860"/>
              <a:gd name="connsiteY12" fmla="*/ 6153150 h 6153150"/>
              <a:gd name="connsiteX13" fmla="*/ 3959145 w 5278860"/>
              <a:gd name="connsiteY13" fmla="*/ 6000750 h 6153150"/>
              <a:gd name="connsiteX14" fmla="*/ 3812510 w 5278860"/>
              <a:gd name="connsiteY14" fmla="*/ 6153150 h 6153150"/>
              <a:gd name="connsiteX15" fmla="*/ 3665875 w 5278860"/>
              <a:gd name="connsiteY15" fmla="*/ 6000750 h 6153150"/>
              <a:gd name="connsiteX16" fmla="*/ 3519240 w 5278860"/>
              <a:gd name="connsiteY16" fmla="*/ 6153150 h 6153150"/>
              <a:gd name="connsiteX17" fmla="*/ 3372605 w 5278860"/>
              <a:gd name="connsiteY17" fmla="*/ 6000750 h 6153150"/>
              <a:gd name="connsiteX18" fmla="*/ 3225970 w 5278860"/>
              <a:gd name="connsiteY18" fmla="*/ 6153150 h 6153150"/>
              <a:gd name="connsiteX19" fmla="*/ 3079335 w 5278860"/>
              <a:gd name="connsiteY19" fmla="*/ 6000750 h 6153150"/>
              <a:gd name="connsiteX20" fmla="*/ 2932700 w 5278860"/>
              <a:gd name="connsiteY20" fmla="*/ 6153150 h 6153150"/>
              <a:gd name="connsiteX21" fmla="*/ 2786065 w 5278860"/>
              <a:gd name="connsiteY21" fmla="*/ 6000750 h 6153150"/>
              <a:gd name="connsiteX22" fmla="*/ 2639430 w 5278860"/>
              <a:gd name="connsiteY22" fmla="*/ 6153150 h 6153150"/>
              <a:gd name="connsiteX23" fmla="*/ 2492795 w 5278860"/>
              <a:gd name="connsiteY23" fmla="*/ 6000750 h 6153150"/>
              <a:gd name="connsiteX24" fmla="*/ 2346160 w 5278860"/>
              <a:gd name="connsiteY24" fmla="*/ 6153150 h 6153150"/>
              <a:gd name="connsiteX25" fmla="*/ 2199525 w 5278860"/>
              <a:gd name="connsiteY25" fmla="*/ 6000750 h 6153150"/>
              <a:gd name="connsiteX26" fmla="*/ 2052890 w 5278860"/>
              <a:gd name="connsiteY26" fmla="*/ 6153150 h 6153150"/>
              <a:gd name="connsiteX27" fmla="*/ 1906255 w 5278860"/>
              <a:gd name="connsiteY27" fmla="*/ 6000750 h 6153150"/>
              <a:gd name="connsiteX28" fmla="*/ 1759620 w 5278860"/>
              <a:gd name="connsiteY28" fmla="*/ 6153150 h 6153150"/>
              <a:gd name="connsiteX29" fmla="*/ 1612985 w 5278860"/>
              <a:gd name="connsiteY29" fmla="*/ 6000750 h 6153150"/>
              <a:gd name="connsiteX30" fmla="*/ 1466350 w 5278860"/>
              <a:gd name="connsiteY30" fmla="*/ 6153150 h 6153150"/>
              <a:gd name="connsiteX31" fmla="*/ 1319715 w 5278860"/>
              <a:gd name="connsiteY31" fmla="*/ 6000750 h 6153150"/>
              <a:gd name="connsiteX32" fmla="*/ 1173080 w 5278860"/>
              <a:gd name="connsiteY32" fmla="*/ 6153150 h 6153150"/>
              <a:gd name="connsiteX33" fmla="*/ 1026445 w 5278860"/>
              <a:gd name="connsiteY33" fmla="*/ 6000750 h 6153150"/>
              <a:gd name="connsiteX34" fmla="*/ 879810 w 5278860"/>
              <a:gd name="connsiteY34" fmla="*/ 6153150 h 6153150"/>
              <a:gd name="connsiteX35" fmla="*/ 733175 w 5278860"/>
              <a:gd name="connsiteY35" fmla="*/ 6000750 h 6153150"/>
              <a:gd name="connsiteX36" fmla="*/ 586540 w 5278860"/>
              <a:gd name="connsiteY36" fmla="*/ 6153150 h 6153150"/>
              <a:gd name="connsiteX37" fmla="*/ 439905 w 5278860"/>
              <a:gd name="connsiteY37" fmla="*/ 6000750 h 6153150"/>
              <a:gd name="connsiteX38" fmla="*/ 293270 w 5278860"/>
              <a:gd name="connsiteY38" fmla="*/ 6153150 h 6153150"/>
              <a:gd name="connsiteX39" fmla="*/ 146635 w 5278860"/>
              <a:gd name="connsiteY39" fmla="*/ 6000750 h 6153150"/>
              <a:gd name="connsiteX40" fmla="*/ 0 w 5278860"/>
              <a:gd name="connsiteY40" fmla="*/ 6153150 h 6153150"/>
              <a:gd name="connsiteX41" fmla="*/ 0 w 5278860"/>
              <a:gd name="connsiteY41" fmla="*/ 3933825 h 6153150"/>
              <a:gd name="connsiteX42" fmla="*/ 0 w 5278860"/>
              <a:gd name="connsiteY42" fmla="*/ 3717890 h 615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278860" h="6153150">
                <a:moveTo>
                  <a:pt x="0" y="0"/>
                </a:moveTo>
                <a:lnTo>
                  <a:pt x="5278860" y="0"/>
                </a:lnTo>
                <a:lnTo>
                  <a:pt x="5278860" y="3717890"/>
                </a:lnTo>
                <a:lnTo>
                  <a:pt x="5278860" y="3933825"/>
                </a:lnTo>
                <a:lnTo>
                  <a:pt x="5278860" y="6153150"/>
                </a:lnTo>
                <a:lnTo>
                  <a:pt x="5132225" y="6000750"/>
                </a:lnTo>
                <a:lnTo>
                  <a:pt x="4985590" y="6153150"/>
                </a:lnTo>
                <a:lnTo>
                  <a:pt x="4838955" y="6000750"/>
                </a:lnTo>
                <a:lnTo>
                  <a:pt x="4692320" y="6153150"/>
                </a:lnTo>
                <a:lnTo>
                  <a:pt x="4545685" y="6000750"/>
                </a:lnTo>
                <a:lnTo>
                  <a:pt x="4399050" y="6153150"/>
                </a:lnTo>
                <a:lnTo>
                  <a:pt x="4252415" y="6000750"/>
                </a:lnTo>
                <a:lnTo>
                  <a:pt x="4105780" y="6153150"/>
                </a:lnTo>
                <a:lnTo>
                  <a:pt x="3959145" y="6000750"/>
                </a:lnTo>
                <a:lnTo>
                  <a:pt x="3812510" y="6153150"/>
                </a:lnTo>
                <a:lnTo>
                  <a:pt x="3665875" y="6000750"/>
                </a:lnTo>
                <a:lnTo>
                  <a:pt x="3519240" y="6153150"/>
                </a:lnTo>
                <a:lnTo>
                  <a:pt x="3372605" y="6000750"/>
                </a:lnTo>
                <a:lnTo>
                  <a:pt x="3225970" y="6153150"/>
                </a:lnTo>
                <a:lnTo>
                  <a:pt x="3079335" y="6000750"/>
                </a:lnTo>
                <a:lnTo>
                  <a:pt x="2932700" y="6153150"/>
                </a:lnTo>
                <a:lnTo>
                  <a:pt x="2786065" y="6000750"/>
                </a:lnTo>
                <a:lnTo>
                  <a:pt x="2639430" y="6153150"/>
                </a:lnTo>
                <a:lnTo>
                  <a:pt x="2492795" y="6000750"/>
                </a:lnTo>
                <a:lnTo>
                  <a:pt x="2346160" y="6153150"/>
                </a:lnTo>
                <a:lnTo>
                  <a:pt x="2199525" y="6000750"/>
                </a:lnTo>
                <a:lnTo>
                  <a:pt x="2052890" y="6153150"/>
                </a:lnTo>
                <a:lnTo>
                  <a:pt x="1906255" y="6000750"/>
                </a:lnTo>
                <a:lnTo>
                  <a:pt x="1759620" y="6153150"/>
                </a:lnTo>
                <a:lnTo>
                  <a:pt x="1612985" y="6000750"/>
                </a:lnTo>
                <a:lnTo>
                  <a:pt x="1466350" y="6153150"/>
                </a:lnTo>
                <a:lnTo>
                  <a:pt x="1319715" y="6000750"/>
                </a:lnTo>
                <a:lnTo>
                  <a:pt x="1173080" y="6153150"/>
                </a:lnTo>
                <a:lnTo>
                  <a:pt x="1026445" y="6000750"/>
                </a:lnTo>
                <a:lnTo>
                  <a:pt x="879810" y="6153150"/>
                </a:lnTo>
                <a:lnTo>
                  <a:pt x="733175" y="6000750"/>
                </a:lnTo>
                <a:lnTo>
                  <a:pt x="586540" y="6153150"/>
                </a:lnTo>
                <a:lnTo>
                  <a:pt x="439905" y="6000750"/>
                </a:lnTo>
                <a:lnTo>
                  <a:pt x="293270" y="6153150"/>
                </a:lnTo>
                <a:lnTo>
                  <a:pt x="146635" y="6000750"/>
                </a:lnTo>
                <a:lnTo>
                  <a:pt x="0" y="6153150"/>
                </a:lnTo>
                <a:lnTo>
                  <a:pt x="0" y="3933825"/>
                </a:lnTo>
                <a:lnTo>
                  <a:pt x="0" y="3717890"/>
                </a:lnTo>
                <a:close/>
              </a:path>
            </a:pathLst>
          </a:custGeom>
          <a:solidFill>
            <a:schemeClr val="bg1"/>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402011" y="2399481"/>
            <a:ext cx="5399382" cy="2862322"/>
          </a:xfrm>
          <a:prstGeom prst="rect">
            <a:avLst/>
          </a:prstGeom>
          <a:noFill/>
        </p:spPr>
        <p:txBody>
          <a:bodyPr wrap="square" lIns="0" rIns="0" rtlCol="0">
            <a:spAutoFit/>
          </a:bodyPr>
          <a:lstStyle/>
          <a:p>
            <a:pPr algn="just">
              <a:lnSpc>
                <a:spcPct val="150000"/>
              </a:lnSpc>
              <a:spcAft>
                <a:spcPts val="600"/>
              </a:spcAft>
            </a:pPr>
            <a:r>
              <a:rPr lang="zh-CN" altLang="en-US" sz="2000" dirty="0"/>
              <a:t>本次推介是与南京市教科所的一次深度合作，全区</a:t>
            </a:r>
            <a:r>
              <a:rPr lang="en-US" altLang="zh-CN" sz="2000" dirty="0"/>
              <a:t>12</a:t>
            </a:r>
            <a:r>
              <a:rPr lang="zh-CN" altLang="en-US" sz="2000" dirty="0"/>
              <a:t>家中小学幼儿园报送了案例。“儿童主题场馆”、“旅行与梦想”、“问学课堂”、“立诚文化”、“分层教学、多彩课程”、“儿童创意学习”等一批有着丰厚土壤的鲜活案例，立体的反映了建邺区追求高品质教育的多样化实践样态。</a:t>
            </a:r>
          </a:p>
        </p:txBody>
      </p:sp>
      <p:sp>
        <p:nvSpPr>
          <p:cNvPr id="11" name="直角三角形 10"/>
          <p:cNvSpPr/>
          <p:nvPr/>
        </p:nvSpPr>
        <p:spPr>
          <a:xfrm flipH="1">
            <a:off x="10145485" y="4921255"/>
            <a:ext cx="2046513" cy="193674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60463" y="4515518"/>
            <a:ext cx="5785320" cy="523220"/>
          </a:xfrm>
          <a:prstGeom prst="rect">
            <a:avLst/>
          </a:prstGeom>
          <a:noFill/>
        </p:spPr>
        <p:txBody>
          <a:bodyPr wrap="square" rtlCol="0">
            <a:spAutoFit/>
          </a:bodyPr>
          <a:lstStyle/>
          <a:p>
            <a:r>
              <a:rPr lang="en-US" altLang="zh-CN" sz="2800" b="1" dirty="0">
                <a:latin typeface="+mn-ea"/>
              </a:rPr>
              <a:t>《</a:t>
            </a:r>
            <a:r>
              <a:rPr lang="zh-CN" altLang="en-US" sz="2800" b="1" dirty="0">
                <a:latin typeface="+mn-ea"/>
              </a:rPr>
              <a:t>素质教育南京新样本</a:t>
            </a:r>
            <a:r>
              <a:rPr lang="en-US" altLang="zh-CN" sz="2800" b="1" dirty="0">
                <a:latin typeface="+mn-ea"/>
              </a:rPr>
              <a:t>》</a:t>
            </a:r>
            <a:r>
              <a:rPr lang="zh-CN" altLang="en-US" sz="2800" b="1" dirty="0">
                <a:latin typeface="+mn-ea"/>
              </a:rPr>
              <a:t>案例推介</a:t>
            </a:r>
            <a:endParaRPr lang="zh-CN" altLang="en-US" sz="2000" dirty="0">
              <a:latin typeface="+mn-ea"/>
            </a:endParaRPr>
          </a:p>
        </p:txBody>
      </p:sp>
      <p:sp>
        <p:nvSpPr>
          <p:cNvPr id="14" name="矩形 13"/>
          <p:cNvSpPr/>
          <p:nvPr/>
        </p:nvSpPr>
        <p:spPr>
          <a:xfrm>
            <a:off x="859909" y="3830642"/>
            <a:ext cx="583135" cy="5130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3</a:t>
            </a:r>
            <a:endParaRPr lang="zh-CN" altLang="en-US" sz="3600" dirty="0"/>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408232" y="0"/>
            <a:ext cx="5269758" cy="3513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1686395"/>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700"/>
                            </p:stCondLst>
                            <p:childTnLst>
                              <p:par>
                                <p:cTn id="12" presetID="37" presetClass="entr" presetSubtype="0" fill="hold" grpId="0" nodeType="afterEffect">
                                  <p:stCondLst>
                                    <p:cond delay="2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anim calcmode="lin" valueType="num">
                                      <p:cBhvr>
                                        <p:cTn id="15" dur="500" fill="hold"/>
                                        <p:tgtEl>
                                          <p:spTgt spid="3"/>
                                        </p:tgtEl>
                                        <p:attrNameLst>
                                          <p:attrName>ppt_x</p:attrName>
                                        </p:attrNameLst>
                                      </p:cBhvr>
                                      <p:tavLst>
                                        <p:tav tm="0">
                                          <p:val>
                                            <p:strVal val="#ppt_x"/>
                                          </p:val>
                                        </p:tav>
                                        <p:tav tm="100000">
                                          <p:val>
                                            <p:strVal val="#ppt_x"/>
                                          </p:val>
                                        </p:tav>
                                      </p:tavLst>
                                    </p:anim>
                                    <p:anim calcmode="lin" valueType="num">
                                      <p:cBhvr>
                                        <p:cTn id="16" dur="450" decel="100000" fill="hold"/>
                                        <p:tgtEl>
                                          <p:spTgt spid="3"/>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childTnLst>
                          </p:cTn>
                        </p:par>
                        <p:par>
                          <p:cTn id="18" fill="hold">
                            <p:stCondLst>
                              <p:cond delay="1400"/>
                            </p:stCondLst>
                            <p:childTnLst>
                              <p:par>
                                <p:cTn id="19" presetID="2" presetClass="entr" presetSubtype="1" accel="34000" decel="6600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0-#ppt_h/2"/>
                                          </p:val>
                                        </p:tav>
                                        <p:tav tm="100000">
                                          <p:val>
                                            <p:strVal val="#ppt_y"/>
                                          </p:val>
                                        </p:tav>
                                      </p:tavLst>
                                    </p:anim>
                                  </p:childTnLst>
                                </p:cTn>
                              </p:par>
                            </p:childTnLst>
                          </p:cTn>
                        </p:par>
                        <p:par>
                          <p:cTn id="23" fill="hold">
                            <p:stCondLst>
                              <p:cond delay="1900"/>
                            </p:stCondLst>
                            <p:childTnLst>
                              <p:par>
                                <p:cTn id="24" presetID="2" presetClass="entr" presetSubtype="1" accel="34000" decel="6600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0-#ppt_h/2"/>
                                          </p:val>
                                        </p:tav>
                                        <p:tav tm="100000">
                                          <p:val>
                                            <p:strVal val="#ppt_y"/>
                                          </p:val>
                                        </p:tav>
                                      </p:tavLst>
                                    </p:anim>
                                  </p:childTnLst>
                                </p:cTn>
                              </p:par>
                              <p:par>
                                <p:cTn id="28" presetID="16" presetClass="entr" presetSubtype="37" fill="hold" grpId="0" nodeType="withEffect">
                                  <p:stCondLst>
                                    <p:cond delay="300"/>
                                  </p:stCondLst>
                                  <p:childTnLst>
                                    <p:set>
                                      <p:cBhvr>
                                        <p:cTn id="29" dur="1" fill="hold">
                                          <p:stCondLst>
                                            <p:cond delay="0"/>
                                          </p:stCondLst>
                                        </p:cTn>
                                        <p:tgtEl>
                                          <p:spTgt spid="6"/>
                                        </p:tgtEl>
                                        <p:attrNameLst>
                                          <p:attrName>style.visibility</p:attrName>
                                        </p:attrNameLst>
                                      </p:cBhvr>
                                      <p:to>
                                        <p:strVal val="visible"/>
                                      </p:to>
                                    </p:set>
                                    <p:animEffect transition="in" filter="barn(outVertical)">
                                      <p:cBhvr>
                                        <p:cTn id="30" dur="500"/>
                                        <p:tgtEl>
                                          <p:spTgt spid="6"/>
                                        </p:tgtEl>
                                      </p:cBhvr>
                                    </p:animEffect>
                                  </p:childTnLst>
                                </p:cTn>
                              </p:par>
                            </p:childTnLst>
                          </p:cTn>
                        </p:par>
                        <p:par>
                          <p:cTn id="31" fill="hold">
                            <p:stCondLst>
                              <p:cond delay="2700"/>
                            </p:stCondLst>
                            <p:childTnLst>
                              <p:par>
                                <p:cTn id="32" presetID="49" presetClass="entr" presetSubtype="0" decel="100000" fill="hold" grpId="0" nodeType="afterEffect">
                                  <p:stCondLst>
                                    <p:cond delay="20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 calcmode="lin" valueType="num">
                                      <p:cBhvr>
                                        <p:cTn id="36" dur="500" fill="hold"/>
                                        <p:tgtEl>
                                          <p:spTgt spid="14"/>
                                        </p:tgtEl>
                                        <p:attrNameLst>
                                          <p:attrName>style.rotation</p:attrName>
                                        </p:attrNameLst>
                                      </p:cBhvr>
                                      <p:tavLst>
                                        <p:tav tm="0">
                                          <p:val>
                                            <p:fltVal val="360"/>
                                          </p:val>
                                        </p:tav>
                                        <p:tav tm="100000">
                                          <p:val>
                                            <p:fltVal val="0"/>
                                          </p:val>
                                        </p:tav>
                                      </p:tavLst>
                                    </p:anim>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p:bldP spid="11" grpId="0" animBg="1"/>
      <p:bldP spid="12" grpId="0"/>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0" y="6663645"/>
            <a:ext cx="12191999" cy="25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854439" y="704538"/>
            <a:ext cx="4674455" cy="5629415"/>
            <a:chOff x="347825" y="225940"/>
            <a:chExt cx="5181069" cy="6108013"/>
          </a:xfrm>
          <a:effectLst>
            <a:outerShdw blurRad="50800" dist="38100" dir="2700000" algn="tl" rotWithShape="0">
              <a:prstClr val="black">
                <a:alpha val="40000"/>
              </a:prstClr>
            </a:outerShdw>
          </a:effectLst>
        </p:grpSpPr>
        <p:pic>
          <p:nvPicPr>
            <p:cNvPr id="3" name="图片 2"/>
            <p:cNvPicPr>
              <a:picLocks noChangeAspect="1"/>
            </p:cNvPicPr>
            <p:nvPr/>
          </p:nvPicPr>
          <p:blipFill>
            <a:blip r:embed="rId2"/>
            <a:stretch>
              <a:fillRect/>
            </a:stretch>
          </p:blipFill>
          <p:spPr>
            <a:xfrm rot="21147590">
              <a:off x="347825" y="225940"/>
              <a:ext cx="3809524" cy="5552381"/>
            </a:xfrm>
            <a:prstGeom prst="rect">
              <a:avLst/>
            </a:prstGeom>
          </p:spPr>
        </p:pic>
        <p:pic>
          <p:nvPicPr>
            <p:cNvPr id="2" name="图片 1"/>
            <p:cNvPicPr>
              <a:picLocks noChangeAspect="1"/>
            </p:cNvPicPr>
            <p:nvPr/>
          </p:nvPicPr>
          <p:blipFill rotWithShape="1">
            <a:blip r:embed="rId3"/>
            <a:srcRect l="9018" r="9018"/>
            <a:stretch/>
          </p:blipFill>
          <p:spPr>
            <a:xfrm>
              <a:off x="1538514" y="299453"/>
              <a:ext cx="3990380" cy="6034500"/>
            </a:xfrm>
            <a:prstGeom prst="rect">
              <a:avLst/>
            </a:prstGeom>
          </p:spPr>
        </p:pic>
      </p:grpSp>
      <p:grpSp>
        <p:nvGrpSpPr>
          <p:cNvPr id="7" name="组合 6"/>
          <p:cNvGrpSpPr/>
          <p:nvPr/>
        </p:nvGrpSpPr>
        <p:grpSpPr>
          <a:xfrm>
            <a:off x="6640643" y="501158"/>
            <a:ext cx="5336498" cy="5524082"/>
            <a:chOff x="6191077" y="377145"/>
            <a:chExt cx="5789431" cy="5965869"/>
          </a:xfrm>
          <a:effectLst>
            <a:outerShdw blurRad="50800" dist="38100" dir="2700000" algn="tl" rotWithShape="0">
              <a:prstClr val="black">
                <a:alpha val="40000"/>
              </a:prstClr>
            </a:outerShdw>
          </a:effectLst>
        </p:grpSpPr>
        <p:pic>
          <p:nvPicPr>
            <p:cNvPr id="5" name="图片 4"/>
            <p:cNvPicPr>
              <a:picLocks noChangeAspect="1"/>
            </p:cNvPicPr>
            <p:nvPr/>
          </p:nvPicPr>
          <p:blipFill>
            <a:blip r:embed="rId4"/>
            <a:stretch>
              <a:fillRect/>
            </a:stretch>
          </p:blipFill>
          <p:spPr>
            <a:xfrm>
              <a:off x="6191077" y="377145"/>
              <a:ext cx="3409524" cy="5447619"/>
            </a:xfrm>
            <a:prstGeom prst="rect">
              <a:avLst/>
            </a:prstGeom>
          </p:spPr>
        </p:pic>
        <p:pic>
          <p:nvPicPr>
            <p:cNvPr id="4" name="图片 3"/>
            <p:cNvPicPr>
              <a:picLocks noChangeAspect="1"/>
            </p:cNvPicPr>
            <p:nvPr/>
          </p:nvPicPr>
          <p:blipFill>
            <a:blip r:embed="rId5"/>
            <a:stretch>
              <a:fillRect/>
            </a:stretch>
          </p:blipFill>
          <p:spPr>
            <a:xfrm rot="1061235">
              <a:off x="8208238" y="994409"/>
              <a:ext cx="3772270" cy="5348605"/>
            </a:xfrm>
            <a:prstGeom prst="rect">
              <a:avLst/>
            </a:prstGeom>
          </p:spPr>
        </p:pic>
      </p:grpSp>
    </p:spTree>
    <p:extLst>
      <p:ext uri="{BB962C8B-B14F-4D97-AF65-F5344CB8AC3E}">
        <p14:creationId xmlns:p14="http://schemas.microsoft.com/office/powerpoint/2010/main" val="799904939"/>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2381015" y="2526638"/>
            <a:ext cx="2492965" cy="830997"/>
          </a:xfrm>
          <a:prstGeom prst="rect">
            <a:avLst/>
          </a:prstGeom>
        </p:spPr>
        <p:txBody>
          <a:bodyPr wrap="square">
            <a:spAutoFit/>
          </a:bodyPr>
          <a:lstStyle/>
          <a:p>
            <a:pPr algn="just" defTabSz="914377">
              <a:spcBef>
                <a:spcPts val="800"/>
              </a:spcBef>
            </a:pPr>
            <a:r>
              <a:rPr lang="zh-CN" altLang="en-US" sz="2400" dirty="0">
                <a:solidFill>
                  <a:prstClr val="black">
                    <a:lumMod val="75000"/>
                    <a:lumOff val="25000"/>
                  </a:prstClr>
                </a:solidFill>
                <a:latin typeface="微软雅黑" panose="020B0503020204020204" pitchFamily="34" charset="-122"/>
              </a:rPr>
              <a:t>注重顶层设计，分层次整体推进</a:t>
            </a:r>
            <a:endParaRPr lang="en-US" altLang="zh-CN" sz="2400" dirty="0">
              <a:solidFill>
                <a:prstClr val="black">
                  <a:lumMod val="75000"/>
                  <a:lumOff val="25000"/>
                </a:prstClr>
              </a:solidFill>
              <a:latin typeface="微软雅黑" panose="020B0503020204020204" pitchFamily="34" charset="-122"/>
            </a:endParaRPr>
          </a:p>
        </p:txBody>
      </p:sp>
      <p:sp>
        <p:nvSpPr>
          <p:cNvPr id="40" name="矩形 39"/>
          <p:cNvSpPr/>
          <p:nvPr/>
        </p:nvSpPr>
        <p:spPr>
          <a:xfrm>
            <a:off x="2353933" y="4792239"/>
            <a:ext cx="3259964" cy="830997"/>
          </a:xfrm>
          <a:prstGeom prst="rect">
            <a:avLst/>
          </a:prstGeom>
        </p:spPr>
        <p:txBody>
          <a:bodyPr wrap="square">
            <a:spAutoFit/>
          </a:bodyPr>
          <a:lstStyle/>
          <a:p>
            <a:pPr algn="just" defTabSz="914377"/>
            <a:r>
              <a:rPr lang="zh-CN" altLang="en-US" sz="2400" dirty="0">
                <a:solidFill>
                  <a:prstClr val="black">
                    <a:lumMod val="75000"/>
                    <a:lumOff val="25000"/>
                  </a:prstClr>
                </a:solidFill>
                <a:latin typeface="+mn-ea"/>
              </a:rPr>
              <a:t>注重基层需求，</a:t>
            </a:r>
            <a:endParaRPr lang="en-US" altLang="zh-CN" sz="2400" dirty="0">
              <a:solidFill>
                <a:prstClr val="black">
                  <a:lumMod val="75000"/>
                  <a:lumOff val="25000"/>
                </a:prstClr>
              </a:solidFill>
              <a:latin typeface="+mn-ea"/>
            </a:endParaRPr>
          </a:p>
          <a:p>
            <a:pPr algn="just" defTabSz="914377"/>
            <a:r>
              <a:rPr lang="zh-CN" altLang="en-US" sz="2400" dirty="0">
                <a:solidFill>
                  <a:prstClr val="black">
                    <a:lumMod val="75000"/>
                    <a:lumOff val="25000"/>
                  </a:prstClr>
                </a:solidFill>
                <a:latin typeface="+mn-ea"/>
              </a:rPr>
              <a:t>搭建多样化发展平台</a:t>
            </a:r>
            <a:endParaRPr lang="en-US" altLang="zh-CN" sz="2400" dirty="0">
              <a:solidFill>
                <a:prstClr val="black">
                  <a:lumMod val="75000"/>
                  <a:lumOff val="25000"/>
                </a:prstClr>
              </a:solidFill>
              <a:latin typeface="+mn-ea"/>
            </a:endParaRPr>
          </a:p>
        </p:txBody>
      </p:sp>
      <p:sp>
        <p:nvSpPr>
          <p:cNvPr id="41" name="矩形 40"/>
          <p:cNvSpPr/>
          <p:nvPr/>
        </p:nvSpPr>
        <p:spPr>
          <a:xfrm>
            <a:off x="2403685" y="3707433"/>
            <a:ext cx="3210212" cy="830997"/>
          </a:xfrm>
          <a:prstGeom prst="rect">
            <a:avLst/>
          </a:prstGeom>
        </p:spPr>
        <p:txBody>
          <a:bodyPr wrap="square">
            <a:spAutoFit/>
          </a:bodyPr>
          <a:lstStyle/>
          <a:p>
            <a:pPr algn="just" defTabSz="914377"/>
            <a:r>
              <a:rPr lang="zh-CN" altLang="en-US" sz="2400" dirty="0">
                <a:solidFill>
                  <a:prstClr val="black">
                    <a:lumMod val="75000"/>
                    <a:lumOff val="25000"/>
                  </a:prstClr>
                </a:solidFill>
                <a:latin typeface="微软雅黑" panose="020B0503020204020204" pitchFamily="34" charset="-122"/>
              </a:rPr>
              <a:t>注重科研效益，</a:t>
            </a:r>
            <a:endParaRPr lang="en-US" altLang="zh-CN" sz="2400" dirty="0">
              <a:solidFill>
                <a:prstClr val="black">
                  <a:lumMod val="75000"/>
                  <a:lumOff val="25000"/>
                </a:prstClr>
              </a:solidFill>
              <a:latin typeface="微软雅黑" panose="020B0503020204020204" pitchFamily="34" charset="-122"/>
            </a:endParaRPr>
          </a:p>
          <a:p>
            <a:pPr algn="just" defTabSz="914377"/>
            <a:r>
              <a:rPr lang="zh-CN" altLang="en-US" sz="2400" dirty="0">
                <a:solidFill>
                  <a:prstClr val="black">
                    <a:lumMod val="75000"/>
                    <a:lumOff val="25000"/>
                  </a:prstClr>
                </a:solidFill>
                <a:latin typeface="微软雅黑" panose="020B0503020204020204" pitchFamily="34" charset="-122"/>
              </a:rPr>
              <a:t>创设成果孵化的条件</a:t>
            </a:r>
            <a:endParaRPr lang="en-US" altLang="zh-CN" sz="2400" dirty="0">
              <a:solidFill>
                <a:prstClr val="black">
                  <a:lumMod val="75000"/>
                  <a:lumOff val="25000"/>
                </a:prstClr>
              </a:solidFill>
              <a:latin typeface="微软雅黑" panose="020B0503020204020204" pitchFamily="34" charset="-122"/>
            </a:endParaRPr>
          </a:p>
        </p:txBody>
      </p:sp>
      <p:sp>
        <p:nvSpPr>
          <p:cNvPr id="45" name="矩形 44"/>
          <p:cNvSpPr/>
          <p:nvPr/>
        </p:nvSpPr>
        <p:spPr>
          <a:xfrm>
            <a:off x="0" y="6663645"/>
            <a:ext cx="12191999" cy="25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4873980" y="672713"/>
            <a:ext cx="2693366" cy="707886"/>
          </a:xfrm>
          <a:prstGeom prst="rect">
            <a:avLst/>
          </a:prstGeom>
          <a:noFill/>
        </p:spPr>
        <p:txBody>
          <a:bodyPr wrap="none" rtlCol="0">
            <a:spAutoFit/>
          </a:bodyPr>
          <a:lstStyle/>
          <a:p>
            <a:r>
              <a:rPr lang="zh-CN" altLang="en-US" sz="4000" b="1"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三 种 意 识</a:t>
            </a:r>
          </a:p>
        </p:txBody>
      </p:sp>
      <p:sp>
        <p:nvSpPr>
          <p:cNvPr id="56" name="Freeform 13"/>
          <p:cNvSpPr>
            <a:spLocks/>
          </p:cNvSpPr>
          <p:nvPr/>
        </p:nvSpPr>
        <p:spPr bwMode="auto">
          <a:xfrm>
            <a:off x="1549823" y="3531062"/>
            <a:ext cx="681840" cy="765391"/>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rgbClr val="1578B1"/>
          </a:solidFill>
          <a:ln w="28575" cap="flat">
            <a:solidFill>
              <a:srgbClr val="00A0E8"/>
            </a:solidFill>
            <a:prstDash val="solid"/>
            <a:miter lim="800000"/>
            <a:headEnd/>
            <a:tailEnd/>
          </a:ln>
          <a:effectLst>
            <a:outerShdw blurRad="203200" dist="1016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3"/>
          <p:cNvSpPr>
            <a:spLocks/>
          </p:cNvSpPr>
          <p:nvPr/>
        </p:nvSpPr>
        <p:spPr bwMode="auto">
          <a:xfrm>
            <a:off x="1510670" y="4663643"/>
            <a:ext cx="681840" cy="765391"/>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rgbClr val="00A0E8"/>
          </a:solidFill>
          <a:ln w="28575">
            <a:gradFill flip="none" rotWithShape="1">
              <a:gsLst>
                <a:gs pos="0">
                  <a:srgbClr val="005DAD"/>
                </a:gs>
                <a:gs pos="100000">
                  <a:srgbClr val="5796D0"/>
                </a:gs>
              </a:gsLst>
              <a:lin ang="0" scaled="0"/>
              <a:tileRect/>
            </a:gradFill>
          </a:ln>
          <a:effectLst>
            <a:outerShdw blurRad="203200" dist="1016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8" name="Freeform 13"/>
          <p:cNvSpPr>
            <a:spLocks/>
          </p:cNvSpPr>
          <p:nvPr/>
        </p:nvSpPr>
        <p:spPr bwMode="auto">
          <a:xfrm>
            <a:off x="1483743" y="2388158"/>
            <a:ext cx="681840" cy="765391"/>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rgbClr val="FFC000"/>
          </a:solidFill>
          <a:ln w="28575" cap="flat">
            <a:solidFill>
              <a:srgbClr val="FFC000"/>
            </a:solidFill>
            <a:prstDash val="solid"/>
            <a:miter lim="800000"/>
            <a:headEnd/>
            <a:tailEnd/>
          </a:ln>
          <a:effectLst>
            <a:outerShdw blurRad="203200" dist="1016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nvGrpSpPr>
          <p:cNvPr id="59" name="组合 58"/>
          <p:cNvGrpSpPr/>
          <p:nvPr/>
        </p:nvGrpSpPr>
        <p:grpSpPr>
          <a:xfrm>
            <a:off x="1705034" y="4891682"/>
            <a:ext cx="520548" cy="468817"/>
            <a:chOff x="5405438" y="6815138"/>
            <a:chExt cx="511175" cy="460375"/>
          </a:xfrm>
        </p:grpSpPr>
        <p:sp>
          <p:nvSpPr>
            <p:cNvPr id="60"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62"/>
            <p:cNvSpPr>
              <a:spLocks noEditPoints="1"/>
            </p:cNvSpPr>
            <p:nvPr/>
          </p:nvSpPr>
          <p:spPr bwMode="auto">
            <a:xfrm>
              <a:off x="5405438" y="6815138"/>
              <a:ext cx="117475" cy="290513"/>
            </a:xfrm>
            <a:custGeom>
              <a:avLst/>
              <a:gdLst>
                <a:gd name="T0" fmla="*/ 17 w 31"/>
                <a:gd name="T1" fmla="*/ 0 h 77"/>
                <a:gd name="T2" fmla="*/ 29 w 31"/>
                <a:gd name="T3" fmla="*/ 5 h 77"/>
                <a:gd name="T4" fmla="*/ 31 w 31"/>
                <a:gd name="T5" fmla="*/ 18 h 77"/>
                <a:gd name="T6" fmla="*/ 31 w 31"/>
                <a:gd name="T7" fmla="*/ 62 h 77"/>
                <a:gd name="T8" fmla="*/ 27 w 31"/>
                <a:gd name="T9" fmla="*/ 73 h 77"/>
                <a:gd name="T10" fmla="*/ 16 w 31"/>
                <a:gd name="T11" fmla="*/ 77 h 77"/>
                <a:gd name="T12" fmla="*/ 3 w 31"/>
                <a:gd name="T13" fmla="*/ 72 h 77"/>
                <a:gd name="T14" fmla="*/ 0 w 31"/>
                <a:gd name="T15" fmla="*/ 56 h 77"/>
                <a:gd name="T16" fmla="*/ 0 w 31"/>
                <a:gd name="T17" fmla="*/ 21 h 77"/>
                <a:gd name="T18" fmla="*/ 3 w 31"/>
                <a:gd name="T19" fmla="*/ 5 h 77"/>
                <a:gd name="T20" fmla="*/ 17 w 31"/>
                <a:gd name="T21" fmla="*/ 0 h 77"/>
                <a:gd name="T22" fmla="*/ 16 w 31"/>
                <a:gd name="T23" fmla="*/ 70 h 77"/>
                <a:gd name="T24" fmla="*/ 23 w 31"/>
                <a:gd name="T25" fmla="*/ 59 h 77"/>
                <a:gd name="T26" fmla="*/ 23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63"/>
            <p:cNvSpPr>
              <a:spLocks/>
            </p:cNvSpPr>
            <p:nvPr/>
          </p:nvSpPr>
          <p:spPr bwMode="auto">
            <a:xfrm>
              <a:off x="5545138" y="6815138"/>
              <a:ext cx="112713" cy="290513"/>
            </a:xfrm>
            <a:custGeom>
              <a:avLst/>
              <a:gdLst>
                <a:gd name="T0" fmla="*/ 9 w 30"/>
                <a:gd name="T1" fmla="*/ 54 h 77"/>
                <a:gd name="T2" fmla="*/ 9 w 30"/>
                <a:gd name="T3" fmla="*/ 62 h 77"/>
                <a:gd name="T4" fmla="*/ 10 w 30"/>
                <a:gd name="T5" fmla="*/ 68 h 77"/>
                <a:gd name="T6" fmla="*/ 16 w 30"/>
                <a:gd name="T7" fmla="*/ 70 h 77"/>
                <a:gd name="T8" fmla="*/ 21 w 30"/>
                <a:gd name="T9" fmla="*/ 65 h 77"/>
                <a:gd name="T10" fmla="*/ 21 w 30"/>
                <a:gd name="T11" fmla="*/ 58 h 77"/>
                <a:gd name="T12" fmla="*/ 21 w 30"/>
                <a:gd name="T13" fmla="*/ 52 h 77"/>
                <a:gd name="T14" fmla="*/ 20 w 30"/>
                <a:gd name="T15" fmla="*/ 43 h 77"/>
                <a:gd name="T16" fmla="*/ 12 w 30"/>
                <a:gd name="T17" fmla="*/ 39 h 77"/>
                <a:gd name="T18" fmla="*/ 10 w 30"/>
                <a:gd name="T19" fmla="*/ 39 h 77"/>
                <a:gd name="T20" fmla="*/ 7 w 30"/>
                <a:gd name="T21" fmla="*/ 40 h 77"/>
                <a:gd name="T22" fmla="*/ 7 w 30"/>
                <a:gd name="T23" fmla="*/ 31 h 77"/>
                <a:gd name="T24" fmla="*/ 9 w 30"/>
                <a:gd name="T25" fmla="*/ 31 h 77"/>
                <a:gd name="T26" fmla="*/ 19 w 30"/>
                <a:gd name="T27" fmla="*/ 22 h 77"/>
                <a:gd name="T28" fmla="*/ 19 w 30"/>
                <a:gd name="T29" fmla="*/ 14 h 77"/>
                <a:gd name="T30" fmla="*/ 14 w 30"/>
                <a:gd name="T31" fmla="*/ 7 h 77"/>
                <a:gd name="T32" fmla="*/ 9 w 30"/>
                <a:gd name="T33" fmla="*/ 15 h 77"/>
                <a:gd name="T34" fmla="*/ 9 w 30"/>
                <a:gd name="T35" fmla="*/ 17 h 77"/>
                <a:gd name="T36" fmla="*/ 9 w 30"/>
                <a:gd name="T37" fmla="*/ 19 h 77"/>
                <a:gd name="T38" fmla="*/ 0 w 30"/>
                <a:gd name="T39" fmla="*/ 19 h 77"/>
                <a:gd name="T40" fmla="*/ 0 w 30"/>
                <a:gd name="T41" fmla="*/ 12 h 77"/>
                <a:gd name="T42" fmla="*/ 15 w 30"/>
                <a:gd name="T43" fmla="*/ 0 h 77"/>
                <a:gd name="T44" fmla="*/ 29 w 30"/>
                <a:gd name="T45" fmla="*/ 13 h 77"/>
                <a:gd name="T46" fmla="*/ 29 w 30"/>
                <a:gd name="T47" fmla="*/ 17 h 77"/>
                <a:gd name="T48" fmla="*/ 29 w 30"/>
                <a:gd name="T49" fmla="*/ 20 h 77"/>
                <a:gd name="T50" fmla="*/ 22 w 30"/>
                <a:gd name="T51" fmla="*/ 34 h 77"/>
                <a:gd name="T52" fmla="*/ 28 w 30"/>
                <a:gd name="T53" fmla="*/ 39 h 77"/>
                <a:gd name="T54" fmla="*/ 30 w 30"/>
                <a:gd name="T55" fmla="*/ 48 h 77"/>
                <a:gd name="T56" fmla="*/ 30 w 30"/>
                <a:gd name="T57" fmla="*/ 64 h 77"/>
                <a:gd name="T58" fmla="*/ 14 w 30"/>
                <a:gd name="T59" fmla="*/ 77 h 77"/>
                <a:gd name="T60" fmla="*/ 0 w 30"/>
                <a:gd name="T61" fmla="*/ 64 h 77"/>
                <a:gd name="T62" fmla="*/ 0 w 30"/>
                <a:gd name="T63" fmla="*/ 54 h 77"/>
                <a:gd name="T64" fmla="*/ 9 w 30"/>
                <a:gd name="T65" fmla="*/ 5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63" name="组合 62"/>
          <p:cNvGrpSpPr/>
          <p:nvPr/>
        </p:nvGrpSpPr>
        <p:grpSpPr>
          <a:xfrm>
            <a:off x="1699175" y="2604920"/>
            <a:ext cx="509232" cy="468817"/>
            <a:chOff x="5722963" y="2742165"/>
            <a:chExt cx="500063" cy="460375"/>
          </a:xfrm>
        </p:grpSpPr>
        <p:sp>
          <p:nvSpPr>
            <p:cNvPr id="64"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56"/>
            <p:cNvSpPr>
              <a:spLocks noEditPoints="1"/>
            </p:cNvSpPr>
            <p:nvPr/>
          </p:nvSpPr>
          <p:spPr bwMode="auto">
            <a:xfrm>
              <a:off x="5722963" y="2742165"/>
              <a:ext cx="115888" cy="290513"/>
            </a:xfrm>
            <a:custGeom>
              <a:avLst/>
              <a:gdLst>
                <a:gd name="T0" fmla="*/ 17 w 31"/>
                <a:gd name="T1" fmla="*/ 0 h 77"/>
                <a:gd name="T2" fmla="*/ 28 w 31"/>
                <a:gd name="T3" fmla="*/ 5 h 77"/>
                <a:gd name="T4" fmla="*/ 31 w 31"/>
                <a:gd name="T5" fmla="*/ 18 h 77"/>
                <a:gd name="T6" fmla="*/ 31 w 31"/>
                <a:gd name="T7" fmla="*/ 63 h 77"/>
                <a:gd name="T8" fmla="*/ 27 w 31"/>
                <a:gd name="T9" fmla="*/ 74 h 77"/>
                <a:gd name="T10" fmla="*/ 16 w 31"/>
                <a:gd name="T11" fmla="*/ 77 h 77"/>
                <a:gd name="T12" fmla="*/ 2 w 31"/>
                <a:gd name="T13" fmla="*/ 72 h 77"/>
                <a:gd name="T14" fmla="*/ 0 w 31"/>
                <a:gd name="T15" fmla="*/ 57 h 77"/>
                <a:gd name="T16" fmla="*/ 0 w 31"/>
                <a:gd name="T17" fmla="*/ 21 h 77"/>
                <a:gd name="T18" fmla="*/ 3 w 31"/>
                <a:gd name="T19" fmla="*/ 6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57"/>
            <p:cNvSpPr>
              <a:spLocks/>
            </p:cNvSpPr>
            <p:nvPr/>
          </p:nvSpPr>
          <p:spPr bwMode="auto">
            <a:xfrm>
              <a:off x="5876951" y="2745340"/>
              <a:ext cx="68263" cy="287338"/>
            </a:xfrm>
            <a:custGeom>
              <a:avLst/>
              <a:gdLst>
                <a:gd name="T0" fmla="*/ 0 w 18"/>
                <a:gd name="T1" fmla="*/ 11 h 76"/>
                <a:gd name="T2" fmla="*/ 11 w 18"/>
                <a:gd name="T3" fmla="*/ 0 h 76"/>
                <a:gd name="T4" fmla="*/ 18 w 18"/>
                <a:gd name="T5" fmla="*/ 0 h 76"/>
                <a:gd name="T6" fmla="*/ 18 w 18"/>
                <a:gd name="T7" fmla="*/ 76 h 76"/>
                <a:gd name="T8" fmla="*/ 8 w 18"/>
                <a:gd name="T9" fmla="*/ 76 h 76"/>
                <a:gd name="T10" fmla="*/ 8 w 18"/>
                <a:gd name="T11" fmla="*/ 19 h 76"/>
                <a:gd name="T12" fmla="*/ 0 w 18"/>
                <a:gd name="T13" fmla="*/ 19 h 76"/>
                <a:gd name="T14" fmla="*/ 0 w 18"/>
                <a:gd name="T15" fmla="*/ 11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67" name="组合 66"/>
          <p:cNvGrpSpPr/>
          <p:nvPr/>
        </p:nvGrpSpPr>
        <p:grpSpPr>
          <a:xfrm>
            <a:off x="1702446" y="3765838"/>
            <a:ext cx="520548" cy="468817"/>
            <a:chOff x="952501" y="6013451"/>
            <a:chExt cx="511175" cy="460375"/>
          </a:xfrm>
        </p:grpSpPr>
        <p:sp>
          <p:nvSpPr>
            <p:cNvPr id="68"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59"/>
            <p:cNvSpPr>
              <a:spLocks noEditPoints="1"/>
            </p:cNvSpPr>
            <p:nvPr/>
          </p:nvSpPr>
          <p:spPr bwMode="auto">
            <a:xfrm>
              <a:off x="952501" y="6013451"/>
              <a:ext cx="115888" cy="290513"/>
            </a:xfrm>
            <a:custGeom>
              <a:avLst/>
              <a:gdLst>
                <a:gd name="T0" fmla="*/ 17 w 31"/>
                <a:gd name="T1" fmla="*/ 0 h 77"/>
                <a:gd name="T2" fmla="*/ 28 w 31"/>
                <a:gd name="T3" fmla="*/ 5 h 77"/>
                <a:gd name="T4" fmla="*/ 31 w 31"/>
                <a:gd name="T5" fmla="*/ 18 h 77"/>
                <a:gd name="T6" fmla="*/ 31 w 31"/>
                <a:gd name="T7" fmla="*/ 62 h 77"/>
                <a:gd name="T8" fmla="*/ 27 w 31"/>
                <a:gd name="T9" fmla="*/ 73 h 77"/>
                <a:gd name="T10" fmla="*/ 16 w 31"/>
                <a:gd name="T11" fmla="*/ 77 h 77"/>
                <a:gd name="T12" fmla="*/ 3 w 31"/>
                <a:gd name="T13" fmla="*/ 71 h 77"/>
                <a:gd name="T14" fmla="*/ 0 w 31"/>
                <a:gd name="T15" fmla="*/ 56 h 77"/>
                <a:gd name="T16" fmla="*/ 0 w 31"/>
                <a:gd name="T17" fmla="*/ 21 h 77"/>
                <a:gd name="T18" fmla="*/ 3 w 31"/>
                <a:gd name="T19" fmla="*/ 5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60"/>
            <p:cNvSpPr>
              <a:spLocks/>
            </p:cNvSpPr>
            <p:nvPr/>
          </p:nvSpPr>
          <p:spPr bwMode="auto">
            <a:xfrm>
              <a:off x="1090613" y="6013451"/>
              <a:ext cx="117475" cy="290513"/>
            </a:xfrm>
            <a:custGeom>
              <a:avLst/>
              <a:gdLst>
                <a:gd name="T0" fmla="*/ 0 w 31"/>
                <a:gd name="T1" fmla="*/ 16 h 77"/>
                <a:gd name="T2" fmla="*/ 4 w 31"/>
                <a:gd name="T3" fmla="*/ 4 h 77"/>
                <a:gd name="T4" fmla="*/ 16 w 31"/>
                <a:gd name="T5" fmla="*/ 0 h 77"/>
                <a:gd name="T6" fmla="*/ 29 w 31"/>
                <a:gd name="T7" fmla="*/ 6 h 77"/>
                <a:gd name="T8" fmla="*/ 31 w 31"/>
                <a:gd name="T9" fmla="*/ 22 h 77"/>
                <a:gd name="T10" fmla="*/ 30 w 31"/>
                <a:gd name="T11" fmla="*/ 30 h 77"/>
                <a:gd name="T12" fmla="*/ 27 w 31"/>
                <a:gd name="T13" fmla="*/ 38 h 77"/>
                <a:gd name="T14" fmla="*/ 18 w 31"/>
                <a:gd name="T15" fmla="*/ 52 h 77"/>
                <a:gd name="T16" fmla="*/ 11 w 31"/>
                <a:gd name="T17" fmla="*/ 68 h 77"/>
                <a:gd name="T18" fmla="*/ 31 w 31"/>
                <a:gd name="T19" fmla="*/ 68 h 77"/>
                <a:gd name="T20" fmla="*/ 31 w 31"/>
                <a:gd name="T21" fmla="*/ 76 h 77"/>
                <a:gd name="T22" fmla="*/ 8 w 31"/>
                <a:gd name="T23" fmla="*/ 77 h 77"/>
                <a:gd name="T24" fmla="*/ 0 w 31"/>
                <a:gd name="T25" fmla="*/ 76 h 77"/>
                <a:gd name="T26" fmla="*/ 0 w 31"/>
                <a:gd name="T27" fmla="*/ 76 h 77"/>
                <a:gd name="T28" fmla="*/ 5 w 31"/>
                <a:gd name="T29" fmla="*/ 55 h 77"/>
                <a:gd name="T30" fmla="*/ 17 w 31"/>
                <a:gd name="T31" fmla="*/ 37 h 77"/>
                <a:gd name="T32" fmla="*/ 21 w 31"/>
                <a:gd name="T33" fmla="*/ 20 h 77"/>
                <a:gd name="T34" fmla="*/ 21 w 31"/>
                <a:gd name="T35" fmla="*/ 19 h 77"/>
                <a:gd name="T36" fmla="*/ 21 w 31"/>
                <a:gd name="T37" fmla="*/ 17 h 77"/>
                <a:gd name="T38" fmla="*/ 21 w 31"/>
                <a:gd name="T39" fmla="*/ 12 h 77"/>
                <a:gd name="T40" fmla="*/ 15 w 31"/>
                <a:gd name="T41" fmla="*/ 7 h 77"/>
                <a:gd name="T42" fmla="*/ 10 w 31"/>
                <a:gd name="T43" fmla="*/ 16 h 77"/>
                <a:gd name="T44" fmla="*/ 10 w 31"/>
                <a:gd name="T45" fmla="*/ 19 h 77"/>
                <a:gd name="T46" fmla="*/ 10 w 31"/>
                <a:gd name="T47" fmla="*/ 21 h 77"/>
                <a:gd name="T48" fmla="*/ 10 w 31"/>
                <a:gd name="T49" fmla="*/ 23 h 77"/>
                <a:gd name="T50" fmla="*/ 10 w 31"/>
                <a:gd name="T51" fmla="*/ 26 h 77"/>
                <a:gd name="T52" fmla="*/ 0 w 31"/>
                <a:gd name="T53" fmla="*/ 26 h 77"/>
                <a:gd name="T54" fmla="*/ 0 w 31"/>
                <a:gd name="T55" fmla="*/ 1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71" name="等腰三角形 70"/>
          <p:cNvSpPr/>
          <p:nvPr/>
        </p:nvSpPr>
        <p:spPr>
          <a:xfrm flipV="1">
            <a:off x="8695753" y="3605741"/>
            <a:ext cx="778213" cy="670873"/>
          </a:xfrm>
          <a:prstGeom prst="triangle">
            <a:avLst/>
          </a:prstGeom>
          <a:solidFill>
            <a:srgbClr val="CB8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dirty="0">
              <a:solidFill>
                <a:prstClr val="white"/>
              </a:solidFill>
              <a:latin typeface="微软雅黑" panose="020B0503020204020204" pitchFamily="34" charset="-122"/>
            </a:endParaRPr>
          </a:p>
        </p:txBody>
      </p:sp>
      <p:grpSp>
        <p:nvGrpSpPr>
          <p:cNvPr id="72" name="组合 71"/>
          <p:cNvGrpSpPr/>
          <p:nvPr/>
        </p:nvGrpSpPr>
        <p:grpSpPr>
          <a:xfrm>
            <a:off x="8292762" y="1801967"/>
            <a:ext cx="1584196" cy="1584196"/>
            <a:chOff x="3977927" y="982493"/>
            <a:chExt cx="1188147" cy="1188147"/>
          </a:xfrm>
        </p:grpSpPr>
        <p:sp>
          <p:nvSpPr>
            <p:cNvPr id="73" name="矩形 72"/>
            <p:cNvSpPr/>
            <p:nvPr/>
          </p:nvSpPr>
          <p:spPr>
            <a:xfrm>
              <a:off x="3977927" y="982493"/>
              <a:ext cx="1188147" cy="118814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defTabSz="914377"/>
              <a:endParaRPr lang="zh-CN" altLang="en-US" dirty="0">
                <a:solidFill>
                  <a:prstClr val="white"/>
                </a:solidFill>
                <a:latin typeface="微软雅黑" panose="020B0503020204020204" pitchFamily="34" charset="-122"/>
              </a:endParaRPr>
            </a:p>
          </p:txBody>
        </p:sp>
        <p:sp>
          <p:nvSpPr>
            <p:cNvPr id="74" name="文本框 73"/>
            <p:cNvSpPr txBox="1"/>
            <p:nvPr/>
          </p:nvSpPr>
          <p:spPr>
            <a:xfrm>
              <a:off x="3977927" y="1097158"/>
              <a:ext cx="1162924" cy="900247"/>
            </a:xfrm>
            <a:prstGeom prst="rect">
              <a:avLst/>
            </a:prstGeom>
            <a:noFill/>
          </p:spPr>
          <p:txBody>
            <a:bodyPr wrap="square" rtlCol="0">
              <a:spAutoFit/>
            </a:bodyPr>
            <a:lstStyle/>
            <a:p>
              <a:pPr algn="ctr" defTabSz="914377"/>
              <a:r>
                <a:rPr lang="zh-CN" altLang="en-US" sz="3600" b="1" dirty="0">
                  <a:solidFill>
                    <a:prstClr val="white"/>
                  </a:solidFill>
                  <a:effectLst>
                    <a:outerShdw blurRad="38100" dist="38100" dir="2700000" algn="tl">
                      <a:srgbClr val="000000">
                        <a:alpha val="43137"/>
                      </a:srgbClr>
                    </a:outerShdw>
                  </a:effectLst>
                </a:rPr>
                <a:t>全局意识</a:t>
              </a:r>
              <a:endParaRPr lang="zh-CN" altLang="en-US" sz="3600" b="1" dirty="0">
                <a:solidFill>
                  <a:prstClr val="white"/>
                </a:solidFill>
                <a:effectLst>
                  <a:outerShdw blurRad="38100" dist="38100" dir="2700000" algn="tl">
                    <a:srgbClr val="000000">
                      <a:alpha val="43137"/>
                    </a:srgbClr>
                  </a:outerShdw>
                </a:effectLst>
                <a:latin typeface="微软雅黑"/>
              </a:endParaRPr>
            </a:p>
          </p:txBody>
        </p:sp>
      </p:grpSp>
      <p:grpSp>
        <p:nvGrpSpPr>
          <p:cNvPr id="75" name="组合 74"/>
          <p:cNvGrpSpPr/>
          <p:nvPr/>
        </p:nvGrpSpPr>
        <p:grpSpPr>
          <a:xfrm>
            <a:off x="7177799" y="3676087"/>
            <a:ext cx="1617133" cy="1584196"/>
            <a:chOff x="3141705" y="2388083"/>
            <a:chExt cx="1212850" cy="1188147"/>
          </a:xfrm>
        </p:grpSpPr>
        <p:sp>
          <p:nvSpPr>
            <p:cNvPr id="76" name="矩形 75"/>
            <p:cNvSpPr/>
            <p:nvPr/>
          </p:nvSpPr>
          <p:spPr>
            <a:xfrm rot="3600000">
              <a:off x="3166408" y="2388083"/>
              <a:ext cx="1188147" cy="1188147"/>
            </a:xfrm>
            <a:prstGeom prst="rect">
              <a:avLst/>
            </a:prstGeom>
            <a:solidFill>
              <a:srgbClr val="00A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dirty="0">
                <a:solidFill>
                  <a:prstClr val="white"/>
                </a:solidFill>
                <a:latin typeface="微软雅黑" panose="020B0503020204020204" pitchFamily="34" charset="-122"/>
              </a:endParaRPr>
            </a:p>
          </p:txBody>
        </p:sp>
        <p:sp>
          <p:nvSpPr>
            <p:cNvPr id="77" name="文本框 76"/>
            <p:cNvSpPr txBox="1"/>
            <p:nvPr/>
          </p:nvSpPr>
          <p:spPr>
            <a:xfrm>
              <a:off x="3141705" y="2519585"/>
              <a:ext cx="1162924" cy="900247"/>
            </a:xfrm>
            <a:prstGeom prst="rect">
              <a:avLst/>
            </a:prstGeom>
            <a:noFill/>
          </p:spPr>
          <p:txBody>
            <a:bodyPr wrap="square" rtlCol="0">
              <a:spAutoFit/>
            </a:bodyPr>
            <a:lstStyle>
              <a:defPPr>
                <a:defRPr lang="zh-CN"/>
              </a:defPPr>
              <a:lvl1pPr algn="ctr" defTabSz="914377">
                <a:defRPr sz="3600" b="1">
                  <a:solidFill>
                    <a:prstClr val="white"/>
                  </a:solidFill>
                  <a:effectLst>
                    <a:outerShdw blurRad="38100" dist="38100" dir="2700000" algn="tl">
                      <a:srgbClr val="000000">
                        <a:alpha val="43137"/>
                      </a:srgbClr>
                    </a:outerShdw>
                  </a:effectLst>
                </a:defRPr>
              </a:lvl1pPr>
            </a:lstStyle>
            <a:p>
              <a:r>
                <a:rPr lang="zh-CN" altLang="en-US" dirty="0"/>
                <a:t>成果意识</a:t>
              </a:r>
            </a:p>
          </p:txBody>
        </p:sp>
      </p:grpSp>
      <p:grpSp>
        <p:nvGrpSpPr>
          <p:cNvPr id="78" name="组合 77"/>
          <p:cNvGrpSpPr/>
          <p:nvPr/>
        </p:nvGrpSpPr>
        <p:grpSpPr>
          <a:xfrm>
            <a:off x="9374788" y="3676090"/>
            <a:ext cx="1584196" cy="1584196"/>
            <a:chOff x="4789446" y="2388086"/>
            <a:chExt cx="1188147" cy="1188147"/>
          </a:xfrm>
        </p:grpSpPr>
        <p:sp>
          <p:nvSpPr>
            <p:cNvPr id="79" name="矩形 78"/>
            <p:cNvSpPr/>
            <p:nvPr/>
          </p:nvSpPr>
          <p:spPr>
            <a:xfrm rot="1800000">
              <a:off x="4789446" y="2388086"/>
              <a:ext cx="1188147" cy="1188147"/>
            </a:xfrm>
            <a:prstGeom prst="rect">
              <a:avLst/>
            </a:prstGeom>
            <a:solidFill>
              <a:srgbClr val="1578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dirty="0">
                <a:solidFill>
                  <a:prstClr val="white"/>
                </a:solidFill>
                <a:latin typeface="微软雅黑" panose="020B0503020204020204" pitchFamily="34" charset="-122"/>
              </a:endParaRPr>
            </a:p>
          </p:txBody>
        </p:sp>
        <p:sp>
          <p:nvSpPr>
            <p:cNvPr id="80" name="文本框 79"/>
            <p:cNvSpPr txBox="1"/>
            <p:nvPr/>
          </p:nvSpPr>
          <p:spPr>
            <a:xfrm>
              <a:off x="4802057" y="2532035"/>
              <a:ext cx="1162924" cy="900247"/>
            </a:xfrm>
            <a:prstGeom prst="rect">
              <a:avLst/>
            </a:prstGeom>
            <a:noFill/>
          </p:spPr>
          <p:txBody>
            <a:bodyPr wrap="square" rtlCol="0">
              <a:spAutoFit/>
            </a:bodyPr>
            <a:lstStyle>
              <a:defPPr>
                <a:defRPr lang="zh-CN"/>
              </a:defPPr>
              <a:lvl1pPr algn="ctr" defTabSz="914377">
                <a:defRPr sz="3600" b="1">
                  <a:solidFill>
                    <a:prstClr val="white"/>
                  </a:solidFill>
                  <a:effectLst>
                    <a:outerShdw blurRad="38100" dist="38100" dir="2700000" algn="tl">
                      <a:srgbClr val="000000">
                        <a:alpha val="43137"/>
                      </a:srgbClr>
                    </a:outerShdw>
                  </a:effectLst>
                </a:defRPr>
              </a:lvl1pPr>
            </a:lstStyle>
            <a:p>
              <a:r>
                <a:rPr lang="zh-CN" altLang="zh-CN" dirty="0"/>
                <a:t>服务意识</a:t>
              </a:r>
              <a:endParaRPr lang="zh-CN" altLang="en-US" dirty="0"/>
            </a:p>
          </p:txBody>
        </p:sp>
      </p:grpSp>
    </p:spTree>
    <p:extLst>
      <p:ext uri="{BB962C8B-B14F-4D97-AF65-F5344CB8AC3E}">
        <p14:creationId xmlns:p14="http://schemas.microsoft.com/office/powerpoint/2010/main" val="78842661"/>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1000" fill="hold"/>
                                        <p:tgtEl>
                                          <p:spTgt spid="55"/>
                                        </p:tgtEl>
                                        <p:attrNameLst>
                                          <p:attrName>ppt_w</p:attrName>
                                        </p:attrNameLst>
                                      </p:cBhvr>
                                      <p:tavLst>
                                        <p:tav tm="0">
                                          <p:val>
                                            <p:fltVal val="0"/>
                                          </p:val>
                                        </p:tav>
                                        <p:tav tm="100000">
                                          <p:val>
                                            <p:strVal val="#ppt_w"/>
                                          </p:val>
                                        </p:tav>
                                      </p:tavLst>
                                    </p:anim>
                                    <p:anim calcmode="lin" valueType="num">
                                      <p:cBhvr>
                                        <p:cTn id="8" dur="1000" fill="hold"/>
                                        <p:tgtEl>
                                          <p:spTgt spid="55"/>
                                        </p:tgtEl>
                                        <p:attrNameLst>
                                          <p:attrName>ppt_h</p:attrName>
                                        </p:attrNameLst>
                                      </p:cBhvr>
                                      <p:tavLst>
                                        <p:tav tm="0">
                                          <p:val>
                                            <p:fltVal val="0"/>
                                          </p:val>
                                        </p:tav>
                                        <p:tav tm="100000">
                                          <p:val>
                                            <p:strVal val="#ppt_h"/>
                                          </p:val>
                                        </p:tav>
                                      </p:tavLst>
                                    </p:anim>
                                    <p:anim calcmode="lin" valueType="num">
                                      <p:cBhvr>
                                        <p:cTn id="9" dur="1000" fill="hold"/>
                                        <p:tgtEl>
                                          <p:spTgt spid="55"/>
                                        </p:tgtEl>
                                        <p:attrNameLst>
                                          <p:attrName>style.rotation</p:attrName>
                                        </p:attrNameLst>
                                      </p:cBhvr>
                                      <p:tavLst>
                                        <p:tav tm="0">
                                          <p:val>
                                            <p:fltVal val="90"/>
                                          </p:val>
                                        </p:tav>
                                        <p:tav tm="100000">
                                          <p:val>
                                            <p:fltVal val="0"/>
                                          </p:val>
                                        </p:tav>
                                      </p:tavLst>
                                    </p:anim>
                                    <p:animEffect transition="in" filter="fade">
                                      <p:cBhvr>
                                        <p:cTn id="10" dur="1000"/>
                                        <p:tgtEl>
                                          <p:spTgt spid="55"/>
                                        </p:tgtEl>
                                      </p:cBhvr>
                                    </p:animEffect>
                                  </p:childTnLst>
                                </p:cTn>
                              </p:par>
                            </p:childTnLst>
                          </p:cTn>
                        </p:par>
                        <p:par>
                          <p:cTn id="11" fill="hold">
                            <p:stCondLst>
                              <p:cond delay="1000"/>
                            </p:stCondLst>
                            <p:childTnLst>
                              <p:par>
                                <p:cTn id="12" presetID="49" presetClass="entr" presetSubtype="0" decel="100000" fill="hold" grpId="0" nodeType="afterEffect">
                                  <p:stCondLst>
                                    <p:cond delay="0"/>
                                  </p:stCondLst>
                                  <p:childTnLst>
                                    <p:set>
                                      <p:cBhvr>
                                        <p:cTn id="13" dur="1" fill="hold">
                                          <p:stCondLst>
                                            <p:cond delay="0"/>
                                          </p:stCondLst>
                                        </p:cTn>
                                        <p:tgtEl>
                                          <p:spTgt spid="71"/>
                                        </p:tgtEl>
                                        <p:attrNameLst>
                                          <p:attrName>style.visibility</p:attrName>
                                        </p:attrNameLst>
                                      </p:cBhvr>
                                      <p:to>
                                        <p:strVal val="visible"/>
                                      </p:to>
                                    </p:set>
                                    <p:anim calcmode="lin" valueType="num">
                                      <p:cBhvr>
                                        <p:cTn id="14" dur="500" fill="hold"/>
                                        <p:tgtEl>
                                          <p:spTgt spid="71"/>
                                        </p:tgtEl>
                                        <p:attrNameLst>
                                          <p:attrName>ppt_w</p:attrName>
                                        </p:attrNameLst>
                                      </p:cBhvr>
                                      <p:tavLst>
                                        <p:tav tm="0">
                                          <p:val>
                                            <p:fltVal val="0"/>
                                          </p:val>
                                        </p:tav>
                                        <p:tav tm="100000">
                                          <p:val>
                                            <p:strVal val="#ppt_w"/>
                                          </p:val>
                                        </p:tav>
                                      </p:tavLst>
                                    </p:anim>
                                    <p:anim calcmode="lin" valueType="num">
                                      <p:cBhvr>
                                        <p:cTn id="15" dur="500" fill="hold"/>
                                        <p:tgtEl>
                                          <p:spTgt spid="71"/>
                                        </p:tgtEl>
                                        <p:attrNameLst>
                                          <p:attrName>ppt_h</p:attrName>
                                        </p:attrNameLst>
                                      </p:cBhvr>
                                      <p:tavLst>
                                        <p:tav tm="0">
                                          <p:val>
                                            <p:fltVal val="0"/>
                                          </p:val>
                                        </p:tav>
                                        <p:tav tm="100000">
                                          <p:val>
                                            <p:strVal val="#ppt_h"/>
                                          </p:val>
                                        </p:tav>
                                      </p:tavLst>
                                    </p:anim>
                                    <p:anim calcmode="lin" valueType="num">
                                      <p:cBhvr>
                                        <p:cTn id="16" dur="500" fill="hold"/>
                                        <p:tgtEl>
                                          <p:spTgt spid="71"/>
                                        </p:tgtEl>
                                        <p:attrNameLst>
                                          <p:attrName>style.rotation</p:attrName>
                                        </p:attrNameLst>
                                      </p:cBhvr>
                                      <p:tavLst>
                                        <p:tav tm="0">
                                          <p:val>
                                            <p:fltVal val="360"/>
                                          </p:val>
                                        </p:tav>
                                        <p:tav tm="100000">
                                          <p:val>
                                            <p:fltVal val="0"/>
                                          </p:val>
                                        </p:tav>
                                      </p:tavLst>
                                    </p:anim>
                                    <p:animEffect transition="in" filter="fade">
                                      <p:cBhvr>
                                        <p:cTn id="17" dur="500"/>
                                        <p:tgtEl>
                                          <p:spTgt spid="71"/>
                                        </p:tgtEl>
                                      </p:cBhvr>
                                    </p:animEffect>
                                  </p:childTnLst>
                                </p:cTn>
                              </p:par>
                            </p:childTnLst>
                          </p:cTn>
                        </p:par>
                        <p:par>
                          <p:cTn id="18" fill="hold">
                            <p:stCondLst>
                              <p:cond delay="1500"/>
                            </p:stCondLst>
                            <p:childTnLst>
                              <p:par>
                                <p:cTn id="19" presetID="49" presetClass="entr" presetSubtype="0" decel="100000" fill="hold"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500" fill="hold"/>
                                        <p:tgtEl>
                                          <p:spTgt spid="72"/>
                                        </p:tgtEl>
                                        <p:attrNameLst>
                                          <p:attrName>ppt_w</p:attrName>
                                        </p:attrNameLst>
                                      </p:cBhvr>
                                      <p:tavLst>
                                        <p:tav tm="0">
                                          <p:val>
                                            <p:fltVal val="0"/>
                                          </p:val>
                                        </p:tav>
                                        <p:tav tm="100000">
                                          <p:val>
                                            <p:strVal val="#ppt_w"/>
                                          </p:val>
                                        </p:tav>
                                      </p:tavLst>
                                    </p:anim>
                                    <p:anim calcmode="lin" valueType="num">
                                      <p:cBhvr>
                                        <p:cTn id="22" dur="500" fill="hold"/>
                                        <p:tgtEl>
                                          <p:spTgt spid="72"/>
                                        </p:tgtEl>
                                        <p:attrNameLst>
                                          <p:attrName>ppt_h</p:attrName>
                                        </p:attrNameLst>
                                      </p:cBhvr>
                                      <p:tavLst>
                                        <p:tav tm="0">
                                          <p:val>
                                            <p:fltVal val="0"/>
                                          </p:val>
                                        </p:tav>
                                        <p:tav tm="100000">
                                          <p:val>
                                            <p:strVal val="#ppt_h"/>
                                          </p:val>
                                        </p:tav>
                                      </p:tavLst>
                                    </p:anim>
                                    <p:anim calcmode="lin" valueType="num">
                                      <p:cBhvr>
                                        <p:cTn id="23" dur="500" fill="hold"/>
                                        <p:tgtEl>
                                          <p:spTgt spid="72"/>
                                        </p:tgtEl>
                                        <p:attrNameLst>
                                          <p:attrName>style.rotation</p:attrName>
                                        </p:attrNameLst>
                                      </p:cBhvr>
                                      <p:tavLst>
                                        <p:tav tm="0">
                                          <p:val>
                                            <p:fltVal val="360"/>
                                          </p:val>
                                        </p:tav>
                                        <p:tav tm="100000">
                                          <p:val>
                                            <p:fltVal val="0"/>
                                          </p:val>
                                        </p:tav>
                                      </p:tavLst>
                                    </p:anim>
                                    <p:animEffect transition="in" filter="fade">
                                      <p:cBhvr>
                                        <p:cTn id="24" dur="500"/>
                                        <p:tgtEl>
                                          <p:spTgt spid="72"/>
                                        </p:tgtEl>
                                      </p:cBhvr>
                                    </p:animEffect>
                                  </p:childTnLst>
                                </p:cTn>
                              </p:par>
                            </p:childTnLst>
                          </p:cTn>
                        </p:par>
                        <p:par>
                          <p:cTn id="25" fill="hold">
                            <p:stCondLst>
                              <p:cond delay="2000"/>
                            </p:stCondLst>
                            <p:childTnLst>
                              <p:par>
                                <p:cTn id="26" presetID="49" presetClass="entr" presetSubtype="0" decel="100000" fill="hold" nodeType="afterEffect">
                                  <p:stCondLst>
                                    <p:cond delay="250"/>
                                  </p:stCondLst>
                                  <p:childTnLst>
                                    <p:set>
                                      <p:cBhvr>
                                        <p:cTn id="27" dur="1" fill="hold">
                                          <p:stCondLst>
                                            <p:cond delay="0"/>
                                          </p:stCondLst>
                                        </p:cTn>
                                        <p:tgtEl>
                                          <p:spTgt spid="78"/>
                                        </p:tgtEl>
                                        <p:attrNameLst>
                                          <p:attrName>style.visibility</p:attrName>
                                        </p:attrNameLst>
                                      </p:cBhvr>
                                      <p:to>
                                        <p:strVal val="visible"/>
                                      </p:to>
                                    </p:set>
                                    <p:anim calcmode="lin" valueType="num">
                                      <p:cBhvr>
                                        <p:cTn id="28" dur="500" fill="hold"/>
                                        <p:tgtEl>
                                          <p:spTgt spid="78"/>
                                        </p:tgtEl>
                                        <p:attrNameLst>
                                          <p:attrName>ppt_w</p:attrName>
                                        </p:attrNameLst>
                                      </p:cBhvr>
                                      <p:tavLst>
                                        <p:tav tm="0">
                                          <p:val>
                                            <p:fltVal val="0"/>
                                          </p:val>
                                        </p:tav>
                                        <p:tav tm="100000">
                                          <p:val>
                                            <p:strVal val="#ppt_w"/>
                                          </p:val>
                                        </p:tav>
                                      </p:tavLst>
                                    </p:anim>
                                    <p:anim calcmode="lin" valueType="num">
                                      <p:cBhvr>
                                        <p:cTn id="29" dur="500" fill="hold"/>
                                        <p:tgtEl>
                                          <p:spTgt spid="78"/>
                                        </p:tgtEl>
                                        <p:attrNameLst>
                                          <p:attrName>ppt_h</p:attrName>
                                        </p:attrNameLst>
                                      </p:cBhvr>
                                      <p:tavLst>
                                        <p:tav tm="0">
                                          <p:val>
                                            <p:fltVal val="0"/>
                                          </p:val>
                                        </p:tav>
                                        <p:tav tm="100000">
                                          <p:val>
                                            <p:strVal val="#ppt_h"/>
                                          </p:val>
                                        </p:tav>
                                      </p:tavLst>
                                    </p:anim>
                                    <p:anim calcmode="lin" valueType="num">
                                      <p:cBhvr>
                                        <p:cTn id="30" dur="500" fill="hold"/>
                                        <p:tgtEl>
                                          <p:spTgt spid="78"/>
                                        </p:tgtEl>
                                        <p:attrNameLst>
                                          <p:attrName>style.rotation</p:attrName>
                                        </p:attrNameLst>
                                      </p:cBhvr>
                                      <p:tavLst>
                                        <p:tav tm="0">
                                          <p:val>
                                            <p:fltVal val="360"/>
                                          </p:val>
                                        </p:tav>
                                        <p:tav tm="100000">
                                          <p:val>
                                            <p:fltVal val="0"/>
                                          </p:val>
                                        </p:tav>
                                      </p:tavLst>
                                    </p:anim>
                                    <p:animEffect transition="in" filter="fade">
                                      <p:cBhvr>
                                        <p:cTn id="31" dur="500"/>
                                        <p:tgtEl>
                                          <p:spTgt spid="78"/>
                                        </p:tgtEl>
                                      </p:cBhvr>
                                    </p:animEffect>
                                  </p:childTnLst>
                                </p:cTn>
                              </p:par>
                            </p:childTnLst>
                          </p:cTn>
                        </p:par>
                        <p:par>
                          <p:cTn id="32" fill="hold">
                            <p:stCondLst>
                              <p:cond delay="2750"/>
                            </p:stCondLst>
                            <p:childTnLst>
                              <p:par>
                                <p:cTn id="33" presetID="49" presetClass="entr" presetSubtype="0" decel="100000" fill="hold" nodeType="afterEffect">
                                  <p:stCondLst>
                                    <p:cond delay="250"/>
                                  </p:stCondLst>
                                  <p:childTnLst>
                                    <p:set>
                                      <p:cBhvr>
                                        <p:cTn id="34" dur="1" fill="hold">
                                          <p:stCondLst>
                                            <p:cond delay="0"/>
                                          </p:stCondLst>
                                        </p:cTn>
                                        <p:tgtEl>
                                          <p:spTgt spid="75"/>
                                        </p:tgtEl>
                                        <p:attrNameLst>
                                          <p:attrName>style.visibility</p:attrName>
                                        </p:attrNameLst>
                                      </p:cBhvr>
                                      <p:to>
                                        <p:strVal val="visible"/>
                                      </p:to>
                                    </p:set>
                                    <p:anim calcmode="lin" valueType="num">
                                      <p:cBhvr>
                                        <p:cTn id="35" dur="500" fill="hold"/>
                                        <p:tgtEl>
                                          <p:spTgt spid="75"/>
                                        </p:tgtEl>
                                        <p:attrNameLst>
                                          <p:attrName>ppt_w</p:attrName>
                                        </p:attrNameLst>
                                      </p:cBhvr>
                                      <p:tavLst>
                                        <p:tav tm="0">
                                          <p:val>
                                            <p:fltVal val="0"/>
                                          </p:val>
                                        </p:tav>
                                        <p:tav tm="100000">
                                          <p:val>
                                            <p:strVal val="#ppt_w"/>
                                          </p:val>
                                        </p:tav>
                                      </p:tavLst>
                                    </p:anim>
                                    <p:anim calcmode="lin" valueType="num">
                                      <p:cBhvr>
                                        <p:cTn id="36" dur="500" fill="hold"/>
                                        <p:tgtEl>
                                          <p:spTgt spid="75"/>
                                        </p:tgtEl>
                                        <p:attrNameLst>
                                          <p:attrName>ppt_h</p:attrName>
                                        </p:attrNameLst>
                                      </p:cBhvr>
                                      <p:tavLst>
                                        <p:tav tm="0">
                                          <p:val>
                                            <p:fltVal val="0"/>
                                          </p:val>
                                        </p:tav>
                                        <p:tav tm="100000">
                                          <p:val>
                                            <p:strVal val="#ppt_h"/>
                                          </p:val>
                                        </p:tav>
                                      </p:tavLst>
                                    </p:anim>
                                    <p:anim calcmode="lin" valueType="num">
                                      <p:cBhvr>
                                        <p:cTn id="37" dur="500" fill="hold"/>
                                        <p:tgtEl>
                                          <p:spTgt spid="75"/>
                                        </p:tgtEl>
                                        <p:attrNameLst>
                                          <p:attrName>style.rotation</p:attrName>
                                        </p:attrNameLst>
                                      </p:cBhvr>
                                      <p:tavLst>
                                        <p:tav tm="0">
                                          <p:val>
                                            <p:fltVal val="360"/>
                                          </p:val>
                                        </p:tav>
                                        <p:tav tm="100000">
                                          <p:val>
                                            <p:fltVal val="0"/>
                                          </p:val>
                                        </p:tav>
                                      </p:tavLst>
                                    </p:anim>
                                    <p:animEffect transition="in" filter="fade">
                                      <p:cBhvr>
                                        <p:cTn id="38" dur="500"/>
                                        <p:tgtEl>
                                          <p:spTgt spid="75"/>
                                        </p:tgtEl>
                                      </p:cBhvr>
                                    </p:animEffect>
                                  </p:childTnLst>
                                </p:cTn>
                              </p:par>
                              <p:par>
                                <p:cTn id="39" presetID="2" presetClass="entr" presetSubtype="8"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fill="hold"/>
                                        <p:tgtEl>
                                          <p:spTgt spid="45"/>
                                        </p:tgtEl>
                                        <p:attrNameLst>
                                          <p:attrName>ppt_x</p:attrName>
                                        </p:attrNameLst>
                                      </p:cBhvr>
                                      <p:tavLst>
                                        <p:tav tm="0">
                                          <p:val>
                                            <p:strVal val="0-#ppt_w/2"/>
                                          </p:val>
                                        </p:tav>
                                        <p:tav tm="100000">
                                          <p:val>
                                            <p:strVal val="#ppt_x"/>
                                          </p:val>
                                        </p:tav>
                                      </p:tavLst>
                                    </p:anim>
                                    <p:anim calcmode="lin" valueType="num">
                                      <p:cBhvr additive="base">
                                        <p:cTn id="42" dur="500" fill="hold"/>
                                        <p:tgtEl>
                                          <p:spTgt spid="45"/>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wipe(left)">
                                      <p:cBhvr>
                                        <p:cTn id="46" dur="250"/>
                                        <p:tgtEl>
                                          <p:spTgt spid="58"/>
                                        </p:tgtEl>
                                      </p:cBhvr>
                                    </p:animEffect>
                                  </p:childTnLst>
                                </p:cTn>
                              </p:par>
                            </p:childTnLst>
                          </p:cTn>
                        </p:par>
                        <p:par>
                          <p:cTn id="47" fill="hold">
                            <p:stCondLst>
                              <p:cond delay="3750"/>
                            </p:stCondLst>
                            <p:childTnLst>
                              <p:par>
                                <p:cTn id="48" presetID="22" presetClass="entr" presetSubtype="8" fill="hold" grpId="0" nodeType="after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left)">
                                      <p:cBhvr>
                                        <p:cTn id="50" dur="250"/>
                                        <p:tgtEl>
                                          <p:spTgt spid="39"/>
                                        </p:tgtEl>
                                      </p:cBhvr>
                                    </p:animEffect>
                                  </p:childTnLst>
                                </p:cTn>
                              </p:par>
                            </p:childTnLst>
                          </p:cTn>
                        </p:par>
                        <p:par>
                          <p:cTn id="51" fill="hold">
                            <p:stCondLst>
                              <p:cond delay="4000"/>
                            </p:stCondLst>
                            <p:childTnLst>
                              <p:par>
                                <p:cTn id="52" presetID="22" presetClass="entr" presetSubtype="2"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wipe(right)">
                                      <p:cBhvr>
                                        <p:cTn id="54" dur="250"/>
                                        <p:tgtEl>
                                          <p:spTgt spid="56"/>
                                        </p:tgtEl>
                                      </p:cBhvr>
                                    </p:animEffect>
                                  </p:childTnLst>
                                </p:cTn>
                              </p:par>
                            </p:childTnLst>
                          </p:cTn>
                        </p:par>
                        <p:par>
                          <p:cTn id="55" fill="hold">
                            <p:stCondLst>
                              <p:cond delay="4250"/>
                            </p:stCondLst>
                            <p:childTnLst>
                              <p:par>
                                <p:cTn id="56" presetID="22" presetClass="entr" presetSubtype="8"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left)">
                                      <p:cBhvr>
                                        <p:cTn id="58" dur="250"/>
                                        <p:tgtEl>
                                          <p:spTgt spid="41"/>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wipe(left)">
                                      <p:cBhvr>
                                        <p:cTn id="62" dur="250"/>
                                        <p:tgtEl>
                                          <p:spTgt spid="57"/>
                                        </p:tgtEl>
                                      </p:cBhvr>
                                    </p:animEffect>
                                  </p:childTnLst>
                                </p:cTn>
                              </p:par>
                            </p:childTnLst>
                          </p:cTn>
                        </p:par>
                        <p:par>
                          <p:cTn id="63" fill="hold">
                            <p:stCondLst>
                              <p:cond delay="4750"/>
                            </p:stCondLst>
                            <p:childTnLst>
                              <p:par>
                                <p:cTn id="64" presetID="22" presetClass="entr" presetSubtype="8"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wipe(left)">
                                      <p:cBhvr>
                                        <p:cTn id="66" dur="250"/>
                                        <p:tgtEl>
                                          <p:spTgt spid="40"/>
                                        </p:tgtEl>
                                      </p:cBhvr>
                                    </p:animEffect>
                                  </p:childTnLst>
                                </p:cTn>
                              </p:par>
                              <p:par>
                                <p:cTn id="67" presetID="22" presetClass="entr" presetSubtype="8" fill="hold" nodeType="withEffect">
                                  <p:stCondLst>
                                    <p:cond delay="0"/>
                                  </p:stCondLst>
                                  <p:childTnLst>
                                    <p:set>
                                      <p:cBhvr>
                                        <p:cTn id="68" dur="1" fill="hold">
                                          <p:stCondLst>
                                            <p:cond delay="0"/>
                                          </p:stCondLst>
                                        </p:cTn>
                                        <p:tgtEl>
                                          <p:spTgt spid="63"/>
                                        </p:tgtEl>
                                        <p:attrNameLst>
                                          <p:attrName>style.visibility</p:attrName>
                                        </p:attrNameLst>
                                      </p:cBhvr>
                                      <p:to>
                                        <p:strVal val="visible"/>
                                      </p:to>
                                    </p:set>
                                    <p:animEffect transition="in" filter="wipe(left)">
                                      <p:cBhvr>
                                        <p:cTn id="69" dur="250"/>
                                        <p:tgtEl>
                                          <p:spTgt spid="63"/>
                                        </p:tgtEl>
                                      </p:cBhvr>
                                    </p:animEffect>
                                  </p:childTnLst>
                                </p:cTn>
                              </p:par>
                              <p:par>
                                <p:cTn id="70" presetID="22" presetClass="entr" presetSubtype="2" fill="hold" nodeType="withEffect">
                                  <p:stCondLst>
                                    <p:cond delay="0"/>
                                  </p:stCondLst>
                                  <p:childTnLst>
                                    <p:set>
                                      <p:cBhvr>
                                        <p:cTn id="71" dur="1" fill="hold">
                                          <p:stCondLst>
                                            <p:cond delay="0"/>
                                          </p:stCondLst>
                                        </p:cTn>
                                        <p:tgtEl>
                                          <p:spTgt spid="67"/>
                                        </p:tgtEl>
                                        <p:attrNameLst>
                                          <p:attrName>style.visibility</p:attrName>
                                        </p:attrNameLst>
                                      </p:cBhvr>
                                      <p:to>
                                        <p:strVal val="visible"/>
                                      </p:to>
                                    </p:set>
                                    <p:animEffect transition="in" filter="wipe(right)">
                                      <p:cBhvr>
                                        <p:cTn id="72" dur="250"/>
                                        <p:tgtEl>
                                          <p:spTgt spid="67"/>
                                        </p:tgtEl>
                                      </p:cBhvr>
                                    </p:animEffect>
                                  </p:childTnLst>
                                </p:cTn>
                              </p:par>
                              <p:par>
                                <p:cTn id="73" presetID="22" presetClass="entr" presetSubtype="8" fill="hold" nodeType="withEffect">
                                  <p:stCondLst>
                                    <p:cond delay="0"/>
                                  </p:stCondLst>
                                  <p:childTnLst>
                                    <p:set>
                                      <p:cBhvr>
                                        <p:cTn id="74" dur="1" fill="hold">
                                          <p:stCondLst>
                                            <p:cond delay="0"/>
                                          </p:stCondLst>
                                        </p:cTn>
                                        <p:tgtEl>
                                          <p:spTgt spid="59"/>
                                        </p:tgtEl>
                                        <p:attrNameLst>
                                          <p:attrName>style.visibility</p:attrName>
                                        </p:attrNameLst>
                                      </p:cBhvr>
                                      <p:to>
                                        <p:strVal val="visible"/>
                                      </p:to>
                                    </p:set>
                                    <p:animEffect transition="in" filter="wipe(left)">
                                      <p:cBhvr>
                                        <p:cTn id="75" dur="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5" grpId="0" animBg="1"/>
      <p:bldP spid="55" grpId="0"/>
      <p:bldP spid="56" grpId="0" animBg="1"/>
      <p:bldP spid="57" grpId="0" animBg="1"/>
      <p:bldP spid="58" grpId="0" animBg="1"/>
      <p:bldP spid="7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0" y="6663645"/>
            <a:ext cx="12191999" cy="25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2"/>
          <a:stretch>
            <a:fillRect/>
          </a:stretch>
        </p:blipFill>
        <p:spPr>
          <a:xfrm>
            <a:off x="474486" y="490609"/>
            <a:ext cx="3767729" cy="5537419"/>
          </a:xfrm>
          <a:prstGeom prst="rect">
            <a:avLst/>
          </a:prstGeom>
          <a:effectLst>
            <a:outerShdw blurRad="50800" dist="38100" dir="2700000" algn="tl" rotWithShape="0">
              <a:prstClr val="black">
                <a:alpha val="40000"/>
              </a:prstClr>
            </a:outerShdw>
          </a:effectLst>
        </p:spPr>
      </p:pic>
      <p:pic>
        <p:nvPicPr>
          <p:cNvPr id="9" name="图片 8"/>
          <p:cNvPicPr>
            <a:picLocks noChangeAspect="1"/>
          </p:cNvPicPr>
          <p:nvPr/>
        </p:nvPicPr>
        <p:blipFill>
          <a:blip r:embed="rId3"/>
          <a:stretch>
            <a:fillRect/>
          </a:stretch>
        </p:blipFill>
        <p:spPr>
          <a:xfrm rot="21210241">
            <a:off x="4981588" y="558366"/>
            <a:ext cx="3482167" cy="5282970"/>
          </a:xfrm>
          <a:prstGeom prst="rect">
            <a:avLst/>
          </a:prstGeom>
          <a:effectLst>
            <a:outerShdw blurRad="50800" dist="38100" dir="2700000" algn="tl" rotWithShape="0">
              <a:prstClr val="black">
                <a:alpha val="40000"/>
              </a:prstClr>
            </a:outerShdw>
          </a:effectLst>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51416" y="3553226"/>
            <a:ext cx="2995454" cy="2047200"/>
          </a:xfrm>
          <a:prstGeom prst="ellipse">
            <a:avLst/>
          </a:prstGeom>
          <a:effectLst>
            <a:outerShdw blurRad="50800" dist="38100" dir="2700000" algn="tl" rotWithShape="0">
              <a:prstClr val="black">
                <a:alpha val="40000"/>
              </a:prstClr>
            </a:outerShdw>
          </a:effectLst>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10853" y="614597"/>
            <a:ext cx="2860313" cy="2145235"/>
          </a:xfrm>
          <a:prstGeom prst="ellipse">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70309956"/>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0" y="6663645"/>
            <a:ext cx="12191999" cy="25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stretch>
            <a:fillRect/>
          </a:stretch>
        </p:blipFill>
        <p:spPr>
          <a:xfrm>
            <a:off x="540289" y="340127"/>
            <a:ext cx="3128285" cy="493810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3" name="图片 2"/>
          <p:cNvPicPr>
            <a:picLocks noChangeAspect="1"/>
          </p:cNvPicPr>
          <p:nvPr/>
        </p:nvPicPr>
        <p:blipFill>
          <a:blip r:embed="rId3"/>
          <a:stretch>
            <a:fillRect/>
          </a:stretch>
        </p:blipFill>
        <p:spPr>
          <a:xfrm>
            <a:off x="1496073" y="706351"/>
            <a:ext cx="3555200" cy="487616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4" name="图片 3"/>
          <p:cNvPicPr>
            <a:picLocks noChangeAspect="1"/>
          </p:cNvPicPr>
          <p:nvPr/>
        </p:nvPicPr>
        <p:blipFill>
          <a:blip r:embed="rId4"/>
          <a:stretch>
            <a:fillRect/>
          </a:stretch>
        </p:blipFill>
        <p:spPr>
          <a:xfrm>
            <a:off x="2858766" y="1129428"/>
            <a:ext cx="3100966" cy="426295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5" name="图片 4"/>
          <p:cNvPicPr>
            <a:picLocks noChangeAspect="1"/>
          </p:cNvPicPr>
          <p:nvPr/>
        </p:nvPicPr>
        <p:blipFill>
          <a:blip r:embed="rId5"/>
          <a:stretch>
            <a:fillRect/>
          </a:stretch>
        </p:blipFill>
        <p:spPr>
          <a:xfrm>
            <a:off x="3978554" y="1573860"/>
            <a:ext cx="3328716" cy="437488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6" name="图片 5"/>
          <p:cNvPicPr>
            <a:picLocks noChangeAspect="1"/>
          </p:cNvPicPr>
          <p:nvPr/>
        </p:nvPicPr>
        <p:blipFill>
          <a:blip r:embed="rId6"/>
          <a:stretch>
            <a:fillRect/>
          </a:stretch>
        </p:blipFill>
        <p:spPr>
          <a:xfrm>
            <a:off x="5331409" y="2046797"/>
            <a:ext cx="3008120" cy="438745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7" name="图片 6"/>
          <p:cNvPicPr>
            <a:picLocks noChangeAspect="1"/>
          </p:cNvPicPr>
          <p:nvPr/>
        </p:nvPicPr>
        <p:blipFill rotWithShape="1">
          <a:blip r:embed="rId7" cstate="print">
            <a:extLst>
              <a:ext uri="{28A0092B-C50C-407E-A947-70E740481C1C}">
                <a14:useLocalDpi xmlns:a14="http://schemas.microsoft.com/office/drawing/2010/main" val="0"/>
              </a:ext>
            </a:extLst>
          </a:blip>
          <a:srcRect l="-1717" t="24211" r="33578" b="-2709"/>
          <a:stretch/>
        </p:blipFill>
        <p:spPr>
          <a:xfrm>
            <a:off x="8442213" y="2090399"/>
            <a:ext cx="2234063" cy="1855267"/>
          </a:xfrm>
          <a:prstGeom prst="ellipse">
            <a:avLst/>
          </a:prstGeom>
        </p:spPr>
      </p:pic>
      <p:pic>
        <p:nvPicPr>
          <p:cNvPr id="8" name="图片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13429" y="742601"/>
            <a:ext cx="2335880" cy="1548957"/>
          </a:xfrm>
          <a:prstGeom prst="ellipse">
            <a:avLst/>
          </a:prstGeom>
        </p:spPr>
      </p:pic>
      <p:pic>
        <p:nvPicPr>
          <p:cNvPr id="9" name="图片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308498" y="3990697"/>
            <a:ext cx="2440811" cy="1946473"/>
          </a:xfrm>
          <a:prstGeom prst="ellipse">
            <a:avLst/>
          </a:prstGeom>
        </p:spPr>
      </p:pic>
    </p:spTree>
    <p:extLst>
      <p:ext uri="{BB962C8B-B14F-4D97-AF65-F5344CB8AC3E}">
        <p14:creationId xmlns:p14="http://schemas.microsoft.com/office/powerpoint/2010/main" val="3155167862"/>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2"/>
          <p:cNvSpPr/>
          <p:nvPr/>
        </p:nvSpPr>
        <p:spPr>
          <a:xfrm flipV="1">
            <a:off x="-1" y="-9528"/>
            <a:ext cx="8544169" cy="6867525"/>
          </a:xfrm>
          <a:custGeom>
            <a:avLst/>
            <a:gdLst>
              <a:gd name="connsiteX0" fmla="*/ 0 w 8915400"/>
              <a:gd name="connsiteY0" fmla="*/ 6858000 h 6858000"/>
              <a:gd name="connsiteX1" fmla="*/ 0 w 8915400"/>
              <a:gd name="connsiteY1" fmla="*/ 0 h 6858000"/>
              <a:gd name="connsiteX2" fmla="*/ 8915400 w 8915400"/>
              <a:gd name="connsiteY2" fmla="*/ 6858000 h 6858000"/>
              <a:gd name="connsiteX3" fmla="*/ 0 w 8915400"/>
              <a:gd name="connsiteY3" fmla="*/ 6858000 h 6858000"/>
              <a:gd name="connsiteX0" fmla="*/ 0 w 8915400"/>
              <a:gd name="connsiteY0" fmla="*/ 6964917 h 6964917"/>
              <a:gd name="connsiteX1" fmla="*/ 0 w 8915400"/>
              <a:gd name="connsiteY1" fmla="*/ 106917 h 6964917"/>
              <a:gd name="connsiteX2" fmla="*/ 2524125 w 8915400"/>
              <a:gd name="connsiteY2" fmla="*/ 125967 h 6964917"/>
              <a:gd name="connsiteX3" fmla="*/ 8915400 w 8915400"/>
              <a:gd name="connsiteY3" fmla="*/ 6964917 h 6964917"/>
              <a:gd name="connsiteX4" fmla="*/ 0 w 8915400"/>
              <a:gd name="connsiteY4" fmla="*/ 6964917 h 6964917"/>
              <a:gd name="connsiteX0" fmla="*/ 0 w 8915400"/>
              <a:gd name="connsiteY0" fmla="*/ 6858000 h 6858000"/>
              <a:gd name="connsiteX1" fmla="*/ 0 w 8915400"/>
              <a:gd name="connsiteY1" fmla="*/ 0 h 6858000"/>
              <a:gd name="connsiteX2" fmla="*/ 2524125 w 8915400"/>
              <a:gd name="connsiteY2" fmla="*/ 19050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524125 w 8915400"/>
              <a:gd name="connsiteY2" fmla="*/ 19050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495550 w 8915400"/>
              <a:gd name="connsiteY2" fmla="*/ 9525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486025 w 8915400"/>
              <a:gd name="connsiteY2" fmla="*/ 19050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466975 w 8915400"/>
              <a:gd name="connsiteY2" fmla="*/ 9525 h 6858000"/>
              <a:gd name="connsiteX3" fmla="*/ 8915400 w 8915400"/>
              <a:gd name="connsiteY3" fmla="*/ 6858000 h 6858000"/>
              <a:gd name="connsiteX4" fmla="*/ 0 w 8915400"/>
              <a:gd name="connsiteY4" fmla="*/ 6858000 h 6858000"/>
              <a:gd name="connsiteX0" fmla="*/ 0 w 8915400"/>
              <a:gd name="connsiteY0" fmla="*/ 6877050 h 6877050"/>
              <a:gd name="connsiteX1" fmla="*/ 0 w 8915400"/>
              <a:gd name="connsiteY1" fmla="*/ 19050 h 6877050"/>
              <a:gd name="connsiteX2" fmla="*/ 2476500 w 8915400"/>
              <a:gd name="connsiteY2" fmla="*/ 0 h 6877050"/>
              <a:gd name="connsiteX3" fmla="*/ 8915400 w 8915400"/>
              <a:gd name="connsiteY3" fmla="*/ 6877050 h 6877050"/>
              <a:gd name="connsiteX4" fmla="*/ 0 w 8915400"/>
              <a:gd name="connsiteY4" fmla="*/ 6877050 h 6877050"/>
              <a:gd name="connsiteX0" fmla="*/ 0 w 8915400"/>
              <a:gd name="connsiteY0" fmla="*/ 6867525 h 6867525"/>
              <a:gd name="connsiteX1" fmla="*/ 0 w 8915400"/>
              <a:gd name="connsiteY1" fmla="*/ 9525 h 6867525"/>
              <a:gd name="connsiteX2" fmla="*/ 2476500 w 8915400"/>
              <a:gd name="connsiteY2" fmla="*/ 0 h 6867525"/>
              <a:gd name="connsiteX3" fmla="*/ 8915400 w 8915400"/>
              <a:gd name="connsiteY3" fmla="*/ 6867525 h 6867525"/>
              <a:gd name="connsiteX4" fmla="*/ 0 w 8915400"/>
              <a:gd name="connsiteY4" fmla="*/ 6867525 h 686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5400" h="6867525">
                <a:moveTo>
                  <a:pt x="0" y="6867525"/>
                </a:moveTo>
                <a:lnTo>
                  <a:pt x="0" y="9525"/>
                </a:lnTo>
                <a:lnTo>
                  <a:pt x="2476500" y="0"/>
                </a:lnTo>
                <a:lnTo>
                  <a:pt x="8915400" y="6867525"/>
                </a:lnTo>
                <a:lnTo>
                  <a:pt x="0" y="686752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403681" y="-9526"/>
            <a:ext cx="5278860" cy="6153150"/>
          </a:xfrm>
          <a:custGeom>
            <a:avLst/>
            <a:gdLst>
              <a:gd name="connsiteX0" fmla="*/ 0 w 5278860"/>
              <a:gd name="connsiteY0" fmla="*/ 0 h 6153150"/>
              <a:gd name="connsiteX1" fmla="*/ 5278860 w 5278860"/>
              <a:gd name="connsiteY1" fmla="*/ 0 h 6153150"/>
              <a:gd name="connsiteX2" fmla="*/ 5278860 w 5278860"/>
              <a:gd name="connsiteY2" fmla="*/ 3717890 h 6153150"/>
              <a:gd name="connsiteX3" fmla="*/ 5278860 w 5278860"/>
              <a:gd name="connsiteY3" fmla="*/ 3933825 h 6153150"/>
              <a:gd name="connsiteX4" fmla="*/ 5278860 w 5278860"/>
              <a:gd name="connsiteY4" fmla="*/ 6153150 h 6153150"/>
              <a:gd name="connsiteX5" fmla="*/ 5132225 w 5278860"/>
              <a:gd name="connsiteY5" fmla="*/ 6000750 h 6153150"/>
              <a:gd name="connsiteX6" fmla="*/ 4985590 w 5278860"/>
              <a:gd name="connsiteY6" fmla="*/ 6153150 h 6153150"/>
              <a:gd name="connsiteX7" fmla="*/ 4838955 w 5278860"/>
              <a:gd name="connsiteY7" fmla="*/ 6000750 h 6153150"/>
              <a:gd name="connsiteX8" fmla="*/ 4692320 w 5278860"/>
              <a:gd name="connsiteY8" fmla="*/ 6153150 h 6153150"/>
              <a:gd name="connsiteX9" fmla="*/ 4545685 w 5278860"/>
              <a:gd name="connsiteY9" fmla="*/ 6000750 h 6153150"/>
              <a:gd name="connsiteX10" fmla="*/ 4399050 w 5278860"/>
              <a:gd name="connsiteY10" fmla="*/ 6153150 h 6153150"/>
              <a:gd name="connsiteX11" fmla="*/ 4252415 w 5278860"/>
              <a:gd name="connsiteY11" fmla="*/ 6000750 h 6153150"/>
              <a:gd name="connsiteX12" fmla="*/ 4105780 w 5278860"/>
              <a:gd name="connsiteY12" fmla="*/ 6153150 h 6153150"/>
              <a:gd name="connsiteX13" fmla="*/ 3959145 w 5278860"/>
              <a:gd name="connsiteY13" fmla="*/ 6000750 h 6153150"/>
              <a:gd name="connsiteX14" fmla="*/ 3812510 w 5278860"/>
              <a:gd name="connsiteY14" fmla="*/ 6153150 h 6153150"/>
              <a:gd name="connsiteX15" fmla="*/ 3665875 w 5278860"/>
              <a:gd name="connsiteY15" fmla="*/ 6000750 h 6153150"/>
              <a:gd name="connsiteX16" fmla="*/ 3519240 w 5278860"/>
              <a:gd name="connsiteY16" fmla="*/ 6153150 h 6153150"/>
              <a:gd name="connsiteX17" fmla="*/ 3372605 w 5278860"/>
              <a:gd name="connsiteY17" fmla="*/ 6000750 h 6153150"/>
              <a:gd name="connsiteX18" fmla="*/ 3225970 w 5278860"/>
              <a:gd name="connsiteY18" fmla="*/ 6153150 h 6153150"/>
              <a:gd name="connsiteX19" fmla="*/ 3079335 w 5278860"/>
              <a:gd name="connsiteY19" fmla="*/ 6000750 h 6153150"/>
              <a:gd name="connsiteX20" fmla="*/ 2932700 w 5278860"/>
              <a:gd name="connsiteY20" fmla="*/ 6153150 h 6153150"/>
              <a:gd name="connsiteX21" fmla="*/ 2786065 w 5278860"/>
              <a:gd name="connsiteY21" fmla="*/ 6000750 h 6153150"/>
              <a:gd name="connsiteX22" fmla="*/ 2639430 w 5278860"/>
              <a:gd name="connsiteY22" fmla="*/ 6153150 h 6153150"/>
              <a:gd name="connsiteX23" fmla="*/ 2492795 w 5278860"/>
              <a:gd name="connsiteY23" fmla="*/ 6000750 h 6153150"/>
              <a:gd name="connsiteX24" fmla="*/ 2346160 w 5278860"/>
              <a:gd name="connsiteY24" fmla="*/ 6153150 h 6153150"/>
              <a:gd name="connsiteX25" fmla="*/ 2199525 w 5278860"/>
              <a:gd name="connsiteY25" fmla="*/ 6000750 h 6153150"/>
              <a:gd name="connsiteX26" fmla="*/ 2052890 w 5278860"/>
              <a:gd name="connsiteY26" fmla="*/ 6153150 h 6153150"/>
              <a:gd name="connsiteX27" fmla="*/ 1906255 w 5278860"/>
              <a:gd name="connsiteY27" fmla="*/ 6000750 h 6153150"/>
              <a:gd name="connsiteX28" fmla="*/ 1759620 w 5278860"/>
              <a:gd name="connsiteY28" fmla="*/ 6153150 h 6153150"/>
              <a:gd name="connsiteX29" fmla="*/ 1612985 w 5278860"/>
              <a:gd name="connsiteY29" fmla="*/ 6000750 h 6153150"/>
              <a:gd name="connsiteX30" fmla="*/ 1466350 w 5278860"/>
              <a:gd name="connsiteY30" fmla="*/ 6153150 h 6153150"/>
              <a:gd name="connsiteX31" fmla="*/ 1319715 w 5278860"/>
              <a:gd name="connsiteY31" fmla="*/ 6000750 h 6153150"/>
              <a:gd name="connsiteX32" fmla="*/ 1173080 w 5278860"/>
              <a:gd name="connsiteY32" fmla="*/ 6153150 h 6153150"/>
              <a:gd name="connsiteX33" fmla="*/ 1026445 w 5278860"/>
              <a:gd name="connsiteY33" fmla="*/ 6000750 h 6153150"/>
              <a:gd name="connsiteX34" fmla="*/ 879810 w 5278860"/>
              <a:gd name="connsiteY34" fmla="*/ 6153150 h 6153150"/>
              <a:gd name="connsiteX35" fmla="*/ 733175 w 5278860"/>
              <a:gd name="connsiteY35" fmla="*/ 6000750 h 6153150"/>
              <a:gd name="connsiteX36" fmla="*/ 586540 w 5278860"/>
              <a:gd name="connsiteY36" fmla="*/ 6153150 h 6153150"/>
              <a:gd name="connsiteX37" fmla="*/ 439905 w 5278860"/>
              <a:gd name="connsiteY37" fmla="*/ 6000750 h 6153150"/>
              <a:gd name="connsiteX38" fmla="*/ 293270 w 5278860"/>
              <a:gd name="connsiteY38" fmla="*/ 6153150 h 6153150"/>
              <a:gd name="connsiteX39" fmla="*/ 146635 w 5278860"/>
              <a:gd name="connsiteY39" fmla="*/ 6000750 h 6153150"/>
              <a:gd name="connsiteX40" fmla="*/ 0 w 5278860"/>
              <a:gd name="connsiteY40" fmla="*/ 6153150 h 6153150"/>
              <a:gd name="connsiteX41" fmla="*/ 0 w 5278860"/>
              <a:gd name="connsiteY41" fmla="*/ 3933825 h 6153150"/>
              <a:gd name="connsiteX42" fmla="*/ 0 w 5278860"/>
              <a:gd name="connsiteY42" fmla="*/ 3717890 h 615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278860" h="6153150">
                <a:moveTo>
                  <a:pt x="0" y="0"/>
                </a:moveTo>
                <a:lnTo>
                  <a:pt x="5278860" y="0"/>
                </a:lnTo>
                <a:lnTo>
                  <a:pt x="5278860" y="3717890"/>
                </a:lnTo>
                <a:lnTo>
                  <a:pt x="5278860" y="3933825"/>
                </a:lnTo>
                <a:lnTo>
                  <a:pt x="5278860" y="6153150"/>
                </a:lnTo>
                <a:lnTo>
                  <a:pt x="5132225" y="6000750"/>
                </a:lnTo>
                <a:lnTo>
                  <a:pt x="4985590" y="6153150"/>
                </a:lnTo>
                <a:lnTo>
                  <a:pt x="4838955" y="6000750"/>
                </a:lnTo>
                <a:lnTo>
                  <a:pt x="4692320" y="6153150"/>
                </a:lnTo>
                <a:lnTo>
                  <a:pt x="4545685" y="6000750"/>
                </a:lnTo>
                <a:lnTo>
                  <a:pt x="4399050" y="6153150"/>
                </a:lnTo>
                <a:lnTo>
                  <a:pt x="4252415" y="6000750"/>
                </a:lnTo>
                <a:lnTo>
                  <a:pt x="4105780" y="6153150"/>
                </a:lnTo>
                <a:lnTo>
                  <a:pt x="3959145" y="6000750"/>
                </a:lnTo>
                <a:lnTo>
                  <a:pt x="3812510" y="6153150"/>
                </a:lnTo>
                <a:lnTo>
                  <a:pt x="3665875" y="6000750"/>
                </a:lnTo>
                <a:lnTo>
                  <a:pt x="3519240" y="6153150"/>
                </a:lnTo>
                <a:lnTo>
                  <a:pt x="3372605" y="6000750"/>
                </a:lnTo>
                <a:lnTo>
                  <a:pt x="3225970" y="6153150"/>
                </a:lnTo>
                <a:lnTo>
                  <a:pt x="3079335" y="6000750"/>
                </a:lnTo>
                <a:lnTo>
                  <a:pt x="2932700" y="6153150"/>
                </a:lnTo>
                <a:lnTo>
                  <a:pt x="2786065" y="6000750"/>
                </a:lnTo>
                <a:lnTo>
                  <a:pt x="2639430" y="6153150"/>
                </a:lnTo>
                <a:lnTo>
                  <a:pt x="2492795" y="6000750"/>
                </a:lnTo>
                <a:lnTo>
                  <a:pt x="2346160" y="6153150"/>
                </a:lnTo>
                <a:lnTo>
                  <a:pt x="2199525" y="6000750"/>
                </a:lnTo>
                <a:lnTo>
                  <a:pt x="2052890" y="6153150"/>
                </a:lnTo>
                <a:lnTo>
                  <a:pt x="1906255" y="6000750"/>
                </a:lnTo>
                <a:lnTo>
                  <a:pt x="1759620" y="6153150"/>
                </a:lnTo>
                <a:lnTo>
                  <a:pt x="1612985" y="6000750"/>
                </a:lnTo>
                <a:lnTo>
                  <a:pt x="1466350" y="6153150"/>
                </a:lnTo>
                <a:lnTo>
                  <a:pt x="1319715" y="6000750"/>
                </a:lnTo>
                <a:lnTo>
                  <a:pt x="1173080" y="6153150"/>
                </a:lnTo>
                <a:lnTo>
                  <a:pt x="1026445" y="6000750"/>
                </a:lnTo>
                <a:lnTo>
                  <a:pt x="879810" y="6153150"/>
                </a:lnTo>
                <a:lnTo>
                  <a:pt x="733175" y="6000750"/>
                </a:lnTo>
                <a:lnTo>
                  <a:pt x="586540" y="6153150"/>
                </a:lnTo>
                <a:lnTo>
                  <a:pt x="439905" y="6000750"/>
                </a:lnTo>
                <a:lnTo>
                  <a:pt x="293270" y="6153150"/>
                </a:lnTo>
                <a:lnTo>
                  <a:pt x="146635" y="6000750"/>
                </a:lnTo>
                <a:lnTo>
                  <a:pt x="0" y="6153150"/>
                </a:lnTo>
                <a:lnTo>
                  <a:pt x="0" y="3933825"/>
                </a:lnTo>
                <a:lnTo>
                  <a:pt x="0" y="3717890"/>
                </a:lnTo>
                <a:close/>
              </a:path>
            </a:pathLst>
          </a:custGeom>
          <a:solidFill>
            <a:schemeClr val="bg1"/>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789719" y="889377"/>
            <a:ext cx="5110215" cy="3785652"/>
          </a:xfrm>
          <a:prstGeom prst="rect">
            <a:avLst/>
          </a:prstGeom>
          <a:noFill/>
        </p:spPr>
        <p:txBody>
          <a:bodyPr wrap="square" lIns="0" rIns="0" rtlCol="0">
            <a:spAutoFit/>
          </a:bodyPr>
          <a:lstStyle/>
          <a:p>
            <a:pPr algn="ctr">
              <a:lnSpc>
                <a:spcPct val="150000"/>
              </a:lnSpc>
              <a:spcAft>
                <a:spcPts val="600"/>
              </a:spcAft>
            </a:pPr>
            <a:r>
              <a:rPr lang="zh-CN" altLang="en-US" sz="2000" dirty="0"/>
              <a:t>总方案具体为六大工程</a:t>
            </a:r>
            <a:r>
              <a:rPr lang="en-US" altLang="zh-CN" sz="2000" dirty="0"/>
              <a:t>: </a:t>
            </a:r>
          </a:p>
          <a:p>
            <a:pPr algn="just">
              <a:lnSpc>
                <a:spcPct val="150000"/>
              </a:lnSpc>
              <a:spcAft>
                <a:spcPts val="600"/>
              </a:spcAft>
            </a:pPr>
            <a:r>
              <a:rPr lang="zh-CN" altLang="en-US" sz="2000" dirty="0"/>
              <a:t>（</a:t>
            </a:r>
            <a:r>
              <a:rPr lang="en-US" altLang="zh-CN" sz="2000" dirty="0"/>
              <a:t>1</a:t>
            </a:r>
            <a:r>
              <a:rPr lang="zh-CN" altLang="en-US" sz="2000" dirty="0"/>
              <a:t>）核心素养校本化理解和表达工程；</a:t>
            </a:r>
            <a:endParaRPr lang="en-US" altLang="zh-CN" sz="2000" dirty="0"/>
          </a:p>
          <a:p>
            <a:pPr algn="just">
              <a:lnSpc>
                <a:spcPct val="150000"/>
              </a:lnSpc>
              <a:spcAft>
                <a:spcPts val="600"/>
              </a:spcAft>
            </a:pPr>
            <a:r>
              <a:rPr lang="zh-CN" altLang="en-US" sz="2000" dirty="0"/>
              <a:t>（</a:t>
            </a:r>
            <a:r>
              <a:rPr lang="en-US" altLang="zh-CN" sz="2000" dirty="0"/>
              <a:t>2</a:t>
            </a:r>
            <a:r>
              <a:rPr lang="zh-CN" altLang="en-US" sz="2000" dirty="0"/>
              <a:t>）育人模式创新工程；</a:t>
            </a:r>
            <a:endParaRPr lang="en-US" altLang="zh-CN" sz="2000" dirty="0"/>
          </a:p>
          <a:p>
            <a:pPr algn="just">
              <a:lnSpc>
                <a:spcPct val="150000"/>
              </a:lnSpc>
              <a:spcAft>
                <a:spcPts val="600"/>
              </a:spcAft>
            </a:pPr>
            <a:r>
              <a:rPr lang="zh-CN" altLang="en-US" sz="2000" dirty="0"/>
              <a:t>（</a:t>
            </a:r>
            <a:r>
              <a:rPr lang="en-US" altLang="zh-CN" sz="2000" dirty="0"/>
              <a:t>3</a:t>
            </a:r>
            <a:r>
              <a:rPr lang="zh-CN" altLang="en-US" sz="2000" dirty="0"/>
              <a:t>）学校课程整体建构工程；</a:t>
            </a:r>
            <a:endParaRPr lang="en-US" altLang="zh-CN" sz="2000" dirty="0"/>
          </a:p>
          <a:p>
            <a:pPr algn="just">
              <a:lnSpc>
                <a:spcPct val="150000"/>
              </a:lnSpc>
              <a:spcAft>
                <a:spcPts val="600"/>
              </a:spcAft>
            </a:pPr>
            <a:r>
              <a:rPr lang="zh-CN" altLang="en-US" sz="2000" dirty="0"/>
              <a:t>（</a:t>
            </a:r>
            <a:r>
              <a:rPr lang="en-US" altLang="zh-CN" sz="2000" dirty="0"/>
              <a:t>4</a:t>
            </a:r>
            <a:r>
              <a:rPr lang="zh-CN" altLang="en-US" sz="2000" dirty="0"/>
              <a:t>）教学深度改革工程；</a:t>
            </a:r>
            <a:endParaRPr lang="en-US" altLang="zh-CN" sz="2000" dirty="0"/>
          </a:p>
          <a:p>
            <a:pPr algn="just">
              <a:lnSpc>
                <a:spcPct val="150000"/>
              </a:lnSpc>
              <a:spcAft>
                <a:spcPts val="600"/>
              </a:spcAft>
            </a:pPr>
            <a:r>
              <a:rPr lang="zh-CN" altLang="en-US" sz="2000" dirty="0"/>
              <a:t>（</a:t>
            </a:r>
            <a:r>
              <a:rPr lang="en-US" altLang="zh-CN" sz="2000" dirty="0"/>
              <a:t>5</a:t>
            </a:r>
            <a:r>
              <a:rPr lang="zh-CN" altLang="en-US" sz="2000" dirty="0"/>
              <a:t>）教学研究转型工程；</a:t>
            </a:r>
            <a:endParaRPr lang="en-US" altLang="zh-CN" sz="2000" dirty="0"/>
          </a:p>
          <a:p>
            <a:pPr algn="just">
              <a:lnSpc>
                <a:spcPct val="150000"/>
              </a:lnSpc>
              <a:spcAft>
                <a:spcPts val="600"/>
              </a:spcAft>
            </a:pPr>
            <a:r>
              <a:rPr lang="zh-CN" altLang="en-US" sz="2000" dirty="0"/>
              <a:t>（</a:t>
            </a:r>
            <a:r>
              <a:rPr lang="en-US" altLang="zh-CN" sz="2000" dirty="0"/>
              <a:t>6</a:t>
            </a:r>
            <a:r>
              <a:rPr lang="zh-CN" altLang="en-US" sz="2000" dirty="0"/>
              <a:t>）教师素养提升工程。</a:t>
            </a:r>
            <a:endParaRPr lang="en-US" altLang="zh-CN" sz="2000" dirty="0"/>
          </a:p>
        </p:txBody>
      </p:sp>
      <p:sp>
        <p:nvSpPr>
          <p:cNvPr id="11" name="直角三角形 10"/>
          <p:cNvSpPr/>
          <p:nvPr/>
        </p:nvSpPr>
        <p:spPr>
          <a:xfrm flipH="1">
            <a:off x="10145485" y="4921255"/>
            <a:ext cx="2046513" cy="193674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82565" y="4423318"/>
            <a:ext cx="5095425" cy="830997"/>
          </a:xfrm>
          <a:prstGeom prst="rect">
            <a:avLst/>
          </a:prstGeom>
          <a:noFill/>
        </p:spPr>
        <p:txBody>
          <a:bodyPr wrap="square" rtlCol="0">
            <a:spAutoFit/>
          </a:bodyPr>
          <a:lstStyle/>
          <a:p>
            <a:r>
              <a:rPr lang="en-US" altLang="zh-CN" sz="2400" b="1" dirty="0">
                <a:latin typeface="+mn-ea"/>
              </a:rPr>
              <a:t>《</a:t>
            </a:r>
            <a:r>
              <a:rPr lang="zh-CN" altLang="en-US" sz="2400" b="1" dirty="0">
                <a:latin typeface="+mn-ea"/>
              </a:rPr>
              <a:t>基于核心素养发展学校课程整体建构区域推进</a:t>
            </a:r>
            <a:r>
              <a:rPr lang="en-US" altLang="zh-CN" sz="2400" b="1" dirty="0">
                <a:latin typeface="+mn-ea"/>
              </a:rPr>
              <a:t>》</a:t>
            </a:r>
            <a:r>
              <a:rPr lang="zh-CN" altLang="en-US" sz="2400" b="1" dirty="0">
                <a:latin typeface="+mn-ea"/>
              </a:rPr>
              <a:t>实施细则的制订</a:t>
            </a:r>
            <a:endParaRPr lang="zh-CN" altLang="en-US" sz="2400" dirty="0">
              <a:latin typeface="+mn-ea"/>
            </a:endParaRPr>
          </a:p>
        </p:txBody>
      </p:sp>
      <p:sp>
        <p:nvSpPr>
          <p:cNvPr id="14" name="矩形 13"/>
          <p:cNvSpPr/>
          <p:nvPr/>
        </p:nvSpPr>
        <p:spPr>
          <a:xfrm>
            <a:off x="859909" y="3830642"/>
            <a:ext cx="583135" cy="5130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4</a:t>
            </a:r>
            <a:endParaRPr lang="zh-CN" altLang="en-US" sz="3600" dirty="0"/>
          </a:p>
        </p:txBody>
      </p:sp>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b="39404"/>
          <a:stretch/>
        </p:blipFill>
        <p:spPr bwMode="auto">
          <a:xfrm>
            <a:off x="408232" y="0"/>
            <a:ext cx="5269758" cy="327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6166585" y="4798143"/>
            <a:ext cx="5046057" cy="1323439"/>
          </a:xfrm>
          <a:prstGeom prst="rect">
            <a:avLst/>
          </a:prstGeom>
        </p:spPr>
        <p:txBody>
          <a:bodyPr wrap="square">
            <a:spAutoFit/>
          </a:bodyPr>
          <a:lstStyle/>
          <a:p>
            <a:r>
              <a:rPr lang="zh-CN" altLang="en-US" sz="2000" dirty="0"/>
              <a:t>细则在此基础上，确定了“项目设计与修订”、“区域推进招标会“、“子课题项目培训”、“学校申报参与”、“成果提炼”等阶段任务</a:t>
            </a:r>
          </a:p>
        </p:txBody>
      </p:sp>
    </p:spTree>
    <p:extLst>
      <p:ext uri="{BB962C8B-B14F-4D97-AF65-F5344CB8AC3E}">
        <p14:creationId xmlns:p14="http://schemas.microsoft.com/office/powerpoint/2010/main" val="280716990"/>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700"/>
                            </p:stCondLst>
                            <p:childTnLst>
                              <p:par>
                                <p:cTn id="12" presetID="37" presetClass="entr" presetSubtype="0" fill="hold" grpId="0" nodeType="afterEffect">
                                  <p:stCondLst>
                                    <p:cond delay="2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anim calcmode="lin" valueType="num">
                                      <p:cBhvr>
                                        <p:cTn id="15" dur="500" fill="hold"/>
                                        <p:tgtEl>
                                          <p:spTgt spid="3"/>
                                        </p:tgtEl>
                                        <p:attrNameLst>
                                          <p:attrName>ppt_x</p:attrName>
                                        </p:attrNameLst>
                                      </p:cBhvr>
                                      <p:tavLst>
                                        <p:tav tm="0">
                                          <p:val>
                                            <p:strVal val="#ppt_x"/>
                                          </p:val>
                                        </p:tav>
                                        <p:tav tm="100000">
                                          <p:val>
                                            <p:strVal val="#ppt_x"/>
                                          </p:val>
                                        </p:tav>
                                      </p:tavLst>
                                    </p:anim>
                                    <p:anim calcmode="lin" valueType="num">
                                      <p:cBhvr>
                                        <p:cTn id="16" dur="450" decel="100000" fill="hold"/>
                                        <p:tgtEl>
                                          <p:spTgt spid="3"/>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childTnLst>
                          </p:cTn>
                        </p:par>
                        <p:par>
                          <p:cTn id="18" fill="hold">
                            <p:stCondLst>
                              <p:cond delay="1400"/>
                            </p:stCondLst>
                            <p:childTnLst>
                              <p:par>
                                <p:cTn id="19" presetID="2" presetClass="entr" presetSubtype="1" accel="34000" decel="6600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0-#ppt_h/2"/>
                                          </p:val>
                                        </p:tav>
                                        <p:tav tm="100000">
                                          <p:val>
                                            <p:strVal val="#ppt_y"/>
                                          </p:val>
                                        </p:tav>
                                      </p:tavLst>
                                    </p:anim>
                                  </p:childTnLst>
                                </p:cTn>
                              </p:par>
                            </p:childTnLst>
                          </p:cTn>
                        </p:par>
                        <p:par>
                          <p:cTn id="23" fill="hold">
                            <p:stCondLst>
                              <p:cond delay="1900"/>
                            </p:stCondLst>
                            <p:childTnLst>
                              <p:par>
                                <p:cTn id="24" presetID="2" presetClass="entr" presetSubtype="1" accel="34000" decel="6600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0-#ppt_h/2"/>
                                          </p:val>
                                        </p:tav>
                                        <p:tav tm="100000">
                                          <p:val>
                                            <p:strVal val="#ppt_y"/>
                                          </p:val>
                                        </p:tav>
                                      </p:tavLst>
                                    </p:anim>
                                  </p:childTnLst>
                                </p:cTn>
                              </p:par>
                              <p:par>
                                <p:cTn id="28" presetID="16" presetClass="entr" presetSubtype="37" fill="hold" grpId="0" nodeType="withEffect">
                                  <p:stCondLst>
                                    <p:cond delay="300"/>
                                  </p:stCondLst>
                                  <p:childTnLst>
                                    <p:set>
                                      <p:cBhvr>
                                        <p:cTn id="29" dur="1" fill="hold">
                                          <p:stCondLst>
                                            <p:cond delay="0"/>
                                          </p:stCondLst>
                                        </p:cTn>
                                        <p:tgtEl>
                                          <p:spTgt spid="6"/>
                                        </p:tgtEl>
                                        <p:attrNameLst>
                                          <p:attrName>style.visibility</p:attrName>
                                        </p:attrNameLst>
                                      </p:cBhvr>
                                      <p:to>
                                        <p:strVal val="visible"/>
                                      </p:to>
                                    </p:set>
                                    <p:animEffect transition="in" filter="barn(outVertical)">
                                      <p:cBhvr>
                                        <p:cTn id="30" dur="500"/>
                                        <p:tgtEl>
                                          <p:spTgt spid="6"/>
                                        </p:tgtEl>
                                      </p:cBhvr>
                                    </p:animEffect>
                                  </p:childTnLst>
                                </p:cTn>
                              </p:par>
                            </p:childTnLst>
                          </p:cTn>
                        </p:par>
                        <p:par>
                          <p:cTn id="31" fill="hold">
                            <p:stCondLst>
                              <p:cond delay="2700"/>
                            </p:stCondLst>
                            <p:childTnLst>
                              <p:par>
                                <p:cTn id="32" presetID="49" presetClass="entr" presetSubtype="0" decel="100000" fill="hold" grpId="0" nodeType="afterEffect">
                                  <p:stCondLst>
                                    <p:cond delay="20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 calcmode="lin" valueType="num">
                                      <p:cBhvr>
                                        <p:cTn id="36" dur="500" fill="hold"/>
                                        <p:tgtEl>
                                          <p:spTgt spid="14"/>
                                        </p:tgtEl>
                                        <p:attrNameLst>
                                          <p:attrName>style.rotation</p:attrName>
                                        </p:attrNameLst>
                                      </p:cBhvr>
                                      <p:tavLst>
                                        <p:tav tm="0">
                                          <p:val>
                                            <p:fltVal val="360"/>
                                          </p:val>
                                        </p:tav>
                                        <p:tav tm="100000">
                                          <p:val>
                                            <p:fltVal val="0"/>
                                          </p:val>
                                        </p:tav>
                                      </p:tavLst>
                                    </p:anim>
                                    <p:animEffect transition="in" filter="fade">
                                      <p:cBhvr>
                                        <p:cTn id="37" dur="500"/>
                                        <p:tgtEl>
                                          <p:spTgt spid="14"/>
                                        </p:tgtEl>
                                      </p:cBhvr>
                                    </p:animEffect>
                                  </p:childTnLst>
                                </p:cTn>
                              </p:par>
                              <p:par>
                                <p:cTn id="38" presetID="16" presetClass="entr" presetSubtype="37" fill="hold" grpId="0" nodeType="withEffect">
                                  <p:stCondLst>
                                    <p:cond delay="300"/>
                                  </p:stCondLst>
                                  <p:childTnLst>
                                    <p:set>
                                      <p:cBhvr>
                                        <p:cTn id="39" dur="1" fill="hold">
                                          <p:stCondLst>
                                            <p:cond delay="0"/>
                                          </p:stCondLst>
                                        </p:cTn>
                                        <p:tgtEl>
                                          <p:spTgt spid="4"/>
                                        </p:tgtEl>
                                        <p:attrNameLst>
                                          <p:attrName>style.visibility</p:attrName>
                                        </p:attrNameLst>
                                      </p:cBhvr>
                                      <p:to>
                                        <p:strVal val="visible"/>
                                      </p:to>
                                    </p:set>
                                    <p:animEffect transition="in" filter="barn(outVertical)">
                                      <p:cBhvr>
                                        <p:cTn id="4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p:bldP spid="11" grpId="0" animBg="1"/>
      <p:bldP spid="12" grpId="0"/>
      <p:bldP spid="14" grpId="0" animBg="1"/>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1001629" y="435310"/>
            <a:ext cx="3521357" cy="5405283"/>
          </a:xfrm>
          <a:prstGeom prst="rect">
            <a:avLst/>
          </a:prstGeom>
          <a:ln w="88900" cap="sq" cmpd="thickThin">
            <a:solidFill>
              <a:srgbClr val="000000"/>
            </a:solidFill>
            <a:prstDash val="solid"/>
            <a:miter lim="800000"/>
          </a:ln>
          <a:effectLst>
            <a:innerShdw blurRad="76200">
              <a:srgbClr val="000000"/>
            </a:innerShdw>
          </a:effectLst>
        </p:spPr>
      </p:pic>
      <p:pic>
        <p:nvPicPr>
          <p:cNvPr id="4" name="图片 3"/>
          <p:cNvPicPr>
            <a:picLocks noChangeAspect="1"/>
          </p:cNvPicPr>
          <p:nvPr/>
        </p:nvPicPr>
        <p:blipFill>
          <a:blip r:embed="rId3"/>
          <a:stretch>
            <a:fillRect/>
          </a:stretch>
        </p:blipFill>
        <p:spPr>
          <a:xfrm rot="20710836">
            <a:off x="2339641" y="769037"/>
            <a:ext cx="3214726" cy="4653316"/>
          </a:xfrm>
          <a:prstGeom prst="rect">
            <a:avLst/>
          </a:prstGeom>
          <a:ln w="88900" cap="sq" cmpd="thickThin">
            <a:solidFill>
              <a:srgbClr val="000000"/>
            </a:solidFill>
            <a:prstDash val="solid"/>
            <a:miter lim="800000"/>
          </a:ln>
          <a:effectLst>
            <a:innerShdw blurRad="76200">
              <a:srgbClr val="000000"/>
            </a:innerShdw>
          </a:effectLst>
        </p:spPr>
      </p:pic>
      <p:pic>
        <p:nvPicPr>
          <p:cNvPr id="3" name="图片 2"/>
          <p:cNvPicPr>
            <a:picLocks noChangeAspect="1"/>
          </p:cNvPicPr>
          <p:nvPr/>
        </p:nvPicPr>
        <p:blipFill>
          <a:blip r:embed="rId4"/>
          <a:stretch>
            <a:fillRect/>
          </a:stretch>
        </p:blipFill>
        <p:spPr>
          <a:xfrm rot="20942737">
            <a:off x="4525495" y="813864"/>
            <a:ext cx="3141005" cy="4256026"/>
          </a:xfrm>
          <a:prstGeom prst="rect">
            <a:avLst/>
          </a:prstGeom>
          <a:ln w="88900" cap="sq" cmpd="thickThin">
            <a:solidFill>
              <a:srgbClr val="000000"/>
            </a:solidFill>
            <a:prstDash val="solid"/>
            <a:miter lim="800000"/>
          </a:ln>
          <a:effectLst>
            <a:innerShdw blurRad="76200">
              <a:srgbClr val="000000"/>
            </a:innerShdw>
          </a:effectLst>
        </p:spPr>
      </p:pic>
      <p:sp>
        <p:nvSpPr>
          <p:cNvPr id="24" name="矩形 23"/>
          <p:cNvSpPr/>
          <p:nvPr/>
        </p:nvSpPr>
        <p:spPr>
          <a:xfrm>
            <a:off x="0" y="6663645"/>
            <a:ext cx="12191999" cy="25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5"/>
          <a:stretch>
            <a:fillRect/>
          </a:stretch>
        </p:blipFill>
        <p:spPr>
          <a:xfrm>
            <a:off x="7592358" y="1007357"/>
            <a:ext cx="3307549" cy="4515318"/>
          </a:xfrm>
          <a:prstGeom prst="rect">
            <a:avLst/>
          </a:prstGeom>
          <a:ln w="88900" cap="sq" cmpd="thickThin">
            <a:solidFill>
              <a:srgbClr val="000000"/>
            </a:solidFill>
            <a:prstDash val="solid"/>
            <a:miter lim="800000"/>
          </a:ln>
          <a:effectLst>
            <a:innerShdw blurRad="76200">
              <a:srgbClr val="000000"/>
            </a:innerShdw>
          </a:effectLst>
        </p:spPr>
      </p:pic>
      <p:sp>
        <p:nvSpPr>
          <p:cNvPr id="6" name="矩形 5"/>
          <p:cNvSpPr/>
          <p:nvPr/>
        </p:nvSpPr>
        <p:spPr>
          <a:xfrm>
            <a:off x="5173822" y="6101192"/>
            <a:ext cx="6460965" cy="369332"/>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r>
              <a:rPr lang="en-US" altLang="zh-CN" b="1" dirty="0">
                <a:latin typeface="+mn-ea"/>
              </a:rPr>
              <a:t>《</a:t>
            </a:r>
            <a:r>
              <a:rPr lang="zh-CN" altLang="en-US" b="1" dirty="0">
                <a:latin typeface="+mn-ea"/>
              </a:rPr>
              <a:t>基于核心素养发展学校课程整体建构区域推进</a:t>
            </a:r>
            <a:r>
              <a:rPr lang="en-US" altLang="zh-CN" b="1" dirty="0">
                <a:latin typeface="+mn-ea"/>
              </a:rPr>
              <a:t>》</a:t>
            </a:r>
            <a:r>
              <a:rPr lang="zh-CN" altLang="en-US" b="1" dirty="0">
                <a:latin typeface="+mn-ea"/>
              </a:rPr>
              <a:t>实施细则</a:t>
            </a:r>
            <a:endParaRPr lang="zh-CN" altLang="en-US" dirty="0"/>
          </a:p>
        </p:txBody>
      </p:sp>
    </p:spTree>
    <p:extLst>
      <p:ext uri="{BB962C8B-B14F-4D97-AF65-F5344CB8AC3E}">
        <p14:creationId xmlns:p14="http://schemas.microsoft.com/office/powerpoint/2010/main" val="964256883"/>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直角三角形 10"/>
          <p:cNvSpPr/>
          <p:nvPr/>
        </p:nvSpPr>
        <p:spPr>
          <a:xfrm flipH="1">
            <a:off x="10145485" y="4921255"/>
            <a:ext cx="2046513" cy="193674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直角三角形 2"/>
          <p:cNvSpPr/>
          <p:nvPr/>
        </p:nvSpPr>
        <p:spPr>
          <a:xfrm flipV="1">
            <a:off x="-1" y="-9528"/>
            <a:ext cx="8544169" cy="6867525"/>
          </a:xfrm>
          <a:custGeom>
            <a:avLst/>
            <a:gdLst>
              <a:gd name="connsiteX0" fmla="*/ 0 w 8915400"/>
              <a:gd name="connsiteY0" fmla="*/ 6858000 h 6858000"/>
              <a:gd name="connsiteX1" fmla="*/ 0 w 8915400"/>
              <a:gd name="connsiteY1" fmla="*/ 0 h 6858000"/>
              <a:gd name="connsiteX2" fmla="*/ 8915400 w 8915400"/>
              <a:gd name="connsiteY2" fmla="*/ 6858000 h 6858000"/>
              <a:gd name="connsiteX3" fmla="*/ 0 w 8915400"/>
              <a:gd name="connsiteY3" fmla="*/ 6858000 h 6858000"/>
              <a:gd name="connsiteX0" fmla="*/ 0 w 8915400"/>
              <a:gd name="connsiteY0" fmla="*/ 6964917 h 6964917"/>
              <a:gd name="connsiteX1" fmla="*/ 0 w 8915400"/>
              <a:gd name="connsiteY1" fmla="*/ 106917 h 6964917"/>
              <a:gd name="connsiteX2" fmla="*/ 2524125 w 8915400"/>
              <a:gd name="connsiteY2" fmla="*/ 125967 h 6964917"/>
              <a:gd name="connsiteX3" fmla="*/ 8915400 w 8915400"/>
              <a:gd name="connsiteY3" fmla="*/ 6964917 h 6964917"/>
              <a:gd name="connsiteX4" fmla="*/ 0 w 8915400"/>
              <a:gd name="connsiteY4" fmla="*/ 6964917 h 6964917"/>
              <a:gd name="connsiteX0" fmla="*/ 0 w 8915400"/>
              <a:gd name="connsiteY0" fmla="*/ 6858000 h 6858000"/>
              <a:gd name="connsiteX1" fmla="*/ 0 w 8915400"/>
              <a:gd name="connsiteY1" fmla="*/ 0 h 6858000"/>
              <a:gd name="connsiteX2" fmla="*/ 2524125 w 8915400"/>
              <a:gd name="connsiteY2" fmla="*/ 19050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524125 w 8915400"/>
              <a:gd name="connsiteY2" fmla="*/ 19050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495550 w 8915400"/>
              <a:gd name="connsiteY2" fmla="*/ 9525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486025 w 8915400"/>
              <a:gd name="connsiteY2" fmla="*/ 19050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466975 w 8915400"/>
              <a:gd name="connsiteY2" fmla="*/ 9525 h 6858000"/>
              <a:gd name="connsiteX3" fmla="*/ 8915400 w 8915400"/>
              <a:gd name="connsiteY3" fmla="*/ 6858000 h 6858000"/>
              <a:gd name="connsiteX4" fmla="*/ 0 w 8915400"/>
              <a:gd name="connsiteY4" fmla="*/ 6858000 h 6858000"/>
              <a:gd name="connsiteX0" fmla="*/ 0 w 8915400"/>
              <a:gd name="connsiteY0" fmla="*/ 6877050 h 6877050"/>
              <a:gd name="connsiteX1" fmla="*/ 0 w 8915400"/>
              <a:gd name="connsiteY1" fmla="*/ 19050 h 6877050"/>
              <a:gd name="connsiteX2" fmla="*/ 2476500 w 8915400"/>
              <a:gd name="connsiteY2" fmla="*/ 0 h 6877050"/>
              <a:gd name="connsiteX3" fmla="*/ 8915400 w 8915400"/>
              <a:gd name="connsiteY3" fmla="*/ 6877050 h 6877050"/>
              <a:gd name="connsiteX4" fmla="*/ 0 w 8915400"/>
              <a:gd name="connsiteY4" fmla="*/ 6877050 h 6877050"/>
              <a:gd name="connsiteX0" fmla="*/ 0 w 8915400"/>
              <a:gd name="connsiteY0" fmla="*/ 6867525 h 6867525"/>
              <a:gd name="connsiteX1" fmla="*/ 0 w 8915400"/>
              <a:gd name="connsiteY1" fmla="*/ 9525 h 6867525"/>
              <a:gd name="connsiteX2" fmla="*/ 2476500 w 8915400"/>
              <a:gd name="connsiteY2" fmla="*/ 0 h 6867525"/>
              <a:gd name="connsiteX3" fmla="*/ 8915400 w 8915400"/>
              <a:gd name="connsiteY3" fmla="*/ 6867525 h 6867525"/>
              <a:gd name="connsiteX4" fmla="*/ 0 w 8915400"/>
              <a:gd name="connsiteY4" fmla="*/ 6867525 h 686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5400" h="6867525">
                <a:moveTo>
                  <a:pt x="0" y="6867525"/>
                </a:moveTo>
                <a:lnTo>
                  <a:pt x="0" y="9525"/>
                </a:lnTo>
                <a:lnTo>
                  <a:pt x="2476500" y="0"/>
                </a:lnTo>
                <a:lnTo>
                  <a:pt x="8915400" y="6867525"/>
                </a:lnTo>
                <a:lnTo>
                  <a:pt x="0" y="686752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403681" y="-9526"/>
            <a:ext cx="5278860" cy="6153150"/>
          </a:xfrm>
          <a:custGeom>
            <a:avLst/>
            <a:gdLst>
              <a:gd name="connsiteX0" fmla="*/ 0 w 5278860"/>
              <a:gd name="connsiteY0" fmla="*/ 0 h 6153150"/>
              <a:gd name="connsiteX1" fmla="*/ 5278860 w 5278860"/>
              <a:gd name="connsiteY1" fmla="*/ 0 h 6153150"/>
              <a:gd name="connsiteX2" fmla="*/ 5278860 w 5278860"/>
              <a:gd name="connsiteY2" fmla="*/ 3717890 h 6153150"/>
              <a:gd name="connsiteX3" fmla="*/ 5278860 w 5278860"/>
              <a:gd name="connsiteY3" fmla="*/ 3933825 h 6153150"/>
              <a:gd name="connsiteX4" fmla="*/ 5278860 w 5278860"/>
              <a:gd name="connsiteY4" fmla="*/ 6153150 h 6153150"/>
              <a:gd name="connsiteX5" fmla="*/ 5132225 w 5278860"/>
              <a:gd name="connsiteY5" fmla="*/ 6000750 h 6153150"/>
              <a:gd name="connsiteX6" fmla="*/ 4985590 w 5278860"/>
              <a:gd name="connsiteY6" fmla="*/ 6153150 h 6153150"/>
              <a:gd name="connsiteX7" fmla="*/ 4838955 w 5278860"/>
              <a:gd name="connsiteY7" fmla="*/ 6000750 h 6153150"/>
              <a:gd name="connsiteX8" fmla="*/ 4692320 w 5278860"/>
              <a:gd name="connsiteY8" fmla="*/ 6153150 h 6153150"/>
              <a:gd name="connsiteX9" fmla="*/ 4545685 w 5278860"/>
              <a:gd name="connsiteY9" fmla="*/ 6000750 h 6153150"/>
              <a:gd name="connsiteX10" fmla="*/ 4399050 w 5278860"/>
              <a:gd name="connsiteY10" fmla="*/ 6153150 h 6153150"/>
              <a:gd name="connsiteX11" fmla="*/ 4252415 w 5278860"/>
              <a:gd name="connsiteY11" fmla="*/ 6000750 h 6153150"/>
              <a:gd name="connsiteX12" fmla="*/ 4105780 w 5278860"/>
              <a:gd name="connsiteY12" fmla="*/ 6153150 h 6153150"/>
              <a:gd name="connsiteX13" fmla="*/ 3959145 w 5278860"/>
              <a:gd name="connsiteY13" fmla="*/ 6000750 h 6153150"/>
              <a:gd name="connsiteX14" fmla="*/ 3812510 w 5278860"/>
              <a:gd name="connsiteY14" fmla="*/ 6153150 h 6153150"/>
              <a:gd name="connsiteX15" fmla="*/ 3665875 w 5278860"/>
              <a:gd name="connsiteY15" fmla="*/ 6000750 h 6153150"/>
              <a:gd name="connsiteX16" fmla="*/ 3519240 w 5278860"/>
              <a:gd name="connsiteY16" fmla="*/ 6153150 h 6153150"/>
              <a:gd name="connsiteX17" fmla="*/ 3372605 w 5278860"/>
              <a:gd name="connsiteY17" fmla="*/ 6000750 h 6153150"/>
              <a:gd name="connsiteX18" fmla="*/ 3225970 w 5278860"/>
              <a:gd name="connsiteY18" fmla="*/ 6153150 h 6153150"/>
              <a:gd name="connsiteX19" fmla="*/ 3079335 w 5278860"/>
              <a:gd name="connsiteY19" fmla="*/ 6000750 h 6153150"/>
              <a:gd name="connsiteX20" fmla="*/ 2932700 w 5278860"/>
              <a:gd name="connsiteY20" fmla="*/ 6153150 h 6153150"/>
              <a:gd name="connsiteX21" fmla="*/ 2786065 w 5278860"/>
              <a:gd name="connsiteY21" fmla="*/ 6000750 h 6153150"/>
              <a:gd name="connsiteX22" fmla="*/ 2639430 w 5278860"/>
              <a:gd name="connsiteY22" fmla="*/ 6153150 h 6153150"/>
              <a:gd name="connsiteX23" fmla="*/ 2492795 w 5278860"/>
              <a:gd name="connsiteY23" fmla="*/ 6000750 h 6153150"/>
              <a:gd name="connsiteX24" fmla="*/ 2346160 w 5278860"/>
              <a:gd name="connsiteY24" fmla="*/ 6153150 h 6153150"/>
              <a:gd name="connsiteX25" fmla="*/ 2199525 w 5278860"/>
              <a:gd name="connsiteY25" fmla="*/ 6000750 h 6153150"/>
              <a:gd name="connsiteX26" fmla="*/ 2052890 w 5278860"/>
              <a:gd name="connsiteY26" fmla="*/ 6153150 h 6153150"/>
              <a:gd name="connsiteX27" fmla="*/ 1906255 w 5278860"/>
              <a:gd name="connsiteY27" fmla="*/ 6000750 h 6153150"/>
              <a:gd name="connsiteX28" fmla="*/ 1759620 w 5278860"/>
              <a:gd name="connsiteY28" fmla="*/ 6153150 h 6153150"/>
              <a:gd name="connsiteX29" fmla="*/ 1612985 w 5278860"/>
              <a:gd name="connsiteY29" fmla="*/ 6000750 h 6153150"/>
              <a:gd name="connsiteX30" fmla="*/ 1466350 w 5278860"/>
              <a:gd name="connsiteY30" fmla="*/ 6153150 h 6153150"/>
              <a:gd name="connsiteX31" fmla="*/ 1319715 w 5278860"/>
              <a:gd name="connsiteY31" fmla="*/ 6000750 h 6153150"/>
              <a:gd name="connsiteX32" fmla="*/ 1173080 w 5278860"/>
              <a:gd name="connsiteY32" fmla="*/ 6153150 h 6153150"/>
              <a:gd name="connsiteX33" fmla="*/ 1026445 w 5278860"/>
              <a:gd name="connsiteY33" fmla="*/ 6000750 h 6153150"/>
              <a:gd name="connsiteX34" fmla="*/ 879810 w 5278860"/>
              <a:gd name="connsiteY34" fmla="*/ 6153150 h 6153150"/>
              <a:gd name="connsiteX35" fmla="*/ 733175 w 5278860"/>
              <a:gd name="connsiteY35" fmla="*/ 6000750 h 6153150"/>
              <a:gd name="connsiteX36" fmla="*/ 586540 w 5278860"/>
              <a:gd name="connsiteY36" fmla="*/ 6153150 h 6153150"/>
              <a:gd name="connsiteX37" fmla="*/ 439905 w 5278860"/>
              <a:gd name="connsiteY37" fmla="*/ 6000750 h 6153150"/>
              <a:gd name="connsiteX38" fmla="*/ 293270 w 5278860"/>
              <a:gd name="connsiteY38" fmla="*/ 6153150 h 6153150"/>
              <a:gd name="connsiteX39" fmla="*/ 146635 w 5278860"/>
              <a:gd name="connsiteY39" fmla="*/ 6000750 h 6153150"/>
              <a:gd name="connsiteX40" fmla="*/ 0 w 5278860"/>
              <a:gd name="connsiteY40" fmla="*/ 6153150 h 6153150"/>
              <a:gd name="connsiteX41" fmla="*/ 0 w 5278860"/>
              <a:gd name="connsiteY41" fmla="*/ 3933825 h 6153150"/>
              <a:gd name="connsiteX42" fmla="*/ 0 w 5278860"/>
              <a:gd name="connsiteY42" fmla="*/ 3717890 h 615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278860" h="6153150">
                <a:moveTo>
                  <a:pt x="0" y="0"/>
                </a:moveTo>
                <a:lnTo>
                  <a:pt x="5278860" y="0"/>
                </a:lnTo>
                <a:lnTo>
                  <a:pt x="5278860" y="3717890"/>
                </a:lnTo>
                <a:lnTo>
                  <a:pt x="5278860" y="3933825"/>
                </a:lnTo>
                <a:lnTo>
                  <a:pt x="5278860" y="6153150"/>
                </a:lnTo>
                <a:lnTo>
                  <a:pt x="5132225" y="6000750"/>
                </a:lnTo>
                <a:lnTo>
                  <a:pt x="4985590" y="6153150"/>
                </a:lnTo>
                <a:lnTo>
                  <a:pt x="4838955" y="6000750"/>
                </a:lnTo>
                <a:lnTo>
                  <a:pt x="4692320" y="6153150"/>
                </a:lnTo>
                <a:lnTo>
                  <a:pt x="4545685" y="6000750"/>
                </a:lnTo>
                <a:lnTo>
                  <a:pt x="4399050" y="6153150"/>
                </a:lnTo>
                <a:lnTo>
                  <a:pt x="4252415" y="6000750"/>
                </a:lnTo>
                <a:lnTo>
                  <a:pt x="4105780" y="6153150"/>
                </a:lnTo>
                <a:lnTo>
                  <a:pt x="3959145" y="6000750"/>
                </a:lnTo>
                <a:lnTo>
                  <a:pt x="3812510" y="6153150"/>
                </a:lnTo>
                <a:lnTo>
                  <a:pt x="3665875" y="6000750"/>
                </a:lnTo>
                <a:lnTo>
                  <a:pt x="3519240" y="6153150"/>
                </a:lnTo>
                <a:lnTo>
                  <a:pt x="3372605" y="6000750"/>
                </a:lnTo>
                <a:lnTo>
                  <a:pt x="3225970" y="6153150"/>
                </a:lnTo>
                <a:lnTo>
                  <a:pt x="3079335" y="6000750"/>
                </a:lnTo>
                <a:lnTo>
                  <a:pt x="2932700" y="6153150"/>
                </a:lnTo>
                <a:lnTo>
                  <a:pt x="2786065" y="6000750"/>
                </a:lnTo>
                <a:lnTo>
                  <a:pt x="2639430" y="6153150"/>
                </a:lnTo>
                <a:lnTo>
                  <a:pt x="2492795" y="6000750"/>
                </a:lnTo>
                <a:lnTo>
                  <a:pt x="2346160" y="6153150"/>
                </a:lnTo>
                <a:lnTo>
                  <a:pt x="2199525" y="6000750"/>
                </a:lnTo>
                <a:lnTo>
                  <a:pt x="2052890" y="6153150"/>
                </a:lnTo>
                <a:lnTo>
                  <a:pt x="1906255" y="6000750"/>
                </a:lnTo>
                <a:lnTo>
                  <a:pt x="1759620" y="6153150"/>
                </a:lnTo>
                <a:lnTo>
                  <a:pt x="1612985" y="6000750"/>
                </a:lnTo>
                <a:lnTo>
                  <a:pt x="1466350" y="6153150"/>
                </a:lnTo>
                <a:lnTo>
                  <a:pt x="1319715" y="6000750"/>
                </a:lnTo>
                <a:lnTo>
                  <a:pt x="1173080" y="6153150"/>
                </a:lnTo>
                <a:lnTo>
                  <a:pt x="1026445" y="6000750"/>
                </a:lnTo>
                <a:lnTo>
                  <a:pt x="879810" y="6153150"/>
                </a:lnTo>
                <a:lnTo>
                  <a:pt x="733175" y="6000750"/>
                </a:lnTo>
                <a:lnTo>
                  <a:pt x="586540" y="6153150"/>
                </a:lnTo>
                <a:lnTo>
                  <a:pt x="439905" y="6000750"/>
                </a:lnTo>
                <a:lnTo>
                  <a:pt x="293270" y="6153150"/>
                </a:lnTo>
                <a:lnTo>
                  <a:pt x="146635" y="6000750"/>
                </a:lnTo>
                <a:lnTo>
                  <a:pt x="0" y="6153150"/>
                </a:lnTo>
                <a:lnTo>
                  <a:pt x="0" y="3933825"/>
                </a:lnTo>
                <a:lnTo>
                  <a:pt x="0" y="3717890"/>
                </a:lnTo>
                <a:close/>
              </a:path>
            </a:pathLst>
          </a:custGeom>
          <a:solidFill>
            <a:schemeClr val="bg1"/>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82565" y="4423318"/>
            <a:ext cx="5095425" cy="1569660"/>
          </a:xfrm>
          <a:prstGeom prst="rect">
            <a:avLst/>
          </a:prstGeom>
          <a:noFill/>
        </p:spPr>
        <p:txBody>
          <a:bodyPr wrap="square" rtlCol="0">
            <a:spAutoFit/>
          </a:bodyPr>
          <a:lstStyle/>
          <a:p>
            <a:r>
              <a:rPr lang="en-US" altLang="zh-CN" sz="2400" b="1" dirty="0">
                <a:latin typeface="+mn-ea"/>
              </a:rPr>
              <a:t>《</a:t>
            </a:r>
            <a:r>
              <a:rPr lang="zh-CN" altLang="en-US" sz="2400" b="1" dirty="0">
                <a:latin typeface="+mn-ea"/>
              </a:rPr>
              <a:t>通过区域推进，促进学生核心素养发展的学校课程整体建构研究课题</a:t>
            </a:r>
            <a:r>
              <a:rPr lang="en-US" altLang="zh-CN" sz="2400" b="1" dirty="0">
                <a:latin typeface="+mn-ea"/>
              </a:rPr>
              <a:t>》</a:t>
            </a:r>
            <a:r>
              <a:rPr lang="zh-CN" altLang="en-US" sz="2400" b="1" dirty="0">
                <a:latin typeface="+mn-ea"/>
              </a:rPr>
              <a:t>省级课题申报</a:t>
            </a:r>
          </a:p>
          <a:p>
            <a:endParaRPr lang="zh-CN" altLang="en-US" sz="2400" dirty="0">
              <a:latin typeface="+mn-ea"/>
            </a:endParaRPr>
          </a:p>
        </p:txBody>
      </p:sp>
      <p:sp>
        <p:nvSpPr>
          <p:cNvPr id="14" name="矩形 13"/>
          <p:cNvSpPr/>
          <p:nvPr/>
        </p:nvSpPr>
        <p:spPr>
          <a:xfrm>
            <a:off x="859909" y="3830642"/>
            <a:ext cx="583135" cy="5130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5</a:t>
            </a:r>
            <a:endParaRPr lang="zh-CN" altLang="en-US" sz="3600" dirty="0"/>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03681" y="0"/>
            <a:ext cx="5274309" cy="327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8147967" y="248475"/>
            <a:ext cx="3995035" cy="954107"/>
          </a:xfrm>
          <a:prstGeom prst="rect">
            <a:avLst/>
          </a:prstGeom>
        </p:spPr>
        <p:txBody>
          <a:bodyPr wrap="square">
            <a:spAutoFit/>
          </a:bodyPr>
          <a:lstStyle/>
          <a:p>
            <a:r>
              <a:rPr lang="zh-CN" altLang="en-US" sz="2000" dirty="0"/>
              <a:t>    </a:t>
            </a:r>
            <a:r>
              <a:rPr lang="zh-CN" altLang="en-US" dirty="0"/>
              <a:t>此课题是基于学生核心素养落实顶层的设计，区教育局领衔，教师发展中心校长室主抓，科研处协助。</a:t>
            </a:r>
          </a:p>
        </p:txBody>
      </p:sp>
      <p:pic>
        <p:nvPicPr>
          <p:cNvPr id="10" name="图片 9"/>
          <p:cNvPicPr>
            <a:picLocks noChangeAspect="1"/>
          </p:cNvPicPr>
          <p:nvPr/>
        </p:nvPicPr>
        <p:blipFill>
          <a:blip r:embed="rId3"/>
          <a:stretch>
            <a:fillRect/>
          </a:stretch>
        </p:blipFill>
        <p:spPr>
          <a:xfrm rot="20781589">
            <a:off x="5783852" y="2789012"/>
            <a:ext cx="2587049" cy="3817781"/>
          </a:xfrm>
          <a:prstGeom prst="rect">
            <a:avLst/>
          </a:prstGeom>
          <a:ln>
            <a:noFill/>
          </a:ln>
          <a:effectLst>
            <a:outerShdw blurRad="292100" dist="139700" dir="2700000" algn="tl" rotWithShape="0">
              <a:srgbClr val="333333">
                <a:alpha val="65000"/>
              </a:srgbClr>
            </a:outerShdw>
          </a:effectLst>
        </p:spPr>
      </p:pic>
      <p:pic>
        <p:nvPicPr>
          <p:cNvPr id="13" name="图片 12"/>
          <p:cNvPicPr>
            <a:picLocks noChangeAspect="1"/>
          </p:cNvPicPr>
          <p:nvPr/>
        </p:nvPicPr>
        <p:blipFill>
          <a:blip r:embed="rId4"/>
          <a:stretch>
            <a:fillRect/>
          </a:stretch>
        </p:blipFill>
        <p:spPr>
          <a:xfrm rot="21161515">
            <a:off x="6767143" y="2904096"/>
            <a:ext cx="2592922" cy="3704174"/>
          </a:xfrm>
          <a:prstGeom prst="rect">
            <a:avLst/>
          </a:prstGeom>
          <a:ln>
            <a:noFill/>
          </a:ln>
          <a:effectLst>
            <a:outerShdw blurRad="292100" dist="139700" dir="2700000" algn="tl" rotWithShape="0">
              <a:srgbClr val="333333">
                <a:alpha val="65000"/>
              </a:srgbClr>
            </a:outerShdw>
          </a:effectLst>
        </p:spPr>
      </p:pic>
      <p:pic>
        <p:nvPicPr>
          <p:cNvPr id="15" name="图片 14"/>
          <p:cNvPicPr>
            <a:picLocks noChangeAspect="1"/>
          </p:cNvPicPr>
          <p:nvPr/>
        </p:nvPicPr>
        <p:blipFill>
          <a:blip r:embed="rId5"/>
          <a:stretch>
            <a:fillRect/>
          </a:stretch>
        </p:blipFill>
        <p:spPr>
          <a:xfrm>
            <a:off x="8773003" y="2679937"/>
            <a:ext cx="2938170" cy="4023146"/>
          </a:xfrm>
          <a:prstGeom prst="rect">
            <a:avLst/>
          </a:prstGeom>
          <a:ln>
            <a:noFill/>
          </a:ln>
          <a:effectLst>
            <a:outerShdw blurRad="292100" dist="139700" dir="2700000" algn="tl" rotWithShape="0">
              <a:srgbClr val="333333">
                <a:alpha val="65000"/>
              </a:srgbClr>
            </a:outerShdw>
          </a:effectLst>
        </p:spPr>
      </p:pic>
      <p:sp>
        <p:nvSpPr>
          <p:cNvPr id="5" name="矩形 4"/>
          <p:cNvSpPr/>
          <p:nvPr/>
        </p:nvSpPr>
        <p:spPr>
          <a:xfrm>
            <a:off x="7353769" y="1295047"/>
            <a:ext cx="4789233" cy="923330"/>
          </a:xfrm>
          <a:prstGeom prst="rect">
            <a:avLst/>
          </a:prstGeom>
        </p:spPr>
        <p:txBody>
          <a:bodyPr wrap="square">
            <a:spAutoFit/>
          </a:bodyPr>
          <a:lstStyle/>
          <a:p>
            <a:r>
              <a:rPr lang="zh-CN" altLang="en-US" dirty="0"/>
              <a:t>    力图从区域实践层面整体架构，区域学校课程建设的理论模型和实践路径，形成良好的教育生态，高水平推进学校课程的整体建设。</a:t>
            </a:r>
          </a:p>
        </p:txBody>
      </p:sp>
    </p:spTree>
    <p:extLst>
      <p:ext uri="{BB962C8B-B14F-4D97-AF65-F5344CB8AC3E}">
        <p14:creationId xmlns:p14="http://schemas.microsoft.com/office/powerpoint/2010/main" val="648160344"/>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700"/>
                            </p:stCondLst>
                            <p:childTnLst>
                              <p:par>
                                <p:cTn id="12" presetID="37" presetClass="entr" presetSubtype="0" fill="hold" grpId="0" nodeType="afterEffect">
                                  <p:stCondLst>
                                    <p:cond delay="2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anim calcmode="lin" valueType="num">
                                      <p:cBhvr>
                                        <p:cTn id="15" dur="500" fill="hold"/>
                                        <p:tgtEl>
                                          <p:spTgt spid="3"/>
                                        </p:tgtEl>
                                        <p:attrNameLst>
                                          <p:attrName>ppt_x</p:attrName>
                                        </p:attrNameLst>
                                      </p:cBhvr>
                                      <p:tavLst>
                                        <p:tav tm="0">
                                          <p:val>
                                            <p:strVal val="#ppt_x"/>
                                          </p:val>
                                        </p:tav>
                                        <p:tav tm="100000">
                                          <p:val>
                                            <p:strVal val="#ppt_x"/>
                                          </p:val>
                                        </p:tav>
                                      </p:tavLst>
                                    </p:anim>
                                    <p:anim calcmode="lin" valueType="num">
                                      <p:cBhvr>
                                        <p:cTn id="16" dur="450" decel="100000" fill="hold"/>
                                        <p:tgtEl>
                                          <p:spTgt spid="3"/>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childTnLst>
                          </p:cTn>
                        </p:par>
                        <p:par>
                          <p:cTn id="18" fill="hold">
                            <p:stCondLst>
                              <p:cond delay="1400"/>
                            </p:stCondLst>
                            <p:childTnLst>
                              <p:par>
                                <p:cTn id="19" presetID="2" presetClass="entr" presetSubtype="1" accel="34000" decel="6600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0-#ppt_h/2"/>
                                          </p:val>
                                        </p:tav>
                                        <p:tav tm="100000">
                                          <p:val>
                                            <p:strVal val="#ppt_y"/>
                                          </p:val>
                                        </p:tav>
                                      </p:tavLst>
                                    </p:anim>
                                  </p:childTnLst>
                                </p:cTn>
                              </p:par>
                            </p:childTnLst>
                          </p:cTn>
                        </p:par>
                        <p:par>
                          <p:cTn id="23" fill="hold">
                            <p:stCondLst>
                              <p:cond delay="1900"/>
                            </p:stCondLst>
                            <p:childTnLst>
                              <p:par>
                                <p:cTn id="24" presetID="2" presetClass="entr" presetSubtype="1" accel="34000" decel="6600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0-#ppt_h/2"/>
                                          </p:val>
                                        </p:tav>
                                        <p:tav tm="100000">
                                          <p:val>
                                            <p:strVal val="#ppt_y"/>
                                          </p:val>
                                        </p:tav>
                                      </p:tavLst>
                                    </p:anim>
                                  </p:childTnLst>
                                </p:cTn>
                              </p:par>
                            </p:childTnLst>
                          </p:cTn>
                        </p:par>
                        <p:par>
                          <p:cTn id="28" fill="hold">
                            <p:stCondLst>
                              <p:cond delay="2400"/>
                            </p:stCondLst>
                            <p:childTnLst>
                              <p:par>
                                <p:cTn id="29" presetID="49" presetClass="entr" presetSubtype="0" decel="100000" fill="hold" grpId="0" nodeType="after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 calcmode="lin" valueType="num">
                                      <p:cBhvr>
                                        <p:cTn id="33" dur="500" fill="hold"/>
                                        <p:tgtEl>
                                          <p:spTgt spid="14"/>
                                        </p:tgtEl>
                                        <p:attrNameLst>
                                          <p:attrName>style.rotation</p:attrName>
                                        </p:attrNameLst>
                                      </p:cBhvr>
                                      <p:tavLst>
                                        <p:tav tm="0">
                                          <p:val>
                                            <p:fltVal val="360"/>
                                          </p:val>
                                        </p:tav>
                                        <p:tav tm="100000">
                                          <p:val>
                                            <p:fltVal val="0"/>
                                          </p:val>
                                        </p:tav>
                                      </p:tavLst>
                                    </p:anim>
                                    <p:animEffect transition="in" filter="fade">
                                      <p:cBhvr>
                                        <p:cTn id="34" dur="500"/>
                                        <p:tgtEl>
                                          <p:spTgt spid="14"/>
                                        </p:tgtEl>
                                      </p:cBhvr>
                                    </p:animEffect>
                                  </p:childTnLst>
                                </p:cTn>
                              </p:par>
                              <p:par>
                                <p:cTn id="35" presetID="22" presetClass="entr" presetSubtype="8" fill="hold" grpId="0" nodeType="withEffect">
                                  <p:stCondLst>
                                    <p:cond delay="20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left)">
                                      <p:cBhvr>
                                        <p:cTn id="40" dur="500"/>
                                        <p:tgtEl>
                                          <p:spTgt spid="5"/>
                                        </p:tgtEl>
                                      </p:cBhvr>
                                    </p:animEffect>
                                  </p:childTnLst>
                                </p:cTn>
                              </p:par>
                              <p:par>
                                <p:cTn id="41" presetID="31" presetClass="entr" presetSubtype="0"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1000" fill="hold"/>
                                        <p:tgtEl>
                                          <p:spTgt spid="15"/>
                                        </p:tgtEl>
                                        <p:attrNameLst>
                                          <p:attrName>ppt_w</p:attrName>
                                        </p:attrNameLst>
                                      </p:cBhvr>
                                      <p:tavLst>
                                        <p:tav tm="0">
                                          <p:val>
                                            <p:fltVal val="0"/>
                                          </p:val>
                                        </p:tav>
                                        <p:tav tm="100000">
                                          <p:val>
                                            <p:strVal val="#ppt_w"/>
                                          </p:val>
                                        </p:tav>
                                      </p:tavLst>
                                    </p:anim>
                                    <p:anim calcmode="lin" valueType="num">
                                      <p:cBhvr>
                                        <p:cTn id="44" dur="1000" fill="hold"/>
                                        <p:tgtEl>
                                          <p:spTgt spid="15"/>
                                        </p:tgtEl>
                                        <p:attrNameLst>
                                          <p:attrName>ppt_h</p:attrName>
                                        </p:attrNameLst>
                                      </p:cBhvr>
                                      <p:tavLst>
                                        <p:tav tm="0">
                                          <p:val>
                                            <p:fltVal val="0"/>
                                          </p:val>
                                        </p:tav>
                                        <p:tav tm="100000">
                                          <p:val>
                                            <p:strVal val="#ppt_h"/>
                                          </p:val>
                                        </p:tav>
                                      </p:tavLst>
                                    </p:anim>
                                    <p:anim calcmode="lin" valueType="num">
                                      <p:cBhvr>
                                        <p:cTn id="45" dur="1000" fill="hold"/>
                                        <p:tgtEl>
                                          <p:spTgt spid="15"/>
                                        </p:tgtEl>
                                        <p:attrNameLst>
                                          <p:attrName>style.rotation</p:attrName>
                                        </p:attrNameLst>
                                      </p:cBhvr>
                                      <p:tavLst>
                                        <p:tav tm="0">
                                          <p:val>
                                            <p:fltVal val="90"/>
                                          </p:val>
                                        </p:tav>
                                        <p:tav tm="100000">
                                          <p:val>
                                            <p:fltVal val="0"/>
                                          </p:val>
                                        </p:tav>
                                      </p:tavLst>
                                    </p:anim>
                                    <p:animEffect transition="in" filter="fade">
                                      <p:cBhvr>
                                        <p:cTn id="46" dur="1000"/>
                                        <p:tgtEl>
                                          <p:spTgt spid="15"/>
                                        </p:tgtEl>
                                      </p:cBhvr>
                                    </p:animEffect>
                                  </p:childTnLst>
                                </p:cTn>
                              </p:par>
                              <p:par>
                                <p:cTn id="47" presetID="31" presetClass="entr" presetSubtype="0"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1000" fill="hold"/>
                                        <p:tgtEl>
                                          <p:spTgt spid="13"/>
                                        </p:tgtEl>
                                        <p:attrNameLst>
                                          <p:attrName>ppt_w</p:attrName>
                                        </p:attrNameLst>
                                      </p:cBhvr>
                                      <p:tavLst>
                                        <p:tav tm="0">
                                          <p:val>
                                            <p:fltVal val="0"/>
                                          </p:val>
                                        </p:tav>
                                        <p:tav tm="100000">
                                          <p:val>
                                            <p:strVal val="#ppt_w"/>
                                          </p:val>
                                        </p:tav>
                                      </p:tavLst>
                                    </p:anim>
                                    <p:anim calcmode="lin" valueType="num">
                                      <p:cBhvr>
                                        <p:cTn id="50" dur="1000" fill="hold"/>
                                        <p:tgtEl>
                                          <p:spTgt spid="13"/>
                                        </p:tgtEl>
                                        <p:attrNameLst>
                                          <p:attrName>ppt_h</p:attrName>
                                        </p:attrNameLst>
                                      </p:cBhvr>
                                      <p:tavLst>
                                        <p:tav tm="0">
                                          <p:val>
                                            <p:fltVal val="0"/>
                                          </p:val>
                                        </p:tav>
                                        <p:tav tm="100000">
                                          <p:val>
                                            <p:strVal val="#ppt_h"/>
                                          </p:val>
                                        </p:tav>
                                      </p:tavLst>
                                    </p:anim>
                                    <p:anim calcmode="lin" valueType="num">
                                      <p:cBhvr>
                                        <p:cTn id="51" dur="1000" fill="hold"/>
                                        <p:tgtEl>
                                          <p:spTgt spid="13"/>
                                        </p:tgtEl>
                                        <p:attrNameLst>
                                          <p:attrName>style.rotation</p:attrName>
                                        </p:attrNameLst>
                                      </p:cBhvr>
                                      <p:tavLst>
                                        <p:tav tm="0">
                                          <p:val>
                                            <p:fltVal val="90"/>
                                          </p:val>
                                        </p:tav>
                                        <p:tav tm="100000">
                                          <p:val>
                                            <p:fltVal val="0"/>
                                          </p:val>
                                        </p:tav>
                                      </p:tavLst>
                                    </p:anim>
                                    <p:animEffect transition="in" filter="fade">
                                      <p:cBhvr>
                                        <p:cTn id="52" dur="1000"/>
                                        <p:tgtEl>
                                          <p:spTgt spid="13"/>
                                        </p:tgtEl>
                                      </p:cBhvr>
                                    </p:animEffect>
                                  </p:childTnLst>
                                </p:cTn>
                              </p:par>
                              <p:par>
                                <p:cTn id="53" presetID="31" presetClass="entr" presetSubtype="0"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1000" fill="hold"/>
                                        <p:tgtEl>
                                          <p:spTgt spid="10"/>
                                        </p:tgtEl>
                                        <p:attrNameLst>
                                          <p:attrName>ppt_w</p:attrName>
                                        </p:attrNameLst>
                                      </p:cBhvr>
                                      <p:tavLst>
                                        <p:tav tm="0">
                                          <p:val>
                                            <p:fltVal val="0"/>
                                          </p:val>
                                        </p:tav>
                                        <p:tav tm="100000">
                                          <p:val>
                                            <p:strVal val="#ppt_w"/>
                                          </p:val>
                                        </p:tav>
                                      </p:tavLst>
                                    </p:anim>
                                    <p:anim calcmode="lin" valueType="num">
                                      <p:cBhvr>
                                        <p:cTn id="56" dur="1000" fill="hold"/>
                                        <p:tgtEl>
                                          <p:spTgt spid="10"/>
                                        </p:tgtEl>
                                        <p:attrNameLst>
                                          <p:attrName>ppt_h</p:attrName>
                                        </p:attrNameLst>
                                      </p:cBhvr>
                                      <p:tavLst>
                                        <p:tav tm="0">
                                          <p:val>
                                            <p:fltVal val="0"/>
                                          </p:val>
                                        </p:tav>
                                        <p:tav tm="100000">
                                          <p:val>
                                            <p:strVal val="#ppt_h"/>
                                          </p:val>
                                        </p:tav>
                                      </p:tavLst>
                                    </p:anim>
                                    <p:anim calcmode="lin" valueType="num">
                                      <p:cBhvr>
                                        <p:cTn id="57" dur="1000" fill="hold"/>
                                        <p:tgtEl>
                                          <p:spTgt spid="10"/>
                                        </p:tgtEl>
                                        <p:attrNameLst>
                                          <p:attrName>style.rotation</p:attrName>
                                        </p:attrNameLst>
                                      </p:cBhvr>
                                      <p:tavLst>
                                        <p:tav tm="0">
                                          <p:val>
                                            <p:fltVal val="90"/>
                                          </p:val>
                                        </p:tav>
                                        <p:tav tm="100000">
                                          <p:val>
                                            <p:fltVal val="0"/>
                                          </p:val>
                                        </p:tav>
                                      </p:tavLst>
                                    </p:anim>
                                    <p:animEffect transition="in" filter="fade">
                                      <p:cBhvr>
                                        <p:cTn id="5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animBg="1"/>
      <p:bldP spid="3" grpId="0" animBg="1"/>
      <p:bldP spid="12" grpId="0"/>
      <p:bldP spid="14" grpId="0" animBg="1"/>
      <p:bldP spid="4"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rcRect t="6794" b="48782"/>
          <a:stretch>
            <a:fillRect/>
          </a:stretch>
        </p:blipFill>
        <p:spPr>
          <a:xfrm>
            <a:off x="2" y="3810000"/>
            <a:ext cx="12191998" cy="3046596"/>
          </a:xfrm>
          <a:custGeom>
            <a:avLst/>
            <a:gdLst>
              <a:gd name="connsiteX0" fmla="*/ 0 w 12191998"/>
              <a:gd name="connsiteY0" fmla="*/ 0 h 3046596"/>
              <a:gd name="connsiteX1" fmla="*/ 12191998 w 12191998"/>
              <a:gd name="connsiteY1" fmla="*/ 0 h 3046596"/>
              <a:gd name="connsiteX2" fmla="*/ 12191998 w 12191998"/>
              <a:gd name="connsiteY2" fmla="*/ 3046596 h 3046596"/>
              <a:gd name="connsiteX3" fmla="*/ 0 w 12191998"/>
              <a:gd name="connsiteY3" fmla="*/ 3046596 h 3046596"/>
            </a:gdLst>
            <a:ahLst/>
            <a:cxnLst>
              <a:cxn ang="0">
                <a:pos x="connsiteX0" y="connsiteY0"/>
              </a:cxn>
              <a:cxn ang="0">
                <a:pos x="connsiteX1" y="connsiteY1"/>
              </a:cxn>
              <a:cxn ang="0">
                <a:pos x="connsiteX2" y="connsiteY2"/>
              </a:cxn>
              <a:cxn ang="0">
                <a:pos x="connsiteX3" y="connsiteY3"/>
              </a:cxn>
            </a:cxnLst>
            <a:rect l="l" t="t" r="r" b="b"/>
            <a:pathLst>
              <a:path w="12191998" h="3046596">
                <a:moveTo>
                  <a:pt x="0" y="0"/>
                </a:moveTo>
                <a:lnTo>
                  <a:pt x="12191998" y="0"/>
                </a:lnTo>
                <a:lnTo>
                  <a:pt x="12191998" y="3046596"/>
                </a:lnTo>
                <a:lnTo>
                  <a:pt x="0" y="3046596"/>
                </a:lnTo>
                <a:close/>
              </a:path>
            </a:pathLst>
          </a:custGeom>
        </p:spPr>
      </p:pic>
      <p:sp>
        <p:nvSpPr>
          <p:cNvPr id="8" name="平行四边形 7"/>
          <p:cNvSpPr/>
          <p:nvPr/>
        </p:nvSpPr>
        <p:spPr>
          <a:xfrm>
            <a:off x="8981073" y="6097050"/>
            <a:ext cx="2163771" cy="759546"/>
          </a:xfrm>
          <a:prstGeom prst="parallelogram">
            <a:avLst>
              <a:gd name="adj" fmla="val 5804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文本框 11"/>
          <p:cNvSpPr txBox="1"/>
          <p:nvPr/>
        </p:nvSpPr>
        <p:spPr>
          <a:xfrm>
            <a:off x="3189120" y="2283513"/>
            <a:ext cx="8392041" cy="707886"/>
          </a:xfrm>
          <a:prstGeom prst="rect">
            <a:avLst/>
          </a:prstGeom>
          <a:noFill/>
        </p:spPr>
        <p:txBody>
          <a:bodyPr wrap="none" rtlCol="0">
            <a:spAutoFit/>
          </a:bodyPr>
          <a:lstStyle/>
          <a:p>
            <a:r>
              <a:rPr lang="zh-CN" altLang="en-US" sz="4000" i="1" dirty="0">
                <a:solidFill>
                  <a:schemeClr val="accent3"/>
                </a:solidFill>
                <a:latin typeface="+mn-ea"/>
              </a:rPr>
              <a:t>跟进服务，强化教育科研的规范管理</a:t>
            </a:r>
          </a:p>
        </p:txBody>
      </p:sp>
      <p:sp>
        <p:nvSpPr>
          <p:cNvPr id="14" name="矩形 13"/>
          <p:cNvSpPr/>
          <p:nvPr/>
        </p:nvSpPr>
        <p:spPr>
          <a:xfrm>
            <a:off x="0" y="3810000"/>
            <a:ext cx="12191999" cy="25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a:off x="-628649" y="3810000"/>
            <a:ext cx="5095876" cy="704850"/>
          </a:xfrm>
          <a:prstGeom prst="parallelogram">
            <a:avLst>
              <a:gd name="adj" fmla="val 5848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0068B7"/>
              </a:solidFill>
            </a:endParaRPr>
          </a:p>
        </p:txBody>
      </p:sp>
      <p:sp>
        <p:nvSpPr>
          <p:cNvPr id="5" name="文本框 4"/>
          <p:cNvSpPr txBox="1"/>
          <p:nvPr/>
        </p:nvSpPr>
        <p:spPr>
          <a:xfrm>
            <a:off x="890000" y="1464911"/>
            <a:ext cx="1688283" cy="3170099"/>
          </a:xfrm>
          <a:prstGeom prst="rect">
            <a:avLst/>
          </a:prstGeom>
          <a:noFill/>
        </p:spPr>
        <p:txBody>
          <a:bodyPr wrap="none" rtlCol="0">
            <a:spAutoFit/>
          </a:bodyPr>
          <a:lstStyle/>
          <a:p>
            <a:r>
              <a:rPr lang="en-US" altLang="zh-CN" sz="20000" i="1" dirty="0">
                <a:solidFill>
                  <a:schemeClr val="accent2"/>
                </a:solidFill>
                <a:latin typeface="方正正大黑_GBK" panose="02000000000000000000" pitchFamily="2" charset="-122"/>
                <a:ea typeface="方正正大黑_GBK" panose="02000000000000000000" pitchFamily="2" charset="-122"/>
              </a:rPr>
              <a:t>5</a:t>
            </a:r>
            <a:endParaRPr lang="zh-CN" altLang="en-US" sz="20000" i="1" dirty="0">
              <a:solidFill>
                <a:schemeClr val="accent2"/>
              </a:solidFill>
              <a:latin typeface="方正正大黑_GBK" panose="02000000000000000000" pitchFamily="2" charset="-122"/>
              <a:ea typeface="方正正大黑_GBK" panose="02000000000000000000" pitchFamily="2" charset="-122"/>
            </a:endParaRPr>
          </a:p>
        </p:txBody>
      </p:sp>
      <p:sp>
        <p:nvSpPr>
          <p:cNvPr id="15" name="矩形 14"/>
          <p:cNvSpPr/>
          <p:nvPr/>
        </p:nvSpPr>
        <p:spPr>
          <a:xfrm>
            <a:off x="9354822" y="6252884"/>
            <a:ext cx="1348155" cy="584775"/>
          </a:xfrm>
          <a:prstGeom prst="rect">
            <a:avLst/>
          </a:prstGeom>
          <a:noFill/>
        </p:spPr>
        <p:txBody>
          <a:bodyPr wrap="square" lIns="91440" tIns="45720" rIns="91440" bIns="45720">
            <a:spAutoFit/>
          </a:bodyPr>
          <a:lstStyle/>
          <a:p>
            <a:pPr algn="ctr"/>
            <a:r>
              <a:rPr lang="zh-CN" altLang="en-US" sz="3200" b="1" i="1" cap="none" spc="50" dirty="0">
                <a:ln w="9525" cmpd="sng">
                  <a:solidFill>
                    <a:schemeClr val="accent1"/>
                  </a:solidFill>
                  <a:prstDash val="solid"/>
                </a:ln>
                <a:solidFill>
                  <a:srgbClr val="70AD47">
                    <a:tint val="1000"/>
                  </a:srgbClr>
                </a:solidFill>
                <a:effectLst>
                  <a:glow rad="38100">
                    <a:schemeClr val="accent1">
                      <a:alpha val="40000"/>
                    </a:schemeClr>
                  </a:glow>
                </a:effectLst>
              </a:rPr>
              <a:t>建邺</a:t>
            </a:r>
          </a:p>
        </p:txBody>
      </p:sp>
    </p:spTree>
    <p:extLst>
      <p:ext uri="{BB962C8B-B14F-4D97-AF65-F5344CB8AC3E}">
        <p14:creationId xmlns:p14="http://schemas.microsoft.com/office/powerpoint/2010/main" val="2902969672"/>
      </p:ext>
    </p:extLst>
  </p:cSld>
  <p:clrMapOvr>
    <a:masterClrMapping/>
  </p:clrMapOvr>
  <mc:AlternateContent xmlns:mc="http://schemas.openxmlformats.org/markup-compatibility/2006" xmlns:p14="http://schemas.microsoft.com/office/powerpoint/2010/main">
    <mc:Choice Requires="p14">
      <p:transition spd="slow">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000"/>
                                </p:stCondLst>
                                <p:childTnLst>
                                  <p:par>
                                    <p:cTn id="18" presetID="2" presetClass="entr" presetSubtype="8" fill="hold" grpId="0" nodeType="afterEffect" p14:presetBounceEnd="30000">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14:bounceEnd="30000">
                                          <p:cBhvr additive="base">
                                            <p:cTn id="20" dur="400" fill="hold"/>
                                            <p:tgtEl>
                                              <p:spTgt spid="7"/>
                                            </p:tgtEl>
                                            <p:attrNameLst>
                                              <p:attrName>ppt_x</p:attrName>
                                            </p:attrNameLst>
                                          </p:cBhvr>
                                          <p:tavLst>
                                            <p:tav tm="0">
                                              <p:val>
                                                <p:strVal val="0-#ppt_w/2"/>
                                              </p:val>
                                            </p:tav>
                                            <p:tav tm="100000">
                                              <p:val>
                                                <p:strVal val="#ppt_x"/>
                                              </p:val>
                                            </p:tav>
                                          </p:tavLst>
                                        </p:anim>
                                        <p:anim calcmode="lin" valueType="num" p14:bounceEnd="30000">
                                          <p:cBhvr additive="base">
                                            <p:cTn id="21" dur="400" fill="hold"/>
                                            <p:tgtEl>
                                              <p:spTgt spid="7"/>
                                            </p:tgtEl>
                                            <p:attrNameLst>
                                              <p:attrName>ppt_y</p:attrName>
                                            </p:attrNameLst>
                                          </p:cBhvr>
                                          <p:tavLst>
                                            <p:tav tm="0">
                                              <p:val>
                                                <p:strVal val="#ppt_y"/>
                                              </p:val>
                                            </p:tav>
                                            <p:tav tm="100000">
                                              <p:val>
                                                <p:strVal val="#ppt_y"/>
                                              </p:val>
                                            </p:tav>
                                          </p:tavLst>
                                        </p:anim>
                                      </p:childTnLst>
                                    </p:cTn>
                                  </p:par>
                                  <p:par>
                                    <p:cTn id="22" presetID="50" presetClass="entr" presetSubtype="0" decel="100000" fill="hold" grpId="0" nodeType="withEffect">
                                      <p:stCondLst>
                                        <p:cond delay="25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strVal val="#ppt_w+.3"/>
                                              </p:val>
                                            </p:tav>
                                            <p:tav tm="100000">
                                              <p:val>
                                                <p:strVal val="#ppt_w"/>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animEffect transition="in" filter="fade">
                                          <p:cBhvr>
                                            <p:cTn id="26" dur="500"/>
                                            <p:tgtEl>
                                              <p:spTgt spid="5"/>
                                            </p:tgtEl>
                                          </p:cBhvr>
                                        </p:animEffect>
                                      </p:childTnLst>
                                    </p:cTn>
                                  </p:par>
                                </p:childTnLst>
                              </p:cTn>
                            </p:par>
                            <p:par>
                              <p:cTn id="27" fill="hold">
                                <p:stCondLst>
                                  <p:cond delay="1750"/>
                                </p:stCondLst>
                                <p:childTnLst>
                                  <p:par>
                                    <p:cTn id="28" presetID="41" presetClass="entr" presetSubtype="0" fill="hold" grpId="0" nodeType="afterEffect">
                                      <p:stCondLst>
                                        <p:cond delay="0"/>
                                      </p:stCondLst>
                                      <p:iterate type="lt">
                                        <p:tmPct val="75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anim calcmode="lin" valueType="num">
                                          <p:cBhvr>
                                            <p:cTn id="3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2"/>
                                            </p:tgtEl>
                                          </p:cBhvr>
                                        </p:animEffect>
                                      </p:childTnLst>
                                    </p:cTn>
                                  </p:par>
                                </p:childTnLst>
                              </p:cTn>
                            </p:par>
                            <p:par>
                              <p:cTn id="35" fill="hold">
                                <p:stCondLst>
                                  <p:cond delay="2813"/>
                                </p:stCondLst>
                                <p:childTnLst>
                                  <p:par>
                                    <p:cTn id="36" presetID="10"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4" grpId="0" animBg="1"/>
          <p:bldP spid="7" grpId="0" animBg="1"/>
          <p:bldP spid="5"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400" fill="hold"/>
                                            <p:tgtEl>
                                              <p:spTgt spid="7"/>
                                            </p:tgtEl>
                                            <p:attrNameLst>
                                              <p:attrName>ppt_x</p:attrName>
                                            </p:attrNameLst>
                                          </p:cBhvr>
                                          <p:tavLst>
                                            <p:tav tm="0">
                                              <p:val>
                                                <p:strVal val="0-#ppt_w/2"/>
                                              </p:val>
                                            </p:tav>
                                            <p:tav tm="100000">
                                              <p:val>
                                                <p:strVal val="#ppt_x"/>
                                              </p:val>
                                            </p:tav>
                                          </p:tavLst>
                                        </p:anim>
                                        <p:anim calcmode="lin" valueType="num">
                                          <p:cBhvr additive="base">
                                            <p:cTn id="21" dur="400" fill="hold"/>
                                            <p:tgtEl>
                                              <p:spTgt spid="7"/>
                                            </p:tgtEl>
                                            <p:attrNameLst>
                                              <p:attrName>ppt_y</p:attrName>
                                            </p:attrNameLst>
                                          </p:cBhvr>
                                          <p:tavLst>
                                            <p:tav tm="0">
                                              <p:val>
                                                <p:strVal val="#ppt_y"/>
                                              </p:val>
                                            </p:tav>
                                            <p:tav tm="100000">
                                              <p:val>
                                                <p:strVal val="#ppt_y"/>
                                              </p:val>
                                            </p:tav>
                                          </p:tavLst>
                                        </p:anim>
                                      </p:childTnLst>
                                    </p:cTn>
                                  </p:par>
                                  <p:par>
                                    <p:cTn id="22" presetID="50" presetClass="entr" presetSubtype="0" decel="100000" fill="hold" grpId="0" nodeType="withEffect">
                                      <p:stCondLst>
                                        <p:cond delay="25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strVal val="#ppt_w+.3"/>
                                              </p:val>
                                            </p:tav>
                                            <p:tav tm="100000">
                                              <p:val>
                                                <p:strVal val="#ppt_w"/>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animEffect transition="in" filter="fade">
                                          <p:cBhvr>
                                            <p:cTn id="26" dur="500"/>
                                            <p:tgtEl>
                                              <p:spTgt spid="5"/>
                                            </p:tgtEl>
                                          </p:cBhvr>
                                        </p:animEffect>
                                      </p:childTnLst>
                                    </p:cTn>
                                  </p:par>
                                </p:childTnLst>
                              </p:cTn>
                            </p:par>
                            <p:par>
                              <p:cTn id="27" fill="hold">
                                <p:stCondLst>
                                  <p:cond delay="1750"/>
                                </p:stCondLst>
                                <p:childTnLst>
                                  <p:par>
                                    <p:cTn id="28" presetID="41" presetClass="entr" presetSubtype="0" fill="hold" grpId="0" nodeType="afterEffect">
                                      <p:stCondLst>
                                        <p:cond delay="0"/>
                                      </p:stCondLst>
                                      <p:iterate type="lt">
                                        <p:tmPct val="75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anim calcmode="lin" valueType="num">
                                          <p:cBhvr>
                                            <p:cTn id="3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2"/>
                                            </p:tgtEl>
                                          </p:cBhvr>
                                        </p:animEffect>
                                      </p:childTnLst>
                                    </p:cTn>
                                  </p:par>
                                </p:childTnLst>
                              </p:cTn>
                            </p:par>
                            <p:par>
                              <p:cTn id="35" fill="hold">
                                <p:stCondLst>
                                  <p:cond delay="2813"/>
                                </p:stCondLst>
                                <p:childTnLst>
                                  <p:par>
                                    <p:cTn id="36" presetID="10"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4" grpId="0" animBg="1"/>
          <p:bldP spid="7" grpId="0" animBg="1"/>
          <p:bldP spid="5" grpId="0"/>
          <p:bldP spid="15"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543716" y="94649"/>
            <a:ext cx="1611984" cy="742950"/>
          </a:xfrm>
          <a:prstGeom prst="parallelogram">
            <a:avLst>
              <a:gd name="adj" fmla="val 440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平行四边形 4"/>
          <p:cNvSpPr/>
          <p:nvPr/>
        </p:nvSpPr>
        <p:spPr>
          <a:xfrm>
            <a:off x="872150" y="-2686"/>
            <a:ext cx="1324825" cy="95949"/>
          </a:xfrm>
          <a:prstGeom prst="parallelogram">
            <a:avLst>
              <a:gd name="adj" fmla="val 44091"/>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平行四边形 7"/>
          <p:cNvSpPr/>
          <p:nvPr/>
        </p:nvSpPr>
        <p:spPr>
          <a:xfrm>
            <a:off x="3466946" y="1364872"/>
            <a:ext cx="1293481" cy="343501"/>
          </a:xfrm>
          <a:prstGeom prst="parallelogram">
            <a:avLst>
              <a:gd name="adj" fmla="val 440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文本框 9"/>
          <p:cNvSpPr txBox="1"/>
          <p:nvPr/>
        </p:nvSpPr>
        <p:spPr>
          <a:xfrm>
            <a:off x="3625324" y="671131"/>
            <a:ext cx="631904" cy="1015663"/>
          </a:xfrm>
          <a:prstGeom prst="rect">
            <a:avLst/>
          </a:prstGeom>
          <a:noFill/>
        </p:spPr>
        <p:txBody>
          <a:bodyPr wrap="none" rtlCol="0">
            <a:spAutoFit/>
          </a:bodyPr>
          <a:lstStyle/>
          <a:p>
            <a:r>
              <a:rPr lang="en-US" altLang="zh-CN" sz="6000" i="1" dirty="0">
                <a:solidFill>
                  <a:schemeClr val="accent2"/>
                </a:solidFill>
                <a:latin typeface="方正正大黑_GBK" panose="02000000000000000000" pitchFamily="2" charset="-122"/>
                <a:ea typeface="方正正大黑_GBK" panose="02000000000000000000" pitchFamily="2" charset="-122"/>
              </a:rPr>
              <a:t>1</a:t>
            </a:r>
            <a:endParaRPr lang="zh-CN" altLang="en-US" sz="6000" i="1" dirty="0">
              <a:solidFill>
                <a:schemeClr val="accent2"/>
              </a:solidFill>
              <a:latin typeface="方正正大黑_GBK" panose="02000000000000000000" pitchFamily="2" charset="-122"/>
              <a:ea typeface="方正正大黑_GBK" panose="02000000000000000000" pitchFamily="2" charset="-122"/>
            </a:endParaRPr>
          </a:p>
        </p:txBody>
      </p:sp>
      <p:sp>
        <p:nvSpPr>
          <p:cNvPr id="11" name="文本框 10"/>
          <p:cNvSpPr txBox="1"/>
          <p:nvPr/>
        </p:nvSpPr>
        <p:spPr>
          <a:xfrm>
            <a:off x="4760427" y="1226587"/>
            <a:ext cx="6756978" cy="461665"/>
          </a:xfrm>
          <a:prstGeom prst="rect">
            <a:avLst/>
          </a:prstGeom>
          <a:noFill/>
        </p:spPr>
        <p:txBody>
          <a:bodyPr wrap="none" rtlCol="0">
            <a:spAutoFit/>
          </a:bodyPr>
          <a:lstStyle/>
          <a:p>
            <a:r>
              <a:rPr lang="zh-CN" altLang="en-US" sz="2400" b="1" i="1" dirty="0">
                <a:solidFill>
                  <a:schemeClr val="accent3"/>
                </a:solidFill>
              </a:rPr>
              <a:t>“十三五”（</a:t>
            </a:r>
            <a:r>
              <a:rPr lang="en-US" altLang="zh-CN" sz="2400" b="1" i="1" dirty="0">
                <a:solidFill>
                  <a:schemeClr val="accent3"/>
                </a:solidFill>
              </a:rPr>
              <a:t>2016</a:t>
            </a:r>
            <a:r>
              <a:rPr lang="zh-CN" altLang="en-US" sz="2400" b="1" i="1" dirty="0">
                <a:solidFill>
                  <a:schemeClr val="accent3"/>
                </a:solidFill>
              </a:rPr>
              <a:t>年度）省市教育规划课题申报</a:t>
            </a:r>
          </a:p>
        </p:txBody>
      </p:sp>
      <p:sp>
        <p:nvSpPr>
          <p:cNvPr id="26" name="平行四边形 25"/>
          <p:cNvSpPr/>
          <p:nvPr/>
        </p:nvSpPr>
        <p:spPr>
          <a:xfrm>
            <a:off x="9696841" y="6629400"/>
            <a:ext cx="2091809" cy="228600"/>
          </a:xfrm>
          <a:prstGeom prst="parallelogram">
            <a:avLst>
              <a:gd name="adj" fmla="val 440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矩形 19"/>
          <p:cNvSpPr/>
          <p:nvPr/>
        </p:nvSpPr>
        <p:spPr>
          <a:xfrm>
            <a:off x="567161" y="158336"/>
            <a:ext cx="1348155" cy="584775"/>
          </a:xfrm>
          <a:prstGeom prst="rect">
            <a:avLst/>
          </a:prstGeom>
          <a:noFill/>
        </p:spPr>
        <p:txBody>
          <a:bodyPr wrap="square" lIns="91440" tIns="45720" rIns="91440" bIns="45720">
            <a:spAutoFit/>
          </a:bodyPr>
          <a:lstStyle/>
          <a:p>
            <a:pPr algn="ctr"/>
            <a:r>
              <a:rPr lang="zh-CN" altLang="en-US" sz="3200" b="1" i="1" cap="none" spc="50" dirty="0">
                <a:ln w="9525" cmpd="sng">
                  <a:solidFill>
                    <a:schemeClr val="accent1"/>
                  </a:solidFill>
                  <a:prstDash val="solid"/>
                </a:ln>
                <a:solidFill>
                  <a:srgbClr val="70AD47">
                    <a:tint val="1000"/>
                  </a:srgbClr>
                </a:solidFill>
                <a:effectLst>
                  <a:glow rad="38100">
                    <a:schemeClr val="accent1">
                      <a:alpha val="40000"/>
                    </a:schemeClr>
                  </a:glow>
                </a:effectLst>
              </a:rPr>
              <a:t>建邺</a:t>
            </a:r>
          </a:p>
        </p:txBody>
      </p:sp>
      <p:sp>
        <p:nvSpPr>
          <p:cNvPr id="24" name="平行四边形 23"/>
          <p:cNvSpPr/>
          <p:nvPr/>
        </p:nvSpPr>
        <p:spPr>
          <a:xfrm>
            <a:off x="-1098027" y="837598"/>
            <a:ext cx="4485784" cy="6020402"/>
          </a:xfrm>
          <a:prstGeom prst="parallelogram">
            <a:avLst>
              <a:gd name="adj" fmla="val 6037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srgbClr val="0068B7"/>
                </a:solidFill>
              </a:rPr>
              <a:t>87</a:t>
            </a:r>
            <a:endParaRPr lang="zh-CN" altLang="en-US" dirty="0">
              <a:solidFill>
                <a:srgbClr val="0068B7"/>
              </a:solidFill>
            </a:endParaRPr>
          </a:p>
        </p:txBody>
      </p:sp>
      <p:sp>
        <p:nvSpPr>
          <p:cNvPr id="2" name="矩形 1"/>
          <p:cNvSpPr/>
          <p:nvPr/>
        </p:nvSpPr>
        <p:spPr>
          <a:xfrm rot="1420271">
            <a:off x="817250" y="2043135"/>
            <a:ext cx="821691" cy="3416320"/>
          </a:xfrm>
          <a:prstGeom prst="rect">
            <a:avLst/>
          </a:prstGeom>
          <a:noFill/>
        </p:spPr>
        <p:txBody>
          <a:bodyPr wrap="square" lIns="91440" tIns="45720" rIns="91440" bIns="45720">
            <a:spAutoFit/>
          </a:bodyPr>
          <a:lstStyle/>
          <a:p>
            <a:pPr algn="ctr"/>
            <a:r>
              <a:rPr lang="en-US" altLang="zh-CN" sz="3600" b="1" cap="none" spc="50" dirty="0">
                <a:ln w="9525" cmpd="sng">
                  <a:solidFill>
                    <a:schemeClr val="accent1"/>
                  </a:solidFill>
                  <a:prstDash val="solid"/>
                </a:ln>
                <a:solidFill>
                  <a:srgbClr val="70AD47">
                    <a:tint val="1000"/>
                  </a:srgbClr>
                </a:solidFill>
                <a:effectLst>
                  <a:glow rad="38100">
                    <a:schemeClr val="accent1">
                      <a:alpha val="40000"/>
                    </a:schemeClr>
                  </a:glow>
                </a:effectLst>
              </a:rPr>
              <a:t>87</a:t>
            </a:r>
            <a:r>
              <a:rPr lang="zh-CN" altLang="en-US" sz="3600" b="1" cap="none" spc="50" dirty="0">
                <a:ln w="9525" cmpd="sng">
                  <a:solidFill>
                    <a:schemeClr val="accent1"/>
                  </a:solidFill>
                  <a:prstDash val="solid"/>
                </a:ln>
                <a:solidFill>
                  <a:srgbClr val="70AD47">
                    <a:tint val="1000"/>
                  </a:srgbClr>
                </a:solidFill>
                <a:effectLst>
                  <a:glow rad="38100">
                    <a:schemeClr val="accent1">
                      <a:alpha val="40000"/>
                    </a:schemeClr>
                  </a:glow>
                </a:effectLst>
              </a:rPr>
              <a:t>项课题申报</a:t>
            </a:r>
          </a:p>
        </p:txBody>
      </p:sp>
      <p:graphicFrame>
        <p:nvGraphicFramePr>
          <p:cNvPr id="12" name="图表 11"/>
          <p:cNvGraphicFramePr/>
          <p:nvPr>
            <p:extLst>
              <p:ext uri="{D42A27DB-BD31-4B8C-83A1-F6EECF244321}">
                <p14:modId xmlns:p14="http://schemas.microsoft.com/office/powerpoint/2010/main" val="521006690"/>
              </p:ext>
            </p:extLst>
          </p:nvPr>
        </p:nvGraphicFramePr>
        <p:xfrm>
          <a:off x="3954975" y="2270496"/>
          <a:ext cx="6555570" cy="4089447"/>
        </p:xfrm>
        <a:graphic>
          <a:graphicData uri="http://schemas.openxmlformats.org/drawingml/2006/chart">
            <c:chart xmlns:c="http://schemas.openxmlformats.org/drawingml/2006/chart" xmlns:r="http://schemas.openxmlformats.org/officeDocument/2006/relationships" r:id="rId2"/>
          </a:graphicData>
        </a:graphic>
      </p:graphicFrame>
      <p:sp>
        <p:nvSpPr>
          <p:cNvPr id="16" name="矩形 15"/>
          <p:cNvSpPr/>
          <p:nvPr/>
        </p:nvSpPr>
        <p:spPr>
          <a:xfrm>
            <a:off x="3466946" y="5571342"/>
            <a:ext cx="7323331" cy="923330"/>
          </a:xfrm>
          <a:prstGeom prst="rect">
            <a:avLst/>
          </a:prstGeom>
        </p:spPr>
        <p:txBody>
          <a:bodyPr wrap="square">
            <a:spAutoFit/>
          </a:bodyPr>
          <a:lstStyle/>
          <a:p>
            <a:r>
              <a:rPr lang="zh-CN" altLang="zh-CN" dirty="0">
                <a:latin typeface="+mn-ea"/>
                <a:cs typeface="楷体" panose="02010609060101010101" pitchFamily="49" charset="-122"/>
              </a:rPr>
              <a:t>（区直属</a:t>
            </a:r>
            <a:r>
              <a:rPr lang="en-US" altLang="zh-CN" dirty="0">
                <a:latin typeface="+mn-ea"/>
                <a:cs typeface="楷体" panose="02010609060101010101" pitchFamily="49" charset="-122"/>
              </a:rPr>
              <a:t>6</a:t>
            </a:r>
            <a:r>
              <a:rPr lang="zh-CN" altLang="zh-CN" dirty="0">
                <a:latin typeface="+mn-ea"/>
                <a:cs typeface="楷体" panose="02010609060101010101" pitchFamily="49" charset="-122"/>
              </a:rPr>
              <a:t>项、中学</a:t>
            </a:r>
            <a:r>
              <a:rPr lang="en-US" altLang="zh-CN" dirty="0">
                <a:latin typeface="+mn-ea"/>
                <a:cs typeface="楷体" panose="02010609060101010101" pitchFamily="49" charset="-122"/>
              </a:rPr>
              <a:t>42</a:t>
            </a:r>
            <a:r>
              <a:rPr lang="zh-CN" altLang="zh-CN" dirty="0">
                <a:latin typeface="+mn-ea"/>
                <a:cs typeface="楷体" panose="02010609060101010101" pitchFamily="49" charset="-122"/>
              </a:rPr>
              <a:t>项、小学</a:t>
            </a:r>
            <a:r>
              <a:rPr lang="en-US" altLang="zh-CN" dirty="0">
                <a:latin typeface="+mn-ea"/>
                <a:cs typeface="楷体" panose="02010609060101010101" pitchFamily="49" charset="-122"/>
              </a:rPr>
              <a:t>20</a:t>
            </a:r>
            <a:r>
              <a:rPr lang="zh-CN" altLang="zh-CN" dirty="0">
                <a:latin typeface="+mn-ea"/>
                <a:cs typeface="楷体" panose="02010609060101010101" pitchFamily="49" charset="-122"/>
              </a:rPr>
              <a:t>项，幼儿园</a:t>
            </a:r>
            <a:r>
              <a:rPr lang="en-US" altLang="zh-CN" dirty="0">
                <a:latin typeface="+mn-ea"/>
                <a:cs typeface="楷体" panose="02010609060101010101" pitchFamily="49" charset="-122"/>
              </a:rPr>
              <a:t>19</a:t>
            </a:r>
            <a:r>
              <a:rPr lang="zh-CN" altLang="zh-CN" dirty="0">
                <a:latin typeface="+mn-ea"/>
                <a:cs typeface="楷体" panose="02010609060101010101" pitchFamily="49" charset="-122"/>
              </a:rPr>
              <a:t>项</a:t>
            </a:r>
            <a:r>
              <a:rPr lang="zh-CN" altLang="en-US" dirty="0">
                <a:latin typeface="+mn-ea"/>
                <a:cs typeface="楷体" panose="02010609060101010101" pitchFamily="49" charset="-122"/>
              </a:rPr>
              <a:t>。</a:t>
            </a:r>
            <a:r>
              <a:rPr lang="en-US" altLang="zh-CN" dirty="0">
                <a:latin typeface="+mn-ea"/>
                <a:cs typeface="楷体" panose="02010609060101010101" pitchFamily="49" charset="-122"/>
              </a:rPr>
              <a:t>22</a:t>
            </a:r>
            <a:r>
              <a:rPr lang="zh-CN" altLang="en-US" dirty="0">
                <a:latin typeface="+mn-ea"/>
                <a:cs typeface="楷体" panose="02010609060101010101" pitchFamily="49" charset="-122"/>
              </a:rPr>
              <a:t>项获得继续申报省级课题的资格（一般规划课题</a:t>
            </a:r>
            <a:r>
              <a:rPr lang="en-US" altLang="zh-CN" dirty="0">
                <a:latin typeface="+mn-ea"/>
                <a:cs typeface="楷体" panose="02010609060101010101" pitchFamily="49" charset="-122"/>
              </a:rPr>
              <a:t>16</a:t>
            </a:r>
            <a:r>
              <a:rPr lang="zh-CN" altLang="en-US" dirty="0">
                <a:latin typeface="+mn-ea"/>
                <a:cs typeface="楷体" panose="02010609060101010101" pitchFamily="49" charset="-122"/>
              </a:rPr>
              <a:t>项、青年专项</a:t>
            </a:r>
            <a:r>
              <a:rPr lang="en-US" altLang="zh-CN" dirty="0">
                <a:latin typeface="+mn-ea"/>
                <a:cs typeface="楷体" panose="02010609060101010101" pitchFamily="49" charset="-122"/>
              </a:rPr>
              <a:t>4</a:t>
            </a:r>
            <a:r>
              <a:rPr lang="zh-CN" altLang="en-US" dirty="0">
                <a:latin typeface="+mn-ea"/>
                <a:cs typeface="楷体" panose="02010609060101010101" pitchFamily="49" charset="-122"/>
              </a:rPr>
              <a:t>项，人民教育家专项</a:t>
            </a:r>
            <a:r>
              <a:rPr lang="en-US" altLang="zh-CN" dirty="0">
                <a:latin typeface="+mn-ea"/>
                <a:cs typeface="楷体" panose="02010609060101010101" pitchFamily="49" charset="-122"/>
              </a:rPr>
              <a:t>2</a:t>
            </a:r>
            <a:r>
              <a:rPr lang="zh-CN" altLang="en-US" dirty="0">
                <a:latin typeface="+mn-ea"/>
                <a:cs typeface="楷体" panose="02010609060101010101" pitchFamily="49" charset="-122"/>
              </a:rPr>
              <a:t>项），其通过率超过市平均值。</a:t>
            </a:r>
            <a:endParaRPr lang="zh-CN" altLang="en-US" dirty="0">
              <a:latin typeface="+mn-ea"/>
            </a:endParaRPr>
          </a:p>
        </p:txBody>
      </p:sp>
    </p:spTree>
    <p:extLst>
      <p:ext uri="{BB962C8B-B14F-4D97-AF65-F5344CB8AC3E}">
        <p14:creationId xmlns:p14="http://schemas.microsoft.com/office/powerpoint/2010/main" val="2252634218"/>
      </p:ext>
    </p:extLst>
  </p:cSld>
  <p:clrMapOvr>
    <a:masterClrMapping/>
  </p:clrMapOvr>
  <mc:AlternateContent xmlns:mc="http://schemas.openxmlformats.org/markup-compatibility/2006" xmlns:p14="http://schemas.microsoft.com/office/powerpoint/2010/main">
    <mc:Choice Requires="p14">
      <p:transition spd="slow">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30000">
                                          <p:cBhvr additive="base">
                                            <p:cTn id="7" dur="350" fill="hold"/>
                                            <p:tgtEl>
                                              <p:spTgt spid="5"/>
                                            </p:tgtEl>
                                            <p:attrNameLst>
                                              <p:attrName>ppt_x</p:attrName>
                                            </p:attrNameLst>
                                          </p:cBhvr>
                                          <p:tavLst>
                                            <p:tav tm="0">
                                              <p:val>
                                                <p:strVal val="0-#ppt_w/2"/>
                                              </p:val>
                                            </p:tav>
                                            <p:tav tm="100000">
                                              <p:val>
                                                <p:strVal val="#ppt_x"/>
                                              </p:val>
                                            </p:tav>
                                          </p:tavLst>
                                        </p:anim>
                                        <p:anim calcmode="lin" valueType="num" p14:bounceEnd="30000">
                                          <p:cBhvr additive="base">
                                            <p:cTn id="8" dur="3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30000">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14:bounceEnd="30000">
                                          <p:cBhvr additive="base">
                                            <p:cTn id="11" dur="350" fill="hold"/>
                                            <p:tgtEl>
                                              <p:spTgt spid="3"/>
                                            </p:tgtEl>
                                            <p:attrNameLst>
                                              <p:attrName>ppt_x</p:attrName>
                                            </p:attrNameLst>
                                          </p:cBhvr>
                                          <p:tavLst>
                                            <p:tav tm="0">
                                              <p:val>
                                                <p:strVal val="0-#ppt_w/2"/>
                                              </p:val>
                                            </p:tav>
                                            <p:tav tm="100000">
                                              <p:val>
                                                <p:strVal val="#ppt_x"/>
                                              </p:val>
                                            </p:tav>
                                          </p:tavLst>
                                        </p:anim>
                                        <p:anim calcmode="lin" valueType="num" p14:bounceEnd="30000">
                                          <p:cBhvr additive="base">
                                            <p:cTn id="12" dur="350" fill="hold"/>
                                            <p:tgtEl>
                                              <p:spTgt spid="3"/>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1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400"/>
                                            <p:tgtEl>
                                              <p:spTgt spid="26"/>
                                            </p:tgtEl>
                                          </p:cBhvr>
                                        </p:animEffect>
                                      </p:childTnLst>
                                    </p:cTn>
                                  </p:par>
                                </p:childTnLst>
                              </p:cTn>
                            </p:par>
                            <p:par>
                              <p:cTn id="16" fill="hold">
                                <p:stCondLst>
                                  <p:cond delay="500"/>
                                </p:stCondLst>
                                <p:childTnLst>
                                  <p:par>
                                    <p:cTn id="17" presetID="12" presetClass="entr" presetSubtype="8" fill="hold" grpId="0" nodeType="after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right)">
                                          <p:cBhvr>
                                            <p:cTn id="20" dur="500"/>
                                            <p:tgtEl>
                                              <p:spTgt spid="8"/>
                                            </p:tgtEl>
                                          </p:cBhvr>
                                        </p:animEffect>
                                      </p:childTnLst>
                                    </p:cTn>
                                  </p:par>
                                  <p:par>
                                    <p:cTn id="21" presetID="50" presetClass="entr" presetSubtype="0" decel="100000"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strVal val="#ppt_w+.3"/>
                                              </p:val>
                                            </p:tav>
                                            <p:tav tm="100000">
                                              <p:val>
                                                <p:strVal val="#ppt_w"/>
                                              </p:val>
                                            </p:tav>
                                          </p:tavLst>
                                        </p:anim>
                                        <p:anim calcmode="lin" valueType="num">
                                          <p:cBhvr>
                                            <p:cTn id="24" dur="500" fill="hold"/>
                                            <p:tgtEl>
                                              <p:spTgt spid="10"/>
                                            </p:tgtEl>
                                            <p:attrNameLst>
                                              <p:attrName>ppt_h</p:attrName>
                                            </p:attrNameLst>
                                          </p:cBhvr>
                                          <p:tavLst>
                                            <p:tav tm="0">
                                              <p:val>
                                                <p:strVal val="#ppt_h"/>
                                              </p:val>
                                            </p:tav>
                                            <p:tav tm="100000">
                                              <p:val>
                                                <p:strVal val="#ppt_h"/>
                                              </p:val>
                                            </p:tav>
                                          </p:tavLst>
                                        </p:anim>
                                        <p:animEffect transition="in" filter="fade">
                                          <p:cBhvr>
                                            <p:cTn id="25" dur="500"/>
                                            <p:tgtEl>
                                              <p:spTgt spid="10"/>
                                            </p:tgtEl>
                                          </p:cBhvr>
                                        </p:animEffect>
                                      </p:childTnLst>
                                    </p:cTn>
                                  </p:par>
                                </p:childTnLst>
                              </p:cTn>
                            </p:par>
                            <p:par>
                              <p:cTn id="26" fill="hold">
                                <p:stCondLst>
                                  <p:cond delay="125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1750"/>
                                </p:stCondLst>
                                <p:childTnLst>
                                  <p:par>
                                    <p:cTn id="31" presetID="53" presetClass="entr" presetSubtype="16"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childTnLst>
                              </p:cTn>
                            </p:par>
                            <p:par>
                              <p:cTn id="36" fill="hold">
                                <p:stCondLst>
                                  <p:cond delay="225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2" presetClass="entr" presetSubtype="8" fill="hold" grpId="0" nodeType="withEffect" p14:presetBounceEnd="37500">
                                      <p:stCondLst>
                                        <p:cond delay="100"/>
                                      </p:stCondLst>
                                      <p:childTnLst>
                                        <p:set>
                                          <p:cBhvr>
                                            <p:cTn id="41" dur="1" fill="hold">
                                              <p:stCondLst>
                                                <p:cond delay="0"/>
                                              </p:stCondLst>
                                            </p:cTn>
                                            <p:tgtEl>
                                              <p:spTgt spid="24"/>
                                            </p:tgtEl>
                                            <p:attrNameLst>
                                              <p:attrName>style.visibility</p:attrName>
                                            </p:attrNameLst>
                                          </p:cBhvr>
                                          <p:to>
                                            <p:strVal val="visible"/>
                                          </p:to>
                                        </p:set>
                                        <p:anim calcmode="lin" valueType="num" p14:bounceEnd="37500">
                                          <p:cBhvr additive="base">
                                            <p:cTn id="42" dur="400" fill="hold"/>
                                            <p:tgtEl>
                                              <p:spTgt spid="24"/>
                                            </p:tgtEl>
                                            <p:attrNameLst>
                                              <p:attrName>ppt_x</p:attrName>
                                            </p:attrNameLst>
                                          </p:cBhvr>
                                          <p:tavLst>
                                            <p:tav tm="0">
                                              <p:val>
                                                <p:strVal val="0-#ppt_w/2"/>
                                              </p:val>
                                            </p:tav>
                                            <p:tav tm="100000">
                                              <p:val>
                                                <p:strVal val="#ppt_x"/>
                                              </p:val>
                                            </p:tav>
                                          </p:tavLst>
                                        </p:anim>
                                        <p:anim calcmode="lin" valueType="num" p14:bounceEnd="37500">
                                          <p:cBhvr additive="base">
                                            <p:cTn id="43" dur="4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14:presetBounceEnd="37500">
                                      <p:stCondLst>
                                        <p:cond delay="100"/>
                                      </p:stCondLst>
                                      <p:childTnLst>
                                        <p:set>
                                          <p:cBhvr>
                                            <p:cTn id="45" dur="1" fill="hold">
                                              <p:stCondLst>
                                                <p:cond delay="0"/>
                                              </p:stCondLst>
                                            </p:cTn>
                                            <p:tgtEl>
                                              <p:spTgt spid="2"/>
                                            </p:tgtEl>
                                            <p:attrNameLst>
                                              <p:attrName>style.visibility</p:attrName>
                                            </p:attrNameLst>
                                          </p:cBhvr>
                                          <p:to>
                                            <p:strVal val="visible"/>
                                          </p:to>
                                        </p:set>
                                        <p:anim calcmode="lin" valueType="num" p14:bounceEnd="37500">
                                          <p:cBhvr additive="base">
                                            <p:cTn id="46" dur="400" fill="hold"/>
                                            <p:tgtEl>
                                              <p:spTgt spid="2"/>
                                            </p:tgtEl>
                                            <p:attrNameLst>
                                              <p:attrName>ppt_x</p:attrName>
                                            </p:attrNameLst>
                                          </p:cBhvr>
                                          <p:tavLst>
                                            <p:tav tm="0">
                                              <p:val>
                                                <p:strVal val="0-#ppt_w/2"/>
                                              </p:val>
                                            </p:tav>
                                            <p:tav tm="100000">
                                              <p:val>
                                                <p:strVal val="#ppt_x"/>
                                              </p:val>
                                            </p:tav>
                                          </p:tavLst>
                                        </p:anim>
                                        <p:anim calcmode="lin" valueType="num" p14:bounceEnd="37500">
                                          <p:cBhvr additive="base">
                                            <p:cTn id="47" dur="400" fill="hold"/>
                                            <p:tgtEl>
                                              <p:spTgt spid="2"/>
                                            </p:tgtEl>
                                            <p:attrNameLst>
                                              <p:attrName>ppt_y</p:attrName>
                                            </p:attrNameLst>
                                          </p:cBhvr>
                                          <p:tavLst>
                                            <p:tav tm="0">
                                              <p:val>
                                                <p:strVal val="#ppt_y"/>
                                              </p:val>
                                            </p:tav>
                                            <p:tav tm="100000">
                                              <p:val>
                                                <p:strVal val="#ppt_y"/>
                                              </p:val>
                                            </p:tav>
                                          </p:tavLst>
                                        </p:anim>
                                      </p:childTnLst>
                                    </p:cTn>
                                  </p:par>
                                </p:childTnLst>
                              </p:cTn>
                            </p:par>
                            <p:par>
                              <p:cTn id="48" fill="hold">
                                <p:stCondLst>
                                  <p:cond delay="2750"/>
                                </p:stCondLst>
                                <p:childTnLst>
                                  <p:par>
                                    <p:cTn id="49" presetID="53" presetClass="entr" presetSubtype="16"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p:bldP spid="11" grpId="0"/>
          <p:bldP spid="26" grpId="0" animBg="1"/>
          <p:bldP spid="20" grpId="0"/>
          <p:bldP spid="24" grpId="0" animBg="1"/>
          <p:bldP spid="2" grpId="0"/>
          <p:bldGraphic spid="12" grpId="0">
            <p:bldAsOne/>
          </p:bldGraphic>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50" fill="hold"/>
                                            <p:tgtEl>
                                              <p:spTgt spid="5"/>
                                            </p:tgtEl>
                                            <p:attrNameLst>
                                              <p:attrName>ppt_x</p:attrName>
                                            </p:attrNameLst>
                                          </p:cBhvr>
                                          <p:tavLst>
                                            <p:tav tm="0">
                                              <p:val>
                                                <p:strVal val="0-#ppt_w/2"/>
                                              </p:val>
                                            </p:tav>
                                            <p:tav tm="100000">
                                              <p:val>
                                                <p:strVal val="#ppt_x"/>
                                              </p:val>
                                            </p:tav>
                                          </p:tavLst>
                                        </p:anim>
                                        <p:anim calcmode="lin" valueType="num">
                                          <p:cBhvr additive="base">
                                            <p:cTn id="8" dur="3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350" fill="hold"/>
                                            <p:tgtEl>
                                              <p:spTgt spid="3"/>
                                            </p:tgtEl>
                                            <p:attrNameLst>
                                              <p:attrName>ppt_x</p:attrName>
                                            </p:attrNameLst>
                                          </p:cBhvr>
                                          <p:tavLst>
                                            <p:tav tm="0">
                                              <p:val>
                                                <p:strVal val="0-#ppt_w/2"/>
                                              </p:val>
                                            </p:tav>
                                            <p:tav tm="100000">
                                              <p:val>
                                                <p:strVal val="#ppt_x"/>
                                              </p:val>
                                            </p:tav>
                                          </p:tavLst>
                                        </p:anim>
                                        <p:anim calcmode="lin" valueType="num">
                                          <p:cBhvr additive="base">
                                            <p:cTn id="12" dur="350" fill="hold"/>
                                            <p:tgtEl>
                                              <p:spTgt spid="3"/>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1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400"/>
                                            <p:tgtEl>
                                              <p:spTgt spid="26"/>
                                            </p:tgtEl>
                                          </p:cBhvr>
                                        </p:animEffect>
                                      </p:childTnLst>
                                    </p:cTn>
                                  </p:par>
                                </p:childTnLst>
                              </p:cTn>
                            </p:par>
                            <p:par>
                              <p:cTn id="16" fill="hold">
                                <p:stCondLst>
                                  <p:cond delay="500"/>
                                </p:stCondLst>
                                <p:childTnLst>
                                  <p:par>
                                    <p:cTn id="17" presetID="12" presetClass="entr" presetSubtype="8" fill="hold" grpId="0" nodeType="after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right)">
                                          <p:cBhvr>
                                            <p:cTn id="20" dur="500"/>
                                            <p:tgtEl>
                                              <p:spTgt spid="8"/>
                                            </p:tgtEl>
                                          </p:cBhvr>
                                        </p:animEffect>
                                      </p:childTnLst>
                                    </p:cTn>
                                  </p:par>
                                  <p:par>
                                    <p:cTn id="21" presetID="50" presetClass="entr" presetSubtype="0" decel="100000"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strVal val="#ppt_w+.3"/>
                                              </p:val>
                                            </p:tav>
                                            <p:tav tm="100000">
                                              <p:val>
                                                <p:strVal val="#ppt_w"/>
                                              </p:val>
                                            </p:tav>
                                          </p:tavLst>
                                        </p:anim>
                                        <p:anim calcmode="lin" valueType="num">
                                          <p:cBhvr>
                                            <p:cTn id="24" dur="500" fill="hold"/>
                                            <p:tgtEl>
                                              <p:spTgt spid="10"/>
                                            </p:tgtEl>
                                            <p:attrNameLst>
                                              <p:attrName>ppt_h</p:attrName>
                                            </p:attrNameLst>
                                          </p:cBhvr>
                                          <p:tavLst>
                                            <p:tav tm="0">
                                              <p:val>
                                                <p:strVal val="#ppt_h"/>
                                              </p:val>
                                            </p:tav>
                                            <p:tav tm="100000">
                                              <p:val>
                                                <p:strVal val="#ppt_h"/>
                                              </p:val>
                                            </p:tav>
                                          </p:tavLst>
                                        </p:anim>
                                        <p:animEffect transition="in" filter="fade">
                                          <p:cBhvr>
                                            <p:cTn id="25" dur="500"/>
                                            <p:tgtEl>
                                              <p:spTgt spid="10"/>
                                            </p:tgtEl>
                                          </p:cBhvr>
                                        </p:animEffect>
                                      </p:childTnLst>
                                    </p:cTn>
                                  </p:par>
                                </p:childTnLst>
                              </p:cTn>
                            </p:par>
                            <p:par>
                              <p:cTn id="26" fill="hold">
                                <p:stCondLst>
                                  <p:cond delay="125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1750"/>
                                </p:stCondLst>
                                <p:childTnLst>
                                  <p:par>
                                    <p:cTn id="31" presetID="53" presetClass="entr" presetSubtype="16"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childTnLst>
                              </p:cTn>
                            </p:par>
                            <p:par>
                              <p:cTn id="36" fill="hold">
                                <p:stCondLst>
                                  <p:cond delay="225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2" presetClass="entr" presetSubtype="8" fill="hold" grpId="0" nodeType="withEffect">
                                      <p:stCondLst>
                                        <p:cond delay="10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400" fill="hold"/>
                                            <p:tgtEl>
                                              <p:spTgt spid="24"/>
                                            </p:tgtEl>
                                            <p:attrNameLst>
                                              <p:attrName>ppt_x</p:attrName>
                                            </p:attrNameLst>
                                          </p:cBhvr>
                                          <p:tavLst>
                                            <p:tav tm="0">
                                              <p:val>
                                                <p:strVal val="0-#ppt_w/2"/>
                                              </p:val>
                                            </p:tav>
                                            <p:tav tm="100000">
                                              <p:val>
                                                <p:strVal val="#ppt_x"/>
                                              </p:val>
                                            </p:tav>
                                          </p:tavLst>
                                        </p:anim>
                                        <p:anim calcmode="lin" valueType="num">
                                          <p:cBhvr additive="base">
                                            <p:cTn id="43" dur="4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100"/>
                                      </p:stCondLst>
                                      <p:childTnLst>
                                        <p:set>
                                          <p:cBhvr>
                                            <p:cTn id="45" dur="1" fill="hold">
                                              <p:stCondLst>
                                                <p:cond delay="0"/>
                                              </p:stCondLst>
                                            </p:cTn>
                                            <p:tgtEl>
                                              <p:spTgt spid="2"/>
                                            </p:tgtEl>
                                            <p:attrNameLst>
                                              <p:attrName>style.visibility</p:attrName>
                                            </p:attrNameLst>
                                          </p:cBhvr>
                                          <p:to>
                                            <p:strVal val="visible"/>
                                          </p:to>
                                        </p:set>
                                        <p:anim calcmode="lin" valueType="num">
                                          <p:cBhvr additive="base">
                                            <p:cTn id="46" dur="400" fill="hold"/>
                                            <p:tgtEl>
                                              <p:spTgt spid="2"/>
                                            </p:tgtEl>
                                            <p:attrNameLst>
                                              <p:attrName>ppt_x</p:attrName>
                                            </p:attrNameLst>
                                          </p:cBhvr>
                                          <p:tavLst>
                                            <p:tav tm="0">
                                              <p:val>
                                                <p:strVal val="0-#ppt_w/2"/>
                                              </p:val>
                                            </p:tav>
                                            <p:tav tm="100000">
                                              <p:val>
                                                <p:strVal val="#ppt_x"/>
                                              </p:val>
                                            </p:tav>
                                          </p:tavLst>
                                        </p:anim>
                                        <p:anim calcmode="lin" valueType="num">
                                          <p:cBhvr additive="base">
                                            <p:cTn id="47" dur="400" fill="hold"/>
                                            <p:tgtEl>
                                              <p:spTgt spid="2"/>
                                            </p:tgtEl>
                                            <p:attrNameLst>
                                              <p:attrName>ppt_y</p:attrName>
                                            </p:attrNameLst>
                                          </p:cBhvr>
                                          <p:tavLst>
                                            <p:tav tm="0">
                                              <p:val>
                                                <p:strVal val="#ppt_y"/>
                                              </p:val>
                                            </p:tav>
                                            <p:tav tm="100000">
                                              <p:val>
                                                <p:strVal val="#ppt_y"/>
                                              </p:val>
                                            </p:tav>
                                          </p:tavLst>
                                        </p:anim>
                                      </p:childTnLst>
                                    </p:cTn>
                                  </p:par>
                                </p:childTnLst>
                              </p:cTn>
                            </p:par>
                            <p:par>
                              <p:cTn id="48" fill="hold">
                                <p:stCondLst>
                                  <p:cond delay="2750"/>
                                </p:stCondLst>
                                <p:childTnLst>
                                  <p:par>
                                    <p:cTn id="49" presetID="53" presetClass="entr" presetSubtype="16"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p:bldP spid="11" grpId="0"/>
          <p:bldP spid="26" grpId="0" animBg="1"/>
          <p:bldP spid="20" grpId="0"/>
          <p:bldP spid="24" grpId="0" animBg="1"/>
          <p:bldP spid="2" grpId="0"/>
          <p:bldGraphic spid="12" grpId="0">
            <p:bldAsOne/>
          </p:bldGraphic>
          <p:bldP spid="16"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543716" y="94649"/>
            <a:ext cx="1611984" cy="742950"/>
          </a:xfrm>
          <a:prstGeom prst="parallelogram">
            <a:avLst>
              <a:gd name="adj" fmla="val 440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平行四边形 4"/>
          <p:cNvSpPr/>
          <p:nvPr/>
        </p:nvSpPr>
        <p:spPr>
          <a:xfrm>
            <a:off x="872150" y="-2686"/>
            <a:ext cx="1324825" cy="95949"/>
          </a:xfrm>
          <a:prstGeom prst="parallelogram">
            <a:avLst>
              <a:gd name="adj" fmla="val 44091"/>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平行四边形 7"/>
          <p:cNvSpPr/>
          <p:nvPr/>
        </p:nvSpPr>
        <p:spPr>
          <a:xfrm>
            <a:off x="3466946" y="1364872"/>
            <a:ext cx="1293481" cy="343501"/>
          </a:xfrm>
          <a:prstGeom prst="parallelogram">
            <a:avLst>
              <a:gd name="adj" fmla="val 440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文本框 9"/>
          <p:cNvSpPr txBox="1"/>
          <p:nvPr/>
        </p:nvSpPr>
        <p:spPr>
          <a:xfrm>
            <a:off x="3625324" y="671131"/>
            <a:ext cx="631904" cy="1015663"/>
          </a:xfrm>
          <a:prstGeom prst="rect">
            <a:avLst/>
          </a:prstGeom>
          <a:noFill/>
        </p:spPr>
        <p:txBody>
          <a:bodyPr wrap="none" rtlCol="0">
            <a:spAutoFit/>
          </a:bodyPr>
          <a:lstStyle/>
          <a:p>
            <a:r>
              <a:rPr lang="en-US" altLang="zh-CN" sz="6000" i="1" dirty="0">
                <a:solidFill>
                  <a:schemeClr val="accent2"/>
                </a:solidFill>
                <a:latin typeface="方正正大黑_GBK" panose="02000000000000000000" pitchFamily="2" charset="-122"/>
                <a:ea typeface="方正正大黑_GBK" panose="02000000000000000000" pitchFamily="2" charset="-122"/>
              </a:rPr>
              <a:t>1</a:t>
            </a:r>
            <a:endParaRPr lang="zh-CN" altLang="en-US" sz="6000" i="1" dirty="0">
              <a:solidFill>
                <a:schemeClr val="accent2"/>
              </a:solidFill>
              <a:latin typeface="方正正大黑_GBK" panose="02000000000000000000" pitchFamily="2" charset="-122"/>
              <a:ea typeface="方正正大黑_GBK" panose="02000000000000000000" pitchFamily="2" charset="-122"/>
            </a:endParaRPr>
          </a:p>
        </p:txBody>
      </p:sp>
      <p:sp>
        <p:nvSpPr>
          <p:cNvPr id="11" name="文本框 10"/>
          <p:cNvSpPr txBox="1"/>
          <p:nvPr/>
        </p:nvSpPr>
        <p:spPr>
          <a:xfrm>
            <a:off x="4760427" y="1226587"/>
            <a:ext cx="6756978" cy="461665"/>
          </a:xfrm>
          <a:prstGeom prst="rect">
            <a:avLst/>
          </a:prstGeom>
          <a:noFill/>
        </p:spPr>
        <p:txBody>
          <a:bodyPr wrap="none" rtlCol="0">
            <a:spAutoFit/>
          </a:bodyPr>
          <a:lstStyle/>
          <a:p>
            <a:r>
              <a:rPr lang="zh-CN" altLang="en-US" sz="2400" b="1" i="1" dirty="0">
                <a:solidFill>
                  <a:schemeClr val="accent3"/>
                </a:solidFill>
              </a:rPr>
              <a:t>“十三五”（</a:t>
            </a:r>
            <a:r>
              <a:rPr lang="en-US" altLang="zh-CN" sz="2400" b="1" i="1" dirty="0">
                <a:solidFill>
                  <a:schemeClr val="accent3"/>
                </a:solidFill>
              </a:rPr>
              <a:t>2016</a:t>
            </a:r>
            <a:r>
              <a:rPr lang="zh-CN" altLang="en-US" sz="2400" b="1" i="1" dirty="0">
                <a:solidFill>
                  <a:schemeClr val="accent3"/>
                </a:solidFill>
              </a:rPr>
              <a:t>年度）省市教育规划课题申报</a:t>
            </a:r>
          </a:p>
        </p:txBody>
      </p:sp>
      <p:sp>
        <p:nvSpPr>
          <p:cNvPr id="26" name="平行四边形 25"/>
          <p:cNvSpPr/>
          <p:nvPr/>
        </p:nvSpPr>
        <p:spPr>
          <a:xfrm>
            <a:off x="9696841" y="6629400"/>
            <a:ext cx="2091809" cy="228600"/>
          </a:xfrm>
          <a:prstGeom prst="parallelogram">
            <a:avLst>
              <a:gd name="adj" fmla="val 440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矩形 19"/>
          <p:cNvSpPr/>
          <p:nvPr/>
        </p:nvSpPr>
        <p:spPr>
          <a:xfrm>
            <a:off x="567161" y="158336"/>
            <a:ext cx="1348155" cy="584775"/>
          </a:xfrm>
          <a:prstGeom prst="rect">
            <a:avLst/>
          </a:prstGeom>
          <a:noFill/>
        </p:spPr>
        <p:txBody>
          <a:bodyPr wrap="square" lIns="91440" tIns="45720" rIns="91440" bIns="45720">
            <a:spAutoFit/>
          </a:bodyPr>
          <a:lstStyle/>
          <a:p>
            <a:pPr algn="ctr"/>
            <a:r>
              <a:rPr lang="zh-CN" altLang="en-US" sz="3200" b="1" i="1" cap="none" spc="50" dirty="0">
                <a:ln w="9525" cmpd="sng">
                  <a:solidFill>
                    <a:schemeClr val="accent1"/>
                  </a:solidFill>
                  <a:prstDash val="solid"/>
                </a:ln>
                <a:solidFill>
                  <a:srgbClr val="70AD47">
                    <a:tint val="1000"/>
                  </a:srgbClr>
                </a:solidFill>
                <a:effectLst>
                  <a:glow rad="38100">
                    <a:schemeClr val="accent1">
                      <a:alpha val="40000"/>
                    </a:schemeClr>
                  </a:glow>
                </a:effectLst>
              </a:rPr>
              <a:t>建邺</a:t>
            </a:r>
          </a:p>
        </p:txBody>
      </p:sp>
      <p:sp>
        <p:nvSpPr>
          <p:cNvPr id="24" name="平行四边形 23"/>
          <p:cNvSpPr/>
          <p:nvPr/>
        </p:nvSpPr>
        <p:spPr>
          <a:xfrm>
            <a:off x="-1098027" y="837598"/>
            <a:ext cx="4485784" cy="6020402"/>
          </a:xfrm>
          <a:prstGeom prst="parallelogram">
            <a:avLst>
              <a:gd name="adj" fmla="val 6037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srgbClr val="0068B7"/>
                </a:solidFill>
              </a:rPr>
              <a:t>87</a:t>
            </a:r>
            <a:endParaRPr lang="zh-CN" altLang="en-US" dirty="0">
              <a:solidFill>
                <a:srgbClr val="0068B7"/>
              </a:solidFill>
            </a:endParaRPr>
          </a:p>
        </p:txBody>
      </p:sp>
      <p:sp>
        <p:nvSpPr>
          <p:cNvPr id="2" name="矩形 1"/>
          <p:cNvSpPr/>
          <p:nvPr/>
        </p:nvSpPr>
        <p:spPr>
          <a:xfrm rot="1420271">
            <a:off x="817250" y="1489138"/>
            <a:ext cx="821691" cy="4524315"/>
          </a:xfrm>
          <a:prstGeom prst="rect">
            <a:avLst/>
          </a:prstGeom>
          <a:noFill/>
        </p:spPr>
        <p:txBody>
          <a:bodyPr wrap="square" lIns="91440" tIns="45720" rIns="91440" bIns="45720">
            <a:spAutoFit/>
          </a:bodyPr>
          <a:lstStyle/>
          <a:p>
            <a:pPr algn="ctr"/>
            <a:r>
              <a:rPr lang="en-US" altLang="zh-CN" sz="3600" b="1" spc="50" dirty="0">
                <a:ln w="9525" cmpd="sng">
                  <a:solidFill>
                    <a:schemeClr val="accent1"/>
                  </a:solidFill>
                  <a:prstDash val="solid"/>
                </a:ln>
                <a:solidFill>
                  <a:srgbClr val="70AD47">
                    <a:tint val="1000"/>
                  </a:srgbClr>
                </a:solidFill>
                <a:effectLst>
                  <a:glow rad="38100">
                    <a:schemeClr val="accent1">
                      <a:alpha val="40000"/>
                    </a:schemeClr>
                  </a:glow>
                </a:effectLst>
              </a:rPr>
              <a:t>4</a:t>
            </a:r>
            <a:r>
              <a:rPr lang="zh-CN" altLang="en-US" sz="3600" b="1" spc="50" dirty="0">
                <a:ln w="9525" cmpd="sng">
                  <a:solidFill>
                    <a:schemeClr val="accent1"/>
                  </a:solidFill>
                  <a:prstDash val="solid"/>
                </a:ln>
                <a:solidFill>
                  <a:srgbClr val="70AD47">
                    <a:tint val="1000"/>
                  </a:srgbClr>
                </a:solidFill>
                <a:effectLst>
                  <a:glow rad="38100">
                    <a:schemeClr val="accent1">
                      <a:alpha val="40000"/>
                    </a:schemeClr>
                  </a:glow>
                </a:effectLst>
              </a:rPr>
              <a:t>项课题省级立项</a:t>
            </a:r>
            <a:endParaRPr lang="zh-CN" altLang="en-US" sz="36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6" name="图片 5"/>
          <p:cNvPicPr>
            <a:picLocks noChangeAspect="1"/>
          </p:cNvPicPr>
          <p:nvPr/>
        </p:nvPicPr>
        <p:blipFill>
          <a:blip r:embed="rId2"/>
          <a:stretch>
            <a:fillRect/>
          </a:stretch>
        </p:blipFill>
        <p:spPr>
          <a:xfrm>
            <a:off x="2155700" y="1931008"/>
            <a:ext cx="9190359" cy="4412642"/>
          </a:xfrm>
          <a:prstGeom prst="rect">
            <a:avLst/>
          </a:prstGeom>
        </p:spPr>
      </p:pic>
    </p:spTree>
    <p:extLst>
      <p:ext uri="{BB962C8B-B14F-4D97-AF65-F5344CB8AC3E}">
        <p14:creationId xmlns:p14="http://schemas.microsoft.com/office/powerpoint/2010/main" val="645862826"/>
      </p:ext>
    </p:extLst>
  </p:cSld>
  <p:clrMapOvr>
    <a:masterClrMapping/>
  </p:clrMapOvr>
  <mc:AlternateContent xmlns:mc="http://schemas.openxmlformats.org/markup-compatibility/2006" xmlns:p14="http://schemas.microsoft.com/office/powerpoint/2010/main">
    <mc:Choice Requires="p14">
      <p:transition spd="slow">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543716" y="94649"/>
            <a:ext cx="1611984" cy="742950"/>
          </a:xfrm>
          <a:prstGeom prst="parallelogram">
            <a:avLst>
              <a:gd name="adj" fmla="val 440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平行四边形 4"/>
          <p:cNvSpPr/>
          <p:nvPr/>
        </p:nvSpPr>
        <p:spPr>
          <a:xfrm>
            <a:off x="872150" y="-2686"/>
            <a:ext cx="1324825" cy="95949"/>
          </a:xfrm>
          <a:prstGeom prst="parallelogram">
            <a:avLst>
              <a:gd name="adj" fmla="val 44091"/>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平行四边形 7"/>
          <p:cNvSpPr/>
          <p:nvPr/>
        </p:nvSpPr>
        <p:spPr>
          <a:xfrm>
            <a:off x="3466946" y="1364872"/>
            <a:ext cx="1293481" cy="343501"/>
          </a:xfrm>
          <a:prstGeom prst="parallelogram">
            <a:avLst>
              <a:gd name="adj" fmla="val 440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文本框 9"/>
          <p:cNvSpPr txBox="1"/>
          <p:nvPr/>
        </p:nvSpPr>
        <p:spPr>
          <a:xfrm>
            <a:off x="3625324" y="671131"/>
            <a:ext cx="635110" cy="1015663"/>
          </a:xfrm>
          <a:prstGeom prst="rect">
            <a:avLst/>
          </a:prstGeom>
          <a:noFill/>
        </p:spPr>
        <p:txBody>
          <a:bodyPr wrap="none" rtlCol="0">
            <a:spAutoFit/>
          </a:bodyPr>
          <a:lstStyle/>
          <a:p>
            <a:r>
              <a:rPr lang="en-US" altLang="zh-CN" sz="6000" i="1" dirty="0">
                <a:solidFill>
                  <a:schemeClr val="accent2"/>
                </a:solidFill>
                <a:latin typeface="方正正大黑_GBK" panose="02000000000000000000" pitchFamily="2" charset="-122"/>
                <a:ea typeface="方正正大黑_GBK" panose="02000000000000000000" pitchFamily="2" charset="-122"/>
              </a:rPr>
              <a:t>2</a:t>
            </a:r>
            <a:endParaRPr lang="zh-CN" altLang="en-US" sz="6000" i="1" dirty="0">
              <a:solidFill>
                <a:schemeClr val="accent2"/>
              </a:solidFill>
              <a:latin typeface="方正正大黑_GBK" panose="02000000000000000000" pitchFamily="2" charset="-122"/>
              <a:ea typeface="方正正大黑_GBK" panose="02000000000000000000" pitchFamily="2" charset="-122"/>
            </a:endParaRPr>
          </a:p>
        </p:txBody>
      </p:sp>
      <p:sp>
        <p:nvSpPr>
          <p:cNvPr id="11" name="文本框 10"/>
          <p:cNvSpPr txBox="1"/>
          <p:nvPr/>
        </p:nvSpPr>
        <p:spPr>
          <a:xfrm>
            <a:off x="4760427" y="1226587"/>
            <a:ext cx="4031873" cy="461665"/>
          </a:xfrm>
          <a:prstGeom prst="rect">
            <a:avLst/>
          </a:prstGeom>
          <a:noFill/>
        </p:spPr>
        <p:txBody>
          <a:bodyPr wrap="none" rtlCol="0">
            <a:spAutoFit/>
          </a:bodyPr>
          <a:lstStyle/>
          <a:p>
            <a:r>
              <a:rPr lang="zh-CN" altLang="en-US" sz="2400" b="1" i="1" spc="600" dirty="0">
                <a:solidFill>
                  <a:schemeClr val="accent3"/>
                </a:solidFill>
              </a:rPr>
              <a:t>未结题课题的中期评估</a:t>
            </a:r>
          </a:p>
        </p:txBody>
      </p:sp>
      <p:sp>
        <p:nvSpPr>
          <p:cNvPr id="26" name="平行四边形 25"/>
          <p:cNvSpPr/>
          <p:nvPr/>
        </p:nvSpPr>
        <p:spPr>
          <a:xfrm>
            <a:off x="9696841" y="6629400"/>
            <a:ext cx="2091809" cy="228600"/>
          </a:xfrm>
          <a:prstGeom prst="parallelogram">
            <a:avLst>
              <a:gd name="adj" fmla="val 440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矩形 19"/>
          <p:cNvSpPr/>
          <p:nvPr/>
        </p:nvSpPr>
        <p:spPr>
          <a:xfrm>
            <a:off x="567161" y="158336"/>
            <a:ext cx="1348155" cy="584775"/>
          </a:xfrm>
          <a:prstGeom prst="rect">
            <a:avLst/>
          </a:prstGeom>
          <a:noFill/>
        </p:spPr>
        <p:txBody>
          <a:bodyPr wrap="square" lIns="91440" tIns="45720" rIns="91440" bIns="45720">
            <a:spAutoFit/>
          </a:bodyPr>
          <a:lstStyle/>
          <a:p>
            <a:pPr algn="ctr"/>
            <a:r>
              <a:rPr lang="zh-CN" altLang="en-US" sz="3200" b="1" i="1" cap="none" spc="50" dirty="0">
                <a:ln w="9525" cmpd="sng">
                  <a:solidFill>
                    <a:schemeClr val="accent1"/>
                  </a:solidFill>
                  <a:prstDash val="solid"/>
                </a:ln>
                <a:solidFill>
                  <a:srgbClr val="70AD47">
                    <a:tint val="1000"/>
                  </a:srgbClr>
                </a:solidFill>
                <a:effectLst>
                  <a:glow rad="38100">
                    <a:schemeClr val="accent1">
                      <a:alpha val="40000"/>
                    </a:schemeClr>
                  </a:glow>
                </a:effectLst>
              </a:rPr>
              <a:t>建邺</a:t>
            </a:r>
          </a:p>
        </p:txBody>
      </p:sp>
      <p:sp>
        <p:nvSpPr>
          <p:cNvPr id="24" name="平行四边形 23"/>
          <p:cNvSpPr/>
          <p:nvPr/>
        </p:nvSpPr>
        <p:spPr>
          <a:xfrm>
            <a:off x="-1098027" y="837598"/>
            <a:ext cx="4485784" cy="6020402"/>
          </a:xfrm>
          <a:prstGeom prst="parallelogram">
            <a:avLst>
              <a:gd name="adj" fmla="val 6037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srgbClr val="0068B7"/>
                </a:solidFill>
              </a:rPr>
              <a:t>87</a:t>
            </a:r>
            <a:endParaRPr lang="zh-CN" altLang="en-US" dirty="0">
              <a:solidFill>
                <a:srgbClr val="0068B7"/>
              </a:solidFill>
            </a:endParaRPr>
          </a:p>
        </p:txBody>
      </p:sp>
      <p:sp>
        <p:nvSpPr>
          <p:cNvPr id="2" name="矩形 1"/>
          <p:cNvSpPr/>
          <p:nvPr/>
        </p:nvSpPr>
        <p:spPr>
          <a:xfrm rot="1420271">
            <a:off x="817250" y="1489138"/>
            <a:ext cx="821691" cy="4524315"/>
          </a:xfrm>
          <a:prstGeom prst="rect">
            <a:avLst/>
          </a:prstGeom>
          <a:noFill/>
        </p:spPr>
        <p:txBody>
          <a:bodyPr wrap="square" lIns="91440" tIns="45720" rIns="91440" bIns="45720">
            <a:spAutoFit/>
          </a:bodyPr>
          <a:lstStyle/>
          <a:p>
            <a:pPr algn="ctr"/>
            <a:r>
              <a:rPr lang="en-US" altLang="zh-CN" sz="3600" b="1" cap="none" spc="50" dirty="0">
                <a:ln w="9525" cmpd="sng">
                  <a:solidFill>
                    <a:schemeClr val="accent1"/>
                  </a:solidFill>
                  <a:prstDash val="solid"/>
                </a:ln>
                <a:solidFill>
                  <a:srgbClr val="70AD47">
                    <a:tint val="1000"/>
                  </a:srgbClr>
                </a:solidFill>
                <a:effectLst>
                  <a:glow rad="38100">
                    <a:schemeClr val="accent1">
                      <a:alpha val="40000"/>
                    </a:schemeClr>
                  </a:glow>
                </a:effectLst>
              </a:rPr>
              <a:t>20</a:t>
            </a:r>
            <a:r>
              <a:rPr lang="zh-CN" altLang="en-US" sz="3600" b="1" cap="none" spc="50" dirty="0">
                <a:ln w="9525" cmpd="sng">
                  <a:solidFill>
                    <a:schemeClr val="accent1"/>
                  </a:solidFill>
                  <a:prstDash val="solid"/>
                </a:ln>
                <a:solidFill>
                  <a:srgbClr val="70AD47">
                    <a:tint val="1000"/>
                  </a:srgbClr>
                </a:solidFill>
                <a:effectLst>
                  <a:glow rad="38100">
                    <a:schemeClr val="accent1">
                      <a:alpha val="40000"/>
                    </a:schemeClr>
                  </a:glow>
                </a:effectLst>
              </a:rPr>
              <a:t>项课题中期评估</a:t>
            </a:r>
          </a:p>
        </p:txBody>
      </p:sp>
      <p:pic>
        <p:nvPicPr>
          <p:cNvPr id="4" name="图片 3"/>
          <p:cNvPicPr>
            <a:picLocks noChangeAspect="1"/>
          </p:cNvPicPr>
          <p:nvPr/>
        </p:nvPicPr>
        <p:blipFill>
          <a:blip r:embed="rId2"/>
          <a:stretch>
            <a:fillRect/>
          </a:stretch>
        </p:blipFill>
        <p:spPr>
          <a:xfrm>
            <a:off x="2512602" y="2120860"/>
            <a:ext cx="9059056" cy="430217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56713707"/>
      </p:ext>
    </p:extLst>
  </p:cSld>
  <p:clrMapOvr>
    <a:masterClrMapping/>
  </p:clrMapOvr>
  <mc:AlternateContent xmlns:mc="http://schemas.openxmlformats.org/markup-compatibility/2006" xmlns:p14="http://schemas.microsoft.com/office/powerpoint/2010/main">
    <mc:Choice Requires="p14">
      <p:transition spd="slow">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30000">
                                          <p:cBhvr additive="base">
                                            <p:cTn id="7" dur="350" fill="hold"/>
                                            <p:tgtEl>
                                              <p:spTgt spid="5"/>
                                            </p:tgtEl>
                                            <p:attrNameLst>
                                              <p:attrName>ppt_x</p:attrName>
                                            </p:attrNameLst>
                                          </p:cBhvr>
                                          <p:tavLst>
                                            <p:tav tm="0">
                                              <p:val>
                                                <p:strVal val="0-#ppt_w/2"/>
                                              </p:val>
                                            </p:tav>
                                            <p:tav tm="100000">
                                              <p:val>
                                                <p:strVal val="#ppt_x"/>
                                              </p:val>
                                            </p:tav>
                                          </p:tavLst>
                                        </p:anim>
                                        <p:anim calcmode="lin" valueType="num" p14:bounceEnd="30000">
                                          <p:cBhvr additive="base">
                                            <p:cTn id="8" dur="3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30000">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14:bounceEnd="30000">
                                          <p:cBhvr additive="base">
                                            <p:cTn id="11" dur="350" fill="hold"/>
                                            <p:tgtEl>
                                              <p:spTgt spid="3"/>
                                            </p:tgtEl>
                                            <p:attrNameLst>
                                              <p:attrName>ppt_x</p:attrName>
                                            </p:attrNameLst>
                                          </p:cBhvr>
                                          <p:tavLst>
                                            <p:tav tm="0">
                                              <p:val>
                                                <p:strVal val="0-#ppt_w/2"/>
                                              </p:val>
                                            </p:tav>
                                            <p:tav tm="100000">
                                              <p:val>
                                                <p:strVal val="#ppt_x"/>
                                              </p:val>
                                            </p:tav>
                                          </p:tavLst>
                                        </p:anim>
                                        <p:anim calcmode="lin" valueType="num" p14:bounceEnd="30000">
                                          <p:cBhvr additive="base">
                                            <p:cTn id="12" dur="350" fill="hold"/>
                                            <p:tgtEl>
                                              <p:spTgt spid="3"/>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1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400"/>
                                            <p:tgtEl>
                                              <p:spTgt spid="26"/>
                                            </p:tgtEl>
                                          </p:cBhvr>
                                        </p:animEffect>
                                      </p:childTnLst>
                                    </p:cTn>
                                  </p:par>
                                </p:childTnLst>
                              </p:cTn>
                            </p:par>
                            <p:par>
                              <p:cTn id="16" fill="hold">
                                <p:stCondLst>
                                  <p:cond delay="500"/>
                                </p:stCondLst>
                                <p:childTnLst>
                                  <p:par>
                                    <p:cTn id="17" presetID="12" presetClass="entr" presetSubtype="8" fill="hold" grpId="0" nodeType="after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right)">
                                          <p:cBhvr>
                                            <p:cTn id="20" dur="500"/>
                                            <p:tgtEl>
                                              <p:spTgt spid="8"/>
                                            </p:tgtEl>
                                          </p:cBhvr>
                                        </p:animEffect>
                                      </p:childTnLst>
                                    </p:cTn>
                                  </p:par>
                                  <p:par>
                                    <p:cTn id="21" presetID="50" presetClass="entr" presetSubtype="0" decel="100000"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strVal val="#ppt_w+.3"/>
                                              </p:val>
                                            </p:tav>
                                            <p:tav tm="100000">
                                              <p:val>
                                                <p:strVal val="#ppt_w"/>
                                              </p:val>
                                            </p:tav>
                                          </p:tavLst>
                                        </p:anim>
                                        <p:anim calcmode="lin" valueType="num">
                                          <p:cBhvr>
                                            <p:cTn id="24" dur="500" fill="hold"/>
                                            <p:tgtEl>
                                              <p:spTgt spid="10"/>
                                            </p:tgtEl>
                                            <p:attrNameLst>
                                              <p:attrName>ppt_h</p:attrName>
                                            </p:attrNameLst>
                                          </p:cBhvr>
                                          <p:tavLst>
                                            <p:tav tm="0">
                                              <p:val>
                                                <p:strVal val="#ppt_h"/>
                                              </p:val>
                                            </p:tav>
                                            <p:tav tm="100000">
                                              <p:val>
                                                <p:strVal val="#ppt_h"/>
                                              </p:val>
                                            </p:tav>
                                          </p:tavLst>
                                        </p:anim>
                                        <p:animEffect transition="in" filter="fade">
                                          <p:cBhvr>
                                            <p:cTn id="25" dur="500"/>
                                            <p:tgtEl>
                                              <p:spTgt spid="10"/>
                                            </p:tgtEl>
                                          </p:cBhvr>
                                        </p:animEffect>
                                      </p:childTnLst>
                                    </p:cTn>
                                  </p:par>
                                </p:childTnLst>
                              </p:cTn>
                            </p:par>
                            <p:par>
                              <p:cTn id="26" fill="hold">
                                <p:stCondLst>
                                  <p:cond delay="125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175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2" presetClass="entr" presetSubtype="8" fill="hold" grpId="0" nodeType="withEffect" p14:presetBounceEnd="37500">
                                      <p:stCondLst>
                                        <p:cond delay="100"/>
                                      </p:stCondLst>
                                      <p:childTnLst>
                                        <p:set>
                                          <p:cBhvr>
                                            <p:cTn id="35" dur="1" fill="hold">
                                              <p:stCondLst>
                                                <p:cond delay="0"/>
                                              </p:stCondLst>
                                            </p:cTn>
                                            <p:tgtEl>
                                              <p:spTgt spid="24"/>
                                            </p:tgtEl>
                                            <p:attrNameLst>
                                              <p:attrName>style.visibility</p:attrName>
                                            </p:attrNameLst>
                                          </p:cBhvr>
                                          <p:to>
                                            <p:strVal val="visible"/>
                                          </p:to>
                                        </p:set>
                                        <p:anim calcmode="lin" valueType="num" p14:bounceEnd="37500">
                                          <p:cBhvr additive="base">
                                            <p:cTn id="36" dur="400" fill="hold"/>
                                            <p:tgtEl>
                                              <p:spTgt spid="24"/>
                                            </p:tgtEl>
                                            <p:attrNameLst>
                                              <p:attrName>ppt_x</p:attrName>
                                            </p:attrNameLst>
                                          </p:cBhvr>
                                          <p:tavLst>
                                            <p:tav tm="0">
                                              <p:val>
                                                <p:strVal val="0-#ppt_w/2"/>
                                              </p:val>
                                            </p:tav>
                                            <p:tav tm="100000">
                                              <p:val>
                                                <p:strVal val="#ppt_x"/>
                                              </p:val>
                                            </p:tav>
                                          </p:tavLst>
                                        </p:anim>
                                        <p:anim calcmode="lin" valueType="num" p14:bounceEnd="37500">
                                          <p:cBhvr additive="base">
                                            <p:cTn id="37" dur="4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14:presetBounceEnd="37500">
                                      <p:stCondLst>
                                        <p:cond delay="100"/>
                                      </p:stCondLst>
                                      <p:childTnLst>
                                        <p:set>
                                          <p:cBhvr>
                                            <p:cTn id="39" dur="1" fill="hold">
                                              <p:stCondLst>
                                                <p:cond delay="0"/>
                                              </p:stCondLst>
                                            </p:cTn>
                                            <p:tgtEl>
                                              <p:spTgt spid="2"/>
                                            </p:tgtEl>
                                            <p:attrNameLst>
                                              <p:attrName>style.visibility</p:attrName>
                                            </p:attrNameLst>
                                          </p:cBhvr>
                                          <p:to>
                                            <p:strVal val="visible"/>
                                          </p:to>
                                        </p:set>
                                        <p:anim calcmode="lin" valueType="num" p14:bounceEnd="37500">
                                          <p:cBhvr additive="base">
                                            <p:cTn id="40" dur="400" fill="hold"/>
                                            <p:tgtEl>
                                              <p:spTgt spid="2"/>
                                            </p:tgtEl>
                                            <p:attrNameLst>
                                              <p:attrName>ppt_x</p:attrName>
                                            </p:attrNameLst>
                                          </p:cBhvr>
                                          <p:tavLst>
                                            <p:tav tm="0">
                                              <p:val>
                                                <p:strVal val="0-#ppt_w/2"/>
                                              </p:val>
                                            </p:tav>
                                            <p:tav tm="100000">
                                              <p:val>
                                                <p:strVal val="#ppt_x"/>
                                              </p:val>
                                            </p:tav>
                                          </p:tavLst>
                                        </p:anim>
                                        <p:anim calcmode="lin" valueType="num" p14:bounceEnd="37500">
                                          <p:cBhvr additive="base">
                                            <p:cTn id="41" dur="400" fill="hold"/>
                                            <p:tgtEl>
                                              <p:spTgt spid="2"/>
                                            </p:tgtEl>
                                            <p:attrNameLst>
                                              <p:attrName>ppt_y</p:attrName>
                                            </p:attrNameLst>
                                          </p:cBhvr>
                                          <p:tavLst>
                                            <p:tav tm="0">
                                              <p:val>
                                                <p:strVal val="#ppt_y"/>
                                              </p:val>
                                            </p:tav>
                                            <p:tav tm="100000">
                                              <p:val>
                                                <p:strVal val="#ppt_y"/>
                                              </p:val>
                                            </p:tav>
                                          </p:tavLst>
                                        </p:anim>
                                      </p:childTnLst>
                                    </p:cTn>
                                  </p:par>
                                </p:childTnLst>
                              </p:cTn>
                            </p:par>
                            <p:par>
                              <p:cTn id="42" fill="hold">
                                <p:stCondLst>
                                  <p:cond delay="2250"/>
                                </p:stCondLst>
                                <p:childTnLst>
                                  <p:par>
                                    <p:cTn id="43" presetID="53" presetClass="entr" presetSubtype="16"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Effect transition="in" filter="fade">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p:bldP spid="11" grpId="0"/>
          <p:bldP spid="26" grpId="0" animBg="1"/>
          <p:bldP spid="20" grpId="0"/>
          <p:bldP spid="24" grpId="0" animBg="1"/>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50" fill="hold"/>
                                            <p:tgtEl>
                                              <p:spTgt spid="5"/>
                                            </p:tgtEl>
                                            <p:attrNameLst>
                                              <p:attrName>ppt_x</p:attrName>
                                            </p:attrNameLst>
                                          </p:cBhvr>
                                          <p:tavLst>
                                            <p:tav tm="0">
                                              <p:val>
                                                <p:strVal val="0-#ppt_w/2"/>
                                              </p:val>
                                            </p:tav>
                                            <p:tav tm="100000">
                                              <p:val>
                                                <p:strVal val="#ppt_x"/>
                                              </p:val>
                                            </p:tav>
                                          </p:tavLst>
                                        </p:anim>
                                        <p:anim calcmode="lin" valueType="num">
                                          <p:cBhvr additive="base">
                                            <p:cTn id="8" dur="3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350" fill="hold"/>
                                            <p:tgtEl>
                                              <p:spTgt spid="3"/>
                                            </p:tgtEl>
                                            <p:attrNameLst>
                                              <p:attrName>ppt_x</p:attrName>
                                            </p:attrNameLst>
                                          </p:cBhvr>
                                          <p:tavLst>
                                            <p:tav tm="0">
                                              <p:val>
                                                <p:strVal val="0-#ppt_w/2"/>
                                              </p:val>
                                            </p:tav>
                                            <p:tav tm="100000">
                                              <p:val>
                                                <p:strVal val="#ppt_x"/>
                                              </p:val>
                                            </p:tav>
                                          </p:tavLst>
                                        </p:anim>
                                        <p:anim calcmode="lin" valueType="num">
                                          <p:cBhvr additive="base">
                                            <p:cTn id="12" dur="350" fill="hold"/>
                                            <p:tgtEl>
                                              <p:spTgt spid="3"/>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1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400"/>
                                            <p:tgtEl>
                                              <p:spTgt spid="26"/>
                                            </p:tgtEl>
                                          </p:cBhvr>
                                        </p:animEffect>
                                      </p:childTnLst>
                                    </p:cTn>
                                  </p:par>
                                </p:childTnLst>
                              </p:cTn>
                            </p:par>
                            <p:par>
                              <p:cTn id="16" fill="hold">
                                <p:stCondLst>
                                  <p:cond delay="500"/>
                                </p:stCondLst>
                                <p:childTnLst>
                                  <p:par>
                                    <p:cTn id="17" presetID="12" presetClass="entr" presetSubtype="8" fill="hold" grpId="0" nodeType="after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right)">
                                          <p:cBhvr>
                                            <p:cTn id="20" dur="500"/>
                                            <p:tgtEl>
                                              <p:spTgt spid="8"/>
                                            </p:tgtEl>
                                          </p:cBhvr>
                                        </p:animEffect>
                                      </p:childTnLst>
                                    </p:cTn>
                                  </p:par>
                                  <p:par>
                                    <p:cTn id="21" presetID="50" presetClass="entr" presetSubtype="0" decel="100000"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strVal val="#ppt_w+.3"/>
                                              </p:val>
                                            </p:tav>
                                            <p:tav tm="100000">
                                              <p:val>
                                                <p:strVal val="#ppt_w"/>
                                              </p:val>
                                            </p:tav>
                                          </p:tavLst>
                                        </p:anim>
                                        <p:anim calcmode="lin" valueType="num">
                                          <p:cBhvr>
                                            <p:cTn id="24" dur="500" fill="hold"/>
                                            <p:tgtEl>
                                              <p:spTgt spid="10"/>
                                            </p:tgtEl>
                                            <p:attrNameLst>
                                              <p:attrName>ppt_h</p:attrName>
                                            </p:attrNameLst>
                                          </p:cBhvr>
                                          <p:tavLst>
                                            <p:tav tm="0">
                                              <p:val>
                                                <p:strVal val="#ppt_h"/>
                                              </p:val>
                                            </p:tav>
                                            <p:tav tm="100000">
                                              <p:val>
                                                <p:strVal val="#ppt_h"/>
                                              </p:val>
                                            </p:tav>
                                          </p:tavLst>
                                        </p:anim>
                                        <p:animEffect transition="in" filter="fade">
                                          <p:cBhvr>
                                            <p:cTn id="25" dur="500"/>
                                            <p:tgtEl>
                                              <p:spTgt spid="10"/>
                                            </p:tgtEl>
                                          </p:cBhvr>
                                        </p:animEffect>
                                      </p:childTnLst>
                                    </p:cTn>
                                  </p:par>
                                </p:childTnLst>
                              </p:cTn>
                            </p:par>
                            <p:par>
                              <p:cTn id="26" fill="hold">
                                <p:stCondLst>
                                  <p:cond delay="125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175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2" presetClass="entr" presetSubtype="8" fill="hold" grpId="0" nodeType="withEffect">
                                      <p:stCondLst>
                                        <p:cond delay="1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400" fill="hold"/>
                                            <p:tgtEl>
                                              <p:spTgt spid="24"/>
                                            </p:tgtEl>
                                            <p:attrNameLst>
                                              <p:attrName>ppt_x</p:attrName>
                                            </p:attrNameLst>
                                          </p:cBhvr>
                                          <p:tavLst>
                                            <p:tav tm="0">
                                              <p:val>
                                                <p:strVal val="0-#ppt_w/2"/>
                                              </p:val>
                                            </p:tav>
                                            <p:tav tm="100000">
                                              <p:val>
                                                <p:strVal val="#ppt_x"/>
                                              </p:val>
                                            </p:tav>
                                          </p:tavLst>
                                        </p:anim>
                                        <p:anim calcmode="lin" valueType="num">
                                          <p:cBhvr additive="base">
                                            <p:cTn id="37" dur="4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100"/>
                                      </p:stCondLst>
                                      <p:childTnLst>
                                        <p:set>
                                          <p:cBhvr>
                                            <p:cTn id="39" dur="1" fill="hold">
                                              <p:stCondLst>
                                                <p:cond delay="0"/>
                                              </p:stCondLst>
                                            </p:cTn>
                                            <p:tgtEl>
                                              <p:spTgt spid="2"/>
                                            </p:tgtEl>
                                            <p:attrNameLst>
                                              <p:attrName>style.visibility</p:attrName>
                                            </p:attrNameLst>
                                          </p:cBhvr>
                                          <p:to>
                                            <p:strVal val="visible"/>
                                          </p:to>
                                        </p:set>
                                        <p:anim calcmode="lin" valueType="num">
                                          <p:cBhvr additive="base">
                                            <p:cTn id="40" dur="400" fill="hold"/>
                                            <p:tgtEl>
                                              <p:spTgt spid="2"/>
                                            </p:tgtEl>
                                            <p:attrNameLst>
                                              <p:attrName>ppt_x</p:attrName>
                                            </p:attrNameLst>
                                          </p:cBhvr>
                                          <p:tavLst>
                                            <p:tav tm="0">
                                              <p:val>
                                                <p:strVal val="0-#ppt_w/2"/>
                                              </p:val>
                                            </p:tav>
                                            <p:tav tm="100000">
                                              <p:val>
                                                <p:strVal val="#ppt_x"/>
                                              </p:val>
                                            </p:tav>
                                          </p:tavLst>
                                        </p:anim>
                                        <p:anim calcmode="lin" valueType="num">
                                          <p:cBhvr additive="base">
                                            <p:cTn id="41" dur="400" fill="hold"/>
                                            <p:tgtEl>
                                              <p:spTgt spid="2"/>
                                            </p:tgtEl>
                                            <p:attrNameLst>
                                              <p:attrName>ppt_y</p:attrName>
                                            </p:attrNameLst>
                                          </p:cBhvr>
                                          <p:tavLst>
                                            <p:tav tm="0">
                                              <p:val>
                                                <p:strVal val="#ppt_y"/>
                                              </p:val>
                                            </p:tav>
                                            <p:tav tm="100000">
                                              <p:val>
                                                <p:strVal val="#ppt_y"/>
                                              </p:val>
                                            </p:tav>
                                          </p:tavLst>
                                        </p:anim>
                                      </p:childTnLst>
                                    </p:cTn>
                                  </p:par>
                                </p:childTnLst>
                              </p:cTn>
                            </p:par>
                            <p:par>
                              <p:cTn id="42" fill="hold">
                                <p:stCondLst>
                                  <p:cond delay="2250"/>
                                </p:stCondLst>
                                <p:childTnLst>
                                  <p:par>
                                    <p:cTn id="43" presetID="53" presetClass="entr" presetSubtype="16"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Effect transition="in" filter="fade">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p:bldP spid="11" grpId="0"/>
          <p:bldP spid="26" grpId="0" animBg="1"/>
          <p:bldP spid="20" grpId="0"/>
          <p:bldP spid="24" grpId="0" animBg="1"/>
          <p:bldP spid="2"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543716" y="94649"/>
            <a:ext cx="1611984" cy="742950"/>
          </a:xfrm>
          <a:prstGeom prst="parallelogram">
            <a:avLst>
              <a:gd name="adj" fmla="val 440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平行四边形 4"/>
          <p:cNvSpPr/>
          <p:nvPr/>
        </p:nvSpPr>
        <p:spPr>
          <a:xfrm>
            <a:off x="872150" y="-2686"/>
            <a:ext cx="1324825" cy="95949"/>
          </a:xfrm>
          <a:prstGeom prst="parallelogram">
            <a:avLst>
              <a:gd name="adj" fmla="val 44091"/>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平行四边形 7"/>
          <p:cNvSpPr/>
          <p:nvPr/>
        </p:nvSpPr>
        <p:spPr>
          <a:xfrm>
            <a:off x="3466946" y="1364872"/>
            <a:ext cx="1293481" cy="343501"/>
          </a:xfrm>
          <a:prstGeom prst="parallelogram">
            <a:avLst>
              <a:gd name="adj" fmla="val 440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文本框 9"/>
          <p:cNvSpPr txBox="1"/>
          <p:nvPr/>
        </p:nvSpPr>
        <p:spPr>
          <a:xfrm>
            <a:off x="3625324" y="671131"/>
            <a:ext cx="635110" cy="1015663"/>
          </a:xfrm>
          <a:prstGeom prst="rect">
            <a:avLst/>
          </a:prstGeom>
          <a:noFill/>
        </p:spPr>
        <p:txBody>
          <a:bodyPr wrap="none" rtlCol="0">
            <a:spAutoFit/>
          </a:bodyPr>
          <a:lstStyle/>
          <a:p>
            <a:r>
              <a:rPr lang="en-US" altLang="zh-CN" sz="6000" i="1" dirty="0">
                <a:solidFill>
                  <a:schemeClr val="accent2"/>
                </a:solidFill>
                <a:latin typeface="方正正大黑_GBK" panose="02000000000000000000" pitchFamily="2" charset="-122"/>
                <a:ea typeface="方正正大黑_GBK" panose="02000000000000000000" pitchFamily="2" charset="-122"/>
              </a:rPr>
              <a:t>2</a:t>
            </a:r>
            <a:endParaRPr lang="zh-CN" altLang="en-US" sz="6000" i="1" dirty="0">
              <a:solidFill>
                <a:schemeClr val="accent2"/>
              </a:solidFill>
              <a:latin typeface="方正正大黑_GBK" panose="02000000000000000000" pitchFamily="2" charset="-122"/>
              <a:ea typeface="方正正大黑_GBK" panose="02000000000000000000" pitchFamily="2" charset="-122"/>
            </a:endParaRPr>
          </a:p>
        </p:txBody>
      </p:sp>
      <p:sp>
        <p:nvSpPr>
          <p:cNvPr id="11" name="文本框 10"/>
          <p:cNvSpPr txBox="1"/>
          <p:nvPr/>
        </p:nvSpPr>
        <p:spPr>
          <a:xfrm>
            <a:off x="4760427" y="1226587"/>
            <a:ext cx="4031873" cy="461665"/>
          </a:xfrm>
          <a:prstGeom prst="rect">
            <a:avLst/>
          </a:prstGeom>
          <a:noFill/>
        </p:spPr>
        <p:txBody>
          <a:bodyPr wrap="none" rtlCol="0">
            <a:spAutoFit/>
          </a:bodyPr>
          <a:lstStyle/>
          <a:p>
            <a:r>
              <a:rPr lang="zh-CN" altLang="en-US" sz="2400" b="1" i="1" spc="600" dirty="0">
                <a:solidFill>
                  <a:schemeClr val="accent3"/>
                </a:solidFill>
              </a:rPr>
              <a:t>未结题课题的中期评估</a:t>
            </a:r>
          </a:p>
        </p:txBody>
      </p:sp>
      <p:sp>
        <p:nvSpPr>
          <p:cNvPr id="26" name="平行四边形 25"/>
          <p:cNvSpPr/>
          <p:nvPr/>
        </p:nvSpPr>
        <p:spPr>
          <a:xfrm>
            <a:off x="9696841" y="6629400"/>
            <a:ext cx="2091809" cy="228600"/>
          </a:xfrm>
          <a:prstGeom prst="parallelogram">
            <a:avLst>
              <a:gd name="adj" fmla="val 440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矩形 19"/>
          <p:cNvSpPr/>
          <p:nvPr/>
        </p:nvSpPr>
        <p:spPr>
          <a:xfrm>
            <a:off x="567161" y="158336"/>
            <a:ext cx="1348155" cy="584775"/>
          </a:xfrm>
          <a:prstGeom prst="rect">
            <a:avLst/>
          </a:prstGeom>
          <a:noFill/>
        </p:spPr>
        <p:txBody>
          <a:bodyPr wrap="square" lIns="91440" tIns="45720" rIns="91440" bIns="45720">
            <a:spAutoFit/>
          </a:bodyPr>
          <a:lstStyle/>
          <a:p>
            <a:pPr algn="ctr"/>
            <a:r>
              <a:rPr lang="zh-CN" altLang="en-US" sz="3200" b="1" i="1" cap="none" spc="50" dirty="0">
                <a:ln w="9525" cmpd="sng">
                  <a:solidFill>
                    <a:schemeClr val="accent1"/>
                  </a:solidFill>
                  <a:prstDash val="solid"/>
                </a:ln>
                <a:solidFill>
                  <a:srgbClr val="70AD47">
                    <a:tint val="1000"/>
                  </a:srgbClr>
                </a:solidFill>
                <a:effectLst>
                  <a:glow rad="38100">
                    <a:schemeClr val="accent1">
                      <a:alpha val="40000"/>
                    </a:schemeClr>
                  </a:glow>
                </a:effectLst>
              </a:rPr>
              <a:t>建邺</a:t>
            </a:r>
          </a:p>
        </p:txBody>
      </p:sp>
      <p:sp>
        <p:nvSpPr>
          <p:cNvPr id="24" name="平行四边形 23"/>
          <p:cNvSpPr/>
          <p:nvPr/>
        </p:nvSpPr>
        <p:spPr>
          <a:xfrm>
            <a:off x="-1098027" y="837598"/>
            <a:ext cx="4485784" cy="6020402"/>
          </a:xfrm>
          <a:prstGeom prst="parallelogram">
            <a:avLst>
              <a:gd name="adj" fmla="val 6037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srgbClr val="0068B7"/>
                </a:solidFill>
              </a:rPr>
              <a:t>87</a:t>
            </a:r>
            <a:endParaRPr lang="zh-CN" altLang="en-US" dirty="0">
              <a:solidFill>
                <a:srgbClr val="0068B7"/>
              </a:solidFill>
            </a:endParaRPr>
          </a:p>
        </p:txBody>
      </p:sp>
      <p:sp>
        <p:nvSpPr>
          <p:cNvPr id="2" name="矩形 1"/>
          <p:cNvSpPr/>
          <p:nvPr/>
        </p:nvSpPr>
        <p:spPr>
          <a:xfrm rot="1420271">
            <a:off x="817250" y="1489138"/>
            <a:ext cx="821691" cy="4524315"/>
          </a:xfrm>
          <a:prstGeom prst="rect">
            <a:avLst/>
          </a:prstGeom>
          <a:noFill/>
        </p:spPr>
        <p:txBody>
          <a:bodyPr wrap="square" lIns="91440" tIns="45720" rIns="91440" bIns="45720">
            <a:spAutoFit/>
          </a:bodyPr>
          <a:lstStyle/>
          <a:p>
            <a:pPr algn="ctr"/>
            <a:r>
              <a:rPr lang="en-US" altLang="zh-CN" sz="3600" b="1" cap="none" spc="50" dirty="0">
                <a:ln w="9525" cmpd="sng">
                  <a:solidFill>
                    <a:schemeClr val="accent1"/>
                  </a:solidFill>
                  <a:prstDash val="solid"/>
                </a:ln>
                <a:solidFill>
                  <a:srgbClr val="70AD47">
                    <a:tint val="1000"/>
                  </a:srgbClr>
                </a:solidFill>
                <a:effectLst>
                  <a:glow rad="38100">
                    <a:schemeClr val="accent1">
                      <a:alpha val="40000"/>
                    </a:schemeClr>
                  </a:glow>
                </a:effectLst>
              </a:rPr>
              <a:t>20</a:t>
            </a:r>
            <a:r>
              <a:rPr lang="zh-CN" altLang="en-US" sz="3600" b="1" cap="none" spc="50" dirty="0">
                <a:ln w="9525" cmpd="sng">
                  <a:solidFill>
                    <a:schemeClr val="accent1"/>
                  </a:solidFill>
                  <a:prstDash val="solid"/>
                </a:ln>
                <a:solidFill>
                  <a:srgbClr val="70AD47">
                    <a:tint val="1000"/>
                  </a:srgbClr>
                </a:solidFill>
                <a:effectLst>
                  <a:glow rad="38100">
                    <a:schemeClr val="accent1">
                      <a:alpha val="40000"/>
                    </a:schemeClr>
                  </a:glow>
                </a:effectLst>
              </a:rPr>
              <a:t>项课题中期评估</a:t>
            </a:r>
          </a:p>
        </p:txBody>
      </p:sp>
      <p:pic>
        <p:nvPicPr>
          <p:cNvPr id="12" name="图片 11"/>
          <p:cNvPicPr>
            <a:picLocks noChangeAspect="1"/>
          </p:cNvPicPr>
          <p:nvPr/>
        </p:nvPicPr>
        <p:blipFill>
          <a:blip r:embed="rId2"/>
          <a:stretch>
            <a:fillRect/>
          </a:stretch>
        </p:blipFill>
        <p:spPr>
          <a:xfrm>
            <a:off x="2794271" y="1846658"/>
            <a:ext cx="8844477" cy="4696760"/>
          </a:xfrm>
          <a:prstGeom prst="rect">
            <a:avLst/>
          </a:prstGeom>
        </p:spPr>
      </p:pic>
    </p:spTree>
    <p:extLst>
      <p:ext uri="{BB962C8B-B14F-4D97-AF65-F5344CB8AC3E}">
        <p14:creationId xmlns:p14="http://schemas.microsoft.com/office/powerpoint/2010/main" val="1426819031"/>
      </p:ext>
    </p:extLst>
  </p:cSld>
  <p:clrMapOvr>
    <a:masterClrMapping/>
  </p:clrMapOvr>
  <mc:AlternateContent xmlns:mc="http://schemas.openxmlformats.org/markup-compatibility/2006" xmlns:p14="http://schemas.microsoft.com/office/powerpoint/2010/main">
    <mc:Choice Requires="p14">
      <p:transition spd="slow">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3"/>
          <p:cNvSpPr>
            <a:spLocks/>
          </p:cNvSpPr>
          <p:nvPr/>
        </p:nvSpPr>
        <p:spPr bwMode="auto">
          <a:xfrm>
            <a:off x="2242483" y="1916877"/>
            <a:ext cx="2134802" cy="239639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100000">
                <a:srgbClr val="E8609E"/>
              </a:gs>
              <a:gs pos="0">
                <a:srgbClr val="A80082"/>
              </a:gs>
            </a:gsLst>
            <a:lin ang="2700000" scaled="0"/>
          </a:gradFill>
          <a:ln w="28575" cap="flat">
            <a:gradFill>
              <a:gsLst>
                <a:gs pos="0">
                  <a:srgbClr val="E8609E"/>
                </a:gs>
                <a:gs pos="100000">
                  <a:srgbClr val="A80082"/>
                </a:gs>
              </a:gsLst>
              <a:lin ang="2700000" scaled="0"/>
            </a:gradFill>
            <a:prstDash val="solid"/>
            <a:miter lim="800000"/>
            <a:headEnd/>
            <a:tailEnd/>
          </a:ln>
          <a:effectLst>
            <a:outerShdw blurRad="203200" dist="1016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p>
        </p:txBody>
      </p:sp>
      <p:sp>
        <p:nvSpPr>
          <p:cNvPr id="4" name="Freeform 13"/>
          <p:cNvSpPr>
            <a:spLocks/>
          </p:cNvSpPr>
          <p:nvPr/>
        </p:nvSpPr>
        <p:spPr bwMode="auto">
          <a:xfrm>
            <a:off x="1147021" y="3807282"/>
            <a:ext cx="2134802" cy="239639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0">
                <a:srgbClr val="005DAD"/>
              </a:gs>
              <a:gs pos="100000">
                <a:srgbClr val="5796D0"/>
              </a:gs>
            </a:gsLst>
            <a:lin ang="2700000" scaled="0"/>
            <a:tileRect/>
          </a:gradFill>
          <a:ln w="28575">
            <a:gradFill flip="none" rotWithShape="1">
              <a:gsLst>
                <a:gs pos="0">
                  <a:srgbClr val="005DAD"/>
                </a:gs>
                <a:gs pos="100000">
                  <a:srgbClr val="5796D0"/>
                </a:gs>
              </a:gsLst>
              <a:lin ang="0" scaled="0"/>
              <a:tileRect/>
            </a:gradFill>
          </a:ln>
          <a:effectLst>
            <a:outerShdw blurRad="203200" dist="1016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 name="Freeform 13"/>
          <p:cNvSpPr>
            <a:spLocks/>
          </p:cNvSpPr>
          <p:nvPr/>
        </p:nvSpPr>
        <p:spPr bwMode="auto">
          <a:xfrm>
            <a:off x="3337945" y="3807282"/>
            <a:ext cx="2134802" cy="239639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100000">
                <a:srgbClr val="F5A500"/>
              </a:gs>
              <a:gs pos="0">
                <a:srgbClr val="E60012"/>
              </a:gs>
            </a:gsLst>
            <a:lin ang="2700000" scaled="0"/>
          </a:gradFill>
          <a:ln w="28575" cap="flat">
            <a:gradFill>
              <a:gsLst>
                <a:gs pos="0">
                  <a:srgbClr val="F5A500"/>
                </a:gs>
                <a:gs pos="100000">
                  <a:srgbClr val="E60012"/>
                </a:gs>
              </a:gsLst>
              <a:lin ang="2700000" scaled="0"/>
            </a:gradFill>
            <a:prstDash val="solid"/>
            <a:miter lim="800000"/>
            <a:headEnd/>
            <a:tailEnd/>
          </a:ln>
          <a:effectLst>
            <a:outerShdw blurRad="203200" dist="1016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nvGrpSpPr>
          <p:cNvPr id="7" name="组合 6"/>
          <p:cNvGrpSpPr/>
          <p:nvPr/>
        </p:nvGrpSpPr>
        <p:grpSpPr>
          <a:xfrm>
            <a:off x="6846353" y="4792423"/>
            <a:ext cx="714912" cy="765391"/>
            <a:chOff x="6846353" y="4792423"/>
            <a:chExt cx="714912" cy="765391"/>
          </a:xfrm>
        </p:grpSpPr>
        <p:sp>
          <p:nvSpPr>
            <p:cNvPr id="84" name="Freeform 13"/>
            <p:cNvSpPr>
              <a:spLocks/>
            </p:cNvSpPr>
            <p:nvPr/>
          </p:nvSpPr>
          <p:spPr bwMode="auto">
            <a:xfrm>
              <a:off x="6846353" y="4792423"/>
              <a:ext cx="681840" cy="765391"/>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0">
                  <a:srgbClr val="005DAD"/>
                </a:gs>
                <a:gs pos="100000">
                  <a:srgbClr val="5796D0"/>
                </a:gs>
              </a:gsLst>
              <a:lin ang="2700000" scaled="0"/>
              <a:tileRect/>
            </a:gradFill>
            <a:ln w="28575">
              <a:gradFill flip="none" rotWithShape="1">
                <a:gsLst>
                  <a:gs pos="0">
                    <a:srgbClr val="005DAD"/>
                  </a:gs>
                  <a:gs pos="100000">
                    <a:srgbClr val="5796D0"/>
                  </a:gs>
                </a:gsLst>
                <a:lin ang="0" scaled="0"/>
                <a:tileRect/>
              </a:gradFill>
            </a:ln>
            <a:effectLst>
              <a:outerShdw blurRad="203200" dist="1016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59" name="组合 58"/>
            <p:cNvGrpSpPr/>
            <p:nvPr/>
          </p:nvGrpSpPr>
          <p:grpSpPr>
            <a:xfrm>
              <a:off x="7040717" y="5020462"/>
              <a:ext cx="520548" cy="468817"/>
              <a:chOff x="5405438" y="6815138"/>
              <a:chExt cx="511175" cy="460375"/>
            </a:xfrm>
          </p:grpSpPr>
          <p:sp>
            <p:nvSpPr>
              <p:cNvPr id="60"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62"/>
              <p:cNvSpPr>
                <a:spLocks noEditPoints="1"/>
              </p:cNvSpPr>
              <p:nvPr/>
            </p:nvSpPr>
            <p:spPr bwMode="auto">
              <a:xfrm>
                <a:off x="5405438" y="6815138"/>
                <a:ext cx="117475" cy="290513"/>
              </a:xfrm>
              <a:custGeom>
                <a:avLst/>
                <a:gdLst>
                  <a:gd name="T0" fmla="*/ 17 w 31"/>
                  <a:gd name="T1" fmla="*/ 0 h 77"/>
                  <a:gd name="T2" fmla="*/ 29 w 31"/>
                  <a:gd name="T3" fmla="*/ 5 h 77"/>
                  <a:gd name="T4" fmla="*/ 31 w 31"/>
                  <a:gd name="T5" fmla="*/ 18 h 77"/>
                  <a:gd name="T6" fmla="*/ 31 w 31"/>
                  <a:gd name="T7" fmla="*/ 62 h 77"/>
                  <a:gd name="T8" fmla="*/ 27 w 31"/>
                  <a:gd name="T9" fmla="*/ 73 h 77"/>
                  <a:gd name="T10" fmla="*/ 16 w 31"/>
                  <a:gd name="T11" fmla="*/ 77 h 77"/>
                  <a:gd name="T12" fmla="*/ 3 w 31"/>
                  <a:gd name="T13" fmla="*/ 72 h 77"/>
                  <a:gd name="T14" fmla="*/ 0 w 31"/>
                  <a:gd name="T15" fmla="*/ 56 h 77"/>
                  <a:gd name="T16" fmla="*/ 0 w 31"/>
                  <a:gd name="T17" fmla="*/ 21 h 77"/>
                  <a:gd name="T18" fmla="*/ 3 w 31"/>
                  <a:gd name="T19" fmla="*/ 5 h 77"/>
                  <a:gd name="T20" fmla="*/ 17 w 31"/>
                  <a:gd name="T21" fmla="*/ 0 h 77"/>
                  <a:gd name="T22" fmla="*/ 16 w 31"/>
                  <a:gd name="T23" fmla="*/ 70 h 77"/>
                  <a:gd name="T24" fmla="*/ 23 w 31"/>
                  <a:gd name="T25" fmla="*/ 59 h 77"/>
                  <a:gd name="T26" fmla="*/ 23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63"/>
              <p:cNvSpPr>
                <a:spLocks/>
              </p:cNvSpPr>
              <p:nvPr/>
            </p:nvSpPr>
            <p:spPr bwMode="auto">
              <a:xfrm>
                <a:off x="5545138" y="6815138"/>
                <a:ext cx="112713" cy="290513"/>
              </a:xfrm>
              <a:custGeom>
                <a:avLst/>
                <a:gdLst>
                  <a:gd name="T0" fmla="*/ 9 w 30"/>
                  <a:gd name="T1" fmla="*/ 54 h 77"/>
                  <a:gd name="T2" fmla="*/ 9 w 30"/>
                  <a:gd name="T3" fmla="*/ 62 h 77"/>
                  <a:gd name="T4" fmla="*/ 10 w 30"/>
                  <a:gd name="T5" fmla="*/ 68 h 77"/>
                  <a:gd name="T6" fmla="*/ 16 w 30"/>
                  <a:gd name="T7" fmla="*/ 70 h 77"/>
                  <a:gd name="T8" fmla="*/ 21 w 30"/>
                  <a:gd name="T9" fmla="*/ 65 h 77"/>
                  <a:gd name="T10" fmla="*/ 21 w 30"/>
                  <a:gd name="T11" fmla="*/ 58 h 77"/>
                  <a:gd name="T12" fmla="*/ 21 w 30"/>
                  <a:gd name="T13" fmla="*/ 52 h 77"/>
                  <a:gd name="T14" fmla="*/ 20 w 30"/>
                  <a:gd name="T15" fmla="*/ 43 h 77"/>
                  <a:gd name="T16" fmla="*/ 12 w 30"/>
                  <a:gd name="T17" fmla="*/ 39 h 77"/>
                  <a:gd name="T18" fmla="*/ 10 w 30"/>
                  <a:gd name="T19" fmla="*/ 39 h 77"/>
                  <a:gd name="T20" fmla="*/ 7 w 30"/>
                  <a:gd name="T21" fmla="*/ 40 h 77"/>
                  <a:gd name="T22" fmla="*/ 7 w 30"/>
                  <a:gd name="T23" fmla="*/ 31 h 77"/>
                  <a:gd name="T24" fmla="*/ 9 w 30"/>
                  <a:gd name="T25" fmla="*/ 31 h 77"/>
                  <a:gd name="T26" fmla="*/ 19 w 30"/>
                  <a:gd name="T27" fmla="*/ 22 h 77"/>
                  <a:gd name="T28" fmla="*/ 19 w 30"/>
                  <a:gd name="T29" fmla="*/ 14 h 77"/>
                  <a:gd name="T30" fmla="*/ 14 w 30"/>
                  <a:gd name="T31" fmla="*/ 7 h 77"/>
                  <a:gd name="T32" fmla="*/ 9 w 30"/>
                  <a:gd name="T33" fmla="*/ 15 h 77"/>
                  <a:gd name="T34" fmla="*/ 9 w 30"/>
                  <a:gd name="T35" fmla="*/ 17 h 77"/>
                  <a:gd name="T36" fmla="*/ 9 w 30"/>
                  <a:gd name="T37" fmla="*/ 19 h 77"/>
                  <a:gd name="T38" fmla="*/ 0 w 30"/>
                  <a:gd name="T39" fmla="*/ 19 h 77"/>
                  <a:gd name="T40" fmla="*/ 0 w 30"/>
                  <a:gd name="T41" fmla="*/ 12 h 77"/>
                  <a:gd name="T42" fmla="*/ 15 w 30"/>
                  <a:gd name="T43" fmla="*/ 0 h 77"/>
                  <a:gd name="T44" fmla="*/ 29 w 30"/>
                  <a:gd name="T45" fmla="*/ 13 h 77"/>
                  <a:gd name="T46" fmla="*/ 29 w 30"/>
                  <a:gd name="T47" fmla="*/ 17 h 77"/>
                  <a:gd name="T48" fmla="*/ 29 w 30"/>
                  <a:gd name="T49" fmla="*/ 20 h 77"/>
                  <a:gd name="T50" fmla="*/ 22 w 30"/>
                  <a:gd name="T51" fmla="*/ 34 h 77"/>
                  <a:gd name="T52" fmla="*/ 28 w 30"/>
                  <a:gd name="T53" fmla="*/ 39 h 77"/>
                  <a:gd name="T54" fmla="*/ 30 w 30"/>
                  <a:gd name="T55" fmla="*/ 48 h 77"/>
                  <a:gd name="T56" fmla="*/ 30 w 30"/>
                  <a:gd name="T57" fmla="*/ 64 h 77"/>
                  <a:gd name="T58" fmla="*/ 14 w 30"/>
                  <a:gd name="T59" fmla="*/ 77 h 77"/>
                  <a:gd name="T60" fmla="*/ 0 w 30"/>
                  <a:gd name="T61" fmla="*/ 64 h 77"/>
                  <a:gd name="T62" fmla="*/ 0 w 30"/>
                  <a:gd name="T63" fmla="*/ 54 h 77"/>
                  <a:gd name="T64" fmla="*/ 9 w 30"/>
                  <a:gd name="T65" fmla="*/ 5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 name="组合 1"/>
          <p:cNvGrpSpPr/>
          <p:nvPr/>
        </p:nvGrpSpPr>
        <p:grpSpPr>
          <a:xfrm>
            <a:off x="6819426" y="2516938"/>
            <a:ext cx="724664" cy="765391"/>
            <a:chOff x="6819426" y="2516938"/>
            <a:chExt cx="724664" cy="765391"/>
          </a:xfrm>
        </p:grpSpPr>
        <p:sp>
          <p:nvSpPr>
            <p:cNvPr id="83" name="Freeform 13"/>
            <p:cNvSpPr>
              <a:spLocks/>
            </p:cNvSpPr>
            <p:nvPr/>
          </p:nvSpPr>
          <p:spPr bwMode="auto">
            <a:xfrm>
              <a:off x="6819426" y="2516938"/>
              <a:ext cx="681840" cy="765391"/>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100000">
                  <a:srgbClr val="E8609E"/>
                </a:gs>
                <a:gs pos="0">
                  <a:srgbClr val="A80082"/>
                </a:gs>
              </a:gsLst>
              <a:lin ang="2700000" scaled="0"/>
            </a:gradFill>
            <a:ln w="28575" cap="flat">
              <a:gradFill>
                <a:gsLst>
                  <a:gs pos="0">
                    <a:srgbClr val="E8609E"/>
                  </a:gs>
                  <a:gs pos="100000">
                    <a:srgbClr val="A80082"/>
                  </a:gs>
                </a:gsLst>
                <a:lin ang="2700000" scaled="0"/>
              </a:gradFill>
              <a:prstDash val="solid"/>
              <a:miter lim="800000"/>
              <a:headEnd/>
              <a:tailEnd/>
            </a:ln>
            <a:effectLst>
              <a:outerShdw blurRad="203200" dist="1016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nvGrpSpPr>
            <p:cNvPr id="65" name="组合 64"/>
            <p:cNvGrpSpPr/>
            <p:nvPr/>
          </p:nvGrpSpPr>
          <p:grpSpPr>
            <a:xfrm>
              <a:off x="7034858" y="2733700"/>
              <a:ext cx="509232" cy="468817"/>
              <a:chOff x="5722963" y="2742165"/>
              <a:chExt cx="500063" cy="460375"/>
            </a:xfrm>
          </p:grpSpPr>
          <p:sp>
            <p:nvSpPr>
              <p:cNvPr id="66"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56"/>
              <p:cNvSpPr>
                <a:spLocks noEditPoints="1"/>
              </p:cNvSpPr>
              <p:nvPr/>
            </p:nvSpPr>
            <p:spPr bwMode="auto">
              <a:xfrm>
                <a:off x="5722963" y="2742165"/>
                <a:ext cx="115888" cy="290513"/>
              </a:xfrm>
              <a:custGeom>
                <a:avLst/>
                <a:gdLst>
                  <a:gd name="T0" fmla="*/ 17 w 31"/>
                  <a:gd name="T1" fmla="*/ 0 h 77"/>
                  <a:gd name="T2" fmla="*/ 28 w 31"/>
                  <a:gd name="T3" fmla="*/ 5 h 77"/>
                  <a:gd name="T4" fmla="*/ 31 w 31"/>
                  <a:gd name="T5" fmla="*/ 18 h 77"/>
                  <a:gd name="T6" fmla="*/ 31 w 31"/>
                  <a:gd name="T7" fmla="*/ 63 h 77"/>
                  <a:gd name="T8" fmla="*/ 27 w 31"/>
                  <a:gd name="T9" fmla="*/ 74 h 77"/>
                  <a:gd name="T10" fmla="*/ 16 w 31"/>
                  <a:gd name="T11" fmla="*/ 77 h 77"/>
                  <a:gd name="T12" fmla="*/ 2 w 31"/>
                  <a:gd name="T13" fmla="*/ 72 h 77"/>
                  <a:gd name="T14" fmla="*/ 0 w 31"/>
                  <a:gd name="T15" fmla="*/ 57 h 77"/>
                  <a:gd name="T16" fmla="*/ 0 w 31"/>
                  <a:gd name="T17" fmla="*/ 21 h 77"/>
                  <a:gd name="T18" fmla="*/ 3 w 31"/>
                  <a:gd name="T19" fmla="*/ 6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57"/>
              <p:cNvSpPr>
                <a:spLocks/>
              </p:cNvSpPr>
              <p:nvPr/>
            </p:nvSpPr>
            <p:spPr bwMode="auto">
              <a:xfrm>
                <a:off x="5876951" y="2745340"/>
                <a:ext cx="68263" cy="287338"/>
              </a:xfrm>
              <a:custGeom>
                <a:avLst/>
                <a:gdLst>
                  <a:gd name="T0" fmla="*/ 0 w 18"/>
                  <a:gd name="T1" fmla="*/ 11 h 76"/>
                  <a:gd name="T2" fmla="*/ 11 w 18"/>
                  <a:gd name="T3" fmla="*/ 0 h 76"/>
                  <a:gd name="T4" fmla="*/ 18 w 18"/>
                  <a:gd name="T5" fmla="*/ 0 h 76"/>
                  <a:gd name="T6" fmla="*/ 18 w 18"/>
                  <a:gd name="T7" fmla="*/ 76 h 76"/>
                  <a:gd name="T8" fmla="*/ 8 w 18"/>
                  <a:gd name="T9" fmla="*/ 76 h 76"/>
                  <a:gd name="T10" fmla="*/ 8 w 18"/>
                  <a:gd name="T11" fmla="*/ 19 h 76"/>
                  <a:gd name="T12" fmla="*/ 0 w 18"/>
                  <a:gd name="T13" fmla="*/ 19 h 76"/>
                  <a:gd name="T14" fmla="*/ 0 w 18"/>
                  <a:gd name="T15" fmla="*/ 11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 name="组合 5"/>
          <p:cNvGrpSpPr/>
          <p:nvPr/>
        </p:nvGrpSpPr>
        <p:grpSpPr>
          <a:xfrm>
            <a:off x="6854238" y="3659842"/>
            <a:ext cx="704439" cy="765391"/>
            <a:chOff x="6854238" y="3659842"/>
            <a:chExt cx="704439" cy="765391"/>
          </a:xfrm>
        </p:grpSpPr>
        <p:sp>
          <p:nvSpPr>
            <p:cNvPr id="82" name="Freeform 13"/>
            <p:cNvSpPr>
              <a:spLocks/>
            </p:cNvSpPr>
            <p:nvPr/>
          </p:nvSpPr>
          <p:spPr bwMode="auto">
            <a:xfrm>
              <a:off x="6854238" y="3659842"/>
              <a:ext cx="681840" cy="765391"/>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100000">
                  <a:srgbClr val="F5A500"/>
                </a:gs>
                <a:gs pos="0">
                  <a:srgbClr val="E60012"/>
                </a:gs>
              </a:gsLst>
              <a:lin ang="2700000" scaled="0"/>
            </a:gradFill>
            <a:ln w="28575" cap="flat">
              <a:gradFill>
                <a:gsLst>
                  <a:gs pos="0">
                    <a:srgbClr val="F5A500"/>
                  </a:gs>
                  <a:gs pos="100000">
                    <a:srgbClr val="E60012"/>
                  </a:gs>
                </a:gsLst>
                <a:lin ang="2700000" scaled="0"/>
              </a:gradFill>
              <a:prstDash val="solid"/>
              <a:miter lim="800000"/>
              <a:headEnd/>
              <a:tailEnd/>
            </a:ln>
            <a:effectLst>
              <a:outerShdw blurRad="203200" dist="1016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nvGrpSpPr>
            <p:cNvPr id="71" name="组合 70"/>
            <p:cNvGrpSpPr/>
            <p:nvPr/>
          </p:nvGrpSpPr>
          <p:grpSpPr>
            <a:xfrm>
              <a:off x="7038129" y="3894618"/>
              <a:ext cx="520548" cy="468817"/>
              <a:chOff x="952501" y="6013451"/>
              <a:chExt cx="511175" cy="460375"/>
            </a:xfrm>
          </p:grpSpPr>
          <p:sp>
            <p:nvSpPr>
              <p:cNvPr id="72"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59"/>
              <p:cNvSpPr>
                <a:spLocks noEditPoints="1"/>
              </p:cNvSpPr>
              <p:nvPr/>
            </p:nvSpPr>
            <p:spPr bwMode="auto">
              <a:xfrm>
                <a:off x="952501" y="6013451"/>
                <a:ext cx="115888" cy="290513"/>
              </a:xfrm>
              <a:custGeom>
                <a:avLst/>
                <a:gdLst>
                  <a:gd name="T0" fmla="*/ 17 w 31"/>
                  <a:gd name="T1" fmla="*/ 0 h 77"/>
                  <a:gd name="T2" fmla="*/ 28 w 31"/>
                  <a:gd name="T3" fmla="*/ 5 h 77"/>
                  <a:gd name="T4" fmla="*/ 31 w 31"/>
                  <a:gd name="T5" fmla="*/ 18 h 77"/>
                  <a:gd name="T6" fmla="*/ 31 w 31"/>
                  <a:gd name="T7" fmla="*/ 62 h 77"/>
                  <a:gd name="T8" fmla="*/ 27 w 31"/>
                  <a:gd name="T9" fmla="*/ 73 h 77"/>
                  <a:gd name="T10" fmla="*/ 16 w 31"/>
                  <a:gd name="T11" fmla="*/ 77 h 77"/>
                  <a:gd name="T12" fmla="*/ 3 w 31"/>
                  <a:gd name="T13" fmla="*/ 71 h 77"/>
                  <a:gd name="T14" fmla="*/ 0 w 31"/>
                  <a:gd name="T15" fmla="*/ 56 h 77"/>
                  <a:gd name="T16" fmla="*/ 0 w 31"/>
                  <a:gd name="T17" fmla="*/ 21 h 77"/>
                  <a:gd name="T18" fmla="*/ 3 w 31"/>
                  <a:gd name="T19" fmla="*/ 5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60"/>
              <p:cNvSpPr>
                <a:spLocks/>
              </p:cNvSpPr>
              <p:nvPr/>
            </p:nvSpPr>
            <p:spPr bwMode="auto">
              <a:xfrm>
                <a:off x="1090613" y="6013451"/>
                <a:ext cx="117475" cy="290513"/>
              </a:xfrm>
              <a:custGeom>
                <a:avLst/>
                <a:gdLst>
                  <a:gd name="T0" fmla="*/ 0 w 31"/>
                  <a:gd name="T1" fmla="*/ 16 h 77"/>
                  <a:gd name="T2" fmla="*/ 4 w 31"/>
                  <a:gd name="T3" fmla="*/ 4 h 77"/>
                  <a:gd name="T4" fmla="*/ 16 w 31"/>
                  <a:gd name="T5" fmla="*/ 0 h 77"/>
                  <a:gd name="T6" fmla="*/ 29 w 31"/>
                  <a:gd name="T7" fmla="*/ 6 h 77"/>
                  <a:gd name="T8" fmla="*/ 31 w 31"/>
                  <a:gd name="T9" fmla="*/ 22 h 77"/>
                  <a:gd name="T10" fmla="*/ 30 w 31"/>
                  <a:gd name="T11" fmla="*/ 30 h 77"/>
                  <a:gd name="T12" fmla="*/ 27 w 31"/>
                  <a:gd name="T13" fmla="*/ 38 h 77"/>
                  <a:gd name="T14" fmla="*/ 18 w 31"/>
                  <a:gd name="T15" fmla="*/ 52 h 77"/>
                  <a:gd name="T16" fmla="*/ 11 w 31"/>
                  <a:gd name="T17" fmla="*/ 68 h 77"/>
                  <a:gd name="T18" fmla="*/ 31 w 31"/>
                  <a:gd name="T19" fmla="*/ 68 h 77"/>
                  <a:gd name="T20" fmla="*/ 31 w 31"/>
                  <a:gd name="T21" fmla="*/ 76 h 77"/>
                  <a:gd name="T22" fmla="*/ 8 w 31"/>
                  <a:gd name="T23" fmla="*/ 77 h 77"/>
                  <a:gd name="T24" fmla="*/ 0 w 31"/>
                  <a:gd name="T25" fmla="*/ 76 h 77"/>
                  <a:gd name="T26" fmla="*/ 0 w 31"/>
                  <a:gd name="T27" fmla="*/ 76 h 77"/>
                  <a:gd name="T28" fmla="*/ 5 w 31"/>
                  <a:gd name="T29" fmla="*/ 55 h 77"/>
                  <a:gd name="T30" fmla="*/ 17 w 31"/>
                  <a:gd name="T31" fmla="*/ 37 h 77"/>
                  <a:gd name="T32" fmla="*/ 21 w 31"/>
                  <a:gd name="T33" fmla="*/ 20 h 77"/>
                  <a:gd name="T34" fmla="*/ 21 w 31"/>
                  <a:gd name="T35" fmla="*/ 19 h 77"/>
                  <a:gd name="T36" fmla="*/ 21 w 31"/>
                  <a:gd name="T37" fmla="*/ 17 h 77"/>
                  <a:gd name="T38" fmla="*/ 21 w 31"/>
                  <a:gd name="T39" fmla="*/ 12 h 77"/>
                  <a:gd name="T40" fmla="*/ 15 w 31"/>
                  <a:gd name="T41" fmla="*/ 7 h 77"/>
                  <a:gd name="T42" fmla="*/ 10 w 31"/>
                  <a:gd name="T43" fmla="*/ 16 h 77"/>
                  <a:gd name="T44" fmla="*/ 10 w 31"/>
                  <a:gd name="T45" fmla="*/ 19 h 77"/>
                  <a:gd name="T46" fmla="*/ 10 w 31"/>
                  <a:gd name="T47" fmla="*/ 21 h 77"/>
                  <a:gd name="T48" fmla="*/ 10 w 31"/>
                  <a:gd name="T49" fmla="*/ 23 h 77"/>
                  <a:gd name="T50" fmla="*/ 10 w 31"/>
                  <a:gd name="T51" fmla="*/ 26 h 77"/>
                  <a:gd name="T52" fmla="*/ 0 w 31"/>
                  <a:gd name="T53" fmla="*/ 26 h 77"/>
                  <a:gd name="T54" fmla="*/ 0 w 31"/>
                  <a:gd name="T55" fmla="*/ 1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sp>
        <p:nvSpPr>
          <p:cNvPr id="75" name="文本框 74"/>
          <p:cNvSpPr txBox="1"/>
          <p:nvPr/>
        </p:nvSpPr>
        <p:spPr>
          <a:xfrm>
            <a:off x="2322282" y="2734546"/>
            <a:ext cx="2031325" cy="646331"/>
          </a:xfrm>
          <a:prstGeom prst="rect">
            <a:avLst/>
          </a:prstGeom>
          <a:noFill/>
        </p:spPr>
        <p:txBody>
          <a:bodyPr wrap="none" rtlCol="0">
            <a:spAutoFit/>
          </a:bodyPr>
          <a:lstStyle/>
          <a:p>
            <a:r>
              <a:rPr lang="zh-CN" altLang="en-US" sz="3600" b="1" dirty="0">
                <a:solidFill>
                  <a:schemeClr val="bg1"/>
                </a:solidFill>
                <a:effectLst>
                  <a:outerShdw blurRad="38100" dist="38100" dir="2700000" algn="tl">
                    <a:srgbClr val="000000">
                      <a:alpha val="43137"/>
                    </a:srgbClr>
                  </a:outerShdw>
                </a:effectLst>
                <a:latin typeface="+mn-ea"/>
              </a:rPr>
              <a:t>贴近课堂</a:t>
            </a:r>
          </a:p>
        </p:txBody>
      </p:sp>
      <p:sp>
        <p:nvSpPr>
          <p:cNvPr id="77" name="文本框 76"/>
          <p:cNvSpPr txBox="1"/>
          <p:nvPr/>
        </p:nvSpPr>
        <p:spPr>
          <a:xfrm>
            <a:off x="7676379" y="3807282"/>
            <a:ext cx="3787740" cy="830997"/>
          </a:xfrm>
          <a:prstGeom prst="rect">
            <a:avLst/>
          </a:prstGeom>
          <a:noFill/>
        </p:spPr>
        <p:txBody>
          <a:bodyPr wrap="square" rtlCol="0">
            <a:spAutoFit/>
          </a:bodyPr>
          <a:lstStyle/>
          <a:p>
            <a:r>
              <a:rPr lang="zh-CN" altLang="zh-CN" sz="2400" dirty="0"/>
              <a:t>以问题问诊的方式，</a:t>
            </a:r>
            <a:endParaRPr lang="en-US" altLang="zh-CN" sz="2400" dirty="0"/>
          </a:p>
          <a:p>
            <a:r>
              <a:rPr lang="zh-CN" altLang="zh-CN" sz="2400" dirty="0"/>
              <a:t>成就教师专业素养的提升</a:t>
            </a:r>
            <a:endParaRPr lang="zh-CN" altLang="en-US" sz="2400" dirty="0">
              <a:solidFill>
                <a:schemeClr val="tx1">
                  <a:lumMod val="65000"/>
                  <a:lumOff val="35000"/>
                </a:schemeClr>
              </a:solidFill>
              <a:latin typeface="Impact" panose="020B0806030902050204" pitchFamily="34" charset="0"/>
            </a:endParaRPr>
          </a:p>
        </p:txBody>
      </p:sp>
      <p:sp>
        <p:nvSpPr>
          <p:cNvPr id="79" name="文本框 78"/>
          <p:cNvSpPr txBox="1"/>
          <p:nvPr/>
        </p:nvSpPr>
        <p:spPr>
          <a:xfrm>
            <a:off x="7676380" y="4934512"/>
            <a:ext cx="4515620" cy="830997"/>
          </a:xfrm>
          <a:prstGeom prst="rect">
            <a:avLst/>
          </a:prstGeom>
          <a:noFill/>
        </p:spPr>
        <p:txBody>
          <a:bodyPr wrap="square" rtlCol="0">
            <a:spAutoFit/>
          </a:bodyPr>
          <a:lstStyle/>
          <a:p>
            <a:r>
              <a:rPr lang="zh-CN" altLang="zh-CN" sz="2400" dirty="0"/>
              <a:t>服务性指导，</a:t>
            </a:r>
            <a:endParaRPr lang="en-US" altLang="zh-CN" sz="2400" dirty="0"/>
          </a:p>
          <a:p>
            <a:r>
              <a:rPr lang="zh-CN" altLang="zh-CN" sz="2400" dirty="0"/>
              <a:t>帮助孕育优质的实践成果的形成</a:t>
            </a:r>
            <a:endParaRPr lang="zh-CN" altLang="en-US" sz="2400" dirty="0">
              <a:solidFill>
                <a:schemeClr val="tx1">
                  <a:lumMod val="65000"/>
                  <a:lumOff val="35000"/>
                </a:schemeClr>
              </a:solidFill>
              <a:latin typeface="Impact" panose="020B0806030902050204" pitchFamily="34" charset="0"/>
            </a:endParaRPr>
          </a:p>
        </p:txBody>
      </p:sp>
      <p:sp>
        <p:nvSpPr>
          <p:cNvPr id="81" name="文本框 80"/>
          <p:cNvSpPr txBox="1"/>
          <p:nvPr/>
        </p:nvSpPr>
        <p:spPr>
          <a:xfrm>
            <a:off x="4787862" y="664510"/>
            <a:ext cx="2693366" cy="707886"/>
          </a:xfrm>
          <a:prstGeom prst="rect">
            <a:avLst/>
          </a:prstGeom>
          <a:noFill/>
        </p:spPr>
        <p:txBody>
          <a:bodyPr wrap="none" rtlCol="0">
            <a:spAutoFit/>
          </a:bodyPr>
          <a:lstStyle/>
          <a:p>
            <a:r>
              <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三 个 策 略</a:t>
            </a:r>
          </a:p>
        </p:txBody>
      </p:sp>
      <p:sp>
        <p:nvSpPr>
          <p:cNvPr id="35" name="文本框 34"/>
          <p:cNvSpPr txBox="1"/>
          <p:nvPr/>
        </p:nvSpPr>
        <p:spPr>
          <a:xfrm>
            <a:off x="3441422" y="4716530"/>
            <a:ext cx="2031325" cy="646331"/>
          </a:xfrm>
          <a:prstGeom prst="rect">
            <a:avLst/>
          </a:prstGeom>
          <a:noFill/>
        </p:spPr>
        <p:txBody>
          <a:bodyPr wrap="none" rtlCol="0">
            <a:spAutoFit/>
          </a:bodyPr>
          <a:lstStyle/>
          <a:p>
            <a:r>
              <a:rPr lang="zh-CN" altLang="en-US" sz="3600" b="1" dirty="0">
                <a:solidFill>
                  <a:schemeClr val="bg1"/>
                </a:solidFill>
                <a:effectLst>
                  <a:outerShdw blurRad="38100" dist="38100" dir="2700000" algn="tl">
                    <a:srgbClr val="000000">
                      <a:alpha val="43137"/>
                    </a:srgbClr>
                  </a:outerShdw>
                </a:effectLst>
                <a:latin typeface="+mn-ea"/>
              </a:rPr>
              <a:t>贴近教师</a:t>
            </a:r>
          </a:p>
        </p:txBody>
      </p:sp>
      <p:sp>
        <p:nvSpPr>
          <p:cNvPr id="36" name="文本框 35"/>
          <p:cNvSpPr txBox="1"/>
          <p:nvPr/>
        </p:nvSpPr>
        <p:spPr>
          <a:xfrm>
            <a:off x="1204734" y="4703762"/>
            <a:ext cx="2031325" cy="646331"/>
          </a:xfrm>
          <a:prstGeom prst="rect">
            <a:avLst/>
          </a:prstGeom>
          <a:noFill/>
        </p:spPr>
        <p:txBody>
          <a:bodyPr wrap="none" rtlCol="0">
            <a:spAutoFit/>
          </a:bodyPr>
          <a:lstStyle/>
          <a:p>
            <a:r>
              <a:rPr lang="zh-CN" altLang="en-US" sz="3600" b="1" dirty="0">
                <a:solidFill>
                  <a:schemeClr val="bg1"/>
                </a:solidFill>
                <a:effectLst>
                  <a:outerShdw blurRad="38100" dist="38100" dir="2700000" algn="tl">
                    <a:srgbClr val="000000">
                      <a:alpha val="43137"/>
                    </a:srgbClr>
                  </a:outerShdw>
                </a:effectLst>
                <a:latin typeface="+mn-ea"/>
              </a:rPr>
              <a:t>贴近学校</a:t>
            </a:r>
          </a:p>
        </p:txBody>
      </p:sp>
      <p:sp>
        <p:nvSpPr>
          <p:cNvPr id="37" name="文本框 36"/>
          <p:cNvSpPr txBox="1"/>
          <p:nvPr/>
        </p:nvSpPr>
        <p:spPr>
          <a:xfrm>
            <a:off x="7676379" y="2642212"/>
            <a:ext cx="3166806" cy="830997"/>
          </a:xfrm>
          <a:prstGeom prst="rect">
            <a:avLst/>
          </a:prstGeom>
          <a:noFill/>
        </p:spPr>
        <p:txBody>
          <a:bodyPr wrap="square" rtlCol="0">
            <a:spAutoFit/>
          </a:bodyPr>
          <a:lstStyle/>
          <a:p>
            <a:r>
              <a:rPr lang="zh-CN" altLang="zh-CN" sz="2400" dirty="0"/>
              <a:t>让课题与教学融合，发挥先导与助力作用</a:t>
            </a:r>
            <a:endParaRPr lang="zh-CN" altLang="en-US" sz="2400" dirty="0">
              <a:solidFill>
                <a:schemeClr val="tx1">
                  <a:lumMod val="65000"/>
                  <a:lumOff val="35000"/>
                </a:schemeClr>
              </a:solidFill>
              <a:latin typeface="Impact" panose="020B0806030902050204" pitchFamily="34" charset="0"/>
            </a:endParaRPr>
          </a:p>
        </p:txBody>
      </p:sp>
    </p:spTree>
    <p:extLst>
      <p:ext uri="{BB962C8B-B14F-4D97-AF65-F5344CB8AC3E}">
        <p14:creationId xmlns:p14="http://schemas.microsoft.com/office/powerpoint/2010/main" val="1050178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1000" fill="hold"/>
                                        <p:tgtEl>
                                          <p:spTgt spid="81"/>
                                        </p:tgtEl>
                                        <p:attrNameLst>
                                          <p:attrName>ppt_w</p:attrName>
                                        </p:attrNameLst>
                                      </p:cBhvr>
                                      <p:tavLst>
                                        <p:tav tm="0">
                                          <p:val>
                                            <p:fltVal val="0"/>
                                          </p:val>
                                        </p:tav>
                                        <p:tav tm="100000">
                                          <p:val>
                                            <p:strVal val="#ppt_w"/>
                                          </p:val>
                                        </p:tav>
                                      </p:tavLst>
                                    </p:anim>
                                    <p:anim calcmode="lin" valueType="num">
                                      <p:cBhvr>
                                        <p:cTn id="8" dur="1000" fill="hold"/>
                                        <p:tgtEl>
                                          <p:spTgt spid="81"/>
                                        </p:tgtEl>
                                        <p:attrNameLst>
                                          <p:attrName>ppt_h</p:attrName>
                                        </p:attrNameLst>
                                      </p:cBhvr>
                                      <p:tavLst>
                                        <p:tav tm="0">
                                          <p:val>
                                            <p:fltVal val="0"/>
                                          </p:val>
                                        </p:tav>
                                        <p:tav tm="100000">
                                          <p:val>
                                            <p:strVal val="#ppt_h"/>
                                          </p:val>
                                        </p:tav>
                                      </p:tavLst>
                                    </p:anim>
                                    <p:anim calcmode="lin" valueType="num">
                                      <p:cBhvr>
                                        <p:cTn id="9" dur="1000" fill="hold"/>
                                        <p:tgtEl>
                                          <p:spTgt spid="81"/>
                                        </p:tgtEl>
                                        <p:attrNameLst>
                                          <p:attrName>style.rotation</p:attrName>
                                        </p:attrNameLst>
                                      </p:cBhvr>
                                      <p:tavLst>
                                        <p:tav tm="0">
                                          <p:val>
                                            <p:fltVal val="90"/>
                                          </p:val>
                                        </p:tav>
                                        <p:tav tm="100000">
                                          <p:val>
                                            <p:fltVal val="0"/>
                                          </p:val>
                                        </p:tav>
                                      </p:tavLst>
                                    </p:anim>
                                    <p:animEffect transition="in" filter="fade">
                                      <p:cBhvr>
                                        <p:cTn id="10" dur="1000"/>
                                        <p:tgtEl>
                                          <p:spTgt spid="81"/>
                                        </p:tgtEl>
                                      </p:cBhvr>
                                    </p:animEffect>
                                  </p:childTnLst>
                                </p:cTn>
                              </p:par>
                            </p:childTnLst>
                          </p:cTn>
                        </p:par>
                        <p:par>
                          <p:cTn id="11" fill="hold">
                            <p:stCondLst>
                              <p:cond delay="1000"/>
                            </p:stCondLst>
                            <p:childTnLst>
                              <p:par>
                                <p:cTn id="12" presetID="49" presetClass="entr" presetSubtype="0" decel="10000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 calcmode="lin" valueType="num">
                                      <p:cBhvr>
                                        <p:cTn id="16" dur="500" fill="hold"/>
                                        <p:tgtEl>
                                          <p:spTgt spid="3"/>
                                        </p:tgtEl>
                                        <p:attrNameLst>
                                          <p:attrName>style.rotation</p:attrName>
                                        </p:attrNameLst>
                                      </p:cBhvr>
                                      <p:tavLst>
                                        <p:tav tm="0">
                                          <p:val>
                                            <p:fltVal val="360"/>
                                          </p:val>
                                        </p:tav>
                                        <p:tav tm="100000">
                                          <p:val>
                                            <p:fltVal val="0"/>
                                          </p:val>
                                        </p:tav>
                                      </p:tavLst>
                                    </p:anim>
                                    <p:animEffect transition="in" filter="fade">
                                      <p:cBhvr>
                                        <p:cTn id="17" dur="500"/>
                                        <p:tgtEl>
                                          <p:spTgt spid="3"/>
                                        </p:tgtEl>
                                      </p:cBhvr>
                                    </p:animEffect>
                                  </p:childTnLst>
                                </p:cTn>
                              </p:par>
                              <p:par>
                                <p:cTn id="18" presetID="49" presetClass="entr" presetSubtype="0" decel="100000" fill="hold" grpId="0" nodeType="withEffect">
                                  <p:stCondLst>
                                    <p:cond delay="200"/>
                                  </p:stCondLst>
                                  <p:childTnLst>
                                    <p:set>
                                      <p:cBhvr>
                                        <p:cTn id="19" dur="1" fill="hold">
                                          <p:stCondLst>
                                            <p:cond delay="0"/>
                                          </p:stCondLst>
                                        </p:cTn>
                                        <p:tgtEl>
                                          <p:spTgt spid="75"/>
                                        </p:tgtEl>
                                        <p:attrNameLst>
                                          <p:attrName>style.visibility</p:attrName>
                                        </p:attrNameLst>
                                      </p:cBhvr>
                                      <p:to>
                                        <p:strVal val="visible"/>
                                      </p:to>
                                    </p:set>
                                    <p:anim calcmode="lin" valueType="num">
                                      <p:cBhvr>
                                        <p:cTn id="20" dur="300" fill="hold"/>
                                        <p:tgtEl>
                                          <p:spTgt spid="75"/>
                                        </p:tgtEl>
                                        <p:attrNameLst>
                                          <p:attrName>ppt_w</p:attrName>
                                        </p:attrNameLst>
                                      </p:cBhvr>
                                      <p:tavLst>
                                        <p:tav tm="0">
                                          <p:val>
                                            <p:fltVal val="0"/>
                                          </p:val>
                                        </p:tav>
                                        <p:tav tm="100000">
                                          <p:val>
                                            <p:strVal val="#ppt_w"/>
                                          </p:val>
                                        </p:tav>
                                      </p:tavLst>
                                    </p:anim>
                                    <p:anim calcmode="lin" valueType="num">
                                      <p:cBhvr>
                                        <p:cTn id="21" dur="300" fill="hold"/>
                                        <p:tgtEl>
                                          <p:spTgt spid="75"/>
                                        </p:tgtEl>
                                        <p:attrNameLst>
                                          <p:attrName>ppt_h</p:attrName>
                                        </p:attrNameLst>
                                      </p:cBhvr>
                                      <p:tavLst>
                                        <p:tav tm="0">
                                          <p:val>
                                            <p:fltVal val="0"/>
                                          </p:val>
                                        </p:tav>
                                        <p:tav tm="100000">
                                          <p:val>
                                            <p:strVal val="#ppt_h"/>
                                          </p:val>
                                        </p:tav>
                                      </p:tavLst>
                                    </p:anim>
                                    <p:anim calcmode="lin" valueType="num">
                                      <p:cBhvr>
                                        <p:cTn id="22" dur="300" fill="hold"/>
                                        <p:tgtEl>
                                          <p:spTgt spid="75"/>
                                        </p:tgtEl>
                                        <p:attrNameLst>
                                          <p:attrName>style.rotation</p:attrName>
                                        </p:attrNameLst>
                                      </p:cBhvr>
                                      <p:tavLst>
                                        <p:tav tm="0">
                                          <p:val>
                                            <p:fltVal val="360"/>
                                          </p:val>
                                        </p:tav>
                                        <p:tav tm="100000">
                                          <p:val>
                                            <p:fltVal val="0"/>
                                          </p:val>
                                        </p:tav>
                                      </p:tavLst>
                                    </p:anim>
                                    <p:animEffect transition="in" filter="fade">
                                      <p:cBhvr>
                                        <p:cTn id="23" dur="300"/>
                                        <p:tgtEl>
                                          <p:spTgt spid="75"/>
                                        </p:tgtEl>
                                      </p:cBhvr>
                                    </p:animEffect>
                                  </p:childTnLst>
                                </p:cTn>
                              </p:par>
                            </p:childTnLst>
                          </p:cTn>
                        </p:par>
                        <p:par>
                          <p:cTn id="24" fill="hold">
                            <p:stCondLst>
                              <p:cond delay="1500"/>
                            </p:stCondLst>
                            <p:childTnLst>
                              <p:par>
                                <p:cTn id="25" presetID="49" presetClass="entr" presetSubtype="0" decel="100000" fill="hold" grpId="0" nodeType="afterEffect">
                                  <p:stCondLst>
                                    <p:cond delay="25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 calcmode="lin" valueType="num">
                                      <p:cBhvr>
                                        <p:cTn id="29" dur="500" fill="hold"/>
                                        <p:tgtEl>
                                          <p:spTgt spid="5"/>
                                        </p:tgtEl>
                                        <p:attrNameLst>
                                          <p:attrName>style.rotation</p:attrName>
                                        </p:attrNameLst>
                                      </p:cBhvr>
                                      <p:tavLst>
                                        <p:tav tm="0">
                                          <p:val>
                                            <p:fltVal val="360"/>
                                          </p:val>
                                        </p:tav>
                                        <p:tav tm="100000">
                                          <p:val>
                                            <p:fltVal val="0"/>
                                          </p:val>
                                        </p:tav>
                                      </p:tavLst>
                                    </p:anim>
                                    <p:animEffect transition="in" filter="fade">
                                      <p:cBhvr>
                                        <p:cTn id="30" dur="500"/>
                                        <p:tgtEl>
                                          <p:spTgt spid="5"/>
                                        </p:tgtEl>
                                      </p:cBhvr>
                                    </p:animEffect>
                                  </p:childTnLst>
                                </p:cTn>
                              </p:par>
                              <p:par>
                                <p:cTn id="31" presetID="49" presetClass="entr" presetSubtype="0" decel="100000" fill="hold" grpId="0" nodeType="withEffect">
                                  <p:stCondLst>
                                    <p:cond delay="30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 calcmode="lin" valueType="num">
                                      <p:cBhvr>
                                        <p:cTn id="35" dur="500" fill="hold"/>
                                        <p:tgtEl>
                                          <p:spTgt spid="35"/>
                                        </p:tgtEl>
                                        <p:attrNameLst>
                                          <p:attrName>style.rotation</p:attrName>
                                        </p:attrNameLst>
                                      </p:cBhvr>
                                      <p:tavLst>
                                        <p:tav tm="0">
                                          <p:val>
                                            <p:fltVal val="360"/>
                                          </p:val>
                                        </p:tav>
                                        <p:tav tm="100000">
                                          <p:val>
                                            <p:fltVal val="0"/>
                                          </p:val>
                                        </p:tav>
                                      </p:tavLst>
                                    </p:anim>
                                    <p:animEffect transition="in" filter="fade">
                                      <p:cBhvr>
                                        <p:cTn id="36" dur="500"/>
                                        <p:tgtEl>
                                          <p:spTgt spid="35"/>
                                        </p:tgtEl>
                                      </p:cBhvr>
                                    </p:animEffect>
                                  </p:childTnLst>
                                </p:cTn>
                              </p:par>
                            </p:childTnLst>
                          </p:cTn>
                        </p:par>
                        <p:par>
                          <p:cTn id="37" fill="hold">
                            <p:stCondLst>
                              <p:cond delay="2300"/>
                            </p:stCondLst>
                            <p:childTnLst>
                              <p:par>
                                <p:cTn id="38" presetID="49" presetClass="entr" presetSubtype="0" decel="10000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 calcmode="lin" valueType="num">
                                      <p:cBhvr>
                                        <p:cTn id="42" dur="500" fill="hold"/>
                                        <p:tgtEl>
                                          <p:spTgt spid="4"/>
                                        </p:tgtEl>
                                        <p:attrNameLst>
                                          <p:attrName>style.rotation</p:attrName>
                                        </p:attrNameLst>
                                      </p:cBhvr>
                                      <p:tavLst>
                                        <p:tav tm="0">
                                          <p:val>
                                            <p:fltVal val="360"/>
                                          </p:val>
                                        </p:tav>
                                        <p:tav tm="100000">
                                          <p:val>
                                            <p:fltVal val="0"/>
                                          </p:val>
                                        </p:tav>
                                      </p:tavLst>
                                    </p:anim>
                                    <p:animEffect transition="in" filter="fade">
                                      <p:cBhvr>
                                        <p:cTn id="43" dur="500"/>
                                        <p:tgtEl>
                                          <p:spTgt spid="4"/>
                                        </p:tgtEl>
                                      </p:cBhvr>
                                    </p:animEffect>
                                  </p:childTnLst>
                                </p:cTn>
                              </p:par>
                              <p:par>
                                <p:cTn id="44" presetID="49" presetClass="entr" presetSubtype="0" decel="100000" fill="hold" grpId="0" nodeType="withEffect">
                                  <p:stCondLst>
                                    <p:cond delay="20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fltVal val="0"/>
                                          </p:val>
                                        </p:tav>
                                        <p:tav tm="100000">
                                          <p:val>
                                            <p:strVal val="#ppt_w"/>
                                          </p:val>
                                        </p:tav>
                                      </p:tavLst>
                                    </p:anim>
                                    <p:anim calcmode="lin" valueType="num">
                                      <p:cBhvr>
                                        <p:cTn id="47" dur="500" fill="hold"/>
                                        <p:tgtEl>
                                          <p:spTgt spid="36"/>
                                        </p:tgtEl>
                                        <p:attrNameLst>
                                          <p:attrName>ppt_h</p:attrName>
                                        </p:attrNameLst>
                                      </p:cBhvr>
                                      <p:tavLst>
                                        <p:tav tm="0">
                                          <p:val>
                                            <p:fltVal val="0"/>
                                          </p:val>
                                        </p:tav>
                                        <p:tav tm="100000">
                                          <p:val>
                                            <p:strVal val="#ppt_h"/>
                                          </p:val>
                                        </p:tav>
                                      </p:tavLst>
                                    </p:anim>
                                    <p:anim calcmode="lin" valueType="num">
                                      <p:cBhvr>
                                        <p:cTn id="48" dur="500" fill="hold"/>
                                        <p:tgtEl>
                                          <p:spTgt spid="36"/>
                                        </p:tgtEl>
                                        <p:attrNameLst>
                                          <p:attrName>style.rotation</p:attrName>
                                        </p:attrNameLst>
                                      </p:cBhvr>
                                      <p:tavLst>
                                        <p:tav tm="0">
                                          <p:val>
                                            <p:fltVal val="360"/>
                                          </p:val>
                                        </p:tav>
                                        <p:tav tm="100000">
                                          <p:val>
                                            <p:fltVal val="0"/>
                                          </p:val>
                                        </p:tav>
                                      </p:tavLst>
                                    </p:anim>
                                    <p:animEffect transition="in" filter="fade">
                                      <p:cBhvr>
                                        <p:cTn id="49" dur="500"/>
                                        <p:tgtEl>
                                          <p:spTgt spid="36"/>
                                        </p:tgtEl>
                                      </p:cBhvr>
                                    </p:animEffect>
                                  </p:childTnLst>
                                </p:cTn>
                              </p:par>
                            </p:childTnLst>
                          </p:cTn>
                        </p:par>
                        <p:par>
                          <p:cTn id="50" fill="hold">
                            <p:stCondLst>
                              <p:cond delay="300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250"/>
                                        <p:tgtEl>
                                          <p:spTgt spid="2"/>
                                        </p:tgtEl>
                                      </p:cBhvr>
                                    </p:animEffect>
                                  </p:childTnLst>
                                </p:cTn>
                              </p:par>
                            </p:childTnLst>
                          </p:cTn>
                        </p:par>
                        <p:par>
                          <p:cTn id="54" fill="hold">
                            <p:stCondLst>
                              <p:cond delay="3250"/>
                            </p:stCondLst>
                            <p:childTnLst>
                              <p:par>
                                <p:cTn id="55" presetID="22" presetClass="entr" presetSubtype="8"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left)">
                                      <p:cBhvr>
                                        <p:cTn id="57" dur="250"/>
                                        <p:tgtEl>
                                          <p:spTgt spid="37"/>
                                        </p:tgtEl>
                                      </p:cBhvr>
                                    </p:animEffect>
                                  </p:childTnLst>
                                </p:cTn>
                              </p:par>
                            </p:childTnLst>
                          </p:cTn>
                        </p:par>
                        <p:par>
                          <p:cTn id="58" fill="hold">
                            <p:stCondLst>
                              <p:cond delay="3500"/>
                            </p:stCondLst>
                            <p:childTnLst>
                              <p:par>
                                <p:cTn id="59" presetID="22" presetClass="entr" presetSubtype="8" fill="hold"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left)">
                                      <p:cBhvr>
                                        <p:cTn id="61" dur="250"/>
                                        <p:tgtEl>
                                          <p:spTgt spid="6"/>
                                        </p:tgtEl>
                                      </p:cBhvr>
                                    </p:animEffect>
                                  </p:childTnLst>
                                </p:cTn>
                              </p:par>
                            </p:childTnLst>
                          </p:cTn>
                        </p:par>
                        <p:par>
                          <p:cTn id="62" fill="hold">
                            <p:stCondLst>
                              <p:cond delay="3750"/>
                            </p:stCondLst>
                            <p:childTnLst>
                              <p:par>
                                <p:cTn id="63" presetID="22" presetClass="entr" presetSubtype="8" fill="hold" grpId="0" nodeType="after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wipe(left)">
                                      <p:cBhvr>
                                        <p:cTn id="65" dur="250"/>
                                        <p:tgtEl>
                                          <p:spTgt spid="77"/>
                                        </p:tgtEl>
                                      </p:cBhvr>
                                    </p:animEffect>
                                  </p:childTnLst>
                                </p:cTn>
                              </p:par>
                            </p:childTnLst>
                          </p:cTn>
                        </p:par>
                        <p:par>
                          <p:cTn id="66" fill="hold">
                            <p:stCondLst>
                              <p:cond delay="4000"/>
                            </p:stCondLst>
                            <p:childTnLst>
                              <p:par>
                                <p:cTn id="67" presetID="22" presetClass="entr" presetSubtype="8" fill="hold"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wipe(left)">
                                      <p:cBhvr>
                                        <p:cTn id="69" dur="250"/>
                                        <p:tgtEl>
                                          <p:spTgt spid="7"/>
                                        </p:tgtEl>
                                      </p:cBhvr>
                                    </p:animEffect>
                                  </p:childTnLst>
                                </p:cTn>
                              </p:par>
                            </p:childTnLst>
                          </p:cTn>
                        </p:par>
                        <p:par>
                          <p:cTn id="70" fill="hold">
                            <p:stCondLst>
                              <p:cond delay="4250"/>
                            </p:stCondLst>
                            <p:childTnLst>
                              <p:par>
                                <p:cTn id="71" presetID="22" presetClass="entr" presetSubtype="8"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wipe(left)">
                                      <p:cBhvr>
                                        <p:cTn id="73" dur="2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5" grpId="0"/>
      <p:bldP spid="77" grpId="0"/>
      <p:bldP spid="79" grpId="0"/>
      <p:bldP spid="81" grpId="0"/>
      <p:bldP spid="35" grpId="0"/>
      <p:bldP spid="36" grpId="0"/>
      <p:bldP spid="3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543716" y="94649"/>
            <a:ext cx="1611984" cy="742950"/>
          </a:xfrm>
          <a:prstGeom prst="parallelogram">
            <a:avLst>
              <a:gd name="adj" fmla="val 440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平行四边形 4"/>
          <p:cNvSpPr/>
          <p:nvPr/>
        </p:nvSpPr>
        <p:spPr>
          <a:xfrm>
            <a:off x="872150" y="-2686"/>
            <a:ext cx="1324825" cy="95949"/>
          </a:xfrm>
          <a:prstGeom prst="parallelogram">
            <a:avLst>
              <a:gd name="adj" fmla="val 44091"/>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平行四边形 7"/>
          <p:cNvSpPr/>
          <p:nvPr/>
        </p:nvSpPr>
        <p:spPr>
          <a:xfrm>
            <a:off x="3466946" y="1364872"/>
            <a:ext cx="1293481" cy="343501"/>
          </a:xfrm>
          <a:prstGeom prst="parallelogram">
            <a:avLst>
              <a:gd name="adj" fmla="val 440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文本框 9"/>
          <p:cNvSpPr txBox="1"/>
          <p:nvPr/>
        </p:nvSpPr>
        <p:spPr>
          <a:xfrm>
            <a:off x="3625324" y="671131"/>
            <a:ext cx="635110" cy="1015663"/>
          </a:xfrm>
          <a:prstGeom prst="rect">
            <a:avLst/>
          </a:prstGeom>
          <a:noFill/>
        </p:spPr>
        <p:txBody>
          <a:bodyPr wrap="none" rtlCol="0">
            <a:spAutoFit/>
          </a:bodyPr>
          <a:lstStyle/>
          <a:p>
            <a:r>
              <a:rPr lang="en-US" altLang="zh-CN" sz="6000" i="1" dirty="0">
                <a:solidFill>
                  <a:schemeClr val="accent2"/>
                </a:solidFill>
                <a:latin typeface="方正正大黑_GBK" panose="02000000000000000000" pitchFamily="2" charset="-122"/>
                <a:ea typeface="方正正大黑_GBK" panose="02000000000000000000" pitchFamily="2" charset="-122"/>
              </a:rPr>
              <a:t>3</a:t>
            </a:r>
            <a:endParaRPr lang="zh-CN" altLang="en-US" sz="6000" i="1" dirty="0">
              <a:solidFill>
                <a:schemeClr val="accent2"/>
              </a:solidFill>
              <a:latin typeface="方正正大黑_GBK" panose="02000000000000000000" pitchFamily="2" charset="-122"/>
              <a:ea typeface="方正正大黑_GBK" panose="02000000000000000000" pitchFamily="2" charset="-122"/>
            </a:endParaRPr>
          </a:p>
        </p:txBody>
      </p:sp>
      <p:sp>
        <p:nvSpPr>
          <p:cNvPr id="11" name="文本框 10"/>
          <p:cNvSpPr txBox="1"/>
          <p:nvPr/>
        </p:nvSpPr>
        <p:spPr>
          <a:xfrm>
            <a:off x="4760427" y="1226587"/>
            <a:ext cx="5186035" cy="461665"/>
          </a:xfrm>
          <a:prstGeom prst="rect">
            <a:avLst/>
          </a:prstGeom>
          <a:noFill/>
        </p:spPr>
        <p:txBody>
          <a:bodyPr wrap="none" rtlCol="0">
            <a:spAutoFit/>
          </a:bodyPr>
          <a:lstStyle/>
          <a:p>
            <a:r>
              <a:rPr lang="zh-CN" altLang="en-US" sz="2400" b="1" i="1" spc="600" dirty="0">
                <a:solidFill>
                  <a:schemeClr val="accent3"/>
                </a:solidFill>
              </a:rPr>
              <a:t>优秀教学论文案例的网络评审</a:t>
            </a:r>
          </a:p>
        </p:txBody>
      </p:sp>
      <p:sp>
        <p:nvSpPr>
          <p:cNvPr id="26" name="平行四边形 25"/>
          <p:cNvSpPr/>
          <p:nvPr/>
        </p:nvSpPr>
        <p:spPr>
          <a:xfrm>
            <a:off x="9696841" y="6629400"/>
            <a:ext cx="2091809" cy="228600"/>
          </a:xfrm>
          <a:prstGeom prst="parallelogram">
            <a:avLst>
              <a:gd name="adj" fmla="val 440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矩形 19"/>
          <p:cNvSpPr/>
          <p:nvPr/>
        </p:nvSpPr>
        <p:spPr>
          <a:xfrm>
            <a:off x="567161" y="158336"/>
            <a:ext cx="1348155" cy="584775"/>
          </a:xfrm>
          <a:prstGeom prst="rect">
            <a:avLst/>
          </a:prstGeom>
          <a:noFill/>
        </p:spPr>
        <p:txBody>
          <a:bodyPr wrap="square" lIns="91440" tIns="45720" rIns="91440" bIns="45720">
            <a:spAutoFit/>
          </a:bodyPr>
          <a:lstStyle/>
          <a:p>
            <a:pPr algn="ctr"/>
            <a:r>
              <a:rPr lang="zh-CN" altLang="en-US" sz="3200" b="1" i="1" cap="none" spc="50" dirty="0">
                <a:ln w="9525" cmpd="sng">
                  <a:solidFill>
                    <a:schemeClr val="accent1"/>
                  </a:solidFill>
                  <a:prstDash val="solid"/>
                </a:ln>
                <a:solidFill>
                  <a:srgbClr val="70AD47">
                    <a:tint val="1000"/>
                  </a:srgbClr>
                </a:solidFill>
                <a:effectLst>
                  <a:glow rad="38100">
                    <a:schemeClr val="accent1">
                      <a:alpha val="40000"/>
                    </a:schemeClr>
                  </a:glow>
                </a:effectLst>
              </a:rPr>
              <a:t>建邺</a:t>
            </a:r>
          </a:p>
        </p:txBody>
      </p:sp>
      <p:sp>
        <p:nvSpPr>
          <p:cNvPr id="24" name="平行四边形 23"/>
          <p:cNvSpPr/>
          <p:nvPr/>
        </p:nvSpPr>
        <p:spPr>
          <a:xfrm>
            <a:off x="-1098027" y="837598"/>
            <a:ext cx="4485784" cy="6020402"/>
          </a:xfrm>
          <a:prstGeom prst="parallelogram">
            <a:avLst>
              <a:gd name="adj" fmla="val 6037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srgbClr val="0068B7"/>
                </a:solidFill>
              </a:rPr>
              <a:t>87</a:t>
            </a:r>
            <a:endParaRPr lang="zh-CN" altLang="en-US" dirty="0">
              <a:solidFill>
                <a:srgbClr val="0068B7"/>
              </a:solidFill>
            </a:endParaRPr>
          </a:p>
        </p:txBody>
      </p:sp>
      <p:sp>
        <p:nvSpPr>
          <p:cNvPr id="2" name="矩形 1"/>
          <p:cNvSpPr/>
          <p:nvPr/>
        </p:nvSpPr>
        <p:spPr>
          <a:xfrm rot="1420271">
            <a:off x="691776" y="2472903"/>
            <a:ext cx="1098923" cy="2308324"/>
          </a:xfrm>
          <a:prstGeom prst="rect">
            <a:avLst/>
          </a:prstGeom>
          <a:noFill/>
        </p:spPr>
        <p:txBody>
          <a:bodyPr wrap="square" lIns="91440" tIns="45720" rIns="91440" bIns="45720">
            <a:spAutoFit/>
          </a:bodyPr>
          <a:lstStyle/>
          <a:p>
            <a:pPr algn="ctr"/>
            <a:r>
              <a:rPr lang="en-US" altLang="zh-CN" sz="3600" b="1" cap="none" spc="50" dirty="0">
                <a:ln w="9525" cmpd="sng">
                  <a:solidFill>
                    <a:schemeClr val="accent1"/>
                  </a:solidFill>
                  <a:prstDash val="solid"/>
                </a:ln>
                <a:solidFill>
                  <a:srgbClr val="70AD47">
                    <a:tint val="1000"/>
                  </a:srgbClr>
                </a:solidFill>
                <a:effectLst>
                  <a:glow rad="38100">
                    <a:schemeClr val="accent1">
                      <a:alpha val="40000"/>
                    </a:schemeClr>
                  </a:glow>
                </a:effectLst>
              </a:rPr>
              <a:t>902</a:t>
            </a:r>
          </a:p>
          <a:p>
            <a:pPr algn="ctr"/>
            <a:r>
              <a:rPr lang="zh-CN" altLang="en-US" sz="3600" b="1" spc="50" dirty="0">
                <a:ln w="9525" cmpd="sng">
                  <a:solidFill>
                    <a:schemeClr val="accent1"/>
                  </a:solidFill>
                  <a:prstDash val="solid"/>
                </a:ln>
                <a:solidFill>
                  <a:srgbClr val="70AD47">
                    <a:tint val="1000"/>
                  </a:srgbClr>
                </a:solidFill>
                <a:effectLst>
                  <a:glow rad="38100">
                    <a:schemeClr val="accent1">
                      <a:alpha val="40000"/>
                    </a:schemeClr>
                  </a:glow>
                </a:effectLst>
              </a:rPr>
              <a:t>篇获奖</a:t>
            </a:r>
            <a:endParaRPr lang="zh-CN" altLang="en-US" sz="36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graphicFrame>
        <p:nvGraphicFramePr>
          <p:cNvPr id="7" name="图表 6"/>
          <p:cNvGraphicFramePr/>
          <p:nvPr>
            <p:extLst>
              <p:ext uri="{D42A27DB-BD31-4B8C-83A1-F6EECF244321}">
                <p14:modId xmlns:p14="http://schemas.microsoft.com/office/powerpoint/2010/main" val="4012730496"/>
              </p:ext>
            </p:extLst>
          </p:nvPr>
        </p:nvGraphicFramePr>
        <p:xfrm>
          <a:off x="2466713" y="1825079"/>
          <a:ext cx="8416146" cy="466566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41487966"/>
      </p:ext>
    </p:extLst>
  </p:cSld>
  <p:clrMapOvr>
    <a:masterClrMapping/>
  </p:clrMapOvr>
  <mc:AlternateContent xmlns:mc="http://schemas.openxmlformats.org/markup-compatibility/2006" xmlns:p14="http://schemas.microsoft.com/office/powerpoint/2010/main">
    <mc:Choice Requires="p14">
      <p:transition spd="slow">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30000">
                                          <p:cBhvr additive="base">
                                            <p:cTn id="7" dur="350" fill="hold"/>
                                            <p:tgtEl>
                                              <p:spTgt spid="5"/>
                                            </p:tgtEl>
                                            <p:attrNameLst>
                                              <p:attrName>ppt_x</p:attrName>
                                            </p:attrNameLst>
                                          </p:cBhvr>
                                          <p:tavLst>
                                            <p:tav tm="0">
                                              <p:val>
                                                <p:strVal val="0-#ppt_w/2"/>
                                              </p:val>
                                            </p:tav>
                                            <p:tav tm="100000">
                                              <p:val>
                                                <p:strVal val="#ppt_x"/>
                                              </p:val>
                                            </p:tav>
                                          </p:tavLst>
                                        </p:anim>
                                        <p:anim calcmode="lin" valueType="num" p14:bounceEnd="30000">
                                          <p:cBhvr additive="base">
                                            <p:cTn id="8" dur="3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30000">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14:bounceEnd="30000">
                                          <p:cBhvr additive="base">
                                            <p:cTn id="11" dur="350" fill="hold"/>
                                            <p:tgtEl>
                                              <p:spTgt spid="3"/>
                                            </p:tgtEl>
                                            <p:attrNameLst>
                                              <p:attrName>ppt_x</p:attrName>
                                            </p:attrNameLst>
                                          </p:cBhvr>
                                          <p:tavLst>
                                            <p:tav tm="0">
                                              <p:val>
                                                <p:strVal val="0-#ppt_w/2"/>
                                              </p:val>
                                            </p:tav>
                                            <p:tav tm="100000">
                                              <p:val>
                                                <p:strVal val="#ppt_x"/>
                                              </p:val>
                                            </p:tav>
                                          </p:tavLst>
                                        </p:anim>
                                        <p:anim calcmode="lin" valueType="num" p14:bounceEnd="30000">
                                          <p:cBhvr additive="base">
                                            <p:cTn id="12" dur="350" fill="hold"/>
                                            <p:tgtEl>
                                              <p:spTgt spid="3"/>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1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400"/>
                                            <p:tgtEl>
                                              <p:spTgt spid="26"/>
                                            </p:tgtEl>
                                          </p:cBhvr>
                                        </p:animEffect>
                                      </p:childTnLst>
                                    </p:cTn>
                                  </p:par>
                                </p:childTnLst>
                              </p:cTn>
                            </p:par>
                            <p:par>
                              <p:cTn id="16" fill="hold">
                                <p:stCondLst>
                                  <p:cond delay="500"/>
                                </p:stCondLst>
                                <p:childTnLst>
                                  <p:par>
                                    <p:cTn id="17" presetID="12" presetClass="entr" presetSubtype="8" fill="hold" grpId="0" nodeType="after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right)">
                                          <p:cBhvr>
                                            <p:cTn id="20" dur="500"/>
                                            <p:tgtEl>
                                              <p:spTgt spid="8"/>
                                            </p:tgtEl>
                                          </p:cBhvr>
                                        </p:animEffect>
                                      </p:childTnLst>
                                    </p:cTn>
                                  </p:par>
                                  <p:par>
                                    <p:cTn id="21" presetID="50" presetClass="entr" presetSubtype="0" decel="100000"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strVal val="#ppt_w+.3"/>
                                              </p:val>
                                            </p:tav>
                                            <p:tav tm="100000">
                                              <p:val>
                                                <p:strVal val="#ppt_w"/>
                                              </p:val>
                                            </p:tav>
                                          </p:tavLst>
                                        </p:anim>
                                        <p:anim calcmode="lin" valueType="num">
                                          <p:cBhvr>
                                            <p:cTn id="24" dur="500" fill="hold"/>
                                            <p:tgtEl>
                                              <p:spTgt spid="10"/>
                                            </p:tgtEl>
                                            <p:attrNameLst>
                                              <p:attrName>ppt_h</p:attrName>
                                            </p:attrNameLst>
                                          </p:cBhvr>
                                          <p:tavLst>
                                            <p:tav tm="0">
                                              <p:val>
                                                <p:strVal val="#ppt_h"/>
                                              </p:val>
                                            </p:tav>
                                            <p:tav tm="100000">
                                              <p:val>
                                                <p:strVal val="#ppt_h"/>
                                              </p:val>
                                            </p:tav>
                                          </p:tavLst>
                                        </p:anim>
                                        <p:animEffect transition="in" filter="fade">
                                          <p:cBhvr>
                                            <p:cTn id="25" dur="500"/>
                                            <p:tgtEl>
                                              <p:spTgt spid="10"/>
                                            </p:tgtEl>
                                          </p:cBhvr>
                                        </p:animEffect>
                                      </p:childTnLst>
                                    </p:cTn>
                                  </p:par>
                                </p:childTnLst>
                              </p:cTn>
                            </p:par>
                            <p:par>
                              <p:cTn id="26" fill="hold">
                                <p:stCondLst>
                                  <p:cond delay="125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175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2" presetClass="entr" presetSubtype="8" fill="hold" grpId="0" nodeType="withEffect" p14:presetBounceEnd="37500">
                                      <p:stCondLst>
                                        <p:cond delay="100"/>
                                      </p:stCondLst>
                                      <p:childTnLst>
                                        <p:set>
                                          <p:cBhvr>
                                            <p:cTn id="35" dur="1" fill="hold">
                                              <p:stCondLst>
                                                <p:cond delay="0"/>
                                              </p:stCondLst>
                                            </p:cTn>
                                            <p:tgtEl>
                                              <p:spTgt spid="24"/>
                                            </p:tgtEl>
                                            <p:attrNameLst>
                                              <p:attrName>style.visibility</p:attrName>
                                            </p:attrNameLst>
                                          </p:cBhvr>
                                          <p:to>
                                            <p:strVal val="visible"/>
                                          </p:to>
                                        </p:set>
                                        <p:anim calcmode="lin" valueType="num" p14:bounceEnd="37500">
                                          <p:cBhvr additive="base">
                                            <p:cTn id="36" dur="400" fill="hold"/>
                                            <p:tgtEl>
                                              <p:spTgt spid="24"/>
                                            </p:tgtEl>
                                            <p:attrNameLst>
                                              <p:attrName>ppt_x</p:attrName>
                                            </p:attrNameLst>
                                          </p:cBhvr>
                                          <p:tavLst>
                                            <p:tav tm="0">
                                              <p:val>
                                                <p:strVal val="0-#ppt_w/2"/>
                                              </p:val>
                                            </p:tav>
                                            <p:tav tm="100000">
                                              <p:val>
                                                <p:strVal val="#ppt_x"/>
                                              </p:val>
                                            </p:tav>
                                          </p:tavLst>
                                        </p:anim>
                                        <p:anim calcmode="lin" valueType="num" p14:bounceEnd="37500">
                                          <p:cBhvr additive="base">
                                            <p:cTn id="37" dur="4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14:presetBounceEnd="37500">
                                      <p:stCondLst>
                                        <p:cond delay="100"/>
                                      </p:stCondLst>
                                      <p:childTnLst>
                                        <p:set>
                                          <p:cBhvr>
                                            <p:cTn id="39" dur="1" fill="hold">
                                              <p:stCondLst>
                                                <p:cond delay="0"/>
                                              </p:stCondLst>
                                            </p:cTn>
                                            <p:tgtEl>
                                              <p:spTgt spid="2"/>
                                            </p:tgtEl>
                                            <p:attrNameLst>
                                              <p:attrName>style.visibility</p:attrName>
                                            </p:attrNameLst>
                                          </p:cBhvr>
                                          <p:to>
                                            <p:strVal val="visible"/>
                                          </p:to>
                                        </p:set>
                                        <p:anim calcmode="lin" valueType="num" p14:bounceEnd="37500">
                                          <p:cBhvr additive="base">
                                            <p:cTn id="40" dur="400" fill="hold"/>
                                            <p:tgtEl>
                                              <p:spTgt spid="2"/>
                                            </p:tgtEl>
                                            <p:attrNameLst>
                                              <p:attrName>ppt_x</p:attrName>
                                            </p:attrNameLst>
                                          </p:cBhvr>
                                          <p:tavLst>
                                            <p:tav tm="0">
                                              <p:val>
                                                <p:strVal val="0-#ppt_w/2"/>
                                              </p:val>
                                            </p:tav>
                                            <p:tav tm="100000">
                                              <p:val>
                                                <p:strVal val="#ppt_x"/>
                                              </p:val>
                                            </p:tav>
                                          </p:tavLst>
                                        </p:anim>
                                        <p:anim calcmode="lin" valueType="num" p14:bounceEnd="37500">
                                          <p:cBhvr additive="base">
                                            <p:cTn id="41" dur="400" fill="hold"/>
                                            <p:tgtEl>
                                              <p:spTgt spid="2"/>
                                            </p:tgtEl>
                                            <p:attrNameLst>
                                              <p:attrName>ppt_y</p:attrName>
                                            </p:attrNameLst>
                                          </p:cBhvr>
                                          <p:tavLst>
                                            <p:tav tm="0">
                                              <p:val>
                                                <p:strVal val="#ppt_y"/>
                                              </p:val>
                                            </p:tav>
                                            <p:tav tm="100000">
                                              <p:val>
                                                <p:strVal val="#ppt_y"/>
                                              </p:val>
                                            </p:tav>
                                          </p:tavLst>
                                        </p:anim>
                                      </p:childTnLst>
                                    </p:cTn>
                                  </p:par>
                                </p:childTnLst>
                              </p:cTn>
                            </p:par>
                            <p:par>
                              <p:cTn id="42" fill="hold">
                                <p:stCondLst>
                                  <p:cond delay="2250"/>
                                </p:stCondLst>
                                <p:childTnLst>
                                  <p:par>
                                    <p:cTn id="43" presetID="42"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p:bldP spid="11" grpId="0"/>
          <p:bldP spid="26" grpId="0" animBg="1"/>
          <p:bldP spid="20" grpId="0"/>
          <p:bldP spid="24" grpId="0" animBg="1"/>
          <p:bldP spid="2" grpId="0"/>
          <p:bldGraphic spid="7" grpId="0">
            <p:bldAsOne/>
          </p:bldGraphic>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50" fill="hold"/>
                                            <p:tgtEl>
                                              <p:spTgt spid="5"/>
                                            </p:tgtEl>
                                            <p:attrNameLst>
                                              <p:attrName>ppt_x</p:attrName>
                                            </p:attrNameLst>
                                          </p:cBhvr>
                                          <p:tavLst>
                                            <p:tav tm="0">
                                              <p:val>
                                                <p:strVal val="0-#ppt_w/2"/>
                                              </p:val>
                                            </p:tav>
                                            <p:tav tm="100000">
                                              <p:val>
                                                <p:strVal val="#ppt_x"/>
                                              </p:val>
                                            </p:tav>
                                          </p:tavLst>
                                        </p:anim>
                                        <p:anim calcmode="lin" valueType="num">
                                          <p:cBhvr additive="base">
                                            <p:cTn id="8" dur="3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350" fill="hold"/>
                                            <p:tgtEl>
                                              <p:spTgt spid="3"/>
                                            </p:tgtEl>
                                            <p:attrNameLst>
                                              <p:attrName>ppt_x</p:attrName>
                                            </p:attrNameLst>
                                          </p:cBhvr>
                                          <p:tavLst>
                                            <p:tav tm="0">
                                              <p:val>
                                                <p:strVal val="0-#ppt_w/2"/>
                                              </p:val>
                                            </p:tav>
                                            <p:tav tm="100000">
                                              <p:val>
                                                <p:strVal val="#ppt_x"/>
                                              </p:val>
                                            </p:tav>
                                          </p:tavLst>
                                        </p:anim>
                                        <p:anim calcmode="lin" valueType="num">
                                          <p:cBhvr additive="base">
                                            <p:cTn id="12" dur="350" fill="hold"/>
                                            <p:tgtEl>
                                              <p:spTgt spid="3"/>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1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400"/>
                                            <p:tgtEl>
                                              <p:spTgt spid="26"/>
                                            </p:tgtEl>
                                          </p:cBhvr>
                                        </p:animEffect>
                                      </p:childTnLst>
                                    </p:cTn>
                                  </p:par>
                                </p:childTnLst>
                              </p:cTn>
                            </p:par>
                            <p:par>
                              <p:cTn id="16" fill="hold">
                                <p:stCondLst>
                                  <p:cond delay="500"/>
                                </p:stCondLst>
                                <p:childTnLst>
                                  <p:par>
                                    <p:cTn id="17" presetID="12" presetClass="entr" presetSubtype="8" fill="hold" grpId="0" nodeType="after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right)">
                                          <p:cBhvr>
                                            <p:cTn id="20" dur="500"/>
                                            <p:tgtEl>
                                              <p:spTgt spid="8"/>
                                            </p:tgtEl>
                                          </p:cBhvr>
                                        </p:animEffect>
                                      </p:childTnLst>
                                    </p:cTn>
                                  </p:par>
                                  <p:par>
                                    <p:cTn id="21" presetID="50" presetClass="entr" presetSubtype="0" decel="100000"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strVal val="#ppt_w+.3"/>
                                              </p:val>
                                            </p:tav>
                                            <p:tav tm="100000">
                                              <p:val>
                                                <p:strVal val="#ppt_w"/>
                                              </p:val>
                                            </p:tav>
                                          </p:tavLst>
                                        </p:anim>
                                        <p:anim calcmode="lin" valueType="num">
                                          <p:cBhvr>
                                            <p:cTn id="24" dur="500" fill="hold"/>
                                            <p:tgtEl>
                                              <p:spTgt spid="10"/>
                                            </p:tgtEl>
                                            <p:attrNameLst>
                                              <p:attrName>ppt_h</p:attrName>
                                            </p:attrNameLst>
                                          </p:cBhvr>
                                          <p:tavLst>
                                            <p:tav tm="0">
                                              <p:val>
                                                <p:strVal val="#ppt_h"/>
                                              </p:val>
                                            </p:tav>
                                            <p:tav tm="100000">
                                              <p:val>
                                                <p:strVal val="#ppt_h"/>
                                              </p:val>
                                            </p:tav>
                                          </p:tavLst>
                                        </p:anim>
                                        <p:animEffect transition="in" filter="fade">
                                          <p:cBhvr>
                                            <p:cTn id="25" dur="500"/>
                                            <p:tgtEl>
                                              <p:spTgt spid="10"/>
                                            </p:tgtEl>
                                          </p:cBhvr>
                                        </p:animEffect>
                                      </p:childTnLst>
                                    </p:cTn>
                                  </p:par>
                                </p:childTnLst>
                              </p:cTn>
                            </p:par>
                            <p:par>
                              <p:cTn id="26" fill="hold">
                                <p:stCondLst>
                                  <p:cond delay="125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175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2" presetClass="entr" presetSubtype="8" fill="hold" grpId="0" nodeType="withEffect">
                                      <p:stCondLst>
                                        <p:cond delay="1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400" fill="hold"/>
                                            <p:tgtEl>
                                              <p:spTgt spid="24"/>
                                            </p:tgtEl>
                                            <p:attrNameLst>
                                              <p:attrName>ppt_x</p:attrName>
                                            </p:attrNameLst>
                                          </p:cBhvr>
                                          <p:tavLst>
                                            <p:tav tm="0">
                                              <p:val>
                                                <p:strVal val="0-#ppt_w/2"/>
                                              </p:val>
                                            </p:tav>
                                            <p:tav tm="100000">
                                              <p:val>
                                                <p:strVal val="#ppt_x"/>
                                              </p:val>
                                            </p:tav>
                                          </p:tavLst>
                                        </p:anim>
                                        <p:anim calcmode="lin" valueType="num">
                                          <p:cBhvr additive="base">
                                            <p:cTn id="37" dur="4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100"/>
                                      </p:stCondLst>
                                      <p:childTnLst>
                                        <p:set>
                                          <p:cBhvr>
                                            <p:cTn id="39" dur="1" fill="hold">
                                              <p:stCondLst>
                                                <p:cond delay="0"/>
                                              </p:stCondLst>
                                            </p:cTn>
                                            <p:tgtEl>
                                              <p:spTgt spid="2"/>
                                            </p:tgtEl>
                                            <p:attrNameLst>
                                              <p:attrName>style.visibility</p:attrName>
                                            </p:attrNameLst>
                                          </p:cBhvr>
                                          <p:to>
                                            <p:strVal val="visible"/>
                                          </p:to>
                                        </p:set>
                                        <p:anim calcmode="lin" valueType="num">
                                          <p:cBhvr additive="base">
                                            <p:cTn id="40" dur="400" fill="hold"/>
                                            <p:tgtEl>
                                              <p:spTgt spid="2"/>
                                            </p:tgtEl>
                                            <p:attrNameLst>
                                              <p:attrName>ppt_x</p:attrName>
                                            </p:attrNameLst>
                                          </p:cBhvr>
                                          <p:tavLst>
                                            <p:tav tm="0">
                                              <p:val>
                                                <p:strVal val="0-#ppt_w/2"/>
                                              </p:val>
                                            </p:tav>
                                            <p:tav tm="100000">
                                              <p:val>
                                                <p:strVal val="#ppt_x"/>
                                              </p:val>
                                            </p:tav>
                                          </p:tavLst>
                                        </p:anim>
                                        <p:anim calcmode="lin" valueType="num">
                                          <p:cBhvr additive="base">
                                            <p:cTn id="41" dur="400" fill="hold"/>
                                            <p:tgtEl>
                                              <p:spTgt spid="2"/>
                                            </p:tgtEl>
                                            <p:attrNameLst>
                                              <p:attrName>ppt_y</p:attrName>
                                            </p:attrNameLst>
                                          </p:cBhvr>
                                          <p:tavLst>
                                            <p:tav tm="0">
                                              <p:val>
                                                <p:strVal val="#ppt_y"/>
                                              </p:val>
                                            </p:tav>
                                            <p:tav tm="100000">
                                              <p:val>
                                                <p:strVal val="#ppt_y"/>
                                              </p:val>
                                            </p:tav>
                                          </p:tavLst>
                                        </p:anim>
                                      </p:childTnLst>
                                    </p:cTn>
                                  </p:par>
                                </p:childTnLst>
                              </p:cTn>
                            </p:par>
                            <p:par>
                              <p:cTn id="42" fill="hold">
                                <p:stCondLst>
                                  <p:cond delay="2250"/>
                                </p:stCondLst>
                                <p:childTnLst>
                                  <p:par>
                                    <p:cTn id="43" presetID="42"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p:bldP spid="11" grpId="0"/>
          <p:bldP spid="26" grpId="0" animBg="1"/>
          <p:bldP spid="20" grpId="0"/>
          <p:bldP spid="24" grpId="0" animBg="1"/>
          <p:bldP spid="2" grpId="0"/>
          <p:bldGraphic spid="7" grpId="0">
            <p:bldAsOne/>
          </p:bldGraphic>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543716" y="94649"/>
            <a:ext cx="1611984" cy="742950"/>
          </a:xfrm>
          <a:prstGeom prst="parallelogram">
            <a:avLst>
              <a:gd name="adj" fmla="val 440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平行四边形 4"/>
          <p:cNvSpPr/>
          <p:nvPr/>
        </p:nvSpPr>
        <p:spPr>
          <a:xfrm>
            <a:off x="872150" y="-2686"/>
            <a:ext cx="1324825" cy="95949"/>
          </a:xfrm>
          <a:prstGeom prst="parallelogram">
            <a:avLst>
              <a:gd name="adj" fmla="val 44091"/>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平行四边形 7"/>
          <p:cNvSpPr/>
          <p:nvPr/>
        </p:nvSpPr>
        <p:spPr>
          <a:xfrm>
            <a:off x="3466946" y="1364872"/>
            <a:ext cx="1293481" cy="343501"/>
          </a:xfrm>
          <a:prstGeom prst="parallelogram">
            <a:avLst>
              <a:gd name="adj" fmla="val 440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文本框 9"/>
          <p:cNvSpPr txBox="1"/>
          <p:nvPr/>
        </p:nvSpPr>
        <p:spPr>
          <a:xfrm>
            <a:off x="3625324" y="671131"/>
            <a:ext cx="635110" cy="1015663"/>
          </a:xfrm>
          <a:prstGeom prst="rect">
            <a:avLst/>
          </a:prstGeom>
          <a:noFill/>
        </p:spPr>
        <p:txBody>
          <a:bodyPr wrap="none" rtlCol="0">
            <a:spAutoFit/>
          </a:bodyPr>
          <a:lstStyle/>
          <a:p>
            <a:r>
              <a:rPr lang="en-US" altLang="zh-CN" sz="6000" i="1" dirty="0">
                <a:solidFill>
                  <a:schemeClr val="accent2"/>
                </a:solidFill>
                <a:latin typeface="方正正大黑_GBK" panose="02000000000000000000" pitchFamily="2" charset="-122"/>
                <a:ea typeface="方正正大黑_GBK" panose="02000000000000000000" pitchFamily="2" charset="-122"/>
              </a:rPr>
              <a:t>4</a:t>
            </a:r>
            <a:endParaRPr lang="zh-CN" altLang="en-US" sz="6000" i="1" dirty="0">
              <a:solidFill>
                <a:schemeClr val="accent2"/>
              </a:solidFill>
              <a:latin typeface="方正正大黑_GBK" panose="02000000000000000000" pitchFamily="2" charset="-122"/>
              <a:ea typeface="方正正大黑_GBK" panose="02000000000000000000" pitchFamily="2" charset="-122"/>
            </a:endParaRPr>
          </a:p>
        </p:txBody>
      </p:sp>
      <p:sp>
        <p:nvSpPr>
          <p:cNvPr id="11" name="文本框 10"/>
          <p:cNvSpPr txBox="1"/>
          <p:nvPr/>
        </p:nvSpPr>
        <p:spPr>
          <a:xfrm>
            <a:off x="4839616" y="1225129"/>
            <a:ext cx="4685898" cy="461665"/>
          </a:xfrm>
          <a:prstGeom prst="rect">
            <a:avLst/>
          </a:prstGeom>
          <a:noFill/>
        </p:spPr>
        <p:txBody>
          <a:bodyPr wrap="none" rtlCol="0">
            <a:spAutoFit/>
          </a:bodyPr>
          <a:lstStyle/>
          <a:p>
            <a:pPr algn="dist"/>
            <a:r>
              <a:rPr lang="zh-CN" altLang="en-US" sz="2400" b="1" i="1" spc="300" dirty="0">
                <a:solidFill>
                  <a:schemeClr val="accent3"/>
                </a:solidFill>
              </a:rPr>
              <a:t>市区教师个人课题的立项评审</a:t>
            </a:r>
          </a:p>
        </p:txBody>
      </p:sp>
      <p:sp>
        <p:nvSpPr>
          <p:cNvPr id="26" name="平行四边形 25"/>
          <p:cNvSpPr/>
          <p:nvPr/>
        </p:nvSpPr>
        <p:spPr>
          <a:xfrm>
            <a:off x="9696841" y="6629400"/>
            <a:ext cx="2091809" cy="228600"/>
          </a:xfrm>
          <a:prstGeom prst="parallelogram">
            <a:avLst>
              <a:gd name="adj" fmla="val 440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矩形 19"/>
          <p:cNvSpPr/>
          <p:nvPr/>
        </p:nvSpPr>
        <p:spPr>
          <a:xfrm>
            <a:off x="567161" y="158336"/>
            <a:ext cx="1348155" cy="584775"/>
          </a:xfrm>
          <a:prstGeom prst="rect">
            <a:avLst/>
          </a:prstGeom>
          <a:noFill/>
        </p:spPr>
        <p:txBody>
          <a:bodyPr wrap="square" lIns="91440" tIns="45720" rIns="91440" bIns="45720">
            <a:spAutoFit/>
          </a:bodyPr>
          <a:lstStyle/>
          <a:p>
            <a:pPr algn="ctr"/>
            <a:r>
              <a:rPr lang="zh-CN" altLang="en-US" sz="3200" b="1" i="1" cap="none" spc="50" dirty="0">
                <a:ln w="9525" cmpd="sng">
                  <a:solidFill>
                    <a:schemeClr val="accent1"/>
                  </a:solidFill>
                  <a:prstDash val="solid"/>
                </a:ln>
                <a:solidFill>
                  <a:srgbClr val="70AD47">
                    <a:tint val="1000"/>
                  </a:srgbClr>
                </a:solidFill>
                <a:effectLst>
                  <a:glow rad="38100">
                    <a:schemeClr val="accent1">
                      <a:alpha val="40000"/>
                    </a:schemeClr>
                  </a:glow>
                </a:effectLst>
              </a:rPr>
              <a:t>建邺</a:t>
            </a:r>
          </a:p>
        </p:txBody>
      </p:sp>
      <p:sp>
        <p:nvSpPr>
          <p:cNvPr id="24" name="平行四边形 23"/>
          <p:cNvSpPr/>
          <p:nvPr/>
        </p:nvSpPr>
        <p:spPr>
          <a:xfrm>
            <a:off x="-1098027" y="837598"/>
            <a:ext cx="4485784" cy="6020402"/>
          </a:xfrm>
          <a:prstGeom prst="parallelogram">
            <a:avLst>
              <a:gd name="adj" fmla="val 6037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srgbClr val="0068B7"/>
                </a:solidFill>
              </a:rPr>
              <a:t>87</a:t>
            </a:r>
            <a:endParaRPr lang="zh-CN" altLang="en-US" dirty="0">
              <a:solidFill>
                <a:srgbClr val="0068B7"/>
              </a:solidFill>
            </a:endParaRPr>
          </a:p>
        </p:txBody>
      </p:sp>
      <p:sp>
        <p:nvSpPr>
          <p:cNvPr id="2" name="矩形 1"/>
          <p:cNvSpPr/>
          <p:nvPr/>
        </p:nvSpPr>
        <p:spPr>
          <a:xfrm rot="1420271">
            <a:off x="468757" y="1344943"/>
            <a:ext cx="1544962" cy="4524315"/>
          </a:xfrm>
          <a:prstGeom prst="rect">
            <a:avLst/>
          </a:prstGeom>
          <a:noFill/>
        </p:spPr>
        <p:txBody>
          <a:bodyPr wrap="square" lIns="91440" tIns="45720" rIns="91440" bIns="45720">
            <a:spAutoFit/>
          </a:bodyPr>
          <a:lstStyle/>
          <a:p>
            <a:pPr algn="ctr"/>
            <a:r>
              <a:rPr lang="en-US" altLang="zh-CN" sz="3600" b="1" cap="none" spc="50" dirty="0">
                <a:ln w="9525" cmpd="sng">
                  <a:solidFill>
                    <a:schemeClr val="accent1"/>
                  </a:solidFill>
                  <a:prstDash val="solid"/>
                </a:ln>
                <a:solidFill>
                  <a:srgbClr val="70AD47">
                    <a:tint val="1000"/>
                  </a:srgbClr>
                </a:solidFill>
                <a:effectLst>
                  <a:glow rad="38100">
                    <a:schemeClr val="accent1">
                      <a:alpha val="40000"/>
                    </a:schemeClr>
                  </a:glow>
                </a:effectLst>
              </a:rPr>
              <a:t>1106</a:t>
            </a:r>
            <a:r>
              <a:rPr lang="zh-CN" altLang="en-US" sz="3600" b="1" spc="50" dirty="0">
                <a:ln w="9525" cmpd="sng">
                  <a:solidFill>
                    <a:schemeClr val="accent1"/>
                  </a:solidFill>
                  <a:prstDash val="solid"/>
                </a:ln>
                <a:solidFill>
                  <a:srgbClr val="70AD47">
                    <a:tint val="1000"/>
                  </a:srgbClr>
                </a:solidFill>
                <a:effectLst>
                  <a:glow rad="38100">
                    <a:schemeClr val="accent1">
                      <a:alpha val="40000"/>
                    </a:schemeClr>
                  </a:glow>
                </a:effectLst>
              </a:rPr>
              <a:t>篇</a:t>
            </a:r>
          </a:p>
          <a:p>
            <a:pPr algn="ctr"/>
            <a:r>
              <a:rPr lang="zh-CN" altLang="en-US" sz="3600" b="1" spc="50" dirty="0">
                <a:ln w="9525" cmpd="sng">
                  <a:solidFill>
                    <a:schemeClr val="accent1"/>
                  </a:solidFill>
                  <a:prstDash val="solid"/>
                </a:ln>
                <a:solidFill>
                  <a:srgbClr val="70AD47">
                    <a:tint val="1000"/>
                  </a:srgbClr>
                </a:solidFill>
                <a:effectLst>
                  <a:glow rad="38100">
                    <a:schemeClr val="accent1">
                      <a:alpha val="40000"/>
                    </a:schemeClr>
                  </a:glow>
                </a:effectLst>
              </a:rPr>
              <a:t>个</a:t>
            </a:r>
            <a:endParaRPr lang="en-US" altLang="zh-CN" sz="3600" b="1" spc="50" dirty="0">
              <a:ln w="9525" cmpd="sng">
                <a:solidFill>
                  <a:schemeClr val="accent1"/>
                </a:solidFill>
                <a:prstDash val="solid"/>
              </a:ln>
              <a:solidFill>
                <a:srgbClr val="70AD47">
                  <a:tint val="1000"/>
                </a:srgbClr>
              </a:solidFill>
              <a:effectLst>
                <a:glow rad="38100">
                  <a:schemeClr val="accent1">
                    <a:alpha val="40000"/>
                  </a:schemeClr>
                </a:glow>
              </a:effectLst>
            </a:endParaRPr>
          </a:p>
          <a:p>
            <a:pPr algn="ctr"/>
            <a:r>
              <a:rPr lang="zh-CN" altLang="en-US" sz="3600" b="1" spc="50" dirty="0">
                <a:ln w="9525" cmpd="sng">
                  <a:solidFill>
                    <a:schemeClr val="accent1"/>
                  </a:solidFill>
                  <a:prstDash val="solid"/>
                </a:ln>
                <a:solidFill>
                  <a:srgbClr val="70AD47">
                    <a:tint val="1000"/>
                  </a:srgbClr>
                </a:solidFill>
                <a:effectLst>
                  <a:glow rad="38100">
                    <a:schemeClr val="accent1">
                      <a:alpha val="40000"/>
                    </a:schemeClr>
                  </a:glow>
                </a:effectLst>
              </a:rPr>
              <a:t>人</a:t>
            </a:r>
            <a:endParaRPr lang="en-US" altLang="zh-CN" sz="3600" b="1" spc="50" dirty="0">
              <a:ln w="9525" cmpd="sng">
                <a:solidFill>
                  <a:schemeClr val="accent1"/>
                </a:solidFill>
                <a:prstDash val="solid"/>
              </a:ln>
              <a:solidFill>
                <a:srgbClr val="70AD47">
                  <a:tint val="1000"/>
                </a:srgbClr>
              </a:solidFill>
              <a:effectLst>
                <a:glow rad="38100">
                  <a:schemeClr val="accent1">
                    <a:alpha val="40000"/>
                  </a:schemeClr>
                </a:glow>
              </a:effectLst>
            </a:endParaRPr>
          </a:p>
          <a:p>
            <a:pPr algn="ctr"/>
            <a:r>
              <a:rPr lang="zh-CN" altLang="en-US" sz="3600" b="1" spc="50" dirty="0">
                <a:ln w="9525" cmpd="sng">
                  <a:solidFill>
                    <a:schemeClr val="accent1"/>
                  </a:solidFill>
                  <a:prstDash val="solid"/>
                </a:ln>
                <a:solidFill>
                  <a:srgbClr val="70AD47">
                    <a:tint val="1000"/>
                  </a:srgbClr>
                </a:solidFill>
                <a:effectLst>
                  <a:glow rad="38100">
                    <a:schemeClr val="accent1">
                      <a:alpha val="40000"/>
                    </a:schemeClr>
                  </a:glow>
                </a:effectLst>
              </a:rPr>
              <a:t>课</a:t>
            </a:r>
            <a:endParaRPr lang="en-US" altLang="zh-CN" sz="3600" b="1" spc="50" dirty="0">
              <a:ln w="9525" cmpd="sng">
                <a:solidFill>
                  <a:schemeClr val="accent1"/>
                </a:solidFill>
                <a:prstDash val="solid"/>
              </a:ln>
              <a:solidFill>
                <a:srgbClr val="70AD47">
                  <a:tint val="1000"/>
                </a:srgbClr>
              </a:solidFill>
              <a:effectLst>
                <a:glow rad="38100">
                  <a:schemeClr val="accent1">
                    <a:alpha val="40000"/>
                  </a:schemeClr>
                </a:glow>
              </a:effectLst>
            </a:endParaRPr>
          </a:p>
          <a:p>
            <a:pPr algn="ctr"/>
            <a:r>
              <a:rPr lang="zh-CN" altLang="en-US" sz="3600" b="1" spc="50" dirty="0">
                <a:ln w="9525" cmpd="sng">
                  <a:solidFill>
                    <a:schemeClr val="accent1"/>
                  </a:solidFill>
                  <a:prstDash val="solid"/>
                </a:ln>
                <a:solidFill>
                  <a:srgbClr val="70AD47">
                    <a:tint val="1000"/>
                  </a:srgbClr>
                </a:solidFill>
                <a:effectLst>
                  <a:glow rad="38100">
                    <a:schemeClr val="accent1">
                      <a:alpha val="40000"/>
                    </a:schemeClr>
                  </a:glow>
                </a:effectLst>
              </a:rPr>
              <a:t>题</a:t>
            </a:r>
            <a:endParaRPr lang="en-US" altLang="zh-CN" sz="3600" b="1" spc="50" dirty="0">
              <a:ln w="9525" cmpd="sng">
                <a:solidFill>
                  <a:schemeClr val="accent1"/>
                </a:solidFill>
                <a:prstDash val="solid"/>
              </a:ln>
              <a:solidFill>
                <a:srgbClr val="70AD47">
                  <a:tint val="1000"/>
                </a:srgbClr>
              </a:solidFill>
              <a:effectLst>
                <a:glow rad="38100">
                  <a:schemeClr val="accent1">
                    <a:alpha val="40000"/>
                  </a:schemeClr>
                </a:glow>
              </a:effectLst>
            </a:endParaRPr>
          </a:p>
          <a:p>
            <a:pPr algn="ctr"/>
            <a:r>
              <a:rPr lang="zh-CN" altLang="en-US" sz="3600" b="1" cap="none" spc="50" dirty="0">
                <a:ln w="9525" cmpd="sng">
                  <a:solidFill>
                    <a:schemeClr val="accent1"/>
                  </a:solidFill>
                  <a:prstDash val="solid"/>
                </a:ln>
                <a:solidFill>
                  <a:srgbClr val="70AD47">
                    <a:tint val="1000"/>
                  </a:srgbClr>
                </a:solidFill>
                <a:effectLst>
                  <a:glow rad="38100">
                    <a:schemeClr val="accent1">
                      <a:alpha val="40000"/>
                    </a:schemeClr>
                  </a:glow>
                </a:effectLst>
              </a:rPr>
              <a:t>立</a:t>
            </a:r>
            <a:endParaRPr lang="en-US" altLang="zh-CN" sz="36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a:p>
            <a:pPr algn="ctr"/>
            <a:r>
              <a:rPr lang="zh-CN" altLang="en-US" sz="3600" b="1" cap="none" spc="50" dirty="0">
                <a:ln w="9525" cmpd="sng">
                  <a:solidFill>
                    <a:schemeClr val="accent1"/>
                  </a:solidFill>
                  <a:prstDash val="solid"/>
                </a:ln>
                <a:solidFill>
                  <a:srgbClr val="70AD47">
                    <a:tint val="1000"/>
                  </a:srgbClr>
                </a:solidFill>
                <a:effectLst>
                  <a:glow rad="38100">
                    <a:schemeClr val="accent1">
                      <a:alpha val="40000"/>
                    </a:schemeClr>
                  </a:glow>
                </a:effectLst>
              </a:rPr>
              <a:t>项</a:t>
            </a:r>
          </a:p>
        </p:txBody>
      </p:sp>
      <p:sp>
        <p:nvSpPr>
          <p:cNvPr id="4" name="矩形 3"/>
          <p:cNvSpPr/>
          <p:nvPr/>
        </p:nvSpPr>
        <p:spPr>
          <a:xfrm>
            <a:off x="2725913" y="2887079"/>
            <a:ext cx="8632650" cy="2246769"/>
          </a:xfrm>
          <a:prstGeom prst="rect">
            <a:avLst/>
          </a:prstGeom>
        </p:spPr>
        <p:txBody>
          <a:bodyPr wrap="square">
            <a:spAutoFit/>
          </a:bodyPr>
          <a:lstStyle/>
          <a:p>
            <a:r>
              <a:rPr lang="zh-CN" altLang="zh-CN" sz="2800" kern="100" dirty="0">
                <a:latin typeface="+mn-ea"/>
                <a:cs typeface="楷体" panose="02010609060101010101" pitchFamily="49" charset="-122"/>
              </a:rPr>
              <a:t>区第七期教师个人课题经评审，立项</a:t>
            </a:r>
            <a:r>
              <a:rPr lang="en-US" altLang="zh-CN" sz="2800" b="1" kern="100" dirty="0">
                <a:solidFill>
                  <a:srgbClr val="FF0000"/>
                </a:solidFill>
                <a:latin typeface="+mn-ea"/>
                <a:cs typeface="楷体" panose="02010609060101010101" pitchFamily="49" charset="-122"/>
              </a:rPr>
              <a:t>1106</a:t>
            </a:r>
            <a:r>
              <a:rPr lang="zh-CN" altLang="zh-CN" sz="2800" kern="100" dirty="0">
                <a:latin typeface="+mn-ea"/>
                <a:cs typeface="楷体" panose="02010609060101010101" pitchFamily="49" charset="-122"/>
              </a:rPr>
              <a:t>项，推荐到市参评</a:t>
            </a:r>
            <a:r>
              <a:rPr lang="en-US" altLang="zh-CN" sz="2800" kern="100" dirty="0">
                <a:latin typeface="+mn-ea"/>
                <a:cs typeface="楷体" panose="02010609060101010101" pitchFamily="49" charset="-122"/>
              </a:rPr>
              <a:t>362</a:t>
            </a:r>
            <a:r>
              <a:rPr lang="zh-CN" altLang="zh-CN" sz="2800" kern="100" dirty="0">
                <a:latin typeface="+mn-ea"/>
                <a:cs typeface="楷体" panose="02010609060101010101" pitchFamily="49" charset="-122"/>
              </a:rPr>
              <a:t>项，最终在市立项</a:t>
            </a:r>
            <a:r>
              <a:rPr lang="en-US" altLang="zh-CN" sz="2800" kern="100" dirty="0">
                <a:latin typeface="+mn-ea"/>
                <a:cs typeface="楷体" panose="02010609060101010101" pitchFamily="49" charset="-122"/>
              </a:rPr>
              <a:t>241</a:t>
            </a:r>
            <a:r>
              <a:rPr lang="zh-CN" altLang="zh-CN" sz="2800" kern="100" dirty="0">
                <a:latin typeface="+mn-ea"/>
                <a:cs typeface="楷体" panose="02010609060101010101" pitchFamily="49" charset="-122"/>
              </a:rPr>
              <a:t>项（第九期）。</a:t>
            </a:r>
            <a:endParaRPr lang="en-US" altLang="zh-CN" sz="2800" kern="100" dirty="0">
              <a:latin typeface="+mn-ea"/>
              <a:cs typeface="楷体" panose="02010609060101010101" pitchFamily="49" charset="-122"/>
            </a:endParaRPr>
          </a:p>
          <a:p>
            <a:endParaRPr lang="en-US" altLang="zh-CN" sz="2800" kern="100" dirty="0">
              <a:latin typeface="+mn-ea"/>
              <a:cs typeface="楷体" panose="02010609060101010101" pitchFamily="49" charset="-122"/>
            </a:endParaRPr>
          </a:p>
          <a:p>
            <a:r>
              <a:rPr lang="zh-CN" altLang="zh-CN" sz="2800" kern="100" dirty="0">
                <a:latin typeface="+mn-ea"/>
                <a:cs typeface="楷体" panose="02010609060101010101" pitchFamily="49" charset="-122"/>
              </a:rPr>
              <a:t>本学期，还完成区第七期教师个人课题过程性研究资料的网上报备。</a:t>
            </a:r>
            <a:endParaRPr lang="zh-CN" altLang="en-US" sz="2800" dirty="0">
              <a:latin typeface="+mn-ea"/>
            </a:endParaRPr>
          </a:p>
        </p:txBody>
      </p:sp>
    </p:spTree>
    <p:extLst>
      <p:ext uri="{BB962C8B-B14F-4D97-AF65-F5344CB8AC3E}">
        <p14:creationId xmlns:p14="http://schemas.microsoft.com/office/powerpoint/2010/main" val="3692012854"/>
      </p:ext>
    </p:extLst>
  </p:cSld>
  <p:clrMapOvr>
    <a:masterClrMapping/>
  </p:clrMapOvr>
  <mc:AlternateContent xmlns:mc="http://schemas.openxmlformats.org/markup-compatibility/2006" xmlns:p14="http://schemas.microsoft.com/office/powerpoint/2010/main">
    <mc:Choice Requires="p14">
      <p:transition spd="slow">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30000">
                                          <p:cBhvr additive="base">
                                            <p:cTn id="7" dur="350" fill="hold"/>
                                            <p:tgtEl>
                                              <p:spTgt spid="5"/>
                                            </p:tgtEl>
                                            <p:attrNameLst>
                                              <p:attrName>ppt_x</p:attrName>
                                            </p:attrNameLst>
                                          </p:cBhvr>
                                          <p:tavLst>
                                            <p:tav tm="0">
                                              <p:val>
                                                <p:strVal val="0-#ppt_w/2"/>
                                              </p:val>
                                            </p:tav>
                                            <p:tav tm="100000">
                                              <p:val>
                                                <p:strVal val="#ppt_x"/>
                                              </p:val>
                                            </p:tav>
                                          </p:tavLst>
                                        </p:anim>
                                        <p:anim calcmode="lin" valueType="num" p14:bounceEnd="30000">
                                          <p:cBhvr additive="base">
                                            <p:cTn id="8" dur="3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30000">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14:bounceEnd="30000">
                                          <p:cBhvr additive="base">
                                            <p:cTn id="11" dur="350" fill="hold"/>
                                            <p:tgtEl>
                                              <p:spTgt spid="3"/>
                                            </p:tgtEl>
                                            <p:attrNameLst>
                                              <p:attrName>ppt_x</p:attrName>
                                            </p:attrNameLst>
                                          </p:cBhvr>
                                          <p:tavLst>
                                            <p:tav tm="0">
                                              <p:val>
                                                <p:strVal val="0-#ppt_w/2"/>
                                              </p:val>
                                            </p:tav>
                                            <p:tav tm="100000">
                                              <p:val>
                                                <p:strVal val="#ppt_x"/>
                                              </p:val>
                                            </p:tav>
                                          </p:tavLst>
                                        </p:anim>
                                        <p:anim calcmode="lin" valueType="num" p14:bounceEnd="30000">
                                          <p:cBhvr additive="base">
                                            <p:cTn id="12" dur="350" fill="hold"/>
                                            <p:tgtEl>
                                              <p:spTgt spid="3"/>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1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400"/>
                                            <p:tgtEl>
                                              <p:spTgt spid="26"/>
                                            </p:tgtEl>
                                          </p:cBhvr>
                                        </p:animEffect>
                                      </p:childTnLst>
                                    </p:cTn>
                                  </p:par>
                                </p:childTnLst>
                              </p:cTn>
                            </p:par>
                            <p:par>
                              <p:cTn id="16" fill="hold">
                                <p:stCondLst>
                                  <p:cond delay="500"/>
                                </p:stCondLst>
                                <p:childTnLst>
                                  <p:par>
                                    <p:cTn id="17" presetID="12" presetClass="entr" presetSubtype="8" fill="hold" grpId="0" nodeType="after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right)">
                                          <p:cBhvr>
                                            <p:cTn id="20" dur="500"/>
                                            <p:tgtEl>
                                              <p:spTgt spid="8"/>
                                            </p:tgtEl>
                                          </p:cBhvr>
                                        </p:animEffect>
                                      </p:childTnLst>
                                    </p:cTn>
                                  </p:par>
                                  <p:par>
                                    <p:cTn id="21" presetID="50" presetClass="entr" presetSubtype="0" decel="100000"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strVal val="#ppt_w+.3"/>
                                              </p:val>
                                            </p:tav>
                                            <p:tav tm="100000">
                                              <p:val>
                                                <p:strVal val="#ppt_w"/>
                                              </p:val>
                                            </p:tav>
                                          </p:tavLst>
                                        </p:anim>
                                        <p:anim calcmode="lin" valueType="num">
                                          <p:cBhvr>
                                            <p:cTn id="24" dur="500" fill="hold"/>
                                            <p:tgtEl>
                                              <p:spTgt spid="10"/>
                                            </p:tgtEl>
                                            <p:attrNameLst>
                                              <p:attrName>ppt_h</p:attrName>
                                            </p:attrNameLst>
                                          </p:cBhvr>
                                          <p:tavLst>
                                            <p:tav tm="0">
                                              <p:val>
                                                <p:strVal val="#ppt_h"/>
                                              </p:val>
                                            </p:tav>
                                            <p:tav tm="100000">
                                              <p:val>
                                                <p:strVal val="#ppt_h"/>
                                              </p:val>
                                            </p:tav>
                                          </p:tavLst>
                                        </p:anim>
                                        <p:animEffect transition="in" filter="fade">
                                          <p:cBhvr>
                                            <p:cTn id="25" dur="500"/>
                                            <p:tgtEl>
                                              <p:spTgt spid="10"/>
                                            </p:tgtEl>
                                          </p:cBhvr>
                                        </p:animEffect>
                                      </p:childTnLst>
                                    </p:cTn>
                                  </p:par>
                                </p:childTnLst>
                              </p:cTn>
                            </p:par>
                            <p:par>
                              <p:cTn id="26" fill="hold">
                                <p:stCondLst>
                                  <p:cond delay="125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175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2" presetClass="entr" presetSubtype="8" fill="hold" grpId="0" nodeType="withEffect" p14:presetBounceEnd="37500">
                                      <p:stCondLst>
                                        <p:cond delay="100"/>
                                      </p:stCondLst>
                                      <p:childTnLst>
                                        <p:set>
                                          <p:cBhvr>
                                            <p:cTn id="35" dur="1" fill="hold">
                                              <p:stCondLst>
                                                <p:cond delay="0"/>
                                              </p:stCondLst>
                                            </p:cTn>
                                            <p:tgtEl>
                                              <p:spTgt spid="24"/>
                                            </p:tgtEl>
                                            <p:attrNameLst>
                                              <p:attrName>style.visibility</p:attrName>
                                            </p:attrNameLst>
                                          </p:cBhvr>
                                          <p:to>
                                            <p:strVal val="visible"/>
                                          </p:to>
                                        </p:set>
                                        <p:anim calcmode="lin" valueType="num" p14:bounceEnd="37500">
                                          <p:cBhvr additive="base">
                                            <p:cTn id="36" dur="400" fill="hold"/>
                                            <p:tgtEl>
                                              <p:spTgt spid="24"/>
                                            </p:tgtEl>
                                            <p:attrNameLst>
                                              <p:attrName>ppt_x</p:attrName>
                                            </p:attrNameLst>
                                          </p:cBhvr>
                                          <p:tavLst>
                                            <p:tav tm="0">
                                              <p:val>
                                                <p:strVal val="0-#ppt_w/2"/>
                                              </p:val>
                                            </p:tav>
                                            <p:tav tm="100000">
                                              <p:val>
                                                <p:strVal val="#ppt_x"/>
                                              </p:val>
                                            </p:tav>
                                          </p:tavLst>
                                        </p:anim>
                                        <p:anim calcmode="lin" valueType="num" p14:bounceEnd="37500">
                                          <p:cBhvr additive="base">
                                            <p:cTn id="37" dur="4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14:presetBounceEnd="37500">
                                      <p:stCondLst>
                                        <p:cond delay="100"/>
                                      </p:stCondLst>
                                      <p:childTnLst>
                                        <p:set>
                                          <p:cBhvr>
                                            <p:cTn id="39" dur="1" fill="hold">
                                              <p:stCondLst>
                                                <p:cond delay="0"/>
                                              </p:stCondLst>
                                            </p:cTn>
                                            <p:tgtEl>
                                              <p:spTgt spid="2"/>
                                            </p:tgtEl>
                                            <p:attrNameLst>
                                              <p:attrName>style.visibility</p:attrName>
                                            </p:attrNameLst>
                                          </p:cBhvr>
                                          <p:to>
                                            <p:strVal val="visible"/>
                                          </p:to>
                                        </p:set>
                                        <p:anim calcmode="lin" valueType="num" p14:bounceEnd="37500">
                                          <p:cBhvr additive="base">
                                            <p:cTn id="40" dur="400" fill="hold"/>
                                            <p:tgtEl>
                                              <p:spTgt spid="2"/>
                                            </p:tgtEl>
                                            <p:attrNameLst>
                                              <p:attrName>ppt_x</p:attrName>
                                            </p:attrNameLst>
                                          </p:cBhvr>
                                          <p:tavLst>
                                            <p:tav tm="0">
                                              <p:val>
                                                <p:strVal val="0-#ppt_w/2"/>
                                              </p:val>
                                            </p:tav>
                                            <p:tav tm="100000">
                                              <p:val>
                                                <p:strVal val="#ppt_x"/>
                                              </p:val>
                                            </p:tav>
                                          </p:tavLst>
                                        </p:anim>
                                        <p:anim calcmode="lin" valueType="num" p14:bounceEnd="37500">
                                          <p:cBhvr additive="base">
                                            <p:cTn id="41" dur="400" fill="hold"/>
                                            <p:tgtEl>
                                              <p:spTgt spid="2"/>
                                            </p:tgtEl>
                                            <p:attrNameLst>
                                              <p:attrName>ppt_y</p:attrName>
                                            </p:attrNameLst>
                                          </p:cBhvr>
                                          <p:tavLst>
                                            <p:tav tm="0">
                                              <p:val>
                                                <p:strVal val="#ppt_y"/>
                                              </p:val>
                                            </p:tav>
                                            <p:tav tm="100000">
                                              <p:val>
                                                <p:strVal val="#ppt_y"/>
                                              </p:val>
                                            </p:tav>
                                          </p:tavLst>
                                        </p:anim>
                                      </p:childTnLst>
                                    </p:cTn>
                                  </p:par>
                                </p:childTnLst>
                              </p:cTn>
                            </p:par>
                            <p:par>
                              <p:cTn id="42" fill="hold">
                                <p:stCondLst>
                                  <p:cond delay="2250"/>
                                </p:stCondLst>
                                <p:childTnLst>
                                  <p:par>
                                    <p:cTn id="43" presetID="22" presetClass="entr" presetSubtype="8"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p:bldP spid="11" grpId="0"/>
          <p:bldP spid="26" grpId="0" animBg="1"/>
          <p:bldP spid="20" grpId="0"/>
          <p:bldP spid="24" grpId="0" animBg="1"/>
          <p:bldP spid="2"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50" fill="hold"/>
                                            <p:tgtEl>
                                              <p:spTgt spid="5"/>
                                            </p:tgtEl>
                                            <p:attrNameLst>
                                              <p:attrName>ppt_x</p:attrName>
                                            </p:attrNameLst>
                                          </p:cBhvr>
                                          <p:tavLst>
                                            <p:tav tm="0">
                                              <p:val>
                                                <p:strVal val="0-#ppt_w/2"/>
                                              </p:val>
                                            </p:tav>
                                            <p:tav tm="100000">
                                              <p:val>
                                                <p:strVal val="#ppt_x"/>
                                              </p:val>
                                            </p:tav>
                                          </p:tavLst>
                                        </p:anim>
                                        <p:anim calcmode="lin" valueType="num">
                                          <p:cBhvr additive="base">
                                            <p:cTn id="8" dur="3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350" fill="hold"/>
                                            <p:tgtEl>
                                              <p:spTgt spid="3"/>
                                            </p:tgtEl>
                                            <p:attrNameLst>
                                              <p:attrName>ppt_x</p:attrName>
                                            </p:attrNameLst>
                                          </p:cBhvr>
                                          <p:tavLst>
                                            <p:tav tm="0">
                                              <p:val>
                                                <p:strVal val="0-#ppt_w/2"/>
                                              </p:val>
                                            </p:tav>
                                            <p:tav tm="100000">
                                              <p:val>
                                                <p:strVal val="#ppt_x"/>
                                              </p:val>
                                            </p:tav>
                                          </p:tavLst>
                                        </p:anim>
                                        <p:anim calcmode="lin" valueType="num">
                                          <p:cBhvr additive="base">
                                            <p:cTn id="12" dur="350" fill="hold"/>
                                            <p:tgtEl>
                                              <p:spTgt spid="3"/>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1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400"/>
                                            <p:tgtEl>
                                              <p:spTgt spid="26"/>
                                            </p:tgtEl>
                                          </p:cBhvr>
                                        </p:animEffect>
                                      </p:childTnLst>
                                    </p:cTn>
                                  </p:par>
                                </p:childTnLst>
                              </p:cTn>
                            </p:par>
                            <p:par>
                              <p:cTn id="16" fill="hold">
                                <p:stCondLst>
                                  <p:cond delay="500"/>
                                </p:stCondLst>
                                <p:childTnLst>
                                  <p:par>
                                    <p:cTn id="17" presetID="12" presetClass="entr" presetSubtype="8" fill="hold" grpId="0" nodeType="after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right)">
                                          <p:cBhvr>
                                            <p:cTn id="20" dur="500"/>
                                            <p:tgtEl>
                                              <p:spTgt spid="8"/>
                                            </p:tgtEl>
                                          </p:cBhvr>
                                        </p:animEffect>
                                      </p:childTnLst>
                                    </p:cTn>
                                  </p:par>
                                  <p:par>
                                    <p:cTn id="21" presetID="50" presetClass="entr" presetSubtype="0" decel="100000"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strVal val="#ppt_w+.3"/>
                                              </p:val>
                                            </p:tav>
                                            <p:tav tm="100000">
                                              <p:val>
                                                <p:strVal val="#ppt_w"/>
                                              </p:val>
                                            </p:tav>
                                          </p:tavLst>
                                        </p:anim>
                                        <p:anim calcmode="lin" valueType="num">
                                          <p:cBhvr>
                                            <p:cTn id="24" dur="500" fill="hold"/>
                                            <p:tgtEl>
                                              <p:spTgt spid="10"/>
                                            </p:tgtEl>
                                            <p:attrNameLst>
                                              <p:attrName>ppt_h</p:attrName>
                                            </p:attrNameLst>
                                          </p:cBhvr>
                                          <p:tavLst>
                                            <p:tav tm="0">
                                              <p:val>
                                                <p:strVal val="#ppt_h"/>
                                              </p:val>
                                            </p:tav>
                                            <p:tav tm="100000">
                                              <p:val>
                                                <p:strVal val="#ppt_h"/>
                                              </p:val>
                                            </p:tav>
                                          </p:tavLst>
                                        </p:anim>
                                        <p:animEffect transition="in" filter="fade">
                                          <p:cBhvr>
                                            <p:cTn id="25" dur="500"/>
                                            <p:tgtEl>
                                              <p:spTgt spid="10"/>
                                            </p:tgtEl>
                                          </p:cBhvr>
                                        </p:animEffect>
                                      </p:childTnLst>
                                    </p:cTn>
                                  </p:par>
                                </p:childTnLst>
                              </p:cTn>
                            </p:par>
                            <p:par>
                              <p:cTn id="26" fill="hold">
                                <p:stCondLst>
                                  <p:cond delay="125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175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2" presetClass="entr" presetSubtype="8" fill="hold" grpId="0" nodeType="withEffect">
                                      <p:stCondLst>
                                        <p:cond delay="1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400" fill="hold"/>
                                            <p:tgtEl>
                                              <p:spTgt spid="24"/>
                                            </p:tgtEl>
                                            <p:attrNameLst>
                                              <p:attrName>ppt_x</p:attrName>
                                            </p:attrNameLst>
                                          </p:cBhvr>
                                          <p:tavLst>
                                            <p:tav tm="0">
                                              <p:val>
                                                <p:strVal val="0-#ppt_w/2"/>
                                              </p:val>
                                            </p:tav>
                                            <p:tav tm="100000">
                                              <p:val>
                                                <p:strVal val="#ppt_x"/>
                                              </p:val>
                                            </p:tav>
                                          </p:tavLst>
                                        </p:anim>
                                        <p:anim calcmode="lin" valueType="num">
                                          <p:cBhvr additive="base">
                                            <p:cTn id="37" dur="4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100"/>
                                      </p:stCondLst>
                                      <p:childTnLst>
                                        <p:set>
                                          <p:cBhvr>
                                            <p:cTn id="39" dur="1" fill="hold">
                                              <p:stCondLst>
                                                <p:cond delay="0"/>
                                              </p:stCondLst>
                                            </p:cTn>
                                            <p:tgtEl>
                                              <p:spTgt spid="2"/>
                                            </p:tgtEl>
                                            <p:attrNameLst>
                                              <p:attrName>style.visibility</p:attrName>
                                            </p:attrNameLst>
                                          </p:cBhvr>
                                          <p:to>
                                            <p:strVal val="visible"/>
                                          </p:to>
                                        </p:set>
                                        <p:anim calcmode="lin" valueType="num">
                                          <p:cBhvr additive="base">
                                            <p:cTn id="40" dur="400" fill="hold"/>
                                            <p:tgtEl>
                                              <p:spTgt spid="2"/>
                                            </p:tgtEl>
                                            <p:attrNameLst>
                                              <p:attrName>ppt_x</p:attrName>
                                            </p:attrNameLst>
                                          </p:cBhvr>
                                          <p:tavLst>
                                            <p:tav tm="0">
                                              <p:val>
                                                <p:strVal val="0-#ppt_w/2"/>
                                              </p:val>
                                            </p:tav>
                                            <p:tav tm="100000">
                                              <p:val>
                                                <p:strVal val="#ppt_x"/>
                                              </p:val>
                                            </p:tav>
                                          </p:tavLst>
                                        </p:anim>
                                        <p:anim calcmode="lin" valueType="num">
                                          <p:cBhvr additive="base">
                                            <p:cTn id="41" dur="400" fill="hold"/>
                                            <p:tgtEl>
                                              <p:spTgt spid="2"/>
                                            </p:tgtEl>
                                            <p:attrNameLst>
                                              <p:attrName>ppt_y</p:attrName>
                                            </p:attrNameLst>
                                          </p:cBhvr>
                                          <p:tavLst>
                                            <p:tav tm="0">
                                              <p:val>
                                                <p:strVal val="#ppt_y"/>
                                              </p:val>
                                            </p:tav>
                                            <p:tav tm="100000">
                                              <p:val>
                                                <p:strVal val="#ppt_y"/>
                                              </p:val>
                                            </p:tav>
                                          </p:tavLst>
                                        </p:anim>
                                      </p:childTnLst>
                                    </p:cTn>
                                  </p:par>
                                </p:childTnLst>
                              </p:cTn>
                            </p:par>
                            <p:par>
                              <p:cTn id="42" fill="hold">
                                <p:stCondLst>
                                  <p:cond delay="2250"/>
                                </p:stCondLst>
                                <p:childTnLst>
                                  <p:par>
                                    <p:cTn id="43" presetID="22" presetClass="entr" presetSubtype="8"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p:bldP spid="11" grpId="0"/>
          <p:bldP spid="26" grpId="0" animBg="1"/>
          <p:bldP spid="20" grpId="0"/>
          <p:bldP spid="24" grpId="0" animBg="1"/>
          <p:bldP spid="2" grpId="0"/>
          <p:bldP spid="4"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a:stretch>
            <a:fillRect/>
          </a:stretch>
        </p:blipFill>
        <p:spPr>
          <a:xfrm>
            <a:off x="7146180" y="3259114"/>
            <a:ext cx="4030275" cy="2454751"/>
          </a:xfrm>
          <a:prstGeom prst="rect">
            <a:avLst/>
          </a:prstGeom>
        </p:spPr>
      </p:pic>
      <p:pic>
        <p:nvPicPr>
          <p:cNvPr id="14" name="图片 13"/>
          <p:cNvPicPr>
            <a:picLocks noChangeAspect="1"/>
          </p:cNvPicPr>
          <p:nvPr/>
        </p:nvPicPr>
        <p:blipFill>
          <a:blip r:embed="rId3"/>
          <a:stretch>
            <a:fillRect/>
          </a:stretch>
        </p:blipFill>
        <p:spPr>
          <a:xfrm>
            <a:off x="6058718" y="3495822"/>
            <a:ext cx="4102882" cy="2782092"/>
          </a:xfrm>
          <a:prstGeom prst="rect">
            <a:avLst/>
          </a:prstGeom>
          <a:ln>
            <a:noFill/>
          </a:ln>
          <a:effectLst>
            <a:outerShdw blurRad="292100" dist="139700" dir="2700000" algn="tl" rotWithShape="0">
              <a:srgbClr val="333333">
                <a:alpha val="65000"/>
              </a:srgbClr>
            </a:outerShdw>
          </a:effectLst>
        </p:spPr>
      </p:pic>
      <p:sp>
        <p:nvSpPr>
          <p:cNvPr id="3" name="平行四边形 2"/>
          <p:cNvSpPr/>
          <p:nvPr/>
        </p:nvSpPr>
        <p:spPr>
          <a:xfrm>
            <a:off x="543716" y="94649"/>
            <a:ext cx="1611984" cy="742950"/>
          </a:xfrm>
          <a:prstGeom prst="parallelogram">
            <a:avLst>
              <a:gd name="adj" fmla="val 440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平行四边形 4"/>
          <p:cNvSpPr/>
          <p:nvPr/>
        </p:nvSpPr>
        <p:spPr>
          <a:xfrm>
            <a:off x="872150" y="-2686"/>
            <a:ext cx="1324825" cy="95949"/>
          </a:xfrm>
          <a:prstGeom prst="parallelogram">
            <a:avLst>
              <a:gd name="adj" fmla="val 44091"/>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平行四边形 7"/>
          <p:cNvSpPr/>
          <p:nvPr/>
        </p:nvSpPr>
        <p:spPr>
          <a:xfrm>
            <a:off x="3246046" y="735719"/>
            <a:ext cx="1293481" cy="343501"/>
          </a:xfrm>
          <a:prstGeom prst="parallelogram">
            <a:avLst>
              <a:gd name="adj" fmla="val 440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文本框 9"/>
          <p:cNvSpPr txBox="1"/>
          <p:nvPr/>
        </p:nvSpPr>
        <p:spPr>
          <a:xfrm>
            <a:off x="3441349" y="51695"/>
            <a:ext cx="635110" cy="1015663"/>
          </a:xfrm>
          <a:prstGeom prst="rect">
            <a:avLst/>
          </a:prstGeom>
          <a:noFill/>
        </p:spPr>
        <p:txBody>
          <a:bodyPr wrap="none" rtlCol="0">
            <a:spAutoFit/>
          </a:bodyPr>
          <a:lstStyle/>
          <a:p>
            <a:r>
              <a:rPr lang="en-US" altLang="zh-CN" sz="6000" i="1" dirty="0">
                <a:solidFill>
                  <a:schemeClr val="accent2"/>
                </a:solidFill>
                <a:latin typeface="方正正大黑_GBK" panose="02000000000000000000" pitchFamily="2" charset="-122"/>
                <a:ea typeface="方正正大黑_GBK" panose="02000000000000000000" pitchFamily="2" charset="-122"/>
              </a:rPr>
              <a:t>5</a:t>
            </a:r>
            <a:endParaRPr lang="zh-CN" altLang="en-US" sz="6000" i="1" dirty="0">
              <a:solidFill>
                <a:schemeClr val="accent2"/>
              </a:solidFill>
              <a:latin typeface="方正正大黑_GBK" panose="02000000000000000000" pitchFamily="2" charset="-122"/>
              <a:ea typeface="方正正大黑_GBK" panose="02000000000000000000" pitchFamily="2" charset="-122"/>
            </a:endParaRPr>
          </a:p>
        </p:txBody>
      </p:sp>
      <p:sp>
        <p:nvSpPr>
          <p:cNvPr id="11" name="文本框 10"/>
          <p:cNvSpPr txBox="1"/>
          <p:nvPr/>
        </p:nvSpPr>
        <p:spPr>
          <a:xfrm>
            <a:off x="4591536" y="676636"/>
            <a:ext cx="4339650" cy="461665"/>
          </a:xfrm>
          <a:prstGeom prst="rect">
            <a:avLst/>
          </a:prstGeom>
          <a:noFill/>
        </p:spPr>
        <p:txBody>
          <a:bodyPr wrap="none" rtlCol="0">
            <a:spAutoFit/>
          </a:bodyPr>
          <a:lstStyle/>
          <a:p>
            <a:pPr algn="dist"/>
            <a:r>
              <a:rPr lang="zh-CN" altLang="en-US" sz="2400" b="1" i="1" spc="300" dirty="0">
                <a:solidFill>
                  <a:schemeClr val="accent3"/>
                </a:solidFill>
              </a:rPr>
              <a:t>建邺区年鉴与长编组稿工作</a:t>
            </a:r>
          </a:p>
        </p:txBody>
      </p:sp>
      <p:sp>
        <p:nvSpPr>
          <p:cNvPr id="26" name="平行四边形 25"/>
          <p:cNvSpPr/>
          <p:nvPr/>
        </p:nvSpPr>
        <p:spPr>
          <a:xfrm>
            <a:off x="9696841" y="6629400"/>
            <a:ext cx="2091809" cy="228600"/>
          </a:xfrm>
          <a:prstGeom prst="parallelogram">
            <a:avLst>
              <a:gd name="adj" fmla="val 440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矩形 19"/>
          <p:cNvSpPr/>
          <p:nvPr/>
        </p:nvSpPr>
        <p:spPr>
          <a:xfrm>
            <a:off x="567161" y="158336"/>
            <a:ext cx="1348155" cy="584775"/>
          </a:xfrm>
          <a:prstGeom prst="rect">
            <a:avLst/>
          </a:prstGeom>
          <a:noFill/>
        </p:spPr>
        <p:txBody>
          <a:bodyPr wrap="square" lIns="91440" tIns="45720" rIns="91440" bIns="45720">
            <a:spAutoFit/>
          </a:bodyPr>
          <a:lstStyle/>
          <a:p>
            <a:pPr algn="ctr"/>
            <a:r>
              <a:rPr lang="zh-CN" altLang="en-US" sz="3200" b="1" i="1" cap="none" spc="50" dirty="0">
                <a:ln w="9525" cmpd="sng">
                  <a:solidFill>
                    <a:schemeClr val="accent1"/>
                  </a:solidFill>
                  <a:prstDash val="solid"/>
                </a:ln>
                <a:solidFill>
                  <a:srgbClr val="70AD47">
                    <a:tint val="1000"/>
                  </a:srgbClr>
                </a:solidFill>
                <a:effectLst>
                  <a:glow rad="38100">
                    <a:schemeClr val="accent1">
                      <a:alpha val="40000"/>
                    </a:schemeClr>
                  </a:glow>
                </a:effectLst>
              </a:rPr>
              <a:t>建邺</a:t>
            </a:r>
          </a:p>
        </p:txBody>
      </p:sp>
      <p:pic>
        <p:nvPicPr>
          <p:cNvPr id="7" name="图片 6"/>
          <p:cNvPicPr>
            <a:picLocks noChangeAspect="1"/>
          </p:cNvPicPr>
          <p:nvPr/>
        </p:nvPicPr>
        <p:blipFill>
          <a:blip r:embed="rId4"/>
          <a:stretch>
            <a:fillRect/>
          </a:stretch>
        </p:blipFill>
        <p:spPr>
          <a:xfrm rot="20886734">
            <a:off x="559726" y="1995423"/>
            <a:ext cx="3030577" cy="4442080"/>
          </a:xfrm>
          <a:prstGeom prst="rect">
            <a:avLst/>
          </a:prstGeom>
          <a:ln>
            <a:noFill/>
          </a:ln>
          <a:effectLst>
            <a:outerShdw blurRad="292100" dist="139700" dir="2700000" algn="tl" rotWithShape="0">
              <a:srgbClr val="333333">
                <a:alpha val="65000"/>
              </a:srgbClr>
            </a:outerShdw>
          </a:effectLst>
        </p:spPr>
      </p:pic>
      <p:pic>
        <p:nvPicPr>
          <p:cNvPr id="9" name="图片 8"/>
          <p:cNvPicPr>
            <a:picLocks noChangeAspect="1"/>
          </p:cNvPicPr>
          <p:nvPr/>
        </p:nvPicPr>
        <p:blipFill>
          <a:blip r:embed="rId5"/>
          <a:stretch>
            <a:fillRect/>
          </a:stretch>
        </p:blipFill>
        <p:spPr>
          <a:xfrm rot="20953196">
            <a:off x="1403887" y="2158850"/>
            <a:ext cx="2639200" cy="4115226"/>
          </a:xfrm>
          <a:prstGeom prst="rect">
            <a:avLst/>
          </a:prstGeom>
          <a:ln>
            <a:noFill/>
          </a:ln>
          <a:effectLst>
            <a:outerShdw blurRad="292100" dist="139700" dir="2700000" algn="tl" rotWithShape="0">
              <a:srgbClr val="333333">
                <a:alpha val="65000"/>
              </a:srgbClr>
            </a:outerShdw>
          </a:effectLst>
        </p:spPr>
      </p:pic>
      <p:pic>
        <p:nvPicPr>
          <p:cNvPr id="6" name="图片 5"/>
          <p:cNvPicPr>
            <a:picLocks noChangeAspect="1"/>
          </p:cNvPicPr>
          <p:nvPr/>
        </p:nvPicPr>
        <p:blipFill>
          <a:blip r:embed="rId6"/>
          <a:stretch>
            <a:fillRect/>
          </a:stretch>
        </p:blipFill>
        <p:spPr>
          <a:xfrm>
            <a:off x="1989165" y="2188837"/>
            <a:ext cx="2841307" cy="4089077"/>
          </a:xfrm>
          <a:prstGeom prst="rect">
            <a:avLst/>
          </a:prstGeom>
          <a:ln>
            <a:noFill/>
          </a:ln>
          <a:effectLst>
            <a:outerShdw blurRad="292100" dist="139700" dir="2700000" algn="tl" rotWithShape="0">
              <a:srgbClr val="333333">
                <a:alpha val="65000"/>
              </a:srgbClr>
            </a:outerShdw>
          </a:effectLst>
        </p:spPr>
      </p:pic>
      <p:sp>
        <p:nvSpPr>
          <p:cNvPr id="12" name="矩形 11"/>
          <p:cNvSpPr/>
          <p:nvPr/>
        </p:nvSpPr>
        <p:spPr>
          <a:xfrm>
            <a:off x="872150" y="6011916"/>
            <a:ext cx="3063659" cy="369332"/>
          </a:xfrm>
          <a:prstGeom prst="rect">
            <a:avLst/>
          </a:prstGeom>
        </p:spPr>
        <p:style>
          <a:lnRef idx="3">
            <a:schemeClr val="lt1"/>
          </a:lnRef>
          <a:fillRef idx="1">
            <a:schemeClr val="accent2"/>
          </a:fillRef>
          <a:effectRef idx="1">
            <a:schemeClr val="accent2"/>
          </a:effectRef>
          <a:fontRef idx="minor">
            <a:schemeClr val="lt1"/>
          </a:fontRef>
        </p:style>
        <p:txBody>
          <a:bodyPr wrap="none" lIns="91440" tIns="45720" rIns="91440" bIns="45720">
            <a:spAutoFit/>
          </a:bodyPr>
          <a:lstStyle/>
          <a:p>
            <a:r>
              <a:rPr lang="en-US" altLang="zh-CN" b="1" dirty="0"/>
              <a:t>2016</a:t>
            </a:r>
            <a:r>
              <a:rPr lang="zh-CN" altLang="zh-CN" b="1" dirty="0"/>
              <a:t>年度建邺教育科研年鉴</a:t>
            </a:r>
            <a:endParaRPr lang="zh-CN" altLang="zh-CN" dirty="0"/>
          </a:p>
        </p:txBody>
      </p:sp>
      <p:pic>
        <p:nvPicPr>
          <p:cNvPr id="13" name="图片 12"/>
          <p:cNvPicPr>
            <a:picLocks noChangeAspect="1"/>
          </p:cNvPicPr>
          <p:nvPr/>
        </p:nvPicPr>
        <p:blipFill>
          <a:blip r:embed="rId7"/>
          <a:stretch>
            <a:fillRect/>
          </a:stretch>
        </p:blipFill>
        <p:spPr>
          <a:xfrm>
            <a:off x="5219107" y="3883480"/>
            <a:ext cx="3942211" cy="2601102"/>
          </a:xfrm>
          <a:prstGeom prst="rect">
            <a:avLst/>
          </a:prstGeom>
          <a:ln>
            <a:noFill/>
          </a:ln>
          <a:effectLst>
            <a:outerShdw blurRad="292100" dist="139700" dir="2700000" algn="tl" rotWithShape="0">
              <a:srgbClr val="333333">
                <a:alpha val="65000"/>
              </a:srgbClr>
            </a:outerShdw>
          </a:effectLst>
        </p:spPr>
      </p:pic>
      <p:sp>
        <p:nvSpPr>
          <p:cNvPr id="16" name="矩形 15"/>
          <p:cNvSpPr/>
          <p:nvPr/>
        </p:nvSpPr>
        <p:spPr>
          <a:xfrm>
            <a:off x="8302878" y="6114512"/>
            <a:ext cx="3345788" cy="400110"/>
          </a:xfrm>
          <a:prstGeom prst="rect">
            <a:avLst/>
          </a:prstGeom>
        </p:spPr>
        <p:style>
          <a:lnRef idx="3">
            <a:schemeClr val="lt1"/>
          </a:lnRef>
          <a:fillRef idx="1">
            <a:schemeClr val="accent1"/>
          </a:fillRef>
          <a:effectRef idx="1">
            <a:schemeClr val="accent1"/>
          </a:effectRef>
          <a:fontRef idx="minor">
            <a:schemeClr val="lt1"/>
          </a:fontRef>
        </p:style>
        <p:txBody>
          <a:bodyPr wrap="none" lIns="91440" tIns="45720" rIns="91440" bIns="45720">
            <a:spAutoFit/>
          </a:bodyPr>
          <a:lstStyle/>
          <a:p>
            <a:pPr algn="ctr"/>
            <a:r>
              <a:rPr lang="en-US" altLang="zh-CN" sz="2000" b="1" cap="none" spc="50" dirty="0">
                <a:ln w="9525" cmpd="sng">
                  <a:solidFill>
                    <a:schemeClr val="accent1"/>
                  </a:solidFill>
                  <a:prstDash val="solid"/>
                </a:ln>
                <a:solidFill>
                  <a:srgbClr val="70AD47">
                    <a:tint val="1000"/>
                  </a:srgbClr>
                </a:solidFill>
                <a:effectLst>
                  <a:glow rad="38100">
                    <a:schemeClr val="accent1">
                      <a:alpha val="40000"/>
                    </a:schemeClr>
                  </a:glow>
                </a:effectLst>
              </a:rPr>
              <a:t>2011</a:t>
            </a:r>
            <a:r>
              <a:rPr lang="zh-CN" altLang="en-US" sz="2000" b="1" cap="none" spc="50" dirty="0">
                <a:ln w="9525" cmpd="sng">
                  <a:solidFill>
                    <a:schemeClr val="accent1"/>
                  </a:solidFill>
                  <a:prstDash val="solid"/>
                </a:ln>
                <a:solidFill>
                  <a:srgbClr val="70AD47">
                    <a:tint val="1000"/>
                  </a:srgbClr>
                </a:solidFill>
                <a:effectLst>
                  <a:glow rad="38100">
                    <a:schemeClr val="accent1">
                      <a:alpha val="40000"/>
                    </a:schemeClr>
                  </a:glow>
                </a:effectLst>
              </a:rPr>
              <a:t>年至</a:t>
            </a:r>
            <a:r>
              <a:rPr lang="en-US" altLang="zh-CN" sz="2000" b="1" cap="none" spc="50" dirty="0">
                <a:ln w="9525" cmpd="sng">
                  <a:solidFill>
                    <a:schemeClr val="accent1"/>
                  </a:solidFill>
                  <a:prstDash val="solid"/>
                </a:ln>
                <a:solidFill>
                  <a:srgbClr val="70AD47">
                    <a:tint val="1000"/>
                  </a:srgbClr>
                </a:solidFill>
                <a:effectLst>
                  <a:glow rad="38100">
                    <a:schemeClr val="accent1">
                      <a:alpha val="40000"/>
                    </a:schemeClr>
                  </a:glow>
                </a:effectLst>
              </a:rPr>
              <a:t>2015</a:t>
            </a:r>
            <a:r>
              <a:rPr lang="zh-CN" altLang="en-US" sz="2000" b="1" cap="none" spc="50" dirty="0">
                <a:ln w="9525" cmpd="sng">
                  <a:solidFill>
                    <a:schemeClr val="accent1"/>
                  </a:solidFill>
                  <a:prstDash val="solid"/>
                </a:ln>
                <a:solidFill>
                  <a:srgbClr val="70AD47">
                    <a:tint val="1000"/>
                  </a:srgbClr>
                </a:solidFill>
                <a:effectLst>
                  <a:glow rad="38100">
                    <a:schemeClr val="accent1">
                      <a:alpha val="40000"/>
                    </a:schemeClr>
                  </a:glow>
                </a:effectLst>
              </a:rPr>
              <a:t>年教育长编</a:t>
            </a:r>
          </a:p>
        </p:txBody>
      </p:sp>
      <p:sp>
        <p:nvSpPr>
          <p:cNvPr id="17" name="矩形 16"/>
          <p:cNvSpPr/>
          <p:nvPr/>
        </p:nvSpPr>
        <p:spPr>
          <a:xfrm>
            <a:off x="5254878" y="1625178"/>
            <a:ext cx="6096000" cy="1200329"/>
          </a:xfrm>
          <a:prstGeom prst="rect">
            <a:avLst/>
          </a:prstGeom>
        </p:spPr>
        <p:txBody>
          <a:bodyPr>
            <a:spAutoFit/>
          </a:bodyPr>
          <a:lstStyle/>
          <a:p>
            <a:r>
              <a:rPr lang="zh-CN" altLang="en-US" sz="2400" kern="100" dirty="0">
                <a:latin typeface="+mn-ea"/>
                <a:cs typeface="楷体" panose="02010609060101010101" pitchFamily="49" charset="-122"/>
              </a:rPr>
              <a:t>这是一项常规工作，数据庞杂，信息量巨大。需中小学幼儿园教科室主任的鼎力配合。本年度经科研处努力，此项工作也顺利完成。</a:t>
            </a:r>
            <a:endParaRPr lang="en-US" altLang="zh-CN" sz="2400" kern="100" dirty="0">
              <a:latin typeface="+mn-ea"/>
              <a:cs typeface="楷体" panose="02010609060101010101" pitchFamily="49" charset="-122"/>
            </a:endParaRPr>
          </a:p>
        </p:txBody>
      </p:sp>
    </p:spTree>
    <p:extLst>
      <p:ext uri="{BB962C8B-B14F-4D97-AF65-F5344CB8AC3E}">
        <p14:creationId xmlns:p14="http://schemas.microsoft.com/office/powerpoint/2010/main" val="3240976036"/>
      </p:ext>
    </p:extLst>
  </p:cSld>
  <p:clrMapOvr>
    <a:masterClrMapping/>
  </p:clrMapOvr>
  <mc:AlternateContent xmlns:mc="http://schemas.openxmlformats.org/markup-compatibility/2006" xmlns:p14="http://schemas.microsoft.com/office/powerpoint/2010/main">
    <mc:Choice Requires="p14">
      <p:transition spd="slow">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30000">
                                          <p:cBhvr additive="base">
                                            <p:cTn id="7" dur="350" fill="hold"/>
                                            <p:tgtEl>
                                              <p:spTgt spid="5"/>
                                            </p:tgtEl>
                                            <p:attrNameLst>
                                              <p:attrName>ppt_x</p:attrName>
                                            </p:attrNameLst>
                                          </p:cBhvr>
                                          <p:tavLst>
                                            <p:tav tm="0">
                                              <p:val>
                                                <p:strVal val="0-#ppt_w/2"/>
                                              </p:val>
                                            </p:tav>
                                            <p:tav tm="100000">
                                              <p:val>
                                                <p:strVal val="#ppt_x"/>
                                              </p:val>
                                            </p:tav>
                                          </p:tavLst>
                                        </p:anim>
                                        <p:anim calcmode="lin" valueType="num" p14:bounceEnd="30000">
                                          <p:cBhvr additive="base">
                                            <p:cTn id="8" dur="3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30000">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14:bounceEnd="30000">
                                          <p:cBhvr additive="base">
                                            <p:cTn id="11" dur="350" fill="hold"/>
                                            <p:tgtEl>
                                              <p:spTgt spid="3"/>
                                            </p:tgtEl>
                                            <p:attrNameLst>
                                              <p:attrName>ppt_x</p:attrName>
                                            </p:attrNameLst>
                                          </p:cBhvr>
                                          <p:tavLst>
                                            <p:tav tm="0">
                                              <p:val>
                                                <p:strVal val="0-#ppt_w/2"/>
                                              </p:val>
                                            </p:tav>
                                            <p:tav tm="100000">
                                              <p:val>
                                                <p:strVal val="#ppt_x"/>
                                              </p:val>
                                            </p:tav>
                                          </p:tavLst>
                                        </p:anim>
                                        <p:anim calcmode="lin" valueType="num" p14:bounceEnd="30000">
                                          <p:cBhvr additive="base">
                                            <p:cTn id="12" dur="350" fill="hold"/>
                                            <p:tgtEl>
                                              <p:spTgt spid="3"/>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1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400"/>
                                            <p:tgtEl>
                                              <p:spTgt spid="26"/>
                                            </p:tgtEl>
                                          </p:cBhvr>
                                        </p:animEffect>
                                      </p:childTnLst>
                                    </p:cTn>
                                  </p:par>
                                </p:childTnLst>
                              </p:cTn>
                            </p:par>
                            <p:par>
                              <p:cTn id="16" fill="hold">
                                <p:stCondLst>
                                  <p:cond delay="500"/>
                                </p:stCondLst>
                                <p:childTnLst>
                                  <p:par>
                                    <p:cTn id="17" presetID="12" presetClass="entr" presetSubtype="8" fill="hold" grpId="0" nodeType="after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right)">
                                          <p:cBhvr>
                                            <p:cTn id="20" dur="500"/>
                                            <p:tgtEl>
                                              <p:spTgt spid="8"/>
                                            </p:tgtEl>
                                          </p:cBhvr>
                                        </p:animEffect>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50" presetClass="entr" presetSubtype="0" decel="100000" fill="hold" grpId="0" nodeType="withEffect">
                                      <p:stCondLst>
                                        <p:cond delay="25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strVal val="#ppt_w+.3"/>
                                              </p:val>
                                            </p:tav>
                                            <p:tav tm="100000">
                                              <p:val>
                                                <p:strVal val="#ppt_w"/>
                                              </p:val>
                                            </p:tav>
                                          </p:tavLst>
                                        </p:anim>
                                        <p:anim calcmode="lin" valueType="num">
                                          <p:cBhvr>
                                            <p:cTn id="28" dur="500" fill="hold"/>
                                            <p:tgtEl>
                                              <p:spTgt spid="10"/>
                                            </p:tgtEl>
                                            <p:attrNameLst>
                                              <p:attrName>ppt_h</p:attrName>
                                            </p:attrNameLst>
                                          </p:cBhvr>
                                          <p:tavLst>
                                            <p:tav tm="0">
                                              <p:val>
                                                <p:strVal val="#ppt_h"/>
                                              </p:val>
                                            </p:tav>
                                            <p:tav tm="100000">
                                              <p:val>
                                                <p:strVal val="#ppt_h"/>
                                              </p:val>
                                            </p:tav>
                                          </p:tavLst>
                                        </p:anim>
                                        <p:animEffect transition="in" filter="fade">
                                          <p:cBhvr>
                                            <p:cTn id="29" dur="500"/>
                                            <p:tgtEl>
                                              <p:spTgt spid="10"/>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animEffect transition="in" filter="fade">
                                          <p:cBhvr>
                                            <p:cTn id="43" dur="500"/>
                                            <p:tgtEl>
                                              <p:spTgt spid="6"/>
                                            </p:tgtEl>
                                          </p:cBhvr>
                                        </p:animEffect>
                                      </p:childTnLst>
                                    </p:cTn>
                                  </p:par>
                                  <p:par>
                                    <p:cTn id="44" presetID="53" presetClass="entr" presetSubtype="16" fill="hold" nodeType="withEffect">
                                      <p:stCondLst>
                                        <p:cond delay="30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Effect transition="in" filter="fade">
                                          <p:cBhvr>
                                            <p:cTn id="48" dur="500"/>
                                            <p:tgtEl>
                                              <p:spTgt spid="9"/>
                                            </p:tgtEl>
                                          </p:cBhvr>
                                        </p:animEffect>
                                      </p:childTnLst>
                                    </p:cTn>
                                  </p:par>
                                  <p:par>
                                    <p:cTn id="49" presetID="53" presetClass="entr" presetSubtype="16" fill="hold" nodeType="with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p:cTn id="51" dur="500" fill="hold"/>
                                            <p:tgtEl>
                                              <p:spTgt spid="7"/>
                                            </p:tgtEl>
                                            <p:attrNameLst>
                                              <p:attrName>ppt_w</p:attrName>
                                            </p:attrNameLst>
                                          </p:cBhvr>
                                          <p:tavLst>
                                            <p:tav tm="0">
                                              <p:val>
                                                <p:fltVal val="0"/>
                                              </p:val>
                                            </p:tav>
                                            <p:tav tm="100000">
                                              <p:val>
                                                <p:strVal val="#ppt_w"/>
                                              </p:val>
                                            </p:tav>
                                          </p:tavLst>
                                        </p:anim>
                                        <p:anim calcmode="lin" valueType="num">
                                          <p:cBhvr>
                                            <p:cTn id="52" dur="500" fill="hold"/>
                                            <p:tgtEl>
                                              <p:spTgt spid="7"/>
                                            </p:tgtEl>
                                            <p:attrNameLst>
                                              <p:attrName>ppt_h</p:attrName>
                                            </p:attrNameLst>
                                          </p:cBhvr>
                                          <p:tavLst>
                                            <p:tav tm="0">
                                              <p:val>
                                                <p:fltVal val="0"/>
                                              </p:val>
                                            </p:tav>
                                            <p:tav tm="100000">
                                              <p:val>
                                                <p:strVal val="#ppt_h"/>
                                              </p:val>
                                            </p:tav>
                                          </p:tavLst>
                                        </p:anim>
                                        <p:animEffect transition="in" filter="fade">
                                          <p:cBhvr>
                                            <p:cTn id="53" dur="500"/>
                                            <p:tgtEl>
                                              <p:spTgt spid="7"/>
                                            </p:tgtEl>
                                          </p:cBhvr>
                                        </p:animEffect>
                                      </p:childTnLst>
                                    </p:cTn>
                                  </p:par>
                                  <p:par>
                                    <p:cTn id="54" presetID="31" presetClass="entr" presetSubtype="0" fill="hold" nodeType="withEffect">
                                      <p:stCondLst>
                                        <p:cond delay="5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1000" fill="hold"/>
                                            <p:tgtEl>
                                              <p:spTgt spid="13"/>
                                            </p:tgtEl>
                                            <p:attrNameLst>
                                              <p:attrName>ppt_w</p:attrName>
                                            </p:attrNameLst>
                                          </p:cBhvr>
                                          <p:tavLst>
                                            <p:tav tm="0">
                                              <p:val>
                                                <p:fltVal val="0"/>
                                              </p:val>
                                            </p:tav>
                                            <p:tav tm="100000">
                                              <p:val>
                                                <p:strVal val="#ppt_w"/>
                                              </p:val>
                                            </p:tav>
                                          </p:tavLst>
                                        </p:anim>
                                        <p:anim calcmode="lin" valueType="num">
                                          <p:cBhvr>
                                            <p:cTn id="57" dur="1000" fill="hold"/>
                                            <p:tgtEl>
                                              <p:spTgt spid="13"/>
                                            </p:tgtEl>
                                            <p:attrNameLst>
                                              <p:attrName>ppt_h</p:attrName>
                                            </p:attrNameLst>
                                          </p:cBhvr>
                                          <p:tavLst>
                                            <p:tav tm="0">
                                              <p:val>
                                                <p:fltVal val="0"/>
                                              </p:val>
                                            </p:tav>
                                            <p:tav tm="100000">
                                              <p:val>
                                                <p:strVal val="#ppt_h"/>
                                              </p:val>
                                            </p:tav>
                                          </p:tavLst>
                                        </p:anim>
                                        <p:anim calcmode="lin" valueType="num">
                                          <p:cBhvr>
                                            <p:cTn id="58" dur="1000" fill="hold"/>
                                            <p:tgtEl>
                                              <p:spTgt spid="13"/>
                                            </p:tgtEl>
                                            <p:attrNameLst>
                                              <p:attrName>style.rotation</p:attrName>
                                            </p:attrNameLst>
                                          </p:cBhvr>
                                          <p:tavLst>
                                            <p:tav tm="0">
                                              <p:val>
                                                <p:fltVal val="90"/>
                                              </p:val>
                                            </p:tav>
                                            <p:tav tm="100000">
                                              <p:val>
                                                <p:fltVal val="0"/>
                                              </p:val>
                                            </p:tav>
                                          </p:tavLst>
                                        </p:anim>
                                        <p:animEffect transition="in" filter="fade">
                                          <p:cBhvr>
                                            <p:cTn id="59" dur="1000"/>
                                            <p:tgtEl>
                                              <p:spTgt spid="13"/>
                                            </p:tgtEl>
                                          </p:cBhvr>
                                        </p:animEffect>
                                      </p:childTnLst>
                                    </p:cTn>
                                  </p:par>
                                  <p:par>
                                    <p:cTn id="60" presetID="31" presetClass="entr" presetSubtype="0"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p:cTn id="62" dur="1000" fill="hold"/>
                                            <p:tgtEl>
                                              <p:spTgt spid="14"/>
                                            </p:tgtEl>
                                            <p:attrNameLst>
                                              <p:attrName>ppt_w</p:attrName>
                                            </p:attrNameLst>
                                          </p:cBhvr>
                                          <p:tavLst>
                                            <p:tav tm="0">
                                              <p:val>
                                                <p:fltVal val="0"/>
                                              </p:val>
                                            </p:tav>
                                            <p:tav tm="100000">
                                              <p:val>
                                                <p:strVal val="#ppt_w"/>
                                              </p:val>
                                            </p:tav>
                                          </p:tavLst>
                                        </p:anim>
                                        <p:anim calcmode="lin" valueType="num">
                                          <p:cBhvr>
                                            <p:cTn id="63" dur="1000" fill="hold"/>
                                            <p:tgtEl>
                                              <p:spTgt spid="14"/>
                                            </p:tgtEl>
                                            <p:attrNameLst>
                                              <p:attrName>ppt_h</p:attrName>
                                            </p:attrNameLst>
                                          </p:cBhvr>
                                          <p:tavLst>
                                            <p:tav tm="0">
                                              <p:val>
                                                <p:fltVal val="0"/>
                                              </p:val>
                                            </p:tav>
                                            <p:tav tm="100000">
                                              <p:val>
                                                <p:strVal val="#ppt_h"/>
                                              </p:val>
                                            </p:tav>
                                          </p:tavLst>
                                        </p:anim>
                                        <p:anim calcmode="lin" valueType="num">
                                          <p:cBhvr>
                                            <p:cTn id="64" dur="1000" fill="hold"/>
                                            <p:tgtEl>
                                              <p:spTgt spid="14"/>
                                            </p:tgtEl>
                                            <p:attrNameLst>
                                              <p:attrName>style.rotation</p:attrName>
                                            </p:attrNameLst>
                                          </p:cBhvr>
                                          <p:tavLst>
                                            <p:tav tm="0">
                                              <p:val>
                                                <p:fltVal val="90"/>
                                              </p:val>
                                            </p:tav>
                                            <p:tav tm="100000">
                                              <p:val>
                                                <p:fltVal val="0"/>
                                              </p:val>
                                            </p:tav>
                                          </p:tavLst>
                                        </p:anim>
                                        <p:animEffect transition="in" filter="fade">
                                          <p:cBhvr>
                                            <p:cTn id="65" dur="1000"/>
                                            <p:tgtEl>
                                              <p:spTgt spid="14"/>
                                            </p:tgtEl>
                                          </p:cBhvr>
                                        </p:animEffect>
                                      </p:childTnLst>
                                    </p:cTn>
                                  </p:par>
                                  <p:par>
                                    <p:cTn id="66" presetID="31" presetClass="entr" presetSubtype="0" fill="hold" nodeType="with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p:cTn id="68" dur="1000" fill="hold"/>
                                            <p:tgtEl>
                                              <p:spTgt spid="15"/>
                                            </p:tgtEl>
                                            <p:attrNameLst>
                                              <p:attrName>ppt_w</p:attrName>
                                            </p:attrNameLst>
                                          </p:cBhvr>
                                          <p:tavLst>
                                            <p:tav tm="0">
                                              <p:val>
                                                <p:fltVal val="0"/>
                                              </p:val>
                                            </p:tav>
                                            <p:tav tm="100000">
                                              <p:val>
                                                <p:strVal val="#ppt_w"/>
                                              </p:val>
                                            </p:tav>
                                          </p:tavLst>
                                        </p:anim>
                                        <p:anim calcmode="lin" valueType="num">
                                          <p:cBhvr>
                                            <p:cTn id="69" dur="1000" fill="hold"/>
                                            <p:tgtEl>
                                              <p:spTgt spid="15"/>
                                            </p:tgtEl>
                                            <p:attrNameLst>
                                              <p:attrName>ppt_h</p:attrName>
                                            </p:attrNameLst>
                                          </p:cBhvr>
                                          <p:tavLst>
                                            <p:tav tm="0">
                                              <p:val>
                                                <p:fltVal val="0"/>
                                              </p:val>
                                            </p:tav>
                                            <p:tav tm="100000">
                                              <p:val>
                                                <p:strVal val="#ppt_h"/>
                                              </p:val>
                                            </p:tav>
                                          </p:tavLst>
                                        </p:anim>
                                        <p:anim calcmode="lin" valueType="num">
                                          <p:cBhvr>
                                            <p:cTn id="70" dur="1000" fill="hold"/>
                                            <p:tgtEl>
                                              <p:spTgt spid="15"/>
                                            </p:tgtEl>
                                            <p:attrNameLst>
                                              <p:attrName>style.rotation</p:attrName>
                                            </p:attrNameLst>
                                          </p:cBhvr>
                                          <p:tavLst>
                                            <p:tav tm="0">
                                              <p:val>
                                                <p:fltVal val="90"/>
                                              </p:val>
                                            </p:tav>
                                            <p:tav tm="100000">
                                              <p:val>
                                                <p:fltVal val="0"/>
                                              </p:val>
                                            </p:tav>
                                          </p:tavLst>
                                        </p:anim>
                                        <p:animEffect transition="in" filter="fade">
                                          <p:cBhvr>
                                            <p:cTn id="71" dur="1000"/>
                                            <p:tgtEl>
                                              <p:spTgt spid="15"/>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p:cTn id="74" dur="500" fill="hold"/>
                                            <p:tgtEl>
                                              <p:spTgt spid="16"/>
                                            </p:tgtEl>
                                            <p:attrNameLst>
                                              <p:attrName>ppt_w</p:attrName>
                                            </p:attrNameLst>
                                          </p:cBhvr>
                                          <p:tavLst>
                                            <p:tav tm="0">
                                              <p:val>
                                                <p:fltVal val="0"/>
                                              </p:val>
                                            </p:tav>
                                            <p:tav tm="100000">
                                              <p:val>
                                                <p:strVal val="#ppt_w"/>
                                              </p:val>
                                            </p:tav>
                                          </p:tavLst>
                                        </p:anim>
                                        <p:anim calcmode="lin" valueType="num">
                                          <p:cBhvr>
                                            <p:cTn id="75" dur="500" fill="hold"/>
                                            <p:tgtEl>
                                              <p:spTgt spid="16"/>
                                            </p:tgtEl>
                                            <p:attrNameLst>
                                              <p:attrName>ppt_h</p:attrName>
                                            </p:attrNameLst>
                                          </p:cBhvr>
                                          <p:tavLst>
                                            <p:tav tm="0">
                                              <p:val>
                                                <p:fltVal val="0"/>
                                              </p:val>
                                            </p:tav>
                                            <p:tav tm="100000">
                                              <p:val>
                                                <p:strVal val="#ppt_h"/>
                                              </p:val>
                                            </p:tav>
                                          </p:tavLst>
                                        </p:anim>
                                        <p:animEffect transition="in" filter="fade">
                                          <p:cBhvr>
                                            <p:cTn id="76" dur="500"/>
                                            <p:tgtEl>
                                              <p:spTgt spid="16"/>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p:cTn id="79" dur="500" fill="hold"/>
                                            <p:tgtEl>
                                              <p:spTgt spid="12"/>
                                            </p:tgtEl>
                                            <p:attrNameLst>
                                              <p:attrName>ppt_w</p:attrName>
                                            </p:attrNameLst>
                                          </p:cBhvr>
                                          <p:tavLst>
                                            <p:tav tm="0">
                                              <p:val>
                                                <p:fltVal val="0"/>
                                              </p:val>
                                            </p:tav>
                                            <p:tav tm="100000">
                                              <p:val>
                                                <p:strVal val="#ppt_w"/>
                                              </p:val>
                                            </p:tav>
                                          </p:tavLst>
                                        </p:anim>
                                        <p:anim calcmode="lin" valueType="num">
                                          <p:cBhvr>
                                            <p:cTn id="80" dur="500" fill="hold"/>
                                            <p:tgtEl>
                                              <p:spTgt spid="12"/>
                                            </p:tgtEl>
                                            <p:attrNameLst>
                                              <p:attrName>ppt_h</p:attrName>
                                            </p:attrNameLst>
                                          </p:cBhvr>
                                          <p:tavLst>
                                            <p:tav tm="0">
                                              <p:val>
                                                <p:fltVal val="0"/>
                                              </p:val>
                                            </p:tav>
                                            <p:tav tm="100000">
                                              <p:val>
                                                <p:strVal val="#ppt_h"/>
                                              </p:val>
                                            </p:tav>
                                          </p:tavLst>
                                        </p:anim>
                                        <p:animEffect transition="in" filter="fade">
                                          <p:cBhvr>
                                            <p:cTn id="8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p:bldP spid="11" grpId="0"/>
          <p:bldP spid="26" grpId="0" animBg="1"/>
          <p:bldP spid="20" grpId="0"/>
          <p:bldP spid="12" grpId="0" animBg="1"/>
          <p:bldP spid="16" grpId="0" animBg="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50" fill="hold"/>
                                            <p:tgtEl>
                                              <p:spTgt spid="5"/>
                                            </p:tgtEl>
                                            <p:attrNameLst>
                                              <p:attrName>ppt_x</p:attrName>
                                            </p:attrNameLst>
                                          </p:cBhvr>
                                          <p:tavLst>
                                            <p:tav tm="0">
                                              <p:val>
                                                <p:strVal val="0-#ppt_w/2"/>
                                              </p:val>
                                            </p:tav>
                                            <p:tav tm="100000">
                                              <p:val>
                                                <p:strVal val="#ppt_x"/>
                                              </p:val>
                                            </p:tav>
                                          </p:tavLst>
                                        </p:anim>
                                        <p:anim calcmode="lin" valueType="num">
                                          <p:cBhvr additive="base">
                                            <p:cTn id="8" dur="3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350" fill="hold"/>
                                            <p:tgtEl>
                                              <p:spTgt spid="3"/>
                                            </p:tgtEl>
                                            <p:attrNameLst>
                                              <p:attrName>ppt_x</p:attrName>
                                            </p:attrNameLst>
                                          </p:cBhvr>
                                          <p:tavLst>
                                            <p:tav tm="0">
                                              <p:val>
                                                <p:strVal val="0-#ppt_w/2"/>
                                              </p:val>
                                            </p:tav>
                                            <p:tav tm="100000">
                                              <p:val>
                                                <p:strVal val="#ppt_x"/>
                                              </p:val>
                                            </p:tav>
                                          </p:tavLst>
                                        </p:anim>
                                        <p:anim calcmode="lin" valueType="num">
                                          <p:cBhvr additive="base">
                                            <p:cTn id="12" dur="350" fill="hold"/>
                                            <p:tgtEl>
                                              <p:spTgt spid="3"/>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1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400"/>
                                            <p:tgtEl>
                                              <p:spTgt spid="26"/>
                                            </p:tgtEl>
                                          </p:cBhvr>
                                        </p:animEffect>
                                      </p:childTnLst>
                                    </p:cTn>
                                  </p:par>
                                </p:childTnLst>
                              </p:cTn>
                            </p:par>
                            <p:par>
                              <p:cTn id="16" fill="hold">
                                <p:stCondLst>
                                  <p:cond delay="500"/>
                                </p:stCondLst>
                                <p:childTnLst>
                                  <p:par>
                                    <p:cTn id="17" presetID="12" presetClass="entr" presetSubtype="8" fill="hold" grpId="0" nodeType="after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right)">
                                          <p:cBhvr>
                                            <p:cTn id="20" dur="500"/>
                                            <p:tgtEl>
                                              <p:spTgt spid="8"/>
                                            </p:tgtEl>
                                          </p:cBhvr>
                                        </p:animEffect>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50" presetClass="entr" presetSubtype="0" decel="100000" fill="hold" grpId="0" nodeType="withEffect">
                                      <p:stCondLst>
                                        <p:cond delay="25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strVal val="#ppt_w+.3"/>
                                              </p:val>
                                            </p:tav>
                                            <p:tav tm="100000">
                                              <p:val>
                                                <p:strVal val="#ppt_w"/>
                                              </p:val>
                                            </p:tav>
                                          </p:tavLst>
                                        </p:anim>
                                        <p:anim calcmode="lin" valueType="num">
                                          <p:cBhvr>
                                            <p:cTn id="28" dur="500" fill="hold"/>
                                            <p:tgtEl>
                                              <p:spTgt spid="10"/>
                                            </p:tgtEl>
                                            <p:attrNameLst>
                                              <p:attrName>ppt_h</p:attrName>
                                            </p:attrNameLst>
                                          </p:cBhvr>
                                          <p:tavLst>
                                            <p:tav tm="0">
                                              <p:val>
                                                <p:strVal val="#ppt_h"/>
                                              </p:val>
                                            </p:tav>
                                            <p:tav tm="100000">
                                              <p:val>
                                                <p:strVal val="#ppt_h"/>
                                              </p:val>
                                            </p:tav>
                                          </p:tavLst>
                                        </p:anim>
                                        <p:animEffect transition="in" filter="fade">
                                          <p:cBhvr>
                                            <p:cTn id="29" dur="500"/>
                                            <p:tgtEl>
                                              <p:spTgt spid="10"/>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animEffect transition="in" filter="fade">
                                          <p:cBhvr>
                                            <p:cTn id="43" dur="500"/>
                                            <p:tgtEl>
                                              <p:spTgt spid="6"/>
                                            </p:tgtEl>
                                          </p:cBhvr>
                                        </p:animEffect>
                                      </p:childTnLst>
                                    </p:cTn>
                                  </p:par>
                                  <p:par>
                                    <p:cTn id="44" presetID="53" presetClass="entr" presetSubtype="16" fill="hold" nodeType="withEffect">
                                      <p:stCondLst>
                                        <p:cond delay="30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Effect transition="in" filter="fade">
                                          <p:cBhvr>
                                            <p:cTn id="48" dur="500"/>
                                            <p:tgtEl>
                                              <p:spTgt spid="9"/>
                                            </p:tgtEl>
                                          </p:cBhvr>
                                        </p:animEffect>
                                      </p:childTnLst>
                                    </p:cTn>
                                  </p:par>
                                  <p:par>
                                    <p:cTn id="49" presetID="53" presetClass="entr" presetSubtype="16" fill="hold" nodeType="with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p:cTn id="51" dur="500" fill="hold"/>
                                            <p:tgtEl>
                                              <p:spTgt spid="7"/>
                                            </p:tgtEl>
                                            <p:attrNameLst>
                                              <p:attrName>ppt_w</p:attrName>
                                            </p:attrNameLst>
                                          </p:cBhvr>
                                          <p:tavLst>
                                            <p:tav tm="0">
                                              <p:val>
                                                <p:fltVal val="0"/>
                                              </p:val>
                                            </p:tav>
                                            <p:tav tm="100000">
                                              <p:val>
                                                <p:strVal val="#ppt_w"/>
                                              </p:val>
                                            </p:tav>
                                          </p:tavLst>
                                        </p:anim>
                                        <p:anim calcmode="lin" valueType="num">
                                          <p:cBhvr>
                                            <p:cTn id="52" dur="500" fill="hold"/>
                                            <p:tgtEl>
                                              <p:spTgt spid="7"/>
                                            </p:tgtEl>
                                            <p:attrNameLst>
                                              <p:attrName>ppt_h</p:attrName>
                                            </p:attrNameLst>
                                          </p:cBhvr>
                                          <p:tavLst>
                                            <p:tav tm="0">
                                              <p:val>
                                                <p:fltVal val="0"/>
                                              </p:val>
                                            </p:tav>
                                            <p:tav tm="100000">
                                              <p:val>
                                                <p:strVal val="#ppt_h"/>
                                              </p:val>
                                            </p:tav>
                                          </p:tavLst>
                                        </p:anim>
                                        <p:animEffect transition="in" filter="fade">
                                          <p:cBhvr>
                                            <p:cTn id="53" dur="500"/>
                                            <p:tgtEl>
                                              <p:spTgt spid="7"/>
                                            </p:tgtEl>
                                          </p:cBhvr>
                                        </p:animEffect>
                                      </p:childTnLst>
                                    </p:cTn>
                                  </p:par>
                                  <p:par>
                                    <p:cTn id="54" presetID="31" presetClass="entr" presetSubtype="0" fill="hold" nodeType="withEffect">
                                      <p:stCondLst>
                                        <p:cond delay="5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1000" fill="hold"/>
                                            <p:tgtEl>
                                              <p:spTgt spid="13"/>
                                            </p:tgtEl>
                                            <p:attrNameLst>
                                              <p:attrName>ppt_w</p:attrName>
                                            </p:attrNameLst>
                                          </p:cBhvr>
                                          <p:tavLst>
                                            <p:tav tm="0">
                                              <p:val>
                                                <p:fltVal val="0"/>
                                              </p:val>
                                            </p:tav>
                                            <p:tav tm="100000">
                                              <p:val>
                                                <p:strVal val="#ppt_w"/>
                                              </p:val>
                                            </p:tav>
                                          </p:tavLst>
                                        </p:anim>
                                        <p:anim calcmode="lin" valueType="num">
                                          <p:cBhvr>
                                            <p:cTn id="57" dur="1000" fill="hold"/>
                                            <p:tgtEl>
                                              <p:spTgt spid="13"/>
                                            </p:tgtEl>
                                            <p:attrNameLst>
                                              <p:attrName>ppt_h</p:attrName>
                                            </p:attrNameLst>
                                          </p:cBhvr>
                                          <p:tavLst>
                                            <p:tav tm="0">
                                              <p:val>
                                                <p:fltVal val="0"/>
                                              </p:val>
                                            </p:tav>
                                            <p:tav tm="100000">
                                              <p:val>
                                                <p:strVal val="#ppt_h"/>
                                              </p:val>
                                            </p:tav>
                                          </p:tavLst>
                                        </p:anim>
                                        <p:anim calcmode="lin" valueType="num">
                                          <p:cBhvr>
                                            <p:cTn id="58" dur="1000" fill="hold"/>
                                            <p:tgtEl>
                                              <p:spTgt spid="13"/>
                                            </p:tgtEl>
                                            <p:attrNameLst>
                                              <p:attrName>style.rotation</p:attrName>
                                            </p:attrNameLst>
                                          </p:cBhvr>
                                          <p:tavLst>
                                            <p:tav tm="0">
                                              <p:val>
                                                <p:fltVal val="90"/>
                                              </p:val>
                                            </p:tav>
                                            <p:tav tm="100000">
                                              <p:val>
                                                <p:fltVal val="0"/>
                                              </p:val>
                                            </p:tav>
                                          </p:tavLst>
                                        </p:anim>
                                        <p:animEffect transition="in" filter="fade">
                                          <p:cBhvr>
                                            <p:cTn id="59" dur="1000"/>
                                            <p:tgtEl>
                                              <p:spTgt spid="13"/>
                                            </p:tgtEl>
                                          </p:cBhvr>
                                        </p:animEffect>
                                      </p:childTnLst>
                                    </p:cTn>
                                  </p:par>
                                  <p:par>
                                    <p:cTn id="60" presetID="31" presetClass="entr" presetSubtype="0"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p:cTn id="62" dur="1000" fill="hold"/>
                                            <p:tgtEl>
                                              <p:spTgt spid="14"/>
                                            </p:tgtEl>
                                            <p:attrNameLst>
                                              <p:attrName>ppt_w</p:attrName>
                                            </p:attrNameLst>
                                          </p:cBhvr>
                                          <p:tavLst>
                                            <p:tav tm="0">
                                              <p:val>
                                                <p:fltVal val="0"/>
                                              </p:val>
                                            </p:tav>
                                            <p:tav tm="100000">
                                              <p:val>
                                                <p:strVal val="#ppt_w"/>
                                              </p:val>
                                            </p:tav>
                                          </p:tavLst>
                                        </p:anim>
                                        <p:anim calcmode="lin" valueType="num">
                                          <p:cBhvr>
                                            <p:cTn id="63" dur="1000" fill="hold"/>
                                            <p:tgtEl>
                                              <p:spTgt spid="14"/>
                                            </p:tgtEl>
                                            <p:attrNameLst>
                                              <p:attrName>ppt_h</p:attrName>
                                            </p:attrNameLst>
                                          </p:cBhvr>
                                          <p:tavLst>
                                            <p:tav tm="0">
                                              <p:val>
                                                <p:fltVal val="0"/>
                                              </p:val>
                                            </p:tav>
                                            <p:tav tm="100000">
                                              <p:val>
                                                <p:strVal val="#ppt_h"/>
                                              </p:val>
                                            </p:tav>
                                          </p:tavLst>
                                        </p:anim>
                                        <p:anim calcmode="lin" valueType="num">
                                          <p:cBhvr>
                                            <p:cTn id="64" dur="1000" fill="hold"/>
                                            <p:tgtEl>
                                              <p:spTgt spid="14"/>
                                            </p:tgtEl>
                                            <p:attrNameLst>
                                              <p:attrName>style.rotation</p:attrName>
                                            </p:attrNameLst>
                                          </p:cBhvr>
                                          <p:tavLst>
                                            <p:tav tm="0">
                                              <p:val>
                                                <p:fltVal val="90"/>
                                              </p:val>
                                            </p:tav>
                                            <p:tav tm="100000">
                                              <p:val>
                                                <p:fltVal val="0"/>
                                              </p:val>
                                            </p:tav>
                                          </p:tavLst>
                                        </p:anim>
                                        <p:animEffect transition="in" filter="fade">
                                          <p:cBhvr>
                                            <p:cTn id="65" dur="1000"/>
                                            <p:tgtEl>
                                              <p:spTgt spid="14"/>
                                            </p:tgtEl>
                                          </p:cBhvr>
                                        </p:animEffect>
                                      </p:childTnLst>
                                    </p:cTn>
                                  </p:par>
                                  <p:par>
                                    <p:cTn id="66" presetID="31" presetClass="entr" presetSubtype="0" fill="hold" nodeType="with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p:cTn id="68" dur="1000" fill="hold"/>
                                            <p:tgtEl>
                                              <p:spTgt spid="15"/>
                                            </p:tgtEl>
                                            <p:attrNameLst>
                                              <p:attrName>ppt_w</p:attrName>
                                            </p:attrNameLst>
                                          </p:cBhvr>
                                          <p:tavLst>
                                            <p:tav tm="0">
                                              <p:val>
                                                <p:fltVal val="0"/>
                                              </p:val>
                                            </p:tav>
                                            <p:tav tm="100000">
                                              <p:val>
                                                <p:strVal val="#ppt_w"/>
                                              </p:val>
                                            </p:tav>
                                          </p:tavLst>
                                        </p:anim>
                                        <p:anim calcmode="lin" valueType="num">
                                          <p:cBhvr>
                                            <p:cTn id="69" dur="1000" fill="hold"/>
                                            <p:tgtEl>
                                              <p:spTgt spid="15"/>
                                            </p:tgtEl>
                                            <p:attrNameLst>
                                              <p:attrName>ppt_h</p:attrName>
                                            </p:attrNameLst>
                                          </p:cBhvr>
                                          <p:tavLst>
                                            <p:tav tm="0">
                                              <p:val>
                                                <p:fltVal val="0"/>
                                              </p:val>
                                            </p:tav>
                                            <p:tav tm="100000">
                                              <p:val>
                                                <p:strVal val="#ppt_h"/>
                                              </p:val>
                                            </p:tav>
                                          </p:tavLst>
                                        </p:anim>
                                        <p:anim calcmode="lin" valueType="num">
                                          <p:cBhvr>
                                            <p:cTn id="70" dur="1000" fill="hold"/>
                                            <p:tgtEl>
                                              <p:spTgt spid="15"/>
                                            </p:tgtEl>
                                            <p:attrNameLst>
                                              <p:attrName>style.rotation</p:attrName>
                                            </p:attrNameLst>
                                          </p:cBhvr>
                                          <p:tavLst>
                                            <p:tav tm="0">
                                              <p:val>
                                                <p:fltVal val="90"/>
                                              </p:val>
                                            </p:tav>
                                            <p:tav tm="100000">
                                              <p:val>
                                                <p:fltVal val="0"/>
                                              </p:val>
                                            </p:tav>
                                          </p:tavLst>
                                        </p:anim>
                                        <p:animEffect transition="in" filter="fade">
                                          <p:cBhvr>
                                            <p:cTn id="71" dur="1000"/>
                                            <p:tgtEl>
                                              <p:spTgt spid="15"/>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p:cTn id="74" dur="500" fill="hold"/>
                                            <p:tgtEl>
                                              <p:spTgt spid="16"/>
                                            </p:tgtEl>
                                            <p:attrNameLst>
                                              <p:attrName>ppt_w</p:attrName>
                                            </p:attrNameLst>
                                          </p:cBhvr>
                                          <p:tavLst>
                                            <p:tav tm="0">
                                              <p:val>
                                                <p:fltVal val="0"/>
                                              </p:val>
                                            </p:tav>
                                            <p:tav tm="100000">
                                              <p:val>
                                                <p:strVal val="#ppt_w"/>
                                              </p:val>
                                            </p:tav>
                                          </p:tavLst>
                                        </p:anim>
                                        <p:anim calcmode="lin" valueType="num">
                                          <p:cBhvr>
                                            <p:cTn id="75" dur="500" fill="hold"/>
                                            <p:tgtEl>
                                              <p:spTgt spid="16"/>
                                            </p:tgtEl>
                                            <p:attrNameLst>
                                              <p:attrName>ppt_h</p:attrName>
                                            </p:attrNameLst>
                                          </p:cBhvr>
                                          <p:tavLst>
                                            <p:tav tm="0">
                                              <p:val>
                                                <p:fltVal val="0"/>
                                              </p:val>
                                            </p:tav>
                                            <p:tav tm="100000">
                                              <p:val>
                                                <p:strVal val="#ppt_h"/>
                                              </p:val>
                                            </p:tav>
                                          </p:tavLst>
                                        </p:anim>
                                        <p:animEffect transition="in" filter="fade">
                                          <p:cBhvr>
                                            <p:cTn id="76" dur="500"/>
                                            <p:tgtEl>
                                              <p:spTgt spid="16"/>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p:cTn id="79" dur="500" fill="hold"/>
                                            <p:tgtEl>
                                              <p:spTgt spid="12"/>
                                            </p:tgtEl>
                                            <p:attrNameLst>
                                              <p:attrName>ppt_w</p:attrName>
                                            </p:attrNameLst>
                                          </p:cBhvr>
                                          <p:tavLst>
                                            <p:tav tm="0">
                                              <p:val>
                                                <p:fltVal val="0"/>
                                              </p:val>
                                            </p:tav>
                                            <p:tav tm="100000">
                                              <p:val>
                                                <p:strVal val="#ppt_w"/>
                                              </p:val>
                                            </p:tav>
                                          </p:tavLst>
                                        </p:anim>
                                        <p:anim calcmode="lin" valueType="num">
                                          <p:cBhvr>
                                            <p:cTn id="80" dur="500" fill="hold"/>
                                            <p:tgtEl>
                                              <p:spTgt spid="12"/>
                                            </p:tgtEl>
                                            <p:attrNameLst>
                                              <p:attrName>ppt_h</p:attrName>
                                            </p:attrNameLst>
                                          </p:cBhvr>
                                          <p:tavLst>
                                            <p:tav tm="0">
                                              <p:val>
                                                <p:fltVal val="0"/>
                                              </p:val>
                                            </p:tav>
                                            <p:tav tm="100000">
                                              <p:val>
                                                <p:strVal val="#ppt_h"/>
                                              </p:val>
                                            </p:tav>
                                          </p:tavLst>
                                        </p:anim>
                                        <p:animEffect transition="in" filter="fade">
                                          <p:cBhvr>
                                            <p:cTn id="8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p:bldP spid="11" grpId="0"/>
          <p:bldP spid="26" grpId="0" animBg="1"/>
          <p:bldP spid="20" grpId="0"/>
          <p:bldP spid="12" grpId="0" animBg="1"/>
          <p:bldP spid="16" grpId="0" animBg="1"/>
          <p:bldP spid="17"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a:extLst>
              <a:ext uri="{28A0092B-C50C-407E-A947-70E740481C1C}">
                <a14:useLocalDpi xmlns:a14="http://schemas.microsoft.com/office/drawing/2010/main" val="0"/>
              </a:ext>
            </a:extLst>
          </a:blip>
          <a:srcRect b="48782"/>
          <a:stretch>
            <a:fillRect/>
          </a:stretch>
        </p:blipFill>
        <p:spPr>
          <a:xfrm>
            <a:off x="2" y="3344086"/>
            <a:ext cx="12191998" cy="3512510"/>
          </a:xfrm>
          <a:custGeom>
            <a:avLst/>
            <a:gdLst>
              <a:gd name="connsiteX0" fmla="*/ 0 w 12191998"/>
              <a:gd name="connsiteY0" fmla="*/ 0 h 3512510"/>
              <a:gd name="connsiteX1" fmla="*/ 12191998 w 12191998"/>
              <a:gd name="connsiteY1" fmla="*/ 0 h 3512510"/>
              <a:gd name="connsiteX2" fmla="*/ 12191998 w 12191998"/>
              <a:gd name="connsiteY2" fmla="*/ 3512510 h 3512510"/>
              <a:gd name="connsiteX3" fmla="*/ 0 w 12191998"/>
              <a:gd name="connsiteY3" fmla="*/ 3512510 h 3512510"/>
            </a:gdLst>
            <a:ahLst/>
            <a:cxnLst>
              <a:cxn ang="0">
                <a:pos x="connsiteX0" y="connsiteY0"/>
              </a:cxn>
              <a:cxn ang="0">
                <a:pos x="connsiteX1" y="connsiteY1"/>
              </a:cxn>
              <a:cxn ang="0">
                <a:pos x="connsiteX2" y="connsiteY2"/>
              </a:cxn>
              <a:cxn ang="0">
                <a:pos x="connsiteX3" y="connsiteY3"/>
              </a:cxn>
            </a:cxnLst>
            <a:rect l="l" t="t" r="r" b="b"/>
            <a:pathLst>
              <a:path w="12191998" h="3512510">
                <a:moveTo>
                  <a:pt x="0" y="0"/>
                </a:moveTo>
                <a:lnTo>
                  <a:pt x="12191998" y="0"/>
                </a:lnTo>
                <a:lnTo>
                  <a:pt x="12191998" y="3512510"/>
                </a:lnTo>
                <a:lnTo>
                  <a:pt x="0" y="3512510"/>
                </a:lnTo>
                <a:close/>
              </a:path>
            </a:pathLst>
          </a:custGeom>
        </p:spPr>
      </p:pic>
      <p:sp>
        <p:nvSpPr>
          <p:cNvPr id="6" name="文本框 5"/>
          <p:cNvSpPr txBox="1"/>
          <p:nvPr/>
        </p:nvSpPr>
        <p:spPr>
          <a:xfrm>
            <a:off x="7181259" y="1714708"/>
            <a:ext cx="3570208" cy="1446550"/>
          </a:xfrm>
          <a:prstGeom prst="rect">
            <a:avLst/>
          </a:prstGeom>
          <a:noFill/>
        </p:spPr>
        <p:txBody>
          <a:bodyPr wrap="none" rtlCol="0">
            <a:spAutoFit/>
          </a:bodyPr>
          <a:lstStyle/>
          <a:p>
            <a:pPr algn="r"/>
            <a:r>
              <a:rPr lang="zh-CN" altLang="en-US" sz="8800" i="1" dirty="0">
                <a:solidFill>
                  <a:schemeClr val="accent3"/>
                </a:solidFill>
                <a:latin typeface="+mj-ea"/>
                <a:ea typeface="+mj-ea"/>
              </a:rPr>
              <a:t>谢谢！</a:t>
            </a:r>
          </a:p>
        </p:txBody>
      </p:sp>
      <p:sp>
        <p:nvSpPr>
          <p:cNvPr id="9" name="矩形 8"/>
          <p:cNvSpPr/>
          <p:nvPr/>
        </p:nvSpPr>
        <p:spPr>
          <a:xfrm>
            <a:off x="-1" y="3334327"/>
            <a:ext cx="12191999" cy="25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p:nvSpPr>
        <p:spPr>
          <a:xfrm>
            <a:off x="10296524" y="3334327"/>
            <a:ext cx="1195293" cy="848412"/>
          </a:xfrm>
          <a:prstGeom prst="parallelogram">
            <a:avLst>
              <a:gd name="adj" fmla="val 440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文本框 10"/>
          <p:cNvSpPr txBox="1"/>
          <p:nvPr/>
        </p:nvSpPr>
        <p:spPr>
          <a:xfrm>
            <a:off x="513897" y="266332"/>
            <a:ext cx="2768707" cy="338554"/>
          </a:xfrm>
          <a:prstGeom prst="rect">
            <a:avLst/>
          </a:prstGeom>
          <a:noFill/>
        </p:spPr>
        <p:txBody>
          <a:bodyPr wrap="none" rtlCol="0">
            <a:spAutoFit/>
          </a:bodyPr>
          <a:lstStyle/>
          <a:p>
            <a:r>
              <a:rPr lang="zh-CN" altLang="en-US" sz="1600" dirty="0">
                <a:solidFill>
                  <a:schemeClr val="accent2"/>
                </a:solidFill>
                <a:latin typeface="+mn-ea"/>
              </a:rPr>
              <a:t>建邺区教师发展中心  倪晓寅</a:t>
            </a:r>
          </a:p>
        </p:txBody>
      </p:sp>
      <p:sp>
        <p:nvSpPr>
          <p:cNvPr id="12" name="平行四边形 11"/>
          <p:cNvSpPr/>
          <p:nvPr/>
        </p:nvSpPr>
        <p:spPr>
          <a:xfrm>
            <a:off x="872150" y="-2686"/>
            <a:ext cx="1324825" cy="95949"/>
          </a:xfrm>
          <a:prstGeom prst="parallelogram">
            <a:avLst>
              <a:gd name="adj" fmla="val 440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平行四边形 12"/>
          <p:cNvSpPr/>
          <p:nvPr/>
        </p:nvSpPr>
        <p:spPr>
          <a:xfrm>
            <a:off x="9622915" y="4182739"/>
            <a:ext cx="673609" cy="478124"/>
          </a:xfrm>
          <a:prstGeom prst="parallelogram">
            <a:avLst>
              <a:gd name="adj" fmla="val 440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平行四边形 14"/>
          <p:cNvSpPr/>
          <p:nvPr/>
        </p:nvSpPr>
        <p:spPr>
          <a:xfrm>
            <a:off x="9825392" y="4743337"/>
            <a:ext cx="2584468" cy="478124"/>
          </a:xfrm>
          <a:prstGeom prst="parallelogram">
            <a:avLst>
              <a:gd name="adj" fmla="val 440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文本框 15"/>
          <p:cNvSpPr txBox="1"/>
          <p:nvPr/>
        </p:nvSpPr>
        <p:spPr>
          <a:xfrm>
            <a:off x="10460348" y="4751566"/>
            <a:ext cx="1600118" cy="461665"/>
          </a:xfrm>
          <a:prstGeom prst="rect">
            <a:avLst/>
          </a:prstGeom>
          <a:noFill/>
        </p:spPr>
        <p:txBody>
          <a:bodyPr wrap="none" rtlCol="0">
            <a:spAutoFit/>
          </a:bodyPr>
          <a:lstStyle/>
          <a:p>
            <a:r>
              <a:rPr lang="en-US" altLang="zh-CN" sz="2400" dirty="0">
                <a:solidFill>
                  <a:schemeClr val="bg1"/>
                </a:solidFill>
                <a:latin typeface="+mn-ea"/>
              </a:rPr>
              <a:t>2017.1.11</a:t>
            </a:r>
            <a:endParaRPr lang="zh-CN" altLang="en-US" sz="2400" dirty="0">
              <a:solidFill>
                <a:schemeClr val="bg1"/>
              </a:solidFill>
              <a:latin typeface="+mn-ea"/>
            </a:endParaRPr>
          </a:p>
        </p:txBody>
      </p:sp>
    </p:spTree>
    <p:extLst>
      <p:ext uri="{BB962C8B-B14F-4D97-AF65-F5344CB8AC3E}">
        <p14:creationId xmlns:p14="http://schemas.microsoft.com/office/powerpoint/2010/main" val="22079854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14:presetBounceEnd="30000">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14:bounceEnd="30000">
                                          <p:cBhvr additive="base">
                                            <p:cTn id="16" dur="350" fill="hold"/>
                                            <p:tgtEl>
                                              <p:spTgt spid="12"/>
                                            </p:tgtEl>
                                            <p:attrNameLst>
                                              <p:attrName>ppt_x</p:attrName>
                                            </p:attrNameLst>
                                          </p:cBhvr>
                                          <p:tavLst>
                                            <p:tav tm="0">
                                              <p:val>
                                                <p:strVal val="0-#ppt_w/2"/>
                                              </p:val>
                                            </p:tav>
                                            <p:tav tm="100000">
                                              <p:val>
                                                <p:strVal val="#ppt_x"/>
                                              </p:val>
                                            </p:tav>
                                          </p:tavLst>
                                        </p:anim>
                                        <p:anim calcmode="lin" valueType="num" p14:bounceEnd="30000">
                                          <p:cBhvr additive="base">
                                            <p:cTn id="17" dur="350" fill="hold"/>
                                            <p:tgtEl>
                                              <p:spTgt spid="12"/>
                                            </p:tgtEl>
                                            <p:attrNameLst>
                                              <p:attrName>ppt_y</p:attrName>
                                            </p:attrNameLst>
                                          </p:cBhvr>
                                          <p:tavLst>
                                            <p:tav tm="0">
                                              <p:val>
                                                <p:strVal val="#ppt_y"/>
                                              </p:val>
                                            </p:tav>
                                            <p:tav tm="100000">
                                              <p:val>
                                                <p:strVal val="#ppt_y"/>
                                              </p:val>
                                            </p:tav>
                                          </p:tavLst>
                                        </p:anim>
                                      </p:childTnLst>
                                    </p:cTn>
                                  </p:par>
                                </p:childTnLst>
                              </p:cTn>
                            </p:par>
                            <p:par>
                              <p:cTn id="18" fill="hold">
                                <p:stCondLst>
                                  <p:cond delay="85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par>
                                    <p:cTn id="22" presetID="41" presetClass="entr" presetSubtype="0" fill="hold" grpId="0" nodeType="withEffect">
                                      <p:stCondLst>
                                        <p:cond delay="200"/>
                                      </p:stCondLst>
                                      <p:iterate type="lt">
                                        <p:tmPct val="7500"/>
                                      </p:iterate>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6"/>
                                            </p:tgtEl>
                                            <p:attrNameLst>
                                              <p:attrName>ppt_y</p:attrName>
                                            </p:attrNameLst>
                                          </p:cBhvr>
                                          <p:tavLst>
                                            <p:tav tm="0">
                                              <p:val>
                                                <p:strVal val="#ppt_y"/>
                                              </p:val>
                                            </p:tav>
                                            <p:tav tm="100000">
                                              <p:val>
                                                <p:strVal val="#ppt_y"/>
                                              </p:val>
                                            </p:tav>
                                          </p:tavLst>
                                        </p:anim>
                                        <p:anim calcmode="lin" valueType="num">
                                          <p:cBhvr>
                                            <p:cTn id="26"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6"/>
                                            </p:tgtEl>
                                          </p:cBhvr>
                                        </p:animEffect>
                                      </p:childTnLst>
                                    </p:cTn>
                                  </p:par>
                                </p:childTnLst>
                              </p:cTn>
                            </p:par>
                            <p:par>
                              <p:cTn id="29" fill="hold">
                                <p:stCondLst>
                                  <p:cond delay="1625"/>
                                </p:stCondLst>
                                <p:childTnLst>
                                  <p:par>
                                    <p:cTn id="30" presetID="2" presetClass="entr" presetSubtype="2" fill="hold" grpId="0" nodeType="afterEffect" p14:presetBounceEnd="30000">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14:bounceEnd="30000">
                                          <p:cBhvr additive="base">
                                            <p:cTn id="32" dur="400" fill="hold"/>
                                            <p:tgtEl>
                                              <p:spTgt spid="8"/>
                                            </p:tgtEl>
                                            <p:attrNameLst>
                                              <p:attrName>ppt_x</p:attrName>
                                            </p:attrNameLst>
                                          </p:cBhvr>
                                          <p:tavLst>
                                            <p:tav tm="0">
                                              <p:val>
                                                <p:strVal val="1+#ppt_w/2"/>
                                              </p:val>
                                            </p:tav>
                                            <p:tav tm="100000">
                                              <p:val>
                                                <p:strVal val="#ppt_x"/>
                                              </p:val>
                                            </p:tav>
                                          </p:tavLst>
                                        </p:anim>
                                        <p:anim calcmode="lin" valueType="num" p14:bounceEnd="30000">
                                          <p:cBhvr additive="base">
                                            <p:cTn id="33" dur="400" fill="hold"/>
                                            <p:tgtEl>
                                              <p:spTgt spid="8"/>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14:presetBounceEnd="30000">
                                      <p:stCondLst>
                                        <p:cond delay="200"/>
                                      </p:stCondLst>
                                      <p:childTnLst>
                                        <p:set>
                                          <p:cBhvr>
                                            <p:cTn id="35" dur="1" fill="hold">
                                              <p:stCondLst>
                                                <p:cond delay="0"/>
                                              </p:stCondLst>
                                            </p:cTn>
                                            <p:tgtEl>
                                              <p:spTgt spid="13"/>
                                            </p:tgtEl>
                                            <p:attrNameLst>
                                              <p:attrName>style.visibility</p:attrName>
                                            </p:attrNameLst>
                                          </p:cBhvr>
                                          <p:to>
                                            <p:strVal val="visible"/>
                                          </p:to>
                                        </p:set>
                                        <p:anim calcmode="lin" valueType="num" p14:bounceEnd="30000">
                                          <p:cBhvr additive="base">
                                            <p:cTn id="36" dur="400" fill="hold"/>
                                            <p:tgtEl>
                                              <p:spTgt spid="13"/>
                                            </p:tgtEl>
                                            <p:attrNameLst>
                                              <p:attrName>ppt_x</p:attrName>
                                            </p:attrNameLst>
                                          </p:cBhvr>
                                          <p:tavLst>
                                            <p:tav tm="0">
                                              <p:val>
                                                <p:strVal val="1+#ppt_w/2"/>
                                              </p:val>
                                            </p:tav>
                                            <p:tav tm="100000">
                                              <p:val>
                                                <p:strVal val="#ppt_x"/>
                                              </p:val>
                                            </p:tav>
                                          </p:tavLst>
                                        </p:anim>
                                        <p:anim calcmode="lin" valueType="num" p14:bounceEnd="30000">
                                          <p:cBhvr additive="base">
                                            <p:cTn id="37" dur="400" fill="hold"/>
                                            <p:tgtEl>
                                              <p:spTgt spid="13"/>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14:presetBounceEnd="30000">
                                      <p:stCondLst>
                                        <p:cond delay="300"/>
                                      </p:stCondLst>
                                      <p:childTnLst>
                                        <p:set>
                                          <p:cBhvr>
                                            <p:cTn id="39" dur="1" fill="hold">
                                              <p:stCondLst>
                                                <p:cond delay="0"/>
                                              </p:stCondLst>
                                            </p:cTn>
                                            <p:tgtEl>
                                              <p:spTgt spid="15"/>
                                            </p:tgtEl>
                                            <p:attrNameLst>
                                              <p:attrName>style.visibility</p:attrName>
                                            </p:attrNameLst>
                                          </p:cBhvr>
                                          <p:to>
                                            <p:strVal val="visible"/>
                                          </p:to>
                                        </p:set>
                                        <p:anim calcmode="lin" valueType="num" p14:bounceEnd="30000">
                                          <p:cBhvr additive="base">
                                            <p:cTn id="40" dur="400" fill="hold"/>
                                            <p:tgtEl>
                                              <p:spTgt spid="15"/>
                                            </p:tgtEl>
                                            <p:attrNameLst>
                                              <p:attrName>ppt_x</p:attrName>
                                            </p:attrNameLst>
                                          </p:cBhvr>
                                          <p:tavLst>
                                            <p:tav tm="0">
                                              <p:val>
                                                <p:strVal val="1+#ppt_w/2"/>
                                              </p:val>
                                            </p:tav>
                                            <p:tav tm="100000">
                                              <p:val>
                                                <p:strVal val="#ppt_x"/>
                                              </p:val>
                                            </p:tav>
                                          </p:tavLst>
                                        </p:anim>
                                        <p:anim calcmode="lin" valueType="num" p14:bounceEnd="30000">
                                          <p:cBhvr additive="base">
                                            <p:cTn id="41" dur="400" fill="hold"/>
                                            <p:tgtEl>
                                              <p:spTgt spid="15"/>
                                            </p:tgtEl>
                                            <p:attrNameLst>
                                              <p:attrName>ppt_y</p:attrName>
                                            </p:attrNameLst>
                                          </p:cBhvr>
                                          <p:tavLst>
                                            <p:tav tm="0">
                                              <p:val>
                                                <p:strVal val="#ppt_y"/>
                                              </p:val>
                                            </p:tav>
                                            <p:tav tm="100000">
                                              <p:val>
                                                <p:strVal val="#ppt_y"/>
                                              </p:val>
                                            </p:tav>
                                          </p:tavLst>
                                        </p:anim>
                                      </p:childTnLst>
                                    </p:cTn>
                                  </p:par>
                                </p:childTnLst>
                              </p:cTn>
                            </p:par>
                            <p:par>
                              <p:cTn id="42" fill="hold">
                                <p:stCondLst>
                                  <p:cond delay="2325"/>
                                </p:stCondLst>
                                <p:childTnLst>
                                  <p:par>
                                    <p:cTn id="43" presetID="16" presetClass="entr" presetSubtype="37"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barn(outVertical)">
                                          <p:cBhvr>
                                            <p:cTn id="45"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8" grpId="0" animBg="1"/>
          <p:bldP spid="11" grpId="0"/>
          <p:bldP spid="12" grpId="0" animBg="1"/>
          <p:bldP spid="13" grpId="0" animBg="1"/>
          <p:bldP spid="15" grpId="0" animBg="1"/>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350" fill="hold"/>
                                            <p:tgtEl>
                                              <p:spTgt spid="12"/>
                                            </p:tgtEl>
                                            <p:attrNameLst>
                                              <p:attrName>ppt_x</p:attrName>
                                            </p:attrNameLst>
                                          </p:cBhvr>
                                          <p:tavLst>
                                            <p:tav tm="0">
                                              <p:val>
                                                <p:strVal val="0-#ppt_w/2"/>
                                              </p:val>
                                            </p:tav>
                                            <p:tav tm="100000">
                                              <p:val>
                                                <p:strVal val="#ppt_x"/>
                                              </p:val>
                                            </p:tav>
                                          </p:tavLst>
                                        </p:anim>
                                        <p:anim calcmode="lin" valueType="num">
                                          <p:cBhvr additive="base">
                                            <p:cTn id="17" dur="350" fill="hold"/>
                                            <p:tgtEl>
                                              <p:spTgt spid="12"/>
                                            </p:tgtEl>
                                            <p:attrNameLst>
                                              <p:attrName>ppt_y</p:attrName>
                                            </p:attrNameLst>
                                          </p:cBhvr>
                                          <p:tavLst>
                                            <p:tav tm="0">
                                              <p:val>
                                                <p:strVal val="#ppt_y"/>
                                              </p:val>
                                            </p:tav>
                                            <p:tav tm="100000">
                                              <p:val>
                                                <p:strVal val="#ppt_y"/>
                                              </p:val>
                                            </p:tav>
                                          </p:tavLst>
                                        </p:anim>
                                      </p:childTnLst>
                                    </p:cTn>
                                  </p:par>
                                </p:childTnLst>
                              </p:cTn>
                            </p:par>
                            <p:par>
                              <p:cTn id="18" fill="hold">
                                <p:stCondLst>
                                  <p:cond delay="85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par>
                                    <p:cTn id="22" presetID="41" presetClass="entr" presetSubtype="0" fill="hold" grpId="0" nodeType="withEffect">
                                      <p:stCondLst>
                                        <p:cond delay="200"/>
                                      </p:stCondLst>
                                      <p:iterate type="lt">
                                        <p:tmPct val="7500"/>
                                      </p:iterate>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6"/>
                                            </p:tgtEl>
                                            <p:attrNameLst>
                                              <p:attrName>ppt_y</p:attrName>
                                            </p:attrNameLst>
                                          </p:cBhvr>
                                          <p:tavLst>
                                            <p:tav tm="0">
                                              <p:val>
                                                <p:strVal val="#ppt_y"/>
                                              </p:val>
                                            </p:tav>
                                            <p:tav tm="100000">
                                              <p:val>
                                                <p:strVal val="#ppt_y"/>
                                              </p:val>
                                            </p:tav>
                                          </p:tavLst>
                                        </p:anim>
                                        <p:anim calcmode="lin" valueType="num">
                                          <p:cBhvr>
                                            <p:cTn id="26"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6"/>
                                            </p:tgtEl>
                                          </p:cBhvr>
                                        </p:animEffect>
                                      </p:childTnLst>
                                    </p:cTn>
                                  </p:par>
                                </p:childTnLst>
                              </p:cTn>
                            </p:par>
                            <p:par>
                              <p:cTn id="29" fill="hold">
                                <p:stCondLst>
                                  <p:cond delay="1625"/>
                                </p:stCondLst>
                                <p:childTnLst>
                                  <p:par>
                                    <p:cTn id="30" presetID="2" presetClass="entr" presetSubtype="2"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400" fill="hold"/>
                                            <p:tgtEl>
                                              <p:spTgt spid="8"/>
                                            </p:tgtEl>
                                            <p:attrNameLst>
                                              <p:attrName>ppt_x</p:attrName>
                                            </p:attrNameLst>
                                          </p:cBhvr>
                                          <p:tavLst>
                                            <p:tav tm="0">
                                              <p:val>
                                                <p:strVal val="1+#ppt_w/2"/>
                                              </p:val>
                                            </p:tav>
                                            <p:tav tm="100000">
                                              <p:val>
                                                <p:strVal val="#ppt_x"/>
                                              </p:val>
                                            </p:tav>
                                          </p:tavLst>
                                        </p:anim>
                                        <p:anim calcmode="lin" valueType="num">
                                          <p:cBhvr additive="base">
                                            <p:cTn id="33" dur="400" fill="hold"/>
                                            <p:tgtEl>
                                              <p:spTgt spid="8"/>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20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400" fill="hold"/>
                                            <p:tgtEl>
                                              <p:spTgt spid="13"/>
                                            </p:tgtEl>
                                            <p:attrNameLst>
                                              <p:attrName>ppt_x</p:attrName>
                                            </p:attrNameLst>
                                          </p:cBhvr>
                                          <p:tavLst>
                                            <p:tav tm="0">
                                              <p:val>
                                                <p:strVal val="1+#ppt_w/2"/>
                                              </p:val>
                                            </p:tav>
                                            <p:tav tm="100000">
                                              <p:val>
                                                <p:strVal val="#ppt_x"/>
                                              </p:val>
                                            </p:tav>
                                          </p:tavLst>
                                        </p:anim>
                                        <p:anim calcmode="lin" valueType="num">
                                          <p:cBhvr additive="base">
                                            <p:cTn id="37" dur="400" fill="hold"/>
                                            <p:tgtEl>
                                              <p:spTgt spid="13"/>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3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400" fill="hold"/>
                                            <p:tgtEl>
                                              <p:spTgt spid="15"/>
                                            </p:tgtEl>
                                            <p:attrNameLst>
                                              <p:attrName>ppt_x</p:attrName>
                                            </p:attrNameLst>
                                          </p:cBhvr>
                                          <p:tavLst>
                                            <p:tav tm="0">
                                              <p:val>
                                                <p:strVal val="1+#ppt_w/2"/>
                                              </p:val>
                                            </p:tav>
                                            <p:tav tm="100000">
                                              <p:val>
                                                <p:strVal val="#ppt_x"/>
                                              </p:val>
                                            </p:tav>
                                          </p:tavLst>
                                        </p:anim>
                                        <p:anim calcmode="lin" valueType="num">
                                          <p:cBhvr additive="base">
                                            <p:cTn id="41" dur="400" fill="hold"/>
                                            <p:tgtEl>
                                              <p:spTgt spid="15"/>
                                            </p:tgtEl>
                                            <p:attrNameLst>
                                              <p:attrName>ppt_y</p:attrName>
                                            </p:attrNameLst>
                                          </p:cBhvr>
                                          <p:tavLst>
                                            <p:tav tm="0">
                                              <p:val>
                                                <p:strVal val="#ppt_y"/>
                                              </p:val>
                                            </p:tav>
                                            <p:tav tm="100000">
                                              <p:val>
                                                <p:strVal val="#ppt_y"/>
                                              </p:val>
                                            </p:tav>
                                          </p:tavLst>
                                        </p:anim>
                                      </p:childTnLst>
                                    </p:cTn>
                                  </p:par>
                                </p:childTnLst>
                              </p:cTn>
                            </p:par>
                            <p:par>
                              <p:cTn id="42" fill="hold">
                                <p:stCondLst>
                                  <p:cond delay="2325"/>
                                </p:stCondLst>
                                <p:childTnLst>
                                  <p:par>
                                    <p:cTn id="43" presetID="16" presetClass="entr" presetSubtype="37"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barn(outVertical)">
                                          <p:cBhvr>
                                            <p:cTn id="45"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8" grpId="0" animBg="1"/>
          <p:bldP spid="11" grpId="0"/>
          <p:bldP spid="12" grpId="0" animBg="1"/>
          <p:bldP spid="13" grpId="0" animBg="1"/>
          <p:bldP spid="15" grpId="0" animBg="1"/>
          <p:bldP spid="1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945401" y="3440571"/>
            <a:ext cx="5868728" cy="1192446"/>
            <a:chOff x="5945401" y="3440571"/>
            <a:chExt cx="5868728" cy="1192446"/>
          </a:xfrm>
        </p:grpSpPr>
        <p:grpSp>
          <p:nvGrpSpPr>
            <p:cNvPr id="82" name="组合 81"/>
            <p:cNvGrpSpPr/>
            <p:nvPr/>
          </p:nvGrpSpPr>
          <p:grpSpPr>
            <a:xfrm>
              <a:off x="5945401" y="3543302"/>
              <a:ext cx="901437" cy="739993"/>
              <a:chOff x="5803300" y="1948400"/>
              <a:chExt cx="2164994" cy="1905223"/>
            </a:xfrm>
          </p:grpSpPr>
          <p:sp>
            <p:nvSpPr>
              <p:cNvPr id="83" name="Freeform 5"/>
              <p:cNvSpPr>
                <a:spLocks/>
              </p:cNvSpPr>
              <p:nvPr/>
            </p:nvSpPr>
            <p:spPr bwMode="auto">
              <a:xfrm>
                <a:off x="5803300" y="1948400"/>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84" name="Freeform 5"/>
              <p:cNvSpPr>
                <a:spLocks/>
              </p:cNvSpPr>
              <p:nvPr/>
            </p:nvSpPr>
            <p:spPr bwMode="auto">
              <a:xfrm>
                <a:off x="5948780" y="2078346"/>
                <a:ext cx="1846429" cy="162488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100000">
                    <a:srgbClr val="F5A500"/>
                  </a:gs>
                  <a:gs pos="0">
                    <a:srgbClr val="E60012"/>
                  </a:gs>
                </a:gsLst>
                <a:lin ang="2700000" scaled="0"/>
              </a:gradFill>
              <a:ln w="28575" cap="flat">
                <a:gradFill>
                  <a:gsLst>
                    <a:gs pos="0">
                      <a:srgbClr val="F5A500"/>
                    </a:gs>
                    <a:gs pos="100000">
                      <a:srgbClr val="E60012"/>
                    </a:gs>
                  </a:gsLst>
                  <a:lin ang="2700000" scaled="0"/>
                </a:gra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nvGrpSpPr>
              <p:cNvPr id="85" name="组合 84"/>
              <p:cNvGrpSpPr/>
              <p:nvPr/>
            </p:nvGrpSpPr>
            <p:grpSpPr>
              <a:xfrm>
                <a:off x="6481655" y="2517630"/>
                <a:ext cx="1339125" cy="1206045"/>
                <a:chOff x="952501" y="6013451"/>
                <a:chExt cx="511175" cy="460375"/>
              </a:xfrm>
            </p:grpSpPr>
            <p:sp>
              <p:nvSpPr>
                <p:cNvPr id="86"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59"/>
                <p:cNvSpPr>
                  <a:spLocks noEditPoints="1"/>
                </p:cNvSpPr>
                <p:nvPr/>
              </p:nvSpPr>
              <p:spPr bwMode="auto">
                <a:xfrm>
                  <a:off x="952501" y="6013451"/>
                  <a:ext cx="115888" cy="290513"/>
                </a:xfrm>
                <a:custGeom>
                  <a:avLst/>
                  <a:gdLst>
                    <a:gd name="T0" fmla="*/ 17 w 31"/>
                    <a:gd name="T1" fmla="*/ 0 h 77"/>
                    <a:gd name="T2" fmla="*/ 28 w 31"/>
                    <a:gd name="T3" fmla="*/ 5 h 77"/>
                    <a:gd name="T4" fmla="*/ 31 w 31"/>
                    <a:gd name="T5" fmla="*/ 18 h 77"/>
                    <a:gd name="T6" fmla="*/ 31 w 31"/>
                    <a:gd name="T7" fmla="*/ 62 h 77"/>
                    <a:gd name="T8" fmla="*/ 27 w 31"/>
                    <a:gd name="T9" fmla="*/ 73 h 77"/>
                    <a:gd name="T10" fmla="*/ 16 w 31"/>
                    <a:gd name="T11" fmla="*/ 77 h 77"/>
                    <a:gd name="T12" fmla="*/ 3 w 31"/>
                    <a:gd name="T13" fmla="*/ 71 h 77"/>
                    <a:gd name="T14" fmla="*/ 0 w 31"/>
                    <a:gd name="T15" fmla="*/ 56 h 77"/>
                    <a:gd name="T16" fmla="*/ 0 w 31"/>
                    <a:gd name="T17" fmla="*/ 21 h 77"/>
                    <a:gd name="T18" fmla="*/ 3 w 31"/>
                    <a:gd name="T19" fmla="*/ 5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60"/>
                <p:cNvSpPr>
                  <a:spLocks/>
                </p:cNvSpPr>
                <p:nvPr/>
              </p:nvSpPr>
              <p:spPr bwMode="auto">
                <a:xfrm>
                  <a:off x="1090613" y="6013451"/>
                  <a:ext cx="117475" cy="290513"/>
                </a:xfrm>
                <a:custGeom>
                  <a:avLst/>
                  <a:gdLst>
                    <a:gd name="T0" fmla="*/ 0 w 31"/>
                    <a:gd name="T1" fmla="*/ 16 h 77"/>
                    <a:gd name="T2" fmla="*/ 4 w 31"/>
                    <a:gd name="T3" fmla="*/ 4 h 77"/>
                    <a:gd name="T4" fmla="*/ 16 w 31"/>
                    <a:gd name="T5" fmla="*/ 0 h 77"/>
                    <a:gd name="T6" fmla="*/ 29 w 31"/>
                    <a:gd name="T7" fmla="*/ 6 h 77"/>
                    <a:gd name="T8" fmla="*/ 31 w 31"/>
                    <a:gd name="T9" fmla="*/ 22 h 77"/>
                    <a:gd name="T10" fmla="*/ 30 w 31"/>
                    <a:gd name="T11" fmla="*/ 30 h 77"/>
                    <a:gd name="T12" fmla="*/ 27 w 31"/>
                    <a:gd name="T13" fmla="*/ 38 h 77"/>
                    <a:gd name="T14" fmla="*/ 18 w 31"/>
                    <a:gd name="T15" fmla="*/ 52 h 77"/>
                    <a:gd name="T16" fmla="*/ 11 w 31"/>
                    <a:gd name="T17" fmla="*/ 68 h 77"/>
                    <a:gd name="T18" fmla="*/ 31 w 31"/>
                    <a:gd name="T19" fmla="*/ 68 h 77"/>
                    <a:gd name="T20" fmla="*/ 31 w 31"/>
                    <a:gd name="T21" fmla="*/ 76 h 77"/>
                    <a:gd name="T22" fmla="*/ 8 w 31"/>
                    <a:gd name="T23" fmla="*/ 77 h 77"/>
                    <a:gd name="T24" fmla="*/ 0 w 31"/>
                    <a:gd name="T25" fmla="*/ 76 h 77"/>
                    <a:gd name="T26" fmla="*/ 0 w 31"/>
                    <a:gd name="T27" fmla="*/ 76 h 77"/>
                    <a:gd name="T28" fmla="*/ 5 w 31"/>
                    <a:gd name="T29" fmla="*/ 55 h 77"/>
                    <a:gd name="T30" fmla="*/ 17 w 31"/>
                    <a:gd name="T31" fmla="*/ 37 h 77"/>
                    <a:gd name="T32" fmla="*/ 21 w 31"/>
                    <a:gd name="T33" fmla="*/ 20 h 77"/>
                    <a:gd name="T34" fmla="*/ 21 w 31"/>
                    <a:gd name="T35" fmla="*/ 19 h 77"/>
                    <a:gd name="T36" fmla="*/ 21 w 31"/>
                    <a:gd name="T37" fmla="*/ 17 h 77"/>
                    <a:gd name="T38" fmla="*/ 21 w 31"/>
                    <a:gd name="T39" fmla="*/ 12 h 77"/>
                    <a:gd name="T40" fmla="*/ 15 w 31"/>
                    <a:gd name="T41" fmla="*/ 7 h 77"/>
                    <a:gd name="T42" fmla="*/ 10 w 31"/>
                    <a:gd name="T43" fmla="*/ 16 h 77"/>
                    <a:gd name="T44" fmla="*/ 10 w 31"/>
                    <a:gd name="T45" fmla="*/ 19 h 77"/>
                    <a:gd name="T46" fmla="*/ 10 w 31"/>
                    <a:gd name="T47" fmla="*/ 21 h 77"/>
                    <a:gd name="T48" fmla="*/ 10 w 31"/>
                    <a:gd name="T49" fmla="*/ 23 h 77"/>
                    <a:gd name="T50" fmla="*/ 10 w 31"/>
                    <a:gd name="T51" fmla="*/ 26 h 77"/>
                    <a:gd name="T52" fmla="*/ 0 w 31"/>
                    <a:gd name="T53" fmla="*/ 26 h 77"/>
                    <a:gd name="T54" fmla="*/ 0 w 31"/>
                    <a:gd name="T55" fmla="*/ 1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sp>
          <p:nvSpPr>
            <p:cNvPr id="106" name="文本框 105"/>
            <p:cNvSpPr txBox="1"/>
            <p:nvPr/>
          </p:nvSpPr>
          <p:spPr>
            <a:xfrm>
              <a:off x="7088643" y="3440571"/>
              <a:ext cx="4725486" cy="830997"/>
            </a:xfrm>
            <a:prstGeom prst="rect">
              <a:avLst/>
            </a:prstGeom>
            <a:noFill/>
          </p:spPr>
          <p:txBody>
            <a:bodyPr wrap="square" rtlCol="0">
              <a:spAutoFit/>
            </a:bodyPr>
            <a:lstStyle/>
            <a:p>
              <a:r>
                <a:rPr lang="zh-CN" altLang="zh-CN" sz="2400" dirty="0"/>
                <a:t>主题先行，强化内容安排的针对性、时效性</a:t>
              </a:r>
              <a:endParaRPr lang="zh-CN" altLang="en-US" sz="2400" dirty="0">
                <a:solidFill>
                  <a:schemeClr val="tx1">
                    <a:lumMod val="65000"/>
                    <a:lumOff val="35000"/>
                  </a:schemeClr>
                </a:solidFill>
                <a:latin typeface="Impact" panose="020B0806030902050204" pitchFamily="34" charset="0"/>
              </a:endParaRPr>
            </a:p>
          </p:txBody>
        </p:sp>
        <p:sp>
          <p:nvSpPr>
            <p:cNvPr id="107" name="TextBox 49"/>
            <p:cNvSpPr txBox="1"/>
            <p:nvPr/>
          </p:nvSpPr>
          <p:spPr>
            <a:xfrm>
              <a:off x="7175089" y="4294463"/>
              <a:ext cx="4366697" cy="338554"/>
            </a:xfrm>
            <a:prstGeom prst="rect">
              <a:avLst/>
            </a:prstGeom>
            <a:noFill/>
            <a:ln w="3175">
              <a:noFill/>
            </a:ln>
          </p:spPr>
          <p:txBody>
            <a:bodyPr wrap="square" rtlCol="0">
              <a:spAutoFit/>
            </a:bodyPr>
            <a:lstStyle/>
            <a:p>
              <a:r>
                <a:rPr lang="zh-CN" altLang="en-US"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（学科类课题、精品类课题、特色类课题）</a:t>
              </a:r>
              <a:endPar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endParaRPr>
            </a:p>
          </p:txBody>
        </p:sp>
      </p:grpSp>
      <p:grpSp>
        <p:nvGrpSpPr>
          <p:cNvPr id="6" name="组合 5"/>
          <p:cNvGrpSpPr/>
          <p:nvPr/>
        </p:nvGrpSpPr>
        <p:grpSpPr>
          <a:xfrm>
            <a:off x="5124844" y="4756086"/>
            <a:ext cx="6918490" cy="1307016"/>
            <a:chOff x="5124844" y="4756086"/>
            <a:chExt cx="6918490" cy="1307016"/>
          </a:xfrm>
        </p:grpSpPr>
        <p:grpSp>
          <p:nvGrpSpPr>
            <p:cNvPr id="2" name="组合 1"/>
            <p:cNvGrpSpPr/>
            <p:nvPr/>
          </p:nvGrpSpPr>
          <p:grpSpPr>
            <a:xfrm>
              <a:off x="5124844" y="4934020"/>
              <a:ext cx="903327" cy="667900"/>
              <a:chOff x="6467208" y="4938018"/>
              <a:chExt cx="1047576" cy="942548"/>
            </a:xfrm>
          </p:grpSpPr>
          <p:sp>
            <p:nvSpPr>
              <p:cNvPr id="90" name="Freeform 5"/>
              <p:cNvSpPr>
                <a:spLocks/>
              </p:cNvSpPr>
              <p:nvPr/>
            </p:nvSpPr>
            <p:spPr bwMode="auto">
              <a:xfrm>
                <a:off x="6467208" y="4938018"/>
                <a:ext cx="1047576" cy="94254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91" name="Freeform 5"/>
              <p:cNvSpPr>
                <a:spLocks/>
              </p:cNvSpPr>
              <p:nvPr/>
            </p:nvSpPr>
            <p:spPr bwMode="auto">
              <a:xfrm>
                <a:off x="6547436" y="5025525"/>
                <a:ext cx="887120" cy="7981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A6CD47"/>
                  </a:gs>
                  <a:gs pos="0">
                    <a:srgbClr val="009A5C"/>
                  </a:gs>
                </a:gsLst>
                <a:lin ang="2700000" scaled="0"/>
                <a:tileRect/>
              </a:gradFill>
              <a:ln w="28575">
                <a:gradFill flip="none" rotWithShape="1">
                  <a:gsLst>
                    <a:gs pos="0">
                      <a:srgbClr val="A6CD47"/>
                    </a:gs>
                    <a:gs pos="100000">
                      <a:srgbClr val="009A5C"/>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92" name="组合 91"/>
              <p:cNvGrpSpPr/>
              <p:nvPr/>
            </p:nvGrpSpPr>
            <p:grpSpPr>
              <a:xfrm>
                <a:off x="6838617" y="5237691"/>
                <a:ext cx="643385" cy="592437"/>
                <a:chOff x="5405438" y="6815138"/>
                <a:chExt cx="511175" cy="460375"/>
              </a:xfrm>
            </p:grpSpPr>
            <p:sp>
              <p:nvSpPr>
                <p:cNvPr id="93"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62"/>
                <p:cNvSpPr>
                  <a:spLocks noEditPoints="1"/>
                </p:cNvSpPr>
                <p:nvPr/>
              </p:nvSpPr>
              <p:spPr bwMode="auto">
                <a:xfrm>
                  <a:off x="5405438" y="6815138"/>
                  <a:ext cx="117475" cy="290513"/>
                </a:xfrm>
                <a:custGeom>
                  <a:avLst/>
                  <a:gdLst>
                    <a:gd name="T0" fmla="*/ 17 w 31"/>
                    <a:gd name="T1" fmla="*/ 0 h 77"/>
                    <a:gd name="T2" fmla="*/ 29 w 31"/>
                    <a:gd name="T3" fmla="*/ 5 h 77"/>
                    <a:gd name="T4" fmla="*/ 31 w 31"/>
                    <a:gd name="T5" fmla="*/ 18 h 77"/>
                    <a:gd name="T6" fmla="*/ 31 w 31"/>
                    <a:gd name="T7" fmla="*/ 62 h 77"/>
                    <a:gd name="T8" fmla="*/ 27 w 31"/>
                    <a:gd name="T9" fmla="*/ 73 h 77"/>
                    <a:gd name="T10" fmla="*/ 16 w 31"/>
                    <a:gd name="T11" fmla="*/ 77 h 77"/>
                    <a:gd name="T12" fmla="*/ 3 w 31"/>
                    <a:gd name="T13" fmla="*/ 72 h 77"/>
                    <a:gd name="T14" fmla="*/ 0 w 31"/>
                    <a:gd name="T15" fmla="*/ 56 h 77"/>
                    <a:gd name="T16" fmla="*/ 0 w 31"/>
                    <a:gd name="T17" fmla="*/ 21 h 77"/>
                    <a:gd name="T18" fmla="*/ 3 w 31"/>
                    <a:gd name="T19" fmla="*/ 5 h 77"/>
                    <a:gd name="T20" fmla="*/ 17 w 31"/>
                    <a:gd name="T21" fmla="*/ 0 h 77"/>
                    <a:gd name="T22" fmla="*/ 16 w 31"/>
                    <a:gd name="T23" fmla="*/ 70 h 77"/>
                    <a:gd name="T24" fmla="*/ 23 w 31"/>
                    <a:gd name="T25" fmla="*/ 59 h 77"/>
                    <a:gd name="T26" fmla="*/ 23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63"/>
                <p:cNvSpPr>
                  <a:spLocks/>
                </p:cNvSpPr>
                <p:nvPr/>
              </p:nvSpPr>
              <p:spPr bwMode="auto">
                <a:xfrm>
                  <a:off x="5545138" y="6815138"/>
                  <a:ext cx="112713" cy="290513"/>
                </a:xfrm>
                <a:custGeom>
                  <a:avLst/>
                  <a:gdLst>
                    <a:gd name="T0" fmla="*/ 9 w 30"/>
                    <a:gd name="T1" fmla="*/ 54 h 77"/>
                    <a:gd name="T2" fmla="*/ 9 w 30"/>
                    <a:gd name="T3" fmla="*/ 62 h 77"/>
                    <a:gd name="T4" fmla="*/ 10 w 30"/>
                    <a:gd name="T5" fmla="*/ 68 h 77"/>
                    <a:gd name="T6" fmla="*/ 16 w 30"/>
                    <a:gd name="T7" fmla="*/ 70 h 77"/>
                    <a:gd name="T8" fmla="*/ 21 w 30"/>
                    <a:gd name="T9" fmla="*/ 65 h 77"/>
                    <a:gd name="T10" fmla="*/ 21 w 30"/>
                    <a:gd name="T11" fmla="*/ 58 h 77"/>
                    <a:gd name="T12" fmla="*/ 21 w 30"/>
                    <a:gd name="T13" fmla="*/ 52 h 77"/>
                    <a:gd name="T14" fmla="*/ 20 w 30"/>
                    <a:gd name="T15" fmla="*/ 43 h 77"/>
                    <a:gd name="T16" fmla="*/ 12 w 30"/>
                    <a:gd name="T17" fmla="*/ 39 h 77"/>
                    <a:gd name="T18" fmla="*/ 10 w 30"/>
                    <a:gd name="T19" fmla="*/ 39 h 77"/>
                    <a:gd name="T20" fmla="*/ 7 w 30"/>
                    <a:gd name="T21" fmla="*/ 40 h 77"/>
                    <a:gd name="T22" fmla="*/ 7 w 30"/>
                    <a:gd name="T23" fmla="*/ 31 h 77"/>
                    <a:gd name="T24" fmla="*/ 9 w 30"/>
                    <a:gd name="T25" fmla="*/ 31 h 77"/>
                    <a:gd name="T26" fmla="*/ 19 w 30"/>
                    <a:gd name="T27" fmla="*/ 22 h 77"/>
                    <a:gd name="T28" fmla="*/ 19 w 30"/>
                    <a:gd name="T29" fmla="*/ 14 h 77"/>
                    <a:gd name="T30" fmla="*/ 14 w 30"/>
                    <a:gd name="T31" fmla="*/ 7 h 77"/>
                    <a:gd name="T32" fmla="*/ 9 w 30"/>
                    <a:gd name="T33" fmla="*/ 15 h 77"/>
                    <a:gd name="T34" fmla="*/ 9 w 30"/>
                    <a:gd name="T35" fmla="*/ 17 h 77"/>
                    <a:gd name="T36" fmla="*/ 9 w 30"/>
                    <a:gd name="T37" fmla="*/ 19 h 77"/>
                    <a:gd name="T38" fmla="*/ 0 w 30"/>
                    <a:gd name="T39" fmla="*/ 19 h 77"/>
                    <a:gd name="T40" fmla="*/ 0 w 30"/>
                    <a:gd name="T41" fmla="*/ 12 h 77"/>
                    <a:gd name="T42" fmla="*/ 15 w 30"/>
                    <a:gd name="T43" fmla="*/ 0 h 77"/>
                    <a:gd name="T44" fmla="*/ 29 w 30"/>
                    <a:gd name="T45" fmla="*/ 13 h 77"/>
                    <a:gd name="T46" fmla="*/ 29 w 30"/>
                    <a:gd name="T47" fmla="*/ 17 h 77"/>
                    <a:gd name="T48" fmla="*/ 29 w 30"/>
                    <a:gd name="T49" fmla="*/ 20 h 77"/>
                    <a:gd name="T50" fmla="*/ 22 w 30"/>
                    <a:gd name="T51" fmla="*/ 34 h 77"/>
                    <a:gd name="T52" fmla="*/ 28 w 30"/>
                    <a:gd name="T53" fmla="*/ 39 h 77"/>
                    <a:gd name="T54" fmla="*/ 30 w 30"/>
                    <a:gd name="T55" fmla="*/ 48 h 77"/>
                    <a:gd name="T56" fmla="*/ 30 w 30"/>
                    <a:gd name="T57" fmla="*/ 64 h 77"/>
                    <a:gd name="T58" fmla="*/ 14 w 30"/>
                    <a:gd name="T59" fmla="*/ 77 h 77"/>
                    <a:gd name="T60" fmla="*/ 0 w 30"/>
                    <a:gd name="T61" fmla="*/ 64 h 77"/>
                    <a:gd name="T62" fmla="*/ 0 w 30"/>
                    <a:gd name="T63" fmla="*/ 54 h 77"/>
                    <a:gd name="T64" fmla="*/ 9 w 30"/>
                    <a:gd name="T65" fmla="*/ 5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sp>
          <p:nvSpPr>
            <p:cNvPr id="108" name="文本框 107"/>
            <p:cNvSpPr txBox="1"/>
            <p:nvPr/>
          </p:nvSpPr>
          <p:spPr>
            <a:xfrm>
              <a:off x="6353461" y="4756086"/>
              <a:ext cx="5689873" cy="830997"/>
            </a:xfrm>
            <a:prstGeom prst="rect">
              <a:avLst/>
            </a:prstGeom>
            <a:noFill/>
          </p:spPr>
          <p:txBody>
            <a:bodyPr wrap="square" rtlCol="0">
              <a:spAutoFit/>
            </a:bodyPr>
            <a:lstStyle/>
            <a:p>
              <a:r>
                <a:rPr lang="zh-CN" altLang="zh-CN" sz="2400" dirty="0"/>
                <a:t>物化与非物化相结合，既重视可视性成果的总结，更重视教育理念的转变和更新</a:t>
              </a:r>
              <a:endParaRPr lang="zh-CN" altLang="en-US" sz="2400" dirty="0">
                <a:solidFill>
                  <a:schemeClr val="tx1">
                    <a:lumMod val="65000"/>
                    <a:lumOff val="35000"/>
                  </a:schemeClr>
                </a:solidFill>
                <a:latin typeface="Impact" panose="020B0806030902050204" pitchFamily="34" charset="0"/>
              </a:endParaRPr>
            </a:p>
          </p:txBody>
        </p:sp>
        <p:sp>
          <p:nvSpPr>
            <p:cNvPr id="109" name="TextBox 49"/>
            <p:cNvSpPr txBox="1"/>
            <p:nvPr/>
          </p:nvSpPr>
          <p:spPr>
            <a:xfrm>
              <a:off x="6227847" y="5724548"/>
              <a:ext cx="5685586" cy="338554"/>
            </a:xfrm>
            <a:prstGeom prst="rect">
              <a:avLst/>
            </a:prstGeom>
            <a:noFill/>
            <a:ln w="3175">
              <a:noFill/>
            </a:ln>
          </p:spPr>
          <p:txBody>
            <a:bodyPr wrap="square" rtlCol="0">
              <a:spAutoFit/>
            </a:bodyPr>
            <a:lstStyle/>
            <a:p>
              <a:r>
                <a:rPr lang="zh-CN" altLang="en-US"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（各类论文案例评比、各类专业刊物推稿、各类现场会宣传）</a:t>
              </a:r>
              <a:endParaRPr lang="en-US" altLang="zh-CN" sz="14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endParaRPr>
            </a:p>
          </p:txBody>
        </p:sp>
      </p:grpSp>
      <p:sp>
        <p:nvSpPr>
          <p:cNvPr id="66" name="文本框 65"/>
          <p:cNvSpPr txBox="1"/>
          <p:nvPr/>
        </p:nvSpPr>
        <p:spPr>
          <a:xfrm>
            <a:off x="4354720" y="951166"/>
            <a:ext cx="3256020" cy="584775"/>
          </a:xfrm>
          <a:prstGeom prst="rect">
            <a:avLst/>
          </a:prstGeom>
          <a:noFill/>
        </p:spPr>
        <p:txBody>
          <a:bodyPr wrap="none" rtlCol="0">
            <a:spAutoFit/>
          </a:bodyPr>
          <a:lstStyle/>
          <a:p>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rPr>
              <a:t>三 条 实 施 途 径</a:t>
            </a:r>
          </a:p>
        </p:txBody>
      </p:sp>
      <p:sp>
        <p:nvSpPr>
          <p:cNvPr id="39" name="矩形 38"/>
          <p:cNvSpPr/>
          <p:nvPr/>
        </p:nvSpPr>
        <p:spPr>
          <a:xfrm>
            <a:off x="6631" y="6622600"/>
            <a:ext cx="12191999" cy="25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691201" y="2359025"/>
            <a:ext cx="5334688" cy="751145"/>
            <a:chOff x="6691201" y="2359025"/>
            <a:chExt cx="5334688" cy="751145"/>
          </a:xfrm>
        </p:grpSpPr>
        <p:grpSp>
          <p:nvGrpSpPr>
            <p:cNvPr id="75" name="组合 74"/>
            <p:cNvGrpSpPr/>
            <p:nvPr/>
          </p:nvGrpSpPr>
          <p:grpSpPr>
            <a:xfrm>
              <a:off x="6691201" y="2386607"/>
              <a:ext cx="834344" cy="659472"/>
              <a:chOff x="7562320" y="897326"/>
              <a:chExt cx="2164994" cy="1905223"/>
            </a:xfrm>
          </p:grpSpPr>
          <p:sp>
            <p:nvSpPr>
              <p:cNvPr id="76" name="Freeform 5"/>
              <p:cNvSpPr>
                <a:spLocks/>
              </p:cNvSpPr>
              <p:nvPr/>
            </p:nvSpPr>
            <p:spPr bwMode="auto">
              <a:xfrm>
                <a:off x="7562320" y="897326"/>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77" name="Freeform 5"/>
              <p:cNvSpPr>
                <a:spLocks/>
              </p:cNvSpPr>
              <p:nvPr/>
            </p:nvSpPr>
            <p:spPr bwMode="auto">
              <a:xfrm>
                <a:off x="7708469" y="1025939"/>
                <a:ext cx="1872695" cy="164799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0">
                    <a:srgbClr val="005DAD"/>
                  </a:gs>
                  <a:gs pos="100000">
                    <a:srgbClr val="5796D0"/>
                  </a:gs>
                </a:gsLst>
                <a:lin ang="2700000" scaled="0"/>
                <a:tileRect/>
              </a:gradFill>
              <a:ln w="28575">
                <a:gradFill flip="none" rotWithShape="1">
                  <a:gsLst>
                    <a:gs pos="0">
                      <a:srgbClr val="005DAD"/>
                    </a:gs>
                    <a:gs pos="100000">
                      <a:srgbClr val="5796D0"/>
                    </a:gs>
                  </a:gsLst>
                  <a:lin ang="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78" name="组合 77"/>
              <p:cNvGrpSpPr/>
              <p:nvPr/>
            </p:nvGrpSpPr>
            <p:grpSpPr>
              <a:xfrm>
                <a:off x="8227424" y="1384273"/>
                <a:ext cx="1328649" cy="1223201"/>
                <a:chOff x="5722963" y="2742165"/>
                <a:chExt cx="500063" cy="460375"/>
              </a:xfrm>
            </p:grpSpPr>
            <p:sp>
              <p:nvSpPr>
                <p:cNvPr id="79"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56"/>
                <p:cNvSpPr>
                  <a:spLocks noEditPoints="1"/>
                </p:cNvSpPr>
                <p:nvPr/>
              </p:nvSpPr>
              <p:spPr bwMode="auto">
                <a:xfrm>
                  <a:off x="5722963" y="2742165"/>
                  <a:ext cx="115888" cy="290513"/>
                </a:xfrm>
                <a:custGeom>
                  <a:avLst/>
                  <a:gdLst>
                    <a:gd name="T0" fmla="*/ 17 w 31"/>
                    <a:gd name="T1" fmla="*/ 0 h 77"/>
                    <a:gd name="T2" fmla="*/ 28 w 31"/>
                    <a:gd name="T3" fmla="*/ 5 h 77"/>
                    <a:gd name="T4" fmla="*/ 31 w 31"/>
                    <a:gd name="T5" fmla="*/ 18 h 77"/>
                    <a:gd name="T6" fmla="*/ 31 w 31"/>
                    <a:gd name="T7" fmla="*/ 63 h 77"/>
                    <a:gd name="T8" fmla="*/ 27 w 31"/>
                    <a:gd name="T9" fmla="*/ 74 h 77"/>
                    <a:gd name="T10" fmla="*/ 16 w 31"/>
                    <a:gd name="T11" fmla="*/ 77 h 77"/>
                    <a:gd name="T12" fmla="*/ 2 w 31"/>
                    <a:gd name="T13" fmla="*/ 72 h 77"/>
                    <a:gd name="T14" fmla="*/ 0 w 31"/>
                    <a:gd name="T15" fmla="*/ 57 h 77"/>
                    <a:gd name="T16" fmla="*/ 0 w 31"/>
                    <a:gd name="T17" fmla="*/ 21 h 77"/>
                    <a:gd name="T18" fmla="*/ 3 w 31"/>
                    <a:gd name="T19" fmla="*/ 6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57"/>
                <p:cNvSpPr>
                  <a:spLocks/>
                </p:cNvSpPr>
                <p:nvPr/>
              </p:nvSpPr>
              <p:spPr bwMode="auto">
                <a:xfrm>
                  <a:off x="5876951" y="2745340"/>
                  <a:ext cx="68263" cy="287338"/>
                </a:xfrm>
                <a:custGeom>
                  <a:avLst/>
                  <a:gdLst>
                    <a:gd name="T0" fmla="*/ 0 w 18"/>
                    <a:gd name="T1" fmla="*/ 11 h 76"/>
                    <a:gd name="T2" fmla="*/ 11 w 18"/>
                    <a:gd name="T3" fmla="*/ 0 h 76"/>
                    <a:gd name="T4" fmla="*/ 18 w 18"/>
                    <a:gd name="T5" fmla="*/ 0 h 76"/>
                    <a:gd name="T6" fmla="*/ 18 w 18"/>
                    <a:gd name="T7" fmla="*/ 76 h 76"/>
                    <a:gd name="T8" fmla="*/ 8 w 18"/>
                    <a:gd name="T9" fmla="*/ 76 h 76"/>
                    <a:gd name="T10" fmla="*/ 8 w 18"/>
                    <a:gd name="T11" fmla="*/ 19 h 76"/>
                    <a:gd name="T12" fmla="*/ 0 w 18"/>
                    <a:gd name="T13" fmla="*/ 19 h 76"/>
                    <a:gd name="T14" fmla="*/ 0 w 18"/>
                    <a:gd name="T15" fmla="*/ 11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sp>
          <p:nvSpPr>
            <p:cNvPr id="105" name="TextBox 49"/>
            <p:cNvSpPr txBox="1"/>
            <p:nvPr/>
          </p:nvSpPr>
          <p:spPr>
            <a:xfrm>
              <a:off x="7659192" y="2771616"/>
              <a:ext cx="4366697" cy="338554"/>
            </a:xfrm>
            <a:prstGeom prst="rect">
              <a:avLst/>
            </a:prstGeom>
            <a:noFill/>
            <a:ln w="3175">
              <a:noFill/>
            </a:ln>
          </p:spPr>
          <p:txBody>
            <a:bodyPr wrap="square" rtlCol="0">
              <a:spAutoFit/>
            </a:bodyPr>
            <a:lstStyle/>
            <a:p>
              <a:r>
                <a:rPr lang="zh-CN" altLang="zh-CN" sz="1600" dirty="0">
                  <a:solidFill>
                    <a:srgbClr val="0070C0"/>
                  </a:solidFill>
                </a:rPr>
                <a:t>（规划课题、部门课题、专项课题、个人课题）</a:t>
              </a:r>
            </a:p>
          </p:txBody>
        </p:sp>
        <p:sp>
          <p:nvSpPr>
            <p:cNvPr id="44" name="文本框 43"/>
            <p:cNvSpPr txBox="1"/>
            <p:nvPr/>
          </p:nvSpPr>
          <p:spPr>
            <a:xfrm>
              <a:off x="7659191" y="2359025"/>
              <a:ext cx="3262432" cy="461665"/>
            </a:xfrm>
            <a:prstGeom prst="rect">
              <a:avLst/>
            </a:prstGeom>
            <a:noFill/>
          </p:spPr>
          <p:txBody>
            <a:bodyPr wrap="none" rtlCol="0">
              <a:spAutoFit/>
            </a:bodyPr>
            <a:lstStyle/>
            <a:p>
              <a:r>
                <a:rPr lang="zh-CN" altLang="zh-CN" sz="2400" dirty="0"/>
                <a:t>点面结合，做到全覆盖</a:t>
              </a:r>
              <a:endParaRPr lang="zh-CN" altLang="en-US" sz="2400" dirty="0">
                <a:solidFill>
                  <a:schemeClr val="tx1">
                    <a:lumMod val="65000"/>
                    <a:lumOff val="35000"/>
                  </a:schemeClr>
                </a:solidFill>
                <a:latin typeface="Impact" panose="020B0806030902050204" pitchFamily="34" charset="0"/>
              </a:endParaRPr>
            </a:p>
          </p:txBody>
        </p:sp>
      </p:grpSp>
      <p:grpSp>
        <p:nvGrpSpPr>
          <p:cNvPr id="3" name="组合 2"/>
          <p:cNvGrpSpPr/>
          <p:nvPr/>
        </p:nvGrpSpPr>
        <p:grpSpPr>
          <a:xfrm>
            <a:off x="949448" y="2475367"/>
            <a:ext cx="4001630" cy="3465230"/>
            <a:chOff x="949448" y="2475367"/>
            <a:chExt cx="4001630" cy="3465230"/>
          </a:xfrm>
        </p:grpSpPr>
        <p:grpSp>
          <p:nvGrpSpPr>
            <p:cNvPr id="57" name="组合 56"/>
            <p:cNvGrpSpPr/>
            <p:nvPr/>
          </p:nvGrpSpPr>
          <p:grpSpPr>
            <a:xfrm>
              <a:off x="949448" y="2475367"/>
              <a:ext cx="4001630" cy="3465230"/>
              <a:chOff x="2408238" y="642938"/>
              <a:chExt cx="6537041" cy="5753101"/>
            </a:xfrm>
          </p:grpSpPr>
          <p:sp>
            <p:nvSpPr>
              <p:cNvPr id="58" name="任意多边形 57"/>
              <p:cNvSpPr>
                <a:spLocks/>
              </p:cNvSpPr>
              <p:nvPr/>
            </p:nvSpPr>
            <p:spPr bwMode="auto">
              <a:xfrm>
                <a:off x="4849813" y="854076"/>
                <a:ext cx="4095466" cy="5541962"/>
              </a:xfrm>
              <a:custGeom>
                <a:avLst/>
                <a:gdLst>
                  <a:gd name="connsiteX0" fmla="*/ 1781131 w 4095466"/>
                  <a:gd name="connsiteY0" fmla="*/ 2874962 h 5541962"/>
                  <a:gd name="connsiteX1" fmla="*/ 3038475 w 4095466"/>
                  <a:gd name="connsiteY1" fmla="*/ 3601170 h 5541962"/>
                  <a:gd name="connsiteX2" fmla="*/ 2039211 w 4095466"/>
                  <a:gd name="connsiteY2" fmla="*/ 5332112 h 5541962"/>
                  <a:gd name="connsiteX3" fmla="*/ 1676882 w 4095466"/>
                  <a:gd name="connsiteY3" fmla="*/ 5541962 h 5541962"/>
                  <a:gd name="connsiteX4" fmla="*/ 0 w 4095466"/>
                  <a:gd name="connsiteY4" fmla="*/ 5541962 h 5541962"/>
                  <a:gd name="connsiteX5" fmla="*/ 363600 w 4095466"/>
                  <a:gd name="connsiteY5" fmla="*/ 5332112 h 5541962"/>
                  <a:gd name="connsiteX6" fmla="*/ 1781131 w 4095466"/>
                  <a:gd name="connsiteY6" fmla="*/ 2874962 h 5541962"/>
                  <a:gd name="connsiteX7" fmla="*/ 3200230 w 4095466"/>
                  <a:gd name="connsiteY7" fmla="*/ 0 h 5541962"/>
                  <a:gd name="connsiteX8" fmla="*/ 4038183 w 4095466"/>
                  <a:gd name="connsiteY8" fmla="*/ 1451364 h 5541962"/>
                  <a:gd name="connsiteX9" fmla="*/ 4038183 w 4095466"/>
                  <a:gd name="connsiteY9" fmla="*/ 1869489 h 5541962"/>
                  <a:gd name="connsiteX10" fmla="*/ 3038742 w 4095466"/>
                  <a:gd name="connsiteY10" fmla="*/ 3600450 h 5541962"/>
                  <a:gd name="connsiteX11" fmla="*/ 1781175 w 4095466"/>
                  <a:gd name="connsiteY11" fmla="*/ 2874768 h 5541962"/>
                  <a:gd name="connsiteX12" fmla="*/ 3200230 w 4095466"/>
                  <a:gd name="connsiteY12" fmla="*/ 418125 h 5541962"/>
                  <a:gd name="connsiteX13" fmla="*/ 3200230 w 4095466"/>
                  <a:gd name="connsiteY13" fmla="*/ 0 h 5541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95466" h="5541962">
                    <a:moveTo>
                      <a:pt x="1781131" y="2874962"/>
                    </a:moveTo>
                    <a:cubicBezTo>
                      <a:pt x="3038475" y="3601170"/>
                      <a:pt x="3038475" y="3601170"/>
                      <a:pt x="3038475" y="3601170"/>
                    </a:cubicBezTo>
                    <a:cubicBezTo>
                      <a:pt x="2039211" y="5332112"/>
                      <a:pt x="2039211" y="5332112"/>
                      <a:pt x="2039211" y="5332112"/>
                    </a:cubicBezTo>
                    <a:cubicBezTo>
                      <a:pt x="1959117" y="5472012"/>
                      <a:pt x="1818000" y="5541962"/>
                      <a:pt x="1676882" y="5541962"/>
                    </a:cubicBezTo>
                    <a:cubicBezTo>
                      <a:pt x="0" y="5541962"/>
                      <a:pt x="0" y="5541962"/>
                      <a:pt x="0" y="5541962"/>
                    </a:cubicBezTo>
                    <a:cubicBezTo>
                      <a:pt x="141117" y="5541962"/>
                      <a:pt x="282235" y="5472012"/>
                      <a:pt x="363600" y="5332112"/>
                    </a:cubicBezTo>
                    <a:cubicBezTo>
                      <a:pt x="1781131" y="2874962"/>
                      <a:pt x="1781131" y="2874962"/>
                      <a:pt x="1781131" y="2874962"/>
                    </a:cubicBezTo>
                    <a:close/>
                    <a:moveTo>
                      <a:pt x="3200230" y="0"/>
                    </a:moveTo>
                    <a:cubicBezTo>
                      <a:pt x="4038183" y="1451364"/>
                      <a:pt x="4038183" y="1451364"/>
                      <a:pt x="4038183" y="1451364"/>
                    </a:cubicBezTo>
                    <a:cubicBezTo>
                      <a:pt x="4109391" y="1573370"/>
                      <a:pt x="4119563" y="1730961"/>
                      <a:pt x="4038183" y="1869489"/>
                    </a:cubicBezTo>
                    <a:cubicBezTo>
                      <a:pt x="3038742" y="3600450"/>
                      <a:pt x="3038742" y="3600450"/>
                      <a:pt x="3038742" y="3600450"/>
                    </a:cubicBezTo>
                    <a:cubicBezTo>
                      <a:pt x="1781175" y="2874768"/>
                      <a:pt x="1781175" y="2874768"/>
                      <a:pt x="1781175" y="2874768"/>
                    </a:cubicBezTo>
                    <a:lnTo>
                      <a:pt x="3200230" y="418125"/>
                    </a:lnTo>
                    <a:cubicBezTo>
                      <a:pt x="3280337" y="279597"/>
                      <a:pt x="3270165" y="122006"/>
                      <a:pt x="3200230" y="0"/>
                    </a:cubicBezTo>
                    <a:close/>
                  </a:path>
                </a:pathLst>
              </a:custGeom>
              <a:gradFill>
                <a:gsLst>
                  <a:gs pos="57000">
                    <a:srgbClr val="FF8900"/>
                  </a:gs>
                  <a:gs pos="100000">
                    <a:srgbClr val="DE7A00"/>
                  </a:gs>
                </a:gsLst>
                <a:lin ang="18900000" scaled="0"/>
              </a:gradFill>
              <a:ln w="4763" cap="flat">
                <a:no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zh-CN" altLang="en-US">
                  <a:solidFill>
                    <a:srgbClr val="FF0000"/>
                  </a:solidFill>
                </a:endParaRPr>
              </a:p>
            </p:txBody>
          </p:sp>
          <p:sp>
            <p:nvSpPr>
              <p:cNvPr id="59" name="Freeform 7"/>
              <p:cNvSpPr>
                <a:spLocks/>
              </p:cNvSpPr>
              <p:nvPr/>
            </p:nvSpPr>
            <p:spPr bwMode="auto">
              <a:xfrm>
                <a:off x="2489201" y="642938"/>
                <a:ext cx="6399213" cy="1662113"/>
              </a:xfrm>
              <a:custGeom>
                <a:avLst/>
                <a:gdLst>
                  <a:gd name="T0" fmla="*/ 659 w 5033"/>
                  <a:gd name="T1" fmla="*/ 165 h 1307"/>
                  <a:gd name="T2" fmla="*/ 944 w 5033"/>
                  <a:gd name="T3" fmla="*/ 0 h 1307"/>
                  <a:gd name="T4" fmla="*/ 4088 w 5033"/>
                  <a:gd name="T5" fmla="*/ 0 h 1307"/>
                  <a:gd name="T6" fmla="*/ 4374 w 5033"/>
                  <a:gd name="T7" fmla="*/ 165 h 1307"/>
                  <a:gd name="T8" fmla="*/ 5033 w 5033"/>
                  <a:gd name="T9" fmla="*/ 1307 h 1307"/>
                  <a:gd name="T10" fmla="*/ 4748 w 5033"/>
                  <a:gd name="T11" fmla="*/ 1142 h 1307"/>
                  <a:gd name="T12" fmla="*/ 285 w 5033"/>
                  <a:gd name="T13" fmla="*/ 1142 h 1307"/>
                  <a:gd name="T14" fmla="*/ 0 w 5033"/>
                  <a:gd name="T15" fmla="*/ 1307 h 1307"/>
                  <a:gd name="T16" fmla="*/ 659 w 5033"/>
                  <a:gd name="T17" fmla="*/ 165 h 1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33" h="1307">
                    <a:moveTo>
                      <a:pt x="659" y="165"/>
                    </a:moveTo>
                    <a:cubicBezTo>
                      <a:pt x="714" y="69"/>
                      <a:pt x="818" y="0"/>
                      <a:pt x="944" y="0"/>
                    </a:cubicBezTo>
                    <a:cubicBezTo>
                      <a:pt x="4088" y="0"/>
                      <a:pt x="4088" y="0"/>
                      <a:pt x="4088" y="0"/>
                    </a:cubicBezTo>
                    <a:cubicBezTo>
                      <a:pt x="4215" y="0"/>
                      <a:pt x="4318" y="69"/>
                      <a:pt x="4374" y="165"/>
                    </a:cubicBezTo>
                    <a:cubicBezTo>
                      <a:pt x="5033" y="1307"/>
                      <a:pt x="5033" y="1307"/>
                      <a:pt x="5033" y="1307"/>
                    </a:cubicBezTo>
                    <a:cubicBezTo>
                      <a:pt x="4978" y="1211"/>
                      <a:pt x="4874" y="1142"/>
                      <a:pt x="4748" y="1142"/>
                    </a:cubicBezTo>
                    <a:cubicBezTo>
                      <a:pt x="285" y="1142"/>
                      <a:pt x="285" y="1142"/>
                      <a:pt x="285" y="1142"/>
                    </a:cubicBezTo>
                    <a:cubicBezTo>
                      <a:pt x="158" y="1142"/>
                      <a:pt x="55" y="1211"/>
                      <a:pt x="0" y="1307"/>
                    </a:cubicBezTo>
                    <a:lnTo>
                      <a:pt x="659" y="165"/>
                    </a:lnTo>
                    <a:close/>
                  </a:path>
                </a:pathLst>
              </a:custGeom>
              <a:gradFill>
                <a:gsLst>
                  <a:gs pos="100000">
                    <a:srgbClr val="0089DE"/>
                  </a:gs>
                  <a:gs pos="0">
                    <a:srgbClr val="006DB0"/>
                  </a:gs>
                </a:gsLst>
                <a:lin ang="0" scaled="0"/>
              </a:gradFill>
              <a:ln w="476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9"/>
              <p:cNvSpPr>
                <a:spLocks/>
              </p:cNvSpPr>
              <p:nvPr/>
            </p:nvSpPr>
            <p:spPr bwMode="auto">
              <a:xfrm>
                <a:off x="2408238" y="854076"/>
                <a:ext cx="4117975" cy="5541963"/>
              </a:xfrm>
              <a:custGeom>
                <a:avLst/>
                <a:gdLst>
                  <a:gd name="T0" fmla="*/ 64 w 3240"/>
                  <a:gd name="T1" fmla="*/ 1142 h 4359"/>
                  <a:gd name="T2" fmla="*/ 723 w 3240"/>
                  <a:gd name="T3" fmla="*/ 0 h 4359"/>
                  <a:gd name="T4" fmla="*/ 723 w 3240"/>
                  <a:gd name="T5" fmla="*/ 329 h 4359"/>
                  <a:gd name="T6" fmla="*/ 2954 w 3240"/>
                  <a:gd name="T7" fmla="*/ 4194 h 4359"/>
                  <a:gd name="T8" fmla="*/ 3240 w 3240"/>
                  <a:gd name="T9" fmla="*/ 4359 h 4359"/>
                  <a:gd name="T10" fmla="*/ 1921 w 3240"/>
                  <a:gd name="T11" fmla="*/ 4359 h 4359"/>
                  <a:gd name="T12" fmla="*/ 1635 w 3240"/>
                  <a:gd name="T13" fmla="*/ 4194 h 4359"/>
                  <a:gd name="T14" fmla="*/ 64 w 3240"/>
                  <a:gd name="T15" fmla="*/ 1471 h 4359"/>
                  <a:gd name="T16" fmla="*/ 64 w 3240"/>
                  <a:gd name="T17" fmla="*/ 1142 h 4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0" h="4359">
                    <a:moveTo>
                      <a:pt x="64" y="1142"/>
                    </a:moveTo>
                    <a:cubicBezTo>
                      <a:pt x="723" y="0"/>
                      <a:pt x="723" y="0"/>
                      <a:pt x="723" y="0"/>
                    </a:cubicBezTo>
                    <a:cubicBezTo>
                      <a:pt x="667" y="96"/>
                      <a:pt x="660" y="220"/>
                      <a:pt x="723" y="329"/>
                    </a:cubicBezTo>
                    <a:cubicBezTo>
                      <a:pt x="2954" y="4194"/>
                      <a:pt x="2954" y="4194"/>
                      <a:pt x="2954" y="4194"/>
                    </a:cubicBezTo>
                    <a:cubicBezTo>
                      <a:pt x="3018" y="4304"/>
                      <a:pt x="3129" y="4359"/>
                      <a:pt x="3240" y="4359"/>
                    </a:cubicBezTo>
                    <a:cubicBezTo>
                      <a:pt x="1921" y="4359"/>
                      <a:pt x="1921" y="4359"/>
                      <a:pt x="1921" y="4359"/>
                    </a:cubicBezTo>
                    <a:cubicBezTo>
                      <a:pt x="1810" y="4359"/>
                      <a:pt x="1699" y="4304"/>
                      <a:pt x="1635" y="4194"/>
                    </a:cubicBezTo>
                    <a:cubicBezTo>
                      <a:pt x="64" y="1471"/>
                      <a:pt x="64" y="1471"/>
                      <a:pt x="64" y="1471"/>
                    </a:cubicBezTo>
                    <a:cubicBezTo>
                      <a:pt x="0" y="1362"/>
                      <a:pt x="8" y="1238"/>
                      <a:pt x="64" y="1142"/>
                    </a:cubicBezTo>
                    <a:close/>
                  </a:path>
                </a:pathLst>
              </a:custGeom>
              <a:gradFill>
                <a:gsLst>
                  <a:gs pos="0">
                    <a:srgbClr val="95C767"/>
                  </a:gs>
                  <a:gs pos="100000">
                    <a:srgbClr val="588430"/>
                  </a:gs>
                </a:gsLst>
                <a:lin ang="2700000" scaled="0"/>
              </a:gradFill>
              <a:ln w="476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11"/>
              <p:cNvSpPr>
                <a:spLocks/>
              </p:cNvSpPr>
              <p:nvPr/>
            </p:nvSpPr>
            <p:spPr bwMode="auto">
              <a:xfrm>
                <a:off x="4849813" y="3729039"/>
                <a:ext cx="3038475" cy="2667000"/>
              </a:xfrm>
              <a:custGeom>
                <a:avLst/>
                <a:gdLst>
                  <a:gd name="T0" fmla="*/ 286 w 2390"/>
                  <a:gd name="T1" fmla="*/ 1932 h 2097"/>
                  <a:gd name="T2" fmla="*/ 1401 w 2390"/>
                  <a:gd name="T3" fmla="*/ 0 h 2097"/>
                  <a:gd name="T4" fmla="*/ 2390 w 2390"/>
                  <a:gd name="T5" fmla="*/ 571 h 2097"/>
                  <a:gd name="T6" fmla="*/ 1604 w 2390"/>
                  <a:gd name="T7" fmla="*/ 1932 h 2097"/>
                  <a:gd name="T8" fmla="*/ 1319 w 2390"/>
                  <a:gd name="T9" fmla="*/ 2097 h 2097"/>
                  <a:gd name="T10" fmla="*/ 0 w 2390"/>
                  <a:gd name="T11" fmla="*/ 2097 h 2097"/>
                  <a:gd name="T12" fmla="*/ 286 w 2390"/>
                  <a:gd name="T13" fmla="*/ 1932 h 2097"/>
                </a:gdLst>
                <a:ahLst/>
                <a:cxnLst>
                  <a:cxn ang="0">
                    <a:pos x="T0" y="T1"/>
                  </a:cxn>
                  <a:cxn ang="0">
                    <a:pos x="T2" y="T3"/>
                  </a:cxn>
                  <a:cxn ang="0">
                    <a:pos x="T4" y="T5"/>
                  </a:cxn>
                  <a:cxn ang="0">
                    <a:pos x="T6" y="T7"/>
                  </a:cxn>
                  <a:cxn ang="0">
                    <a:pos x="T8" y="T9"/>
                  </a:cxn>
                  <a:cxn ang="0">
                    <a:pos x="T10" y="T11"/>
                  </a:cxn>
                  <a:cxn ang="0">
                    <a:pos x="T12" y="T13"/>
                  </a:cxn>
                </a:cxnLst>
                <a:rect l="0" t="0" r="r" b="b"/>
                <a:pathLst>
                  <a:path w="2390" h="2097">
                    <a:moveTo>
                      <a:pt x="286" y="1932"/>
                    </a:moveTo>
                    <a:cubicBezTo>
                      <a:pt x="1401" y="0"/>
                      <a:pt x="1401" y="0"/>
                      <a:pt x="1401" y="0"/>
                    </a:cubicBezTo>
                    <a:cubicBezTo>
                      <a:pt x="2390" y="571"/>
                      <a:pt x="2390" y="571"/>
                      <a:pt x="2390" y="571"/>
                    </a:cubicBezTo>
                    <a:cubicBezTo>
                      <a:pt x="1604" y="1932"/>
                      <a:pt x="1604" y="1932"/>
                      <a:pt x="1604" y="1932"/>
                    </a:cubicBezTo>
                    <a:cubicBezTo>
                      <a:pt x="1541" y="2042"/>
                      <a:pt x="1430" y="2097"/>
                      <a:pt x="1319" y="2097"/>
                    </a:cubicBezTo>
                    <a:cubicBezTo>
                      <a:pt x="0" y="2097"/>
                      <a:pt x="0" y="2097"/>
                      <a:pt x="0" y="2097"/>
                    </a:cubicBezTo>
                    <a:cubicBezTo>
                      <a:pt x="111" y="2097"/>
                      <a:pt x="222" y="2042"/>
                      <a:pt x="286" y="1932"/>
                    </a:cubicBezTo>
                    <a:close/>
                  </a:path>
                </a:pathLst>
              </a:custGeom>
              <a:gradFill>
                <a:gsLst>
                  <a:gs pos="62000">
                    <a:srgbClr val="FF8900"/>
                  </a:gs>
                  <a:gs pos="0">
                    <a:srgbClr val="FFAA43"/>
                  </a:gs>
                </a:gsLst>
                <a:lin ang="18900000" scaled="0"/>
              </a:gradFill>
              <a:ln w="476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grpSp>
        <p:sp>
          <p:nvSpPr>
            <p:cNvPr id="104" name="文本框 103"/>
            <p:cNvSpPr txBox="1"/>
            <p:nvPr/>
          </p:nvSpPr>
          <p:spPr>
            <a:xfrm rot="3611610">
              <a:off x="647227" y="4137922"/>
              <a:ext cx="2646878" cy="584775"/>
            </a:xfrm>
            <a:prstGeom prst="rect">
              <a:avLst/>
            </a:prstGeom>
            <a:noFill/>
          </p:spPr>
          <p:txBody>
            <a:bodyPr wrap="none" rtlCol="0">
              <a:spAutoFit/>
            </a:bodyPr>
            <a:lstStyle/>
            <a:p>
              <a:r>
                <a:rPr lang="zh-CN" altLang="en-US" sz="3200" b="1" dirty="0">
                  <a:solidFill>
                    <a:schemeClr val="bg1"/>
                  </a:solidFill>
                  <a:latin typeface="+mn-ea"/>
                </a:rPr>
                <a:t>成果辐射转化</a:t>
              </a:r>
            </a:p>
          </p:txBody>
        </p:sp>
        <p:sp>
          <p:nvSpPr>
            <p:cNvPr id="42" name="文本框 41"/>
            <p:cNvSpPr txBox="1"/>
            <p:nvPr/>
          </p:nvSpPr>
          <p:spPr>
            <a:xfrm>
              <a:off x="1701012" y="2627634"/>
              <a:ext cx="2646878" cy="584775"/>
            </a:xfrm>
            <a:prstGeom prst="rect">
              <a:avLst/>
            </a:prstGeom>
            <a:noFill/>
          </p:spPr>
          <p:txBody>
            <a:bodyPr wrap="none" rtlCol="0">
              <a:spAutoFit/>
            </a:bodyPr>
            <a:lstStyle/>
            <a:p>
              <a:r>
                <a:rPr lang="zh-CN" altLang="zh-CN" sz="3200" b="1" dirty="0">
                  <a:solidFill>
                    <a:schemeClr val="bg1"/>
                  </a:solidFill>
                </a:rPr>
                <a:t>课题申报立项</a:t>
              </a:r>
              <a:endParaRPr lang="zh-CN" altLang="en-US" sz="3200" b="1" dirty="0">
                <a:solidFill>
                  <a:schemeClr val="bg1"/>
                </a:solidFill>
                <a:latin typeface="+mn-ea"/>
              </a:endParaRPr>
            </a:p>
          </p:txBody>
        </p:sp>
        <p:sp>
          <p:nvSpPr>
            <p:cNvPr id="46" name="文本框 45"/>
            <p:cNvSpPr txBox="1"/>
            <p:nvPr/>
          </p:nvSpPr>
          <p:spPr>
            <a:xfrm rot="18053493">
              <a:off x="2487756" y="4307865"/>
              <a:ext cx="2646878" cy="584775"/>
            </a:xfrm>
            <a:prstGeom prst="rect">
              <a:avLst/>
            </a:prstGeom>
            <a:noFill/>
          </p:spPr>
          <p:txBody>
            <a:bodyPr wrap="none" rtlCol="0">
              <a:spAutoFit/>
            </a:bodyPr>
            <a:lstStyle/>
            <a:p>
              <a:r>
                <a:rPr lang="zh-CN" altLang="en-US" sz="3200" b="1" dirty="0">
                  <a:solidFill>
                    <a:schemeClr val="bg1"/>
                  </a:solidFill>
                  <a:latin typeface="+mn-ea"/>
                </a:rPr>
                <a:t>活动组织开展</a:t>
              </a:r>
            </a:p>
          </p:txBody>
        </p:sp>
      </p:grpSp>
    </p:spTree>
    <p:extLst>
      <p:ext uri="{BB962C8B-B14F-4D97-AF65-F5344CB8AC3E}">
        <p14:creationId xmlns:p14="http://schemas.microsoft.com/office/powerpoint/2010/main" val="818233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anim calcmode="lin" valueType="num">
                                      <p:cBhvr>
                                        <p:cTn id="9" dur="500" fill="hold"/>
                                        <p:tgtEl>
                                          <p:spTgt spid="66"/>
                                        </p:tgtEl>
                                        <p:attrNameLst>
                                          <p:attrName>style.rotation</p:attrName>
                                        </p:attrNameLst>
                                      </p:cBhvr>
                                      <p:tavLst>
                                        <p:tav tm="0">
                                          <p:val>
                                            <p:fltVal val="90"/>
                                          </p:val>
                                        </p:tav>
                                        <p:tav tm="100000">
                                          <p:val>
                                            <p:fltVal val="0"/>
                                          </p:val>
                                        </p:tav>
                                      </p:tavLst>
                                    </p:anim>
                                    <p:animEffect transition="in" filter="fade">
                                      <p:cBhvr>
                                        <p:cTn id="10" dur="500"/>
                                        <p:tgtEl>
                                          <p:spTgt spid="66"/>
                                        </p:tgtEl>
                                      </p:cBhvr>
                                    </p:animEffect>
                                  </p:childTnLst>
                                </p:cTn>
                              </p:par>
                            </p:childTnLst>
                          </p:cTn>
                        </p:par>
                        <p:par>
                          <p:cTn id="11" fill="hold">
                            <p:stCondLst>
                              <p:cond delay="500"/>
                            </p:stCondLst>
                            <p:childTnLst>
                              <p:par>
                                <p:cTn id="12" presetID="21" presetClass="entr" presetSubtype="1"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heel(1)">
                                      <p:cBhvr>
                                        <p:cTn id="14" dur="1000"/>
                                        <p:tgtEl>
                                          <p:spTgt spid="3"/>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rcRect t="6794" b="48782"/>
          <a:stretch>
            <a:fillRect/>
          </a:stretch>
        </p:blipFill>
        <p:spPr>
          <a:xfrm>
            <a:off x="2" y="3810000"/>
            <a:ext cx="12191998" cy="3046596"/>
          </a:xfrm>
          <a:custGeom>
            <a:avLst/>
            <a:gdLst>
              <a:gd name="connsiteX0" fmla="*/ 0 w 12191998"/>
              <a:gd name="connsiteY0" fmla="*/ 0 h 3046596"/>
              <a:gd name="connsiteX1" fmla="*/ 12191998 w 12191998"/>
              <a:gd name="connsiteY1" fmla="*/ 0 h 3046596"/>
              <a:gd name="connsiteX2" fmla="*/ 12191998 w 12191998"/>
              <a:gd name="connsiteY2" fmla="*/ 3046596 h 3046596"/>
              <a:gd name="connsiteX3" fmla="*/ 0 w 12191998"/>
              <a:gd name="connsiteY3" fmla="*/ 3046596 h 3046596"/>
            </a:gdLst>
            <a:ahLst/>
            <a:cxnLst>
              <a:cxn ang="0">
                <a:pos x="connsiteX0" y="connsiteY0"/>
              </a:cxn>
              <a:cxn ang="0">
                <a:pos x="connsiteX1" y="connsiteY1"/>
              </a:cxn>
              <a:cxn ang="0">
                <a:pos x="connsiteX2" y="connsiteY2"/>
              </a:cxn>
              <a:cxn ang="0">
                <a:pos x="connsiteX3" y="connsiteY3"/>
              </a:cxn>
            </a:cxnLst>
            <a:rect l="l" t="t" r="r" b="b"/>
            <a:pathLst>
              <a:path w="12191998" h="3046596">
                <a:moveTo>
                  <a:pt x="0" y="0"/>
                </a:moveTo>
                <a:lnTo>
                  <a:pt x="12191998" y="0"/>
                </a:lnTo>
                <a:lnTo>
                  <a:pt x="12191998" y="3046596"/>
                </a:lnTo>
                <a:lnTo>
                  <a:pt x="0" y="3046596"/>
                </a:lnTo>
                <a:close/>
              </a:path>
            </a:pathLst>
          </a:custGeom>
        </p:spPr>
      </p:pic>
      <p:sp>
        <p:nvSpPr>
          <p:cNvPr id="8" name="平行四边形 7"/>
          <p:cNvSpPr/>
          <p:nvPr/>
        </p:nvSpPr>
        <p:spPr>
          <a:xfrm>
            <a:off x="8981073" y="6097050"/>
            <a:ext cx="2163771" cy="759546"/>
          </a:xfrm>
          <a:prstGeom prst="parallelogram">
            <a:avLst>
              <a:gd name="adj" fmla="val 5804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文本框 11"/>
          <p:cNvSpPr txBox="1"/>
          <p:nvPr/>
        </p:nvSpPr>
        <p:spPr>
          <a:xfrm>
            <a:off x="3049857" y="2215970"/>
            <a:ext cx="8392041" cy="707886"/>
          </a:xfrm>
          <a:prstGeom prst="rect">
            <a:avLst/>
          </a:prstGeom>
          <a:noFill/>
        </p:spPr>
        <p:txBody>
          <a:bodyPr wrap="none" rtlCol="0">
            <a:spAutoFit/>
          </a:bodyPr>
          <a:lstStyle/>
          <a:p>
            <a:pPr lvl="0"/>
            <a:r>
              <a:rPr lang="zh-CN" altLang="zh-CN" sz="4000" b="1" i="1" dirty="0"/>
              <a:t>多方联动，发挥教育科研的智慧优势</a:t>
            </a:r>
            <a:endParaRPr lang="zh-CN" altLang="zh-CN" sz="4000" i="1" dirty="0"/>
          </a:p>
        </p:txBody>
      </p:sp>
      <p:sp>
        <p:nvSpPr>
          <p:cNvPr id="14" name="矩形 13"/>
          <p:cNvSpPr/>
          <p:nvPr/>
        </p:nvSpPr>
        <p:spPr>
          <a:xfrm>
            <a:off x="0" y="3810000"/>
            <a:ext cx="12191999" cy="25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a:off x="-628649" y="3810000"/>
            <a:ext cx="5095876" cy="704850"/>
          </a:xfrm>
          <a:prstGeom prst="parallelogram">
            <a:avLst>
              <a:gd name="adj" fmla="val 5848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0068B7"/>
              </a:solidFill>
            </a:endParaRPr>
          </a:p>
        </p:txBody>
      </p:sp>
      <p:sp>
        <p:nvSpPr>
          <p:cNvPr id="5" name="文本框 4"/>
          <p:cNvSpPr txBox="1"/>
          <p:nvPr/>
        </p:nvSpPr>
        <p:spPr>
          <a:xfrm>
            <a:off x="890000" y="1464911"/>
            <a:ext cx="1677062" cy="3170099"/>
          </a:xfrm>
          <a:prstGeom prst="rect">
            <a:avLst/>
          </a:prstGeom>
          <a:noFill/>
        </p:spPr>
        <p:txBody>
          <a:bodyPr wrap="none" rtlCol="0">
            <a:spAutoFit/>
          </a:bodyPr>
          <a:lstStyle/>
          <a:p>
            <a:r>
              <a:rPr lang="en-US" altLang="zh-CN" sz="20000" i="1" dirty="0">
                <a:solidFill>
                  <a:schemeClr val="accent2"/>
                </a:solidFill>
                <a:latin typeface="方正正大黑_GBK" panose="02000000000000000000" pitchFamily="2" charset="-122"/>
                <a:ea typeface="方正正大黑_GBK" panose="02000000000000000000" pitchFamily="2" charset="-122"/>
              </a:rPr>
              <a:t>1</a:t>
            </a:r>
            <a:endParaRPr lang="zh-CN" altLang="en-US" sz="20000" i="1" dirty="0">
              <a:solidFill>
                <a:schemeClr val="accent2"/>
              </a:solidFill>
              <a:latin typeface="方正正大黑_GBK" panose="02000000000000000000" pitchFamily="2" charset="-122"/>
              <a:ea typeface="方正正大黑_GBK" panose="02000000000000000000" pitchFamily="2" charset="-122"/>
            </a:endParaRPr>
          </a:p>
        </p:txBody>
      </p:sp>
      <p:sp>
        <p:nvSpPr>
          <p:cNvPr id="9" name="矩形 8"/>
          <p:cNvSpPr/>
          <p:nvPr/>
        </p:nvSpPr>
        <p:spPr>
          <a:xfrm>
            <a:off x="9444763" y="6211669"/>
            <a:ext cx="1236389" cy="646331"/>
          </a:xfrm>
          <a:prstGeom prst="rect">
            <a:avLst/>
          </a:prstGeom>
          <a:noFill/>
        </p:spPr>
        <p:txBody>
          <a:bodyPr wrap="square" lIns="91440" tIns="45720" rIns="91440" bIns="45720">
            <a:spAutoFit/>
          </a:bodyPr>
          <a:lstStyle/>
          <a:p>
            <a:pPr algn="ctr"/>
            <a:r>
              <a:rPr lang="zh-CN" altLang="en-US" sz="3600" b="1" i="1" cap="none" spc="50" dirty="0">
                <a:ln w="9525" cmpd="sng">
                  <a:solidFill>
                    <a:schemeClr val="accent1"/>
                  </a:solidFill>
                  <a:prstDash val="solid"/>
                </a:ln>
                <a:solidFill>
                  <a:srgbClr val="70AD47">
                    <a:tint val="1000"/>
                  </a:srgbClr>
                </a:solidFill>
                <a:effectLst>
                  <a:glow rad="38100">
                    <a:schemeClr val="accent1">
                      <a:alpha val="40000"/>
                    </a:schemeClr>
                  </a:glow>
                </a:effectLst>
              </a:rPr>
              <a:t>建邺</a:t>
            </a:r>
          </a:p>
        </p:txBody>
      </p:sp>
    </p:spTree>
    <p:extLst>
      <p:ext uri="{BB962C8B-B14F-4D97-AF65-F5344CB8AC3E}">
        <p14:creationId xmlns:p14="http://schemas.microsoft.com/office/powerpoint/2010/main" val="483486849"/>
      </p:ext>
    </p:extLst>
  </p:cSld>
  <p:clrMapOvr>
    <a:masterClrMapping/>
  </p:clrMapOvr>
  <mc:AlternateContent xmlns:mc="http://schemas.openxmlformats.org/markup-compatibility/2006" xmlns:p14="http://schemas.microsoft.com/office/powerpoint/2010/main">
    <mc:Choice Requires="p14">
      <p:transition spd="slow">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1500"/>
                                </p:stCondLst>
                                <p:childTnLst>
                                  <p:par>
                                    <p:cTn id="22" presetID="2" presetClass="entr" presetSubtype="8" fill="hold" grpId="0" nodeType="afterEffect" p14:presetBounceEnd="30000">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14:bounceEnd="30000">
                                          <p:cBhvr additive="base">
                                            <p:cTn id="24" dur="400" fill="hold"/>
                                            <p:tgtEl>
                                              <p:spTgt spid="7"/>
                                            </p:tgtEl>
                                            <p:attrNameLst>
                                              <p:attrName>ppt_x</p:attrName>
                                            </p:attrNameLst>
                                          </p:cBhvr>
                                          <p:tavLst>
                                            <p:tav tm="0">
                                              <p:val>
                                                <p:strVal val="0-#ppt_w/2"/>
                                              </p:val>
                                            </p:tav>
                                            <p:tav tm="100000">
                                              <p:val>
                                                <p:strVal val="#ppt_x"/>
                                              </p:val>
                                            </p:tav>
                                          </p:tavLst>
                                        </p:anim>
                                        <p:anim calcmode="lin" valueType="num" p14:bounceEnd="30000">
                                          <p:cBhvr additive="base">
                                            <p:cTn id="25" dur="400" fill="hold"/>
                                            <p:tgtEl>
                                              <p:spTgt spid="7"/>
                                            </p:tgtEl>
                                            <p:attrNameLst>
                                              <p:attrName>ppt_y</p:attrName>
                                            </p:attrNameLst>
                                          </p:cBhvr>
                                          <p:tavLst>
                                            <p:tav tm="0">
                                              <p:val>
                                                <p:strVal val="#ppt_y"/>
                                              </p:val>
                                            </p:tav>
                                            <p:tav tm="100000">
                                              <p:val>
                                                <p:strVal val="#ppt_y"/>
                                              </p:val>
                                            </p:tav>
                                          </p:tavLst>
                                        </p:anim>
                                      </p:childTnLst>
                                    </p:cTn>
                                  </p:par>
                                  <p:par>
                                    <p:cTn id="26" presetID="50" presetClass="entr" presetSubtype="0" decel="100000" fill="hold" grpId="0" nodeType="withEffect">
                                      <p:stCondLst>
                                        <p:cond delay="25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strVal val="#ppt_w+.3"/>
                                              </p:val>
                                            </p:tav>
                                            <p:tav tm="100000">
                                              <p:val>
                                                <p:strVal val="#ppt_w"/>
                                              </p:val>
                                            </p:tav>
                                          </p:tavLst>
                                        </p:anim>
                                        <p:anim calcmode="lin" valueType="num">
                                          <p:cBhvr>
                                            <p:cTn id="29" dur="500" fill="hold"/>
                                            <p:tgtEl>
                                              <p:spTgt spid="5"/>
                                            </p:tgtEl>
                                            <p:attrNameLst>
                                              <p:attrName>ppt_h</p:attrName>
                                            </p:attrNameLst>
                                          </p:cBhvr>
                                          <p:tavLst>
                                            <p:tav tm="0">
                                              <p:val>
                                                <p:strVal val="#ppt_h"/>
                                              </p:val>
                                            </p:tav>
                                            <p:tav tm="100000">
                                              <p:val>
                                                <p:strVal val="#ppt_h"/>
                                              </p:val>
                                            </p:tav>
                                          </p:tavLst>
                                        </p:anim>
                                        <p:animEffect transition="in" filter="fade">
                                          <p:cBhvr>
                                            <p:cTn id="30" dur="500"/>
                                            <p:tgtEl>
                                              <p:spTgt spid="5"/>
                                            </p:tgtEl>
                                          </p:cBhvr>
                                        </p:animEffect>
                                      </p:childTnLst>
                                    </p:cTn>
                                  </p:par>
                                </p:childTnLst>
                              </p:cTn>
                            </p:par>
                            <p:par>
                              <p:cTn id="31" fill="hold">
                                <p:stCondLst>
                                  <p:cond delay="2250"/>
                                </p:stCondLst>
                                <p:childTnLst>
                                  <p:par>
                                    <p:cTn id="32" presetID="41" presetClass="entr" presetSubtype="0" fill="hold" grpId="0" nodeType="afterEffect">
                                      <p:stCondLst>
                                        <p:cond delay="0"/>
                                      </p:stCondLst>
                                      <p:iterate type="lt">
                                        <p:tmPct val="7500"/>
                                      </p:iterate>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2"/>
                                            </p:tgtEl>
                                            <p:attrNameLst>
                                              <p:attrName>ppt_y</p:attrName>
                                            </p:attrNameLst>
                                          </p:cBhvr>
                                          <p:tavLst>
                                            <p:tav tm="0">
                                              <p:val>
                                                <p:strVal val="#ppt_y"/>
                                              </p:val>
                                            </p:tav>
                                            <p:tav tm="100000">
                                              <p:val>
                                                <p:strVal val="#ppt_y"/>
                                              </p:val>
                                            </p:tav>
                                          </p:tavLst>
                                        </p:anim>
                                        <p:anim calcmode="lin" valueType="num">
                                          <p:cBhvr>
                                            <p:cTn id="3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4" grpId="0" animBg="1"/>
          <p:bldP spid="7" grpId="0" animBg="1"/>
          <p:bldP spid="5"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400" fill="hold"/>
                                            <p:tgtEl>
                                              <p:spTgt spid="7"/>
                                            </p:tgtEl>
                                            <p:attrNameLst>
                                              <p:attrName>ppt_x</p:attrName>
                                            </p:attrNameLst>
                                          </p:cBhvr>
                                          <p:tavLst>
                                            <p:tav tm="0">
                                              <p:val>
                                                <p:strVal val="0-#ppt_w/2"/>
                                              </p:val>
                                            </p:tav>
                                            <p:tav tm="100000">
                                              <p:val>
                                                <p:strVal val="#ppt_x"/>
                                              </p:val>
                                            </p:tav>
                                          </p:tavLst>
                                        </p:anim>
                                        <p:anim calcmode="lin" valueType="num">
                                          <p:cBhvr additive="base">
                                            <p:cTn id="25" dur="400" fill="hold"/>
                                            <p:tgtEl>
                                              <p:spTgt spid="7"/>
                                            </p:tgtEl>
                                            <p:attrNameLst>
                                              <p:attrName>ppt_y</p:attrName>
                                            </p:attrNameLst>
                                          </p:cBhvr>
                                          <p:tavLst>
                                            <p:tav tm="0">
                                              <p:val>
                                                <p:strVal val="#ppt_y"/>
                                              </p:val>
                                            </p:tav>
                                            <p:tav tm="100000">
                                              <p:val>
                                                <p:strVal val="#ppt_y"/>
                                              </p:val>
                                            </p:tav>
                                          </p:tavLst>
                                        </p:anim>
                                      </p:childTnLst>
                                    </p:cTn>
                                  </p:par>
                                  <p:par>
                                    <p:cTn id="26" presetID="50" presetClass="entr" presetSubtype="0" decel="100000" fill="hold" grpId="0" nodeType="withEffect">
                                      <p:stCondLst>
                                        <p:cond delay="25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strVal val="#ppt_w+.3"/>
                                              </p:val>
                                            </p:tav>
                                            <p:tav tm="100000">
                                              <p:val>
                                                <p:strVal val="#ppt_w"/>
                                              </p:val>
                                            </p:tav>
                                          </p:tavLst>
                                        </p:anim>
                                        <p:anim calcmode="lin" valueType="num">
                                          <p:cBhvr>
                                            <p:cTn id="29" dur="500" fill="hold"/>
                                            <p:tgtEl>
                                              <p:spTgt spid="5"/>
                                            </p:tgtEl>
                                            <p:attrNameLst>
                                              <p:attrName>ppt_h</p:attrName>
                                            </p:attrNameLst>
                                          </p:cBhvr>
                                          <p:tavLst>
                                            <p:tav tm="0">
                                              <p:val>
                                                <p:strVal val="#ppt_h"/>
                                              </p:val>
                                            </p:tav>
                                            <p:tav tm="100000">
                                              <p:val>
                                                <p:strVal val="#ppt_h"/>
                                              </p:val>
                                            </p:tav>
                                          </p:tavLst>
                                        </p:anim>
                                        <p:animEffect transition="in" filter="fade">
                                          <p:cBhvr>
                                            <p:cTn id="30" dur="500"/>
                                            <p:tgtEl>
                                              <p:spTgt spid="5"/>
                                            </p:tgtEl>
                                          </p:cBhvr>
                                        </p:animEffect>
                                      </p:childTnLst>
                                    </p:cTn>
                                  </p:par>
                                </p:childTnLst>
                              </p:cTn>
                            </p:par>
                            <p:par>
                              <p:cTn id="31" fill="hold">
                                <p:stCondLst>
                                  <p:cond delay="2250"/>
                                </p:stCondLst>
                                <p:childTnLst>
                                  <p:par>
                                    <p:cTn id="32" presetID="41" presetClass="entr" presetSubtype="0" fill="hold" grpId="0" nodeType="afterEffect">
                                      <p:stCondLst>
                                        <p:cond delay="0"/>
                                      </p:stCondLst>
                                      <p:iterate type="lt">
                                        <p:tmPct val="7500"/>
                                      </p:iterate>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2"/>
                                            </p:tgtEl>
                                            <p:attrNameLst>
                                              <p:attrName>ppt_y</p:attrName>
                                            </p:attrNameLst>
                                          </p:cBhvr>
                                          <p:tavLst>
                                            <p:tav tm="0">
                                              <p:val>
                                                <p:strVal val="#ppt_y"/>
                                              </p:val>
                                            </p:tav>
                                            <p:tav tm="100000">
                                              <p:val>
                                                <p:strVal val="#ppt_y"/>
                                              </p:val>
                                            </p:tav>
                                          </p:tavLst>
                                        </p:anim>
                                        <p:anim calcmode="lin" valueType="num">
                                          <p:cBhvr>
                                            <p:cTn id="3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4" grpId="0" animBg="1"/>
          <p:bldP spid="7" grpId="0" animBg="1"/>
          <p:bldP spid="5" grpId="0"/>
          <p:bldP spid="9"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2"/>
          <p:cNvSpPr/>
          <p:nvPr/>
        </p:nvSpPr>
        <p:spPr>
          <a:xfrm flipH="1" flipV="1">
            <a:off x="3276600" y="-1"/>
            <a:ext cx="8915400" cy="6867525"/>
          </a:xfrm>
          <a:custGeom>
            <a:avLst/>
            <a:gdLst>
              <a:gd name="connsiteX0" fmla="*/ 0 w 8915400"/>
              <a:gd name="connsiteY0" fmla="*/ 6858000 h 6858000"/>
              <a:gd name="connsiteX1" fmla="*/ 0 w 8915400"/>
              <a:gd name="connsiteY1" fmla="*/ 0 h 6858000"/>
              <a:gd name="connsiteX2" fmla="*/ 8915400 w 8915400"/>
              <a:gd name="connsiteY2" fmla="*/ 6858000 h 6858000"/>
              <a:gd name="connsiteX3" fmla="*/ 0 w 8915400"/>
              <a:gd name="connsiteY3" fmla="*/ 6858000 h 6858000"/>
              <a:gd name="connsiteX0" fmla="*/ 0 w 8915400"/>
              <a:gd name="connsiteY0" fmla="*/ 6964917 h 6964917"/>
              <a:gd name="connsiteX1" fmla="*/ 0 w 8915400"/>
              <a:gd name="connsiteY1" fmla="*/ 106917 h 6964917"/>
              <a:gd name="connsiteX2" fmla="*/ 2524125 w 8915400"/>
              <a:gd name="connsiteY2" fmla="*/ 125967 h 6964917"/>
              <a:gd name="connsiteX3" fmla="*/ 8915400 w 8915400"/>
              <a:gd name="connsiteY3" fmla="*/ 6964917 h 6964917"/>
              <a:gd name="connsiteX4" fmla="*/ 0 w 8915400"/>
              <a:gd name="connsiteY4" fmla="*/ 6964917 h 6964917"/>
              <a:gd name="connsiteX0" fmla="*/ 0 w 8915400"/>
              <a:gd name="connsiteY0" fmla="*/ 6858000 h 6858000"/>
              <a:gd name="connsiteX1" fmla="*/ 0 w 8915400"/>
              <a:gd name="connsiteY1" fmla="*/ 0 h 6858000"/>
              <a:gd name="connsiteX2" fmla="*/ 2524125 w 8915400"/>
              <a:gd name="connsiteY2" fmla="*/ 19050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524125 w 8915400"/>
              <a:gd name="connsiteY2" fmla="*/ 19050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495550 w 8915400"/>
              <a:gd name="connsiteY2" fmla="*/ 9525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486025 w 8915400"/>
              <a:gd name="connsiteY2" fmla="*/ 19050 h 6858000"/>
              <a:gd name="connsiteX3" fmla="*/ 8915400 w 8915400"/>
              <a:gd name="connsiteY3" fmla="*/ 6858000 h 6858000"/>
              <a:gd name="connsiteX4" fmla="*/ 0 w 8915400"/>
              <a:gd name="connsiteY4" fmla="*/ 6858000 h 6858000"/>
              <a:gd name="connsiteX0" fmla="*/ 0 w 8915400"/>
              <a:gd name="connsiteY0" fmla="*/ 6858000 h 6858000"/>
              <a:gd name="connsiteX1" fmla="*/ 0 w 8915400"/>
              <a:gd name="connsiteY1" fmla="*/ 0 h 6858000"/>
              <a:gd name="connsiteX2" fmla="*/ 2466975 w 8915400"/>
              <a:gd name="connsiteY2" fmla="*/ 9525 h 6858000"/>
              <a:gd name="connsiteX3" fmla="*/ 8915400 w 8915400"/>
              <a:gd name="connsiteY3" fmla="*/ 6858000 h 6858000"/>
              <a:gd name="connsiteX4" fmla="*/ 0 w 8915400"/>
              <a:gd name="connsiteY4" fmla="*/ 6858000 h 6858000"/>
              <a:gd name="connsiteX0" fmla="*/ 0 w 8915400"/>
              <a:gd name="connsiteY0" fmla="*/ 6877050 h 6877050"/>
              <a:gd name="connsiteX1" fmla="*/ 0 w 8915400"/>
              <a:gd name="connsiteY1" fmla="*/ 19050 h 6877050"/>
              <a:gd name="connsiteX2" fmla="*/ 2476500 w 8915400"/>
              <a:gd name="connsiteY2" fmla="*/ 0 h 6877050"/>
              <a:gd name="connsiteX3" fmla="*/ 8915400 w 8915400"/>
              <a:gd name="connsiteY3" fmla="*/ 6877050 h 6877050"/>
              <a:gd name="connsiteX4" fmla="*/ 0 w 8915400"/>
              <a:gd name="connsiteY4" fmla="*/ 6877050 h 6877050"/>
              <a:gd name="connsiteX0" fmla="*/ 0 w 8915400"/>
              <a:gd name="connsiteY0" fmla="*/ 6867525 h 6867525"/>
              <a:gd name="connsiteX1" fmla="*/ 0 w 8915400"/>
              <a:gd name="connsiteY1" fmla="*/ 9525 h 6867525"/>
              <a:gd name="connsiteX2" fmla="*/ 2476500 w 8915400"/>
              <a:gd name="connsiteY2" fmla="*/ 0 h 6867525"/>
              <a:gd name="connsiteX3" fmla="*/ 8915400 w 8915400"/>
              <a:gd name="connsiteY3" fmla="*/ 6867525 h 6867525"/>
              <a:gd name="connsiteX4" fmla="*/ 0 w 8915400"/>
              <a:gd name="connsiteY4" fmla="*/ 6867525 h 686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5400" h="6867525">
                <a:moveTo>
                  <a:pt x="0" y="6867525"/>
                </a:moveTo>
                <a:lnTo>
                  <a:pt x="0" y="9525"/>
                </a:lnTo>
                <a:lnTo>
                  <a:pt x="2476500" y="0"/>
                </a:lnTo>
                <a:lnTo>
                  <a:pt x="8915400" y="6867525"/>
                </a:lnTo>
                <a:lnTo>
                  <a:pt x="0" y="686752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5770140" y="0"/>
            <a:ext cx="5278860" cy="6153150"/>
          </a:xfrm>
          <a:custGeom>
            <a:avLst/>
            <a:gdLst>
              <a:gd name="connsiteX0" fmla="*/ 0 w 5278860"/>
              <a:gd name="connsiteY0" fmla="*/ 0 h 6153150"/>
              <a:gd name="connsiteX1" fmla="*/ 5278860 w 5278860"/>
              <a:gd name="connsiteY1" fmla="*/ 0 h 6153150"/>
              <a:gd name="connsiteX2" fmla="*/ 5278860 w 5278860"/>
              <a:gd name="connsiteY2" fmla="*/ 3717890 h 6153150"/>
              <a:gd name="connsiteX3" fmla="*/ 5278860 w 5278860"/>
              <a:gd name="connsiteY3" fmla="*/ 3933825 h 6153150"/>
              <a:gd name="connsiteX4" fmla="*/ 5278860 w 5278860"/>
              <a:gd name="connsiteY4" fmla="*/ 6153150 h 6153150"/>
              <a:gd name="connsiteX5" fmla="*/ 5132225 w 5278860"/>
              <a:gd name="connsiteY5" fmla="*/ 6000750 h 6153150"/>
              <a:gd name="connsiteX6" fmla="*/ 4985590 w 5278860"/>
              <a:gd name="connsiteY6" fmla="*/ 6153150 h 6153150"/>
              <a:gd name="connsiteX7" fmla="*/ 4838955 w 5278860"/>
              <a:gd name="connsiteY7" fmla="*/ 6000750 h 6153150"/>
              <a:gd name="connsiteX8" fmla="*/ 4692320 w 5278860"/>
              <a:gd name="connsiteY8" fmla="*/ 6153150 h 6153150"/>
              <a:gd name="connsiteX9" fmla="*/ 4545685 w 5278860"/>
              <a:gd name="connsiteY9" fmla="*/ 6000750 h 6153150"/>
              <a:gd name="connsiteX10" fmla="*/ 4399050 w 5278860"/>
              <a:gd name="connsiteY10" fmla="*/ 6153150 h 6153150"/>
              <a:gd name="connsiteX11" fmla="*/ 4252415 w 5278860"/>
              <a:gd name="connsiteY11" fmla="*/ 6000750 h 6153150"/>
              <a:gd name="connsiteX12" fmla="*/ 4105780 w 5278860"/>
              <a:gd name="connsiteY12" fmla="*/ 6153150 h 6153150"/>
              <a:gd name="connsiteX13" fmla="*/ 3959145 w 5278860"/>
              <a:gd name="connsiteY13" fmla="*/ 6000750 h 6153150"/>
              <a:gd name="connsiteX14" fmla="*/ 3812510 w 5278860"/>
              <a:gd name="connsiteY14" fmla="*/ 6153150 h 6153150"/>
              <a:gd name="connsiteX15" fmla="*/ 3665875 w 5278860"/>
              <a:gd name="connsiteY15" fmla="*/ 6000750 h 6153150"/>
              <a:gd name="connsiteX16" fmla="*/ 3519240 w 5278860"/>
              <a:gd name="connsiteY16" fmla="*/ 6153150 h 6153150"/>
              <a:gd name="connsiteX17" fmla="*/ 3372605 w 5278860"/>
              <a:gd name="connsiteY17" fmla="*/ 6000750 h 6153150"/>
              <a:gd name="connsiteX18" fmla="*/ 3225970 w 5278860"/>
              <a:gd name="connsiteY18" fmla="*/ 6153150 h 6153150"/>
              <a:gd name="connsiteX19" fmla="*/ 3079335 w 5278860"/>
              <a:gd name="connsiteY19" fmla="*/ 6000750 h 6153150"/>
              <a:gd name="connsiteX20" fmla="*/ 2932700 w 5278860"/>
              <a:gd name="connsiteY20" fmla="*/ 6153150 h 6153150"/>
              <a:gd name="connsiteX21" fmla="*/ 2786065 w 5278860"/>
              <a:gd name="connsiteY21" fmla="*/ 6000750 h 6153150"/>
              <a:gd name="connsiteX22" fmla="*/ 2639430 w 5278860"/>
              <a:gd name="connsiteY22" fmla="*/ 6153150 h 6153150"/>
              <a:gd name="connsiteX23" fmla="*/ 2492795 w 5278860"/>
              <a:gd name="connsiteY23" fmla="*/ 6000750 h 6153150"/>
              <a:gd name="connsiteX24" fmla="*/ 2346160 w 5278860"/>
              <a:gd name="connsiteY24" fmla="*/ 6153150 h 6153150"/>
              <a:gd name="connsiteX25" fmla="*/ 2199525 w 5278860"/>
              <a:gd name="connsiteY25" fmla="*/ 6000750 h 6153150"/>
              <a:gd name="connsiteX26" fmla="*/ 2052890 w 5278860"/>
              <a:gd name="connsiteY26" fmla="*/ 6153150 h 6153150"/>
              <a:gd name="connsiteX27" fmla="*/ 1906255 w 5278860"/>
              <a:gd name="connsiteY27" fmla="*/ 6000750 h 6153150"/>
              <a:gd name="connsiteX28" fmla="*/ 1759620 w 5278860"/>
              <a:gd name="connsiteY28" fmla="*/ 6153150 h 6153150"/>
              <a:gd name="connsiteX29" fmla="*/ 1612985 w 5278860"/>
              <a:gd name="connsiteY29" fmla="*/ 6000750 h 6153150"/>
              <a:gd name="connsiteX30" fmla="*/ 1466350 w 5278860"/>
              <a:gd name="connsiteY30" fmla="*/ 6153150 h 6153150"/>
              <a:gd name="connsiteX31" fmla="*/ 1319715 w 5278860"/>
              <a:gd name="connsiteY31" fmla="*/ 6000750 h 6153150"/>
              <a:gd name="connsiteX32" fmla="*/ 1173080 w 5278860"/>
              <a:gd name="connsiteY32" fmla="*/ 6153150 h 6153150"/>
              <a:gd name="connsiteX33" fmla="*/ 1026445 w 5278860"/>
              <a:gd name="connsiteY33" fmla="*/ 6000750 h 6153150"/>
              <a:gd name="connsiteX34" fmla="*/ 879810 w 5278860"/>
              <a:gd name="connsiteY34" fmla="*/ 6153150 h 6153150"/>
              <a:gd name="connsiteX35" fmla="*/ 733175 w 5278860"/>
              <a:gd name="connsiteY35" fmla="*/ 6000750 h 6153150"/>
              <a:gd name="connsiteX36" fmla="*/ 586540 w 5278860"/>
              <a:gd name="connsiteY36" fmla="*/ 6153150 h 6153150"/>
              <a:gd name="connsiteX37" fmla="*/ 439905 w 5278860"/>
              <a:gd name="connsiteY37" fmla="*/ 6000750 h 6153150"/>
              <a:gd name="connsiteX38" fmla="*/ 293270 w 5278860"/>
              <a:gd name="connsiteY38" fmla="*/ 6153150 h 6153150"/>
              <a:gd name="connsiteX39" fmla="*/ 146635 w 5278860"/>
              <a:gd name="connsiteY39" fmla="*/ 6000750 h 6153150"/>
              <a:gd name="connsiteX40" fmla="*/ 0 w 5278860"/>
              <a:gd name="connsiteY40" fmla="*/ 6153150 h 6153150"/>
              <a:gd name="connsiteX41" fmla="*/ 0 w 5278860"/>
              <a:gd name="connsiteY41" fmla="*/ 3933825 h 6153150"/>
              <a:gd name="connsiteX42" fmla="*/ 0 w 5278860"/>
              <a:gd name="connsiteY42" fmla="*/ 3717890 h 615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278860" h="6153150">
                <a:moveTo>
                  <a:pt x="0" y="0"/>
                </a:moveTo>
                <a:lnTo>
                  <a:pt x="5278860" y="0"/>
                </a:lnTo>
                <a:lnTo>
                  <a:pt x="5278860" y="3717890"/>
                </a:lnTo>
                <a:lnTo>
                  <a:pt x="5278860" y="3933825"/>
                </a:lnTo>
                <a:lnTo>
                  <a:pt x="5278860" y="6153150"/>
                </a:lnTo>
                <a:lnTo>
                  <a:pt x="5132225" y="6000750"/>
                </a:lnTo>
                <a:lnTo>
                  <a:pt x="4985590" y="6153150"/>
                </a:lnTo>
                <a:lnTo>
                  <a:pt x="4838955" y="6000750"/>
                </a:lnTo>
                <a:lnTo>
                  <a:pt x="4692320" y="6153150"/>
                </a:lnTo>
                <a:lnTo>
                  <a:pt x="4545685" y="6000750"/>
                </a:lnTo>
                <a:lnTo>
                  <a:pt x="4399050" y="6153150"/>
                </a:lnTo>
                <a:lnTo>
                  <a:pt x="4252415" y="6000750"/>
                </a:lnTo>
                <a:lnTo>
                  <a:pt x="4105780" y="6153150"/>
                </a:lnTo>
                <a:lnTo>
                  <a:pt x="3959145" y="6000750"/>
                </a:lnTo>
                <a:lnTo>
                  <a:pt x="3812510" y="6153150"/>
                </a:lnTo>
                <a:lnTo>
                  <a:pt x="3665875" y="6000750"/>
                </a:lnTo>
                <a:lnTo>
                  <a:pt x="3519240" y="6153150"/>
                </a:lnTo>
                <a:lnTo>
                  <a:pt x="3372605" y="6000750"/>
                </a:lnTo>
                <a:lnTo>
                  <a:pt x="3225970" y="6153150"/>
                </a:lnTo>
                <a:lnTo>
                  <a:pt x="3079335" y="6000750"/>
                </a:lnTo>
                <a:lnTo>
                  <a:pt x="2932700" y="6153150"/>
                </a:lnTo>
                <a:lnTo>
                  <a:pt x="2786065" y="6000750"/>
                </a:lnTo>
                <a:lnTo>
                  <a:pt x="2639430" y="6153150"/>
                </a:lnTo>
                <a:lnTo>
                  <a:pt x="2492795" y="6000750"/>
                </a:lnTo>
                <a:lnTo>
                  <a:pt x="2346160" y="6153150"/>
                </a:lnTo>
                <a:lnTo>
                  <a:pt x="2199525" y="6000750"/>
                </a:lnTo>
                <a:lnTo>
                  <a:pt x="2052890" y="6153150"/>
                </a:lnTo>
                <a:lnTo>
                  <a:pt x="1906255" y="6000750"/>
                </a:lnTo>
                <a:lnTo>
                  <a:pt x="1759620" y="6153150"/>
                </a:lnTo>
                <a:lnTo>
                  <a:pt x="1612985" y="6000750"/>
                </a:lnTo>
                <a:lnTo>
                  <a:pt x="1466350" y="6153150"/>
                </a:lnTo>
                <a:lnTo>
                  <a:pt x="1319715" y="6000750"/>
                </a:lnTo>
                <a:lnTo>
                  <a:pt x="1173080" y="6153150"/>
                </a:lnTo>
                <a:lnTo>
                  <a:pt x="1026445" y="6000750"/>
                </a:lnTo>
                <a:lnTo>
                  <a:pt x="879810" y="6153150"/>
                </a:lnTo>
                <a:lnTo>
                  <a:pt x="733175" y="6000750"/>
                </a:lnTo>
                <a:lnTo>
                  <a:pt x="586540" y="6153150"/>
                </a:lnTo>
                <a:lnTo>
                  <a:pt x="439905" y="6000750"/>
                </a:lnTo>
                <a:lnTo>
                  <a:pt x="293270" y="6153150"/>
                </a:lnTo>
                <a:lnTo>
                  <a:pt x="146635" y="6000750"/>
                </a:lnTo>
                <a:lnTo>
                  <a:pt x="0" y="6153150"/>
                </a:lnTo>
                <a:lnTo>
                  <a:pt x="0" y="3933825"/>
                </a:lnTo>
                <a:lnTo>
                  <a:pt x="0" y="3717890"/>
                </a:lnTo>
                <a:close/>
              </a:path>
            </a:pathLst>
          </a:custGeom>
          <a:solidFill>
            <a:schemeClr val="bg1"/>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70140" y="200025"/>
            <a:ext cx="5278860" cy="3517865"/>
          </a:xfrm>
          <a:prstGeom prst="rect">
            <a:avLst/>
          </a:prstGeom>
          <a:solidFill>
            <a:schemeClr val="bg1"/>
          </a:solidFill>
        </p:spPr>
      </p:pic>
      <p:sp>
        <p:nvSpPr>
          <p:cNvPr id="6" name="文本框 5"/>
          <p:cNvSpPr txBox="1"/>
          <p:nvPr/>
        </p:nvSpPr>
        <p:spPr>
          <a:xfrm>
            <a:off x="371475" y="1825064"/>
            <a:ext cx="4941460" cy="3785652"/>
          </a:xfrm>
          <a:prstGeom prst="rect">
            <a:avLst/>
          </a:prstGeom>
          <a:noFill/>
        </p:spPr>
        <p:txBody>
          <a:bodyPr wrap="square" lIns="0" rIns="0" rtlCol="0">
            <a:spAutoFit/>
          </a:bodyPr>
          <a:lstStyle/>
          <a:p>
            <a:pPr algn="just">
              <a:lnSpc>
                <a:spcPct val="150000"/>
              </a:lnSpc>
              <a:spcAft>
                <a:spcPts val="600"/>
              </a:spcAft>
            </a:pPr>
            <a:r>
              <a:rPr lang="zh-CN" altLang="zh-CN" sz="2000" dirty="0"/>
              <a:t>科研送校是市区教科研部门的一项创新工作，意在建立联动机制，整合优势智库资源，分层次、分类别对区域内基层学校（幼儿园）进行有针对性的指导和帮扶。上半年，科研处牵头在华润悦府幼儿园、新城初中怡康校区、致远外小进行了“科研送校”活动，以学校的特色定位、课题建构、队伍发展为话题交流和互动</a:t>
            </a:r>
            <a:endParaRPr lang="zh-CN" altLang="en-US" sz="2000" dirty="0">
              <a:latin typeface="+mn-ea"/>
            </a:endParaRPr>
          </a:p>
        </p:txBody>
      </p:sp>
      <p:sp>
        <p:nvSpPr>
          <p:cNvPr id="11" name="直角三角形 10"/>
          <p:cNvSpPr/>
          <p:nvPr/>
        </p:nvSpPr>
        <p:spPr>
          <a:xfrm>
            <a:off x="-1" y="4921254"/>
            <a:ext cx="1817519" cy="193674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939909" y="4718164"/>
            <a:ext cx="5109091" cy="892552"/>
          </a:xfrm>
          <a:prstGeom prst="rect">
            <a:avLst/>
          </a:prstGeom>
          <a:noFill/>
        </p:spPr>
        <p:txBody>
          <a:bodyPr wrap="none" rtlCol="0">
            <a:spAutoFit/>
          </a:bodyPr>
          <a:lstStyle/>
          <a:p>
            <a:r>
              <a:rPr lang="zh-CN" altLang="en-US" sz="3200" b="1" dirty="0">
                <a:latin typeface="+mn-ea"/>
              </a:rPr>
              <a:t>坚持开展“科研送校”活动</a:t>
            </a:r>
          </a:p>
          <a:p>
            <a:endParaRPr lang="zh-CN" altLang="en-US" sz="2000" dirty="0">
              <a:latin typeface="+mn-ea"/>
            </a:endParaRPr>
          </a:p>
        </p:txBody>
      </p:sp>
      <p:sp>
        <p:nvSpPr>
          <p:cNvPr id="14" name="矩形 13"/>
          <p:cNvSpPr/>
          <p:nvPr/>
        </p:nvSpPr>
        <p:spPr>
          <a:xfrm>
            <a:off x="5939909" y="4003790"/>
            <a:ext cx="583135" cy="5130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1</a:t>
            </a:r>
            <a:endParaRPr lang="zh-CN" altLang="en-US" sz="3600" dirty="0"/>
          </a:p>
        </p:txBody>
      </p:sp>
    </p:spTree>
    <p:extLst>
      <p:ext uri="{BB962C8B-B14F-4D97-AF65-F5344CB8AC3E}">
        <p14:creationId xmlns:p14="http://schemas.microsoft.com/office/powerpoint/2010/main" val="544923355"/>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700"/>
                            </p:stCondLst>
                            <p:childTnLst>
                              <p:par>
                                <p:cTn id="12" presetID="37" presetClass="entr" presetSubtype="0" fill="hold" grpId="0" nodeType="afterEffect">
                                  <p:stCondLst>
                                    <p:cond delay="2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anim calcmode="lin" valueType="num">
                                      <p:cBhvr>
                                        <p:cTn id="15" dur="500" fill="hold"/>
                                        <p:tgtEl>
                                          <p:spTgt spid="3"/>
                                        </p:tgtEl>
                                        <p:attrNameLst>
                                          <p:attrName>ppt_x</p:attrName>
                                        </p:attrNameLst>
                                      </p:cBhvr>
                                      <p:tavLst>
                                        <p:tav tm="0">
                                          <p:val>
                                            <p:strVal val="#ppt_x"/>
                                          </p:val>
                                        </p:tav>
                                        <p:tav tm="100000">
                                          <p:val>
                                            <p:strVal val="#ppt_x"/>
                                          </p:val>
                                        </p:tav>
                                      </p:tavLst>
                                    </p:anim>
                                    <p:anim calcmode="lin" valueType="num">
                                      <p:cBhvr>
                                        <p:cTn id="16" dur="450" decel="100000" fill="hold"/>
                                        <p:tgtEl>
                                          <p:spTgt spid="3"/>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childTnLst>
                          </p:cTn>
                        </p:par>
                        <p:par>
                          <p:cTn id="18" fill="hold">
                            <p:stCondLst>
                              <p:cond delay="1400"/>
                            </p:stCondLst>
                            <p:childTnLst>
                              <p:par>
                                <p:cTn id="19" presetID="2" presetClass="entr" presetSubtype="1" accel="34000" decel="6600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0-#ppt_h/2"/>
                                          </p:val>
                                        </p:tav>
                                        <p:tav tm="100000">
                                          <p:val>
                                            <p:strVal val="#ppt_y"/>
                                          </p:val>
                                        </p:tav>
                                      </p:tavLst>
                                    </p:anim>
                                  </p:childTnLst>
                                </p:cTn>
                              </p:par>
                            </p:childTnLst>
                          </p:cTn>
                        </p:par>
                        <p:par>
                          <p:cTn id="23" fill="hold">
                            <p:stCondLst>
                              <p:cond delay="1900"/>
                            </p:stCondLst>
                            <p:childTnLst>
                              <p:par>
                                <p:cTn id="24" presetID="2" presetClass="entr" presetSubtype="1" accel="34000" decel="6600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0-#ppt_h/2"/>
                                          </p:val>
                                        </p:tav>
                                        <p:tav tm="100000">
                                          <p:val>
                                            <p:strVal val="#ppt_y"/>
                                          </p:val>
                                        </p:tav>
                                      </p:tavLst>
                                    </p:anim>
                                  </p:childTnLst>
                                </p:cTn>
                              </p:par>
                              <p:par>
                                <p:cTn id="28" presetID="16" presetClass="entr" presetSubtype="37" fill="hold" grpId="0" nodeType="withEffect">
                                  <p:stCondLst>
                                    <p:cond delay="300"/>
                                  </p:stCondLst>
                                  <p:childTnLst>
                                    <p:set>
                                      <p:cBhvr>
                                        <p:cTn id="29" dur="1" fill="hold">
                                          <p:stCondLst>
                                            <p:cond delay="0"/>
                                          </p:stCondLst>
                                        </p:cTn>
                                        <p:tgtEl>
                                          <p:spTgt spid="6"/>
                                        </p:tgtEl>
                                        <p:attrNameLst>
                                          <p:attrName>style.visibility</p:attrName>
                                        </p:attrNameLst>
                                      </p:cBhvr>
                                      <p:to>
                                        <p:strVal val="visible"/>
                                      </p:to>
                                    </p:set>
                                    <p:animEffect transition="in" filter="barn(outVertical)">
                                      <p:cBhvr>
                                        <p:cTn id="30" dur="500"/>
                                        <p:tgtEl>
                                          <p:spTgt spid="6"/>
                                        </p:tgtEl>
                                      </p:cBhvr>
                                    </p:animEffect>
                                  </p:childTnLst>
                                </p:cTn>
                              </p:par>
                            </p:childTnLst>
                          </p:cTn>
                        </p:par>
                        <p:par>
                          <p:cTn id="31" fill="hold">
                            <p:stCondLst>
                              <p:cond delay="2700"/>
                            </p:stCondLst>
                            <p:childTnLst>
                              <p:par>
                                <p:cTn id="32" presetID="49" presetClass="entr" presetSubtype="0" decel="100000" fill="hold" grpId="0" nodeType="afterEffect">
                                  <p:stCondLst>
                                    <p:cond delay="20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 calcmode="lin" valueType="num">
                                      <p:cBhvr>
                                        <p:cTn id="36" dur="500" fill="hold"/>
                                        <p:tgtEl>
                                          <p:spTgt spid="14"/>
                                        </p:tgtEl>
                                        <p:attrNameLst>
                                          <p:attrName>style.rotation</p:attrName>
                                        </p:attrNameLst>
                                      </p:cBhvr>
                                      <p:tavLst>
                                        <p:tav tm="0">
                                          <p:val>
                                            <p:fltVal val="360"/>
                                          </p:val>
                                        </p:tav>
                                        <p:tav tm="100000">
                                          <p:val>
                                            <p:fltVal val="0"/>
                                          </p:val>
                                        </p:tav>
                                      </p:tavLst>
                                    </p:anim>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p:bldP spid="11" grpId="0" animBg="1"/>
      <p:bldP spid="12" grpId="0"/>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62514" y="1701641"/>
            <a:ext cx="3466969" cy="2340529"/>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7059" y="1701641"/>
            <a:ext cx="3510793" cy="2340529"/>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23460" y="1712120"/>
            <a:ext cx="3512166" cy="2326239"/>
          </a:xfrm>
          <a:prstGeom prst="rect">
            <a:avLst/>
          </a:prstGeom>
        </p:spPr>
      </p:pic>
      <p:sp>
        <p:nvSpPr>
          <p:cNvPr id="5" name="任意多边形 4"/>
          <p:cNvSpPr/>
          <p:nvPr/>
        </p:nvSpPr>
        <p:spPr>
          <a:xfrm>
            <a:off x="5579807" y="4158258"/>
            <a:ext cx="1032384" cy="661391"/>
          </a:xfrm>
          <a:custGeom>
            <a:avLst/>
            <a:gdLst>
              <a:gd name="connsiteX0" fmla="*/ 0 w 1469517"/>
              <a:gd name="connsiteY0" fmla="*/ 0 h 1143000"/>
              <a:gd name="connsiteX1" fmla="*/ 1469517 w 1469517"/>
              <a:gd name="connsiteY1" fmla="*/ 0 h 1143000"/>
              <a:gd name="connsiteX2" fmla="*/ 734759 w 1469517"/>
              <a:gd name="connsiteY2" fmla="*/ 1143000 h 1143000"/>
            </a:gdLst>
            <a:ahLst/>
            <a:cxnLst>
              <a:cxn ang="0">
                <a:pos x="connsiteX0" y="connsiteY0"/>
              </a:cxn>
              <a:cxn ang="0">
                <a:pos x="connsiteX1" y="connsiteY1"/>
              </a:cxn>
              <a:cxn ang="0">
                <a:pos x="connsiteX2" y="connsiteY2"/>
              </a:cxn>
            </a:cxnLst>
            <a:rect l="l" t="t" r="r" b="b"/>
            <a:pathLst>
              <a:path w="1469517" h="1143000">
                <a:moveTo>
                  <a:pt x="0" y="0"/>
                </a:moveTo>
                <a:lnTo>
                  <a:pt x="1469517" y="0"/>
                </a:lnTo>
                <a:lnTo>
                  <a:pt x="734759" y="1143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1577699" y="4158257"/>
            <a:ext cx="1122640" cy="661392"/>
          </a:xfrm>
          <a:custGeom>
            <a:avLst/>
            <a:gdLst>
              <a:gd name="connsiteX0" fmla="*/ 0 w 1469517"/>
              <a:gd name="connsiteY0" fmla="*/ 0 h 1143000"/>
              <a:gd name="connsiteX1" fmla="*/ 1469517 w 1469517"/>
              <a:gd name="connsiteY1" fmla="*/ 0 h 1143000"/>
              <a:gd name="connsiteX2" fmla="*/ 734759 w 1469517"/>
              <a:gd name="connsiteY2" fmla="*/ 1143000 h 1143000"/>
            </a:gdLst>
            <a:ahLst/>
            <a:cxnLst>
              <a:cxn ang="0">
                <a:pos x="connsiteX0" y="connsiteY0"/>
              </a:cxn>
              <a:cxn ang="0">
                <a:pos x="connsiteX1" y="connsiteY1"/>
              </a:cxn>
              <a:cxn ang="0">
                <a:pos x="connsiteX2" y="connsiteY2"/>
              </a:cxn>
            </a:cxnLst>
            <a:rect l="l" t="t" r="r" b="b"/>
            <a:pathLst>
              <a:path w="1469517" h="1143000">
                <a:moveTo>
                  <a:pt x="0" y="0"/>
                </a:moveTo>
                <a:lnTo>
                  <a:pt x="1469517" y="0"/>
                </a:lnTo>
                <a:lnTo>
                  <a:pt x="734759" y="1143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9144785" y="4164927"/>
            <a:ext cx="1042204" cy="654722"/>
          </a:xfrm>
          <a:custGeom>
            <a:avLst/>
            <a:gdLst>
              <a:gd name="connsiteX0" fmla="*/ 0 w 1469517"/>
              <a:gd name="connsiteY0" fmla="*/ 0 h 1143000"/>
              <a:gd name="connsiteX1" fmla="*/ 1469517 w 1469517"/>
              <a:gd name="connsiteY1" fmla="*/ 0 h 1143000"/>
              <a:gd name="connsiteX2" fmla="*/ 734759 w 1469517"/>
              <a:gd name="connsiteY2" fmla="*/ 1143000 h 1143000"/>
            </a:gdLst>
            <a:ahLst/>
            <a:cxnLst>
              <a:cxn ang="0">
                <a:pos x="connsiteX0" y="connsiteY0"/>
              </a:cxn>
              <a:cxn ang="0">
                <a:pos x="connsiteX1" y="connsiteY1"/>
              </a:cxn>
              <a:cxn ang="0">
                <a:pos x="connsiteX2" y="connsiteY2"/>
              </a:cxn>
            </a:cxnLst>
            <a:rect l="l" t="t" r="r" b="b"/>
            <a:pathLst>
              <a:path w="1469517" h="1143000">
                <a:moveTo>
                  <a:pt x="0" y="0"/>
                </a:moveTo>
                <a:lnTo>
                  <a:pt x="1469517" y="0"/>
                </a:lnTo>
                <a:lnTo>
                  <a:pt x="734759" y="1143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450017" y="1216222"/>
            <a:ext cx="1724882" cy="369332"/>
          </a:xfrm>
          <a:prstGeom prst="rect">
            <a:avLst/>
          </a:prstGeom>
          <a:noFill/>
        </p:spPr>
        <p:txBody>
          <a:bodyPr wrap="none" lIns="0" rIns="108000" rtlCol="0">
            <a:spAutoFit/>
          </a:bodyPr>
          <a:lstStyle/>
          <a:p>
            <a:pPr algn="ctr"/>
            <a:r>
              <a:rPr lang="zh-CN" altLang="zh-CN" b="1" dirty="0"/>
              <a:t>华润悦府幼儿园</a:t>
            </a:r>
            <a:endParaRPr lang="zh-CN" altLang="en-US" sz="1400" b="1" dirty="0"/>
          </a:p>
        </p:txBody>
      </p:sp>
      <p:sp>
        <p:nvSpPr>
          <p:cNvPr id="9" name="文本框 8"/>
          <p:cNvSpPr txBox="1"/>
          <p:nvPr/>
        </p:nvSpPr>
        <p:spPr>
          <a:xfrm>
            <a:off x="5579807" y="1216221"/>
            <a:ext cx="1032384" cy="369332"/>
          </a:xfrm>
          <a:prstGeom prst="rect">
            <a:avLst/>
          </a:prstGeom>
          <a:noFill/>
        </p:spPr>
        <p:txBody>
          <a:bodyPr wrap="none" lIns="0" rIns="108000" rtlCol="0">
            <a:spAutoFit/>
          </a:bodyPr>
          <a:lstStyle/>
          <a:p>
            <a:pPr algn="ctr"/>
            <a:r>
              <a:rPr lang="zh-CN" altLang="zh-CN" b="1" dirty="0"/>
              <a:t>致远外小</a:t>
            </a:r>
            <a:endParaRPr lang="zh-CN" altLang="en-US" sz="1400" b="1" dirty="0"/>
          </a:p>
        </p:txBody>
      </p:sp>
      <p:sp>
        <p:nvSpPr>
          <p:cNvPr id="10" name="文本框 9"/>
          <p:cNvSpPr txBox="1"/>
          <p:nvPr/>
        </p:nvSpPr>
        <p:spPr>
          <a:xfrm>
            <a:off x="8901685" y="1216220"/>
            <a:ext cx="1955714" cy="369332"/>
          </a:xfrm>
          <a:prstGeom prst="rect">
            <a:avLst/>
          </a:prstGeom>
          <a:noFill/>
        </p:spPr>
        <p:txBody>
          <a:bodyPr wrap="none" lIns="0" rIns="108000" rtlCol="0">
            <a:spAutoFit/>
          </a:bodyPr>
          <a:lstStyle/>
          <a:p>
            <a:pPr algn="ctr"/>
            <a:r>
              <a:rPr lang="zh-CN" altLang="zh-CN" b="1" dirty="0"/>
              <a:t>新城初中怡康校区</a:t>
            </a:r>
            <a:endParaRPr lang="zh-CN" altLang="en-US" sz="1400" b="1" dirty="0"/>
          </a:p>
        </p:txBody>
      </p:sp>
      <p:sp>
        <p:nvSpPr>
          <p:cNvPr id="11" name="文本框 10"/>
          <p:cNvSpPr txBox="1"/>
          <p:nvPr/>
        </p:nvSpPr>
        <p:spPr>
          <a:xfrm>
            <a:off x="710138" y="4981634"/>
            <a:ext cx="3007376" cy="923330"/>
          </a:xfrm>
          <a:prstGeom prst="rect">
            <a:avLst/>
          </a:prstGeom>
          <a:noFill/>
        </p:spPr>
        <p:txBody>
          <a:bodyPr wrap="square" lIns="0" rIns="0" rtlCol="0">
            <a:spAutoFit/>
          </a:bodyPr>
          <a:lstStyle/>
          <a:p>
            <a:pPr>
              <a:spcAft>
                <a:spcPts val="600"/>
              </a:spcAft>
            </a:pPr>
            <a:r>
              <a:rPr lang="zh-CN" altLang="zh-CN" dirty="0"/>
              <a:t>华润悦府幼儿园，就”儿童创意戏剧课程”与幼儿园主导课程的关系和定位进行了探讨</a:t>
            </a:r>
            <a:endParaRPr lang="zh-CN" altLang="en-US" sz="1200" dirty="0">
              <a:latin typeface="+mn-ea"/>
            </a:endParaRPr>
          </a:p>
        </p:txBody>
      </p:sp>
      <p:sp>
        <p:nvSpPr>
          <p:cNvPr id="12" name="文本框 11"/>
          <p:cNvSpPr txBox="1"/>
          <p:nvPr/>
        </p:nvSpPr>
        <p:spPr>
          <a:xfrm>
            <a:off x="4598131" y="4981634"/>
            <a:ext cx="3088543" cy="923330"/>
          </a:xfrm>
          <a:prstGeom prst="rect">
            <a:avLst/>
          </a:prstGeom>
          <a:noFill/>
        </p:spPr>
        <p:txBody>
          <a:bodyPr wrap="square" lIns="0" rIns="0" rtlCol="0">
            <a:spAutoFit/>
          </a:bodyPr>
          <a:lstStyle/>
          <a:p>
            <a:pPr>
              <a:spcAft>
                <a:spcPts val="600"/>
              </a:spcAft>
            </a:pPr>
            <a:r>
              <a:rPr lang="zh-CN" altLang="zh-CN" dirty="0"/>
              <a:t>致远外小就“习作教学方略”的理解和“习作教学方略”的成果提炼和呈现形式进行研讨</a:t>
            </a:r>
            <a:endParaRPr lang="zh-CN" altLang="en-US" sz="1200" dirty="0">
              <a:latin typeface="+mn-ea"/>
            </a:endParaRPr>
          </a:p>
        </p:txBody>
      </p:sp>
      <p:sp>
        <p:nvSpPr>
          <p:cNvPr id="13" name="文本框 12"/>
          <p:cNvSpPr txBox="1"/>
          <p:nvPr/>
        </p:nvSpPr>
        <p:spPr>
          <a:xfrm>
            <a:off x="8474484" y="4981634"/>
            <a:ext cx="3055530" cy="923330"/>
          </a:xfrm>
          <a:prstGeom prst="rect">
            <a:avLst/>
          </a:prstGeom>
          <a:noFill/>
        </p:spPr>
        <p:txBody>
          <a:bodyPr wrap="square" lIns="0" rIns="0" rtlCol="0">
            <a:spAutoFit/>
          </a:bodyPr>
          <a:lstStyle/>
          <a:p>
            <a:pPr>
              <a:spcAft>
                <a:spcPts val="600"/>
              </a:spcAft>
            </a:pPr>
            <a:r>
              <a:rPr lang="zh-CN" altLang="zh-CN" dirty="0"/>
              <a:t>新城初中怡康校区就语文学科和数学学科学生学习策略的指导进行了教学案例的解析</a:t>
            </a:r>
            <a:endParaRPr lang="zh-CN" altLang="en-US" sz="1200" dirty="0">
              <a:latin typeface="+mn-ea"/>
            </a:endParaRPr>
          </a:p>
        </p:txBody>
      </p:sp>
      <p:sp>
        <p:nvSpPr>
          <p:cNvPr id="21" name="矩形 20"/>
          <p:cNvSpPr/>
          <p:nvPr/>
        </p:nvSpPr>
        <p:spPr>
          <a:xfrm>
            <a:off x="6631" y="6622600"/>
            <a:ext cx="12191999" cy="25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12725544"/>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10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300"/>
                                            <p:tgtEl>
                                              <p:spTgt spid="8"/>
                                            </p:tgtEl>
                                          </p:cBhvr>
                                        </p:animEffect>
                                      </p:childTnLst>
                                    </p:cTn>
                                  </p:par>
                                  <p:par>
                                    <p:cTn id="8" presetID="16" presetClass="entr" presetSubtype="37" fill="hold"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barn(outVertical)">
                                          <p:cBhvr>
                                            <p:cTn id="10" dur="300"/>
                                            <p:tgtEl>
                                              <p:spTgt spid="3"/>
                                            </p:tgtEl>
                                          </p:cBhvr>
                                        </p:animEffect>
                                      </p:childTnLst>
                                    </p:cTn>
                                  </p:par>
                                </p:childTnLst>
                              </p:cTn>
                            </p:par>
                            <p:par>
                              <p:cTn id="11" fill="hold">
                                <p:stCondLst>
                                  <p:cond delay="600"/>
                                </p:stCondLst>
                                <p:childTnLst>
                                  <p:par>
                                    <p:cTn id="12" presetID="12" presetClass="entr" presetSubtype="1"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250"/>
                                            <p:tgtEl>
                                              <p:spTgt spid="6"/>
                                            </p:tgtEl>
                                            <p:attrNameLst>
                                              <p:attrName>ppt_y</p:attrName>
                                            </p:attrNameLst>
                                          </p:cBhvr>
                                          <p:tavLst>
                                            <p:tav tm="0">
                                              <p:val>
                                                <p:strVal val="#ppt_y-#ppt_h*1.125000"/>
                                              </p:val>
                                            </p:tav>
                                            <p:tav tm="100000">
                                              <p:val>
                                                <p:strVal val="#ppt_y"/>
                                              </p:val>
                                            </p:tav>
                                          </p:tavLst>
                                        </p:anim>
                                        <p:animEffect transition="in" filter="wipe(down)">
                                          <p:cBhvr>
                                            <p:cTn id="15" dur="250"/>
                                            <p:tgtEl>
                                              <p:spTgt spid="6"/>
                                            </p:tgtEl>
                                          </p:cBhvr>
                                        </p:animEffect>
                                      </p:childTnLst>
                                    </p:cTn>
                                  </p:par>
                                </p:childTnLst>
                              </p:cTn>
                            </p:par>
                            <p:par>
                              <p:cTn id="16" fill="hold">
                                <p:stCondLst>
                                  <p:cond delay="850"/>
                                </p:stCondLst>
                                <p:childTnLst>
                                  <p:par>
                                    <p:cTn id="17" presetID="32" presetClass="emph" presetSubtype="0" fill="hold" grpId="1" nodeType="afterEffect">
                                      <p:stCondLst>
                                        <p:cond delay="0"/>
                                      </p:stCondLst>
                                      <p:childTnLst>
                                        <p:animRot by="120000">
                                          <p:cBhvr>
                                            <p:cTn id="18" dur="25" fill="hold">
                                              <p:stCondLst>
                                                <p:cond delay="0"/>
                                              </p:stCondLst>
                                            </p:cTn>
                                            <p:tgtEl>
                                              <p:spTgt spid="6"/>
                                            </p:tgtEl>
                                            <p:attrNameLst>
                                              <p:attrName>r</p:attrName>
                                            </p:attrNameLst>
                                          </p:cBhvr>
                                        </p:animRot>
                                        <p:animRot by="-240000">
                                          <p:cBhvr>
                                            <p:cTn id="19" dur="50" fill="hold">
                                              <p:stCondLst>
                                                <p:cond delay="50"/>
                                              </p:stCondLst>
                                            </p:cTn>
                                            <p:tgtEl>
                                              <p:spTgt spid="6"/>
                                            </p:tgtEl>
                                            <p:attrNameLst>
                                              <p:attrName>r</p:attrName>
                                            </p:attrNameLst>
                                          </p:cBhvr>
                                        </p:animRot>
                                        <p:animRot by="240000">
                                          <p:cBhvr>
                                            <p:cTn id="20" dur="50" fill="hold">
                                              <p:stCondLst>
                                                <p:cond delay="100"/>
                                              </p:stCondLst>
                                            </p:cTn>
                                            <p:tgtEl>
                                              <p:spTgt spid="6"/>
                                            </p:tgtEl>
                                            <p:attrNameLst>
                                              <p:attrName>r</p:attrName>
                                            </p:attrNameLst>
                                          </p:cBhvr>
                                        </p:animRot>
                                        <p:animRot by="-240000">
                                          <p:cBhvr>
                                            <p:cTn id="21" dur="50" fill="hold">
                                              <p:stCondLst>
                                                <p:cond delay="150"/>
                                              </p:stCondLst>
                                            </p:cTn>
                                            <p:tgtEl>
                                              <p:spTgt spid="6"/>
                                            </p:tgtEl>
                                            <p:attrNameLst>
                                              <p:attrName>r</p:attrName>
                                            </p:attrNameLst>
                                          </p:cBhvr>
                                        </p:animRot>
                                        <p:animRot by="120000">
                                          <p:cBhvr>
                                            <p:cTn id="22" dur="50" fill="hold">
                                              <p:stCondLst>
                                                <p:cond delay="200"/>
                                              </p:stCondLst>
                                            </p:cTn>
                                            <p:tgtEl>
                                              <p:spTgt spid="6"/>
                                            </p:tgtEl>
                                            <p:attrNameLst>
                                              <p:attrName>r</p:attrName>
                                            </p:attrNameLst>
                                          </p:cBhvr>
                                        </p:animRot>
                                      </p:childTnLst>
                                    </p:cTn>
                                  </p:par>
                                </p:childTnLst>
                              </p:cTn>
                            </p:par>
                            <p:par>
                              <p:cTn id="23" fill="hold">
                                <p:stCondLst>
                                  <p:cond delay="1100"/>
                                </p:stCondLst>
                                <p:childTnLst>
                                  <p:par>
                                    <p:cTn id="24" presetID="2" presetClass="entr" presetSubtype="4" accel="30000" fill="hold" grpId="0" nodeType="afterEffect" p14:presetBounceEnd="37500">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14:bounceEnd="37500">
                                          <p:cBhvr additive="base">
                                            <p:cTn id="26" dur="400" fill="hold"/>
                                            <p:tgtEl>
                                              <p:spTgt spid="11"/>
                                            </p:tgtEl>
                                            <p:attrNameLst>
                                              <p:attrName>ppt_x</p:attrName>
                                            </p:attrNameLst>
                                          </p:cBhvr>
                                          <p:tavLst>
                                            <p:tav tm="0">
                                              <p:val>
                                                <p:strVal val="#ppt_x"/>
                                              </p:val>
                                            </p:tav>
                                            <p:tav tm="100000">
                                              <p:val>
                                                <p:strVal val="#ppt_x"/>
                                              </p:val>
                                            </p:tav>
                                          </p:tavLst>
                                        </p:anim>
                                        <p:anim calcmode="lin" valueType="num" p14:bounceEnd="37500">
                                          <p:cBhvr additive="base">
                                            <p:cTn id="27" dur="400" fill="hold"/>
                                            <p:tgtEl>
                                              <p:spTgt spid="11"/>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16" presetClass="entr" presetSubtype="37" fill="hold" grpId="0" nodeType="afterEffect">
                                      <p:stCondLst>
                                        <p:cond delay="100"/>
                                      </p:stCondLst>
                                      <p:childTnLst>
                                        <p:set>
                                          <p:cBhvr>
                                            <p:cTn id="30" dur="1" fill="hold">
                                              <p:stCondLst>
                                                <p:cond delay="0"/>
                                              </p:stCondLst>
                                            </p:cTn>
                                            <p:tgtEl>
                                              <p:spTgt spid="9"/>
                                            </p:tgtEl>
                                            <p:attrNameLst>
                                              <p:attrName>style.visibility</p:attrName>
                                            </p:attrNameLst>
                                          </p:cBhvr>
                                          <p:to>
                                            <p:strVal val="visible"/>
                                          </p:to>
                                        </p:set>
                                        <p:animEffect transition="in" filter="barn(outVertical)">
                                          <p:cBhvr>
                                            <p:cTn id="31" dur="300"/>
                                            <p:tgtEl>
                                              <p:spTgt spid="9"/>
                                            </p:tgtEl>
                                          </p:cBhvr>
                                        </p:animEffect>
                                      </p:childTnLst>
                                    </p:cTn>
                                  </p:par>
                                  <p:par>
                                    <p:cTn id="32" presetID="16" presetClass="entr" presetSubtype="37" fill="hold" nodeType="withEffect">
                                      <p:stCondLst>
                                        <p:cond delay="300"/>
                                      </p:stCondLst>
                                      <p:childTnLst>
                                        <p:set>
                                          <p:cBhvr>
                                            <p:cTn id="33" dur="1" fill="hold">
                                              <p:stCondLst>
                                                <p:cond delay="0"/>
                                              </p:stCondLst>
                                            </p:cTn>
                                            <p:tgtEl>
                                              <p:spTgt spid="2"/>
                                            </p:tgtEl>
                                            <p:attrNameLst>
                                              <p:attrName>style.visibility</p:attrName>
                                            </p:attrNameLst>
                                          </p:cBhvr>
                                          <p:to>
                                            <p:strVal val="visible"/>
                                          </p:to>
                                        </p:set>
                                        <p:animEffect transition="in" filter="barn(outVertical)">
                                          <p:cBhvr>
                                            <p:cTn id="34" dur="300"/>
                                            <p:tgtEl>
                                              <p:spTgt spid="2"/>
                                            </p:tgtEl>
                                          </p:cBhvr>
                                        </p:animEffect>
                                      </p:childTnLst>
                                    </p:cTn>
                                  </p:par>
                                </p:childTnLst>
                              </p:cTn>
                            </p:par>
                            <p:par>
                              <p:cTn id="35" fill="hold">
                                <p:stCondLst>
                                  <p:cond delay="2100"/>
                                </p:stCondLst>
                                <p:childTnLst>
                                  <p:par>
                                    <p:cTn id="36" presetID="12" presetClass="entr" presetSubtype="1"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250"/>
                                            <p:tgtEl>
                                              <p:spTgt spid="5"/>
                                            </p:tgtEl>
                                            <p:attrNameLst>
                                              <p:attrName>ppt_y</p:attrName>
                                            </p:attrNameLst>
                                          </p:cBhvr>
                                          <p:tavLst>
                                            <p:tav tm="0">
                                              <p:val>
                                                <p:strVal val="#ppt_y-#ppt_h*1.125000"/>
                                              </p:val>
                                            </p:tav>
                                            <p:tav tm="100000">
                                              <p:val>
                                                <p:strVal val="#ppt_y"/>
                                              </p:val>
                                            </p:tav>
                                          </p:tavLst>
                                        </p:anim>
                                        <p:animEffect transition="in" filter="wipe(down)">
                                          <p:cBhvr>
                                            <p:cTn id="39" dur="250"/>
                                            <p:tgtEl>
                                              <p:spTgt spid="5"/>
                                            </p:tgtEl>
                                          </p:cBhvr>
                                        </p:animEffect>
                                      </p:childTnLst>
                                    </p:cTn>
                                  </p:par>
                                </p:childTnLst>
                              </p:cTn>
                            </p:par>
                            <p:par>
                              <p:cTn id="40" fill="hold">
                                <p:stCondLst>
                                  <p:cond delay="2350"/>
                                </p:stCondLst>
                                <p:childTnLst>
                                  <p:par>
                                    <p:cTn id="41" presetID="32" presetClass="emph" presetSubtype="0" fill="hold" grpId="1" nodeType="afterEffect">
                                      <p:stCondLst>
                                        <p:cond delay="0"/>
                                      </p:stCondLst>
                                      <p:childTnLst>
                                        <p:animRot by="120000">
                                          <p:cBhvr>
                                            <p:cTn id="42" dur="25" fill="hold">
                                              <p:stCondLst>
                                                <p:cond delay="0"/>
                                              </p:stCondLst>
                                            </p:cTn>
                                            <p:tgtEl>
                                              <p:spTgt spid="5"/>
                                            </p:tgtEl>
                                            <p:attrNameLst>
                                              <p:attrName>r</p:attrName>
                                            </p:attrNameLst>
                                          </p:cBhvr>
                                        </p:animRot>
                                        <p:animRot by="-240000">
                                          <p:cBhvr>
                                            <p:cTn id="43" dur="50" fill="hold">
                                              <p:stCondLst>
                                                <p:cond delay="50"/>
                                              </p:stCondLst>
                                            </p:cTn>
                                            <p:tgtEl>
                                              <p:spTgt spid="5"/>
                                            </p:tgtEl>
                                            <p:attrNameLst>
                                              <p:attrName>r</p:attrName>
                                            </p:attrNameLst>
                                          </p:cBhvr>
                                        </p:animRot>
                                        <p:animRot by="240000">
                                          <p:cBhvr>
                                            <p:cTn id="44" dur="50" fill="hold">
                                              <p:stCondLst>
                                                <p:cond delay="100"/>
                                              </p:stCondLst>
                                            </p:cTn>
                                            <p:tgtEl>
                                              <p:spTgt spid="5"/>
                                            </p:tgtEl>
                                            <p:attrNameLst>
                                              <p:attrName>r</p:attrName>
                                            </p:attrNameLst>
                                          </p:cBhvr>
                                        </p:animRot>
                                        <p:animRot by="-240000">
                                          <p:cBhvr>
                                            <p:cTn id="45" dur="50" fill="hold">
                                              <p:stCondLst>
                                                <p:cond delay="150"/>
                                              </p:stCondLst>
                                            </p:cTn>
                                            <p:tgtEl>
                                              <p:spTgt spid="5"/>
                                            </p:tgtEl>
                                            <p:attrNameLst>
                                              <p:attrName>r</p:attrName>
                                            </p:attrNameLst>
                                          </p:cBhvr>
                                        </p:animRot>
                                        <p:animRot by="120000">
                                          <p:cBhvr>
                                            <p:cTn id="46" dur="50" fill="hold">
                                              <p:stCondLst>
                                                <p:cond delay="200"/>
                                              </p:stCondLst>
                                            </p:cTn>
                                            <p:tgtEl>
                                              <p:spTgt spid="5"/>
                                            </p:tgtEl>
                                            <p:attrNameLst>
                                              <p:attrName>r</p:attrName>
                                            </p:attrNameLst>
                                          </p:cBhvr>
                                        </p:animRot>
                                      </p:childTnLst>
                                    </p:cTn>
                                  </p:par>
                                </p:childTnLst>
                              </p:cTn>
                            </p:par>
                            <p:par>
                              <p:cTn id="47" fill="hold">
                                <p:stCondLst>
                                  <p:cond delay="2600"/>
                                </p:stCondLst>
                                <p:childTnLst>
                                  <p:par>
                                    <p:cTn id="48" presetID="2" presetClass="entr" presetSubtype="4" accel="30000" fill="hold" grpId="0" nodeType="afterEffect" p14:presetBounceEnd="37500">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14:bounceEnd="37500">
                                          <p:cBhvr additive="base">
                                            <p:cTn id="50" dur="400" fill="hold"/>
                                            <p:tgtEl>
                                              <p:spTgt spid="12"/>
                                            </p:tgtEl>
                                            <p:attrNameLst>
                                              <p:attrName>ppt_x</p:attrName>
                                            </p:attrNameLst>
                                          </p:cBhvr>
                                          <p:tavLst>
                                            <p:tav tm="0">
                                              <p:val>
                                                <p:strVal val="#ppt_x"/>
                                              </p:val>
                                            </p:tav>
                                            <p:tav tm="100000">
                                              <p:val>
                                                <p:strVal val="#ppt_x"/>
                                              </p:val>
                                            </p:tav>
                                          </p:tavLst>
                                        </p:anim>
                                        <p:anim calcmode="lin" valueType="num" p14:bounceEnd="37500">
                                          <p:cBhvr additive="base">
                                            <p:cTn id="51" dur="400" fill="hold"/>
                                            <p:tgtEl>
                                              <p:spTgt spid="12"/>
                                            </p:tgtEl>
                                            <p:attrNameLst>
                                              <p:attrName>ppt_y</p:attrName>
                                            </p:attrNameLst>
                                          </p:cBhvr>
                                          <p:tavLst>
                                            <p:tav tm="0">
                                              <p:val>
                                                <p:strVal val="1+#ppt_h/2"/>
                                              </p:val>
                                            </p:tav>
                                            <p:tav tm="100000">
                                              <p:val>
                                                <p:strVal val="#ppt_y"/>
                                              </p:val>
                                            </p:tav>
                                          </p:tavLst>
                                        </p:anim>
                                      </p:childTnLst>
                                    </p:cTn>
                                  </p:par>
                                </p:childTnLst>
                              </p:cTn>
                            </p:par>
                            <p:par>
                              <p:cTn id="52" fill="hold">
                                <p:stCondLst>
                                  <p:cond delay="3000"/>
                                </p:stCondLst>
                                <p:childTnLst>
                                  <p:par>
                                    <p:cTn id="53" presetID="16" presetClass="entr" presetSubtype="37" fill="hold" grpId="0" nodeType="afterEffect">
                                      <p:stCondLst>
                                        <p:cond delay="100"/>
                                      </p:stCondLst>
                                      <p:childTnLst>
                                        <p:set>
                                          <p:cBhvr>
                                            <p:cTn id="54" dur="1" fill="hold">
                                              <p:stCondLst>
                                                <p:cond delay="0"/>
                                              </p:stCondLst>
                                            </p:cTn>
                                            <p:tgtEl>
                                              <p:spTgt spid="10"/>
                                            </p:tgtEl>
                                            <p:attrNameLst>
                                              <p:attrName>style.visibility</p:attrName>
                                            </p:attrNameLst>
                                          </p:cBhvr>
                                          <p:to>
                                            <p:strVal val="visible"/>
                                          </p:to>
                                        </p:set>
                                        <p:animEffect transition="in" filter="barn(outVertical)">
                                          <p:cBhvr>
                                            <p:cTn id="55" dur="300"/>
                                            <p:tgtEl>
                                              <p:spTgt spid="10"/>
                                            </p:tgtEl>
                                          </p:cBhvr>
                                        </p:animEffect>
                                      </p:childTnLst>
                                    </p:cTn>
                                  </p:par>
                                  <p:par>
                                    <p:cTn id="56" presetID="16" presetClass="entr" presetSubtype="37" fill="hold" nodeType="withEffect">
                                      <p:stCondLst>
                                        <p:cond delay="30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300"/>
                                            <p:tgtEl>
                                              <p:spTgt spid="4"/>
                                            </p:tgtEl>
                                          </p:cBhvr>
                                        </p:animEffect>
                                      </p:childTnLst>
                                    </p:cTn>
                                  </p:par>
                                </p:childTnLst>
                              </p:cTn>
                            </p:par>
                            <p:par>
                              <p:cTn id="59" fill="hold">
                                <p:stCondLst>
                                  <p:cond delay="3600"/>
                                </p:stCondLst>
                                <p:childTnLst>
                                  <p:par>
                                    <p:cTn id="60" presetID="12" presetClass="entr" presetSubtype="1"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250"/>
                                            <p:tgtEl>
                                              <p:spTgt spid="7"/>
                                            </p:tgtEl>
                                            <p:attrNameLst>
                                              <p:attrName>ppt_y</p:attrName>
                                            </p:attrNameLst>
                                          </p:cBhvr>
                                          <p:tavLst>
                                            <p:tav tm="0">
                                              <p:val>
                                                <p:strVal val="#ppt_y-#ppt_h*1.125000"/>
                                              </p:val>
                                            </p:tav>
                                            <p:tav tm="100000">
                                              <p:val>
                                                <p:strVal val="#ppt_y"/>
                                              </p:val>
                                            </p:tav>
                                          </p:tavLst>
                                        </p:anim>
                                        <p:animEffect transition="in" filter="wipe(down)">
                                          <p:cBhvr>
                                            <p:cTn id="63" dur="250"/>
                                            <p:tgtEl>
                                              <p:spTgt spid="7"/>
                                            </p:tgtEl>
                                          </p:cBhvr>
                                        </p:animEffect>
                                      </p:childTnLst>
                                    </p:cTn>
                                  </p:par>
                                </p:childTnLst>
                              </p:cTn>
                            </p:par>
                            <p:par>
                              <p:cTn id="64" fill="hold">
                                <p:stCondLst>
                                  <p:cond delay="3850"/>
                                </p:stCondLst>
                                <p:childTnLst>
                                  <p:par>
                                    <p:cTn id="65" presetID="32" presetClass="emph" presetSubtype="0" fill="hold" grpId="1" nodeType="afterEffect">
                                      <p:stCondLst>
                                        <p:cond delay="0"/>
                                      </p:stCondLst>
                                      <p:childTnLst>
                                        <p:animRot by="120000">
                                          <p:cBhvr>
                                            <p:cTn id="66" dur="25" fill="hold">
                                              <p:stCondLst>
                                                <p:cond delay="0"/>
                                              </p:stCondLst>
                                            </p:cTn>
                                            <p:tgtEl>
                                              <p:spTgt spid="7"/>
                                            </p:tgtEl>
                                            <p:attrNameLst>
                                              <p:attrName>r</p:attrName>
                                            </p:attrNameLst>
                                          </p:cBhvr>
                                        </p:animRot>
                                        <p:animRot by="-240000">
                                          <p:cBhvr>
                                            <p:cTn id="67" dur="50" fill="hold">
                                              <p:stCondLst>
                                                <p:cond delay="50"/>
                                              </p:stCondLst>
                                            </p:cTn>
                                            <p:tgtEl>
                                              <p:spTgt spid="7"/>
                                            </p:tgtEl>
                                            <p:attrNameLst>
                                              <p:attrName>r</p:attrName>
                                            </p:attrNameLst>
                                          </p:cBhvr>
                                        </p:animRot>
                                        <p:animRot by="240000">
                                          <p:cBhvr>
                                            <p:cTn id="68" dur="50" fill="hold">
                                              <p:stCondLst>
                                                <p:cond delay="100"/>
                                              </p:stCondLst>
                                            </p:cTn>
                                            <p:tgtEl>
                                              <p:spTgt spid="7"/>
                                            </p:tgtEl>
                                            <p:attrNameLst>
                                              <p:attrName>r</p:attrName>
                                            </p:attrNameLst>
                                          </p:cBhvr>
                                        </p:animRot>
                                        <p:animRot by="-240000">
                                          <p:cBhvr>
                                            <p:cTn id="69" dur="50" fill="hold">
                                              <p:stCondLst>
                                                <p:cond delay="150"/>
                                              </p:stCondLst>
                                            </p:cTn>
                                            <p:tgtEl>
                                              <p:spTgt spid="7"/>
                                            </p:tgtEl>
                                            <p:attrNameLst>
                                              <p:attrName>r</p:attrName>
                                            </p:attrNameLst>
                                          </p:cBhvr>
                                        </p:animRot>
                                        <p:animRot by="120000">
                                          <p:cBhvr>
                                            <p:cTn id="70" dur="50" fill="hold">
                                              <p:stCondLst>
                                                <p:cond delay="200"/>
                                              </p:stCondLst>
                                            </p:cTn>
                                            <p:tgtEl>
                                              <p:spTgt spid="7"/>
                                            </p:tgtEl>
                                            <p:attrNameLst>
                                              <p:attrName>r</p:attrName>
                                            </p:attrNameLst>
                                          </p:cBhvr>
                                        </p:animRot>
                                      </p:childTnLst>
                                    </p:cTn>
                                  </p:par>
                                </p:childTnLst>
                              </p:cTn>
                            </p:par>
                            <p:par>
                              <p:cTn id="71" fill="hold">
                                <p:stCondLst>
                                  <p:cond delay="4100"/>
                                </p:stCondLst>
                                <p:childTnLst>
                                  <p:par>
                                    <p:cTn id="72" presetID="2" presetClass="entr" presetSubtype="4" accel="30000" fill="hold" grpId="0" nodeType="afterEffect" p14:presetBounceEnd="37500">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14:bounceEnd="37500">
                                          <p:cBhvr additive="base">
                                            <p:cTn id="74" dur="400" fill="hold"/>
                                            <p:tgtEl>
                                              <p:spTgt spid="13"/>
                                            </p:tgtEl>
                                            <p:attrNameLst>
                                              <p:attrName>ppt_x</p:attrName>
                                            </p:attrNameLst>
                                          </p:cBhvr>
                                          <p:tavLst>
                                            <p:tav tm="0">
                                              <p:val>
                                                <p:strVal val="#ppt_x"/>
                                              </p:val>
                                            </p:tav>
                                            <p:tav tm="100000">
                                              <p:val>
                                                <p:strVal val="#ppt_x"/>
                                              </p:val>
                                            </p:tav>
                                          </p:tavLst>
                                        </p:anim>
                                        <p:anim calcmode="lin" valueType="num" p14:bounceEnd="37500">
                                          <p:cBhvr additive="base">
                                            <p:cTn id="75" dur="400" fill="hold"/>
                                            <p:tgtEl>
                                              <p:spTgt spid="13"/>
                                            </p:tgtEl>
                                            <p:attrNameLst>
                                              <p:attrName>ppt_y</p:attrName>
                                            </p:attrNameLst>
                                          </p:cBhvr>
                                          <p:tavLst>
                                            <p:tav tm="0">
                                              <p:val>
                                                <p:strVal val="1+#ppt_h/2"/>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500" fill="hold"/>
                                            <p:tgtEl>
                                              <p:spTgt spid="21"/>
                                            </p:tgtEl>
                                            <p:attrNameLst>
                                              <p:attrName>ppt_x</p:attrName>
                                            </p:attrNameLst>
                                          </p:cBhvr>
                                          <p:tavLst>
                                            <p:tav tm="0">
                                              <p:val>
                                                <p:strVal val="0-#ppt_w/2"/>
                                              </p:val>
                                            </p:tav>
                                            <p:tav tm="100000">
                                              <p:val>
                                                <p:strVal val="#ppt_x"/>
                                              </p:val>
                                            </p:tav>
                                          </p:tavLst>
                                        </p:anim>
                                        <p:anim calcmode="lin" valueType="num">
                                          <p:cBhvr additive="base">
                                            <p:cTn id="79"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p:bldP spid="9" grpId="0"/>
          <p:bldP spid="10" grpId="0"/>
          <p:bldP spid="11" grpId="0"/>
          <p:bldP spid="12" grpId="0"/>
          <p:bldP spid="13"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10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300"/>
                                            <p:tgtEl>
                                              <p:spTgt spid="8"/>
                                            </p:tgtEl>
                                          </p:cBhvr>
                                        </p:animEffect>
                                      </p:childTnLst>
                                    </p:cTn>
                                  </p:par>
                                  <p:par>
                                    <p:cTn id="8" presetID="16" presetClass="entr" presetSubtype="37" fill="hold"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barn(outVertical)">
                                          <p:cBhvr>
                                            <p:cTn id="10" dur="300"/>
                                            <p:tgtEl>
                                              <p:spTgt spid="3"/>
                                            </p:tgtEl>
                                          </p:cBhvr>
                                        </p:animEffect>
                                      </p:childTnLst>
                                    </p:cTn>
                                  </p:par>
                                </p:childTnLst>
                              </p:cTn>
                            </p:par>
                            <p:par>
                              <p:cTn id="11" fill="hold">
                                <p:stCondLst>
                                  <p:cond delay="600"/>
                                </p:stCondLst>
                                <p:childTnLst>
                                  <p:par>
                                    <p:cTn id="12" presetID="12" presetClass="entr" presetSubtype="1"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250"/>
                                            <p:tgtEl>
                                              <p:spTgt spid="6"/>
                                            </p:tgtEl>
                                            <p:attrNameLst>
                                              <p:attrName>ppt_y</p:attrName>
                                            </p:attrNameLst>
                                          </p:cBhvr>
                                          <p:tavLst>
                                            <p:tav tm="0">
                                              <p:val>
                                                <p:strVal val="#ppt_y-#ppt_h*1.125000"/>
                                              </p:val>
                                            </p:tav>
                                            <p:tav tm="100000">
                                              <p:val>
                                                <p:strVal val="#ppt_y"/>
                                              </p:val>
                                            </p:tav>
                                          </p:tavLst>
                                        </p:anim>
                                        <p:animEffect transition="in" filter="wipe(down)">
                                          <p:cBhvr>
                                            <p:cTn id="15" dur="250"/>
                                            <p:tgtEl>
                                              <p:spTgt spid="6"/>
                                            </p:tgtEl>
                                          </p:cBhvr>
                                        </p:animEffect>
                                      </p:childTnLst>
                                    </p:cTn>
                                  </p:par>
                                </p:childTnLst>
                              </p:cTn>
                            </p:par>
                            <p:par>
                              <p:cTn id="16" fill="hold">
                                <p:stCondLst>
                                  <p:cond delay="850"/>
                                </p:stCondLst>
                                <p:childTnLst>
                                  <p:par>
                                    <p:cTn id="17" presetID="32" presetClass="emph" presetSubtype="0" fill="hold" grpId="1" nodeType="afterEffect">
                                      <p:stCondLst>
                                        <p:cond delay="0"/>
                                      </p:stCondLst>
                                      <p:childTnLst>
                                        <p:animRot by="120000">
                                          <p:cBhvr>
                                            <p:cTn id="18" dur="25" fill="hold">
                                              <p:stCondLst>
                                                <p:cond delay="0"/>
                                              </p:stCondLst>
                                            </p:cTn>
                                            <p:tgtEl>
                                              <p:spTgt spid="6"/>
                                            </p:tgtEl>
                                            <p:attrNameLst>
                                              <p:attrName>r</p:attrName>
                                            </p:attrNameLst>
                                          </p:cBhvr>
                                        </p:animRot>
                                        <p:animRot by="-240000">
                                          <p:cBhvr>
                                            <p:cTn id="19" dur="50" fill="hold">
                                              <p:stCondLst>
                                                <p:cond delay="50"/>
                                              </p:stCondLst>
                                            </p:cTn>
                                            <p:tgtEl>
                                              <p:spTgt spid="6"/>
                                            </p:tgtEl>
                                            <p:attrNameLst>
                                              <p:attrName>r</p:attrName>
                                            </p:attrNameLst>
                                          </p:cBhvr>
                                        </p:animRot>
                                        <p:animRot by="240000">
                                          <p:cBhvr>
                                            <p:cTn id="20" dur="50" fill="hold">
                                              <p:stCondLst>
                                                <p:cond delay="100"/>
                                              </p:stCondLst>
                                            </p:cTn>
                                            <p:tgtEl>
                                              <p:spTgt spid="6"/>
                                            </p:tgtEl>
                                            <p:attrNameLst>
                                              <p:attrName>r</p:attrName>
                                            </p:attrNameLst>
                                          </p:cBhvr>
                                        </p:animRot>
                                        <p:animRot by="-240000">
                                          <p:cBhvr>
                                            <p:cTn id="21" dur="50" fill="hold">
                                              <p:stCondLst>
                                                <p:cond delay="150"/>
                                              </p:stCondLst>
                                            </p:cTn>
                                            <p:tgtEl>
                                              <p:spTgt spid="6"/>
                                            </p:tgtEl>
                                            <p:attrNameLst>
                                              <p:attrName>r</p:attrName>
                                            </p:attrNameLst>
                                          </p:cBhvr>
                                        </p:animRot>
                                        <p:animRot by="120000">
                                          <p:cBhvr>
                                            <p:cTn id="22" dur="50" fill="hold">
                                              <p:stCondLst>
                                                <p:cond delay="200"/>
                                              </p:stCondLst>
                                            </p:cTn>
                                            <p:tgtEl>
                                              <p:spTgt spid="6"/>
                                            </p:tgtEl>
                                            <p:attrNameLst>
                                              <p:attrName>r</p:attrName>
                                            </p:attrNameLst>
                                          </p:cBhvr>
                                        </p:animRot>
                                      </p:childTnLst>
                                    </p:cTn>
                                  </p:par>
                                </p:childTnLst>
                              </p:cTn>
                            </p:par>
                            <p:par>
                              <p:cTn id="23" fill="hold">
                                <p:stCondLst>
                                  <p:cond delay="1100"/>
                                </p:stCondLst>
                                <p:childTnLst>
                                  <p:par>
                                    <p:cTn id="24" presetID="2" presetClass="entr" presetSubtype="4" accel="3000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400" fill="hold"/>
                                            <p:tgtEl>
                                              <p:spTgt spid="11"/>
                                            </p:tgtEl>
                                            <p:attrNameLst>
                                              <p:attrName>ppt_x</p:attrName>
                                            </p:attrNameLst>
                                          </p:cBhvr>
                                          <p:tavLst>
                                            <p:tav tm="0">
                                              <p:val>
                                                <p:strVal val="#ppt_x"/>
                                              </p:val>
                                            </p:tav>
                                            <p:tav tm="100000">
                                              <p:val>
                                                <p:strVal val="#ppt_x"/>
                                              </p:val>
                                            </p:tav>
                                          </p:tavLst>
                                        </p:anim>
                                        <p:anim calcmode="lin" valueType="num">
                                          <p:cBhvr additive="base">
                                            <p:cTn id="27" dur="400" fill="hold"/>
                                            <p:tgtEl>
                                              <p:spTgt spid="11"/>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16" presetClass="entr" presetSubtype="37" fill="hold" grpId="0" nodeType="afterEffect">
                                      <p:stCondLst>
                                        <p:cond delay="100"/>
                                      </p:stCondLst>
                                      <p:childTnLst>
                                        <p:set>
                                          <p:cBhvr>
                                            <p:cTn id="30" dur="1" fill="hold">
                                              <p:stCondLst>
                                                <p:cond delay="0"/>
                                              </p:stCondLst>
                                            </p:cTn>
                                            <p:tgtEl>
                                              <p:spTgt spid="9"/>
                                            </p:tgtEl>
                                            <p:attrNameLst>
                                              <p:attrName>style.visibility</p:attrName>
                                            </p:attrNameLst>
                                          </p:cBhvr>
                                          <p:to>
                                            <p:strVal val="visible"/>
                                          </p:to>
                                        </p:set>
                                        <p:animEffect transition="in" filter="barn(outVertical)">
                                          <p:cBhvr>
                                            <p:cTn id="31" dur="300"/>
                                            <p:tgtEl>
                                              <p:spTgt spid="9"/>
                                            </p:tgtEl>
                                          </p:cBhvr>
                                        </p:animEffect>
                                      </p:childTnLst>
                                    </p:cTn>
                                  </p:par>
                                  <p:par>
                                    <p:cTn id="32" presetID="16" presetClass="entr" presetSubtype="37" fill="hold" nodeType="withEffect">
                                      <p:stCondLst>
                                        <p:cond delay="300"/>
                                      </p:stCondLst>
                                      <p:childTnLst>
                                        <p:set>
                                          <p:cBhvr>
                                            <p:cTn id="33" dur="1" fill="hold">
                                              <p:stCondLst>
                                                <p:cond delay="0"/>
                                              </p:stCondLst>
                                            </p:cTn>
                                            <p:tgtEl>
                                              <p:spTgt spid="2"/>
                                            </p:tgtEl>
                                            <p:attrNameLst>
                                              <p:attrName>style.visibility</p:attrName>
                                            </p:attrNameLst>
                                          </p:cBhvr>
                                          <p:to>
                                            <p:strVal val="visible"/>
                                          </p:to>
                                        </p:set>
                                        <p:animEffect transition="in" filter="barn(outVertical)">
                                          <p:cBhvr>
                                            <p:cTn id="34" dur="300"/>
                                            <p:tgtEl>
                                              <p:spTgt spid="2"/>
                                            </p:tgtEl>
                                          </p:cBhvr>
                                        </p:animEffect>
                                      </p:childTnLst>
                                    </p:cTn>
                                  </p:par>
                                </p:childTnLst>
                              </p:cTn>
                            </p:par>
                            <p:par>
                              <p:cTn id="35" fill="hold">
                                <p:stCondLst>
                                  <p:cond delay="2100"/>
                                </p:stCondLst>
                                <p:childTnLst>
                                  <p:par>
                                    <p:cTn id="36" presetID="12" presetClass="entr" presetSubtype="1"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250"/>
                                            <p:tgtEl>
                                              <p:spTgt spid="5"/>
                                            </p:tgtEl>
                                            <p:attrNameLst>
                                              <p:attrName>ppt_y</p:attrName>
                                            </p:attrNameLst>
                                          </p:cBhvr>
                                          <p:tavLst>
                                            <p:tav tm="0">
                                              <p:val>
                                                <p:strVal val="#ppt_y-#ppt_h*1.125000"/>
                                              </p:val>
                                            </p:tav>
                                            <p:tav tm="100000">
                                              <p:val>
                                                <p:strVal val="#ppt_y"/>
                                              </p:val>
                                            </p:tav>
                                          </p:tavLst>
                                        </p:anim>
                                        <p:animEffect transition="in" filter="wipe(down)">
                                          <p:cBhvr>
                                            <p:cTn id="39" dur="250"/>
                                            <p:tgtEl>
                                              <p:spTgt spid="5"/>
                                            </p:tgtEl>
                                          </p:cBhvr>
                                        </p:animEffect>
                                      </p:childTnLst>
                                    </p:cTn>
                                  </p:par>
                                </p:childTnLst>
                              </p:cTn>
                            </p:par>
                            <p:par>
                              <p:cTn id="40" fill="hold">
                                <p:stCondLst>
                                  <p:cond delay="2350"/>
                                </p:stCondLst>
                                <p:childTnLst>
                                  <p:par>
                                    <p:cTn id="41" presetID="32" presetClass="emph" presetSubtype="0" fill="hold" grpId="1" nodeType="afterEffect">
                                      <p:stCondLst>
                                        <p:cond delay="0"/>
                                      </p:stCondLst>
                                      <p:childTnLst>
                                        <p:animRot by="120000">
                                          <p:cBhvr>
                                            <p:cTn id="42" dur="25" fill="hold">
                                              <p:stCondLst>
                                                <p:cond delay="0"/>
                                              </p:stCondLst>
                                            </p:cTn>
                                            <p:tgtEl>
                                              <p:spTgt spid="5"/>
                                            </p:tgtEl>
                                            <p:attrNameLst>
                                              <p:attrName>r</p:attrName>
                                            </p:attrNameLst>
                                          </p:cBhvr>
                                        </p:animRot>
                                        <p:animRot by="-240000">
                                          <p:cBhvr>
                                            <p:cTn id="43" dur="50" fill="hold">
                                              <p:stCondLst>
                                                <p:cond delay="50"/>
                                              </p:stCondLst>
                                            </p:cTn>
                                            <p:tgtEl>
                                              <p:spTgt spid="5"/>
                                            </p:tgtEl>
                                            <p:attrNameLst>
                                              <p:attrName>r</p:attrName>
                                            </p:attrNameLst>
                                          </p:cBhvr>
                                        </p:animRot>
                                        <p:animRot by="240000">
                                          <p:cBhvr>
                                            <p:cTn id="44" dur="50" fill="hold">
                                              <p:stCondLst>
                                                <p:cond delay="100"/>
                                              </p:stCondLst>
                                            </p:cTn>
                                            <p:tgtEl>
                                              <p:spTgt spid="5"/>
                                            </p:tgtEl>
                                            <p:attrNameLst>
                                              <p:attrName>r</p:attrName>
                                            </p:attrNameLst>
                                          </p:cBhvr>
                                        </p:animRot>
                                        <p:animRot by="-240000">
                                          <p:cBhvr>
                                            <p:cTn id="45" dur="50" fill="hold">
                                              <p:stCondLst>
                                                <p:cond delay="150"/>
                                              </p:stCondLst>
                                            </p:cTn>
                                            <p:tgtEl>
                                              <p:spTgt spid="5"/>
                                            </p:tgtEl>
                                            <p:attrNameLst>
                                              <p:attrName>r</p:attrName>
                                            </p:attrNameLst>
                                          </p:cBhvr>
                                        </p:animRot>
                                        <p:animRot by="120000">
                                          <p:cBhvr>
                                            <p:cTn id="46" dur="50" fill="hold">
                                              <p:stCondLst>
                                                <p:cond delay="200"/>
                                              </p:stCondLst>
                                            </p:cTn>
                                            <p:tgtEl>
                                              <p:spTgt spid="5"/>
                                            </p:tgtEl>
                                            <p:attrNameLst>
                                              <p:attrName>r</p:attrName>
                                            </p:attrNameLst>
                                          </p:cBhvr>
                                        </p:animRot>
                                      </p:childTnLst>
                                    </p:cTn>
                                  </p:par>
                                </p:childTnLst>
                              </p:cTn>
                            </p:par>
                            <p:par>
                              <p:cTn id="47" fill="hold">
                                <p:stCondLst>
                                  <p:cond delay="2600"/>
                                </p:stCondLst>
                                <p:childTnLst>
                                  <p:par>
                                    <p:cTn id="48" presetID="2" presetClass="entr" presetSubtype="4" accel="3000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400" fill="hold"/>
                                            <p:tgtEl>
                                              <p:spTgt spid="12"/>
                                            </p:tgtEl>
                                            <p:attrNameLst>
                                              <p:attrName>ppt_x</p:attrName>
                                            </p:attrNameLst>
                                          </p:cBhvr>
                                          <p:tavLst>
                                            <p:tav tm="0">
                                              <p:val>
                                                <p:strVal val="#ppt_x"/>
                                              </p:val>
                                            </p:tav>
                                            <p:tav tm="100000">
                                              <p:val>
                                                <p:strVal val="#ppt_x"/>
                                              </p:val>
                                            </p:tav>
                                          </p:tavLst>
                                        </p:anim>
                                        <p:anim calcmode="lin" valueType="num">
                                          <p:cBhvr additive="base">
                                            <p:cTn id="51" dur="400" fill="hold"/>
                                            <p:tgtEl>
                                              <p:spTgt spid="12"/>
                                            </p:tgtEl>
                                            <p:attrNameLst>
                                              <p:attrName>ppt_y</p:attrName>
                                            </p:attrNameLst>
                                          </p:cBhvr>
                                          <p:tavLst>
                                            <p:tav tm="0">
                                              <p:val>
                                                <p:strVal val="1+#ppt_h/2"/>
                                              </p:val>
                                            </p:tav>
                                            <p:tav tm="100000">
                                              <p:val>
                                                <p:strVal val="#ppt_y"/>
                                              </p:val>
                                            </p:tav>
                                          </p:tavLst>
                                        </p:anim>
                                      </p:childTnLst>
                                    </p:cTn>
                                  </p:par>
                                </p:childTnLst>
                              </p:cTn>
                            </p:par>
                            <p:par>
                              <p:cTn id="52" fill="hold">
                                <p:stCondLst>
                                  <p:cond delay="3000"/>
                                </p:stCondLst>
                                <p:childTnLst>
                                  <p:par>
                                    <p:cTn id="53" presetID="16" presetClass="entr" presetSubtype="37" fill="hold" grpId="0" nodeType="afterEffect">
                                      <p:stCondLst>
                                        <p:cond delay="100"/>
                                      </p:stCondLst>
                                      <p:childTnLst>
                                        <p:set>
                                          <p:cBhvr>
                                            <p:cTn id="54" dur="1" fill="hold">
                                              <p:stCondLst>
                                                <p:cond delay="0"/>
                                              </p:stCondLst>
                                            </p:cTn>
                                            <p:tgtEl>
                                              <p:spTgt spid="10"/>
                                            </p:tgtEl>
                                            <p:attrNameLst>
                                              <p:attrName>style.visibility</p:attrName>
                                            </p:attrNameLst>
                                          </p:cBhvr>
                                          <p:to>
                                            <p:strVal val="visible"/>
                                          </p:to>
                                        </p:set>
                                        <p:animEffect transition="in" filter="barn(outVertical)">
                                          <p:cBhvr>
                                            <p:cTn id="55" dur="300"/>
                                            <p:tgtEl>
                                              <p:spTgt spid="10"/>
                                            </p:tgtEl>
                                          </p:cBhvr>
                                        </p:animEffect>
                                      </p:childTnLst>
                                    </p:cTn>
                                  </p:par>
                                  <p:par>
                                    <p:cTn id="56" presetID="16" presetClass="entr" presetSubtype="37" fill="hold" nodeType="withEffect">
                                      <p:stCondLst>
                                        <p:cond delay="30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300"/>
                                            <p:tgtEl>
                                              <p:spTgt spid="4"/>
                                            </p:tgtEl>
                                          </p:cBhvr>
                                        </p:animEffect>
                                      </p:childTnLst>
                                    </p:cTn>
                                  </p:par>
                                </p:childTnLst>
                              </p:cTn>
                            </p:par>
                            <p:par>
                              <p:cTn id="59" fill="hold">
                                <p:stCondLst>
                                  <p:cond delay="3600"/>
                                </p:stCondLst>
                                <p:childTnLst>
                                  <p:par>
                                    <p:cTn id="60" presetID="12" presetClass="entr" presetSubtype="1"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250"/>
                                            <p:tgtEl>
                                              <p:spTgt spid="7"/>
                                            </p:tgtEl>
                                            <p:attrNameLst>
                                              <p:attrName>ppt_y</p:attrName>
                                            </p:attrNameLst>
                                          </p:cBhvr>
                                          <p:tavLst>
                                            <p:tav tm="0">
                                              <p:val>
                                                <p:strVal val="#ppt_y-#ppt_h*1.125000"/>
                                              </p:val>
                                            </p:tav>
                                            <p:tav tm="100000">
                                              <p:val>
                                                <p:strVal val="#ppt_y"/>
                                              </p:val>
                                            </p:tav>
                                          </p:tavLst>
                                        </p:anim>
                                        <p:animEffect transition="in" filter="wipe(down)">
                                          <p:cBhvr>
                                            <p:cTn id="63" dur="250"/>
                                            <p:tgtEl>
                                              <p:spTgt spid="7"/>
                                            </p:tgtEl>
                                          </p:cBhvr>
                                        </p:animEffect>
                                      </p:childTnLst>
                                    </p:cTn>
                                  </p:par>
                                </p:childTnLst>
                              </p:cTn>
                            </p:par>
                            <p:par>
                              <p:cTn id="64" fill="hold">
                                <p:stCondLst>
                                  <p:cond delay="3850"/>
                                </p:stCondLst>
                                <p:childTnLst>
                                  <p:par>
                                    <p:cTn id="65" presetID="32" presetClass="emph" presetSubtype="0" fill="hold" grpId="1" nodeType="afterEffect">
                                      <p:stCondLst>
                                        <p:cond delay="0"/>
                                      </p:stCondLst>
                                      <p:childTnLst>
                                        <p:animRot by="120000">
                                          <p:cBhvr>
                                            <p:cTn id="66" dur="25" fill="hold">
                                              <p:stCondLst>
                                                <p:cond delay="0"/>
                                              </p:stCondLst>
                                            </p:cTn>
                                            <p:tgtEl>
                                              <p:spTgt spid="7"/>
                                            </p:tgtEl>
                                            <p:attrNameLst>
                                              <p:attrName>r</p:attrName>
                                            </p:attrNameLst>
                                          </p:cBhvr>
                                        </p:animRot>
                                        <p:animRot by="-240000">
                                          <p:cBhvr>
                                            <p:cTn id="67" dur="50" fill="hold">
                                              <p:stCondLst>
                                                <p:cond delay="50"/>
                                              </p:stCondLst>
                                            </p:cTn>
                                            <p:tgtEl>
                                              <p:spTgt spid="7"/>
                                            </p:tgtEl>
                                            <p:attrNameLst>
                                              <p:attrName>r</p:attrName>
                                            </p:attrNameLst>
                                          </p:cBhvr>
                                        </p:animRot>
                                        <p:animRot by="240000">
                                          <p:cBhvr>
                                            <p:cTn id="68" dur="50" fill="hold">
                                              <p:stCondLst>
                                                <p:cond delay="100"/>
                                              </p:stCondLst>
                                            </p:cTn>
                                            <p:tgtEl>
                                              <p:spTgt spid="7"/>
                                            </p:tgtEl>
                                            <p:attrNameLst>
                                              <p:attrName>r</p:attrName>
                                            </p:attrNameLst>
                                          </p:cBhvr>
                                        </p:animRot>
                                        <p:animRot by="-240000">
                                          <p:cBhvr>
                                            <p:cTn id="69" dur="50" fill="hold">
                                              <p:stCondLst>
                                                <p:cond delay="150"/>
                                              </p:stCondLst>
                                            </p:cTn>
                                            <p:tgtEl>
                                              <p:spTgt spid="7"/>
                                            </p:tgtEl>
                                            <p:attrNameLst>
                                              <p:attrName>r</p:attrName>
                                            </p:attrNameLst>
                                          </p:cBhvr>
                                        </p:animRot>
                                        <p:animRot by="120000">
                                          <p:cBhvr>
                                            <p:cTn id="70" dur="50" fill="hold">
                                              <p:stCondLst>
                                                <p:cond delay="200"/>
                                              </p:stCondLst>
                                            </p:cTn>
                                            <p:tgtEl>
                                              <p:spTgt spid="7"/>
                                            </p:tgtEl>
                                            <p:attrNameLst>
                                              <p:attrName>r</p:attrName>
                                            </p:attrNameLst>
                                          </p:cBhvr>
                                        </p:animRot>
                                      </p:childTnLst>
                                    </p:cTn>
                                  </p:par>
                                </p:childTnLst>
                              </p:cTn>
                            </p:par>
                            <p:par>
                              <p:cTn id="71" fill="hold">
                                <p:stCondLst>
                                  <p:cond delay="4100"/>
                                </p:stCondLst>
                                <p:childTnLst>
                                  <p:par>
                                    <p:cTn id="72" presetID="2" presetClass="entr" presetSubtype="4" accel="30000"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additive="base">
                                            <p:cTn id="74" dur="400" fill="hold"/>
                                            <p:tgtEl>
                                              <p:spTgt spid="13"/>
                                            </p:tgtEl>
                                            <p:attrNameLst>
                                              <p:attrName>ppt_x</p:attrName>
                                            </p:attrNameLst>
                                          </p:cBhvr>
                                          <p:tavLst>
                                            <p:tav tm="0">
                                              <p:val>
                                                <p:strVal val="#ppt_x"/>
                                              </p:val>
                                            </p:tav>
                                            <p:tav tm="100000">
                                              <p:val>
                                                <p:strVal val="#ppt_x"/>
                                              </p:val>
                                            </p:tav>
                                          </p:tavLst>
                                        </p:anim>
                                        <p:anim calcmode="lin" valueType="num">
                                          <p:cBhvr additive="base">
                                            <p:cTn id="75" dur="400" fill="hold"/>
                                            <p:tgtEl>
                                              <p:spTgt spid="13"/>
                                            </p:tgtEl>
                                            <p:attrNameLst>
                                              <p:attrName>ppt_y</p:attrName>
                                            </p:attrNameLst>
                                          </p:cBhvr>
                                          <p:tavLst>
                                            <p:tav tm="0">
                                              <p:val>
                                                <p:strVal val="1+#ppt_h/2"/>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500" fill="hold"/>
                                            <p:tgtEl>
                                              <p:spTgt spid="21"/>
                                            </p:tgtEl>
                                            <p:attrNameLst>
                                              <p:attrName>ppt_x</p:attrName>
                                            </p:attrNameLst>
                                          </p:cBhvr>
                                          <p:tavLst>
                                            <p:tav tm="0">
                                              <p:val>
                                                <p:strVal val="0-#ppt_w/2"/>
                                              </p:val>
                                            </p:tav>
                                            <p:tav tm="100000">
                                              <p:val>
                                                <p:strVal val="#ppt_x"/>
                                              </p:val>
                                            </p:tav>
                                          </p:tavLst>
                                        </p:anim>
                                        <p:anim calcmode="lin" valueType="num">
                                          <p:cBhvr additive="base">
                                            <p:cTn id="79"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p:bldP spid="9" grpId="0"/>
          <p:bldP spid="10" grpId="0"/>
          <p:bldP spid="11" grpId="0"/>
          <p:bldP spid="12" grpId="0"/>
          <p:bldP spid="13" grpId="0"/>
          <p:bldP spid="21"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70028" y="694661"/>
            <a:ext cx="6488671" cy="4325780"/>
          </a:xfrm>
          <a:prstGeom prst="rect">
            <a:avLst/>
          </a:prstGeom>
          <a:effectLst>
            <a:outerShdw blurRad="292100" dist="139700" dir="2700000" algn="tl" rotWithShape="0">
              <a:srgbClr val="333333">
                <a:alpha val="65000"/>
              </a:srgbClr>
            </a:outerShdw>
          </a:effectLst>
        </p:spPr>
      </p:pic>
      <p:sp>
        <p:nvSpPr>
          <p:cNvPr id="3" name="矩形 2"/>
          <p:cNvSpPr/>
          <p:nvPr/>
        </p:nvSpPr>
        <p:spPr>
          <a:xfrm>
            <a:off x="1325807" y="5425743"/>
            <a:ext cx="8861181" cy="923330"/>
          </a:xfrm>
          <a:prstGeom prst="rect">
            <a:avLst/>
          </a:prstGeom>
        </p:spPr>
        <p:txBody>
          <a:bodyPr wrap="square">
            <a:spAutoFit/>
          </a:bodyPr>
          <a:lstStyle/>
          <a:p>
            <a:r>
              <a:rPr lang="zh-CN" altLang="zh-CN" dirty="0"/>
              <a:t>科研送校活动分别邀请到江苏教育报刊总社原副总编辑、江苏凤凰教育首席顾问丁昌桂先生、江苏省基础教育研究所的孙向阳主任、市教科所肖林元所长、钱进副所长、何炳均副所长、姚慧主任、汪朵主任、秦淮区教师发展中心马顺琴主任等参加。</a:t>
            </a:r>
            <a:endParaRPr lang="zh-CN" altLang="en-US" sz="2400" b="1" dirty="0">
              <a:latin typeface="+mn-ea"/>
            </a:endParaRPr>
          </a:p>
        </p:txBody>
      </p:sp>
      <p:pic>
        <p:nvPicPr>
          <p:cNvPr id="11" name="图片占位符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65368" y="674845"/>
            <a:ext cx="3121758" cy="2182706"/>
          </a:xfrm>
          <a:prstGeom prst="rect">
            <a:avLst/>
          </a:prstGeom>
          <a:effectLst>
            <a:outerShdw blurRad="292100" dist="139700" dir="2700000" algn="tl" rotWithShape="0">
              <a:srgbClr val="333333">
                <a:alpha val="65000"/>
              </a:srgbClr>
            </a:outerShdw>
          </a:effectLst>
        </p:spPr>
      </p:pic>
      <p:pic>
        <p:nvPicPr>
          <p:cNvPr id="12" name="图片占位符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65368" y="3030478"/>
            <a:ext cx="3121759" cy="2182706"/>
          </a:xfrm>
          <a:prstGeom prst="rect">
            <a:avLst/>
          </a:prstGeom>
          <a:effectLst>
            <a:outerShdw blurRad="292100" dist="139700" dir="2700000" algn="tl" rotWithShape="0">
              <a:srgbClr val="333333">
                <a:alpha val="65000"/>
              </a:srgbClr>
            </a:outerShdw>
          </a:effectLst>
        </p:spPr>
      </p:pic>
      <p:sp>
        <p:nvSpPr>
          <p:cNvPr id="13" name="矩形 12"/>
          <p:cNvSpPr/>
          <p:nvPr/>
        </p:nvSpPr>
        <p:spPr>
          <a:xfrm>
            <a:off x="6631" y="6622600"/>
            <a:ext cx="12191999" cy="25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5292796"/>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animBg="1"/>
    </p:bldLst>
  </p:timing>
</p:sld>
</file>

<file path=ppt/theme/theme1.xml><?xml version="1.0" encoding="utf-8"?>
<a:theme xmlns:a="http://schemas.openxmlformats.org/drawingml/2006/main" name="版式">
  <a:themeElements>
    <a:clrScheme name="自定义 9">
      <a:dk1>
        <a:srgbClr val="203864"/>
      </a:dk1>
      <a:lt1>
        <a:sysClr val="window" lastClr="FFFFFF"/>
      </a:lt1>
      <a:dk2>
        <a:srgbClr val="0068B7"/>
      </a:dk2>
      <a:lt2>
        <a:srgbClr val="E7E6E6"/>
      </a:lt2>
      <a:accent1>
        <a:srgbClr val="0068B7"/>
      </a:accent1>
      <a:accent2>
        <a:srgbClr val="ED7D31"/>
      </a:accent2>
      <a:accent3>
        <a:srgbClr val="203864"/>
      </a:accent3>
      <a:accent4>
        <a:srgbClr val="FC3728"/>
      </a:accent4>
      <a:accent5>
        <a:srgbClr val="6F3B5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版权信息">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2059</TotalTime>
  <Words>2110</Words>
  <Application>Microsoft Office PowerPoint</Application>
  <PresentationFormat>宽屏</PresentationFormat>
  <Paragraphs>184</Paragraphs>
  <Slides>43</Slides>
  <Notes>0</Notes>
  <HiddenSlides>0</HiddenSlides>
  <MMClips>1</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43</vt:i4>
      </vt:variant>
    </vt:vector>
  </HeadingPairs>
  <TitlesOfParts>
    <vt:vector size="56" baseType="lpstr">
      <vt:lpstr>Arial Unicode MS</vt:lpstr>
      <vt:lpstr>Batang</vt:lpstr>
      <vt:lpstr>方正正大黑_GBK</vt:lpstr>
      <vt:lpstr>楷体</vt:lpstr>
      <vt:lpstr>宋体</vt:lpstr>
      <vt:lpstr>微软雅黑</vt:lpstr>
      <vt:lpstr>Arial</vt:lpstr>
      <vt:lpstr>Calibri</vt:lpstr>
      <vt:lpstr>Impact</vt:lpstr>
      <vt:lpstr>Times New Roman</vt:lpstr>
      <vt:lpstr>Wingdings 2</vt:lpstr>
      <vt:lpstr>版式</vt:lpstr>
      <vt:lpstr>版权信息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china</cp:lastModifiedBy>
  <cp:revision>165</cp:revision>
  <dcterms:created xsi:type="dcterms:W3CDTF">2014-12-24T03:19:07Z</dcterms:created>
  <dcterms:modified xsi:type="dcterms:W3CDTF">2017-01-10T03:24:52Z</dcterms:modified>
</cp:coreProperties>
</file>