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44" r:id="rId2"/>
  </p:sldMasterIdLst>
  <p:notesMasterIdLst>
    <p:notesMasterId r:id="rId23"/>
  </p:notesMasterIdLst>
  <p:sldIdLst>
    <p:sldId id="257" r:id="rId3"/>
    <p:sldId id="259" r:id="rId4"/>
    <p:sldId id="260" r:id="rId5"/>
    <p:sldId id="264" r:id="rId6"/>
    <p:sldId id="263" r:id="rId7"/>
    <p:sldId id="262" r:id="rId8"/>
    <p:sldId id="266" r:id="rId9"/>
    <p:sldId id="267" r:id="rId10"/>
    <p:sldId id="280" r:id="rId11"/>
    <p:sldId id="269" r:id="rId12"/>
    <p:sldId id="270" r:id="rId13"/>
    <p:sldId id="285" r:id="rId14"/>
    <p:sldId id="273" r:id="rId15"/>
    <p:sldId id="288" r:id="rId16"/>
    <p:sldId id="286" r:id="rId17"/>
    <p:sldId id="277" r:id="rId18"/>
    <p:sldId id="278" r:id="rId19"/>
    <p:sldId id="282" r:id="rId20"/>
    <p:sldId id="283" r:id="rId21"/>
    <p:sldId id="284" r:id="rId22"/>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96" y="-1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2024/3/15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47628269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内页">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内页">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内页">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内页">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2"/>
            <a:ext cx="7772400" cy="1102519"/>
          </a:xfrm>
          <a:prstGeom prst="rect">
            <a:avLst/>
          </a:prstGeom>
        </p:spPr>
        <p:txBody>
          <a:bodyPr lIns="68580" tIns="34290" rIns="68580" bIns="34290"/>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lIns="68580" tIns="34290" rIns="68580" bIns="3429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7"/>
            <a:ext cx="2133600" cy="273844"/>
          </a:xfrm>
          <a:prstGeom prst="rect">
            <a:avLst/>
          </a:prstGeom>
        </p:spPr>
        <p:txBody>
          <a:bodyPr lIns="68580" tIns="34290" rIns="68580" bIns="34290"/>
          <a:lstStyle/>
          <a:p>
            <a:fld id="{530820CF-B880-4189-942D-D702A7CBA730}" type="datetimeFigureOut">
              <a:rPr lang="zh-CN" altLang="en-US" smtClean="0"/>
              <a:pPr/>
              <a:t>2024/3/15</a:t>
            </a:fld>
            <a:endParaRPr lang="zh-CN" altLang="en-US"/>
          </a:p>
        </p:txBody>
      </p:sp>
      <p:sp>
        <p:nvSpPr>
          <p:cNvPr id="5" name="页脚占位符 4"/>
          <p:cNvSpPr>
            <a:spLocks noGrp="1"/>
          </p:cNvSpPr>
          <p:nvPr>
            <p:ph type="ftr" sz="quarter" idx="11"/>
          </p:nvPr>
        </p:nvSpPr>
        <p:spPr>
          <a:xfrm>
            <a:off x="3124200" y="4767267"/>
            <a:ext cx="2895600" cy="273844"/>
          </a:xfrm>
          <a:prstGeom prst="rect">
            <a:avLst/>
          </a:prstGeom>
        </p:spPr>
        <p:txBody>
          <a:bodyPr lIns="68580" tIns="34290" rIns="68580" bIns="34290"/>
          <a:lstStyle/>
          <a:p>
            <a:endParaRPr lang="zh-CN" altLang="en-US"/>
          </a:p>
        </p:txBody>
      </p:sp>
      <p:sp>
        <p:nvSpPr>
          <p:cNvPr id="6" name="灯片编号占位符 5"/>
          <p:cNvSpPr>
            <a:spLocks noGrp="1"/>
          </p:cNvSpPr>
          <p:nvPr>
            <p:ph type="sldNum" sz="quarter" idx="12"/>
          </p:nvPr>
        </p:nvSpPr>
        <p:spPr>
          <a:xfrm>
            <a:off x="6553200" y="4767267"/>
            <a:ext cx="2133600" cy="273844"/>
          </a:xfrm>
          <a:prstGeom prst="rect">
            <a:avLst/>
          </a:prstGeom>
        </p:spPr>
        <p:txBody>
          <a:bodyPr lIns="68580" tIns="34290" rIns="68580" bIns="34290"/>
          <a:lstStyle/>
          <a:p>
            <a:fld id="{0C913308-F349-4B6D-A68A-DD1791B4A57B}"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7"/>
            <a:ext cx="7886700" cy="994172"/>
          </a:xfrm>
        </p:spPr>
        <p:txBody>
          <a:bodyPr lIns="68580" tIns="34290" rIns="68580" bIns="34290"/>
          <a:lstStyle/>
          <a:p>
            <a:r>
              <a:rPr lang="zh-CN" altLang="en-US"/>
              <a:t>单击此处编辑母版标题样式</a:t>
            </a:r>
          </a:p>
        </p:txBody>
      </p:sp>
      <p:sp>
        <p:nvSpPr>
          <p:cNvPr id="3" name="日期占位符 2"/>
          <p:cNvSpPr>
            <a:spLocks noGrp="1"/>
          </p:cNvSpPr>
          <p:nvPr>
            <p:ph type="dt" sz="half" idx="10"/>
          </p:nvPr>
        </p:nvSpPr>
        <p:spPr>
          <a:xfrm>
            <a:off x="628650" y="4767266"/>
            <a:ext cx="2057400" cy="273844"/>
          </a:xfrm>
        </p:spPr>
        <p:txBody>
          <a:bodyPr lIns="68580" tIns="34290" rIns="68580" bIns="34290"/>
          <a:lstStyle/>
          <a:p>
            <a:fld id="{263DB197-84B0-484E-9C0F-88358ECCB797}" type="datetimeFigureOut">
              <a:rPr lang="zh-CN" altLang="en-US" smtClean="0"/>
              <a:pPr/>
              <a:t>2024/3/15</a:t>
            </a:fld>
            <a:endParaRPr lang="zh-CN" altLang="en-US"/>
          </a:p>
        </p:txBody>
      </p:sp>
      <p:sp>
        <p:nvSpPr>
          <p:cNvPr id="4" name="页脚占位符 3"/>
          <p:cNvSpPr>
            <a:spLocks noGrp="1"/>
          </p:cNvSpPr>
          <p:nvPr>
            <p:ph type="ftr" sz="quarter" idx="11"/>
          </p:nvPr>
        </p:nvSpPr>
        <p:spPr>
          <a:xfrm>
            <a:off x="3028950" y="4767266"/>
            <a:ext cx="3086100" cy="273844"/>
          </a:xfrm>
        </p:spPr>
        <p:txBody>
          <a:bodyPr lIns="68580" tIns="34290" rIns="68580" bIns="34290"/>
          <a:lstStyle/>
          <a:p>
            <a:endParaRPr lang="zh-CN" altLang="en-US"/>
          </a:p>
        </p:txBody>
      </p:sp>
      <p:sp>
        <p:nvSpPr>
          <p:cNvPr id="5" name="灯片编号占位符 4"/>
          <p:cNvSpPr>
            <a:spLocks noGrp="1"/>
          </p:cNvSpPr>
          <p:nvPr>
            <p:ph type="sldNum" sz="quarter" idx="12"/>
          </p:nvPr>
        </p:nvSpPr>
        <p:spPr>
          <a:xfrm>
            <a:off x="6457950" y="4767266"/>
            <a:ext cx="2057400" cy="273844"/>
          </a:xfrm>
        </p:spPr>
        <p:txBody>
          <a:bodyPr lIns="68580" tIns="34290" rIns="68580" bIns="34290"/>
          <a:lstStyle/>
          <a:p>
            <a:fld id="{E077DA78-E013-4A8C-AD75-63A150561B10}"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782" y="2914650"/>
            <a:ext cx="6400443" cy="1314450"/>
          </a:xfrm>
          <a:prstGeom prst="rect">
            <a:avLst/>
          </a:prstGeom>
        </p:spPr>
        <p:txBody>
          <a:bodyPr lIns="51435" tIns="25718" rIns="51435" bIns="25718"/>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63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94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840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948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406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506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101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908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719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918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900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63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930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347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2"/>
            <a:ext cx="7772400" cy="1102519"/>
          </a:xfrm>
          <a:prstGeom prst="rect">
            <a:avLst/>
          </a:prstGeom>
        </p:spPr>
        <p:txBody>
          <a:bodyPr lIns="68580" tIns="34290" rIns="68580" bIns="34290"/>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lIns="68580" tIns="34290" rIns="68580" bIns="3429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7"/>
            <a:ext cx="2133600" cy="273844"/>
          </a:xfrm>
          <a:prstGeom prst="rect">
            <a:avLst/>
          </a:prstGeom>
        </p:spPr>
        <p:txBody>
          <a:bodyPr lIns="68580" tIns="34290" rIns="68580" bIns="34290"/>
          <a:lstStyle/>
          <a:p>
            <a:fld id="{530820CF-B880-4189-942D-D702A7CBA730}" type="datetimeFigureOut">
              <a:rPr lang="zh-CN" altLang="en-US" smtClean="0"/>
              <a:pPr/>
              <a:t>2024/3/15</a:t>
            </a:fld>
            <a:endParaRPr lang="zh-CN" altLang="en-US"/>
          </a:p>
        </p:txBody>
      </p:sp>
      <p:sp>
        <p:nvSpPr>
          <p:cNvPr id="5" name="页脚占位符 4"/>
          <p:cNvSpPr>
            <a:spLocks noGrp="1"/>
          </p:cNvSpPr>
          <p:nvPr>
            <p:ph type="ftr" sz="quarter" idx="11"/>
          </p:nvPr>
        </p:nvSpPr>
        <p:spPr>
          <a:xfrm>
            <a:off x="3124200" y="4767267"/>
            <a:ext cx="2895600" cy="273844"/>
          </a:xfrm>
          <a:prstGeom prst="rect">
            <a:avLst/>
          </a:prstGeom>
        </p:spPr>
        <p:txBody>
          <a:bodyPr lIns="68580" tIns="34290" rIns="68580" bIns="34290"/>
          <a:lstStyle/>
          <a:p>
            <a:endParaRPr lang="zh-CN" altLang="en-US"/>
          </a:p>
        </p:txBody>
      </p:sp>
      <p:sp>
        <p:nvSpPr>
          <p:cNvPr id="6" name="灯片编号占位符 5"/>
          <p:cNvSpPr>
            <a:spLocks noGrp="1"/>
          </p:cNvSpPr>
          <p:nvPr>
            <p:ph type="sldNum" sz="quarter" idx="12"/>
          </p:nvPr>
        </p:nvSpPr>
        <p:spPr>
          <a:xfrm>
            <a:off x="6553200" y="4767267"/>
            <a:ext cx="2133600" cy="273844"/>
          </a:xfrm>
          <a:prstGeom prst="rect">
            <a:avLst/>
          </a:prstGeom>
        </p:spPr>
        <p:txBody>
          <a:bodyPr lIns="68580" tIns="34290" rIns="68580" bIns="34290"/>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134776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7"/>
            <a:ext cx="7886700" cy="994172"/>
          </a:xfrm>
        </p:spPr>
        <p:txBody>
          <a:bodyPr lIns="68580" tIns="34290" rIns="68580" bIns="34290"/>
          <a:lstStyle/>
          <a:p>
            <a:r>
              <a:rPr lang="zh-CN" altLang="en-US"/>
              <a:t>单击此处编辑母版标题样式</a:t>
            </a:r>
          </a:p>
        </p:txBody>
      </p:sp>
      <p:sp>
        <p:nvSpPr>
          <p:cNvPr id="3" name="日期占位符 2"/>
          <p:cNvSpPr>
            <a:spLocks noGrp="1"/>
          </p:cNvSpPr>
          <p:nvPr>
            <p:ph type="dt" sz="half" idx="10"/>
          </p:nvPr>
        </p:nvSpPr>
        <p:spPr>
          <a:xfrm>
            <a:off x="628650" y="4767266"/>
            <a:ext cx="2057400" cy="273844"/>
          </a:xfrm>
        </p:spPr>
        <p:txBody>
          <a:bodyPr lIns="68580" tIns="34290" rIns="68580" bIns="34290"/>
          <a:lstStyle/>
          <a:p>
            <a:fld id="{263DB197-84B0-484E-9C0F-88358ECCB797}" type="datetimeFigureOut">
              <a:rPr lang="zh-CN" altLang="en-US" smtClean="0"/>
              <a:pPr/>
              <a:t>2024/3/15</a:t>
            </a:fld>
            <a:endParaRPr lang="zh-CN" altLang="en-US"/>
          </a:p>
        </p:txBody>
      </p:sp>
      <p:sp>
        <p:nvSpPr>
          <p:cNvPr id="4" name="页脚占位符 3"/>
          <p:cNvSpPr>
            <a:spLocks noGrp="1"/>
          </p:cNvSpPr>
          <p:nvPr>
            <p:ph type="ftr" sz="quarter" idx="11"/>
          </p:nvPr>
        </p:nvSpPr>
        <p:spPr>
          <a:xfrm>
            <a:off x="3028950" y="4767266"/>
            <a:ext cx="3086100" cy="273844"/>
          </a:xfrm>
        </p:spPr>
        <p:txBody>
          <a:bodyPr lIns="68580" tIns="34290" rIns="68580" bIns="34290"/>
          <a:lstStyle/>
          <a:p>
            <a:endParaRPr lang="zh-CN" altLang="en-US"/>
          </a:p>
        </p:txBody>
      </p:sp>
      <p:sp>
        <p:nvSpPr>
          <p:cNvPr id="5" name="灯片编号占位符 4"/>
          <p:cNvSpPr>
            <a:spLocks noGrp="1"/>
          </p:cNvSpPr>
          <p:nvPr>
            <p:ph type="sldNum" sz="quarter" idx="12"/>
          </p:nvPr>
        </p:nvSpPr>
        <p:spPr>
          <a:xfrm>
            <a:off x="6457950" y="4767266"/>
            <a:ext cx="2057400" cy="273844"/>
          </a:xfrm>
        </p:spPr>
        <p:txBody>
          <a:bodyPr lIns="68580" tIns="34290" rIns="68580" bIns="34290"/>
          <a:lstStyle/>
          <a:p>
            <a:fld id="{E077DA78-E013-4A8C-AD75-63A150561B10}" type="slidenum">
              <a:rPr lang="zh-CN" altLang="en-US" smtClean="0"/>
              <a:pPr/>
              <a:t>‹#›</a:t>
            </a:fld>
            <a:endParaRPr lang="zh-CN" altLang="en-US"/>
          </a:p>
        </p:txBody>
      </p:sp>
    </p:spTree>
    <p:extLst>
      <p:ext uri="{BB962C8B-B14F-4D97-AF65-F5344CB8AC3E}">
        <p14:creationId xmlns:p14="http://schemas.microsoft.com/office/powerpoint/2010/main" val="1873571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782" y="2914650"/>
            <a:ext cx="6400443" cy="1314450"/>
          </a:xfrm>
          <a:prstGeom prst="rect">
            <a:avLst/>
          </a:prstGeom>
        </p:spPr>
        <p:txBody>
          <a:bodyPr lIns="51435" tIns="25718" rIns="51435" bIns="25718"/>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p>
        </p:txBody>
      </p:sp>
    </p:spTree>
    <p:extLst>
      <p:ext uri="{BB962C8B-B14F-4D97-AF65-F5344CB8AC3E}">
        <p14:creationId xmlns:p14="http://schemas.microsoft.com/office/powerpoint/2010/main" val="105766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内页">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内页">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4731990"/>
            <a:ext cx="9144000" cy="411507"/>
          </a:xfrm>
          <a:prstGeom prst="rect">
            <a:avLst/>
          </a:prstGeom>
        </p:spPr>
      </p:pic>
      <p:sp>
        <p:nvSpPr>
          <p:cNvPr id="7" name="矩形 6"/>
          <p:cNvSpPr/>
          <p:nvPr userDrawn="1"/>
        </p:nvSpPr>
        <p:spPr>
          <a:xfrm flipH="1">
            <a:off x="0" y="123478"/>
            <a:ext cx="2411760" cy="216000"/>
          </a:xfrm>
          <a:prstGeom prst="rect">
            <a:avLst/>
          </a:prstGeom>
          <a:gradFill flip="none" rotWithShape="1">
            <a:gsLst>
              <a:gs pos="40000">
                <a:srgbClr val="63D6FF"/>
              </a:gs>
              <a:gs pos="97000">
                <a:schemeClr val="bg1">
                  <a:alpha val="0"/>
                </a:schemeClr>
              </a:gs>
              <a:gs pos="70000">
                <a:srgbClr val="96E4FF">
                  <a:alpha val="75686"/>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zh-CN" altLang="en-US"/>
          </a:p>
        </p:txBody>
      </p:sp>
      <p:sp>
        <p:nvSpPr>
          <p:cNvPr id="9" name="TextBox 8"/>
          <p:cNvSpPr txBox="1"/>
          <p:nvPr userDrawn="1"/>
        </p:nvSpPr>
        <p:spPr>
          <a:xfrm>
            <a:off x="179512" y="92978"/>
            <a:ext cx="1584176" cy="253916"/>
          </a:xfrm>
          <a:prstGeom prst="rect">
            <a:avLst/>
          </a:prstGeom>
          <a:noFill/>
        </p:spPr>
        <p:txBody>
          <a:bodyPr wrap="square" lIns="68580" tIns="34290" rIns="68580" bIns="34290" rtlCol="0">
            <a:spAutoFit/>
          </a:bodyPr>
          <a:lstStyle/>
          <a:p>
            <a:r>
              <a:rPr lang="zh-CN" altLang="en-US" sz="1200" dirty="0">
                <a:latin typeface="黑体" panose="02010609060101010101" pitchFamily="49" charset="-122"/>
                <a:ea typeface="黑体" panose="02010609060101010101" pitchFamily="49" charset="-122"/>
              </a:rPr>
              <a:t>百分数的意义</a:t>
            </a:r>
          </a:p>
        </p:txBody>
      </p:sp>
      <p:grpSp>
        <p:nvGrpSpPr>
          <p:cNvPr id="10" name="组合 9"/>
          <p:cNvGrpSpPr/>
          <p:nvPr userDrawn="1"/>
        </p:nvGrpSpPr>
        <p:grpSpPr>
          <a:xfrm>
            <a:off x="8038959" y="4772781"/>
            <a:ext cx="1105042" cy="370719"/>
            <a:chOff x="7643422" y="4681236"/>
            <a:chExt cx="1105042" cy="370719"/>
          </a:xfrm>
        </p:grpSpPr>
        <p:pic>
          <p:nvPicPr>
            <p:cNvPr id="11" name="图片 10">
              <a:hlinkClick r:id="" action="ppaction://noaction"/>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643422" y="4713389"/>
              <a:ext cx="1105042" cy="338566"/>
            </a:xfrm>
            <a:prstGeom prst="rect">
              <a:avLst/>
            </a:prstGeom>
          </p:spPr>
        </p:pic>
        <p:sp>
          <p:nvSpPr>
            <p:cNvPr id="12" name="文本框 26">
              <a:hlinkClick r:id="" action="ppaction://hlinkshowjump?jump=firstslide"/>
            </p:cNvPr>
            <p:cNvSpPr txBox="1"/>
            <p:nvPr/>
          </p:nvSpPr>
          <p:spPr>
            <a:xfrm>
              <a:off x="7763282" y="4681236"/>
              <a:ext cx="646331" cy="369332"/>
            </a:xfrm>
            <a:prstGeom prst="rect">
              <a:avLst/>
            </a:prstGeom>
            <a:noFill/>
          </p:spPr>
          <p:txBody>
            <a:bodyPr wrap="none" rtlCol="0">
              <a:spAutoFit/>
            </a:bodyPr>
            <a:lstStyle/>
            <a:p>
              <a:r>
                <a:rPr kumimoji="1" lang="zh-CN" altLang="en-US" sz="1800" dirty="0">
                  <a:latin typeface="黑体" panose="02010609060101010101" pitchFamily="49" charset="-122"/>
                  <a:ea typeface="黑体" panose="02010609060101010101" pitchFamily="49" charset="-122"/>
                </a:rPr>
                <a:t>返回</a:t>
              </a:r>
            </a:p>
          </p:txBody>
        </p:sp>
      </p:grpSp>
      <p:pic>
        <p:nvPicPr>
          <p:cNvPr id="13" name="图片 12">
            <a:extLst>
              <a:ext uri="{FF2B5EF4-FFF2-40B4-BE49-F238E27FC236}">
                <a16:creationId xmlns:a16="http://schemas.microsoft.com/office/drawing/2014/main" xmlns="" id="{6DCB9EFB-8173-4289-AC1D-AA6C73074DF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028384" y="123478"/>
            <a:ext cx="915984" cy="3600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743" r:id="rId1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ts val="98"/>
        </a:spcBef>
        <a:buFont typeface="Arial" panose="020B0604020202020204" pitchFamily="34" charset="0"/>
        <a:buChar char="•"/>
        <a:defRPr sz="2400" kern="1200">
          <a:solidFill>
            <a:schemeClr val="tx1"/>
          </a:solidFill>
          <a:latin typeface="+mn-lt"/>
          <a:ea typeface="+mn-ea"/>
          <a:cs typeface="+mn-cs"/>
        </a:defRPr>
      </a:lvl1pPr>
      <a:lvl2pPr marL="557689" indent="-214789" algn="l" defTabSz="685800" rtl="0" eaLnBrk="1" latinLnBrk="0" hangingPunct="1">
        <a:spcBef>
          <a:spcPts val="98"/>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ts val="98"/>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ts val="98"/>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ts val="98"/>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ts val="98"/>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ts val="98"/>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ts val="98"/>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ts val="98"/>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4731990"/>
            <a:ext cx="9144000" cy="411507"/>
          </a:xfrm>
          <a:prstGeom prst="rect">
            <a:avLst/>
          </a:prstGeom>
        </p:spPr>
      </p:pic>
      <p:pic>
        <p:nvPicPr>
          <p:cNvPr id="13" name="图片 12">
            <a:extLst>
              <a:ext uri="{FF2B5EF4-FFF2-40B4-BE49-F238E27FC236}">
                <a16:creationId xmlns:a16="http://schemas.microsoft.com/office/drawing/2014/main" xmlns="" id="{6DCB9EFB-8173-4289-AC1D-AA6C73074DF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028384" y="123478"/>
            <a:ext cx="915984" cy="360040"/>
          </a:xfrm>
          <a:prstGeom prst="rect">
            <a:avLst/>
          </a:prstGeom>
        </p:spPr>
      </p:pic>
    </p:spTree>
    <p:extLst>
      <p:ext uri="{BB962C8B-B14F-4D97-AF65-F5344CB8AC3E}">
        <p14:creationId xmlns:p14="http://schemas.microsoft.com/office/powerpoint/2010/main" val="362019412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ts val="98"/>
        </a:spcBef>
        <a:buFont typeface="Arial" panose="020B0604020202020204" pitchFamily="34" charset="0"/>
        <a:buChar char="•"/>
        <a:defRPr sz="2400" kern="1200">
          <a:solidFill>
            <a:schemeClr val="tx1"/>
          </a:solidFill>
          <a:latin typeface="+mn-lt"/>
          <a:ea typeface="+mn-ea"/>
          <a:cs typeface="+mn-cs"/>
        </a:defRPr>
      </a:lvl1pPr>
      <a:lvl2pPr marL="557689" indent="-214789" algn="l" defTabSz="685800" rtl="0" eaLnBrk="1" latinLnBrk="0" hangingPunct="1">
        <a:spcBef>
          <a:spcPts val="98"/>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ts val="98"/>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ts val="98"/>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ts val="98"/>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ts val="98"/>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ts val="98"/>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ts val="98"/>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ts val="98"/>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10.xml"/><Relationship Id="rId2" Type="http://schemas.openxmlformats.org/officeDocument/2006/relationships/image" Target="../media/image4.emf"/><Relationship Id="rId1" Type="http://schemas.openxmlformats.org/officeDocument/2006/relationships/slideLayout" Target="../slideLayouts/slideLayout21.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6.xml"/><Relationship Id="rId1" Type="http://schemas.openxmlformats.org/officeDocument/2006/relationships/vmlDrawing" Target="../drawings/vmlDrawing3.vml"/><Relationship Id="rId4" Type="http://schemas.openxmlformats.org/officeDocument/2006/relationships/image" Target="../media/image27.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9.png"/><Relationship Id="rId5" Type="http://schemas.openxmlformats.org/officeDocument/2006/relationships/image" Target="../media/image28.w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39.wmf"/><Relationship Id="rId2" Type="http://schemas.openxmlformats.org/officeDocument/2006/relationships/slideLayout" Target="../slideLayouts/slideLayout16.xml"/><Relationship Id="rId1" Type="http://schemas.openxmlformats.org/officeDocument/2006/relationships/vmlDrawing" Target="../drawings/vmlDrawing5.vml"/><Relationship Id="rId6" Type="http://schemas.openxmlformats.org/officeDocument/2006/relationships/image" Target="../media/image36.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3.tif"/><Relationship Id="rId7" Type="http://schemas.openxmlformats.org/officeDocument/2006/relationships/image" Target="../media/image11.wmf"/><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image" Target="../media/image12.wmf"/></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image" Target="../media/image16.png"/><Relationship Id="rId5" Type="http://schemas.openxmlformats.org/officeDocument/2006/relationships/oleObject" Target="../embeddings/oleObject5.bin"/><Relationship Id="rId10" Type="http://schemas.openxmlformats.org/officeDocument/2006/relationships/image" Target="../media/image15.png"/><Relationship Id="rId4" Type="http://schemas.openxmlformats.org/officeDocument/2006/relationships/image" Target="../media/image10.wmf"/><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
            <a:ext cx="3491880" cy="424168"/>
            <a:chOff x="0" y="0"/>
            <a:chExt cx="3491880" cy="424168"/>
          </a:xfrm>
        </p:grpSpPr>
        <p:sp>
          <p:nvSpPr>
            <p:cNvPr id="4" name="矩形 3"/>
            <p:cNvSpPr/>
            <p:nvPr/>
          </p:nvSpPr>
          <p:spPr>
            <a:xfrm>
              <a:off x="0" y="0"/>
              <a:ext cx="3491880" cy="424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sp>
          <p:nvSpPr>
            <p:cNvPr id="5" name="矩形 4"/>
            <p:cNvSpPr/>
            <p:nvPr/>
          </p:nvSpPr>
          <p:spPr>
            <a:xfrm flipH="1">
              <a:off x="0" y="66537"/>
              <a:ext cx="2771800" cy="252000"/>
            </a:xfrm>
            <a:prstGeom prst="rect">
              <a:avLst/>
            </a:prstGeom>
            <a:gradFill flip="none" rotWithShape="1">
              <a:gsLst>
                <a:gs pos="40000">
                  <a:schemeClr val="bg1"/>
                </a:gs>
                <a:gs pos="99000">
                  <a:schemeClr val="bg1">
                    <a:alpha val="0"/>
                  </a:schemeClr>
                </a:gs>
                <a:gs pos="77000">
                  <a:schemeClr val="bg1">
                    <a:alpha val="5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grpSp>
          <p:nvGrpSpPr>
            <p:cNvPr id="6" name="组合 5"/>
            <p:cNvGrpSpPr/>
            <p:nvPr/>
          </p:nvGrpSpPr>
          <p:grpSpPr>
            <a:xfrm>
              <a:off x="0" y="51470"/>
              <a:ext cx="3275856" cy="276999"/>
              <a:chOff x="0" y="51470"/>
              <a:chExt cx="3275856" cy="276999"/>
            </a:xfrm>
          </p:grpSpPr>
          <p:sp>
            <p:nvSpPr>
              <p:cNvPr id="7" name="文本框 22"/>
              <p:cNvSpPr txBox="1"/>
              <p:nvPr/>
            </p:nvSpPr>
            <p:spPr>
              <a:xfrm>
                <a:off x="179512" y="51470"/>
                <a:ext cx="2185214" cy="276999"/>
              </a:xfrm>
              <a:prstGeom prst="rect">
                <a:avLst/>
              </a:prstGeom>
              <a:noFill/>
            </p:spPr>
            <p:txBody>
              <a:bodyPr wrap="none" rtlCol="0">
                <a:spAutoFit/>
              </a:bodyPr>
              <a:lstStyle/>
              <a:p>
                <a:r>
                  <a:rPr kumimoji="1" lang="zh-CN" altLang="en-US" sz="1200" dirty="0">
                    <a:latin typeface="黑体" panose="02010609060101010101" pitchFamily="49" charset="-122"/>
                    <a:ea typeface="黑体" panose="02010609060101010101" pitchFamily="49" charset="-122"/>
                  </a:rPr>
                  <a:t>苏教版  数学  六年级  上册</a:t>
                </a:r>
              </a:p>
            </p:txBody>
          </p:sp>
          <p:cxnSp>
            <p:nvCxnSpPr>
              <p:cNvPr id="8" name="直线连接符 4"/>
              <p:cNvCxnSpPr/>
              <p:nvPr/>
            </p:nvCxnSpPr>
            <p:spPr>
              <a:xfrm>
                <a:off x="0" y="318537"/>
                <a:ext cx="3275856" cy="0"/>
              </a:xfrm>
              <a:prstGeom prst="line">
                <a:avLst/>
              </a:prstGeom>
              <a:ln w="15875" cmpd="sng">
                <a:gradFill flip="none" rotWithShape="1">
                  <a:gsLst>
                    <a:gs pos="10000">
                      <a:schemeClr val="accent1">
                        <a:lumMod val="0"/>
                        <a:lumOff val="100000"/>
                      </a:schemeClr>
                    </a:gs>
                    <a:gs pos="65000">
                      <a:schemeClr val="accent1">
                        <a:lumMod val="100000"/>
                      </a:schemeClr>
                    </a:gs>
                  </a:gsLst>
                  <a:lin ang="10800000" scaled="0"/>
                  <a:tileRect/>
                </a:gradFill>
              </a:ln>
            </p:spPr>
            <p:style>
              <a:lnRef idx="1">
                <a:schemeClr val="accent1"/>
              </a:lnRef>
              <a:fillRef idx="0">
                <a:schemeClr val="accent1"/>
              </a:fillRef>
              <a:effectRef idx="0">
                <a:schemeClr val="accent1"/>
              </a:effectRef>
              <a:fontRef idx="minor">
                <a:schemeClr val="tx1"/>
              </a:fontRef>
            </p:style>
          </p:cxnSp>
        </p:grpSp>
      </p:grpSp>
      <p:sp>
        <p:nvSpPr>
          <p:cNvPr id="9" name="单圆角矩形 8"/>
          <p:cNvSpPr/>
          <p:nvPr/>
        </p:nvSpPr>
        <p:spPr>
          <a:xfrm>
            <a:off x="5004488" y="3719576"/>
            <a:ext cx="1799760" cy="432048"/>
          </a:xfrm>
          <a:prstGeom prst="round1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zh-CN" altLang="en-US" sz="1800"/>
          </a:p>
        </p:txBody>
      </p:sp>
      <p:sp>
        <p:nvSpPr>
          <p:cNvPr id="10" name="单圆角矩形 9"/>
          <p:cNvSpPr/>
          <p:nvPr/>
        </p:nvSpPr>
        <p:spPr>
          <a:xfrm>
            <a:off x="2195736" y="3719576"/>
            <a:ext cx="1799760" cy="432048"/>
          </a:xfrm>
          <a:prstGeom prst="round1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zh-CN" altLang="en-US" sz="1800"/>
          </a:p>
        </p:txBody>
      </p:sp>
      <p:sp>
        <p:nvSpPr>
          <p:cNvPr id="11" name="单圆角矩形 10"/>
          <p:cNvSpPr/>
          <p:nvPr/>
        </p:nvSpPr>
        <p:spPr>
          <a:xfrm>
            <a:off x="5940152" y="3025309"/>
            <a:ext cx="1799760" cy="432048"/>
          </a:xfrm>
          <a:prstGeom prst="round1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zh-CN" altLang="en-US" sz="1800"/>
          </a:p>
        </p:txBody>
      </p:sp>
      <p:sp>
        <p:nvSpPr>
          <p:cNvPr id="12" name="单圆角矩形 11"/>
          <p:cNvSpPr/>
          <p:nvPr/>
        </p:nvSpPr>
        <p:spPr>
          <a:xfrm>
            <a:off x="3564328" y="3025309"/>
            <a:ext cx="1799760" cy="432048"/>
          </a:xfrm>
          <a:prstGeom prst="round1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zh-CN" altLang="en-US" sz="1800"/>
          </a:p>
        </p:txBody>
      </p:sp>
      <p:sp>
        <p:nvSpPr>
          <p:cNvPr id="13" name="单圆角矩形 12"/>
          <p:cNvSpPr/>
          <p:nvPr/>
        </p:nvSpPr>
        <p:spPr>
          <a:xfrm>
            <a:off x="1187624" y="3025309"/>
            <a:ext cx="1799760" cy="432048"/>
          </a:xfrm>
          <a:prstGeom prst="round1Rect">
            <a:avLst/>
          </a:prstGeom>
          <a:solidFill>
            <a:srgbClr val="ACBDF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zh-CN" altLang="en-US" sz="1800"/>
          </a:p>
        </p:txBody>
      </p:sp>
      <p:sp>
        <p:nvSpPr>
          <p:cNvPr id="14" name="矩形 13"/>
          <p:cNvSpPr/>
          <p:nvPr/>
        </p:nvSpPr>
        <p:spPr>
          <a:xfrm>
            <a:off x="2824119" y="1619643"/>
            <a:ext cx="3225883" cy="684995"/>
          </a:xfrm>
          <a:prstGeom prst="rect">
            <a:avLst/>
          </a:prstGeom>
          <a:noFill/>
          <a:effectLst>
            <a:softEdge rad="0"/>
          </a:effectLst>
        </p:spPr>
        <p:txBody>
          <a:bodyPr wrap="none" lIns="68580" tIns="34290" rIns="68580" bIns="34290" rtlCol="0">
            <a:spAutoFit/>
          </a:bodyPr>
          <a:lstStyle/>
          <a:p>
            <a:pPr algn="ctr"/>
            <a:r>
              <a:rPr lang="zh-CN" altLang="en-US" sz="4000" b="1" dirty="0">
                <a:latin typeface="宋体" panose="02010600030101010101" pitchFamily="2" charset="-122"/>
                <a:ea typeface="宋体" panose="02010600030101010101" pitchFamily="2" charset="-122"/>
                <a:cs typeface="宋体" panose="02010600030101010101" pitchFamily="2" charset="-122"/>
              </a:rPr>
              <a:t>百分数的意义</a:t>
            </a:r>
          </a:p>
        </p:txBody>
      </p:sp>
      <p:pic>
        <p:nvPicPr>
          <p:cNvPr id="15" name="图片 5"/>
          <p:cNvPicPr>
            <a:picLocks noChangeAspect="1"/>
          </p:cNvPicPr>
          <p:nvPr/>
        </p:nvPicPr>
        <p:blipFill rotWithShape="1">
          <a:blip r:embed="rId2" cstate="print"/>
          <a:srcRect l="35500" r="32250" b="80044"/>
          <a:stretch>
            <a:fillRect/>
          </a:stretch>
        </p:blipFill>
        <p:spPr bwMode="auto">
          <a:xfrm flipH="1">
            <a:off x="1613654" y="4457281"/>
            <a:ext cx="321771" cy="287729"/>
          </a:xfrm>
          <a:prstGeom prst="rect">
            <a:avLst/>
          </a:prstGeom>
          <a:noFill/>
          <a:ln w="9525">
            <a:noFill/>
            <a:miter lim="800000"/>
            <a:headEnd/>
            <a:tailEnd/>
          </a:ln>
        </p:spPr>
      </p:pic>
      <p:sp>
        <p:nvSpPr>
          <p:cNvPr id="16" name="圆角矩形 15">
            <a:hlinkClick r:id="rId3" action="ppaction://hlinksldjump"/>
          </p:cNvPr>
          <p:cNvSpPr/>
          <p:nvPr/>
        </p:nvSpPr>
        <p:spPr>
          <a:xfrm>
            <a:off x="1209945" y="2952109"/>
            <a:ext cx="1627079" cy="553556"/>
          </a:xfrm>
          <a:prstGeom prst="roundRect">
            <a:avLst/>
          </a:prstGeom>
          <a:noFill/>
          <a:ln>
            <a:noFill/>
          </a:ln>
          <a:effectLst>
            <a:glow rad="139700">
              <a:schemeClr val="accent1">
                <a:satMod val="175000"/>
                <a:alpha val="40000"/>
              </a:schemeClr>
            </a:glow>
          </a:effectLst>
        </p:spPr>
        <p:txBody>
          <a:bodyPr wrap="none" lIns="68580" tIns="34290" rIns="68580" bIns="34290">
            <a:spAutoFit/>
          </a:bodyPr>
          <a:lstStyle/>
          <a:p>
            <a:r>
              <a:rPr lang="zh-CN" altLang="en-US" sz="2800" b="1" dirty="0">
                <a:latin typeface="宋体" panose="02010600030101010101" pitchFamily="2" charset="-122"/>
                <a:ea typeface="宋体" panose="02010600030101010101" pitchFamily="2" charset="-122"/>
              </a:rPr>
              <a:t>课前导入</a:t>
            </a:r>
          </a:p>
        </p:txBody>
      </p:sp>
      <p:sp>
        <p:nvSpPr>
          <p:cNvPr id="17" name="圆角矩形 16">
            <a:hlinkClick r:id="rId4" action="ppaction://hlinksldjump"/>
          </p:cNvPr>
          <p:cNvSpPr/>
          <p:nvPr/>
        </p:nvSpPr>
        <p:spPr>
          <a:xfrm>
            <a:off x="3624893" y="2932252"/>
            <a:ext cx="1627079" cy="553556"/>
          </a:xfrm>
          <a:prstGeom prst="roundRect">
            <a:avLst/>
          </a:prstGeom>
          <a:noFill/>
          <a:ln>
            <a:noFill/>
          </a:ln>
          <a:effectLst>
            <a:glow rad="139700">
              <a:schemeClr val="accent1">
                <a:satMod val="175000"/>
                <a:alpha val="40000"/>
              </a:schemeClr>
            </a:glow>
          </a:effectLst>
        </p:spPr>
        <p:txBody>
          <a:bodyPr wrap="none" lIns="68580" tIns="34290" rIns="68580" bIns="34290">
            <a:spAutoFit/>
          </a:bodyPr>
          <a:lstStyle/>
          <a:p>
            <a:r>
              <a:rPr lang="zh-CN" altLang="en-US" sz="2800" b="1" dirty="0">
                <a:latin typeface="+mj-ea"/>
                <a:ea typeface="+mj-ea"/>
              </a:rPr>
              <a:t>探究新知</a:t>
            </a:r>
          </a:p>
        </p:txBody>
      </p:sp>
      <p:sp>
        <p:nvSpPr>
          <p:cNvPr id="18" name="圆角矩形 17">
            <a:hlinkClick r:id="rId5" action="ppaction://hlinksldjump"/>
          </p:cNvPr>
          <p:cNvSpPr/>
          <p:nvPr/>
        </p:nvSpPr>
        <p:spPr>
          <a:xfrm>
            <a:off x="2247861" y="3649054"/>
            <a:ext cx="1627079" cy="553556"/>
          </a:xfrm>
          <a:prstGeom prst="roundRect">
            <a:avLst/>
          </a:prstGeom>
          <a:noFill/>
          <a:ln>
            <a:noFill/>
          </a:ln>
          <a:effectLst>
            <a:glow rad="139700">
              <a:schemeClr val="accent1">
                <a:satMod val="175000"/>
                <a:alpha val="40000"/>
              </a:schemeClr>
            </a:glow>
          </a:effectLst>
        </p:spPr>
        <p:txBody>
          <a:bodyPr wrap="none" lIns="68580" tIns="34290" rIns="68580" bIns="34290">
            <a:spAutoFit/>
          </a:bodyPr>
          <a:lstStyle/>
          <a:p>
            <a:r>
              <a:rPr lang="zh-CN" altLang="en-US" sz="2800" b="1" dirty="0">
                <a:latin typeface="+mj-ea"/>
                <a:ea typeface="+mj-ea"/>
              </a:rPr>
              <a:t>课堂小结</a:t>
            </a:r>
          </a:p>
        </p:txBody>
      </p:sp>
      <p:sp>
        <p:nvSpPr>
          <p:cNvPr id="19" name="圆角矩形 18">
            <a:hlinkClick r:id="rId6" action="ppaction://hlinksldjump"/>
          </p:cNvPr>
          <p:cNvSpPr/>
          <p:nvPr/>
        </p:nvSpPr>
        <p:spPr>
          <a:xfrm>
            <a:off x="5073757" y="3649054"/>
            <a:ext cx="1627079" cy="553556"/>
          </a:xfrm>
          <a:prstGeom prst="roundRect">
            <a:avLst/>
          </a:prstGeom>
          <a:noFill/>
          <a:ln>
            <a:noFill/>
          </a:ln>
          <a:effectLst>
            <a:glow rad="139700">
              <a:schemeClr val="accent1">
                <a:satMod val="175000"/>
                <a:alpha val="40000"/>
              </a:schemeClr>
            </a:glow>
          </a:effectLst>
        </p:spPr>
        <p:txBody>
          <a:bodyPr wrap="none" lIns="68580" tIns="34290" rIns="68580" bIns="34290">
            <a:spAutoFit/>
          </a:bodyPr>
          <a:lstStyle/>
          <a:p>
            <a:r>
              <a:rPr lang="zh-CN" altLang="en-US" sz="2800" b="1" dirty="0">
                <a:latin typeface="+mj-ea"/>
                <a:ea typeface="+mj-ea"/>
              </a:rPr>
              <a:t>课后作业</a:t>
            </a:r>
          </a:p>
        </p:txBody>
      </p:sp>
      <p:sp>
        <p:nvSpPr>
          <p:cNvPr id="20" name="矩形 19"/>
          <p:cNvSpPr/>
          <p:nvPr/>
        </p:nvSpPr>
        <p:spPr>
          <a:xfrm>
            <a:off x="912693" y="519706"/>
            <a:ext cx="1682192" cy="684995"/>
          </a:xfrm>
          <a:prstGeom prst="rect">
            <a:avLst/>
          </a:prstGeom>
        </p:spPr>
        <p:txBody>
          <a:bodyPr wrap="none" lIns="68580" tIns="34290" rIns="68580" bIns="34290">
            <a:spAutoFit/>
          </a:bodyPr>
          <a:lstStyle/>
          <a:p>
            <a:r>
              <a:rPr lang="zh-CN" altLang="en-US" sz="4000" b="1" dirty="0">
                <a:solidFill>
                  <a:srgbClr val="0050AA"/>
                </a:solidFill>
                <a:latin typeface="+mj-ea"/>
                <a:ea typeface="+mj-ea"/>
              </a:rPr>
              <a:t>百分数</a:t>
            </a:r>
          </a:p>
        </p:txBody>
      </p:sp>
      <p:sp>
        <p:nvSpPr>
          <p:cNvPr id="21" name="圆角矩形 20">
            <a:hlinkClick r:id="rId7" action="ppaction://hlinksldjump"/>
          </p:cNvPr>
          <p:cNvSpPr/>
          <p:nvPr/>
        </p:nvSpPr>
        <p:spPr>
          <a:xfrm>
            <a:off x="6048388" y="2932252"/>
            <a:ext cx="1627079" cy="553556"/>
          </a:xfrm>
          <a:prstGeom prst="roundRect">
            <a:avLst/>
          </a:prstGeom>
          <a:noFill/>
          <a:ln>
            <a:noFill/>
          </a:ln>
          <a:effectLst>
            <a:glow rad="139700">
              <a:schemeClr val="accent1">
                <a:satMod val="175000"/>
                <a:alpha val="40000"/>
              </a:schemeClr>
            </a:glow>
          </a:effectLst>
        </p:spPr>
        <p:txBody>
          <a:bodyPr wrap="none" lIns="68580" tIns="34290" rIns="68580" bIns="34290">
            <a:spAutoFit/>
          </a:bodyPr>
          <a:lstStyle/>
          <a:p>
            <a:r>
              <a:rPr lang="zh-CN" altLang="en-US" sz="2800" b="1" dirty="0">
                <a:latin typeface="+mj-ea"/>
                <a:ea typeface="+mj-ea"/>
              </a:rPr>
              <a:t>课堂练习</a:t>
            </a:r>
          </a:p>
        </p:txBody>
      </p:sp>
      <p:pic>
        <p:nvPicPr>
          <p:cNvPr id="22" name="图片 5"/>
          <p:cNvPicPr>
            <a:picLocks noChangeAspect="1"/>
          </p:cNvPicPr>
          <p:nvPr/>
        </p:nvPicPr>
        <p:blipFill rotWithShape="1">
          <a:blip r:embed="rId2" cstate="print"/>
          <a:srcRect l="35500" r="32250" b="80044"/>
          <a:stretch>
            <a:fillRect/>
          </a:stretch>
        </p:blipFill>
        <p:spPr bwMode="auto">
          <a:xfrm>
            <a:off x="6780548" y="4413691"/>
            <a:ext cx="321771" cy="287729"/>
          </a:xfrm>
          <a:prstGeom prst="rect">
            <a:avLst/>
          </a:prstGeom>
          <a:noFill/>
          <a:ln w="9525">
            <a:noFill/>
            <a:miter lim="800000"/>
            <a:headEnd/>
            <a:tailEnd/>
          </a:ln>
          <a:effectLst/>
        </p:spPr>
      </p:pic>
      <p:grpSp>
        <p:nvGrpSpPr>
          <p:cNvPr id="23" name="组合 22"/>
          <p:cNvGrpSpPr/>
          <p:nvPr/>
        </p:nvGrpSpPr>
        <p:grpSpPr>
          <a:xfrm>
            <a:off x="231786" y="541293"/>
            <a:ext cx="654821" cy="662238"/>
            <a:chOff x="1306635" y="1426179"/>
            <a:chExt cx="654821" cy="662238"/>
          </a:xfrm>
        </p:grpSpPr>
        <p:pic>
          <p:nvPicPr>
            <p:cNvPr id="24" name="图片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6635" y="1440417"/>
              <a:ext cx="654821" cy="648000"/>
            </a:xfrm>
            <a:prstGeom prst="rect">
              <a:avLst/>
            </a:prstGeom>
          </p:spPr>
        </p:pic>
        <p:sp>
          <p:nvSpPr>
            <p:cNvPr id="25" name="文本框 10"/>
            <p:cNvSpPr txBox="1"/>
            <p:nvPr/>
          </p:nvSpPr>
          <p:spPr>
            <a:xfrm>
              <a:off x="1425608" y="1426179"/>
              <a:ext cx="410690" cy="630942"/>
            </a:xfrm>
            <a:prstGeom prst="rect">
              <a:avLst/>
            </a:prstGeom>
            <a:noFill/>
          </p:spPr>
          <p:txBody>
            <a:bodyPr wrap="none" rtlCol="0">
              <a:spAutoFit/>
            </a:bodyPr>
            <a:lstStyle/>
            <a:p>
              <a:r>
                <a:rPr kumimoji="1" lang="en-US" altLang="zh-CN" sz="3500" b="1" dirty="0">
                  <a:solidFill>
                    <a:srgbClr val="0050AA"/>
                  </a:solidFill>
                  <a:latin typeface="Times New Roman" pitchFamily="18" charset="0"/>
                  <a:ea typeface="+mj-ea"/>
                  <a:cs typeface="Times New Roman" pitchFamily="18" charset="0"/>
                </a:rPr>
                <a:t>6</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 name="Text Box 81"/>
          <p:cNvSpPr txBox="1"/>
          <p:nvPr/>
        </p:nvSpPr>
        <p:spPr>
          <a:xfrm>
            <a:off x="566834" y="929269"/>
            <a:ext cx="4118930" cy="500137"/>
          </a:xfrm>
          <a:prstGeom prst="rect">
            <a:avLst/>
          </a:prstGeom>
          <a:noFill/>
          <a:ln w="9525">
            <a:noFill/>
          </a:ln>
        </p:spPr>
        <p:txBody>
          <a:bodyPr wrap="square" lIns="68580" tIns="34290" rIns="68580" bIns="34290">
            <a:spAutoFit/>
          </a:bodyPr>
          <a:lstStyle/>
          <a:p>
            <a:r>
              <a:rPr lang="zh-CN" altLang="en-US" sz="2800" b="1" dirty="0" smtClean="0">
                <a:latin typeface="Times New Roman" pitchFamily="18" charset="0"/>
                <a:ea typeface="楷体" panose="02010609060101010101" charset="-122"/>
                <a:cs typeface="Times New Roman" pitchFamily="18" charset="0"/>
              </a:rPr>
              <a:t>根据百分数</a:t>
            </a:r>
            <a:r>
              <a:rPr lang="zh-CN" altLang="en-US" sz="2800" b="1" dirty="0">
                <a:latin typeface="Times New Roman" pitchFamily="18" charset="0"/>
                <a:ea typeface="楷体" panose="02010609060101010101" charset="-122"/>
                <a:cs typeface="Times New Roman" pitchFamily="18" charset="0"/>
              </a:rPr>
              <a:t>的意义填空。</a:t>
            </a:r>
          </a:p>
        </p:txBody>
      </p:sp>
      <p:sp>
        <p:nvSpPr>
          <p:cNvPr id="12294" name="TextBox 1"/>
          <p:cNvSpPr txBox="1"/>
          <p:nvPr/>
        </p:nvSpPr>
        <p:spPr>
          <a:xfrm>
            <a:off x="566834" y="1146068"/>
            <a:ext cx="8126405" cy="1546577"/>
          </a:xfrm>
          <a:prstGeom prst="rect">
            <a:avLst/>
          </a:prstGeom>
          <a:noFill/>
          <a:ln w="9525">
            <a:noFill/>
          </a:ln>
        </p:spPr>
        <p:txBody>
          <a:bodyPr wrap="square" lIns="68580" tIns="34290" rIns="68580" bIns="34290">
            <a:spAutoFit/>
          </a:bodyPr>
          <a:lstStyle/>
          <a:p>
            <a:pPr>
              <a:lnSpc>
                <a:spcPct val="200000"/>
              </a:lnSpc>
            </a:pPr>
            <a:r>
              <a:rPr lang="zh-CN" altLang="en-US" sz="2400" b="1" dirty="0">
                <a:latin typeface="Times New Roman" pitchFamily="18" charset="0"/>
                <a:ea typeface="华文楷体" panose="02010600040101010101" pitchFamily="2" charset="-122"/>
                <a:cs typeface="Times New Roman" pitchFamily="18" charset="0"/>
              </a:rPr>
              <a:t>（</a:t>
            </a:r>
            <a:r>
              <a:rPr lang="en-US" altLang="zh-CN" sz="2400" b="1" dirty="0">
                <a:latin typeface="Times New Roman" pitchFamily="18" charset="0"/>
                <a:ea typeface="华文楷体" panose="02010600040101010101" pitchFamily="2" charset="-122"/>
                <a:cs typeface="Times New Roman" pitchFamily="18" charset="0"/>
              </a:rPr>
              <a:t>1</a:t>
            </a:r>
            <a:r>
              <a:rPr lang="zh-CN" altLang="en-US" sz="2400" b="1" dirty="0">
                <a:latin typeface="Times New Roman" pitchFamily="18" charset="0"/>
                <a:ea typeface="华文楷体" panose="02010600040101010101" pitchFamily="2" charset="-122"/>
                <a:cs typeface="Times New Roman" pitchFamily="18" charset="0"/>
              </a:rPr>
              <a:t>）学校合唱队中，男生人数是</a:t>
            </a:r>
            <a:r>
              <a:rPr lang="zh-CN" altLang="en-US" sz="2400" b="1" dirty="0" smtClean="0">
                <a:latin typeface="Times New Roman" pitchFamily="18" charset="0"/>
                <a:ea typeface="华文楷体" panose="02010600040101010101" pitchFamily="2" charset="-122"/>
                <a:cs typeface="Times New Roman" pitchFamily="18" charset="0"/>
              </a:rPr>
              <a:t>女生的</a:t>
            </a:r>
            <a:r>
              <a:rPr lang="en-US" altLang="zh-CN" sz="2400" b="1" dirty="0">
                <a:latin typeface="Times New Roman" pitchFamily="18" charset="0"/>
                <a:ea typeface="华文楷体" panose="02010600040101010101" pitchFamily="2" charset="-122"/>
                <a:cs typeface="Times New Roman" pitchFamily="18" charset="0"/>
              </a:rPr>
              <a:t>45</a:t>
            </a:r>
            <a:r>
              <a:rPr lang="zh-CN" altLang="en-US" sz="2400" b="1" dirty="0">
                <a:latin typeface="Times New Roman" pitchFamily="18" charset="0"/>
                <a:ea typeface="华文楷体" panose="02010600040101010101" pitchFamily="2" charset="-122"/>
                <a:cs typeface="Times New Roman" pitchFamily="18" charset="0"/>
              </a:rPr>
              <a:t>％，男生人数是</a:t>
            </a:r>
            <a:r>
              <a:rPr lang="zh-CN" altLang="en-US" sz="2400" b="1" dirty="0" smtClean="0">
                <a:latin typeface="Times New Roman" pitchFamily="18" charset="0"/>
                <a:ea typeface="华文楷体" panose="02010600040101010101" pitchFamily="2" charset="-122"/>
                <a:cs typeface="Times New Roman" pitchFamily="18" charset="0"/>
              </a:rPr>
              <a:t>女生的            ，</a:t>
            </a:r>
            <a:r>
              <a:rPr lang="zh-CN" altLang="en-US" sz="2400" b="1" dirty="0">
                <a:latin typeface="Times New Roman" pitchFamily="18" charset="0"/>
                <a:ea typeface="华文楷体" panose="02010600040101010101" pitchFamily="2" charset="-122"/>
                <a:cs typeface="Times New Roman" pitchFamily="18" charset="0"/>
              </a:rPr>
              <a:t>男生与女生人数的比值是（       ）：</a:t>
            </a:r>
            <a:r>
              <a:rPr lang="en-US" altLang="zh-CN" sz="2400" b="1" dirty="0">
                <a:latin typeface="Times New Roman" pitchFamily="18" charset="0"/>
                <a:ea typeface="华文楷体" panose="02010600040101010101" pitchFamily="2" charset="-122"/>
                <a:cs typeface="Times New Roman" pitchFamily="18" charset="0"/>
              </a:rPr>
              <a:t>100</a:t>
            </a:r>
            <a:r>
              <a:rPr lang="zh-CN" altLang="en-US" sz="2400" b="1" dirty="0">
                <a:latin typeface="Times New Roman" pitchFamily="18" charset="0"/>
                <a:ea typeface="华文楷体" panose="02010600040101010101" pitchFamily="2" charset="-122"/>
                <a:cs typeface="Times New Roman" pitchFamily="18" charset="0"/>
              </a:rPr>
              <a:t>。</a:t>
            </a:r>
          </a:p>
        </p:txBody>
      </p:sp>
      <p:graphicFrame>
        <p:nvGraphicFramePr>
          <p:cNvPr id="2" name="对象 1">
            <a:hlinkClick r:id="" action="ppaction://ole?verb=0"/>
          </p:cNvPr>
          <p:cNvGraphicFramePr>
            <a:graphicFrameLocks noChangeAspect="1"/>
          </p:cNvGraphicFramePr>
          <p:nvPr>
            <p:extLst>
              <p:ext uri="{D42A27DB-BD31-4B8C-83A1-F6EECF244321}">
                <p14:modId xmlns:p14="http://schemas.microsoft.com/office/powerpoint/2010/main" val="2276103828"/>
              </p:ext>
            </p:extLst>
          </p:nvPr>
        </p:nvGraphicFramePr>
        <p:xfrm>
          <a:off x="1551736" y="2041135"/>
          <a:ext cx="840105" cy="651510"/>
        </p:xfrm>
        <a:graphic>
          <a:graphicData uri="http://schemas.openxmlformats.org/presentationml/2006/ole">
            <mc:AlternateContent xmlns:mc="http://schemas.openxmlformats.org/markup-compatibility/2006">
              <mc:Choice xmlns:v="urn:schemas-microsoft-com:vml" Requires="v">
                <p:oleObj spid="_x0000_s5129" r:id="rId3" imgW="507960" imgH="393480" progId="">
                  <p:embed/>
                </p:oleObj>
              </mc:Choice>
              <mc:Fallback>
                <p:oleObj r:id="rId3" imgW="507960" imgH="39348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1736" y="2041135"/>
                        <a:ext cx="840105" cy="6515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文本框 2"/>
          <p:cNvSpPr txBox="1"/>
          <p:nvPr/>
        </p:nvSpPr>
        <p:spPr>
          <a:xfrm>
            <a:off x="1763230" y="1993248"/>
            <a:ext cx="468630" cy="392415"/>
          </a:xfrm>
          <a:prstGeom prst="rect">
            <a:avLst/>
          </a:prstGeom>
          <a:noFill/>
        </p:spPr>
        <p:txBody>
          <a:bodyPr wrap="square" lIns="68580" tIns="34290" rIns="68580" bIns="34290" rtlCol="0">
            <a:spAutoFit/>
          </a:bodyPr>
          <a:lstStyle/>
          <a:p>
            <a:r>
              <a:rPr lang="en-US" altLang="zh-CN" sz="2100" b="1" dirty="0">
                <a:solidFill>
                  <a:srgbClr val="FF0000"/>
                </a:solidFill>
                <a:latin typeface="Times New Roman" pitchFamily="18" charset="0"/>
                <a:ea typeface="楷体" panose="02010609060101010101" charset="-122"/>
                <a:cs typeface="Times New Roman" pitchFamily="18" charset="0"/>
              </a:rPr>
              <a:t>45</a:t>
            </a:r>
          </a:p>
        </p:txBody>
      </p:sp>
      <p:sp>
        <p:nvSpPr>
          <p:cNvPr id="4" name="文本框 3"/>
          <p:cNvSpPr txBox="1"/>
          <p:nvPr/>
        </p:nvSpPr>
        <p:spPr>
          <a:xfrm>
            <a:off x="6513213" y="2208936"/>
            <a:ext cx="445770" cy="392415"/>
          </a:xfrm>
          <a:prstGeom prst="rect">
            <a:avLst/>
          </a:prstGeom>
          <a:noFill/>
        </p:spPr>
        <p:txBody>
          <a:bodyPr wrap="square" lIns="68580" tIns="34290" rIns="68580" bIns="34290" rtlCol="0">
            <a:spAutoFit/>
          </a:bodyPr>
          <a:lstStyle/>
          <a:p>
            <a:r>
              <a:rPr lang="en-US" altLang="zh-CN" sz="2100" b="1" dirty="0">
                <a:solidFill>
                  <a:srgbClr val="FF0000"/>
                </a:solidFill>
                <a:latin typeface="Times New Roman" pitchFamily="18" charset="0"/>
                <a:ea typeface="楷体" panose="02010609060101010101" charset="-122"/>
                <a:cs typeface="Times New Roman" pitchFamily="18" charset="0"/>
              </a:rPr>
              <a:t>45</a:t>
            </a:r>
          </a:p>
        </p:txBody>
      </p:sp>
      <p:sp>
        <p:nvSpPr>
          <p:cNvPr id="10" name="Text Box 81"/>
          <p:cNvSpPr txBox="1"/>
          <p:nvPr/>
        </p:nvSpPr>
        <p:spPr>
          <a:xfrm>
            <a:off x="566834" y="438199"/>
            <a:ext cx="1261966" cy="543669"/>
          </a:xfrm>
          <a:prstGeom prst="snip1Rect">
            <a:avLst/>
          </a:prstGeom>
          <a:solidFill>
            <a:schemeClr val="accent5">
              <a:lumMod val="40000"/>
              <a:lumOff val="60000"/>
            </a:schemeClr>
          </a:solidFill>
          <a:ln w="9525">
            <a:noFill/>
          </a:ln>
        </p:spPr>
        <p:txBody>
          <a:bodyPr wrap="square" lIns="68580" tIns="34290" rIns="68580" bIns="34290">
            <a:spAutoFit/>
          </a:bodyPr>
          <a:lstStyle/>
          <a:p>
            <a:r>
              <a:rPr lang="zh-CN" altLang="en-US" sz="2800" b="1" dirty="0" smtClean="0">
                <a:latin typeface="宋体" pitchFamily="2" charset="-122"/>
                <a:ea typeface="宋体" pitchFamily="2" charset="-122"/>
                <a:cs typeface="Times New Roman" pitchFamily="18" charset="0"/>
              </a:rPr>
              <a:t>试一试</a:t>
            </a:r>
            <a:endParaRPr lang="zh-CN" altLang="en-US" sz="2800" b="1" dirty="0">
              <a:latin typeface="宋体" pitchFamily="2" charset="-122"/>
              <a:ea typeface="宋体" pitchFamily="2" charset="-122"/>
              <a:cs typeface="Times New Roman" pitchFamily="18" charset="0"/>
            </a:endParaRPr>
          </a:p>
        </p:txBody>
      </p:sp>
      <p:sp>
        <p:nvSpPr>
          <p:cNvPr id="11" name="TextBox 1"/>
          <p:cNvSpPr txBox="1"/>
          <p:nvPr/>
        </p:nvSpPr>
        <p:spPr>
          <a:xfrm>
            <a:off x="566834" y="2702551"/>
            <a:ext cx="8126405" cy="1177245"/>
          </a:xfrm>
          <a:prstGeom prst="rect">
            <a:avLst/>
          </a:prstGeom>
          <a:noFill/>
          <a:ln w="9525">
            <a:noFill/>
          </a:ln>
        </p:spPr>
        <p:txBody>
          <a:bodyPr wrap="square" lIns="68580" tIns="34290" rIns="68580" bIns="34290">
            <a:spAutoFit/>
          </a:bodyPr>
          <a:lstStyle/>
          <a:p>
            <a:pPr>
              <a:lnSpc>
                <a:spcPct val="150000"/>
              </a:lnSpc>
            </a:pPr>
            <a:r>
              <a:rPr lang="zh-CN" altLang="en-US" sz="2400" b="1" dirty="0">
                <a:latin typeface="Times New Roman" pitchFamily="18" charset="0"/>
                <a:ea typeface="华文楷体" panose="02010600040101010101" pitchFamily="2" charset="-122"/>
                <a:cs typeface="Times New Roman" pitchFamily="18" charset="0"/>
              </a:rPr>
              <a:t>（</a:t>
            </a:r>
            <a:r>
              <a:rPr lang="en-US" altLang="zh-CN" sz="2400" b="1" dirty="0">
                <a:latin typeface="Times New Roman" pitchFamily="18" charset="0"/>
                <a:ea typeface="华文楷体" panose="02010600040101010101" pitchFamily="2" charset="-122"/>
                <a:cs typeface="Times New Roman" pitchFamily="18" charset="0"/>
              </a:rPr>
              <a:t>2</a:t>
            </a:r>
            <a:r>
              <a:rPr lang="zh-CN" altLang="en-US" sz="2400" b="1" dirty="0">
                <a:latin typeface="Times New Roman" pitchFamily="18" charset="0"/>
                <a:ea typeface="华文楷体" panose="02010600040101010101" pitchFamily="2" charset="-122"/>
                <a:cs typeface="Times New Roman" pitchFamily="18" charset="0"/>
              </a:rPr>
              <a:t>）给一艘轮船装货，已经完成了</a:t>
            </a:r>
            <a:r>
              <a:rPr lang="en-US" altLang="zh-CN" sz="2400" b="1" dirty="0">
                <a:latin typeface="Times New Roman" pitchFamily="18" charset="0"/>
                <a:ea typeface="华文楷体" panose="02010600040101010101" pitchFamily="2" charset="-122"/>
                <a:cs typeface="Times New Roman" pitchFamily="18" charset="0"/>
              </a:rPr>
              <a:t>75</a:t>
            </a:r>
            <a:r>
              <a:rPr lang="zh-CN" altLang="en-US" sz="2400" b="1" dirty="0">
                <a:latin typeface="Times New Roman" pitchFamily="18" charset="0"/>
                <a:ea typeface="华文楷体" panose="02010600040101010101" pitchFamily="2" charset="-122"/>
                <a:cs typeface="Times New Roman" pitchFamily="18" charset="0"/>
              </a:rPr>
              <a:t>％，已经装船的货物与货物总量的比是（       ）</a:t>
            </a:r>
            <a:r>
              <a:rPr lang="zh-CN" altLang="en-US" sz="2400" b="1" dirty="0">
                <a:latin typeface="Times New Roman" pitchFamily="18" charset="0"/>
                <a:ea typeface="华文楷体" panose="02010600040101010101" pitchFamily="2" charset="-122"/>
                <a:cs typeface="Times New Roman" pitchFamily="18" charset="0"/>
                <a:sym typeface="Wingdings" panose="05000000000000000000" pitchFamily="2" charset="2"/>
              </a:rPr>
              <a:t>： （       ）</a:t>
            </a:r>
            <a:r>
              <a:rPr lang="zh-CN" altLang="en-US" sz="2400" b="1" dirty="0">
                <a:latin typeface="Times New Roman" pitchFamily="18" charset="0"/>
                <a:ea typeface="华文楷体" panose="02010600040101010101" pitchFamily="2" charset="-122"/>
                <a:cs typeface="Times New Roman" pitchFamily="18" charset="0"/>
              </a:rPr>
              <a:t>。</a:t>
            </a:r>
          </a:p>
        </p:txBody>
      </p:sp>
      <p:sp>
        <p:nvSpPr>
          <p:cNvPr id="12" name="文本框 1"/>
          <p:cNvSpPr txBox="1"/>
          <p:nvPr/>
        </p:nvSpPr>
        <p:spPr>
          <a:xfrm>
            <a:off x="3550494" y="3422259"/>
            <a:ext cx="491490" cy="392415"/>
          </a:xfrm>
          <a:prstGeom prst="rect">
            <a:avLst/>
          </a:prstGeom>
          <a:noFill/>
        </p:spPr>
        <p:txBody>
          <a:bodyPr wrap="square" lIns="68580" tIns="34290" rIns="68580" bIns="34290" rtlCol="0">
            <a:spAutoFit/>
          </a:bodyPr>
          <a:lstStyle/>
          <a:p>
            <a:r>
              <a:rPr lang="en-US" altLang="zh-CN" sz="2100" b="1" dirty="0" smtClean="0">
                <a:solidFill>
                  <a:srgbClr val="FF0000"/>
                </a:solidFill>
                <a:latin typeface="Times New Roman" pitchFamily="18" charset="0"/>
                <a:ea typeface="楷体" panose="02010609060101010101" charset="-122"/>
                <a:cs typeface="Times New Roman" pitchFamily="18" charset="0"/>
              </a:rPr>
              <a:t>3</a:t>
            </a:r>
            <a:endParaRPr lang="en-US" altLang="zh-CN" sz="2100" b="1" dirty="0">
              <a:solidFill>
                <a:srgbClr val="FF0000"/>
              </a:solidFill>
              <a:latin typeface="Times New Roman" pitchFamily="18" charset="0"/>
              <a:ea typeface="楷体" panose="02010609060101010101" charset="-122"/>
              <a:cs typeface="Times New Roman" pitchFamily="18" charset="0"/>
            </a:endParaRPr>
          </a:p>
        </p:txBody>
      </p:sp>
      <p:sp>
        <p:nvSpPr>
          <p:cNvPr id="13" name="文本框 2"/>
          <p:cNvSpPr txBox="1"/>
          <p:nvPr/>
        </p:nvSpPr>
        <p:spPr>
          <a:xfrm>
            <a:off x="5039292" y="3422259"/>
            <a:ext cx="571500" cy="392415"/>
          </a:xfrm>
          <a:prstGeom prst="rect">
            <a:avLst/>
          </a:prstGeom>
          <a:noFill/>
        </p:spPr>
        <p:txBody>
          <a:bodyPr wrap="square" lIns="68580" tIns="34290" rIns="68580" bIns="34290" rtlCol="0">
            <a:spAutoFit/>
          </a:bodyPr>
          <a:lstStyle/>
          <a:p>
            <a:r>
              <a:rPr lang="en-US" altLang="zh-CN" sz="2100" b="1" dirty="0" smtClean="0">
                <a:solidFill>
                  <a:srgbClr val="FF0000"/>
                </a:solidFill>
                <a:latin typeface="Times New Roman" pitchFamily="18" charset="0"/>
                <a:ea typeface="楷体" panose="02010609060101010101" charset="-122"/>
                <a:cs typeface="Times New Roman" pitchFamily="18" charset="0"/>
              </a:rPr>
              <a:t>4</a:t>
            </a:r>
            <a:endParaRPr lang="en-US" altLang="zh-CN" sz="2100" b="1" dirty="0">
              <a:solidFill>
                <a:srgbClr val="FF0000"/>
              </a:solidFill>
              <a:latin typeface="Times New Roman" pitchFamily="18" charset="0"/>
              <a:ea typeface="楷体" panose="02010609060101010101" charset="-122"/>
              <a:cs typeface="Times New Roman" pitchFamily="18" charset="0"/>
            </a:endParaRPr>
          </a:p>
        </p:txBody>
      </p:sp>
      <p:sp>
        <p:nvSpPr>
          <p:cNvPr id="14" name="TextBox 1"/>
          <p:cNvSpPr txBox="1"/>
          <p:nvPr/>
        </p:nvSpPr>
        <p:spPr>
          <a:xfrm>
            <a:off x="566834" y="3723799"/>
            <a:ext cx="8126405" cy="1177245"/>
          </a:xfrm>
          <a:prstGeom prst="rect">
            <a:avLst/>
          </a:prstGeom>
          <a:noFill/>
          <a:ln w="9525">
            <a:noFill/>
          </a:ln>
        </p:spPr>
        <p:txBody>
          <a:bodyPr wrap="square" lIns="68580" tIns="34290" rIns="68580" bIns="34290">
            <a:spAutoFit/>
          </a:bodyPr>
          <a:lstStyle/>
          <a:p>
            <a:pPr>
              <a:lnSpc>
                <a:spcPct val="150000"/>
              </a:lnSpc>
            </a:pPr>
            <a:r>
              <a:rPr lang="zh-CN" altLang="en-US" sz="2400" b="1" dirty="0">
                <a:latin typeface="Times New Roman" pitchFamily="18" charset="0"/>
                <a:ea typeface="华文楷体" panose="02010600040101010101" pitchFamily="2" charset="-122"/>
                <a:cs typeface="Times New Roman" pitchFamily="18" charset="0"/>
              </a:rPr>
              <a:t>（</a:t>
            </a:r>
            <a:r>
              <a:rPr lang="en-US" altLang="zh-CN" sz="2400" b="1" dirty="0">
                <a:latin typeface="Times New Roman" pitchFamily="18" charset="0"/>
                <a:ea typeface="华文楷体" panose="02010600040101010101" pitchFamily="2" charset="-122"/>
                <a:cs typeface="Times New Roman" pitchFamily="18" charset="0"/>
              </a:rPr>
              <a:t>3</a:t>
            </a:r>
            <a:r>
              <a:rPr lang="zh-CN" altLang="en-US" sz="2400" b="1" dirty="0">
                <a:latin typeface="Times New Roman" pitchFamily="18" charset="0"/>
                <a:ea typeface="华文楷体" panose="02010600040101010101" pitchFamily="2" charset="-122"/>
                <a:cs typeface="Times New Roman" pitchFamily="18" charset="0"/>
              </a:rPr>
              <a:t>）六年级一班学生的近视率是</a:t>
            </a:r>
            <a:r>
              <a:rPr lang="en-US" altLang="zh-CN" sz="2400" b="1" dirty="0">
                <a:latin typeface="Times New Roman" pitchFamily="18" charset="0"/>
                <a:ea typeface="华文楷体" panose="02010600040101010101" pitchFamily="2" charset="-122"/>
                <a:cs typeface="Times New Roman" pitchFamily="18" charset="0"/>
              </a:rPr>
              <a:t>20</a:t>
            </a:r>
            <a:r>
              <a:rPr lang="zh-CN" altLang="en-US" sz="2400" b="1" dirty="0">
                <a:latin typeface="Times New Roman" pitchFamily="18" charset="0"/>
                <a:ea typeface="华文楷体" panose="02010600040101010101" pitchFamily="2" charset="-122"/>
                <a:cs typeface="Times New Roman" pitchFamily="18" charset="0"/>
              </a:rPr>
              <a:t>％，</a:t>
            </a:r>
            <a:r>
              <a:rPr lang="zh-CN" altLang="en-US" sz="2400" b="1" dirty="0">
                <a:latin typeface="Times New Roman" pitchFamily="18" charset="0"/>
                <a:ea typeface="华文楷体" panose="02010600040101010101" pitchFamily="2" charset="-122"/>
                <a:cs typeface="Times New Roman" pitchFamily="18" charset="0"/>
                <a:sym typeface="Wingdings" panose="05000000000000000000" pitchFamily="2" charset="2"/>
              </a:rPr>
              <a:t>（         ）的人数占全班人数的</a:t>
            </a:r>
            <a:r>
              <a:rPr lang="en-US" altLang="zh-CN" sz="2400" b="1" dirty="0">
                <a:latin typeface="Times New Roman" pitchFamily="18" charset="0"/>
                <a:ea typeface="华文楷体" panose="02010600040101010101" pitchFamily="2" charset="-122"/>
                <a:cs typeface="Times New Roman" pitchFamily="18" charset="0"/>
                <a:sym typeface="Wingdings" panose="05000000000000000000" pitchFamily="2" charset="2"/>
              </a:rPr>
              <a:t>20</a:t>
            </a:r>
            <a:r>
              <a:rPr lang="zh-CN" altLang="en-US" sz="2400" b="1" dirty="0">
                <a:latin typeface="Times New Roman" pitchFamily="18" charset="0"/>
                <a:ea typeface="华文楷体" panose="02010600040101010101" pitchFamily="2" charset="-122"/>
                <a:cs typeface="Times New Roman" pitchFamily="18" charset="0"/>
                <a:sym typeface="Wingdings" panose="05000000000000000000" pitchFamily="2" charset="2"/>
              </a:rPr>
              <a:t>％</a:t>
            </a:r>
            <a:r>
              <a:rPr lang="zh-CN" altLang="en-US" sz="2400" b="1" dirty="0">
                <a:latin typeface="Times New Roman" pitchFamily="18" charset="0"/>
                <a:ea typeface="华文楷体" panose="02010600040101010101" pitchFamily="2" charset="-122"/>
                <a:cs typeface="Times New Roman" pitchFamily="18" charset="0"/>
              </a:rPr>
              <a:t>。</a:t>
            </a:r>
          </a:p>
        </p:txBody>
      </p:sp>
      <p:sp>
        <p:nvSpPr>
          <p:cNvPr id="16" name="文本框 3"/>
          <p:cNvSpPr txBox="1"/>
          <p:nvPr/>
        </p:nvSpPr>
        <p:spPr>
          <a:xfrm>
            <a:off x="6288798" y="3896676"/>
            <a:ext cx="765810" cy="392415"/>
          </a:xfrm>
          <a:prstGeom prst="rect">
            <a:avLst/>
          </a:prstGeom>
          <a:noFill/>
        </p:spPr>
        <p:txBody>
          <a:bodyPr wrap="square" lIns="68580" tIns="34290" rIns="68580" bIns="34290" rtlCol="0">
            <a:spAutoFit/>
          </a:bodyPr>
          <a:lstStyle/>
          <a:p>
            <a:r>
              <a:rPr lang="zh-CN" altLang="en-US" sz="2100" b="1" dirty="0">
                <a:solidFill>
                  <a:srgbClr val="FF0000"/>
                </a:solidFill>
                <a:latin typeface="Times New Roman" pitchFamily="18" charset="0"/>
                <a:ea typeface="楷体" panose="02010609060101010101" charset="-122"/>
                <a:cs typeface="Times New Roman" pitchFamily="18" charset="0"/>
              </a:rPr>
              <a:t>近视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ppt_w*0.05"/>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anim calcmode="lin" valueType="num">
                                      <p:cBhvr>
                                        <p:cTn id="15" dur="500" fill="hold"/>
                                        <p:tgtEl>
                                          <p:spTgt spid="4"/>
                                        </p:tgtEl>
                                        <p:attrNameLst>
                                          <p:attrName>ppt_x</p:attrName>
                                        </p:attrNameLst>
                                      </p:cBhvr>
                                      <p:tavLst>
                                        <p:tav tm="0">
                                          <p:val>
                                            <p:strVal val="#ppt_x-.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900" decel="100000" fill="hold"/>
                                        <p:tgtEl>
                                          <p:spTgt spid="1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900" decel="100000" fill="hold"/>
                                        <p:tgtEl>
                                          <p:spTgt spid="1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p:bldP spid="1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Box 1"/>
          <p:cNvSpPr txBox="1"/>
          <p:nvPr/>
        </p:nvSpPr>
        <p:spPr>
          <a:xfrm>
            <a:off x="569055" y="981868"/>
            <a:ext cx="8240094" cy="807914"/>
          </a:xfrm>
          <a:prstGeom prst="rect">
            <a:avLst/>
          </a:prstGeom>
          <a:noFill/>
          <a:ln w="9525">
            <a:noFill/>
          </a:ln>
        </p:spPr>
        <p:txBody>
          <a:bodyPr wrap="square" lIns="68580" tIns="34290" rIns="68580" bIns="34290">
            <a:spAutoFit/>
          </a:bodyPr>
          <a:lstStyle/>
          <a:p>
            <a:r>
              <a:rPr lang="en-US" altLang="zh-CN" sz="2400" b="1" dirty="0" smtClean="0">
                <a:latin typeface="Times New Roman" pitchFamily="18" charset="0"/>
                <a:ea typeface="华文楷体" panose="02010600040101010101" pitchFamily="2" charset="-122"/>
                <a:cs typeface="Times New Roman" pitchFamily="18" charset="0"/>
              </a:rPr>
              <a:t>1.</a:t>
            </a:r>
            <a:r>
              <a:rPr lang="zh-CN" altLang="en-US" sz="2400" b="1" dirty="0" smtClean="0">
                <a:latin typeface="Times New Roman" pitchFamily="18" charset="0"/>
                <a:ea typeface="华文楷体" panose="02010600040101010101" pitchFamily="2" charset="-122"/>
                <a:cs typeface="Times New Roman" pitchFamily="18" charset="0"/>
              </a:rPr>
              <a:t>下面</a:t>
            </a:r>
            <a:r>
              <a:rPr lang="zh-CN" altLang="en-US" sz="2400" b="1" dirty="0">
                <a:latin typeface="Times New Roman" pitchFamily="18" charset="0"/>
                <a:ea typeface="华文楷体" panose="02010600040101010101" pitchFamily="2" charset="-122"/>
                <a:cs typeface="Times New Roman" pitchFamily="18" charset="0"/>
              </a:rPr>
              <a:t>每个大正方体都表示“</a:t>
            </a:r>
            <a:r>
              <a:rPr lang="en-US" altLang="zh-CN" sz="2400" b="1" dirty="0">
                <a:latin typeface="Times New Roman" pitchFamily="18" charset="0"/>
                <a:ea typeface="华文楷体" panose="02010600040101010101" pitchFamily="2" charset="-122"/>
                <a:cs typeface="Times New Roman" pitchFamily="18" charset="0"/>
              </a:rPr>
              <a:t>1</a:t>
            </a:r>
            <a:r>
              <a:rPr lang="zh-CN" altLang="en-US" sz="2400" b="1" dirty="0">
                <a:latin typeface="Times New Roman" pitchFamily="18" charset="0"/>
                <a:ea typeface="华文楷体" panose="02010600040101010101" pitchFamily="2" charset="-122"/>
                <a:cs typeface="Times New Roman" pitchFamily="18" charset="0"/>
              </a:rPr>
              <a:t>”，涂色部分和空白部分各占“</a:t>
            </a:r>
            <a:r>
              <a:rPr lang="en-US" altLang="zh-CN" sz="2400" b="1" dirty="0">
                <a:latin typeface="Times New Roman" pitchFamily="18" charset="0"/>
                <a:ea typeface="华文楷体" panose="02010600040101010101" pitchFamily="2" charset="-122"/>
                <a:cs typeface="Times New Roman" pitchFamily="18" charset="0"/>
              </a:rPr>
              <a:t>1</a:t>
            </a:r>
            <a:r>
              <a:rPr lang="zh-CN" altLang="en-US" sz="2400" b="1" dirty="0">
                <a:latin typeface="Times New Roman" pitchFamily="18" charset="0"/>
                <a:ea typeface="华文楷体" panose="02010600040101010101" pitchFamily="2" charset="-122"/>
                <a:cs typeface="Times New Roman" pitchFamily="18" charset="0"/>
              </a:rPr>
              <a:t>”的百分之几？</a:t>
            </a:r>
          </a:p>
        </p:txBody>
      </p:sp>
      <p:sp>
        <p:nvSpPr>
          <p:cNvPr id="4" name="文本框 3"/>
          <p:cNvSpPr txBox="1"/>
          <p:nvPr/>
        </p:nvSpPr>
        <p:spPr>
          <a:xfrm>
            <a:off x="566833" y="3746129"/>
            <a:ext cx="8242315" cy="715581"/>
          </a:xfrm>
          <a:prstGeom prst="rect">
            <a:avLst/>
          </a:prstGeom>
          <a:noFill/>
        </p:spPr>
        <p:txBody>
          <a:bodyPr wrap="square" lIns="68580" tIns="34290" rIns="68580" bIns="34290" rtlCol="0">
            <a:spAutoFit/>
          </a:bodyPr>
          <a:lstStyle/>
          <a:p>
            <a:r>
              <a:rPr lang="zh-CN" altLang="en-US" sz="2100" b="1" dirty="0">
                <a:latin typeface="Times New Roman" pitchFamily="18" charset="0"/>
                <a:ea typeface="楷体" panose="02010609060101010101" charset="-122"/>
                <a:cs typeface="Times New Roman" pitchFamily="18" charset="0"/>
              </a:rPr>
              <a:t>涂色部分（        ）            </a:t>
            </a:r>
            <a:r>
              <a:rPr lang="zh-CN" altLang="en-US" sz="2100" b="1" dirty="0" smtClean="0">
                <a:latin typeface="Times New Roman" pitchFamily="18" charset="0"/>
                <a:ea typeface="楷体" panose="02010609060101010101" charset="-122"/>
                <a:cs typeface="Times New Roman" pitchFamily="18" charset="0"/>
              </a:rPr>
              <a:t>               </a:t>
            </a:r>
            <a:r>
              <a:rPr lang="zh-CN" altLang="en-US" sz="2100" b="1" dirty="0">
                <a:latin typeface="Times New Roman" pitchFamily="18" charset="0"/>
                <a:ea typeface="楷体" panose="02010609060101010101" charset="-122"/>
                <a:cs typeface="Times New Roman" pitchFamily="18" charset="0"/>
              </a:rPr>
              <a:t>（       ）   </a:t>
            </a:r>
            <a:r>
              <a:rPr lang="zh-CN" altLang="en-US" sz="2100" b="1" dirty="0" smtClean="0">
                <a:latin typeface="Times New Roman" pitchFamily="18" charset="0"/>
                <a:ea typeface="楷体" panose="02010609060101010101" charset="-122"/>
                <a:cs typeface="Times New Roman" pitchFamily="18" charset="0"/>
              </a:rPr>
              <a:t>                       </a:t>
            </a:r>
            <a:r>
              <a:rPr lang="zh-CN" altLang="en-US" sz="2100" b="1" dirty="0">
                <a:latin typeface="Times New Roman" pitchFamily="18" charset="0"/>
                <a:ea typeface="楷体" panose="02010609060101010101" charset="-122"/>
                <a:cs typeface="Times New Roman" pitchFamily="18" charset="0"/>
              </a:rPr>
              <a:t>（       ）       </a:t>
            </a:r>
          </a:p>
          <a:p>
            <a:r>
              <a:rPr lang="zh-CN" altLang="en-US" sz="2100" b="1" dirty="0">
                <a:latin typeface="Times New Roman" pitchFamily="18" charset="0"/>
                <a:ea typeface="楷体" panose="02010609060101010101" charset="-122"/>
                <a:cs typeface="Times New Roman" pitchFamily="18" charset="0"/>
              </a:rPr>
              <a:t>空白部分</a:t>
            </a:r>
            <a:r>
              <a:rPr lang="zh-CN" altLang="en-US" sz="2100" b="1" dirty="0">
                <a:latin typeface="Times New Roman" pitchFamily="18" charset="0"/>
                <a:ea typeface="楷体" panose="02010609060101010101" charset="-122"/>
                <a:cs typeface="Times New Roman" pitchFamily="18" charset="0"/>
                <a:sym typeface="+mn-ea"/>
              </a:rPr>
              <a:t>（        ）              </a:t>
            </a:r>
            <a:r>
              <a:rPr lang="zh-CN" altLang="en-US" sz="2100" b="1" dirty="0" smtClean="0">
                <a:latin typeface="Times New Roman" pitchFamily="18" charset="0"/>
                <a:ea typeface="楷体" panose="02010609060101010101" charset="-122"/>
                <a:cs typeface="Times New Roman" pitchFamily="18" charset="0"/>
                <a:sym typeface="+mn-ea"/>
              </a:rPr>
              <a:t>             </a:t>
            </a:r>
            <a:r>
              <a:rPr lang="zh-CN" altLang="en-US" sz="2100" b="1" dirty="0">
                <a:latin typeface="Times New Roman" pitchFamily="18" charset="0"/>
                <a:ea typeface="楷体" panose="02010609060101010101" charset="-122"/>
                <a:cs typeface="Times New Roman" pitchFamily="18" charset="0"/>
                <a:sym typeface="+mn-ea"/>
              </a:rPr>
              <a:t>（       ）      </a:t>
            </a:r>
            <a:r>
              <a:rPr lang="zh-CN" altLang="en-US" sz="2100" b="1" dirty="0" smtClean="0">
                <a:latin typeface="Times New Roman" pitchFamily="18" charset="0"/>
                <a:ea typeface="楷体" panose="02010609060101010101" charset="-122"/>
                <a:cs typeface="Times New Roman" pitchFamily="18" charset="0"/>
                <a:sym typeface="+mn-ea"/>
              </a:rPr>
              <a:t>                    </a:t>
            </a:r>
            <a:r>
              <a:rPr lang="zh-CN" altLang="en-US" sz="2100" b="1" dirty="0">
                <a:latin typeface="Times New Roman" pitchFamily="18" charset="0"/>
                <a:ea typeface="楷体" panose="02010609060101010101" charset="-122"/>
                <a:cs typeface="Times New Roman" pitchFamily="18" charset="0"/>
                <a:sym typeface="+mn-ea"/>
              </a:rPr>
              <a:t>（       </a:t>
            </a:r>
            <a:r>
              <a:rPr lang="zh-CN" altLang="en-US" sz="2100" b="1" dirty="0" smtClean="0">
                <a:latin typeface="Times New Roman" pitchFamily="18" charset="0"/>
                <a:ea typeface="楷体" panose="02010609060101010101" charset="-122"/>
                <a:cs typeface="Times New Roman" pitchFamily="18" charset="0"/>
                <a:sym typeface="+mn-ea"/>
              </a:rPr>
              <a:t>） </a:t>
            </a:r>
            <a:endParaRPr lang="zh-CN" altLang="en-US" sz="2100" b="1" dirty="0">
              <a:latin typeface="Times New Roman" pitchFamily="18" charset="0"/>
              <a:ea typeface="楷体" panose="02010609060101010101" charset="-122"/>
              <a:cs typeface="Times New Roman" pitchFamily="18" charset="0"/>
            </a:endParaRPr>
          </a:p>
        </p:txBody>
      </p:sp>
      <p:sp>
        <p:nvSpPr>
          <p:cNvPr id="5" name="文本框 4"/>
          <p:cNvSpPr txBox="1"/>
          <p:nvPr/>
        </p:nvSpPr>
        <p:spPr>
          <a:xfrm>
            <a:off x="2059369" y="3743301"/>
            <a:ext cx="754380" cy="391478"/>
          </a:xfrm>
          <a:prstGeom prst="rect">
            <a:avLst/>
          </a:prstGeom>
          <a:noFill/>
        </p:spPr>
        <p:txBody>
          <a:bodyPr wrap="square" lIns="68580" tIns="34290" rIns="68580" bIns="34290" rtlCol="0">
            <a:spAutoFit/>
          </a:bodyPr>
          <a:lstStyle/>
          <a:p>
            <a:r>
              <a:rPr lang="en-US" altLang="zh-CN" sz="2100" b="1" dirty="0">
                <a:solidFill>
                  <a:srgbClr val="FF0000"/>
                </a:solidFill>
                <a:latin typeface="Times New Roman" pitchFamily="18" charset="0"/>
                <a:ea typeface="楷体" panose="02010609060101010101" charset="-122"/>
                <a:cs typeface="Times New Roman" pitchFamily="18" charset="0"/>
              </a:rPr>
              <a:t>7%</a:t>
            </a:r>
          </a:p>
        </p:txBody>
      </p:sp>
      <p:sp>
        <p:nvSpPr>
          <p:cNvPr id="6" name="文本框 5"/>
          <p:cNvSpPr txBox="1"/>
          <p:nvPr/>
        </p:nvSpPr>
        <p:spPr>
          <a:xfrm>
            <a:off x="1970469" y="4059214"/>
            <a:ext cx="765810" cy="391478"/>
          </a:xfrm>
          <a:prstGeom prst="rect">
            <a:avLst/>
          </a:prstGeom>
          <a:noFill/>
        </p:spPr>
        <p:txBody>
          <a:bodyPr wrap="square" lIns="68580" tIns="34290" rIns="68580" bIns="34290" rtlCol="0">
            <a:spAutoFit/>
          </a:bodyPr>
          <a:lstStyle/>
          <a:p>
            <a:r>
              <a:rPr lang="en-US" altLang="zh-CN" sz="2100" b="1" dirty="0">
                <a:solidFill>
                  <a:srgbClr val="FF0000"/>
                </a:solidFill>
                <a:latin typeface="Times New Roman" pitchFamily="18" charset="0"/>
                <a:ea typeface="楷体" panose="02010609060101010101" charset="-122"/>
                <a:cs typeface="Times New Roman" pitchFamily="18" charset="0"/>
              </a:rPr>
              <a:t>93%</a:t>
            </a:r>
          </a:p>
        </p:txBody>
      </p:sp>
      <p:sp>
        <p:nvSpPr>
          <p:cNvPr id="7" name="文本框 6"/>
          <p:cNvSpPr txBox="1"/>
          <p:nvPr/>
        </p:nvSpPr>
        <p:spPr>
          <a:xfrm>
            <a:off x="4736299" y="3757801"/>
            <a:ext cx="834390" cy="391478"/>
          </a:xfrm>
          <a:prstGeom prst="rect">
            <a:avLst/>
          </a:prstGeom>
          <a:noFill/>
        </p:spPr>
        <p:txBody>
          <a:bodyPr wrap="square" lIns="68580" tIns="34290" rIns="68580" bIns="34290" rtlCol="0">
            <a:spAutoFit/>
          </a:bodyPr>
          <a:lstStyle/>
          <a:p>
            <a:r>
              <a:rPr lang="en-US" altLang="zh-CN" sz="2100" b="1" dirty="0">
                <a:solidFill>
                  <a:srgbClr val="FF0000"/>
                </a:solidFill>
                <a:latin typeface="Times New Roman" pitchFamily="18" charset="0"/>
                <a:ea typeface="楷体" panose="02010609060101010101" charset="-122"/>
                <a:cs typeface="Times New Roman" pitchFamily="18" charset="0"/>
              </a:rPr>
              <a:t>30%</a:t>
            </a:r>
          </a:p>
        </p:txBody>
      </p:sp>
      <p:graphicFrame>
        <p:nvGraphicFramePr>
          <p:cNvPr id="8" name="对象 7">
            <a:hlinkClick r:id="" action="ppaction://ole?verb=0"/>
          </p:cNvPr>
          <p:cNvGraphicFramePr>
            <a:graphicFrameLocks noChangeAspect="1"/>
          </p:cNvGraphicFramePr>
          <p:nvPr/>
        </p:nvGraphicFramePr>
        <p:xfrm>
          <a:off x="4229100" y="2490788"/>
          <a:ext cx="685800" cy="161925"/>
        </p:xfrm>
        <a:graphic>
          <a:graphicData uri="http://schemas.openxmlformats.org/presentationml/2006/ole">
            <mc:AlternateContent xmlns:mc="http://schemas.openxmlformats.org/markup-compatibility/2006">
              <mc:Choice xmlns:v="urn:schemas-microsoft-com:vml" Requires="v">
                <p:oleObj spid="_x0000_s7180" r:id="rId4" imgW="914400" imgH="215640" progId="">
                  <p:embed/>
                </p:oleObj>
              </mc:Choice>
              <mc:Fallback>
                <p:oleObj r:id="rId4" imgW="914400" imgH="215640"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100" y="2490788"/>
                        <a:ext cx="685800"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文本框 8"/>
          <p:cNvSpPr txBox="1"/>
          <p:nvPr/>
        </p:nvSpPr>
        <p:spPr>
          <a:xfrm>
            <a:off x="4738839" y="4078161"/>
            <a:ext cx="882650" cy="392415"/>
          </a:xfrm>
          <a:prstGeom prst="rect">
            <a:avLst/>
          </a:prstGeom>
          <a:noFill/>
        </p:spPr>
        <p:txBody>
          <a:bodyPr wrap="square" lIns="68580" tIns="34290" rIns="68580" bIns="34290" rtlCol="0">
            <a:spAutoFit/>
          </a:bodyPr>
          <a:lstStyle/>
          <a:p>
            <a:r>
              <a:rPr lang="en-US" altLang="zh-CN" sz="2100" b="1" dirty="0">
                <a:solidFill>
                  <a:srgbClr val="FF0000"/>
                </a:solidFill>
                <a:latin typeface="Times New Roman" pitchFamily="18" charset="0"/>
                <a:ea typeface="楷体" panose="02010609060101010101" charset="-122"/>
                <a:cs typeface="Times New Roman" pitchFamily="18" charset="0"/>
              </a:rPr>
              <a:t>70%</a:t>
            </a:r>
          </a:p>
        </p:txBody>
      </p:sp>
      <p:sp>
        <p:nvSpPr>
          <p:cNvPr id="10" name="文本框 9"/>
          <p:cNvSpPr txBox="1"/>
          <p:nvPr/>
        </p:nvSpPr>
        <p:spPr>
          <a:xfrm>
            <a:off x="7511096" y="3757803"/>
            <a:ext cx="697230" cy="392415"/>
          </a:xfrm>
          <a:prstGeom prst="rect">
            <a:avLst/>
          </a:prstGeom>
          <a:noFill/>
        </p:spPr>
        <p:txBody>
          <a:bodyPr wrap="square" lIns="68580" tIns="34290" rIns="68580" bIns="34290" rtlCol="0">
            <a:spAutoFit/>
          </a:bodyPr>
          <a:lstStyle/>
          <a:p>
            <a:r>
              <a:rPr lang="en-US" altLang="zh-CN" sz="2100" b="1" dirty="0">
                <a:solidFill>
                  <a:srgbClr val="FF0000"/>
                </a:solidFill>
                <a:latin typeface="Times New Roman" pitchFamily="18" charset="0"/>
                <a:ea typeface="楷体" panose="02010609060101010101" charset="-122"/>
                <a:cs typeface="Times New Roman" pitchFamily="18" charset="0"/>
              </a:rPr>
              <a:t>95%</a:t>
            </a:r>
          </a:p>
        </p:txBody>
      </p:sp>
      <p:sp>
        <p:nvSpPr>
          <p:cNvPr id="11" name="文本框 10"/>
          <p:cNvSpPr txBox="1"/>
          <p:nvPr/>
        </p:nvSpPr>
        <p:spPr>
          <a:xfrm>
            <a:off x="7572056" y="4088319"/>
            <a:ext cx="560070" cy="391478"/>
          </a:xfrm>
          <a:prstGeom prst="rect">
            <a:avLst/>
          </a:prstGeom>
          <a:noFill/>
        </p:spPr>
        <p:txBody>
          <a:bodyPr wrap="square" lIns="68580" tIns="34290" rIns="68580" bIns="34290" rtlCol="0">
            <a:spAutoFit/>
          </a:bodyPr>
          <a:lstStyle/>
          <a:p>
            <a:r>
              <a:rPr lang="en-US" altLang="zh-CN" sz="2100" b="1" dirty="0">
                <a:solidFill>
                  <a:srgbClr val="FF0000"/>
                </a:solidFill>
                <a:latin typeface="Times New Roman" pitchFamily="18" charset="0"/>
                <a:ea typeface="楷体" panose="02010609060101010101" charset="-122"/>
                <a:cs typeface="Times New Roman" pitchFamily="18" charset="0"/>
              </a:rPr>
              <a:t>5%</a:t>
            </a:r>
          </a:p>
        </p:txBody>
      </p:sp>
      <p:sp>
        <p:nvSpPr>
          <p:cNvPr id="12" name="Text Box 81"/>
          <p:cNvSpPr txBox="1"/>
          <p:nvPr/>
        </p:nvSpPr>
        <p:spPr>
          <a:xfrm>
            <a:off x="566834" y="438199"/>
            <a:ext cx="1261966" cy="543669"/>
          </a:xfrm>
          <a:prstGeom prst="snip1Rect">
            <a:avLst/>
          </a:prstGeom>
          <a:solidFill>
            <a:schemeClr val="accent5">
              <a:lumMod val="40000"/>
              <a:lumOff val="60000"/>
            </a:schemeClr>
          </a:solidFill>
          <a:ln w="9525">
            <a:noFill/>
          </a:ln>
        </p:spPr>
        <p:txBody>
          <a:bodyPr wrap="square" lIns="68580" tIns="34290" rIns="68580" bIns="34290">
            <a:spAutoFit/>
          </a:bodyPr>
          <a:lstStyle/>
          <a:p>
            <a:r>
              <a:rPr lang="zh-CN" altLang="en-US" sz="2800" b="1" dirty="0" smtClean="0">
                <a:latin typeface="宋体" pitchFamily="2" charset="-122"/>
                <a:ea typeface="宋体" pitchFamily="2" charset="-122"/>
                <a:cs typeface="Times New Roman" pitchFamily="18" charset="0"/>
              </a:rPr>
              <a:t>练一练</a:t>
            </a:r>
            <a:endParaRPr lang="zh-CN" altLang="en-US" sz="2800" b="1" dirty="0">
              <a:latin typeface="宋体" pitchFamily="2" charset="-122"/>
              <a:ea typeface="宋体" pitchFamily="2" charset="-122"/>
              <a:cs typeface="Times New Roman" pitchFamily="18" charset="0"/>
            </a:endParaRPr>
          </a:p>
        </p:txBody>
      </p:sp>
      <p:pic>
        <p:nvPicPr>
          <p:cNvPr id="7178"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5495" y="1789782"/>
            <a:ext cx="6991890" cy="175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strVal val="#ppt_w*0.05"/>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anim calcmode="lin" valueType="num">
                                      <p:cBhvr>
                                        <p:cTn id="15" dur="500" fill="hold"/>
                                        <p:tgtEl>
                                          <p:spTgt spid="6"/>
                                        </p:tgtEl>
                                        <p:attrNameLst>
                                          <p:attrName>ppt_x</p:attrName>
                                        </p:attrNameLst>
                                      </p:cBhvr>
                                      <p:tavLst>
                                        <p:tav tm="0">
                                          <p:val>
                                            <p:strVal val="#ppt_x-.2"/>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strVal val="#ppt_w*0.05"/>
                                          </p:val>
                                        </p:tav>
                                        <p:tav tm="100000">
                                          <p:val>
                                            <p:strVal val="#ppt_w"/>
                                          </p:val>
                                        </p:tav>
                                      </p:tavLst>
                                    </p:anim>
                                    <p:anim calcmode="lin" valueType="num">
                                      <p:cBhvr>
                                        <p:cTn id="29" dur="500" fill="hold"/>
                                        <p:tgtEl>
                                          <p:spTgt spid="9"/>
                                        </p:tgtEl>
                                        <p:attrNameLst>
                                          <p:attrName>ppt_h</p:attrName>
                                        </p:attrNameLst>
                                      </p:cBhvr>
                                      <p:tavLst>
                                        <p:tav tm="0">
                                          <p:val>
                                            <p:strVal val="#ppt_h"/>
                                          </p:val>
                                        </p:tav>
                                        <p:tav tm="100000">
                                          <p:val>
                                            <p:strVal val="#ppt_h"/>
                                          </p:val>
                                        </p:tav>
                                      </p:tavLst>
                                    </p:anim>
                                    <p:anim calcmode="lin" valueType="num">
                                      <p:cBhvr>
                                        <p:cTn id="30" dur="500" fill="hold"/>
                                        <p:tgtEl>
                                          <p:spTgt spid="9"/>
                                        </p:tgtEl>
                                        <p:attrNameLst>
                                          <p:attrName>ppt_x</p:attrName>
                                        </p:attrNameLst>
                                      </p:cBhvr>
                                      <p:tavLst>
                                        <p:tav tm="0">
                                          <p:val>
                                            <p:strVal val="#ppt_x-.2"/>
                                          </p:val>
                                        </p:tav>
                                        <p:tav tm="100000">
                                          <p:val>
                                            <p:strVal val="#ppt_x"/>
                                          </p:val>
                                        </p:tav>
                                      </p:tavLst>
                                    </p:anim>
                                    <p:anim calcmode="lin" valueType="num">
                                      <p:cBhvr>
                                        <p:cTn id="31" dur="500" fill="hold"/>
                                        <p:tgtEl>
                                          <p:spTgt spid="9"/>
                                        </p:tgtEl>
                                        <p:attrNameLst>
                                          <p:attrName>ppt_y</p:attrName>
                                        </p:attrNameLst>
                                      </p:cBhvr>
                                      <p:tavLst>
                                        <p:tav tm="0">
                                          <p:val>
                                            <p:strVal val="#ppt_y"/>
                                          </p:val>
                                        </p:tav>
                                        <p:tav tm="100000">
                                          <p:val>
                                            <p:strVal val="#ppt_y"/>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strVal val="#ppt_w*0.05"/>
                                          </p:val>
                                        </p:tav>
                                        <p:tav tm="100000">
                                          <p:val>
                                            <p:strVal val="#ppt_w"/>
                                          </p:val>
                                        </p:tav>
                                      </p:tavLst>
                                    </p:anim>
                                    <p:anim calcmode="lin" valueType="num">
                                      <p:cBhvr>
                                        <p:cTn id="44" dur="500" fill="hold"/>
                                        <p:tgtEl>
                                          <p:spTgt spid="11"/>
                                        </p:tgtEl>
                                        <p:attrNameLst>
                                          <p:attrName>ppt_h</p:attrName>
                                        </p:attrNameLst>
                                      </p:cBhvr>
                                      <p:tavLst>
                                        <p:tav tm="0">
                                          <p:val>
                                            <p:strVal val="#ppt_h"/>
                                          </p:val>
                                        </p:tav>
                                        <p:tav tm="100000">
                                          <p:val>
                                            <p:strVal val="#ppt_h"/>
                                          </p:val>
                                        </p:tav>
                                      </p:tavLst>
                                    </p:anim>
                                    <p:anim calcmode="lin" valueType="num">
                                      <p:cBhvr>
                                        <p:cTn id="45" dur="500" fill="hold"/>
                                        <p:tgtEl>
                                          <p:spTgt spid="11"/>
                                        </p:tgtEl>
                                        <p:attrNameLst>
                                          <p:attrName>ppt_x</p:attrName>
                                        </p:attrNameLst>
                                      </p:cBhvr>
                                      <p:tavLst>
                                        <p:tav tm="0">
                                          <p:val>
                                            <p:strVal val="#ppt_x-.2"/>
                                          </p:val>
                                        </p:tav>
                                        <p:tav tm="100000">
                                          <p:val>
                                            <p:strVal val="#ppt_x"/>
                                          </p:val>
                                        </p:tav>
                                      </p:tavLst>
                                    </p:anim>
                                    <p:anim calcmode="lin" valueType="num">
                                      <p:cBhvr>
                                        <p:cTn id="46" dur="500" fill="hold"/>
                                        <p:tgtEl>
                                          <p:spTgt spid="11"/>
                                        </p:tgtEl>
                                        <p:attrNameLst>
                                          <p:attrName>ppt_y</p:attrName>
                                        </p:attrNameLst>
                                      </p:cBhvr>
                                      <p:tavLst>
                                        <p:tav tm="0">
                                          <p:val>
                                            <p:strVal val="#ppt_y"/>
                                          </p:val>
                                        </p:tav>
                                        <p:tav tm="100000">
                                          <p:val>
                                            <p:strVal val="#ppt_y"/>
                                          </p:val>
                                        </p:tav>
                                      </p:tavLst>
                                    </p:anim>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055" y="827322"/>
            <a:ext cx="8240094" cy="807914"/>
          </a:xfrm>
          <a:prstGeom prst="rect">
            <a:avLst/>
          </a:prstGeom>
          <a:noFill/>
          <a:ln w="9525">
            <a:noFill/>
          </a:ln>
        </p:spPr>
        <p:txBody>
          <a:bodyPr wrap="square" lIns="68580" tIns="34290" rIns="68580" bIns="34290">
            <a:spAutoFit/>
          </a:bodyPr>
          <a:lstStyle/>
          <a:p>
            <a:r>
              <a:rPr lang="en-US" altLang="zh-CN" sz="2400" b="1" dirty="0" smtClean="0">
                <a:latin typeface="Times New Roman" pitchFamily="18" charset="0"/>
                <a:ea typeface="华文楷体" panose="02010600040101010101" pitchFamily="2" charset="-122"/>
                <a:cs typeface="Times New Roman" pitchFamily="18" charset="0"/>
              </a:rPr>
              <a:t>2.</a:t>
            </a:r>
            <a:r>
              <a:rPr lang="zh-CN" altLang="en-US" sz="2400" b="1" dirty="0">
                <a:latin typeface="Times New Roman" pitchFamily="18" charset="0"/>
                <a:ea typeface="华文楷体" panose="02010600040101010101" pitchFamily="2" charset="-122"/>
                <a:cs typeface="Times New Roman" pitchFamily="18" charset="0"/>
              </a:rPr>
              <a:t>在日常生活中， 你还见过哪些百分数？ 说说这些百分数的含义。</a:t>
            </a:r>
            <a:endParaRPr lang="zh-CN" altLang="en-US" sz="2400" b="1" dirty="0">
              <a:latin typeface="Times New Roman" pitchFamily="18" charset="0"/>
              <a:ea typeface="华文楷体" panose="02010600040101010101" pitchFamily="2" charset="-122"/>
              <a:cs typeface="Times New Roman" pitchFamily="18" charset="0"/>
            </a:endParaRPr>
          </a:p>
        </p:txBody>
      </p:sp>
      <p:sp>
        <p:nvSpPr>
          <p:cNvPr id="3" name="文本框 5"/>
          <p:cNvSpPr txBox="1"/>
          <p:nvPr/>
        </p:nvSpPr>
        <p:spPr>
          <a:xfrm>
            <a:off x="3658792" y="1470028"/>
            <a:ext cx="2110943" cy="500137"/>
          </a:xfrm>
          <a:prstGeom prst="rect">
            <a:avLst/>
          </a:prstGeom>
          <a:noFill/>
        </p:spPr>
        <p:txBody>
          <a:bodyPr wrap="square" lIns="68580" tIns="34290" rIns="68580" bIns="34290" rtlCol="0">
            <a:spAutoFit/>
          </a:bodyPr>
          <a:lstStyle/>
          <a:p>
            <a:r>
              <a:rPr lang="zh-CN" altLang="en-US" sz="2800" b="1" dirty="0" smtClean="0">
                <a:solidFill>
                  <a:srgbClr val="0000FF"/>
                </a:solidFill>
                <a:latin typeface="Times New Roman" pitchFamily="18" charset="0"/>
                <a:ea typeface="楷体" panose="02010609060101010101" charset="-122"/>
                <a:cs typeface="Times New Roman" pitchFamily="18" charset="0"/>
              </a:rPr>
              <a:t>答案不唯一</a:t>
            </a:r>
            <a:endParaRPr lang="en-US" altLang="zh-CN" sz="2800" b="1" dirty="0">
              <a:solidFill>
                <a:srgbClr val="0000FF"/>
              </a:solidFill>
              <a:latin typeface="Times New Roman" pitchFamily="18" charset="0"/>
              <a:ea typeface="楷体" panose="02010609060101010101" charset="-122"/>
              <a:cs typeface="Times New Roman" pitchFamily="18" charset="0"/>
            </a:endParaRPr>
          </a:p>
        </p:txBody>
      </p:sp>
      <p:sp>
        <p:nvSpPr>
          <p:cNvPr id="4" name="文本框 5"/>
          <p:cNvSpPr txBox="1"/>
          <p:nvPr/>
        </p:nvSpPr>
        <p:spPr>
          <a:xfrm>
            <a:off x="953037" y="2240767"/>
            <a:ext cx="7688687" cy="1361911"/>
          </a:xfrm>
          <a:prstGeom prst="rect">
            <a:avLst/>
          </a:prstGeom>
          <a:noFill/>
        </p:spPr>
        <p:txBody>
          <a:bodyPr wrap="square" lIns="68580" tIns="34290" rIns="68580" bIns="34290" rtlCol="0">
            <a:spAutoFit/>
          </a:bodyPr>
          <a:lstStyle/>
          <a:p>
            <a:r>
              <a:rPr lang="zh-CN" altLang="en-US" sz="2800" b="1" dirty="0" smtClean="0">
                <a:solidFill>
                  <a:srgbClr val="FF0000"/>
                </a:solidFill>
                <a:latin typeface="Times New Roman" pitchFamily="18" charset="0"/>
                <a:ea typeface="楷体" panose="02010609060101010101" charset="-122"/>
                <a:cs typeface="Times New Roman" pitchFamily="18" charset="0"/>
              </a:rPr>
              <a:t>如：六年级一班数学期中测试的优秀率为</a:t>
            </a:r>
            <a:r>
              <a:rPr lang="en-US" altLang="zh-CN" sz="2800" b="1" dirty="0" smtClean="0">
                <a:solidFill>
                  <a:srgbClr val="FF0000"/>
                </a:solidFill>
                <a:latin typeface="Times New Roman" pitchFamily="18" charset="0"/>
                <a:ea typeface="楷体" panose="02010609060101010101" charset="-122"/>
                <a:cs typeface="Times New Roman" pitchFamily="18" charset="0"/>
              </a:rPr>
              <a:t>80%</a:t>
            </a:r>
            <a:r>
              <a:rPr lang="zh-CN" altLang="en-US" sz="2800" b="1" dirty="0" smtClean="0">
                <a:solidFill>
                  <a:srgbClr val="FF0000"/>
                </a:solidFill>
                <a:latin typeface="Times New Roman" pitchFamily="18" charset="0"/>
                <a:ea typeface="楷体" panose="02010609060101010101" charset="-122"/>
                <a:cs typeface="Times New Roman" pitchFamily="18" charset="0"/>
              </a:rPr>
              <a:t>。</a:t>
            </a:r>
            <a:r>
              <a:rPr lang="en-US" altLang="zh-CN" sz="2800" b="1" dirty="0" smtClean="0">
                <a:solidFill>
                  <a:srgbClr val="FF0000"/>
                </a:solidFill>
                <a:latin typeface="Times New Roman" pitchFamily="18" charset="0"/>
                <a:ea typeface="楷体" panose="02010609060101010101" charset="-122"/>
                <a:cs typeface="Times New Roman" pitchFamily="18" charset="0"/>
              </a:rPr>
              <a:t>80%</a:t>
            </a:r>
            <a:r>
              <a:rPr lang="zh-CN" altLang="en-US" sz="2800" b="1" dirty="0" smtClean="0">
                <a:solidFill>
                  <a:srgbClr val="FF0000"/>
                </a:solidFill>
                <a:latin typeface="Times New Roman" pitchFamily="18" charset="0"/>
                <a:ea typeface="楷体" panose="02010609060101010101" charset="-122"/>
                <a:cs typeface="Times New Roman" pitchFamily="18" charset="0"/>
              </a:rPr>
              <a:t>在这里指数学成绩达到优秀的人数占六年级一班参加考试总人数的百分之八十。</a:t>
            </a:r>
            <a:endParaRPr lang="en-US" altLang="zh-CN" sz="2800" b="1" dirty="0">
              <a:solidFill>
                <a:srgbClr val="FF0000"/>
              </a:solidFill>
              <a:latin typeface="Times New Roman" pitchFamily="18" charset="0"/>
              <a:ea typeface="楷体" panose="02010609060101010101" charset="-122"/>
              <a:cs typeface="Times New Roman" pitchFamily="18" charset="0"/>
            </a:endParaRPr>
          </a:p>
        </p:txBody>
      </p:sp>
    </p:spTree>
    <p:extLst>
      <p:ext uri="{BB962C8B-B14F-4D97-AF65-F5344CB8AC3E}">
        <p14:creationId xmlns:p14="http://schemas.microsoft.com/office/powerpoint/2010/main" val="193767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62" y="369054"/>
            <a:ext cx="275145" cy="342254"/>
          </a:xfrm>
          <a:prstGeom prst="rect">
            <a:avLst/>
          </a:prstGeom>
        </p:spPr>
      </p:pic>
      <p:sp>
        <p:nvSpPr>
          <p:cNvPr id="12" name="文本框 14"/>
          <p:cNvSpPr txBox="1"/>
          <p:nvPr/>
        </p:nvSpPr>
        <p:spPr>
          <a:xfrm>
            <a:off x="507725" y="329588"/>
            <a:ext cx="1385409" cy="421269"/>
          </a:xfrm>
          <a:prstGeom prst="rect">
            <a:avLst/>
          </a:prstGeom>
          <a:noFill/>
        </p:spPr>
        <p:txBody>
          <a:bodyPr wrap="square" lIns="51435" tIns="25718" rIns="51435" bIns="25718" rtlCol="0">
            <a:spAutoFit/>
          </a:bodyPr>
          <a:lstStyle/>
          <a:p>
            <a:r>
              <a:rPr lang="zh-CN" altLang="en-US" sz="2400" b="1" dirty="0">
                <a:solidFill>
                  <a:srgbClr val="875000"/>
                </a:solidFill>
                <a:latin typeface="Times New Roman" pitchFamily="18" charset="0"/>
                <a:ea typeface="幼圆" panose="02010509060101010101" pitchFamily="49" charset="-122"/>
                <a:cs typeface="Times New Roman" pitchFamily="18" charset="0"/>
              </a:rPr>
              <a:t>课堂练习</a:t>
            </a:r>
          </a:p>
        </p:txBody>
      </p:sp>
      <p:sp>
        <p:nvSpPr>
          <p:cNvPr id="14" name="矩形 13"/>
          <p:cNvSpPr/>
          <p:nvPr/>
        </p:nvSpPr>
        <p:spPr>
          <a:xfrm>
            <a:off x="4232562" y="460324"/>
            <a:ext cx="1059518" cy="51983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zh-CN"/>
            </a:defPPr>
            <a:lvl1pPr marL="0" algn="l" defTabSz="685800" rtl="0" eaLnBrk="1" latinLnBrk="0" hangingPunct="1">
              <a:defRPr sz="1400" kern="1200">
                <a:solidFill>
                  <a:schemeClr val="dk1"/>
                </a:solidFill>
                <a:latin typeface="+mn-lt"/>
                <a:ea typeface="+mn-ea"/>
                <a:cs typeface="+mn-cs"/>
              </a:defRPr>
            </a:lvl1pPr>
            <a:lvl2pPr marL="342900" algn="l" defTabSz="685800" rtl="0" eaLnBrk="1" latinLnBrk="0" hangingPunct="1">
              <a:defRPr sz="1400" kern="1200">
                <a:solidFill>
                  <a:schemeClr val="dk1"/>
                </a:solidFill>
                <a:latin typeface="+mn-lt"/>
                <a:ea typeface="+mn-ea"/>
                <a:cs typeface="+mn-cs"/>
              </a:defRPr>
            </a:lvl2pPr>
            <a:lvl3pPr marL="685800" algn="l" defTabSz="685800" rtl="0" eaLnBrk="1" latinLnBrk="0" hangingPunct="1">
              <a:defRPr sz="1400" kern="1200">
                <a:solidFill>
                  <a:schemeClr val="dk1"/>
                </a:solidFill>
                <a:latin typeface="+mn-lt"/>
                <a:ea typeface="+mn-ea"/>
                <a:cs typeface="+mn-cs"/>
              </a:defRPr>
            </a:lvl3pPr>
            <a:lvl4pPr marL="1028700" algn="l" defTabSz="685800" rtl="0" eaLnBrk="1" latinLnBrk="0" hangingPunct="1">
              <a:defRPr sz="1400" kern="1200">
                <a:solidFill>
                  <a:schemeClr val="dk1"/>
                </a:solidFill>
                <a:latin typeface="+mn-lt"/>
                <a:ea typeface="+mn-ea"/>
                <a:cs typeface="+mn-cs"/>
              </a:defRPr>
            </a:lvl4pPr>
            <a:lvl5pPr marL="1371600" algn="l" defTabSz="685800" rtl="0" eaLnBrk="1" latinLnBrk="0" hangingPunct="1">
              <a:defRPr sz="1400" kern="1200">
                <a:solidFill>
                  <a:schemeClr val="dk1"/>
                </a:solidFill>
                <a:latin typeface="+mn-lt"/>
                <a:ea typeface="+mn-ea"/>
                <a:cs typeface="+mn-cs"/>
              </a:defRPr>
            </a:lvl5pPr>
            <a:lvl6pPr marL="1714500" algn="l" defTabSz="685800" rtl="0" eaLnBrk="1" latinLnBrk="0" hangingPunct="1">
              <a:defRPr sz="1400" kern="1200">
                <a:solidFill>
                  <a:schemeClr val="dk1"/>
                </a:solidFill>
                <a:latin typeface="+mn-lt"/>
                <a:ea typeface="+mn-ea"/>
                <a:cs typeface="+mn-cs"/>
              </a:defRPr>
            </a:lvl6pPr>
            <a:lvl7pPr marL="2057400" algn="l" defTabSz="685800" rtl="0" eaLnBrk="1" latinLnBrk="0" hangingPunct="1">
              <a:defRPr sz="1400" kern="1200">
                <a:solidFill>
                  <a:schemeClr val="dk1"/>
                </a:solidFill>
                <a:latin typeface="+mn-lt"/>
                <a:ea typeface="+mn-ea"/>
                <a:cs typeface="+mn-cs"/>
              </a:defRPr>
            </a:lvl7pPr>
            <a:lvl8pPr marL="2400300" algn="l" defTabSz="685800" rtl="0" eaLnBrk="1" latinLnBrk="0" hangingPunct="1">
              <a:defRPr sz="1400" kern="1200">
                <a:solidFill>
                  <a:schemeClr val="dk1"/>
                </a:solidFill>
                <a:latin typeface="+mn-lt"/>
                <a:ea typeface="+mn-ea"/>
                <a:cs typeface="+mn-cs"/>
              </a:defRPr>
            </a:lvl8pPr>
            <a:lvl9pPr marL="2743200" algn="l" defTabSz="685800" rtl="0" eaLnBrk="1" latinLnBrk="0" hangingPunct="1">
              <a:defRPr sz="1400" kern="1200">
                <a:solidFill>
                  <a:schemeClr val="dk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smtClean="0">
                <a:ln>
                  <a:noFill/>
                </a:ln>
                <a:solidFill>
                  <a:sysClr val="windowText" lastClr="000000"/>
                </a:solidFill>
                <a:effectLst/>
                <a:uLnTx/>
                <a:uFillTx/>
                <a:latin typeface="黑体" pitchFamily="49" charset="-122"/>
                <a:ea typeface="黑体" pitchFamily="49" charset="-122"/>
                <a:cs typeface="+mn-cs"/>
              </a:rPr>
              <a:t>母题</a:t>
            </a:r>
            <a:endParaRPr kumimoji="0" lang="zh-CN" altLang="en-US" sz="2800" b="1" i="0" u="none" strike="noStrike" kern="1200" cap="none" spc="0" normalizeH="0" baseline="0" noProof="0" dirty="0">
              <a:ln>
                <a:noFill/>
              </a:ln>
              <a:solidFill>
                <a:sysClr val="windowText" lastClr="000000"/>
              </a:solidFill>
              <a:effectLst/>
              <a:uLnTx/>
              <a:uFillTx/>
              <a:latin typeface="黑体" pitchFamily="49" charset="-122"/>
              <a:ea typeface="黑体" pitchFamily="49" charset="-122"/>
              <a:cs typeface="+mn-cs"/>
            </a:endParaRPr>
          </a:p>
        </p:txBody>
      </p:sp>
      <p:pic>
        <p:nvPicPr>
          <p:cNvPr id="15" name="图片 14">
            <a:extLst>
              <a:ext uri="{FF2B5EF4-FFF2-40B4-BE49-F238E27FC236}">
                <a16:creationId xmlns:a16="http://schemas.microsoft.com/office/drawing/2014/main" xmlns="" id="{E239F13D-C750-4755-AAAF-E4EBE9E20AC7}"/>
              </a:ext>
            </a:extLst>
          </p:cNvPr>
          <p:cNvPicPr>
            <a:picLocks noChangeAspect="1"/>
          </p:cNvPicPr>
          <p:nvPr/>
        </p:nvPicPr>
        <p:blipFill>
          <a:blip r:embed="rId3"/>
          <a:stretch>
            <a:fillRect/>
          </a:stretch>
        </p:blipFill>
        <p:spPr>
          <a:xfrm>
            <a:off x="675917" y="1624231"/>
            <a:ext cx="8312727" cy="2012988"/>
          </a:xfrm>
          <a:prstGeom prst="rect">
            <a:avLst/>
          </a:prstGeom>
        </p:spPr>
      </p:pic>
      <p:sp>
        <p:nvSpPr>
          <p:cNvPr id="16" name="矩形 15">
            <a:extLst>
              <a:ext uri="{FF2B5EF4-FFF2-40B4-BE49-F238E27FC236}">
                <a16:creationId xmlns:a16="http://schemas.microsoft.com/office/drawing/2014/main" xmlns="" id="{BCEDE31E-684A-4377-AACF-C27E196DD9DE}"/>
              </a:ext>
            </a:extLst>
          </p:cNvPr>
          <p:cNvSpPr/>
          <p:nvPr/>
        </p:nvSpPr>
        <p:spPr>
          <a:xfrm>
            <a:off x="433146" y="980157"/>
            <a:ext cx="7855438" cy="609398"/>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2800" b="1" dirty="0" smtClean="0">
                <a:solidFill>
                  <a:srgbClr val="231F20"/>
                </a:solidFill>
                <a:ea typeface="楷体" pitchFamily="49" charset="-122"/>
              </a:rPr>
              <a:t>1.</a:t>
            </a:r>
            <a:r>
              <a:rPr lang="zh-CN" altLang="en-US" sz="2800" b="1" dirty="0">
                <a:solidFill>
                  <a:srgbClr val="231F20"/>
                </a:solidFill>
                <a:ea typeface="楷体" pitchFamily="49" charset="-122"/>
              </a:rPr>
              <a:t>读出下面的百分数，并说出每个百分数的含义。</a:t>
            </a:r>
            <a:endParaRPr lang="zh-CN" altLang="en-US" sz="2800" b="1" dirty="0">
              <a:ea typeface="楷体" pitchFamily="49" charset="-122"/>
            </a:endParaRPr>
          </a:p>
        </p:txBody>
      </p:sp>
      <mc:AlternateContent xmlns:mc="http://schemas.openxmlformats.org/markup-compatibility/2006">
        <mc:Choice xmlns:a14="http://schemas.microsoft.com/office/drawing/2010/main" Requires="a14">
          <p:sp>
            <p:nvSpPr>
              <p:cNvPr id="18" name="矩形 17">
                <a:extLst>
                  <a:ext uri="{FF2B5EF4-FFF2-40B4-BE49-F238E27FC236}">
                    <a16:creationId xmlns:a16="http://schemas.microsoft.com/office/drawing/2014/main" xmlns="" id="{3EB4DFB0-3414-44FA-9381-78B0E30D91FC}"/>
                  </a:ext>
                </a:extLst>
              </p:cNvPr>
              <p:cNvSpPr/>
              <p:nvPr/>
            </p:nvSpPr>
            <p:spPr>
              <a:xfrm>
                <a:off x="675917" y="3697347"/>
                <a:ext cx="2717190" cy="105407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defRPr/>
                </a:pPr>
                <a:r>
                  <a:rPr kumimoji="0" lang="zh-CN" altLang="en-US" sz="2400" b="1" i="0" u="none" strike="noStrike" kern="1200" cap="none" spc="0" normalizeH="0" baseline="0" noProof="0" dirty="0">
                    <a:ln>
                      <a:noFill/>
                    </a:ln>
                    <a:solidFill>
                      <a:srgbClr val="FF0000"/>
                    </a:solidFill>
                    <a:effectLst/>
                    <a:uLnTx/>
                    <a:uFillTx/>
                    <a:ea typeface="楷体" pitchFamily="49" charset="-122"/>
                  </a:rPr>
                  <a:t>会游泳</a:t>
                </a:r>
                <a:r>
                  <a:rPr kumimoji="0" lang="zh-CN" altLang="en-US" sz="2400" b="1" i="0" u="none" strike="noStrike" kern="1200" cap="none" spc="0" normalizeH="0" baseline="0" noProof="0" dirty="0" smtClean="0">
                    <a:ln>
                      <a:noFill/>
                    </a:ln>
                    <a:solidFill>
                      <a:srgbClr val="FF0000"/>
                    </a:solidFill>
                    <a:effectLst/>
                    <a:uLnTx/>
                    <a:uFillTx/>
                    <a:ea typeface="楷体" pitchFamily="49" charset="-122"/>
                  </a:rPr>
                  <a:t>的占</a:t>
                </a:r>
                <a:r>
                  <a:rPr kumimoji="0" lang="zh-CN" altLang="en-US" sz="2400" b="1" i="0" u="none" strike="noStrike" kern="1200" cap="none" spc="0" normalizeH="0" baseline="0" noProof="0" dirty="0">
                    <a:ln>
                      <a:noFill/>
                    </a:ln>
                    <a:solidFill>
                      <a:srgbClr val="FF0000"/>
                    </a:solidFill>
                    <a:effectLst/>
                    <a:uLnTx/>
                    <a:uFillTx/>
                    <a:ea typeface="楷体" pitchFamily="49" charset="-122"/>
                  </a:rPr>
                  <a:t>全班人数的 </a:t>
                </a:r>
                <a14:m>
                  <m:oMath xmlns:m="http://schemas.openxmlformats.org/officeDocument/2006/math">
                    <m:f>
                      <m:fPr>
                        <m:ctrlPr>
                          <a:rPr lang="en-US" altLang="zh-CN" sz="2400" b="1" i="1">
                            <a:solidFill>
                              <a:srgbClr val="FF0000"/>
                            </a:solidFill>
                            <a:latin typeface="Cambria Math"/>
                            <a:ea typeface="楷体" panose="02010609060101010101" charset="-122"/>
                            <a:cs typeface="Times New Roman" pitchFamily="18" charset="0"/>
                          </a:rPr>
                        </m:ctrlPr>
                      </m:fPr>
                      <m:num>
                        <m:r>
                          <m:rPr>
                            <m:nor/>
                          </m:rPr>
                          <a:rPr lang="en-US" altLang="zh-CN" sz="2400" b="1" i="0" smtClean="0">
                            <a:solidFill>
                              <a:srgbClr val="FF0000"/>
                            </a:solidFill>
                            <a:ea typeface="楷体" panose="02010609060101010101" charset="-122"/>
                            <a:cs typeface="Times New Roman" pitchFamily="18" charset="0"/>
                          </a:rPr>
                          <m:t>40</m:t>
                        </m:r>
                      </m:num>
                      <m:den>
                        <m:r>
                          <m:rPr>
                            <m:nor/>
                          </m:rPr>
                          <a:rPr lang="en-US" altLang="zh-CN" sz="2400" b="1">
                            <a:solidFill>
                              <a:srgbClr val="FF0000"/>
                            </a:solidFill>
                            <a:ea typeface="楷体" panose="02010609060101010101" charset="-122"/>
                            <a:cs typeface="Times New Roman" pitchFamily="18" charset="0"/>
                          </a:rPr>
                          <m:t>100</m:t>
                        </m:r>
                      </m:den>
                    </m:f>
                  </m:oMath>
                </a14:m>
                <a:r>
                  <a:rPr kumimoji="0" lang="zh-CN" altLang="en-US" sz="2400" b="1" i="0" u="none" strike="noStrike" kern="1200" cap="none" spc="0" normalizeH="0" baseline="0" noProof="0" dirty="0" smtClean="0">
                    <a:ln>
                      <a:noFill/>
                    </a:ln>
                    <a:solidFill>
                      <a:srgbClr val="FF0000"/>
                    </a:solidFill>
                    <a:effectLst/>
                    <a:uLnTx/>
                    <a:uFillTx/>
                    <a:ea typeface="楷体" pitchFamily="49" charset="-122"/>
                  </a:rPr>
                  <a:t>。</a:t>
                </a:r>
                <a:endParaRPr kumimoji="0" lang="zh-CN" altLang="en-US" sz="2400" b="1" i="0" u="none" strike="noStrike" kern="1200" cap="none" spc="0" normalizeH="0" baseline="0" noProof="0" dirty="0">
                  <a:ln>
                    <a:noFill/>
                  </a:ln>
                  <a:solidFill>
                    <a:srgbClr val="FF0000"/>
                  </a:solidFill>
                  <a:effectLst/>
                  <a:uLnTx/>
                  <a:uFillTx/>
                  <a:ea typeface="楷体" pitchFamily="49" charset="-122"/>
                </a:endParaRPr>
              </a:p>
            </p:txBody>
          </p:sp>
        </mc:Choice>
        <mc:Fallback>
          <p:sp>
            <p:nvSpPr>
              <p:cNvPr id="18" name="矩形 17">
                <a:extLst>
                  <a:ext uri="{FF2B5EF4-FFF2-40B4-BE49-F238E27FC236}">
                    <a16:creationId xmlns:a16="http://schemas.microsoft.com/office/drawing/2014/main" xmlns="" id="{3EB4DFB0-3414-44FA-9381-78B0E30D91FC}"/>
                  </a:ext>
                </a:extLst>
              </p:cNvPr>
              <p:cNvSpPr>
                <a:spLocks noRot="1" noChangeAspect="1" noMove="1" noResize="1" noEditPoints="1" noAdjustHandles="1" noChangeArrowheads="1" noChangeShapeType="1" noTextEdit="1"/>
              </p:cNvSpPr>
              <p:nvPr/>
            </p:nvSpPr>
            <p:spPr>
              <a:xfrm>
                <a:off x="675917" y="3697347"/>
                <a:ext cx="2717190" cy="1054071"/>
              </a:xfrm>
              <a:prstGeom prst="rect">
                <a:avLst/>
              </a:prstGeom>
              <a:blipFill rotWithShape="1">
                <a:blip r:embed="rId4"/>
                <a:stretch>
                  <a:fillRect l="-3587" t="-4651" r="-224" b="-232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矩形 20">
                <a:extLst>
                  <a:ext uri="{FF2B5EF4-FFF2-40B4-BE49-F238E27FC236}">
                    <a16:creationId xmlns:a16="http://schemas.microsoft.com/office/drawing/2014/main" xmlns="" id="{145FB820-6946-45E2-BF2D-19FD22621592}"/>
                  </a:ext>
                </a:extLst>
              </p:cNvPr>
              <p:cNvSpPr/>
              <p:nvPr/>
            </p:nvSpPr>
            <p:spPr>
              <a:xfrm>
                <a:off x="3258355" y="3585811"/>
                <a:ext cx="3799268" cy="127714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defRPr/>
                </a:pPr>
                <a:r>
                  <a:rPr kumimoji="0" lang="zh-CN" altLang="en-US" sz="2400" b="1" i="0" u="none" strike="noStrike" kern="1200" cap="none" spc="0" normalizeH="0" baseline="0" noProof="0" dirty="0">
                    <a:ln>
                      <a:noFill/>
                    </a:ln>
                    <a:solidFill>
                      <a:srgbClr val="FF0000"/>
                    </a:solidFill>
                    <a:effectLst/>
                    <a:uLnTx/>
                    <a:uFillTx/>
                    <a:ea typeface="楷体" pitchFamily="49" charset="-122"/>
                  </a:rPr>
                  <a:t>苹果</a:t>
                </a:r>
                <a:r>
                  <a:rPr kumimoji="0" lang="zh-CN" altLang="en-US" sz="2400" b="1" i="0" u="none" strike="noStrike" kern="1200" cap="none" spc="0" normalizeH="0" baseline="0" noProof="0" dirty="0" smtClean="0">
                    <a:ln>
                      <a:noFill/>
                    </a:ln>
                    <a:solidFill>
                      <a:srgbClr val="FF0000"/>
                    </a:solidFill>
                    <a:effectLst/>
                    <a:uLnTx/>
                    <a:uFillTx/>
                    <a:ea typeface="楷体" pitchFamily="49" charset="-122"/>
                  </a:rPr>
                  <a:t>汁占整瓶饮料</a:t>
                </a:r>
                <a:r>
                  <a:rPr kumimoji="0" lang="zh-CN" altLang="en-US" sz="2400" b="1" i="0" u="none" strike="noStrike" kern="1200" cap="none" spc="0" normalizeH="0" baseline="0" noProof="0" dirty="0">
                    <a:ln>
                      <a:noFill/>
                    </a:ln>
                    <a:solidFill>
                      <a:srgbClr val="FF0000"/>
                    </a:solidFill>
                    <a:effectLst/>
                    <a:uLnTx/>
                    <a:uFillTx/>
                    <a:ea typeface="楷体" pitchFamily="49" charset="-122"/>
                  </a:rPr>
                  <a:t>的</a:t>
                </a:r>
                <a14:m>
                  <m:oMath xmlns:m="http://schemas.openxmlformats.org/officeDocument/2006/math">
                    <m:f>
                      <m:fPr>
                        <m:ctrlPr>
                          <a:rPr lang="en-US" altLang="zh-CN" sz="2400" b="1" i="1">
                            <a:solidFill>
                              <a:srgbClr val="FF0000"/>
                            </a:solidFill>
                            <a:latin typeface="Cambria Math"/>
                            <a:ea typeface="楷体" panose="02010609060101010101" charset="-122"/>
                            <a:cs typeface="Times New Roman" pitchFamily="18" charset="0"/>
                          </a:rPr>
                        </m:ctrlPr>
                      </m:fPr>
                      <m:num>
                        <m:r>
                          <m:rPr>
                            <m:nor/>
                          </m:rPr>
                          <a:rPr lang="en-US" altLang="zh-CN" sz="2400" b="1" i="0" smtClean="0">
                            <a:solidFill>
                              <a:srgbClr val="FF0000"/>
                            </a:solidFill>
                            <a:ea typeface="楷体" panose="02010609060101010101" charset="-122"/>
                            <a:cs typeface="Times New Roman" pitchFamily="18" charset="0"/>
                          </a:rPr>
                          <m:t>5</m:t>
                        </m:r>
                        <m:r>
                          <m:rPr>
                            <m:nor/>
                          </m:rPr>
                          <a:rPr lang="en-US" altLang="zh-CN" sz="2400" b="1">
                            <a:solidFill>
                              <a:srgbClr val="FF0000"/>
                            </a:solidFill>
                            <a:ea typeface="楷体" panose="02010609060101010101" charset="-122"/>
                            <a:cs typeface="Times New Roman" pitchFamily="18" charset="0"/>
                          </a:rPr>
                          <m:t>0</m:t>
                        </m:r>
                      </m:num>
                      <m:den>
                        <m:r>
                          <m:rPr>
                            <m:nor/>
                          </m:rPr>
                          <a:rPr lang="en-US" altLang="zh-CN" sz="2400" b="1">
                            <a:solidFill>
                              <a:srgbClr val="FF0000"/>
                            </a:solidFill>
                            <a:ea typeface="楷体" panose="02010609060101010101" charset="-122"/>
                            <a:cs typeface="Times New Roman" pitchFamily="18" charset="0"/>
                          </a:rPr>
                          <m:t>100</m:t>
                        </m:r>
                      </m:den>
                    </m:f>
                  </m:oMath>
                </a14:m>
                <a:r>
                  <a:rPr kumimoji="0" lang="zh-CN" altLang="en-US" sz="2400" b="1" i="0" u="none" strike="noStrike" kern="1200" cap="none" spc="0" normalizeH="0" baseline="0" noProof="0" dirty="0">
                    <a:ln>
                      <a:noFill/>
                    </a:ln>
                    <a:solidFill>
                      <a:srgbClr val="FF0000"/>
                    </a:solidFill>
                    <a:effectLst/>
                    <a:uLnTx/>
                    <a:uFillTx/>
                    <a:ea typeface="楷体" pitchFamily="49" charset="-122"/>
                  </a:rPr>
                  <a:t>，葡萄</a:t>
                </a:r>
                <a:r>
                  <a:rPr kumimoji="0" lang="zh-CN" altLang="en-US" sz="2400" b="1" i="0" u="none" strike="noStrike" kern="1200" cap="none" spc="0" normalizeH="0" baseline="0" noProof="0" dirty="0" smtClean="0">
                    <a:ln>
                      <a:noFill/>
                    </a:ln>
                    <a:solidFill>
                      <a:srgbClr val="FF0000"/>
                    </a:solidFill>
                    <a:effectLst/>
                    <a:uLnTx/>
                    <a:uFillTx/>
                    <a:ea typeface="楷体" pitchFamily="49" charset="-122"/>
                  </a:rPr>
                  <a:t>汁</a:t>
                </a:r>
                <a:r>
                  <a:rPr lang="zh-CN" altLang="en-US" sz="2400" b="1" dirty="0" smtClean="0">
                    <a:solidFill>
                      <a:srgbClr val="FF0000"/>
                    </a:solidFill>
                    <a:ea typeface="楷体" pitchFamily="49" charset="-122"/>
                  </a:rPr>
                  <a:t>占</a:t>
                </a:r>
                <a:r>
                  <a:rPr lang="zh-CN" altLang="en-US" sz="2400" b="1" dirty="0">
                    <a:solidFill>
                      <a:srgbClr val="FF0000"/>
                    </a:solidFill>
                    <a:ea typeface="楷体" pitchFamily="49" charset="-122"/>
                  </a:rPr>
                  <a:t>整瓶</a:t>
                </a:r>
                <a:r>
                  <a:rPr lang="zh-CN" altLang="en-US" sz="2400" b="1" dirty="0" smtClean="0">
                    <a:solidFill>
                      <a:srgbClr val="FF0000"/>
                    </a:solidFill>
                    <a:ea typeface="楷体" pitchFamily="49" charset="-122"/>
                  </a:rPr>
                  <a:t>饮料</a:t>
                </a:r>
                <a:r>
                  <a:rPr lang="zh-CN" altLang="en-US" sz="2400" b="1" dirty="0">
                    <a:solidFill>
                      <a:srgbClr val="FF0000"/>
                    </a:solidFill>
                    <a:ea typeface="楷体" pitchFamily="49" charset="-122"/>
                  </a:rPr>
                  <a:t>的 </a:t>
                </a:r>
                <a14:m>
                  <m:oMath xmlns:m="http://schemas.openxmlformats.org/officeDocument/2006/math">
                    <m:f>
                      <m:fPr>
                        <m:ctrlPr>
                          <a:rPr lang="en-US" altLang="zh-CN" sz="2400" b="1" i="1">
                            <a:solidFill>
                              <a:srgbClr val="FF0000"/>
                            </a:solidFill>
                            <a:latin typeface="Cambria Math"/>
                            <a:ea typeface="楷体" panose="02010609060101010101" charset="-122"/>
                            <a:cs typeface="Times New Roman" pitchFamily="18" charset="0"/>
                          </a:rPr>
                        </m:ctrlPr>
                      </m:fPr>
                      <m:num>
                        <m:r>
                          <m:rPr>
                            <m:nor/>
                          </m:rPr>
                          <a:rPr lang="en-US" altLang="zh-CN" sz="2400" b="1">
                            <a:solidFill>
                              <a:srgbClr val="FF0000"/>
                            </a:solidFill>
                            <a:ea typeface="楷体" panose="02010609060101010101" charset="-122"/>
                            <a:cs typeface="Times New Roman" pitchFamily="18" charset="0"/>
                          </a:rPr>
                          <m:t>40</m:t>
                        </m:r>
                      </m:num>
                      <m:den>
                        <m:r>
                          <m:rPr>
                            <m:nor/>
                          </m:rPr>
                          <a:rPr lang="en-US" altLang="zh-CN" sz="2400" b="1">
                            <a:solidFill>
                              <a:srgbClr val="FF0000"/>
                            </a:solidFill>
                            <a:ea typeface="楷体" panose="02010609060101010101" charset="-122"/>
                            <a:cs typeface="Times New Roman" pitchFamily="18" charset="0"/>
                          </a:rPr>
                          <m:t>100</m:t>
                        </m:r>
                      </m:den>
                    </m:f>
                  </m:oMath>
                </a14:m>
                <a:r>
                  <a:rPr lang="zh-CN" altLang="en-US" sz="2400" b="1" dirty="0">
                    <a:solidFill>
                      <a:srgbClr val="FF0000"/>
                    </a:solidFill>
                    <a:ea typeface="楷体" pitchFamily="49" charset="-122"/>
                  </a:rPr>
                  <a:t>。</a:t>
                </a:r>
                <a:endParaRPr lang="en-US" altLang="zh-CN" sz="2400" b="1" dirty="0">
                  <a:solidFill>
                    <a:srgbClr val="FF0000"/>
                  </a:solidFill>
                  <a:ea typeface="楷体" pitchFamily="49" charset="-122"/>
                </a:endParaRPr>
              </a:p>
            </p:txBody>
          </p:sp>
        </mc:Choice>
        <mc:Fallback>
          <p:sp>
            <p:nvSpPr>
              <p:cNvPr id="21" name="矩形 20">
                <a:extLst>
                  <a:ext uri="{FF2B5EF4-FFF2-40B4-BE49-F238E27FC236}">
                    <a16:creationId xmlns:a16="http://schemas.microsoft.com/office/drawing/2014/main" xmlns="" id="{145FB820-6946-45E2-BF2D-19FD22621592}"/>
                  </a:ext>
                </a:extLst>
              </p:cNvPr>
              <p:cNvSpPr>
                <a:spLocks noRot="1" noChangeAspect="1" noMove="1" noResize="1" noEditPoints="1" noAdjustHandles="1" noChangeArrowheads="1" noChangeShapeType="1" noTextEdit="1"/>
              </p:cNvSpPr>
              <p:nvPr/>
            </p:nvSpPr>
            <p:spPr>
              <a:xfrm>
                <a:off x="3258355" y="3585811"/>
                <a:ext cx="3799268" cy="1277144"/>
              </a:xfrm>
              <a:prstGeom prst="rect">
                <a:avLst/>
              </a:prstGeom>
              <a:blipFill rotWithShape="1">
                <a:blip r:embed="rId5"/>
                <a:stretch>
                  <a:fillRect l="-2568" r="-2087" b="-142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5" name="矩形 24">
                <a:extLst>
                  <a:ext uri="{FF2B5EF4-FFF2-40B4-BE49-F238E27FC236}">
                    <a16:creationId xmlns:a16="http://schemas.microsoft.com/office/drawing/2014/main" xmlns="" id="{4B5D96AD-B622-449F-918E-E2F8F700EDA1}"/>
                  </a:ext>
                </a:extLst>
              </p:cNvPr>
              <p:cNvSpPr/>
              <p:nvPr/>
            </p:nvSpPr>
            <p:spPr>
              <a:xfrm>
                <a:off x="6838682" y="3697347"/>
                <a:ext cx="2305318" cy="105407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defRPr/>
                </a:pPr>
                <a:r>
                  <a:rPr kumimoji="0" lang="zh-CN" altLang="en-US" sz="2400" b="1" i="0" u="none" strike="noStrike" kern="1200" cap="none" spc="0" normalizeH="0" baseline="0" noProof="0" dirty="0">
                    <a:ln>
                      <a:noFill/>
                    </a:ln>
                    <a:solidFill>
                      <a:srgbClr val="FF0000"/>
                    </a:solidFill>
                    <a:effectLst/>
                    <a:uLnTx/>
                    <a:uFillTx/>
                    <a:ea typeface="楷体" pitchFamily="49" charset="-122"/>
                  </a:rPr>
                  <a:t>羊毛的含量占总成分的</a:t>
                </a:r>
                <a14:m>
                  <m:oMath xmlns:m="http://schemas.openxmlformats.org/officeDocument/2006/math">
                    <m:f>
                      <m:fPr>
                        <m:ctrlPr>
                          <a:rPr lang="en-US" altLang="zh-CN" sz="2400" b="1" i="1">
                            <a:solidFill>
                              <a:srgbClr val="FF0000"/>
                            </a:solidFill>
                            <a:latin typeface="Cambria Math"/>
                            <a:ea typeface="楷体" panose="02010609060101010101" charset="-122"/>
                            <a:cs typeface="Times New Roman" pitchFamily="18" charset="0"/>
                          </a:rPr>
                        </m:ctrlPr>
                      </m:fPr>
                      <m:num>
                        <m:r>
                          <m:rPr>
                            <m:nor/>
                          </m:rPr>
                          <a:rPr lang="en-US" altLang="zh-CN" sz="2400" b="1" i="0" smtClean="0">
                            <a:solidFill>
                              <a:srgbClr val="FF0000"/>
                            </a:solidFill>
                            <a:ea typeface="楷体" panose="02010609060101010101" charset="-122"/>
                            <a:cs typeface="Times New Roman" pitchFamily="18" charset="0"/>
                          </a:rPr>
                          <m:t>10</m:t>
                        </m:r>
                        <m:r>
                          <m:rPr>
                            <m:nor/>
                          </m:rPr>
                          <a:rPr lang="en-US" altLang="zh-CN" sz="2400" b="1">
                            <a:solidFill>
                              <a:srgbClr val="FF0000"/>
                            </a:solidFill>
                            <a:ea typeface="楷体" panose="02010609060101010101" charset="-122"/>
                            <a:cs typeface="Times New Roman" pitchFamily="18" charset="0"/>
                          </a:rPr>
                          <m:t>0</m:t>
                        </m:r>
                      </m:num>
                      <m:den>
                        <m:r>
                          <m:rPr>
                            <m:nor/>
                          </m:rPr>
                          <a:rPr lang="en-US" altLang="zh-CN" sz="2400" b="1">
                            <a:solidFill>
                              <a:srgbClr val="FF0000"/>
                            </a:solidFill>
                            <a:ea typeface="楷体" panose="02010609060101010101" charset="-122"/>
                            <a:cs typeface="Times New Roman" pitchFamily="18" charset="0"/>
                          </a:rPr>
                          <m:t>100</m:t>
                        </m:r>
                      </m:den>
                    </m:f>
                  </m:oMath>
                </a14:m>
                <a:r>
                  <a:rPr kumimoji="0" lang="zh-CN" altLang="en-US" sz="2400" b="1" i="0" u="none" strike="noStrike" kern="1200" cap="none" spc="0" normalizeH="0" baseline="0" noProof="0" dirty="0">
                    <a:ln>
                      <a:noFill/>
                    </a:ln>
                    <a:solidFill>
                      <a:srgbClr val="FF0000"/>
                    </a:solidFill>
                    <a:effectLst/>
                    <a:uLnTx/>
                    <a:uFillTx/>
                    <a:ea typeface="楷体" pitchFamily="49" charset="-122"/>
                  </a:rPr>
                  <a:t>。</a:t>
                </a:r>
              </a:p>
            </p:txBody>
          </p:sp>
        </mc:Choice>
        <mc:Fallback>
          <p:sp>
            <p:nvSpPr>
              <p:cNvPr id="25" name="矩形 24">
                <a:extLst>
                  <a:ext uri="{FF2B5EF4-FFF2-40B4-BE49-F238E27FC236}">
                    <a16:creationId xmlns:a16="http://schemas.microsoft.com/office/drawing/2014/main" xmlns="" id="{4B5D96AD-B622-449F-918E-E2F8F700EDA1}"/>
                  </a:ext>
                </a:extLst>
              </p:cNvPr>
              <p:cNvSpPr>
                <a:spLocks noRot="1" noChangeAspect="1" noMove="1" noResize="1" noEditPoints="1" noAdjustHandles="1" noChangeArrowheads="1" noChangeShapeType="1" noTextEdit="1"/>
              </p:cNvSpPr>
              <p:nvPr/>
            </p:nvSpPr>
            <p:spPr>
              <a:xfrm>
                <a:off x="6838682" y="3697347"/>
                <a:ext cx="2305318" cy="1054071"/>
              </a:xfrm>
              <a:prstGeom prst="rect">
                <a:avLst/>
              </a:prstGeom>
              <a:blipFill rotWithShape="1">
                <a:blip r:embed="rId6"/>
                <a:stretch>
                  <a:fillRect l="-4233" t="-4651" b="-2326"/>
                </a:stretch>
              </a:blipFill>
            </p:spPr>
            <p:txBody>
              <a:bodyPr/>
              <a:lstStyle/>
              <a:p>
                <a:r>
                  <a:rPr lang="zh-CN" altLang="en-US">
                    <a:noFill/>
                  </a:rPr>
                  <a:t> </a:t>
                </a:r>
              </a:p>
            </p:txBody>
          </p:sp>
        </mc:Fallback>
      </mc:AlternateContent>
      <p:sp>
        <p:nvSpPr>
          <p:cNvPr id="27" name="矩形 26">
            <a:extLst>
              <a:ext uri="{FF2B5EF4-FFF2-40B4-BE49-F238E27FC236}">
                <a16:creationId xmlns:a16="http://schemas.microsoft.com/office/drawing/2014/main" xmlns="" id="{3F2D4886-CF4F-467C-92D8-DF54703A7ACD}"/>
              </a:ext>
            </a:extLst>
          </p:cNvPr>
          <p:cNvSpPr/>
          <p:nvPr/>
        </p:nvSpPr>
        <p:spPr>
          <a:xfrm>
            <a:off x="1812473" y="2978965"/>
            <a:ext cx="1850250" cy="61170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35000"/>
              </a:lnSpc>
              <a:spcBef>
                <a:spcPct val="0"/>
              </a:spcBef>
              <a:spcAft>
                <a:spcPct val="0"/>
              </a:spcAft>
              <a:buClrTx/>
              <a:buSzTx/>
              <a:buFontTx/>
              <a:buNone/>
              <a:defRPr/>
            </a:pPr>
            <a:r>
              <a:rPr kumimoji="0" lang="zh-CN" altLang="en-US" sz="2500" b="1" i="0" u="none" strike="noStrike" kern="1200" cap="none" spc="0" normalizeH="0" baseline="0" noProof="0" dirty="0">
                <a:ln>
                  <a:noFill/>
                </a:ln>
                <a:solidFill>
                  <a:srgbClr val="FF0000"/>
                </a:solidFill>
                <a:effectLst/>
                <a:uLnTx/>
                <a:uFillTx/>
                <a:ea typeface="楷体" pitchFamily="49" charset="-122"/>
              </a:rPr>
              <a:t>百分之四十</a:t>
            </a:r>
          </a:p>
        </p:txBody>
      </p:sp>
      <p:sp>
        <p:nvSpPr>
          <p:cNvPr id="28" name="矩形 27">
            <a:extLst>
              <a:ext uri="{FF2B5EF4-FFF2-40B4-BE49-F238E27FC236}">
                <a16:creationId xmlns:a16="http://schemas.microsoft.com/office/drawing/2014/main" xmlns="" id="{979B526C-F2D2-4781-80FC-B7323C513C7C}"/>
              </a:ext>
            </a:extLst>
          </p:cNvPr>
          <p:cNvSpPr/>
          <p:nvPr/>
        </p:nvSpPr>
        <p:spPr>
          <a:xfrm>
            <a:off x="4360865" y="1589555"/>
            <a:ext cx="1850250" cy="61170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35000"/>
              </a:lnSpc>
              <a:spcBef>
                <a:spcPct val="0"/>
              </a:spcBef>
              <a:spcAft>
                <a:spcPct val="0"/>
              </a:spcAft>
              <a:buClrTx/>
              <a:buSzTx/>
              <a:buFontTx/>
              <a:buNone/>
              <a:defRPr/>
            </a:pPr>
            <a:r>
              <a:rPr kumimoji="0" lang="zh-CN" altLang="en-US" sz="2500" b="1" i="0" u="none" strike="noStrike" kern="1200" cap="none" spc="0" normalizeH="0" baseline="0" noProof="0" dirty="0">
                <a:ln>
                  <a:noFill/>
                </a:ln>
                <a:solidFill>
                  <a:srgbClr val="FF0000"/>
                </a:solidFill>
                <a:effectLst/>
                <a:uLnTx/>
                <a:uFillTx/>
                <a:ea typeface="楷体" pitchFamily="49" charset="-122"/>
              </a:rPr>
              <a:t>百分之五十</a:t>
            </a:r>
          </a:p>
        </p:txBody>
      </p:sp>
      <p:sp>
        <p:nvSpPr>
          <p:cNvPr id="29" name="矩形 28">
            <a:extLst>
              <a:ext uri="{FF2B5EF4-FFF2-40B4-BE49-F238E27FC236}">
                <a16:creationId xmlns:a16="http://schemas.microsoft.com/office/drawing/2014/main" xmlns="" id="{AFDD3161-1DCC-459D-81DF-5CBC1DB5C0A8}"/>
              </a:ext>
            </a:extLst>
          </p:cNvPr>
          <p:cNvSpPr/>
          <p:nvPr/>
        </p:nvSpPr>
        <p:spPr>
          <a:xfrm>
            <a:off x="4366955" y="3025513"/>
            <a:ext cx="1850250" cy="61170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35000"/>
              </a:lnSpc>
              <a:spcBef>
                <a:spcPct val="0"/>
              </a:spcBef>
              <a:spcAft>
                <a:spcPct val="0"/>
              </a:spcAft>
              <a:buClrTx/>
              <a:buSzTx/>
              <a:buFontTx/>
              <a:buNone/>
              <a:defRPr/>
            </a:pPr>
            <a:r>
              <a:rPr kumimoji="0" lang="zh-CN" altLang="en-US" sz="2500" b="1" i="0" u="none" strike="noStrike" kern="1200" cap="none" spc="0" normalizeH="0" baseline="0" noProof="0" dirty="0">
                <a:ln>
                  <a:noFill/>
                </a:ln>
                <a:solidFill>
                  <a:srgbClr val="FF0000"/>
                </a:solidFill>
                <a:effectLst/>
                <a:uLnTx/>
                <a:uFillTx/>
                <a:ea typeface="楷体" pitchFamily="49" charset="-122"/>
              </a:rPr>
              <a:t>百分之四十</a:t>
            </a:r>
          </a:p>
        </p:txBody>
      </p:sp>
      <p:sp>
        <p:nvSpPr>
          <p:cNvPr id="30" name="矩形 29">
            <a:extLst>
              <a:ext uri="{FF2B5EF4-FFF2-40B4-BE49-F238E27FC236}">
                <a16:creationId xmlns:a16="http://schemas.microsoft.com/office/drawing/2014/main" xmlns="" id="{122AACAE-F0C2-4D20-9299-25ABAB60A865}"/>
              </a:ext>
            </a:extLst>
          </p:cNvPr>
          <p:cNvSpPr/>
          <p:nvPr/>
        </p:nvSpPr>
        <p:spPr>
          <a:xfrm>
            <a:off x="6179728" y="3085641"/>
            <a:ext cx="1850250" cy="61170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35000"/>
              </a:lnSpc>
              <a:spcBef>
                <a:spcPct val="0"/>
              </a:spcBef>
              <a:spcAft>
                <a:spcPct val="0"/>
              </a:spcAft>
              <a:buClrTx/>
              <a:buSzTx/>
              <a:buFontTx/>
              <a:buNone/>
              <a:defRPr/>
            </a:pPr>
            <a:r>
              <a:rPr kumimoji="0" lang="zh-CN" altLang="en-US" sz="2500" b="1" i="0" u="none" strike="noStrike" kern="1200" cap="none" spc="0" normalizeH="0" baseline="0" noProof="0" dirty="0">
                <a:ln>
                  <a:noFill/>
                </a:ln>
                <a:solidFill>
                  <a:srgbClr val="FF0000"/>
                </a:solidFill>
                <a:effectLst/>
                <a:uLnTx/>
                <a:uFillTx/>
                <a:ea typeface="楷体" pitchFamily="49" charset="-122"/>
              </a:rPr>
              <a:t>百分之百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randombar(horizont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5"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7ECF9042-D2DE-4922-A0AB-AE353013F332}"/>
              </a:ext>
            </a:extLst>
          </p:cNvPr>
          <p:cNvGrpSpPr/>
          <p:nvPr/>
        </p:nvGrpSpPr>
        <p:grpSpPr>
          <a:xfrm>
            <a:off x="508773" y="3038696"/>
            <a:ext cx="7478998" cy="827822"/>
            <a:chOff x="211178" y="3100981"/>
            <a:chExt cx="7478998" cy="827822"/>
          </a:xfrm>
        </p:grpSpPr>
        <p:sp>
          <p:nvSpPr>
            <p:cNvPr id="4" name="矩形 3">
              <a:extLst>
                <a:ext uri="{FF2B5EF4-FFF2-40B4-BE49-F238E27FC236}">
                  <a16:creationId xmlns:a16="http://schemas.microsoft.com/office/drawing/2014/main" xmlns="" id="{0C22385E-2548-4171-AC50-B52921EE5D62}"/>
                </a:ext>
              </a:extLst>
            </p:cNvPr>
            <p:cNvSpPr/>
            <p:nvPr/>
          </p:nvSpPr>
          <p:spPr>
            <a:xfrm>
              <a:off x="211178" y="3242789"/>
              <a:ext cx="7478998" cy="652486"/>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800" b="1" dirty="0">
                  <a:solidFill>
                    <a:srgbClr val="231F20"/>
                  </a:solidFill>
                  <a:ea typeface="楷体" pitchFamily="49" charset="-122"/>
                </a:rPr>
                <a:t>（</a:t>
              </a:r>
              <a:r>
                <a:rPr lang="en-US" altLang="zh-CN" sz="2800" b="1" dirty="0">
                  <a:solidFill>
                    <a:srgbClr val="231F20"/>
                  </a:solidFill>
                  <a:ea typeface="楷体" pitchFamily="49" charset="-122"/>
                </a:rPr>
                <a:t>2</a:t>
              </a:r>
              <a:r>
                <a:rPr lang="zh-CN" altLang="en-US" sz="2800" b="1" dirty="0">
                  <a:solidFill>
                    <a:srgbClr val="231F20"/>
                  </a:solidFill>
                  <a:ea typeface="楷体" pitchFamily="49" charset="-122"/>
                </a:rPr>
                <a:t>）      米相当于        米的        。</a:t>
              </a:r>
              <a:endParaRPr lang="zh-CN" altLang="en-US" sz="2800" b="1" dirty="0">
                <a:ea typeface="楷体" pitchFamily="49" charset="-122"/>
              </a:endParaRPr>
            </a:p>
          </p:txBody>
        </p:sp>
        <p:graphicFrame>
          <p:nvGraphicFramePr>
            <p:cNvPr id="5" name="对象 4">
              <a:extLst>
                <a:ext uri="{FF2B5EF4-FFF2-40B4-BE49-F238E27FC236}">
                  <a16:creationId xmlns:a16="http://schemas.microsoft.com/office/drawing/2014/main" xmlns="" id="{5755554B-51CD-4FBB-B418-A6D852DF57CD}"/>
                </a:ext>
              </a:extLst>
            </p:cNvPr>
            <p:cNvGraphicFramePr>
              <a:graphicFrameLocks noChangeAspect="1"/>
            </p:cNvGraphicFramePr>
            <p:nvPr/>
          </p:nvGraphicFramePr>
          <p:xfrm>
            <a:off x="1135888" y="3100982"/>
            <a:ext cx="613614" cy="827821"/>
          </p:xfrm>
          <a:graphic>
            <a:graphicData uri="http://schemas.openxmlformats.org/presentationml/2006/ole">
              <mc:AlternateContent xmlns:mc="http://schemas.openxmlformats.org/markup-compatibility/2006">
                <mc:Choice xmlns:v="urn:schemas-microsoft-com:vml" Requires="v">
                  <p:oleObj spid="_x0000_s10247" name="Equation" r:id="rId3" imgW="291960" imgH="393480" progId="Equation.DSMT4">
                    <p:embed/>
                  </p:oleObj>
                </mc:Choice>
                <mc:Fallback>
                  <p:oleObj name="Equation" r:id="rId3" imgW="291960" imgH="393480" progId="Equation.DSMT4">
                    <p:embed/>
                    <p:pic>
                      <p:nvPicPr>
                        <p:cNvPr id="0" name=""/>
                        <p:cNvPicPr/>
                        <p:nvPr/>
                      </p:nvPicPr>
                      <p:blipFill>
                        <a:blip r:embed="rId4"/>
                        <a:stretch>
                          <a:fillRect/>
                        </a:stretch>
                      </p:blipFill>
                      <p:spPr>
                        <a:xfrm>
                          <a:off x="1135888" y="3100982"/>
                          <a:ext cx="613614" cy="827821"/>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A57FBF29-C385-4723-81F6-E0DABBE47FC7}"/>
                </a:ext>
              </a:extLst>
            </p:cNvPr>
            <p:cNvGraphicFramePr>
              <a:graphicFrameLocks noChangeAspect="1"/>
            </p:cNvGraphicFramePr>
            <p:nvPr/>
          </p:nvGraphicFramePr>
          <p:xfrm>
            <a:off x="3199533" y="3100981"/>
            <a:ext cx="613614" cy="827821"/>
          </p:xfrm>
          <a:graphic>
            <a:graphicData uri="http://schemas.openxmlformats.org/presentationml/2006/ole">
              <mc:AlternateContent xmlns:mc="http://schemas.openxmlformats.org/markup-compatibility/2006">
                <mc:Choice xmlns:v="urn:schemas-microsoft-com:vml" Requires="v">
                  <p:oleObj spid="_x0000_s10248" name="Equation" r:id="rId5" imgW="291960" imgH="393480" progId="Equation.DSMT4">
                    <p:embed/>
                  </p:oleObj>
                </mc:Choice>
                <mc:Fallback>
                  <p:oleObj name="Equation" r:id="rId5" imgW="291960" imgH="393480" progId="Equation.DSMT4">
                    <p:embed/>
                    <p:pic>
                      <p:nvPicPr>
                        <p:cNvPr id="0" name=""/>
                        <p:cNvPicPr/>
                        <p:nvPr/>
                      </p:nvPicPr>
                      <p:blipFill>
                        <a:blip r:embed="rId6"/>
                        <a:stretch>
                          <a:fillRect/>
                        </a:stretch>
                      </p:blipFill>
                      <p:spPr>
                        <a:xfrm>
                          <a:off x="3199533" y="3100981"/>
                          <a:ext cx="613614" cy="827821"/>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BFB1F83F-3D67-4E04-BF34-562AD9CDA68B}"/>
                </a:ext>
              </a:extLst>
            </p:cNvPr>
            <p:cNvGraphicFramePr>
              <a:graphicFrameLocks noChangeAspect="1"/>
            </p:cNvGraphicFramePr>
            <p:nvPr/>
          </p:nvGraphicFramePr>
          <p:xfrm>
            <a:off x="4595446" y="3100981"/>
            <a:ext cx="613614" cy="827821"/>
          </p:xfrm>
          <a:graphic>
            <a:graphicData uri="http://schemas.openxmlformats.org/presentationml/2006/ole">
              <mc:AlternateContent xmlns:mc="http://schemas.openxmlformats.org/markup-compatibility/2006">
                <mc:Choice xmlns:v="urn:schemas-microsoft-com:vml" Requires="v">
                  <p:oleObj spid="_x0000_s10249" name="Equation" r:id="rId7" imgW="291960" imgH="393480" progId="Equation.DSMT4">
                    <p:embed/>
                  </p:oleObj>
                </mc:Choice>
                <mc:Fallback>
                  <p:oleObj name="Equation" r:id="rId7" imgW="291960" imgH="393480" progId="Equation.DSMT4">
                    <p:embed/>
                    <p:pic>
                      <p:nvPicPr>
                        <p:cNvPr id="0" name=""/>
                        <p:cNvPicPr/>
                        <p:nvPr/>
                      </p:nvPicPr>
                      <p:blipFill>
                        <a:blip r:embed="rId8"/>
                        <a:stretch>
                          <a:fillRect/>
                        </a:stretch>
                      </p:blipFill>
                      <p:spPr>
                        <a:xfrm>
                          <a:off x="4595446" y="3100981"/>
                          <a:ext cx="613614" cy="827821"/>
                        </a:xfrm>
                        <a:prstGeom prst="rect">
                          <a:avLst/>
                        </a:prstGeom>
                      </p:spPr>
                    </p:pic>
                  </p:oleObj>
                </mc:Fallback>
              </mc:AlternateContent>
            </a:graphicData>
          </a:graphic>
        </p:graphicFrame>
      </p:grpSp>
      <p:sp>
        <p:nvSpPr>
          <p:cNvPr id="9" name="矩形 8">
            <a:extLst>
              <a:ext uri="{FF2B5EF4-FFF2-40B4-BE49-F238E27FC236}">
                <a16:creationId xmlns:a16="http://schemas.microsoft.com/office/drawing/2014/main" xmlns="" id="{ED5AC8A5-40F0-45B7-8D40-E345B2EFCBA7}"/>
              </a:ext>
            </a:extLst>
          </p:cNvPr>
          <p:cNvSpPr/>
          <p:nvPr/>
        </p:nvSpPr>
        <p:spPr>
          <a:xfrm>
            <a:off x="700976" y="502008"/>
            <a:ext cx="7755876" cy="121264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2800" b="1" dirty="0" smtClean="0">
                <a:solidFill>
                  <a:srgbClr val="231F20"/>
                </a:solidFill>
                <a:ea typeface="楷体" pitchFamily="49" charset="-122"/>
              </a:rPr>
              <a:t>2.</a:t>
            </a:r>
            <a:r>
              <a:rPr lang="zh-CN" altLang="en-US" sz="2800" b="1" dirty="0" smtClean="0">
                <a:solidFill>
                  <a:srgbClr val="231F20"/>
                </a:solidFill>
                <a:ea typeface="楷体" pitchFamily="49" charset="-122"/>
              </a:rPr>
              <a:t> </a:t>
            </a:r>
            <a:r>
              <a:rPr lang="zh-CN" altLang="en-US" sz="2800" b="1" dirty="0">
                <a:solidFill>
                  <a:srgbClr val="231F20"/>
                </a:solidFill>
                <a:ea typeface="楷体" pitchFamily="49" charset="-122"/>
              </a:rPr>
              <a:t>下面哪些分数可以用百分数表示，哪些不能？</a:t>
            </a:r>
            <a:r>
              <a:rPr lang="zh-CN" altLang="en-US" sz="2800" b="1" dirty="0" smtClean="0">
                <a:solidFill>
                  <a:srgbClr val="231F20"/>
                </a:solidFill>
                <a:ea typeface="楷体" pitchFamily="49" charset="-122"/>
              </a:rPr>
              <a:t>为什么？</a:t>
            </a:r>
            <a:endParaRPr lang="zh-CN" altLang="en-US" sz="2800" b="1" dirty="0">
              <a:ea typeface="楷体" pitchFamily="49" charset="-122"/>
            </a:endParaRPr>
          </a:p>
        </p:txBody>
      </p:sp>
      <p:grpSp>
        <p:nvGrpSpPr>
          <p:cNvPr id="10" name="组合 9">
            <a:extLst>
              <a:ext uri="{FF2B5EF4-FFF2-40B4-BE49-F238E27FC236}">
                <a16:creationId xmlns:a16="http://schemas.microsoft.com/office/drawing/2014/main" xmlns="" id="{4F0F7A96-A462-46DE-AE92-934697C42789}"/>
              </a:ext>
            </a:extLst>
          </p:cNvPr>
          <p:cNvGrpSpPr/>
          <p:nvPr/>
        </p:nvGrpSpPr>
        <p:grpSpPr>
          <a:xfrm>
            <a:off x="508773" y="1723014"/>
            <a:ext cx="7478998" cy="827822"/>
            <a:chOff x="211178" y="1785299"/>
            <a:chExt cx="7478998" cy="827822"/>
          </a:xfrm>
        </p:grpSpPr>
        <p:sp>
          <p:nvSpPr>
            <p:cNvPr id="11" name="矩形 10">
              <a:extLst>
                <a:ext uri="{FF2B5EF4-FFF2-40B4-BE49-F238E27FC236}">
                  <a16:creationId xmlns:a16="http://schemas.microsoft.com/office/drawing/2014/main" xmlns="" id="{7BE70836-323D-469A-B45F-8A927CA16DB9}"/>
                </a:ext>
              </a:extLst>
            </p:cNvPr>
            <p:cNvSpPr/>
            <p:nvPr/>
          </p:nvSpPr>
          <p:spPr>
            <a:xfrm>
              <a:off x="211178" y="1903105"/>
              <a:ext cx="7478998" cy="652486"/>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800" b="1" dirty="0">
                  <a:solidFill>
                    <a:srgbClr val="231F20"/>
                  </a:solidFill>
                  <a:ea typeface="楷体" pitchFamily="49" charset="-122"/>
                </a:rPr>
                <a:t>（</a:t>
              </a:r>
              <a:r>
                <a:rPr lang="en-US" altLang="zh-CN" sz="2800" b="1" dirty="0">
                  <a:solidFill>
                    <a:srgbClr val="231F20"/>
                  </a:solidFill>
                  <a:ea typeface="楷体" pitchFamily="49" charset="-122"/>
                </a:rPr>
                <a:t>1</a:t>
              </a:r>
              <a:r>
                <a:rPr lang="zh-CN" altLang="en-US" sz="2800" b="1" dirty="0">
                  <a:solidFill>
                    <a:srgbClr val="231F20"/>
                  </a:solidFill>
                  <a:ea typeface="楷体" pitchFamily="49" charset="-122"/>
                </a:rPr>
                <a:t>）一堆煤        吨，运走了它的        。</a:t>
              </a:r>
              <a:endParaRPr lang="zh-CN" altLang="en-US" sz="2800" b="1" dirty="0">
                <a:ea typeface="楷体" pitchFamily="49" charset="-122"/>
              </a:endParaRPr>
            </a:p>
          </p:txBody>
        </p:sp>
        <p:graphicFrame>
          <p:nvGraphicFramePr>
            <p:cNvPr id="12" name="对象 11">
              <a:extLst>
                <a:ext uri="{FF2B5EF4-FFF2-40B4-BE49-F238E27FC236}">
                  <a16:creationId xmlns:a16="http://schemas.microsoft.com/office/drawing/2014/main" xmlns="" id="{572FD454-65E8-42AC-A92C-63484DF56405}"/>
                </a:ext>
              </a:extLst>
            </p:cNvPr>
            <p:cNvGraphicFramePr>
              <a:graphicFrameLocks noChangeAspect="1"/>
            </p:cNvGraphicFramePr>
            <p:nvPr/>
          </p:nvGraphicFramePr>
          <p:xfrm>
            <a:off x="2322264" y="1785300"/>
            <a:ext cx="613614" cy="827821"/>
          </p:xfrm>
          <a:graphic>
            <a:graphicData uri="http://schemas.openxmlformats.org/presentationml/2006/ole">
              <mc:AlternateContent xmlns:mc="http://schemas.openxmlformats.org/markup-compatibility/2006">
                <mc:Choice xmlns:v="urn:schemas-microsoft-com:vml" Requires="v">
                  <p:oleObj spid="_x0000_s10250" name="Equation" r:id="rId9" imgW="291960" imgH="393480" progId="Equation.DSMT4">
                    <p:embed/>
                  </p:oleObj>
                </mc:Choice>
                <mc:Fallback>
                  <p:oleObj name="Equation" r:id="rId9" imgW="291960" imgH="393480" progId="Equation.DSMT4">
                    <p:embed/>
                    <p:pic>
                      <p:nvPicPr>
                        <p:cNvPr id="0" name=""/>
                        <p:cNvPicPr/>
                        <p:nvPr/>
                      </p:nvPicPr>
                      <p:blipFill>
                        <a:blip r:embed="rId10"/>
                        <a:stretch>
                          <a:fillRect/>
                        </a:stretch>
                      </p:blipFill>
                      <p:spPr>
                        <a:xfrm>
                          <a:off x="2322264" y="1785300"/>
                          <a:ext cx="613614" cy="827821"/>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57B643BA-89A2-4528-8ED9-3F202C31845F}"/>
                </a:ext>
              </a:extLst>
            </p:cNvPr>
            <p:cNvGraphicFramePr>
              <a:graphicFrameLocks noChangeAspect="1"/>
            </p:cNvGraphicFramePr>
            <p:nvPr/>
          </p:nvGraphicFramePr>
          <p:xfrm>
            <a:off x="5500726" y="1785299"/>
            <a:ext cx="613614" cy="827821"/>
          </p:xfrm>
          <a:graphic>
            <a:graphicData uri="http://schemas.openxmlformats.org/presentationml/2006/ole">
              <mc:AlternateContent xmlns:mc="http://schemas.openxmlformats.org/markup-compatibility/2006">
                <mc:Choice xmlns:v="urn:schemas-microsoft-com:vml" Requires="v">
                  <p:oleObj spid="_x0000_s10251" name="Equation" r:id="rId11" imgW="291960" imgH="393480" progId="Equation.DSMT4">
                    <p:embed/>
                  </p:oleObj>
                </mc:Choice>
                <mc:Fallback>
                  <p:oleObj name="Equation" r:id="rId11" imgW="291960" imgH="393480" progId="Equation.DSMT4">
                    <p:embed/>
                    <p:pic>
                      <p:nvPicPr>
                        <p:cNvPr id="0" name=""/>
                        <p:cNvPicPr/>
                        <p:nvPr/>
                      </p:nvPicPr>
                      <p:blipFill>
                        <a:blip r:embed="rId12"/>
                        <a:stretch>
                          <a:fillRect/>
                        </a:stretch>
                      </p:blipFill>
                      <p:spPr>
                        <a:xfrm>
                          <a:off x="5500726" y="1785299"/>
                          <a:ext cx="613614" cy="827821"/>
                        </a:xfrm>
                        <a:prstGeom prst="rect">
                          <a:avLst/>
                        </a:prstGeom>
                      </p:spPr>
                    </p:pic>
                  </p:oleObj>
                </mc:Fallback>
              </mc:AlternateContent>
            </a:graphicData>
          </a:graphic>
        </p:graphicFrame>
      </p:grpSp>
      <p:sp>
        <p:nvSpPr>
          <p:cNvPr id="14" name="文本框 8">
            <a:extLst>
              <a:ext uri="{FF2B5EF4-FFF2-40B4-BE49-F238E27FC236}">
                <a16:creationId xmlns:a16="http://schemas.microsoft.com/office/drawing/2014/main" xmlns="" id="{CED1D79B-9B06-45B4-94FB-CF3D1E516FDE}"/>
              </a:ext>
            </a:extLst>
          </p:cNvPr>
          <p:cNvSpPr txBox="1"/>
          <p:nvPr/>
        </p:nvSpPr>
        <p:spPr>
          <a:xfrm>
            <a:off x="5697853" y="2485796"/>
            <a:ext cx="1096963" cy="500137"/>
          </a:xfrm>
          <a:prstGeom prst="rect">
            <a:avLst/>
          </a:prstGeom>
          <a:noFill/>
          <a:ln w="9525">
            <a:noFill/>
          </a:ln>
        </p:spPr>
        <p:txBody>
          <a:bodyPr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altLang="zh-CN" sz="2800" b="1" dirty="0">
                <a:solidFill>
                  <a:srgbClr val="FF0000"/>
                </a:solidFill>
                <a:ea typeface="楷体" pitchFamily="49" charset="-122"/>
              </a:rPr>
              <a:t>75%</a:t>
            </a:r>
          </a:p>
        </p:txBody>
      </p:sp>
      <p:sp>
        <p:nvSpPr>
          <p:cNvPr id="15" name="文本框 8">
            <a:extLst>
              <a:ext uri="{FF2B5EF4-FFF2-40B4-BE49-F238E27FC236}">
                <a16:creationId xmlns:a16="http://schemas.microsoft.com/office/drawing/2014/main" xmlns="" id="{B5666F57-9830-48A8-B646-CC7CE80C8471}"/>
              </a:ext>
            </a:extLst>
          </p:cNvPr>
          <p:cNvSpPr txBox="1"/>
          <p:nvPr/>
        </p:nvSpPr>
        <p:spPr>
          <a:xfrm>
            <a:off x="5007649" y="3971658"/>
            <a:ext cx="1096963" cy="500137"/>
          </a:xfrm>
          <a:prstGeom prst="rect">
            <a:avLst/>
          </a:prstGeom>
          <a:noFill/>
          <a:ln w="9525">
            <a:noFill/>
          </a:ln>
        </p:spPr>
        <p:txBody>
          <a:bodyPr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altLang="zh-CN" sz="2800" b="1" dirty="0">
                <a:solidFill>
                  <a:srgbClr val="FF0000"/>
                </a:solidFill>
                <a:ea typeface="楷体" pitchFamily="49" charset="-122"/>
              </a:rPr>
              <a:t>50%</a:t>
            </a:r>
          </a:p>
        </p:txBody>
      </p:sp>
      <p:sp>
        <p:nvSpPr>
          <p:cNvPr id="16" name="文本框 8">
            <a:extLst>
              <a:ext uri="{FF2B5EF4-FFF2-40B4-BE49-F238E27FC236}">
                <a16:creationId xmlns:a16="http://schemas.microsoft.com/office/drawing/2014/main" xmlns="" id="{6B08534E-E7B5-4232-8DCA-F225B3ED6847}"/>
              </a:ext>
            </a:extLst>
          </p:cNvPr>
          <p:cNvSpPr txBox="1"/>
          <p:nvPr/>
        </p:nvSpPr>
        <p:spPr>
          <a:xfrm>
            <a:off x="1194590" y="2532635"/>
            <a:ext cx="3997787" cy="500137"/>
          </a:xfrm>
          <a:prstGeom prst="rect">
            <a:avLst/>
          </a:prstGeom>
          <a:noFill/>
          <a:ln w="952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zh-CN" altLang="en-US" sz="2800" b="1" dirty="0" smtClean="0">
                <a:solidFill>
                  <a:srgbClr val="FF0000"/>
                </a:solidFill>
                <a:ea typeface="楷体" pitchFamily="49" charset="-122"/>
              </a:rPr>
              <a:t>不能，表示具体</a:t>
            </a:r>
            <a:r>
              <a:rPr lang="zh-CN" altLang="en-US" sz="2800" b="1" dirty="0">
                <a:solidFill>
                  <a:srgbClr val="FF0000"/>
                </a:solidFill>
                <a:ea typeface="楷体" pitchFamily="49" charset="-122"/>
              </a:rPr>
              <a:t>的</a:t>
            </a:r>
            <a:r>
              <a:rPr lang="zh-CN" altLang="en-US" sz="2800" b="1" dirty="0" smtClean="0">
                <a:solidFill>
                  <a:srgbClr val="FF0000"/>
                </a:solidFill>
                <a:ea typeface="楷体" pitchFamily="49" charset="-122"/>
              </a:rPr>
              <a:t>数量</a:t>
            </a:r>
            <a:endParaRPr lang="en-US" altLang="zh-CN" sz="2800" b="1" dirty="0">
              <a:solidFill>
                <a:srgbClr val="FF0000"/>
              </a:solidFill>
              <a:ea typeface="楷体" pitchFamily="49" charset="-122"/>
            </a:endParaRPr>
          </a:p>
        </p:txBody>
      </p:sp>
      <p:sp>
        <p:nvSpPr>
          <p:cNvPr id="17" name="文本框 8">
            <a:extLst>
              <a:ext uri="{FF2B5EF4-FFF2-40B4-BE49-F238E27FC236}">
                <a16:creationId xmlns:a16="http://schemas.microsoft.com/office/drawing/2014/main" xmlns="" id="{A508DD5B-8543-4B39-A339-39282632202C}"/>
              </a:ext>
            </a:extLst>
          </p:cNvPr>
          <p:cNvSpPr txBox="1"/>
          <p:nvPr/>
        </p:nvSpPr>
        <p:spPr>
          <a:xfrm>
            <a:off x="1194589" y="3967506"/>
            <a:ext cx="3997788" cy="500137"/>
          </a:xfrm>
          <a:prstGeom prst="rect">
            <a:avLst/>
          </a:prstGeom>
          <a:noFill/>
          <a:ln w="952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zh-CN" altLang="en-US" sz="2800" b="1" dirty="0" smtClean="0">
                <a:solidFill>
                  <a:srgbClr val="FF0000"/>
                </a:solidFill>
                <a:ea typeface="楷体" pitchFamily="49" charset="-122"/>
              </a:rPr>
              <a:t>不能，表示具体</a:t>
            </a:r>
            <a:r>
              <a:rPr lang="zh-CN" altLang="en-US" sz="2800" b="1" dirty="0">
                <a:solidFill>
                  <a:srgbClr val="FF0000"/>
                </a:solidFill>
                <a:ea typeface="楷体" pitchFamily="49" charset="-122"/>
              </a:rPr>
              <a:t>的数量</a:t>
            </a:r>
            <a:endParaRPr lang="en-US" altLang="zh-CN" sz="2800" b="1" dirty="0">
              <a:solidFill>
                <a:srgbClr val="FF0000"/>
              </a:solidFill>
              <a:ea typeface="楷体" pitchFamily="49" charset="-122"/>
            </a:endParaRPr>
          </a:p>
        </p:txBody>
      </p:sp>
      <p:sp>
        <p:nvSpPr>
          <p:cNvPr id="18" name="矩形 17">
            <a:extLst>
              <a:ext uri="{FF2B5EF4-FFF2-40B4-BE49-F238E27FC236}">
                <a16:creationId xmlns:a16="http://schemas.microsoft.com/office/drawing/2014/main" xmlns="" id="{45BE041D-02F4-B31B-EEA7-090DB1C1FF1D}"/>
              </a:ext>
            </a:extLst>
          </p:cNvPr>
          <p:cNvSpPr/>
          <p:nvPr/>
        </p:nvSpPr>
        <p:spPr bwMode="auto">
          <a:xfrm>
            <a:off x="2595952" y="1630591"/>
            <a:ext cx="679622" cy="902044"/>
          </a:xfrm>
          <a:prstGeom prst="rect">
            <a:avLst/>
          </a:prstGeom>
          <a:noFill/>
          <a:ln w="19050">
            <a:solidFill>
              <a:srgbClr val="FF0000"/>
            </a:solidFill>
            <a:miter lim="800000"/>
          </a:ln>
        </p:spPr>
        <p:txBody>
          <a:bodyPr rtlCol="0" anchor="ctr"/>
          <a:lstStyle/>
          <a:p>
            <a:pPr algn="ctr" eaLnBrk="1" fontAlgn="auto" hangingPunct="1">
              <a:lnSpc>
                <a:spcPct val="120000"/>
              </a:lnSpc>
              <a:spcBef>
                <a:spcPts val="0"/>
              </a:spcBef>
              <a:spcAft>
                <a:spcPts val="0"/>
              </a:spcAft>
            </a:pPr>
            <a:endParaRPr lang="zh-CN" altLang="en-US" sz="3200" b="1" kern="0" dirty="0">
              <a:solidFill>
                <a:srgbClr val="1C1C1C"/>
              </a:solidFill>
              <a:ea typeface="楷体" pitchFamily="49" charset="-122"/>
            </a:endParaRPr>
          </a:p>
        </p:txBody>
      </p:sp>
      <p:sp>
        <p:nvSpPr>
          <p:cNvPr id="19" name="矩形 18">
            <a:extLst>
              <a:ext uri="{FF2B5EF4-FFF2-40B4-BE49-F238E27FC236}">
                <a16:creationId xmlns:a16="http://schemas.microsoft.com/office/drawing/2014/main" xmlns="" id="{87142D42-8CAE-B7E3-3E0D-44AC8F6A4DCC}"/>
              </a:ext>
            </a:extLst>
          </p:cNvPr>
          <p:cNvSpPr/>
          <p:nvPr/>
        </p:nvSpPr>
        <p:spPr bwMode="auto">
          <a:xfrm>
            <a:off x="1401466" y="3055737"/>
            <a:ext cx="626075" cy="902044"/>
          </a:xfrm>
          <a:prstGeom prst="rect">
            <a:avLst/>
          </a:prstGeom>
          <a:noFill/>
          <a:ln w="19050">
            <a:solidFill>
              <a:srgbClr val="FF0000"/>
            </a:solidFill>
            <a:miter lim="800000"/>
          </a:ln>
        </p:spPr>
        <p:txBody>
          <a:bodyPr rtlCol="0" anchor="ctr"/>
          <a:lstStyle/>
          <a:p>
            <a:pPr algn="ctr" eaLnBrk="1" fontAlgn="auto" hangingPunct="1">
              <a:lnSpc>
                <a:spcPct val="120000"/>
              </a:lnSpc>
              <a:spcBef>
                <a:spcPts val="0"/>
              </a:spcBef>
              <a:spcAft>
                <a:spcPts val="0"/>
              </a:spcAft>
            </a:pPr>
            <a:endParaRPr lang="zh-CN" altLang="en-US" sz="3200" b="1" kern="0" dirty="0">
              <a:solidFill>
                <a:srgbClr val="1C1C1C"/>
              </a:solidFill>
              <a:ea typeface="楷体" pitchFamily="49" charset="-122"/>
            </a:endParaRPr>
          </a:p>
        </p:txBody>
      </p:sp>
      <p:sp>
        <p:nvSpPr>
          <p:cNvPr id="20" name="矩形 19">
            <a:extLst>
              <a:ext uri="{FF2B5EF4-FFF2-40B4-BE49-F238E27FC236}">
                <a16:creationId xmlns:a16="http://schemas.microsoft.com/office/drawing/2014/main" xmlns="" id="{0FA9FB5C-7709-A8C2-898D-9E6AD6B10C95}"/>
              </a:ext>
            </a:extLst>
          </p:cNvPr>
          <p:cNvSpPr/>
          <p:nvPr/>
        </p:nvSpPr>
        <p:spPr bwMode="auto">
          <a:xfrm>
            <a:off x="3466706" y="3055737"/>
            <a:ext cx="626075" cy="902044"/>
          </a:xfrm>
          <a:prstGeom prst="rect">
            <a:avLst/>
          </a:prstGeom>
          <a:noFill/>
          <a:ln w="19050">
            <a:solidFill>
              <a:srgbClr val="FF0000"/>
            </a:solidFill>
            <a:miter lim="800000"/>
          </a:ln>
        </p:spPr>
        <p:txBody>
          <a:bodyPr rtlCol="0" anchor="ctr"/>
          <a:lstStyle/>
          <a:p>
            <a:pPr algn="ctr" eaLnBrk="1" fontAlgn="auto" hangingPunct="1">
              <a:lnSpc>
                <a:spcPct val="120000"/>
              </a:lnSpc>
              <a:spcBef>
                <a:spcPts val="0"/>
              </a:spcBef>
              <a:spcAft>
                <a:spcPts val="0"/>
              </a:spcAft>
            </a:pPr>
            <a:endParaRPr lang="zh-CN" altLang="en-US" sz="3200" b="1" kern="0" dirty="0">
              <a:solidFill>
                <a:srgbClr val="1C1C1C"/>
              </a:solidFill>
              <a:ea typeface="楷体" pitchFamily="49" charset="-122"/>
            </a:endParaRPr>
          </a:p>
        </p:txBody>
      </p:sp>
      <p:sp>
        <p:nvSpPr>
          <p:cNvPr id="21" name="矩形 20">
            <a:extLst>
              <a:ext uri="{FF2B5EF4-FFF2-40B4-BE49-F238E27FC236}">
                <a16:creationId xmlns:a16="http://schemas.microsoft.com/office/drawing/2014/main" xmlns="" id="{781863F0-96FD-46A4-FBC1-12D46A8B5936}"/>
              </a:ext>
            </a:extLst>
          </p:cNvPr>
          <p:cNvSpPr/>
          <p:nvPr/>
        </p:nvSpPr>
        <p:spPr bwMode="auto">
          <a:xfrm>
            <a:off x="5752809" y="1652363"/>
            <a:ext cx="679622" cy="902044"/>
          </a:xfrm>
          <a:prstGeom prst="rect">
            <a:avLst/>
          </a:prstGeom>
          <a:noFill/>
          <a:ln w="19050">
            <a:solidFill>
              <a:srgbClr val="0066FF"/>
            </a:solidFill>
            <a:miter lim="800000"/>
          </a:ln>
        </p:spPr>
        <p:txBody>
          <a:bodyPr rtlCol="0" anchor="ctr"/>
          <a:lstStyle/>
          <a:p>
            <a:pPr algn="ctr" eaLnBrk="1" fontAlgn="auto" hangingPunct="1">
              <a:lnSpc>
                <a:spcPct val="120000"/>
              </a:lnSpc>
              <a:spcBef>
                <a:spcPts val="0"/>
              </a:spcBef>
              <a:spcAft>
                <a:spcPts val="0"/>
              </a:spcAft>
            </a:pPr>
            <a:endParaRPr lang="zh-CN" altLang="en-US" sz="3200" b="1" kern="0" dirty="0">
              <a:solidFill>
                <a:srgbClr val="1C1C1C"/>
              </a:solidFill>
              <a:ea typeface="楷体" pitchFamily="49" charset="-122"/>
            </a:endParaRPr>
          </a:p>
        </p:txBody>
      </p:sp>
      <p:sp>
        <p:nvSpPr>
          <p:cNvPr id="22" name="矩形 21">
            <a:extLst>
              <a:ext uri="{FF2B5EF4-FFF2-40B4-BE49-F238E27FC236}">
                <a16:creationId xmlns:a16="http://schemas.microsoft.com/office/drawing/2014/main" xmlns="" id="{4046A1A7-61B4-3232-1F26-F30261C27928}"/>
              </a:ext>
            </a:extLst>
          </p:cNvPr>
          <p:cNvSpPr/>
          <p:nvPr/>
        </p:nvSpPr>
        <p:spPr bwMode="auto">
          <a:xfrm>
            <a:off x="4876509" y="3013078"/>
            <a:ext cx="679622" cy="902044"/>
          </a:xfrm>
          <a:prstGeom prst="rect">
            <a:avLst/>
          </a:prstGeom>
          <a:noFill/>
          <a:ln w="19050">
            <a:solidFill>
              <a:srgbClr val="0066FF"/>
            </a:solidFill>
            <a:miter lim="800000"/>
          </a:ln>
        </p:spPr>
        <p:txBody>
          <a:bodyPr rtlCol="0" anchor="ctr"/>
          <a:lstStyle/>
          <a:p>
            <a:pPr algn="ctr" eaLnBrk="1" fontAlgn="auto" hangingPunct="1">
              <a:lnSpc>
                <a:spcPct val="120000"/>
              </a:lnSpc>
              <a:spcBef>
                <a:spcPts val="0"/>
              </a:spcBef>
              <a:spcAft>
                <a:spcPts val="0"/>
              </a:spcAft>
            </a:pPr>
            <a:endParaRPr lang="zh-CN" altLang="en-US" sz="3200" b="1" kern="0" dirty="0">
              <a:solidFill>
                <a:srgbClr val="1C1C1C"/>
              </a:solidFill>
              <a:ea typeface="楷体" pitchFamily="49" charset="-122"/>
            </a:endParaRPr>
          </a:p>
        </p:txBody>
      </p:sp>
    </p:spTree>
    <p:extLst>
      <p:ext uri="{BB962C8B-B14F-4D97-AF65-F5344CB8AC3E}">
        <p14:creationId xmlns:p14="http://schemas.microsoft.com/office/powerpoint/2010/main" val="34656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7921" y="1082896"/>
            <a:ext cx="8429109" cy="1915909"/>
          </a:xfrm>
          <a:prstGeom prst="rect">
            <a:avLst/>
          </a:prstGeom>
          <a:noFill/>
        </p:spPr>
        <p:txBody>
          <a:bodyPr wrap="square" lIns="68580" tIns="34290" rIns="68580" bIns="34290" rtlCol="0">
            <a:spAutoFit/>
          </a:bodyPr>
          <a:lstStyle/>
          <a:p>
            <a:r>
              <a:rPr lang="en-US" altLang="zh-CN" sz="2400" b="1" dirty="0" smtClean="0">
                <a:latin typeface="Times New Roman" pitchFamily="18" charset="0"/>
                <a:ea typeface="楷体" panose="02010609060101010101" charset="-122"/>
                <a:cs typeface="Times New Roman" pitchFamily="18" charset="0"/>
              </a:rPr>
              <a:t>1.</a:t>
            </a:r>
            <a:r>
              <a:rPr lang="zh-CN" altLang="en-US" sz="2400" b="1" dirty="0" smtClean="0">
                <a:latin typeface="Times New Roman" pitchFamily="18" charset="0"/>
                <a:ea typeface="楷体" panose="02010609060101010101" charset="-122"/>
                <a:cs typeface="Times New Roman" pitchFamily="18" charset="0"/>
              </a:rPr>
              <a:t>判断</a:t>
            </a:r>
            <a:r>
              <a:rPr lang="zh-CN" altLang="en-US" sz="2400" b="1" dirty="0">
                <a:latin typeface="Times New Roman" pitchFamily="18" charset="0"/>
                <a:ea typeface="楷体" panose="02010609060101010101" charset="-122"/>
                <a:cs typeface="Times New Roman" pitchFamily="18" charset="0"/>
              </a:rPr>
              <a:t>。</a:t>
            </a:r>
          </a:p>
          <a:p>
            <a:endParaRPr lang="zh-CN" altLang="en-US" sz="2400" b="1" dirty="0">
              <a:latin typeface="Times New Roman" pitchFamily="18" charset="0"/>
              <a:ea typeface="楷体" panose="02010609060101010101" charset="-122"/>
              <a:cs typeface="Times New Roman" pitchFamily="18" charset="0"/>
            </a:endParaRPr>
          </a:p>
          <a:p>
            <a:r>
              <a:rPr lang="zh-CN" altLang="en-US" sz="2400" b="1" dirty="0">
                <a:latin typeface="Times New Roman" pitchFamily="18" charset="0"/>
                <a:ea typeface="楷体" panose="02010609060101010101" charset="-122"/>
                <a:cs typeface="Times New Roman" pitchFamily="18" charset="0"/>
              </a:rPr>
              <a:t>（</a:t>
            </a:r>
            <a:r>
              <a:rPr lang="en-US" altLang="zh-CN" sz="2400" b="1" dirty="0">
                <a:latin typeface="Times New Roman" pitchFamily="18" charset="0"/>
                <a:ea typeface="楷体" panose="02010609060101010101" charset="-122"/>
                <a:cs typeface="Times New Roman" pitchFamily="18" charset="0"/>
              </a:rPr>
              <a:t>1</a:t>
            </a:r>
            <a:r>
              <a:rPr lang="zh-CN" altLang="en-US" sz="2400" b="1" dirty="0">
                <a:latin typeface="Times New Roman" pitchFamily="18" charset="0"/>
                <a:ea typeface="楷体" panose="02010609060101010101" charset="-122"/>
                <a:cs typeface="Times New Roman" pitchFamily="18" charset="0"/>
              </a:rPr>
              <a:t>）最大的百分数是</a:t>
            </a:r>
            <a:r>
              <a:rPr lang="en-US" altLang="zh-CN" sz="2400" b="1" dirty="0">
                <a:latin typeface="Times New Roman" pitchFamily="18" charset="0"/>
                <a:ea typeface="楷体" panose="02010609060101010101" charset="-122"/>
                <a:cs typeface="Times New Roman" pitchFamily="18" charset="0"/>
              </a:rPr>
              <a:t>100%</a:t>
            </a:r>
            <a:r>
              <a:rPr lang="zh-CN" altLang="en-US" sz="2400" b="1" dirty="0">
                <a:latin typeface="Times New Roman" pitchFamily="18" charset="0"/>
                <a:ea typeface="楷体" panose="02010609060101010101" charset="-122"/>
                <a:cs typeface="Times New Roman" pitchFamily="18" charset="0"/>
              </a:rPr>
              <a:t>。          （    </a:t>
            </a:r>
            <a:r>
              <a:rPr lang="zh-CN" altLang="en-US" sz="2400" b="1" dirty="0" smtClean="0">
                <a:latin typeface="Times New Roman" pitchFamily="18" charset="0"/>
                <a:ea typeface="楷体" panose="02010609060101010101" charset="-122"/>
                <a:cs typeface="Times New Roman" pitchFamily="18" charset="0"/>
              </a:rPr>
              <a:t> ）</a:t>
            </a:r>
            <a:endParaRPr lang="zh-CN" altLang="en-US" sz="2400" b="1" dirty="0">
              <a:latin typeface="Times New Roman" pitchFamily="18" charset="0"/>
              <a:ea typeface="楷体" panose="02010609060101010101" charset="-122"/>
              <a:cs typeface="Times New Roman" pitchFamily="18" charset="0"/>
            </a:endParaRPr>
          </a:p>
          <a:p>
            <a:endParaRPr lang="zh-CN" altLang="en-US" sz="2400" b="1" dirty="0">
              <a:latin typeface="Times New Roman" pitchFamily="18" charset="0"/>
              <a:ea typeface="楷体" panose="02010609060101010101" charset="-122"/>
              <a:cs typeface="Times New Roman" pitchFamily="18" charset="0"/>
            </a:endParaRPr>
          </a:p>
          <a:p>
            <a:r>
              <a:rPr lang="zh-CN" altLang="en-US" sz="2400" b="1" dirty="0">
                <a:latin typeface="Times New Roman" pitchFamily="18" charset="0"/>
                <a:ea typeface="楷体" panose="02010609060101010101" charset="-122"/>
                <a:cs typeface="Times New Roman" pitchFamily="18" charset="0"/>
              </a:rPr>
              <a:t>（</a:t>
            </a:r>
            <a:r>
              <a:rPr lang="en-US" altLang="zh-CN" sz="2400" b="1" dirty="0">
                <a:latin typeface="Times New Roman" pitchFamily="18" charset="0"/>
                <a:ea typeface="楷体" panose="02010609060101010101" charset="-122"/>
                <a:cs typeface="Times New Roman" pitchFamily="18" charset="0"/>
              </a:rPr>
              <a:t>2</a:t>
            </a:r>
            <a:r>
              <a:rPr lang="zh-CN" altLang="en-US" sz="2400" b="1" dirty="0">
                <a:latin typeface="Times New Roman" pitchFamily="18" charset="0"/>
                <a:ea typeface="楷体" panose="02010609060101010101" charset="-122"/>
                <a:cs typeface="Times New Roman" pitchFamily="18" charset="0"/>
              </a:rPr>
              <a:t>）百分号前面的数可以是整数，也可以是小数</a:t>
            </a:r>
            <a:r>
              <a:rPr lang="zh-CN" altLang="en-US" sz="2400" b="1" dirty="0" smtClean="0">
                <a:latin typeface="Times New Roman" pitchFamily="18" charset="0"/>
                <a:ea typeface="楷体" panose="02010609060101010101" charset="-122"/>
                <a:cs typeface="Times New Roman" pitchFamily="18" charset="0"/>
              </a:rPr>
              <a:t>。（     ）                   </a:t>
            </a:r>
            <a:endParaRPr lang="zh-CN" altLang="en-US" sz="2400" b="1" dirty="0">
              <a:latin typeface="Times New Roman" pitchFamily="18" charset="0"/>
              <a:ea typeface="楷体" panose="02010609060101010101" charset="-122"/>
              <a:cs typeface="Times New Roman" pitchFamily="18" charset="0"/>
            </a:endParaRPr>
          </a:p>
        </p:txBody>
      </p:sp>
      <p:sp>
        <p:nvSpPr>
          <p:cNvPr id="76810" name="Rectangle 10"/>
          <p:cNvSpPr/>
          <p:nvPr/>
        </p:nvSpPr>
        <p:spPr>
          <a:xfrm>
            <a:off x="817922" y="3390868"/>
            <a:ext cx="6804422" cy="438582"/>
          </a:xfrm>
          <a:prstGeom prst="rect">
            <a:avLst/>
          </a:prstGeom>
          <a:noFill/>
          <a:ln w="9525">
            <a:noFill/>
          </a:ln>
        </p:spPr>
        <p:txBody>
          <a:bodyPr lIns="68580" tIns="34290" rIns="68580" bIns="34290">
            <a:spAutoFit/>
          </a:bodyPr>
          <a:lstStyle/>
          <a:p>
            <a:r>
              <a:rPr lang="zh-CN" altLang="en-US" sz="2400" b="1" dirty="0">
                <a:latin typeface="Times New Roman" pitchFamily="18" charset="0"/>
                <a:ea typeface="楷体" panose="02010609060101010101" charset="-122"/>
                <a:cs typeface="Times New Roman" pitchFamily="18" charset="0"/>
              </a:rPr>
              <a:t>（</a:t>
            </a:r>
            <a:r>
              <a:rPr lang="en-US" altLang="zh-CN" sz="2400" b="1" dirty="0">
                <a:latin typeface="Times New Roman" pitchFamily="18" charset="0"/>
                <a:ea typeface="楷体" panose="02010609060101010101" charset="-122"/>
                <a:cs typeface="Times New Roman" pitchFamily="18" charset="0"/>
              </a:rPr>
              <a:t>3</a:t>
            </a:r>
            <a:r>
              <a:rPr lang="zh-CN" altLang="en-US" sz="2400" b="1" dirty="0">
                <a:latin typeface="Times New Roman" pitchFamily="18" charset="0"/>
                <a:ea typeface="楷体" panose="02010609060101010101" charset="-122"/>
                <a:cs typeface="Times New Roman" pitchFamily="18" charset="0"/>
              </a:rPr>
              <a:t>）分母是</a:t>
            </a:r>
            <a:r>
              <a:rPr lang="en-US" altLang="zh-CN" sz="2400" b="1" dirty="0">
                <a:latin typeface="Times New Roman" pitchFamily="18" charset="0"/>
                <a:ea typeface="楷体" panose="02010609060101010101" charset="-122"/>
                <a:cs typeface="Times New Roman" pitchFamily="18" charset="0"/>
              </a:rPr>
              <a:t>100</a:t>
            </a:r>
            <a:r>
              <a:rPr lang="zh-CN" altLang="en-US" sz="2400" b="1" dirty="0">
                <a:latin typeface="Times New Roman" pitchFamily="18" charset="0"/>
                <a:ea typeface="楷体" panose="02010609060101010101" charset="-122"/>
                <a:cs typeface="Times New Roman" pitchFamily="18" charset="0"/>
              </a:rPr>
              <a:t>的分数</a:t>
            </a:r>
            <a:r>
              <a:rPr lang="zh-CN" altLang="en-US" sz="2400" b="1" dirty="0" smtClean="0">
                <a:latin typeface="Times New Roman" pitchFamily="18" charset="0"/>
                <a:ea typeface="楷体" panose="02010609060101010101" charset="-122"/>
                <a:cs typeface="Times New Roman" pitchFamily="18" charset="0"/>
              </a:rPr>
              <a:t>叫作百分数</a:t>
            </a:r>
            <a:r>
              <a:rPr lang="zh-CN" altLang="en-US" sz="2400" b="1" dirty="0">
                <a:latin typeface="Times New Roman" pitchFamily="18" charset="0"/>
                <a:ea typeface="楷体" panose="02010609060101010101" charset="-122"/>
                <a:cs typeface="Times New Roman" pitchFamily="18" charset="0"/>
              </a:rPr>
              <a:t>。    （   </a:t>
            </a:r>
            <a:r>
              <a:rPr lang="zh-CN" altLang="en-US" sz="2400" b="1" dirty="0" smtClean="0">
                <a:latin typeface="Times New Roman" pitchFamily="18" charset="0"/>
                <a:ea typeface="楷体" panose="02010609060101010101" charset="-122"/>
                <a:cs typeface="Times New Roman" pitchFamily="18" charset="0"/>
              </a:rPr>
              <a:t>  ）</a:t>
            </a:r>
            <a:endParaRPr lang="zh-CN" altLang="en-US" sz="2400" b="1" dirty="0">
              <a:latin typeface="Times New Roman" pitchFamily="18" charset="0"/>
              <a:ea typeface="楷体" panose="02010609060101010101" charset="-122"/>
              <a:cs typeface="Times New Roman" pitchFamily="18" charset="0"/>
            </a:endParaRPr>
          </a:p>
        </p:txBody>
      </p:sp>
      <p:sp>
        <p:nvSpPr>
          <p:cNvPr id="8" name="文本框 7"/>
          <p:cNvSpPr txBox="1"/>
          <p:nvPr/>
        </p:nvSpPr>
        <p:spPr>
          <a:xfrm>
            <a:off x="6391560" y="3414402"/>
            <a:ext cx="354330" cy="391478"/>
          </a:xfrm>
          <a:prstGeom prst="rect">
            <a:avLst/>
          </a:prstGeom>
          <a:noFill/>
        </p:spPr>
        <p:txBody>
          <a:bodyPr wrap="square" lIns="68580" tIns="34290" rIns="68580" bIns="34290" rtlCol="0">
            <a:spAutoFit/>
          </a:bodyPr>
          <a:lstStyle/>
          <a:p>
            <a:r>
              <a:rPr lang="zh-CN" altLang="en-US" sz="2100" b="1" dirty="0">
                <a:solidFill>
                  <a:srgbClr val="FF0000"/>
                </a:solidFill>
                <a:latin typeface="Times New Roman" pitchFamily="18" charset="0"/>
                <a:ea typeface="楷体" panose="02010609060101010101" charset="-122"/>
                <a:cs typeface="Times New Roman" pitchFamily="18" charset="0"/>
              </a:rPr>
              <a:t>×</a:t>
            </a:r>
          </a:p>
        </p:txBody>
      </p:sp>
      <p:sp>
        <p:nvSpPr>
          <p:cNvPr id="10" name="文本框 9"/>
          <p:cNvSpPr txBox="1"/>
          <p:nvPr/>
        </p:nvSpPr>
        <p:spPr>
          <a:xfrm>
            <a:off x="7958452" y="2558076"/>
            <a:ext cx="548640" cy="392415"/>
          </a:xfrm>
          <a:prstGeom prst="rect">
            <a:avLst/>
          </a:prstGeom>
          <a:noFill/>
        </p:spPr>
        <p:txBody>
          <a:bodyPr wrap="square" lIns="68580" tIns="34290" rIns="68580" bIns="34290" rtlCol="0">
            <a:spAutoFit/>
          </a:bodyPr>
          <a:lstStyle/>
          <a:p>
            <a:r>
              <a:rPr lang="en-US" altLang="zh-CN" sz="2100" b="1" dirty="0">
                <a:solidFill>
                  <a:srgbClr val="FF0000"/>
                </a:solidFill>
                <a:latin typeface="楷体" pitchFamily="49" charset="-122"/>
                <a:ea typeface="楷体" pitchFamily="49" charset="-122"/>
                <a:cs typeface="Times New Roman" pitchFamily="18" charset="0"/>
              </a:rPr>
              <a:t> √</a:t>
            </a:r>
          </a:p>
        </p:txBody>
      </p:sp>
      <p:sp>
        <p:nvSpPr>
          <p:cNvPr id="11" name="文本框 10"/>
          <p:cNvSpPr txBox="1"/>
          <p:nvPr/>
        </p:nvSpPr>
        <p:spPr>
          <a:xfrm>
            <a:off x="5959956" y="1843812"/>
            <a:ext cx="354330" cy="391478"/>
          </a:xfrm>
          <a:prstGeom prst="rect">
            <a:avLst/>
          </a:prstGeom>
          <a:noFill/>
        </p:spPr>
        <p:txBody>
          <a:bodyPr wrap="square" lIns="68580" tIns="34290" rIns="68580" bIns="34290" rtlCol="0">
            <a:spAutoFit/>
          </a:bodyPr>
          <a:lstStyle/>
          <a:p>
            <a:r>
              <a:rPr lang="zh-CN" altLang="en-US" sz="2100" b="1" dirty="0">
                <a:solidFill>
                  <a:srgbClr val="FF0000"/>
                </a:solidFill>
                <a:latin typeface="Times New Roman" pitchFamily="18" charset="0"/>
                <a:ea typeface="楷体" panose="02010609060101010101" charset="-122"/>
                <a:cs typeface="Times New Roman" pitchFamily="18" charset="0"/>
              </a:rPr>
              <a:t>×</a:t>
            </a:r>
          </a:p>
        </p:txBody>
      </p:sp>
      <p:sp>
        <p:nvSpPr>
          <p:cNvPr id="15" name="矩形 14"/>
          <p:cNvSpPr/>
          <p:nvPr/>
        </p:nvSpPr>
        <p:spPr>
          <a:xfrm>
            <a:off x="4103948" y="411510"/>
            <a:ext cx="1404156" cy="51983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zh-CN"/>
            </a:defPPr>
            <a:lvl1pPr marL="0" algn="l" defTabSz="685800" rtl="0" eaLnBrk="1" latinLnBrk="0" hangingPunct="1">
              <a:defRPr sz="1400" kern="1200">
                <a:solidFill>
                  <a:schemeClr val="dk1"/>
                </a:solidFill>
                <a:latin typeface="+mn-lt"/>
                <a:ea typeface="+mn-ea"/>
                <a:cs typeface="+mn-cs"/>
              </a:defRPr>
            </a:lvl1pPr>
            <a:lvl2pPr marL="342900" algn="l" defTabSz="685800" rtl="0" eaLnBrk="1" latinLnBrk="0" hangingPunct="1">
              <a:defRPr sz="1400" kern="1200">
                <a:solidFill>
                  <a:schemeClr val="dk1"/>
                </a:solidFill>
                <a:latin typeface="+mn-lt"/>
                <a:ea typeface="+mn-ea"/>
                <a:cs typeface="+mn-cs"/>
              </a:defRPr>
            </a:lvl2pPr>
            <a:lvl3pPr marL="685800" algn="l" defTabSz="685800" rtl="0" eaLnBrk="1" latinLnBrk="0" hangingPunct="1">
              <a:defRPr sz="1400" kern="1200">
                <a:solidFill>
                  <a:schemeClr val="dk1"/>
                </a:solidFill>
                <a:latin typeface="+mn-lt"/>
                <a:ea typeface="+mn-ea"/>
                <a:cs typeface="+mn-cs"/>
              </a:defRPr>
            </a:lvl3pPr>
            <a:lvl4pPr marL="1028700" algn="l" defTabSz="685800" rtl="0" eaLnBrk="1" latinLnBrk="0" hangingPunct="1">
              <a:defRPr sz="1400" kern="1200">
                <a:solidFill>
                  <a:schemeClr val="dk1"/>
                </a:solidFill>
                <a:latin typeface="+mn-lt"/>
                <a:ea typeface="+mn-ea"/>
                <a:cs typeface="+mn-cs"/>
              </a:defRPr>
            </a:lvl4pPr>
            <a:lvl5pPr marL="1371600" algn="l" defTabSz="685800" rtl="0" eaLnBrk="1" latinLnBrk="0" hangingPunct="1">
              <a:defRPr sz="1400" kern="1200">
                <a:solidFill>
                  <a:schemeClr val="dk1"/>
                </a:solidFill>
                <a:latin typeface="+mn-lt"/>
                <a:ea typeface="+mn-ea"/>
                <a:cs typeface="+mn-cs"/>
              </a:defRPr>
            </a:lvl5pPr>
            <a:lvl6pPr marL="1714500" algn="l" defTabSz="685800" rtl="0" eaLnBrk="1" latinLnBrk="0" hangingPunct="1">
              <a:defRPr sz="1400" kern="1200">
                <a:solidFill>
                  <a:schemeClr val="dk1"/>
                </a:solidFill>
                <a:latin typeface="+mn-lt"/>
                <a:ea typeface="+mn-ea"/>
                <a:cs typeface="+mn-cs"/>
              </a:defRPr>
            </a:lvl6pPr>
            <a:lvl7pPr marL="2057400" algn="l" defTabSz="685800" rtl="0" eaLnBrk="1" latinLnBrk="0" hangingPunct="1">
              <a:defRPr sz="1400" kern="1200">
                <a:solidFill>
                  <a:schemeClr val="dk1"/>
                </a:solidFill>
                <a:latin typeface="+mn-lt"/>
                <a:ea typeface="+mn-ea"/>
                <a:cs typeface="+mn-cs"/>
              </a:defRPr>
            </a:lvl7pPr>
            <a:lvl8pPr marL="2400300" algn="l" defTabSz="685800" rtl="0" eaLnBrk="1" latinLnBrk="0" hangingPunct="1">
              <a:defRPr sz="1400" kern="1200">
                <a:solidFill>
                  <a:schemeClr val="dk1"/>
                </a:solidFill>
                <a:latin typeface="+mn-lt"/>
                <a:ea typeface="+mn-ea"/>
                <a:cs typeface="+mn-cs"/>
              </a:defRPr>
            </a:lvl8pPr>
            <a:lvl9pPr marL="2743200" algn="l" defTabSz="685800" rtl="0" eaLnBrk="1" latinLnBrk="0" hangingPunct="1">
              <a:defRPr sz="1400" kern="1200">
                <a:solidFill>
                  <a:schemeClr val="dk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smtClean="0">
                <a:ln>
                  <a:noFill/>
                </a:ln>
                <a:solidFill>
                  <a:sysClr val="windowText" lastClr="000000"/>
                </a:solidFill>
                <a:effectLst/>
                <a:uLnTx/>
                <a:uFillTx/>
                <a:latin typeface="黑体" pitchFamily="49" charset="-122"/>
                <a:ea typeface="黑体" pitchFamily="49" charset="-122"/>
                <a:cs typeface="+mn-cs"/>
              </a:rPr>
              <a:t>变式题</a:t>
            </a:r>
            <a:endParaRPr kumimoji="0" lang="zh-CN" altLang="en-US" sz="2800" b="1" i="0" u="none" strike="noStrike" kern="1200" cap="none" spc="0" normalizeH="0" baseline="0" noProof="0" dirty="0">
              <a:ln>
                <a:noFill/>
              </a:ln>
              <a:solidFill>
                <a:sysClr val="windowText" lastClr="000000"/>
              </a:solidFill>
              <a:effectLst/>
              <a:uLnTx/>
              <a:uFillTx/>
              <a:latin typeface="黑体" pitchFamily="49" charset="-122"/>
              <a:ea typeface="黑体" pitchFamily="49" charset="-122"/>
              <a:cs typeface="+mn-cs"/>
            </a:endParaRPr>
          </a:p>
        </p:txBody>
      </p:sp>
    </p:spTree>
    <p:extLst>
      <p:ext uri="{BB962C8B-B14F-4D97-AF65-F5344CB8AC3E}">
        <p14:creationId xmlns:p14="http://schemas.microsoft.com/office/powerpoint/2010/main" val="164168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42140" y="739297"/>
            <a:ext cx="6537484" cy="2977738"/>
          </a:xfrm>
          <a:prstGeom prst="rect">
            <a:avLst/>
          </a:prstGeom>
          <a:noFill/>
        </p:spPr>
        <p:txBody>
          <a:bodyPr wrap="square" lIns="68580" tIns="34290" rIns="68580" bIns="34290" rtlCol="0">
            <a:spAutoFit/>
          </a:bodyPr>
          <a:lstStyle/>
          <a:p>
            <a:r>
              <a:rPr lang="en-US" altLang="zh-CN" sz="2100" b="1" dirty="0" smtClean="0">
                <a:latin typeface="Times New Roman" pitchFamily="18" charset="0"/>
                <a:ea typeface="楷体" panose="02010609060101010101" charset="-122"/>
                <a:cs typeface="Times New Roman" pitchFamily="18" charset="0"/>
              </a:rPr>
              <a:t>2.</a:t>
            </a:r>
            <a:r>
              <a:rPr lang="zh-CN" altLang="en-US" sz="2100" b="1" dirty="0" smtClean="0">
                <a:latin typeface="Times New Roman" pitchFamily="18" charset="0"/>
                <a:ea typeface="楷体" panose="02010609060101010101" charset="-122"/>
                <a:cs typeface="Times New Roman" pitchFamily="18" charset="0"/>
              </a:rPr>
              <a:t>读出</a:t>
            </a:r>
            <a:r>
              <a:rPr lang="zh-CN" altLang="en-US" sz="2100" b="1" dirty="0">
                <a:latin typeface="Times New Roman" pitchFamily="18" charset="0"/>
                <a:ea typeface="楷体" panose="02010609060101010101" charset="-122"/>
                <a:cs typeface="Times New Roman" pitchFamily="18" charset="0"/>
              </a:rPr>
              <a:t>下面的百分数。</a:t>
            </a:r>
          </a:p>
          <a:p>
            <a:endParaRPr lang="zh-CN" altLang="en-US" sz="2100" b="1" dirty="0">
              <a:latin typeface="Times New Roman" pitchFamily="18" charset="0"/>
              <a:ea typeface="楷体" panose="02010609060101010101" charset="-122"/>
              <a:cs typeface="Times New Roman" pitchFamily="18" charset="0"/>
            </a:endParaRPr>
          </a:p>
          <a:p>
            <a:r>
              <a:rPr lang="en-US" altLang="zh-CN" sz="2100" b="1" dirty="0">
                <a:latin typeface="Times New Roman" pitchFamily="18" charset="0"/>
                <a:ea typeface="楷体" panose="02010609060101010101" charset="-122"/>
                <a:cs typeface="Times New Roman" pitchFamily="18" charset="0"/>
              </a:rPr>
              <a:t>21%</a:t>
            </a:r>
            <a:r>
              <a:rPr lang="zh-CN" altLang="en-US" sz="2100" b="1" dirty="0">
                <a:latin typeface="Times New Roman" pitchFamily="18" charset="0"/>
                <a:ea typeface="楷体" panose="02010609060101010101" charset="-122"/>
                <a:cs typeface="Times New Roman" pitchFamily="18" charset="0"/>
              </a:rPr>
              <a:t>读作：                          </a:t>
            </a:r>
            <a:r>
              <a:rPr lang="zh-CN" altLang="en-US" sz="2100" b="1" dirty="0" smtClean="0">
                <a:latin typeface="Times New Roman" pitchFamily="18" charset="0"/>
                <a:ea typeface="楷体" panose="02010609060101010101" charset="-122"/>
                <a:cs typeface="Times New Roman" pitchFamily="18" charset="0"/>
              </a:rPr>
              <a:t>       </a:t>
            </a:r>
            <a:r>
              <a:rPr lang="en-US" altLang="zh-CN" sz="2100" b="1" dirty="0" smtClean="0">
                <a:latin typeface="Times New Roman" pitchFamily="18" charset="0"/>
                <a:ea typeface="楷体" panose="02010609060101010101" charset="-122"/>
                <a:cs typeface="Times New Roman" pitchFamily="18" charset="0"/>
              </a:rPr>
              <a:t>125</a:t>
            </a:r>
            <a:r>
              <a:rPr lang="en-US" altLang="zh-CN" sz="2100" b="1" dirty="0">
                <a:latin typeface="Times New Roman" pitchFamily="18" charset="0"/>
                <a:ea typeface="楷体" panose="02010609060101010101" charset="-122"/>
                <a:cs typeface="Times New Roman" pitchFamily="18" charset="0"/>
              </a:rPr>
              <a:t>%</a:t>
            </a:r>
            <a:r>
              <a:rPr lang="zh-CN" altLang="en-US" sz="2100" b="1" dirty="0">
                <a:latin typeface="Times New Roman" pitchFamily="18" charset="0"/>
                <a:ea typeface="楷体" panose="02010609060101010101" charset="-122"/>
                <a:cs typeface="Times New Roman" pitchFamily="18" charset="0"/>
              </a:rPr>
              <a:t>读作：</a:t>
            </a:r>
          </a:p>
          <a:p>
            <a:endParaRPr lang="zh-CN" altLang="en-US" sz="2100" b="1" dirty="0">
              <a:latin typeface="Times New Roman" pitchFamily="18" charset="0"/>
              <a:ea typeface="楷体" panose="02010609060101010101" charset="-122"/>
              <a:cs typeface="Times New Roman" pitchFamily="18" charset="0"/>
            </a:endParaRPr>
          </a:p>
          <a:p>
            <a:r>
              <a:rPr lang="en-US" altLang="zh-CN" sz="2100" b="1" dirty="0">
                <a:latin typeface="Times New Roman" pitchFamily="18" charset="0"/>
                <a:ea typeface="楷体" panose="02010609060101010101" charset="-122"/>
                <a:cs typeface="Times New Roman" pitchFamily="18" charset="0"/>
              </a:rPr>
              <a:t>130% </a:t>
            </a:r>
            <a:r>
              <a:rPr lang="zh-CN" altLang="en-US" sz="2100" b="1" dirty="0">
                <a:latin typeface="Times New Roman" pitchFamily="18" charset="0"/>
                <a:ea typeface="楷体" panose="02010609060101010101" charset="-122"/>
                <a:cs typeface="Times New Roman" pitchFamily="18" charset="0"/>
              </a:rPr>
              <a:t>读作：                              </a:t>
            </a:r>
            <a:r>
              <a:rPr lang="en-US" altLang="zh-CN" sz="2100" b="1" dirty="0">
                <a:latin typeface="Times New Roman" pitchFamily="18" charset="0"/>
                <a:ea typeface="楷体" panose="02010609060101010101" charset="-122"/>
                <a:cs typeface="Times New Roman" pitchFamily="18" charset="0"/>
                <a:sym typeface="+mn-ea"/>
              </a:rPr>
              <a:t>300%</a:t>
            </a:r>
            <a:r>
              <a:rPr lang="zh-CN" altLang="en-US" sz="2100" b="1" dirty="0">
                <a:latin typeface="Times New Roman" pitchFamily="18" charset="0"/>
                <a:ea typeface="楷体" panose="02010609060101010101" charset="-122"/>
                <a:cs typeface="Times New Roman" pitchFamily="18" charset="0"/>
                <a:sym typeface="+mn-ea"/>
              </a:rPr>
              <a:t>读作：</a:t>
            </a:r>
            <a:endParaRPr lang="zh-CN" altLang="en-US" sz="2100" b="1" dirty="0">
              <a:latin typeface="Times New Roman" pitchFamily="18" charset="0"/>
              <a:ea typeface="楷体" panose="02010609060101010101" charset="-122"/>
              <a:cs typeface="Times New Roman" pitchFamily="18" charset="0"/>
            </a:endParaRPr>
          </a:p>
          <a:p>
            <a:endParaRPr lang="zh-CN" altLang="en-US" sz="2100" b="1" dirty="0">
              <a:latin typeface="Times New Roman" pitchFamily="18" charset="0"/>
              <a:ea typeface="楷体" panose="02010609060101010101" charset="-122"/>
              <a:cs typeface="Times New Roman" pitchFamily="18" charset="0"/>
            </a:endParaRPr>
          </a:p>
          <a:p>
            <a:r>
              <a:rPr lang="en-US" altLang="zh-CN" sz="2100" b="1" dirty="0">
                <a:latin typeface="Times New Roman" pitchFamily="18" charset="0"/>
                <a:ea typeface="楷体" panose="02010609060101010101" charset="-122"/>
                <a:cs typeface="Times New Roman" pitchFamily="18" charset="0"/>
              </a:rPr>
              <a:t>92.6%</a:t>
            </a:r>
            <a:r>
              <a:rPr lang="zh-CN" altLang="en-US" sz="2100" b="1" dirty="0">
                <a:latin typeface="Times New Roman" pitchFamily="18" charset="0"/>
                <a:ea typeface="楷体" panose="02010609060101010101" charset="-122"/>
                <a:cs typeface="Times New Roman" pitchFamily="18" charset="0"/>
              </a:rPr>
              <a:t>读作：                  </a:t>
            </a:r>
          </a:p>
          <a:p>
            <a:endParaRPr lang="zh-CN" altLang="en-US" sz="2100" b="1" dirty="0">
              <a:latin typeface="Times New Roman" pitchFamily="18" charset="0"/>
              <a:ea typeface="楷体" panose="02010609060101010101" charset="-122"/>
              <a:cs typeface="Times New Roman" pitchFamily="18" charset="0"/>
              <a:sym typeface="+mn-ea"/>
            </a:endParaRPr>
          </a:p>
          <a:p>
            <a:r>
              <a:rPr lang="en-US" altLang="zh-CN" sz="2100" b="1" dirty="0">
                <a:latin typeface="Times New Roman" pitchFamily="18" charset="0"/>
                <a:ea typeface="楷体" panose="02010609060101010101" charset="-122"/>
                <a:cs typeface="Times New Roman" pitchFamily="18" charset="0"/>
                <a:sym typeface="+mn-ea"/>
              </a:rPr>
              <a:t>0.84%</a:t>
            </a:r>
            <a:r>
              <a:rPr lang="zh-CN" altLang="en-US" sz="2100" b="1" dirty="0">
                <a:latin typeface="Times New Roman" pitchFamily="18" charset="0"/>
                <a:ea typeface="楷体" panose="02010609060101010101" charset="-122"/>
                <a:cs typeface="Times New Roman" pitchFamily="18" charset="0"/>
                <a:sym typeface="+mn-ea"/>
              </a:rPr>
              <a:t>读作</a:t>
            </a:r>
            <a:r>
              <a:rPr lang="zh-CN" altLang="en-US" sz="2100" b="1" dirty="0" smtClean="0">
                <a:latin typeface="Times New Roman" pitchFamily="18" charset="0"/>
                <a:ea typeface="楷体" panose="02010609060101010101" charset="-122"/>
                <a:cs typeface="Times New Roman" pitchFamily="18" charset="0"/>
                <a:sym typeface="+mn-ea"/>
              </a:rPr>
              <a:t>：</a:t>
            </a:r>
            <a:endParaRPr lang="zh-CN" altLang="en-US" sz="2100" b="1" dirty="0">
              <a:latin typeface="Times New Roman" pitchFamily="18" charset="0"/>
              <a:ea typeface="楷体" panose="02010609060101010101" charset="-122"/>
              <a:cs typeface="Times New Roman" pitchFamily="18" charset="0"/>
            </a:endParaRPr>
          </a:p>
        </p:txBody>
      </p:sp>
      <p:sp>
        <p:nvSpPr>
          <p:cNvPr id="4" name="文本框 3"/>
          <p:cNvSpPr txBox="1"/>
          <p:nvPr/>
        </p:nvSpPr>
        <p:spPr>
          <a:xfrm>
            <a:off x="1914191" y="1396524"/>
            <a:ext cx="1783080" cy="392415"/>
          </a:xfrm>
          <a:prstGeom prst="rect">
            <a:avLst/>
          </a:prstGeom>
          <a:noFill/>
        </p:spPr>
        <p:txBody>
          <a:bodyPr wrap="square" lIns="68580" tIns="34290" rIns="68580" bIns="34290" rtlCol="0">
            <a:spAutoFit/>
          </a:bodyPr>
          <a:lstStyle/>
          <a:p>
            <a:r>
              <a:rPr lang="zh-CN" altLang="en-US" sz="2100" b="1" dirty="0">
                <a:solidFill>
                  <a:srgbClr val="FF0000"/>
                </a:solidFill>
                <a:latin typeface="Times New Roman" pitchFamily="18" charset="0"/>
                <a:ea typeface="楷体" panose="02010609060101010101" charset="-122"/>
                <a:cs typeface="Times New Roman" pitchFamily="18" charset="0"/>
              </a:rPr>
              <a:t>百分之二十一</a:t>
            </a:r>
          </a:p>
        </p:txBody>
      </p:sp>
      <p:sp>
        <p:nvSpPr>
          <p:cNvPr id="5" name="文本框 4"/>
          <p:cNvSpPr txBox="1"/>
          <p:nvPr/>
        </p:nvSpPr>
        <p:spPr>
          <a:xfrm>
            <a:off x="5746733" y="1396524"/>
            <a:ext cx="2434590" cy="392415"/>
          </a:xfrm>
          <a:prstGeom prst="rect">
            <a:avLst/>
          </a:prstGeom>
          <a:noFill/>
        </p:spPr>
        <p:txBody>
          <a:bodyPr wrap="square" lIns="68580" tIns="34290" rIns="68580" bIns="34290" rtlCol="0">
            <a:spAutoFit/>
          </a:bodyPr>
          <a:lstStyle/>
          <a:p>
            <a:r>
              <a:rPr lang="zh-CN" altLang="en-US" sz="2100" b="1" dirty="0">
                <a:solidFill>
                  <a:srgbClr val="FF0000"/>
                </a:solidFill>
                <a:latin typeface="Times New Roman" pitchFamily="18" charset="0"/>
                <a:ea typeface="楷体" panose="02010609060101010101" charset="-122"/>
                <a:cs typeface="Times New Roman" pitchFamily="18" charset="0"/>
              </a:rPr>
              <a:t>百分之一百二十五</a:t>
            </a:r>
          </a:p>
        </p:txBody>
      </p:sp>
      <p:sp>
        <p:nvSpPr>
          <p:cNvPr id="6" name="文本框 5"/>
          <p:cNvSpPr txBox="1"/>
          <p:nvPr/>
        </p:nvSpPr>
        <p:spPr>
          <a:xfrm>
            <a:off x="2201371" y="2059464"/>
            <a:ext cx="2057876" cy="392415"/>
          </a:xfrm>
          <a:prstGeom prst="rect">
            <a:avLst/>
          </a:prstGeom>
          <a:noFill/>
        </p:spPr>
        <p:txBody>
          <a:bodyPr wrap="square" lIns="68580" tIns="34290" rIns="68580" bIns="34290" rtlCol="0">
            <a:spAutoFit/>
          </a:bodyPr>
          <a:lstStyle/>
          <a:p>
            <a:r>
              <a:rPr lang="zh-CN" altLang="en-US" sz="2100" b="1" dirty="0">
                <a:solidFill>
                  <a:srgbClr val="FF0000"/>
                </a:solidFill>
                <a:latin typeface="Times New Roman" pitchFamily="18" charset="0"/>
                <a:ea typeface="楷体" panose="02010609060101010101" charset="-122"/>
                <a:cs typeface="Times New Roman" pitchFamily="18" charset="0"/>
              </a:rPr>
              <a:t>百分之一百三十</a:t>
            </a:r>
          </a:p>
        </p:txBody>
      </p:sp>
      <p:sp>
        <p:nvSpPr>
          <p:cNvPr id="7" name="文本框 6"/>
          <p:cNvSpPr txBox="1"/>
          <p:nvPr/>
        </p:nvSpPr>
        <p:spPr>
          <a:xfrm>
            <a:off x="2201370" y="2688114"/>
            <a:ext cx="2582704" cy="392415"/>
          </a:xfrm>
          <a:prstGeom prst="rect">
            <a:avLst/>
          </a:prstGeom>
          <a:noFill/>
        </p:spPr>
        <p:txBody>
          <a:bodyPr wrap="square" lIns="68580" tIns="34290" rIns="68580" bIns="34290" rtlCol="0">
            <a:spAutoFit/>
          </a:bodyPr>
          <a:lstStyle/>
          <a:p>
            <a:r>
              <a:rPr lang="zh-CN" altLang="en-US" sz="2100" b="1" dirty="0">
                <a:solidFill>
                  <a:srgbClr val="FF0000"/>
                </a:solidFill>
                <a:latin typeface="Times New Roman" pitchFamily="18" charset="0"/>
                <a:ea typeface="楷体" panose="02010609060101010101" charset="-122"/>
                <a:cs typeface="Times New Roman" pitchFamily="18" charset="0"/>
              </a:rPr>
              <a:t>百分之九十二点六</a:t>
            </a:r>
          </a:p>
        </p:txBody>
      </p:sp>
      <p:sp>
        <p:nvSpPr>
          <p:cNvPr id="8" name="文本框 7"/>
          <p:cNvSpPr txBox="1"/>
          <p:nvPr/>
        </p:nvSpPr>
        <p:spPr>
          <a:xfrm>
            <a:off x="5746733" y="2015807"/>
            <a:ext cx="1512570" cy="392415"/>
          </a:xfrm>
          <a:prstGeom prst="rect">
            <a:avLst/>
          </a:prstGeom>
          <a:noFill/>
        </p:spPr>
        <p:txBody>
          <a:bodyPr wrap="square" lIns="68580" tIns="34290" rIns="68580" bIns="34290" rtlCol="0">
            <a:spAutoFit/>
          </a:bodyPr>
          <a:lstStyle/>
          <a:p>
            <a:r>
              <a:rPr lang="zh-CN" altLang="en-US" sz="2100" b="1" dirty="0">
                <a:solidFill>
                  <a:srgbClr val="FF0000"/>
                </a:solidFill>
                <a:latin typeface="Times New Roman" pitchFamily="18" charset="0"/>
                <a:ea typeface="楷体" panose="02010609060101010101" charset="-122"/>
                <a:cs typeface="Times New Roman" pitchFamily="18" charset="0"/>
              </a:rPr>
              <a:t>百分之三百</a:t>
            </a:r>
          </a:p>
        </p:txBody>
      </p:sp>
      <p:sp>
        <p:nvSpPr>
          <p:cNvPr id="9" name="文本框 8"/>
          <p:cNvSpPr txBox="1"/>
          <p:nvPr/>
        </p:nvSpPr>
        <p:spPr>
          <a:xfrm>
            <a:off x="2281380" y="3339624"/>
            <a:ext cx="2171224" cy="392415"/>
          </a:xfrm>
          <a:prstGeom prst="rect">
            <a:avLst/>
          </a:prstGeom>
          <a:noFill/>
        </p:spPr>
        <p:txBody>
          <a:bodyPr wrap="square" lIns="68580" tIns="34290" rIns="68580" bIns="34290" rtlCol="0">
            <a:spAutoFit/>
          </a:bodyPr>
          <a:lstStyle/>
          <a:p>
            <a:r>
              <a:rPr lang="zh-CN" altLang="en-US" sz="2100" b="1" dirty="0">
                <a:solidFill>
                  <a:srgbClr val="FF0000"/>
                </a:solidFill>
                <a:latin typeface="Times New Roman" pitchFamily="18" charset="0"/>
                <a:ea typeface="楷体" panose="02010609060101010101" charset="-122"/>
                <a:cs typeface="Times New Roman" pitchFamily="18" charset="0"/>
              </a:rPr>
              <a:t>百分之零点八四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1"/>
                                          </p:val>
                                        </p:tav>
                                        <p:tav tm="100000">
                                          <p:val>
                                            <p:strVal val="#ppt_x"/>
                                          </p:val>
                                        </p:tav>
                                      </p:tavLst>
                                    </p:anim>
                                    <p:anim calcmode="lin" valueType="num">
                                      <p:cBhvr>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ppt_y</p:attrName>
                                        </p:attrNameLst>
                                      </p:cBhvr>
                                      <p:tavLst>
                                        <p:tav tm="0">
                                          <p:val>
                                            <p:strVal val="#ppt_y+#ppt_h*1.125000"/>
                                          </p:val>
                                        </p:tav>
                                        <p:tav tm="100000">
                                          <p:val>
                                            <p:strVal val="#ppt_y"/>
                                          </p:val>
                                        </p:tav>
                                      </p:tavLst>
                                    </p:anim>
                                    <p:animEffect transition="in" filter="wipe(up)">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0.70"/>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plus(in)">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86302" y="723590"/>
            <a:ext cx="6634639" cy="2977739"/>
          </a:xfrm>
          <a:prstGeom prst="rect">
            <a:avLst/>
          </a:prstGeom>
          <a:noFill/>
        </p:spPr>
        <p:txBody>
          <a:bodyPr wrap="square" lIns="68580" tIns="34290" rIns="68580" bIns="34290" rtlCol="0">
            <a:spAutoFit/>
          </a:bodyPr>
          <a:lstStyle/>
          <a:p>
            <a:r>
              <a:rPr lang="en-US" altLang="zh-CN" sz="2100" b="1" dirty="0" smtClean="0">
                <a:latin typeface="Times New Roman" pitchFamily="18" charset="0"/>
                <a:ea typeface="楷体" panose="02010609060101010101" charset="-122"/>
                <a:cs typeface="Times New Roman" pitchFamily="18" charset="0"/>
              </a:rPr>
              <a:t>3.</a:t>
            </a:r>
            <a:r>
              <a:rPr lang="zh-CN" altLang="en-US" sz="2100" b="1" dirty="0" smtClean="0">
                <a:latin typeface="Times New Roman" pitchFamily="18" charset="0"/>
                <a:ea typeface="楷体" panose="02010609060101010101" charset="-122"/>
                <a:cs typeface="Times New Roman" pitchFamily="18" charset="0"/>
              </a:rPr>
              <a:t>写出</a:t>
            </a:r>
            <a:r>
              <a:rPr lang="zh-CN" altLang="en-US" sz="2100" b="1" dirty="0">
                <a:latin typeface="Times New Roman" pitchFamily="18" charset="0"/>
                <a:ea typeface="楷体" panose="02010609060101010101" charset="-122"/>
                <a:cs typeface="Times New Roman" pitchFamily="18" charset="0"/>
              </a:rPr>
              <a:t>下面的百分数。</a:t>
            </a:r>
          </a:p>
          <a:p>
            <a:endParaRPr lang="zh-CN" altLang="en-US" sz="2100" b="1" dirty="0">
              <a:latin typeface="Times New Roman" pitchFamily="18" charset="0"/>
              <a:ea typeface="楷体" panose="02010609060101010101" charset="-122"/>
              <a:cs typeface="Times New Roman" pitchFamily="18" charset="0"/>
            </a:endParaRPr>
          </a:p>
          <a:p>
            <a:r>
              <a:rPr lang="zh-CN" altLang="en-US" sz="2100" b="1" dirty="0">
                <a:latin typeface="Times New Roman" pitchFamily="18" charset="0"/>
                <a:ea typeface="楷体" panose="02010609060101010101" charset="-122"/>
                <a:cs typeface="Times New Roman" pitchFamily="18" charset="0"/>
              </a:rPr>
              <a:t>百分之百 写作：                </a:t>
            </a:r>
            <a:r>
              <a:rPr lang="zh-CN" altLang="en-US" sz="2100" b="1" dirty="0" smtClean="0">
                <a:latin typeface="Times New Roman" pitchFamily="18" charset="0"/>
                <a:ea typeface="楷体" panose="02010609060101010101" charset="-122"/>
                <a:cs typeface="Times New Roman" pitchFamily="18" charset="0"/>
              </a:rPr>
              <a:t>  百分之一点二 </a:t>
            </a:r>
            <a:r>
              <a:rPr lang="zh-CN" altLang="en-US" sz="2100" b="1" dirty="0">
                <a:latin typeface="Times New Roman" pitchFamily="18" charset="0"/>
                <a:ea typeface="楷体" panose="02010609060101010101" charset="-122"/>
                <a:cs typeface="Times New Roman" pitchFamily="18" charset="0"/>
              </a:rPr>
              <a:t>写作：</a:t>
            </a:r>
          </a:p>
          <a:p>
            <a:endParaRPr lang="zh-CN" altLang="en-US" sz="2100" b="1" dirty="0">
              <a:latin typeface="Times New Roman" pitchFamily="18" charset="0"/>
              <a:ea typeface="楷体" panose="02010609060101010101" charset="-122"/>
              <a:cs typeface="Times New Roman" pitchFamily="18" charset="0"/>
            </a:endParaRPr>
          </a:p>
          <a:p>
            <a:r>
              <a:rPr lang="zh-CN" altLang="en-US" sz="2100" b="1" dirty="0">
                <a:latin typeface="Times New Roman" pitchFamily="18" charset="0"/>
                <a:ea typeface="楷体" panose="02010609060101010101" charset="-122"/>
                <a:cs typeface="Times New Roman" pitchFamily="18" charset="0"/>
              </a:rPr>
              <a:t>百分之七十五 写作：          百分之六十四点三 写作：</a:t>
            </a:r>
          </a:p>
          <a:p>
            <a:endParaRPr lang="zh-CN" altLang="en-US" sz="2100" b="1" dirty="0">
              <a:latin typeface="Times New Roman" pitchFamily="18" charset="0"/>
              <a:ea typeface="楷体" panose="02010609060101010101" charset="-122"/>
              <a:cs typeface="Times New Roman" pitchFamily="18" charset="0"/>
            </a:endParaRPr>
          </a:p>
          <a:p>
            <a:r>
              <a:rPr lang="zh-CN" altLang="en-US" sz="2100" b="1" dirty="0">
                <a:latin typeface="Times New Roman" pitchFamily="18" charset="0"/>
                <a:ea typeface="楷体" panose="02010609060101010101" charset="-122"/>
                <a:cs typeface="Times New Roman" pitchFamily="18" charset="0"/>
              </a:rPr>
              <a:t>百分之零点二四 写作： </a:t>
            </a:r>
          </a:p>
          <a:p>
            <a:endParaRPr lang="zh-CN" altLang="en-US" sz="2100" b="1" dirty="0">
              <a:latin typeface="Times New Roman" pitchFamily="18" charset="0"/>
              <a:ea typeface="楷体" panose="02010609060101010101" charset="-122"/>
              <a:cs typeface="Times New Roman" pitchFamily="18" charset="0"/>
            </a:endParaRPr>
          </a:p>
          <a:p>
            <a:r>
              <a:rPr lang="zh-CN" altLang="en-US" sz="2100" b="1" dirty="0">
                <a:latin typeface="Times New Roman" pitchFamily="18" charset="0"/>
                <a:ea typeface="楷体" panose="02010609060101010101" charset="-122"/>
                <a:cs typeface="Times New Roman" pitchFamily="18" charset="0"/>
              </a:rPr>
              <a:t>百分之一百零四点六 写作： </a:t>
            </a:r>
            <a:r>
              <a:rPr lang="zh-CN" altLang="en-US" dirty="0">
                <a:latin typeface="Times New Roman" pitchFamily="18" charset="0"/>
                <a:cs typeface="Times New Roman" pitchFamily="18" charset="0"/>
              </a:rPr>
              <a:t>      </a:t>
            </a:r>
          </a:p>
        </p:txBody>
      </p:sp>
      <p:sp>
        <p:nvSpPr>
          <p:cNvPr id="5" name="文本框 4"/>
          <p:cNvSpPr txBox="1"/>
          <p:nvPr/>
        </p:nvSpPr>
        <p:spPr>
          <a:xfrm>
            <a:off x="2771725" y="1371132"/>
            <a:ext cx="893445" cy="392415"/>
          </a:xfrm>
          <a:prstGeom prst="rect">
            <a:avLst/>
          </a:prstGeom>
          <a:noFill/>
        </p:spPr>
        <p:txBody>
          <a:bodyPr wrap="square" lIns="68580" tIns="34290" rIns="68580" bIns="34290" rtlCol="0">
            <a:spAutoFit/>
          </a:bodyPr>
          <a:lstStyle/>
          <a:p>
            <a:r>
              <a:rPr lang="en-US" altLang="zh-CN" sz="2100" b="1" dirty="0">
                <a:solidFill>
                  <a:srgbClr val="FF0000"/>
                </a:solidFill>
                <a:latin typeface="Times New Roman" pitchFamily="18" charset="0"/>
                <a:ea typeface="楷体" panose="02010609060101010101" charset="-122"/>
                <a:cs typeface="Times New Roman" pitchFamily="18" charset="0"/>
              </a:rPr>
              <a:t>100%</a:t>
            </a:r>
          </a:p>
        </p:txBody>
      </p:sp>
      <p:sp>
        <p:nvSpPr>
          <p:cNvPr id="6" name="文本框 5"/>
          <p:cNvSpPr txBox="1"/>
          <p:nvPr/>
        </p:nvSpPr>
        <p:spPr>
          <a:xfrm>
            <a:off x="6569754" y="1376529"/>
            <a:ext cx="1090295" cy="392415"/>
          </a:xfrm>
          <a:prstGeom prst="rect">
            <a:avLst/>
          </a:prstGeom>
          <a:noFill/>
        </p:spPr>
        <p:txBody>
          <a:bodyPr wrap="square" lIns="68580" tIns="34290" rIns="68580" bIns="34290" rtlCol="0">
            <a:spAutoFit/>
          </a:bodyPr>
          <a:lstStyle/>
          <a:p>
            <a:r>
              <a:rPr lang="en-US" altLang="zh-CN" sz="2100" b="1" dirty="0">
                <a:solidFill>
                  <a:srgbClr val="FF0000"/>
                </a:solidFill>
                <a:latin typeface="Times New Roman" pitchFamily="18" charset="0"/>
                <a:ea typeface="楷体" panose="02010609060101010101" charset="-122"/>
                <a:cs typeface="Times New Roman" pitchFamily="18" charset="0"/>
              </a:rPr>
              <a:t>120%</a:t>
            </a:r>
          </a:p>
        </p:txBody>
      </p:sp>
      <p:sp>
        <p:nvSpPr>
          <p:cNvPr id="7" name="文本框 6"/>
          <p:cNvSpPr txBox="1"/>
          <p:nvPr/>
        </p:nvSpPr>
        <p:spPr>
          <a:xfrm>
            <a:off x="3372803" y="2016609"/>
            <a:ext cx="946467" cy="392415"/>
          </a:xfrm>
          <a:prstGeom prst="rect">
            <a:avLst/>
          </a:prstGeom>
          <a:noFill/>
        </p:spPr>
        <p:txBody>
          <a:bodyPr wrap="square" lIns="68580" tIns="34290" rIns="68580" bIns="34290" rtlCol="0">
            <a:spAutoFit/>
          </a:bodyPr>
          <a:lstStyle/>
          <a:p>
            <a:r>
              <a:rPr lang="en-US" altLang="zh-CN" sz="2100" b="1" dirty="0">
                <a:solidFill>
                  <a:srgbClr val="FF0000"/>
                </a:solidFill>
                <a:latin typeface="Times New Roman" pitchFamily="18" charset="0"/>
                <a:ea typeface="楷体" panose="02010609060101010101" charset="-122"/>
                <a:cs typeface="Times New Roman" pitchFamily="18" charset="0"/>
              </a:rPr>
              <a:t>75%</a:t>
            </a:r>
          </a:p>
        </p:txBody>
      </p:sp>
      <p:sp>
        <p:nvSpPr>
          <p:cNvPr id="8" name="文本框 7"/>
          <p:cNvSpPr txBox="1"/>
          <p:nvPr/>
        </p:nvSpPr>
        <p:spPr>
          <a:xfrm>
            <a:off x="6989445" y="2019783"/>
            <a:ext cx="1068705" cy="392415"/>
          </a:xfrm>
          <a:prstGeom prst="rect">
            <a:avLst/>
          </a:prstGeom>
          <a:noFill/>
        </p:spPr>
        <p:txBody>
          <a:bodyPr wrap="square" lIns="68580" tIns="34290" rIns="68580" bIns="34290" rtlCol="0">
            <a:spAutoFit/>
          </a:bodyPr>
          <a:lstStyle/>
          <a:p>
            <a:r>
              <a:rPr lang="en-US" altLang="zh-CN" sz="2100" b="1" dirty="0">
                <a:solidFill>
                  <a:srgbClr val="FF0000"/>
                </a:solidFill>
                <a:latin typeface="Times New Roman" pitchFamily="18" charset="0"/>
                <a:ea typeface="楷体" panose="02010609060101010101" charset="-122"/>
                <a:cs typeface="Times New Roman" pitchFamily="18" charset="0"/>
              </a:rPr>
              <a:t>64.3%</a:t>
            </a:r>
          </a:p>
        </p:txBody>
      </p:sp>
      <p:sp>
        <p:nvSpPr>
          <p:cNvPr id="9" name="文本框 8"/>
          <p:cNvSpPr txBox="1"/>
          <p:nvPr/>
        </p:nvSpPr>
        <p:spPr>
          <a:xfrm>
            <a:off x="3576480" y="2663038"/>
            <a:ext cx="1257776" cy="391478"/>
          </a:xfrm>
          <a:prstGeom prst="rect">
            <a:avLst/>
          </a:prstGeom>
          <a:noFill/>
        </p:spPr>
        <p:txBody>
          <a:bodyPr wrap="square" lIns="68580" tIns="34290" rIns="68580" bIns="34290" rtlCol="0">
            <a:spAutoFit/>
          </a:bodyPr>
          <a:lstStyle/>
          <a:p>
            <a:r>
              <a:rPr lang="en-US" altLang="zh-CN" sz="2100" b="1" dirty="0">
                <a:solidFill>
                  <a:srgbClr val="FF0000"/>
                </a:solidFill>
                <a:latin typeface="Times New Roman" pitchFamily="18" charset="0"/>
                <a:ea typeface="楷体" panose="02010609060101010101" charset="-122"/>
                <a:cs typeface="Times New Roman" pitchFamily="18" charset="0"/>
              </a:rPr>
              <a:t>0.24%</a:t>
            </a:r>
          </a:p>
        </p:txBody>
      </p:sp>
      <p:sp>
        <p:nvSpPr>
          <p:cNvPr id="11" name="文本框 10"/>
          <p:cNvSpPr txBox="1"/>
          <p:nvPr/>
        </p:nvSpPr>
        <p:spPr>
          <a:xfrm>
            <a:off x="4076068" y="3285815"/>
            <a:ext cx="1018699" cy="392415"/>
          </a:xfrm>
          <a:prstGeom prst="rect">
            <a:avLst/>
          </a:prstGeom>
          <a:noFill/>
        </p:spPr>
        <p:txBody>
          <a:bodyPr wrap="square" lIns="68580" tIns="34290" rIns="68580" bIns="34290" rtlCol="0">
            <a:spAutoFit/>
          </a:bodyPr>
          <a:lstStyle/>
          <a:p>
            <a:r>
              <a:rPr lang="en-US" altLang="zh-CN" sz="2100" b="1" dirty="0">
                <a:solidFill>
                  <a:srgbClr val="FF0000"/>
                </a:solidFill>
                <a:latin typeface="Times New Roman" pitchFamily="18" charset="0"/>
                <a:ea typeface="楷体" panose="02010609060101010101" charset="-122"/>
                <a:cs typeface="Times New Roman" pitchFamily="18" charset="0"/>
              </a:rPr>
              <a:t>104.6%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683570" y="1751774"/>
            <a:ext cx="7500895" cy="2620176"/>
          </a:xfrm>
          <a:prstGeom prst="rect">
            <a:avLst/>
          </a:prstGeom>
        </p:spPr>
      </p:pic>
      <p:sp>
        <p:nvSpPr>
          <p:cNvPr id="3" name="Rectangle 5"/>
          <p:cNvSpPr>
            <a:spLocks noChangeArrowheads="1"/>
          </p:cNvSpPr>
          <p:nvPr/>
        </p:nvSpPr>
        <p:spPr bwMode="auto">
          <a:xfrm>
            <a:off x="783813" y="1059583"/>
            <a:ext cx="5171127" cy="500330"/>
          </a:xfrm>
          <a:prstGeom prst="rect">
            <a:avLst/>
          </a:prstGeom>
          <a:noFill/>
          <a:effectLst>
            <a:softEdge rad="0"/>
          </a:effectLst>
        </p:spPr>
        <p:txBody>
          <a:bodyPr wrap="none" lIns="68580" tIns="34290" rIns="68580" bIns="34290" rtlCol="0">
            <a:spAutoFit/>
          </a:bodyPr>
          <a:lstStyle/>
          <a:p>
            <a:r>
              <a:rPr lang="zh-CN" altLang="zh-CN" sz="2800" b="1" dirty="0">
                <a:latin typeface="宋体" pitchFamily="2" charset="-122"/>
                <a:ea typeface="宋体" pitchFamily="2" charset="-122"/>
                <a:cs typeface="Times New Roman" pitchFamily="18" charset="0"/>
              </a:rPr>
              <a:t>这节课你们都学会了哪些知识？</a:t>
            </a:r>
            <a:endParaRPr lang="zh-CN" altLang="en-US" sz="2800" b="1" dirty="0">
              <a:latin typeface="宋体" pitchFamily="2" charset="-122"/>
              <a:ea typeface="宋体" pitchFamily="2" charset="-122"/>
              <a:cs typeface="Times New Roman" pitchFamily="18" charset="0"/>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194" y="492071"/>
            <a:ext cx="366860" cy="456339"/>
          </a:xfrm>
          <a:prstGeom prst="rect">
            <a:avLst/>
          </a:prstGeom>
        </p:spPr>
      </p:pic>
      <p:sp>
        <p:nvSpPr>
          <p:cNvPr id="12" name="文本框 14"/>
          <p:cNvSpPr txBox="1"/>
          <p:nvPr/>
        </p:nvSpPr>
        <p:spPr>
          <a:xfrm>
            <a:off x="611562" y="411510"/>
            <a:ext cx="1847212" cy="561500"/>
          </a:xfrm>
          <a:prstGeom prst="rect">
            <a:avLst/>
          </a:prstGeom>
          <a:noFill/>
        </p:spPr>
        <p:txBody>
          <a:bodyPr wrap="square" lIns="68580" tIns="34290" rIns="68580" bIns="34290" rtlCol="0">
            <a:spAutoFit/>
          </a:bodyPr>
          <a:lstStyle/>
          <a:p>
            <a:r>
              <a:rPr lang="zh-CN" altLang="en-US" sz="3200" b="1" dirty="0">
                <a:solidFill>
                  <a:srgbClr val="875000"/>
                </a:solidFill>
                <a:latin typeface="Times New Roman" pitchFamily="18" charset="0"/>
                <a:ea typeface="幼圆" panose="02010509060101010101" pitchFamily="49" charset="-122"/>
                <a:cs typeface="Times New Roman" pitchFamily="18" charset="0"/>
              </a:rPr>
              <a:t>课堂小结</a:t>
            </a:r>
          </a:p>
        </p:txBody>
      </p:sp>
      <p:sp>
        <p:nvSpPr>
          <p:cNvPr id="10" name="文本框 9"/>
          <p:cNvSpPr txBox="1"/>
          <p:nvPr/>
        </p:nvSpPr>
        <p:spPr>
          <a:xfrm>
            <a:off x="1179544" y="2239079"/>
            <a:ext cx="6277324" cy="715580"/>
          </a:xfrm>
          <a:prstGeom prst="rect">
            <a:avLst/>
          </a:prstGeom>
          <a:noFill/>
        </p:spPr>
        <p:txBody>
          <a:bodyPr wrap="square" lIns="68580" tIns="34290" rIns="68580" bIns="34290" rtlCol="0">
            <a:spAutoFit/>
          </a:bodyPr>
          <a:lstStyle/>
          <a:p>
            <a:r>
              <a:rPr lang="en-US" altLang="zh-CN" sz="2100" b="1" dirty="0">
                <a:latin typeface="Times New Roman" pitchFamily="18" charset="0"/>
                <a:ea typeface="楷体" panose="02010609060101010101" charset="-122"/>
                <a:cs typeface="Times New Roman" pitchFamily="18" charset="0"/>
              </a:rPr>
              <a:t>1.</a:t>
            </a:r>
            <a:r>
              <a:rPr lang="zh-CN" altLang="en-US" sz="2100" b="1" dirty="0">
                <a:latin typeface="Times New Roman" pitchFamily="18" charset="0"/>
                <a:ea typeface="楷体" panose="02010609060101010101" charset="-122"/>
                <a:cs typeface="Times New Roman" pitchFamily="18" charset="0"/>
              </a:rPr>
              <a:t>百分数的意义：表示一个数是另一个数的百分之几的数，百分数又</a:t>
            </a:r>
            <a:r>
              <a:rPr lang="zh-CN" altLang="en-US" sz="2100" b="1" dirty="0" smtClean="0">
                <a:latin typeface="Times New Roman" pitchFamily="18" charset="0"/>
                <a:ea typeface="楷体" panose="02010609060101010101" charset="-122"/>
                <a:cs typeface="Times New Roman" pitchFamily="18" charset="0"/>
              </a:rPr>
              <a:t>叫作百分比</a:t>
            </a:r>
            <a:r>
              <a:rPr lang="zh-CN" altLang="en-US" sz="2100" b="1" dirty="0">
                <a:latin typeface="Times New Roman" pitchFamily="18" charset="0"/>
                <a:ea typeface="楷体" panose="02010609060101010101" charset="-122"/>
                <a:cs typeface="Times New Roman" pitchFamily="18" charset="0"/>
              </a:rPr>
              <a:t>或百分率。</a:t>
            </a:r>
          </a:p>
        </p:txBody>
      </p:sp>
      <p:sp>
        <p:nvSpPr>
          <p:cNvPr id="13" name="文本框 12"/>
          <p:cNvSpPr txBox="1"/>
          <p:nvPr/>
        </p:nvSpPr>
        <p:spPr>
          <a:xfrm>
            <a:off x="1179544" y="3142049"/>
            <a:ext cx="6277324" cy="715580"/>
          </a:xfrm>
          <a:prstGeom prst="rect">
            <a:avLst/>
          </a:prstGeom>
          <a:noFill/>
        </p:spPr>
        <p:txBody>
          <a:bodyPr wrap="square" lIns="68580" tIns="34290" rIns="68580" bIns="34290" rtlCol="0">
            <a:spAutoFit/>
          </a:bodyPr>
          <a:lstStyle/>
          <a:p>
            <a:r>
              <a:rPr lang="en-US" altLang="zh-CN" sz="2100" b="1" dirty="0">
                <a:latin typeface="Times New Roman" pitchFamily="18" charset="0"/>
                <a:ea typeface="楷体" panose="02010609060101010101" charset="-122"/>
                <a:cs typeface="Times New Roman" pitchFamily="18" charset="0"/>
              </a:rPr>
              <a:t>2.</a:t>
            </a:r>
            <a:r>
              <a:rPr lang="zh-CN" altLang="en-US" sz="2100" b="1" dirty="0">
                <a:latin typeface="Times New Roman" pitchFamily="18" charset="0"/>
                <a:ea typeface="楷体" panose="02010609060101010101" charset="-122"/>
                <a:cs typeface="Times New Roman" pitchFamily="18" charset="0"/>
              </a:rPr>
              <a:t>百分数通常不写成分数形式，而在原来的分子后面加上百分号</a:t>
            </a:r>
            <a:r>
              <a:rPr lang="en-US" altLang="zh-CN" sz="2100" b="1" dirty="0">
                <a:latin typeface="Times New Roman" pitchFamily="18" charset="0"/>
                <a:ea typeface="楷体" panose="02010609060101010101" charset="-122"/>
                <a:cs typeface="Times New Roman" pitchFamily="18" charset="0"/>
              </a:rPr>
              <a:t>“%”</a:t>
            </a:r>
            <a:r>
              <a:rPr lang="zh-CN" altLang="en-US" sz="2100" b="1" dirty="0">
                <a:latin typeface="Times New Roman" pitchFamily="18" charset="0"/>
                <a:ea typeface="楷体" panose="02010609060101010101" charset="-122"/>
                <a:cs typeface="Times New Roman" pitchFamily="18" charset="0"/>
              </a:rPr>
              <a:t>来表示。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90" y="1059582"/>
            <a:ext cx="5437285" cy="4130864"/>
          </a:xfrm>
          <a:prstGeom prst="rect">
            <a:avLst/>
          </a:prstGeom>
        </p:spPr>
      </p:pic>
      <p:sp>
        <p:nvSpPr>
          <p:cNvPr id="3" name="矩形 4"/>
          <p:cNvSpPr>
            <a:spLocks noChangeArrowheads="1"/>
          </p:cNvSpPr>
          <p:nvPr/>
        </p:nvSpPr>
        <p:spPr bwMode="auto">
          <a:xfrm>
            <a:off x="2123728" y="1601237"/>
            <a:ext cx="4824536" cy="145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50000"/>
              </a:lnSpc>
              <a:spcBef>
                <a:spcPct val="0"/>
              </a:spcBef>
              <a:buFontTx/>
              <a:buNone/>
            </a:pPr>
            <a:r>
              <a:rPr lang="en-US" altLang="zh-CN" sz="3200" dirty="0">
                <a:solidFill>
                  <a:schemeClr val="bg1"/>
                </a:solidFill>
                <a:latin typeface="Times New Roman" pitchFamily="18" charset="0"/>
                <a:ea typeface="黑体" panose="02010609060101010101" pitchFamily="49" charset="-122"/>
                <a:cs typeface="Times New Roman" pitchFamily="18" charset="0"/>
              </a:rPr>
              <a:t>1.</a:t>
            </a:r>
            <a:r>
              <a:rPr lang="zh-CN" altLang="en-US" sz="3200" dirty="0">
                <a:solidFill>
                  <a:schemeClr val="bg1"/>
                </a:solidFill>
                <a:latin typeface="Times New Roman" pitchFamily="18" charset="0"/>
                <a:ea typeface="黑体" panose="02010609060101010101" pitchFamily="49" charset="-122"/>
                <a:cs typeface="Times New Roman" pitchFamily="18" charset="0"/>
              </a:rPr>
              <a:t>从教材课后习题中选取；</a:t>
            </a:r>
          </a:p>
          <a:p>
            <a:pPr>
              <a:lnSpc>
                <a:spcPct val="150000"/>
              </a:lnSpc>
              <a:spcBef>
                <a:spcPct val="0"/>
              </a:spcBef>
              <a:buFontTx/>
              <a:buNone/>
            </a:pPr>
            <a:r>
              <a:rPr lang="en-US" altLang="zh-CN" sz="3200" dirty="0">
                <a:solidFill>
                  <a:schemeClr val="bg1"/>
                </a:solidFill>
                <a:latin typeface="Times New Roman" pitchFamily="18" charset="0"/>
                <a:ea typeface="黑体" panose="02010609060101010101" pitchFamily="49" charset="-122"/>
                <a:cs typeface="Times New Roman" pitchFamily="18" charset="0"/>
              </a:rPr>
              <a:t>2.</a:t>
            </a:r>
            <a:r>
              <a:rPr lang="zh-CN" altLang="en-US" sz="3200" dirty="0">
                <a:solidFill>
                  <a:schemeClr val="bg1"/>
                </a:solidFill>
                <a:latin typeface="Times New Roman" pitchFamily="18" charset="0"/>
                <a:ea typeface="黑体" panose="02010609060101010101" pitchFamily="49" charset="-122"/>
                <a:cs typeface="Times New Roman" pitchFamily="18" charset="0"/>
              </a:rPr>
              <a:t>从课时练中选取。</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195" y="494144"/>
            <a:ext cx="366861" cy="456339"/>
          </a:xfrm>
          <a:prstGeom prst="rect">
            <a:avLst/>
          </a:prstGeom>
        </p:spPr>
      </p:pic>
      <p:sp>
        <p:nvSpPr>
          <p:cNvPr id="8" name="文本框 14"/>
          <p:cNvSpPr txBox="1"/>
          <p:nvPr/>
        </p:nvSpPr>
        <p:spPr>
          <a:xfrm>
            <a:off x="611562" y="425882"/>
            <a:ext cx="1847212" cy="561500"/>
          </a:xfrm>
          <a:prstGeom prst="rect">
            <a:avLst/>
          </a:prstGeom>
          <a:noFill/>
        </p:spPr>
        <p:txBody>
          <a:bodyPr wrap="square" lIns="68580" tIns="34290" rIns="68580" bIns="34290" rtlCol="0">
            <a:spAutoFit/>
          </a:bodyPr>
          <a:lstStyle/>
          <a:p>
            <a:r>
              <a:rPr lang="zh-CN" altLang="en-US" sz="3200" b="1" dirty="0">
                <a:solidFill>
                  <a:srgbClr val="875000"/>
                </a:solidFill>
                <a:latin typeface="Times New Roman" pitchFamily="18" charset="0"/>
                <a:ea typeface="幼圆" panose="02010509060101010101" pitchFamily="49" charset="-122"/>
                <a:cs typeface="Times New Roman" pitchFamily="18" charset="0"/>
              </a:rPr>
              <a:t>课后作业</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14713" y="3399511"/>
            <a:ext cx="1021271" cy="392415"/>
          </a:xfrm>
          <a:prstGeom prst="rect">
            <a:avLst/>
          </a:prstGeom>
          <a:noFill/>
        </p:spPr>
        <p:txBody>
          <a:bodyPr wrap="square" lIns="68580" tIns="34290" rIns="68580" bIns="34290" rtlCol="0">
            <a:spAutoFit/>
          </a:bodyPr>
          <a:lstStyle/>
          <a:p>
            <a:pPr algn="l"/>
            <a:r>
              <a:rPr lang="zh-CN" altLang="en-US" sz="2100" b="1" dirty="0">
                <a:latin typeface="Times New Roman" pitchFamily="18" charset="0"/>
                <a:ea typeface="楷体" panose="02010609060101010101" charset="-122"/>
                <a:cs typeface="Times New Roman" pitchFamily="18" charset="0"/>
                <a:sym typeface="+mn-ea"/>
              </a:rPr>
              <a:t>爱迪生</a:t>
            </a:r>
            <a:endParaRPr lang="zh-CN" altLang="en-US" sz="2100" b="1" dirty="0">
              <a:latin typeface="Times New Roman" pitchFamily="18" charset="0"/>
              <a:ea typeface="楷体" panose="02010609060101010101" charset="-122"/>
              <a:cs typeface="Times New Roman" pitchFamily="18" charset="0"/>
            </a:endParaRPr>
          </a:p>
        </p:txBody>
      </p:sp>
      <p:sp>
        <p:nvSpPr>
          <p:cNvPr id="7" name="文本框 6"/>
          <p:cNvSpPr txBox="1"/>
          <p:nvPr/>
        </p:nvSpPr>
        <p:spPr>
          <a:xfrm>
            <a:off x="3306475" y="4022248"/>
            <a:ext cx="3692346" cy="392415"/>
          </a:xfrm>
          <a:prstGeom prst="rect">
            <a:avLst/>
          </a:prstGeom>
          <a:noFill/>
        </p:spPr>
        <p:txBody>
          <a:bodyPr wrap="square" lIns="68580" tIns="34290" rIns="68580" bIns="34290" rtlCol="0">
            <a:spAutoFit/>
          </a:bodyPr>
          <a:lstStyle/>
          <a:p>
            <a:r>
              <a:rPr lang="zh-CN" altLang="en-US" sz="2100" b="1" dirty="0">
                <a:latin typeface="Times New Roman" pitchFamily="18" charset="0"/>
                <a:ea typeface="楷体" panose="02010609060101010101" charset="-122"/>
                <a:cs typeface="Times New Roman" pitchFamily="18" charset="0"/>
              </a:rPr>
              <a:t>天才</a:t>
            </a:r>
            <a:r>
              <a:rPr lang="en-US" altLang="zh-CN" sz="2100" b="1" dirty="0">
                <a:latin typeface="Times New Roman" pitchFamily="18" charset="0"/>
                <a:ea typeface="楷体" panose="02010609060101010101" charset="-122"/>
                <a:cs typeface="Times New Roman" pitchFamily="18" charset="0"/>
              </a:rPr>
              <a:t>=</a:t>
            </a:r>
            <a:r>
              <a:rPr lang="en-US" altLang="zh-CN" sz="2100" b="1" dirty="0">
                <a:solidFill>
                  <a:srgbClr val="FF0000"/>
                </a:solidFill>
                <a:latin typeface="Times New Roman" pitchFamily="18" charset="0"/>
                <a:ea typeface="楷体" panose="02010609060101010101" charset="-122"/>
                <a:cs typeface="Times New Roman" pitchFamily="18" charset="0"/>
              </a:rPr>
              <a:t>99%</a:t>
            </a:r>
            <a:r>
              <a:rPr lang="zh-CN" altLang="en-US" sz="2100" b="1" dirty="0">
                <a:latin typeface="Times New Roman" pitchFamily="18" charset="0"/>
                <a:ea typeface="楷体" panose="02010609060101010101" charset="-122"/>
                <a:cs typeface="Times New Roman" pitchFamily="18" charset="0"/>
              </a:rPr>
              <a:t>的汗水</a:t>
            </a:r>
            <a:r>
              <a:rPr lang="en-US" altLang="zh-CN" sz="2100" b="1" dirty="0">
                <a:latin typeface="Times New Roman" pitchFamily="18" charset="0"/>
                <a:ea typeface="楷体" panose="02010609060101010101" charset="-122"/>
                <a:cs typeface="Times New Roman" pitchFamily="18" charset="0"/>
              </a:rPr>
              <a:t>+</a:t>
            </a:r>
            <a:r>
              <a:rPr lang="en-US" altLang="zh-CN" sz="2100" b="1" dirty="0">
                <a:solidFill>
                  <a:srgbClr val="FF0000"/>
                </a:solidFill>
                <a:latin typeface="Times New Roman" pitchFamily="18" charset="0"/>
                <a:ea typeface="楷体" panose="02010609060101010101" charset="-122"/>
                <a:cs typeface="Times New Roman" pitchFamily="18" charset="0"/>
              </a:rPr>
              <a:t>1%</a:t>
            </a:r>
            <a:r>
              <a:rPr lang="zh-CN" altLang="en-US" sz="2100" b="1" dirty="0">
                <a:latin typeface="Times New Roman" pitchFamily="18" charset="0"/>
                <a:ea typeface="楷体" panose="02010609060101010101" charset="-122"/>
                <a:cs typeface="Times New Roman" pitchFamily="18" charset="0"/>
              </a:rPr>
              <a:t>的灵感</a:t>
            </a: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62" y="369058"/>
            <a:ext cx="275145" cy="342254"/>
          </a:xfrm>
          <a:prstGeom prst="rect">
            <a:avLst/>
          </a:prstGeom>
        </p:spPr>
      </p:pic>
      <p:sp>
        <p:nvSpPr>
          <p:cNvPr id="10" name="文本框 14"/>
          <p:cNvSpPr txBox="1"/>
          <p:nvPr/>
        </p:nvSpPr>
        <p:spPr>
          <a:xfrm>
            <a:off x="458672" y="329548"/>
            <a:ext cx="1385409" cy="421269"/>
          </a:xfrm>
          <a:prstGeom prst="rect">
            <a:avLst/>
          </a:prstGeom>
          <a:noFill/>
        </p:spPr>
        <p:txBody>
          <a:bodyPr wrap="square" lIns="51435" tIns="25718" rIns="51435" bIns="25718" rtlCol="0">
            <a:spAutoFit/>
          </a:bodyPr>
          <a:lstStyle/>
          <a:p>
            <a:r>
              <a:rPr lang="zh-CN" altLang="en-US" sz="2400" b="1" dirty="0">
                <a:solidFill>
                  <a:srgbClr val="875000"/>
                </a:solidFill>
                <a:latin typeface="Times New Roman" pitchFamily="18" charset="0"/>
                <a:ea typeface="幼圆" panose="02010509060101010101" pitchFamily="49" charset="-122"/>
                <a:cs typeface="Times New Roman" pitchFamily="18" charset="0"/>
              </a:rPr>
              <a:t>课前导入</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0427" y="888577"/>
            <a:ext cx="3512041" cy="242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ox(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 id="{C9600F63-C2B5-4A81-9E90-5022E14B592C}"/>
              </a:ext>
            </a:extLst>
          </p:cNvPr>
          <p:cNvGrpSpPr/>
          <p:nvPr/>
        </p:nvGrpSpPr>
        <p:grpSpPr>
          <a:xfrm>
            <a:off x="1547664" y="1347614"/>
            <a:ext cx="6469327" cy="1130642"/>
            <a:chOff x="1547664" y="1347614"/>
            <a:chExt cx="6469327" cy="1130642"/>
          </a:xfrm>
        </p:grpSpPr>
        <p:sp>
          <p:nvSpPr>
            <p:cNvPr id="7" name="文本框 6">
              <a:extLst>
                <a:ext uri="{FF2B5EF4-FFF2-40B4-BE49-F238E27FC236}">
                  <a16:creationId xmlns:a16="http://schemas.microsoft.com/office/drawing/2014/main" xmlns="" id="{C3C27091-2BCC-44D9-8EE3-AB07533B5552}"/>
                </a:ext>
              </a:extLst>
            </p:cNvPr>
            <p:cNvSpPr txBox="1"/>
            <p:nvPr/>
          </p:nvSpPr>
          <p:spPr>
            <a:xfrm>
              <a:off x="4465813" y="1419486"/>
              <a:ext cx="3551178" cy="923330"/>
            </a:xfrm>
            <a:prstGeom prst="rect">
              <a:avLst/>
            </a:prstGeom>
            <a:noFill/>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zh-CN" altLang="en-US" sz="5400" b="1" i="0" u="none" strike="noStrike" kern="1200" cap="none" spc="0" normalizeH="0" baseline="0" noProof="0" dirty="0">
                  <a:ln>
                    <a:noFill/>
                  </a:ln>
                  <a:solidFill>
                    <a:srgbClr val="FF6600"/>
                  </a:solidFill>
                  <a:effectLst/>
                  <a:uLnTx/>
                  <a:uFillTx/>
                  <a:latin typeface="楷体" panose="02010609060101010101" pitchFamily="49" charset="-122"/>
                  <a:ea typeface="楷体" panose="02010609060101010101" pitchFamily="49" charset="-122"/>
                  <a:cs typeface="+mn-cs"/>
                </a:rPr>
                <a:t>伴你成长</a:t>
              </a:r>
            </a:p>
          </p:txBody>
        </p:sp>
        <p:pic>
          <p:nvPicPr>
            <p:cNvPr id="8" name="图片 7">
              <a:extLst>
                <a:ext uri="{FF2B5EF4-FFF2-40B4-BE49-F238E27FC236}">
                  <a16:creationId xmlns:a16="http://schemas.microsoft.com/office/drawing/2014/main" xmlns="" id="{87AAE9CE-DCEE-47A1-B858-66AF2DFDC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1347614"/>
              <a:ext cx="2876487" cy="1130642"/>
            </a:xfrm>
            <a:prstGeom prst="rect">
              <a:avLst/>
            </a:prstGeom>
          </p:spPr>
        </p:pic>
      </p:grpSp>
    </p:spTree>
    <p:extLst>
      <p:ext uri="{BB962C8B-B14F-4D97-AF65-F5344CB8AC3E}">
        <p14:creationId xmlns:p14="http://schemas.microsoft.com/office/powerpoint/2010/main" val="130651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45314" y="923970"/>
            <a:ext cx="7168376" cy="807913"/>
          </a:xfrm>
          <a:prstGeom prst="rect">
            <a:avLst/>
          </a:prstGeom>
          <a:noFill/>
        </p:spPr>
        <p:txBody>
          <a:bodyPr wrap="square" lIns="68580" tIns="34290" rIns="68580" bIns="34290" rtlCol="0">
            <a:spAutoFit/>
          </a:bodyPr>
          <a:lstStyle/>
          <a:p>
            <a:r>
              <a:rPr lang="zh-CN" altLang="en-US" sz="2400" b="1" dirty="0">
                <a:latin typeface="Times New Roman" pitchFamily="18" charset="0"/>
                <a:ea typeface="楷体" panose="02010609060101010101" charset="-122"/>
                <a:cs typeface="Times New Roman" pitchFamily="18" charset="0"/>
              </a:rPr>
              <a:t>学校篮球队参加了三场比赛，王老师记录了这三场比赛中的投篮情况。</a:t>
            </a:r>
          </a:p>
        </p:txBody>
      </p:sp>
      <p:graphicFrame>
        <p:nvGraphicFramePr>
          <p:cNvPr id="5" name="表格 4"/>
          <p:cNvGraphicFramePr/>
          <p:nvPr>
            <p:extLst>
              <p:ext uri="{D42A27DB-BD31-4B8C-83A1-F6EECF244321}">
                <p14:modId xmlns:p14="http://schemas.microsoft.com/office/powerpoint/2010/main" val="1896378936"/>
              </p:ext>
            </p:extLst>
          </p:nvPr>
        </p:nvGraphicFramePr>
        <p:xfrm>
          <a:off x="1844081" y="1963860"/>
          <a:ext cx="5344328" cy="1436163"/>
        </p:xfrm>
        <a:graphic>
          <a:graphicData uri="http://schemas.openxmlformats.org/drawingml/2006/table">
            <a:tbl>
              <a:tblPr firstRow="1" bandRow="1">
                <a:tableStyleId>{5940675A-B579-460E-94D1-54222C63F5DA}</a:tableStyleId>
              </a:tblPr>
              <a:tblGrid>
                <a:gridCol w="1336082">
                  <a:extLst>
                    <a:ext uri="{9D8B030D-6E8A-4147-A177-3AD203B41FA5}">
                      <a16:colId xmlns:a16="http://schemas.microsoft.com/office/drawing/2014/main" xmlns="" val="20000"/>
                    </a:ext>
                  </a:extLst>
                </a:gridCol>
                <a:gridCol w="1336082">
                  <a:extLst>
                    <a:ext uri="{9D8B030D-6E8A-4147-A177-3AD203B41FA5}">
                      <a16:colId xmlns:a16="http://schemas.microsoft.com/office/drawing/2014/main" xmlns="" val="20001"/>
                    </a:ext>
                  </a:extLst>
                </a:gridCol>
                <a:gridCol w="1336082">
                  <a:extLst>
                    <a:ext uri="{9D8B030D-6E8A-4147-A177-3AD203B41FA5}">
                      <a16:colId xmlns:a16="http://schemas.microsoft.com/office/drawing/2014/main" xmlns="" val="20002"/>
                    </a:ext>
                  </a:extLst>
                </a:gridCol>
                <a:gridCol w="1336082">
                  <a:extLst>
                    <a:ext uri="{9D8B030D-6E8A-4147-A177-3AD203B41FA5}">
                      <a16:colId xmlns:a16="http://schemas.microsoft.com/office/drawing/2014/main" xmlns="" val="20003"/>
                    </a:ext>
                  </a:extLst>
                </a:gridCol>
              </a:tblGrid>
              <a:tr h="470017">
                <a:tc>
                  <a:txBody>
                    <a:bodyPr/>
                    <a:lstStyle/>
                    <a:p>
                      <a:pPr algn="ctr">
                        <a:buNone/>
                      </a:pPr>
                      <a:endParaRPr lang="zh-CN" altLang="en-US" sz="2100" b="1" dirty="0">
                        <a:latin typeface="楷体" panose="02010609060101010101" charset="-122"/>
                        <a:ea typeface="楷体" panose="02010609060101010101" charset="-122"/>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buNone/>
                      </a:pPr>
                      <a:r>
                        <a:rPr lang="zh-CN" altLang="en-US" sz="2100" b="1" dirty="0">
                          <a:latin typeface="楷体" panose="02010609060101010101" charset="-122"/>
                          <a:ea typeface="楷体" panose="02010609060101010101" charset="-122"/>
                        </a:rPr>
                        <a:t>第一场</a:t>
                      </a:r>
                    </a:p>
                  </a:txBody>
                  <a:tcPr marL="68580" marR="68580" marT="34290" marB="3429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buNone/>
                      </a:pPr>
                      <a:r>
                        <a:rPr lang="zh-CN" altLang="en-US" sz="2100" b="1">
                          <a:latin typeface="楷体" panose="02010609060101010101" charset="-122"/>
                          <a:ea typeface="楷体" panose="02010609060101010101" charset="-122"/>
                        </a:rPr>
                        <a:t>第二场</a:t>
                      </a:r>
                    </a:p>
                  </a:txBody>
                  <a:tcPr marL="68580" marR="68580" marT="34290" marB="3429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buNone/>
                      </a:pPr>
                      <a:r>
                        <a:rPr lang="zh-CN" altLang="en-US" sz="2100" b="1" dirty="0">
                          <a:latin typeface="楷体" panose="02010609060101010101" charset="-122"/>
                          <a:ea typeface="楷体" panose="02010609060101010101" charset="-122"/>
                        </a:rPr>
                        <a:t>第三场</a:t>
                      </a:r>
                    </a:p>
                  </a:txBody>
                  <a:tcPr marL="68580" marR="68580" marT="34290" marB="34290" anchor="ctr">
                    <a:lnL w="12700" cap="flat" cmpd="sng" algn="ctr">
                      <a:solidFill>
                        <a:srgbClr val="00B0F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483073">
                <a:tc>
                  <a:txBody>
                    <a:bodyPr/>
                    <a:lstStyle/>
                    <a:p>
                      <a:pPr algn="ctr">
                        <a:buNone/>
                      </a:pPr>
                      <a:r>
                        <a:rPr lang="zh-CN" altLang="en-US" sz="2100" b="1">
                          <a:latin typeface="楷体" panose="02010609060101010101" charset="-122"/>
                          <a:ea typeface="楷体" panose="02010609060101010101" charset="-122"/>
                        </a:rPr>
                        <a:t>投篮次数</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buNone/>
                      </a:pPr>
                      <a:r>
                        <a:rPr lang="en-US" altLang="zh-CN" sz="2100" b="1" dirty="0">
                          <a:latin typeface="Times New Roman" pitchFamily="18" charset="0"/>
                          <a:ea typeface="楷体" panose="02010609060101010101" charset="-122"/>
                          <a:cs typeface="Times New Roman" pitchFamily="18" charset="0"/>
                        </a:rPr>
                        <a:t>25</a:t>
                      </a:r>
                    </a:p>
                  </a:txBody>
                  <a:tcPr marL="68580" marR="68580" marT="34290" marB="3429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buNone/>
                      </a:pPr>
                      <a:r>
                        <a:rPr lang="en-US" altLang="zh-CN" sz="2100" b="1" dirty="0">
                          <a:latin typeface="Times New Roman" pitchFamily="18" charset="0"/>
                          <a:ea typeface="楷体" panose="02010609060101010101" charset="-122"/>
                          <a:cs typeface="Times New Roman" pitchFamily="18" charset="0"/>
                        </a:rPr>
                        <a:t>20</a:t>
                      </a:r>
                    </a:p>
                  </a:txBody>
                  <a:tcPr marL="68580" marR="68580" marT="34290" marB="3429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buNone/>
                      </a:pPr>
                      <a:r>
                        <a:rPr lang="en-US" altLang="zh-CN" sz="2100" b="1">
                          <a:latin typeface="Times New Roman" pitchFamily="18" charset="0"/>
                          <a:ea typeface="楷体" panose="02010609060101010101" charset="-122"/>
                          <a:cs typeface="Times New Roman" pitchFamily="18" charset="0"/>
                        </a:rPr>
                        <a:t>30</a:t>
                      </a:r>
                    </a:p>
                  </a:txBody>
                  <a:tcPr marL="68580" marR="68580" marT="34290" marB="34290" anchor="ctr">
                    <a:lnL w="12700" cap="flat" cmpd="sng" algn="ctr">
                      <a:solidFill>
                        <a:srgbClr val="00B0F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483073">
                <a:tc>
                  <a:txBody>
                    <a:bodyPr/>
                    <a:lstStyle/>
                    <a:p>
                      <a:pPr algn="ctr">
                        <a:buNone/>
                      </a:pPr>
                      <a:r>
                        <a:rPr lang="zh-CN" altLang="en-US" sz="2100" b="1">
                          <a:latin typeface="楷体" panose="02010609060101010101" charset="-122"/>
                          <a:ea typeface="楷体" panose="02010609060101010101" charset="-122"/>
                        </a:rPr>
                        <a:t>投中次数</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buNone/>
                      </a:pPr>
                      <a:r>
                        <a:rPr lang="en-US" altLang="zh-CN" sz="2100" b="1">
                          <a:latin typeface="Times New Roman" pitchFamily="18" charset="0"/>
                          <a:ea typeface="楷体" panose="02010609060101010101" charset="-122"/>
                          <a:cs typeface="Times New Roman" pitchFamily="18" charset="0"/>
                        </a:rPr>
                        <a:t>16</a:t>
                      </a:r>
                    </a:p>
                  </a:txBody>
                  <a:tcPr marL="68580" marR="68580" marT="34290" marB="3429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buNone/>
                      </a:pPr>
                      <a:r>
                        <a:rPr lang="en-US" altLang="zh-CN" sz="2100" b="1" dirty="0">
                          <a:latin typeface="Times New Roman" pitchFamily="18" charset="0"/>
                          <a:ea typeface="楷体" panose="02010609060101010101" charset="-122"/>
                          <a:cs typeface="Times New Roman" pitchFamily="18" charset="0"/>
                        </a:rPr>
                        <a:t>13</a:t>
                      </a:r>
                    </a:p>
                  </a:txBody>
                  <a:tcPr marL="68580" marR="68580" marT="34290" marB="3429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buNone/>
                      </a:pPr>
                      <a:r>
                        <a:rPr lang="en-US" altLang="zh-CN" sz="2100" b="1" dirty="0">
                          <a:latin typeface="Times New Roman" pitchFamily="18" charset="0"/>
                          <a:ea typeface="楷体" panose="02010609060101010101" charset="-122"/>
                          <a:cs typeface="Times New Roman" pitchFamily="18" charset="0"/>
                        </a:rPr>
                        <a:t>18</a:t>
                      </a:r>
                    </a:p>
                  </a:txBody>
                  <a:tcPr marL="68580" marR="68580" marT="34290" marB="34290" anchor="ctr">
                    <a:lnL w="12700" cap="flat" cmpd="sng" algn="ctr">
                      <a:solidFill>
                        <a:srgbClr val="00B0F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2"/>
                  </a:ext>
                </a:extLst>
              </a:tr>
            </a:tbl>
          </a:graphicData>
        </a:graphic>
      </p:graphicFrame>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62" y="359312"/>
            <a:ext cx="275145" cy="342254"/>
          </a:xfrm>
          <a:prstGeom prst="rect">
            <a:avLst/>
          </a:prstGeom>
        </p:spPr>
      </p:pic>
      <p:sp>
        <p:nvSpPr>
          <p:cNvPr id="23" name="文本框 14"/>
          <p:cNvSpPr txBox="1"/>
          <p:nvPr/>
        </p:nvSpPr>
        <p:spPr>
          <a:xfrm>
            <a:off x="458672" y="329548"/>
            <a:ext cx="1385409" cy="421269"/>
          </a:xfrm>
          <a:prstGeom prst="rect">
            <a:avLst/>
          </a:prstGeom>
          <a:noFill/>
        </p:spPr>
        <p:txBody>
          <a:bodyPr wrap="square" lIns="51435" tIns="25718" rIns="51435" bIns="25718" rtlCol="0">
            <a:spAutoFit/>
          </a:bodyPr>
          <a:lstStyle/>
          <a:p>
            <a:r>
              <a:rPr lang="zh-CN" altLang="en-US" sz="2400" b="1" dirty="0">
                <a:solidFill>
                  <a:srgbClr val="875000"/>
                </a:solidFill>
                <a:latin typeface="Times New Roman" pitchFamily="18" charset="0"/>
                <a:ea typeface="幼圆" panose="02010509060101010101" pitchFamily="49" charset="-122"/>
                <a:cs typeface="Times New Roman" pitchFamily="18" charset="0"/>
              </a:rPr>
              <a:t>探究新知</a:t>
            </a:r>
          </a:p>
        </p:txBody>
      </p:sp>
      <p:grpSp>
        <p:nvGrpSpPr>
          <p:cNvPr id="9" name="组合 10"/>
          <p:cNvGrpSpPr/>
          <p:nvPr/>
        </p:nvGrpSpPr>
        <p:grpSpPr>
          <a:xfrm>
            <a:off x="1151376" y="3382016"/>
            <a:ext cx="5786438" cy="1075135"/>
            <a:chOff x="642910" y="4143380"/>
            <a:chExt cx="7715304" cy="1433485"/>
          </a:xfrm>
        </p:grpSpPr>
        <p:pic>
          <p:nvPicPr>
            <p:cNvPr id="10" name="图片 8" descr="茄子.png"/>
            <p:cNvPicPr>
              <a:picLocks noChangeAspect="1"/>
            </p:cNvPicPr>
            <p:nvPr/>
          </p:nvPicPr>
          <p:blipFill>
            <a:blip r:embed="rId3" cstate="print"/>
            <a:stretch>
              <a:fillRect/>
            </a:stretch>
          </p:blipFill>
          <p:spPr>
            <a:xfrm>
              <a:off x="642910" y="4143380"/>
              <a:ext cx="1252532" cy="1433485"/>
            </a:xfrm>
            <a:prstGeom prst="rect">
              <a:avLst/>
            </a:prstGeom>
            <a:noFill/>
            <a:ln w="9525">
              <a:noFill/>
            </a:ln>
          </p:spPr>
        </p:pic>
        <p:sp>
          <p:nvSpPr>
            <p:cNvPr id="11" name="圆角矩形标注 10"/>
            <p:cNvSpPr/>
            <p:nvPr/>
          </p:nvSpPr>
          <p:spPr>
            <a:xfrm>
              <a:off x="2214546" y="4500570"/>
              <a:ext cx="6143668" cy="714380"/>
            </a:xfrm>
            <a:prstGeom prst="wedgeRoundRectCallout">
              <a:avLst>
                <a:gd name="adj1" fmla="val -55239"/>
                <a:gd name="adj2" fmla="val -3993"/>
                <a:gd name="adj3" fmla="val 16667"/>
              </a:avLst>
            </a:prstGeom>
            <a:solidFill>
              <a:schemeClr val="accent4">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zh-CN" altLang="en-US" sz="2100" b="1" dirty="0">
                  <a:solidFill>
                    <a:schemeClr val="tx1"/>
                  </a:solidFill>
                  <a:latin typeface="Times New Roman" pitchFamily="18" charset="0"/>
                  <a:ea typeface="楷体" panose="02010609060101010101" charset="-122"/>
                  <a:cs typeface="Times New Roman" pitchFamily="18" charset="0"/>
                </a:rPr>
                <a:t>可以怎样比较这三场比赛的投篮情况？</a:t>
              </a:r>
              <a:endParaRPr lang="zh-CN" altLang="en-US" sz="2100" b="1" dirty="0">
                <a:solidFill>
                  <a:schemeClr val="tx1"/>
                </a:solidFill>
                <a:latin typeface="Times New Roman" pitchFamily="18" charset="0"/>
                <a:ea typeface="楷体" panose="02010609060101010101" charset="-122"/>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48780" y="1024154"/>
            <a:ext cx="1036796" cy="972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标注 1"/>
          <p:cNvSpPr/>
          <p:nvPr/>
        </p:nvSpPr>
        <p:spPr>
          <a:xfrm>
            <a:off x="2628991" y="983544"/>
            <a:ext cx="4595336" cy="674370"/>
          </a:xfrm>
          <a:prstGeom prst="wedgeRoundRectCallout">
            <a:avLst>
              <a:gd name="adj1" fmla="val 57233"/>
              <a:gd name="adj2" fmla="val -6944"/>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r>
              <a:rPr lang="zh-CN" altLang="en-US" sz="2100" b="1" dirty="0">
                <a:solidFill>
                  <a:schemeClr val="tx1"/>
                </a:solidFill>
                <a:latin typeface="Times New Roman" pitchFamily="18" charset="0"/>
                <a:ea typeface="楷体" panose="02010609060101010101" charset="-122"/>
                <a:cs typeface="Times New Roman" pitchFamily="18" charset="0"/>
              </a:rPr>
              <a:t>我们可以比较投中次数占投篮次数的几分之几。</a:t>
            </a:r>
          </a:p>
        </p:txBody>
      </p:sp>
      <p:graphicFrame>
        <p:nvGraphicFramePr>
          <p:cNvPr id="3" name="表格 2"/>
          <p:cNvGraphicFramePr>
            <a:graphicFrameLocks noGrp="1"/>
          </p:cNvGraphicFramePr>
          <p:nvPr>
            <p:extLst>
              <p:ext uri="{D42A27DB-BD31-4B8C-83A1-F6EECF244321}">
                <p14:modId xmlns:p14="http://schemas.microsoft.com/office/powerpoint/2010/main" val="3610823689"/>
              </p:ext>
            </p:extLst>
          </p:nvPr>
        </p:nvGraphicFramePr>
        <p:xfrm>
          <a:off x="1866661" y="1996452"/>
          <a:ext cx="5357666" cy="1226101"/>
        </p:xfrm>
        <a:graphic>
          <a:graphicData uri="http://schemas.openxmlformats.org/drawingml/2006/table">
            <a:tbl>
              <a:tblPr firstRow="1" bandRow="1">
                <a:tableStyleId>{1FECB4D8-DB02-4DC6-A0A2-4F2EBAE1DC90}</a:tableStyleId>
              </a:tblPr>
              <a:tblGrid>
                <a:gridCol w="1593971">
                  <a:extLst>
                    <a:ext uri="{9D8B030D-6E8A-4147-A177-3AD203B41FA5}">
                      <a16:colId xmlns:a16="http://schemas.microsoft.com/office/drawing/2014/main" xmlns="" val="20000"/>
                    </a:ext>
                  </a:extLst>
                </a:gridCol>
                <a:gridCol w="1254626">
                  <a:extLst>
                    <a:ext uri="{9D8B030D-6E8A-4147-A177-3AD203B41FA5}">
                      <a16:colId xmlns:a16="http://schemas.microsoft.com/office/drawing/2014/main" xmlns="" val="20001"/>
                    </a:ext>
                  </a:extLst>
                </a:gridCol>
                <a:gridCol w="1254626">
                  <a:extLst>
                    <a:ext uri="{9D8B030D-6E8A-4147-A177-3AD203B41FA5}">
                      <a16:colId xmlns:a16="http://schemas.microsoft.com/office/drawing/2014/main" xmlns="" val="20002"/>
                    </a:ext>
                  </a:extLst>
                </a:gridCol>
                <a:gridCol w="1254443">
                  <a:extLst>
                    <a:ext uri="{9D8B030D-6E8A-4147-A177-3AD203B41FA5}">
                      <a16:colId xmlns:a16="http://schemas.microsoft.com/office/drawing/2014/main" xmlns="" val="20003"/>
                    </a:ext>
                  </a:extLst>
                </a:gridCol>
              </a:tblGrid>
              <a:tr h="398621">
                <a:tc>
                  <a:txBody>
                    <a:bodyPr/>
                    <a:lstStyle/>
                    <a:p>
                      <a:pPr algn="ctr"/>
                      <a:endParaRPr lang="zh-CN" altLang="en-US" sz="2100" b="1" dirty="0">
                        <a:solidFill>
                          <a:schemeClr val="tx1"/>
                        </a:solidFill>
                        <a:latin typeface="楷体" panose="02010609060101010101" charset="-122"/>
                        <a:ea typeface="楷体" panose="02010609060101010101" charset="-122"/>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100" b="1" dirty="0">
                          <a:solidFill>
                            <a:schemeClr val="tx1"/>
                          </a:solidFill>
                          <a:latin typeface="楷体" panose="02010609060101010101" charset="-122"/>
                          <a:ea typeface="楷体" panose="02010609060101010101" charset="-122"/>
                        </a:rPr>
                        <a:t>第一场</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100" b="1" dirty="0">
                          <a:solidFill>
                            <a:schemeClr val="tx1"/>
                          </a:solidFill>
                          <a:latin typeface="楷体" panose="02010609060101010101" charset="-122"/>
                          <a:ea typeface="楷体" panose="02010609060101010101" charset="-122"/>
                        </a:rPr>
                        <a:t>第二场</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100" b="1" dirty="0">
                          <a:solidFill>
                            <a:schemeClr val="tx1"/>
                          </a:solidFill>
                          <a:latin typeface="楷体" panose="02010609060101010101" charset="-122"/>
                          <a:ea typeface="楷体" panose="02010609060101010101" charset="-122"/>
                        </a:rPr>
                        <a:t>第三场</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28895">
                <a:tc>
                  <a:txBody>
                    <a:bodyPr/>
                    <a:lstStyle/>
                    <a:p>
                      <a:pPr algn="ctr"/>
                      <a:r>
                        <a:rPr lang="zh-CN" altLang="en-US" sz="2100" b="1" dirty="0">
                          <a:solidFill>
                            <a:schemeClr val="tx1"/>
                          </a:solidFill>
                          <a:latin typeface="楷体" panose="02010609060101010101" charset="-122"/>
                          <a:ea typeface="楷体" panose="02010609060101010101" charset="-122"/>
                        </a:rPr>
                        <a:t>投篮次数</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b="1" dirty="0">
                          <a:solidFill>
                            <a:schemeClr val="tx1"/>
                          </a:solidFill>
                          <a:latin typeface="Times New Roman" pitchFamily="18" charset="0"/>
                          <a:ea typeface="楷体" panose="02010609060101010101" charset="-122"/>
                          <a:cs typeface="Times New Roman" pitchFamily="18" charset="0"/>
                        </a:rPr>
                        <a:t>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b="1" dirty="0">
                          <a:solidFill>
                            <a:schemeClr val="tx1"/>
                          </a:solidFill>
                          <a:latin typeface="Times New Roman" pitchFamily="18" charset="0"/>
                          <a:ea typeface="楷体" panose="02010609060101010101" charset="-122"/>
                          <a:cs typeface="Times New Roman" pitchFamily="18" charset="0"/>
                        </a:rPr>
                        <a:t>20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b="1" dirty="0">
                          <a:solidFill>
                            <a:schemeClr val="tx1"/>
                          </a:solidFill>
                          <a:latin typeface="Times New Roman" pitchFamily="18" charset="0"/>
                          <a:ea typeface="楷体" panose="02010609060101010101" charset="-122"/>
                          <a:cs typeface="Times New Roman" pitchFamily="18" charset="0"/>
                        </a:rPr>
                        <a:t>30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98585">
                <a:tc>
                  <a:txBody>
                    <a:bodyPr/>
                    <a:lstStyle/>
                    <a:p>
                      <a:pPr algn="ctr"/>
                      <a:r>
                        <a:rPr lang="zh-CN" altLang="en-US" sz="2100" b="1" dirty="0">
                          <a:solidFill>
                            <a:schemeClr val="tx1"/>
                          </a:solidFill>
                          <a:latin typeface="楷体" panose="02010609060101010101" charset="-122"/>
                          <a:ea typeface="楷体" panose="02010609060101010101" charset="-122"/>
                        </a:rPr>
                        <a:t>投中次数</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b="1" dirty="0">
                          <a:solidFill>
                            <a:schemeClr val="tx1"/>
                          </a:solidFill>
                          <a:latin typeface="Times New Roman" pitchFamily="18" charset="0"/>
                          <a:ea typeface="楷体" panose="02010609060101010101" charset="-122"/>
                          <a:cs typeface="Times New Roman" pitchFamily="18" charset="0"/>
                        </a:rPr>
                        <a:t>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b="1" dirty="0">
                          <a:solidFill>
                            <a:schemeClr val="tx1"/>
                          </a:solidFill>
                          <a:latin typeface="Times New Roman" pitchFamily="18" charset="0"/>
                          <a:ea typeface="楷体" panose="02010609060101010101" charset="-122"/>
                          <a:cs typeface="Times New Roman" pitchFamily="18" charset="0"/>
                        </a:rPr>
                        <a:t>13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b="1" dirty="0">
                          <a:solidFill>
                            <a:schemeClr val="tx1"/>
                          </a:solidFill>
                          <a:latin typeface="Times New Roman" pitchFamily="18" charset="0"/>
                          <a:ea typeface="楷体" panose="02010609060101010101" charset="-122"/>
                          <a:cs typeface="Times New Roman" pitchFamily="18" charset="0"/>
                        </a:rPr>
                        <a:t>18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3306985815"/>
              </p:ext>
            </p:extLst>
          </p:nvPr>
        </p:nvGraphicFramePr>
        <p:xfrm>
          <a:off x="1866661" y="3222554"/>
          <a:ext cx="5357851" cy="834390"/>
        </p:xfrm>
        <a:graphic>
          <a:graphicData uri="http://schemas.openxmlformats.org/drawingml/2006/table">
            <a:tbl>
              <a:tblPr firstRow="1" bandRow="1">
                <a:tableStyleId>{1FECB4D8-DB02-4DC6-A0A2-4F2EBAE1DC90}</a:tableStyleId>
              </a:tblPr>
              <a:tblGrid>
                <a:gridCol w="1594009">
                  <a:extLst>
                    <a:ext uri="{9D8B030D-6E8A-4147-A177-3AD203B41FA5}">
                      <a16:colId xmlns:a16="http://schemas.microsoft.com/office/drawing/2014/main" xmlns="" val="20000"/>
                    </a:ext>
                  </a:extLst>
                </a:gridCol>
                <a:gridCol w="1254590">
                  <a:extLst>
                    <a:ext uri="{9D8B030D-6E8A-4147-A177-3AD203B41FA5}">
                      <a16:colId xmlns:a16="http://schemas.microsoft.com/office/drawing/2014/main" xmlns="" val="20001"/>
                    </a:ext>
                  </a:extLst>
                </a:gridCol>
                <a:gridCol w="1254626">
                  <a:extLst>
                    <a:ext uri="{9D8B030D-6E8A-4147-A177-3AD203B41FA5}">
                      <a16:colId xmlns:a16="http://schemas.microsoft.com/office/drawing/2014/main" xmlns="" val="20002"/>
                    </a:ext>
                  </a:extLst>
                </a:gridCol>
                <a:gridCol w="1254626">
                  <a:extLst>
                    <a:ext uri="{9D8B030D-6E8A-4147-A177-3AD203B41FA5}">
                      <a16:colId xmlns:a16="http://schemas.microsoft.com/office/drawing/2014/main" xmlns="" val="20003"/>
                    </a:ext>
                  </a:extLst>
                </a:gridCol>
              </a:tblGrid>
              <a:tr h="834390">
                <a:tc>
                  <a:txBody>
                    <a:bodyPr/>
                    <a:lstStyle/>
                    <a:p>
                      <a:pPr algn="ctr"/>
                      <a:r>
                        <a:rPr lang="zh-CN" altLang="en-US" sz="2100" b="1" dirty="0">
                          <a:solidFill>
                            <a:schemeClr val="tx1"/>
                          </a:solidFill>
                          <a:latin typeface="楷体" panose="02010609060101010101" charset="-122"/>
                          <a:ea typeface="楷体" panose="02010609060101010101" charset="-122"/>
                        </a:rPr>
                        <a:t>投中次数占几分之几</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zh-CN" altLang="en-US" sz="2100" b="1" dirty="0">
                        <a:solidFill>
                          <a:schemeClr val="tx1"/>
                        </a:solidFill>
                        <a:latin typeface="华文楷体" panose="02010600040101010101" pitchFamily="2" charset="-122"/>
                        <a:ea typeface="华文楷体" panose="02010600040101010101" pitchFamily="2" charset="-122"/>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zh-CN" altLang="en-US" sz="2100" b="1" dirty="0">
                        <a:solidFill>
                          <a:schemeClr val="tx1"/>
                        </a:solidFill>
                        <a:latin typeface="华文楷体" panose="02010600040101010101" pitchFamily="2" charset="-122"/>
                        <a:ea typeface="华文楷体" panose="02010600040101010101" pitchFamily="2" charset="-122"/>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zh-CN" altLang="en-US" sz="2100" b="1" dirty="0">
                        <a:solidFill>
                          <a:schemeClr val="tx1"/>
                        </a:solidFill>
                        <a:latin typeface="华文楷体" panose="02010600040101010101" pitchFamily="2" charset="-122"/>
                        <a:ea typeface="华文楷体" panose="02010600040101010101" pitchFamily="2" charset="-122"/>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bl>
          </a:graphicData>
        </a:graphic>
      </p:graphicFrame>
      <p:graphicFrame>
        <p:nvGraphicFramePr>
          <p:cNvPr id="5" name="对象 4">
            <a:hlinkClick r:id="" action="ppaction://ole?verb=0"/>
          </p:cNvPr>
          <p:cNvGraphicFramePr>
            <a:graphicFrameLocks noChangeAspect="1"/>
          </p:cNvGraphicFramePr>
          <p:nvPr>
            <p:extLst>
              <p:ext uri="{D42A27DB-BD31-4B8C-83A1-F6EECF244321}">
                <p14:modId xmlns:p14="http://schemas.microsoft.com/office/powerpoint/2010/main" val="3111435809"/>
              </p:ext>
            </p:extLst>
          </p:nvPr>
        </p:nvGraphicFramePr>
        <p:xfrm>
          <a:off x="3914772" y="3354479"/>
          <a:ext cx="331470" cy="571024"/>
        </p:xfrm>
        <a:graphic>
          <a:graphicData uri="http://schemas.openxmlformats.org/presentationml/2006/ole">
            <mc:AlternateContent xmlns:mc="http://schemas.openxmlformats.org/markup-compatibility/2006">
              <mc:Choice xmlns:v="urn:schemas-microsoft-com:vml" Requires="v">
                <p:oleObj spid="_x0000_s1048" r:id="rId4" imgW="228600" imgH="393480" progId="">
                  <p:embed/>
                </p:oleObj>
              </mc:Choice>
              <mc:Fallback>
                <p:oleObj r:id="rId4" imgW="228600" imgH="393480" progId="">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4772" y="3354479"/>
                        <a:ext cx="331470" cy="5710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a:hlinkClick r:id="" action="ppaction://ole?verb=0"/>
          </p:cNvPr>
          <p:cNvGraphicFramePr>
            <a:graphicFrameLocks noChangeAspect="1"/>
          </p:cNvGraphicFramePr>
          <p:nvPr>
            <p:extLst>
              <p:ext uri="{D42A27DB-BD31-4B8C-83A1-F6EECF244321}">
                <p14:modId xmlns:p14="http://schemas.microsoft.com/office/powerpoint/2010/main" val="3538535648"/>
              </p:ext>
            </p:extLst>
          </p:nvPr>
        </p:nvGraphicFramePr>
        <p:xfrm>
          <a:off x="5194932" y="3354003"/>
          <a:ext cx="331470" cy="571024"/>
        </p:xfrm>
        <a:graphic>
          <a:graphicData uri="http://schemas.openxmlformats.org/presentationml/2006/ole">
            <mc:AlternateContent xmlns:mc="http://schemas.openxmlformats.org/markup-compatibility/2006">
              <mc:Choice xmlns:v="urn:schemas-microsoft-com:vml" Requires="v">
                <p:oleObj spid="_x0000_s1049" r:id="rId6" imgW="228600" imgH="393480" progId="">
                  <p:embed/>
                </p:oleObj>
              </mc:Choice>
              <mc:Fallback>
                <p:oleObj r:id="rId6" imgW="228600" imgH="39348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4932" y="3354003"/>
                        <a:ext cx="331470" cy="5710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a:hlinkClick r:id="" action="ppaction://ole?verb=0"/>
          </p:cNvPr>
          <p:cNvGraphicFramePr>
            <a:graphicFrameLocks noChangeAspect="1"/>
          </p:cNvGraphicFramePr>
          <p:nvPr>
            <p:extLst>
              <p:ext uri="{D42A27DB-BD31-4B8C-83A1-F6EECF244321}">
                <p14:modId xmlns:p14="http://schemas.microsoft.com/office/powerpoint/2010/main" val="932064560"/>
              </p:ext>
            </p:extLst>
          </p:nvPr>
        </p:nvGraphicFramePr>
        <p:xfrm>
          <a:off x="6542720" y="3354476"/>
          <a:ext cx="219075" cy="617220"/>
        </p:xfrm>
        <a:graphic>
          <a:graphicData uri="http://schemas.openxmlformats.org/presentationml/2006/ole">
            <mc:AlternateContent xmlns:mc="http://schemas.openxmlformats.org/markup-compatibility/2006">
              <mc:Choice xmlns:v="urn:schemas-microsoft-com:vml" Requires="v">
                <p:oleObj spid="_x0000_s1050" r:id="rId8" imgW="139680" imgH="393480" progId="">
                  <p:embed/>
                </p:oleObj>
              </mc:Choice>
              <mc:Fallback>
                <p:oleObj r:id="rId8" imgW="139680" imgH="39348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2720" y="3354476"/>
                        <a:ext cx="219075" cy="6172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ppt_y</p:attrName>
                                        </p:attrNameLst>
                                      </p:cBhvr>
                                      <p:tavLst>
                                        <p:tav tm="0">
                                          <p:val>
                                            <p:strVal val="#ppt_y+#ppt_h*1.125000"/>
                                          </p:val>
                                        </p:tav>
                                        <p:tav tm="100000">
                                          <p:val>
                                            <p:strVal val="#ppt_y"/>
                                          </p:val>
                                        </p:tav>
                                      </p:tavLst>
                                    </p:anim>
                                    <p:animEffect transition="in" filter="wipe(up)">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edge">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97308" y="664147"/>
            <a:ext cx="6665622" cy="7315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fontAlgn="base">
              <a:spcBef>
                <a:spcPct val="0"/>
              </a:spcBef>
              <a:spcAft>
                <a:spcPct val="0"/>
              </a:spcAft>
              <a:defRPr/>
            </a:pPr>
            <a:r>
              <a:rPr lang="zh-CN" altLang="en-US" sz="2100" b="1" dirty="0">
                <a:solidFill>
                  <a:schemeClr val="tx1"/>
                </a:solidFill>
                <a:latin typeface="Times New Roman" pitchFamily="18" charset="0"/>
                <a:ea typeface="楷体" panose="02010609060101010101" charset="-122"/>
                <a:cs typeface="Times New Roman" pitchFamily="18" charset="0"/>
                <a:sym typeface="+mn-ea"/>
              </a:rPr>
              <a:t>为了便于统计和比较，通常把这些分数用分母是</a:t>
            </a:r>
            <a:r>
              <a:rPr lang="en-US" altLang="zh-CN" sz="2100" b="1" dirty="0">
                <a:solidFill>
                  <a:schemeClr val="tx1"/>
                </a:solidFill>
                <a:latin typeface="Times New Roman" pitchFamily="18" charset="0"/>
                <a:ea typeface="楷体" panose="02010609060101010101" charset="-122"/>
                <a:cs typeface="Times New Roman" pitchFamily="18" charset="0"/>
                <a:sym typeface="+mn-ea"/>
              </a:rPr>
              <a:t>100</a:t>
            </a:r>
            <a:r>
              <a:rPr lang="zh-CN" altLang="en-US" sz="2100" b="1" dirty="0">
                <a:solidFill>
                  <a:schemeClr val="tx1"/>
                </a:solidFill>
                <a:latin typeface="Times New Roman" pitchFamily="18" charset="0"/>
                <a:ea typeface="楷体" panose="02010609060101010101" charset="-122"/>
                <a:cs typeface="Times New Roman" pitchFamily="18" charset="0"/>
                <a:sym typeface="+mn-ea"/>
              </a:rPr>
              <a:t>的分数来表示。</a:t>
            </a:r>
          </a:p>
        </p:txBody>
      </p:sp>
      <p:graphicFrame>
        <p:nvGraphicFramePr>
          <p:cNvPr id="7" name="表格 6"/>
          <p:cNvGraphicFramePr>
            <a:graphicFrameLocks noGrp="1"/>
          </p:cNvGraphicFramePr>
          <p:nvPr>
            <p:extLst>
              <p:ext uri="{D42A27DB-BD31-4B8C-83A1-F6EECF244321}">
                <p14:modId xmlns:p14="http://schemas.microsoft.com/office/powerpoint/2010/main" val="3777210046"/>
              </p:ext>
            </p:extLst>
          </p:nvPr>
        </p:nvGraphicFramePr>
        <p:xfrm>
          <a:off x="1750751" y="1494176"/>
          <a:ext cx="5357666" cy="1226101"/>
        </p:xfrm>
        <a:graphic>
          <a:graphicData uri="http://schemas.openxmlformats.org/drawingml/2006/table">
            <a:tbl>
              <a:tblPr firstRow="1" bandRow="1">
                <a:tableStyleId>{1FECB4D8-DB02-4DC6-A0A2-4F2EBAE1DC90}</a:tableStyleId>
              </a:tblPr>
              <a:tblGrid>
                <a:gridCol w="1593971">
                  <a:extLst>
                    <a:ext uri="{9D8B030D-6E8A-4147-A177-3AD203B41FA5}">
                      <a16:colId xmlns:a16="http://schemas.microsoft.com/office/drawing/2014/main" xmlns="" val="20000"/>
                    </a:ext>
                  </a:extLst>
                </a:gridCol>
                <a:gridCol w="1254626">
                  <a:extLst>
                    <a:ext uri="{9D8B030D-6E8A-4147-A177-3AD203B41FA5}">
                      <a16:colId xmlns:a16="http://schemas.microsoft.com/office/drawing/2014/main" xmlns="" val="20001"/>
                    </a:ext>
                  </a:extLst>
                </a:gridCol>
                <a:gridCol w="1254626">
                  <a:extLst>
                    <a:ext uri="{9D8B030D-6E8A-4147-A177-3AD203B41FA5}">
                      <a16:colId xmlns:a16="http://schemas.microsoft.com/office/drawing/2014/main" xmlns="" val="20002"/>
                    </a:ext>
                  </a:extLst>
                </a:gridCol>
                <a:gridCol w="1254443">
                  <a:extLst>
                    <a:ext uri="{9D8B030D-6E8A-4147-A177-3AD203B41FA5}">
                      <a16:colId xmlns:a16="http://schemas.microsoft.com/office/drawing/2014/main" xmlns="" val="20003"/>
                    </a:ext>
                  </a:extLst>
                </a:gridCol>
              </a:tblGrid>
              <a:tr h="398621">
                <a:tc>
                  <a:txBody>
                    <a:bodyPr/>
                    <a:lstStyle/>
                    <a:p>
                      <a:pPr algn="ctr"/>
                      <a:endParaRPr lang="zh-CN" altLang="en-US" sz="2100" b="1" dirty="0">
                        <a:solidFill>
                          <a:schemeClr val="tx1"/>
                        </a:solidFill>
                        <a:latin typeface="楷体" panose="02010609060101010101" charset="-122"/>
                        <a:ea typeface="楷体" panose="02010609060101010101" charset="-122"/>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100" b="1" dirty="0">
                          <a:solidFill>
                            <a:schemeClr val="tx1"/>
                          </a:solidFill>
                          <a:latin typeface="楷体" panose="02010609060101010101" charset="-122"/>
                          <a:ea typeface="楷体" panose="02010609060101010101" charset="-122"/>
                        </a:rPr>
                        <a:t>第一场</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100" b="1" dirty="0">
                          <a:solidFill>
                            <a:schemeClr val="tx1"/>
                          </a:solidFill>
                          <a:latin typeface="楷体" panose="02010609060101010101" charset="-122"/>
                          <a:ea typeface="楷体" panose="02010609060101010101" charset="-122"/>
                        </a:rPr>
                        <a:t>第二场</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100" b="1" dirty="0">
                          <a:solidFill>
                            <a:schemeClr val="tx1"/>
                          </a:solidFill>
                          <a:latin typeface="楷体" panose="02010609060101010101" charset="-122"/>
                          <a:ea typeface="楷体" panose="02010609060101010101" charset="-122"/>
                        </a:rPr>
                        <a:t>第三场</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28895">
                <a:tc>
                  <a:txBody>
                    <a:bodyPr/>
                    <a:lstStyle/>
                    <a:p>
                      <a:pPr algn="ctr"/>
                      <a:r>
                        <a:rPr lang="zh-CN" altLang="en-US" sz="2100" b="1" dirty="0">
                          <a:solidFill>
                            <a:schemeClr val="tx1"/>
                          </a:solidFill>
                          <a:latin typeface="楷体" panose="02010609060101010101" charset="-122"/>
                          <a:ea typeface="楷体" panose="02010609060101010101" charset="-122"/>
                        </a:rPr>
                        <a:t>投篮次数</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b="1" dirty="0">
                          <a:solidFill>
                            <a:schemeClr val="tx1"/>
                          </a:solidFill>
                          <a:latin typeface="Times New Roman" pitchFamily="18" charset="0"/>
                          <a:ea typeface="楷体" panose="02010609060101010101" charset="-122"/>
                          <a:cs typeface="Times New Roman" pitchFamily="18" charset="0"/>
                        </a:rPr>
                        <a:t>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b="1" dirty="0">
                          <a:solidFill>
                            <a:schemeClr val="tx1"/>
                          </a:solidFill>
                          <a:latin typeface="Times New Roman" pitchFamily="18" charset="0"/>
                          <a:ea typeface="楷体" panose="02010609060101010101" charset="-122"/>
                          <a:cs typeface="Times New Roman" pitchFamily="18" charset="0"/>
                        </a:rPr>
                        <a:t>20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b="1" dirty="0">
                          <a:solidFill>
                            <a:schemeClr val="tx1"/>
                          </a:solidFill>
                          <a:latin typeface="Times New Roman" pitchFamily="18" charset="0"/>
                          <a:ea typeface="楷体" panose="02010609060101010101" charset="-122"/>
                          <a:cs typeface="Times New Roman" pitchFamily="18" charset="0"/>
                        </a:rPr>
                        <a:t>30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98585">
                <a:tc>
                  <a:txBody>
                    <a:bodyPr/>
                    <a:lstStyle/>
                    <a:p>
                      <a:pPr algn="ctr"/>
                      <a:r>
                        <a:rPr lang="zh-CN" altLang="en-US" sz="2100" b="1" dirty="0">
                          <a:solidFill>
                            <a:schemeClr val="tx1"/>
                          </a:solidFill>
                          <a:latin typeface="楷体" panose="02010609060101010101" charset="-122"/>
                          <a:ea typeface="楷体" panose="02010609060101010101" charset="-122"/>
                        </a:rPr>
                        <a:t>投中次数</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b="1" dirty="0">
                          <a:solidFill>
                            <a:schemeClr val="tx1"/>
                          </a:solidFill>
                          <a:latin typeface="Times New Roman" pitchFamily="18" charset="0"/>
                          <a:ea typeface="楷体" panose="02010609060101010101" charset="-122"/>
                          <a:cs typeface="Times New Roman" pitchFamily="18" charset="0"/>
                        </a:rPr>
                        <a:t>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b="1" dirty="0">
                          <a:solidFill>
                            <a:schemeClr val="tx1"/>
                          </a:solidFill>
                          <a:latin typeface="Times New Roman" pitchFamily="18" charset="0"/>
                          <a:ea typeface="楷体" panose="02010609060101010101" charset="-122"/>
                          <a:cs typeface="Times New Roman" pitchFamily="18" charset="0"/>
                        </a:rPr>
                        <a:t>13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b="1" dirty="0">
                          <a:solidFill>
                            <a:schemeClr val="tx1"/>
                          </a:solidFill>
                          <a:latin typeface="Times New Roman" pitchFamily="18" charset="0"/>
                          <a:ea typeface="楷体" panose="02010609060101010101" charset="-122"/>
                          <a:cs typeface="Times New Roman" pitchFamily="18" charset="0"/>
                        </a:rPr>
                        <a:t>18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993130094"/>
              </p:ext>
            </p:extLst>
          </p:nvPr>
        </p:nvGraphicFramePr>
        <p:xfrm>
          <a:off x="1750751" y="2720278"/>
          <a:ext cx="5357851" cy="834390"/>
        </p:xfrm>
        <a:graphic>
          <a:graphicData uri="http://schemas.openxmlformats.org/drawingml/2006/table">
            <a:tbl>
              <a:tblPr firstRow="1" bandRow="1">
                <a:tableStyleId>{1FECB4D8-DB02-4DC6-A0A2-4F2EBAE1DC90}</a:tableStyleId>
              </a:tblPr>
              <a:tblGrid>
                <a:gridCol w="1594009">
                  <a:extLst>
                    <a:ext uri="{9D8B030D-6E8A-4147-A177-3AD203B41FA5}">
                      <a16:colId xmlns:a16="http://schemas.microsoft.com/office/drawing/2014/main" xmlns="" val="20000"/>
                    </a:ext>
                  </a:extLst>
                </a:gridCol>
                <a:gridCol w="1254590">
                  <a:extLst>
                    <a:ext uri="{9D8B030D-6E8A-4147-A177-3AD203B41FA5}">
                      <a16:colId xmlns:a16="http://schemas.microsoft.com/office/drawing/2014/main" xmlns="" val="20001"/>
                    </a:ext>
                  </a:extLst>
                </a:gridCol>
                <a:gridCol w="1254626">
                  <a:extLst>
                    <a:ext uri="{9D8B030D-6E8A-4147-A177-3AD203B41FA5}">
                      <a16:colId xmlns:a16="http://schemas.microsoft.com/office/drawing/2014/main" xmlns="" val="20002"/>
                    </a:ext>
                  </a:extLst>
                </a:gridCol>
                <a:gridCol w="1254626">
                  <a:extLst>
                    <a:ext uri="{9D8B030D-6E8A-4147-A177-3AD203B41FA5}">
                      <a16:colId xmlns:a16="http://schemas.microsoft.com/office/drawing/2014/main" xmlns="" val="20003"/>
                    </a:ext>
                  </a:extLst>
                </a:gridCol>
              </a:tblGrid>
              <a:tr h="834390">
                <a:tc>
                  <a:txBody>
                    <a:bodyPr/>
                    <a:lstStyle/>
                    <a:p>
                      <a:pPr algn="ctr"/>
                      <a:r>
                        <a:rPr lang="zh-CN" altLang="en-US" sz="2100" b="1" dirty="0">
                          <a:solidFill>
                            <a:schemeClr val="tx1"/>
                          </a:solidFill>
                          <a:latin typeface="楷体" panose="02010609060101010101" charset="-122"/>
                          <a:ea typeface="楷体" panose="02010609060101010101" charset="-122"/>
                        </a:rPr>
                        <a:t>投中次数占几分之几</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zh-CN" altLang="en-US" sz="2100" b="1" dirty="0">
                        <a:solidFill>
                          <a:schemeClr val="tx1"/>
                        </a:solidFill>
                        <a:latin typeface="华文楷体" panose="02010600040101010101" pitchFamily="2" charset="-122"/>
                        <a:ea typeface="华文楷体" panose="02010600040101010101" pitchFamily="2" charset="-122"/>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zh-CN" altLang="en-US" sz="2100" b="1" dirty="0">
                        <a:solidFill>
                          <a:schemeClr val="tx1"/>
                        </a:solidFill>
                        <a:latin typeface="华文楷体" panose="02010600040101010101" pitchFamily="2" charset="-122"/>
                        <a:ea typeface="华文楷体" panose="02010600040101010101" pitchFamily="2" charset="-122"/>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zh-CN" altLang="en-US" sz="2100" b="1" dirty="0">
                        <a:solidFill>
                          <a:schemeClr val="tx1"/>
                        </a:solidFill>
                        <a:latin typeface="华文楷体" panose="02010600040101010101" pitchFamily="2" charset="-122"/>
                        <a:ea typeface="华文楷体" panose="02010600040101010101" pitchFamily="2" charset="-122"/>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bl>
          </a:graphicData>
        </a:graphic>
      </p:graphicFrame>
      <p:graphicFrame>
        <p:nvGraphicFramePr>
          <p:cNvPr id="10" name="对象 9">
            <a:hlinkClick r:id="" action="ppaction://ole?verb=0"/>
          </p:cNvPr>
          <p:cNvGraphicFramePr>
            <a:graphicFrameLocks noChangeAspect="1"/>
          </p:cNvGraphicFramePr>
          <p:nvPr>
            <p:extLst>
              <p:ext uri="{D42A27DB-BD31-4B8C-83A1-F6EECF244321}">
                <p14:modId xmlns:p14="http://schemas.microsoft.com/office/powerpoint/2010/main" val="2795167557"/>
              </p:ext>
            </p:extLst>
          </p:nvPr>
        </p:nvGraphicFramePr>
        <p:xfrm>
          <a:off x="3798862" y="2852203"/>
          <a:ext cx="331470" cy="571024"/>
        </p:xfrm>
        <a:graphic>
          <a:graphicData uri="http://schemas.openxmlformats.org/presentationml/2006/ole">
            <mc:AlternateContent xmlns:mc="http://schemas.openxmlformats.org/markup-compatibility/2006">
              <mc:Choice xmlns:v="urn:schemas-microsoft-com:vml" Requires="v">
                <p:oleObj spid="_x0000_s9224" r:id="rId3" imgW="228600" imgH="393480" progId="">
                  <p:embed/>
                </p:oleObj>
              </mc:Choice>
              <mc:Fallback>
                <p:oleObj r:id="rId3" imgW="228600" imgH="3934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62" y="2852203"/>
                        <a:ext cx="331470" cy="5710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a:hlinkClick r:id="" action="ppaction://ole?verb=0"/>
          </p:cNvPr>
          <p:cNvGraphicFramePr>
            <a:graphicFrameLocks noChangeAspect="1"/>
          </p:cNvGraphicFramePr>
          <p:nvPr>
            <p:extLst>
              <p:ext uri="{D42A27DB-BD31-4B8C-83A1-F6EECF244321}">
                <p14:modId xmlns:p14="http://schemas.microsoft.com/office/powerpoint/2010/main" val="966513650"/>
              </p:ext>
            </p:extLst>
          </p:nvPr>
        </p:nvGraphicFramePr>
        <p:xfrm>
          <a:off x="5079022" y="2851727"/>
          <a:ext cx="331470" cy="571024"/>
        </p:xfrm>
        <a:graphic>
          <a:graphicData uri="http://schemas.openxmlformats.org/presentationml/2006/ole">
            <mc:AlternateContent xmlns:mc="http://schemas.openxmlformats.org/markup-compatibility/2006">
              <mc:Choice xmlns:v="urn:schemas-microsoft-com:vml" Requires="v">
                <p:oleObj spid="_x0000_s9225" r:id="rId5" imgW="228600" imgH="393480" progId="">
                  <p:embed/>
                </p:oleObj>
              </mc:Choice>
              <mc:Fallback>
                <p:oleObj r:id="rId5" imgW="228600" imgH="3934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9022" y="2851727"/>
                        <a:ext cx="331470" cy="5710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a:hlinkClick r:id="" action="ppaction://ole?verb=0"/>
          </p:cNvPr>
          <p:cNvGraphicFramePr>
            <a:graphicFrameLocks noChangeAspect="1"/>
          </p:cNvGraphicFramePr>
          <p:nvPr>
            <p:extLst>
              <p:ext uri="{D42A27DB-BD31-4B8C-83A1-F6EECF244321}">
                <p14:modId xmlns:p14="http://schemas.microsoft.com/office/powerpoint/2010/main" val="487557314"/>
              </p:ext>
            </p:extLst>
          </p:nvPr>
        </p:nvGraphicFramePr>
        <p:xfrm>
          <a:off x="6426810" y="2852200"/>
          <a:ext cx="219075" cy="617220"/>
        </p:xfrm>
        <a:graphic>
          <a:graphicData uri="http://schemas.openxmlformats.org/presentationml/2006/ole">
            <mc:AlternateContent xmlns:mc="http://schemas.openxmlformats.org/markup-compatibility/2006">
              <mc:Choice xmlns:v="urn:schemas-microsoft-com:vml" Requires="v">
                <p:oleObj spid="_x0000_s9226" r:id="rId7" imgW="139680" imgH="393480" progId="">
                  <p:embed/>
                </p:oleObj>
              </mc:Choice>
              <mc:Fallback>
                <p:oleObj r:id="rId7" imgW="139680" imgH="3934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6810" y="2852200"/>
                        <a:ext cx="219075" cy="6172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2" name="矩形 1"/>
              <p:cNvSpPr/>
              <p:nvPr/>
            </p:nvSpPr>
            <p:spPr>
              <a:xfrm>
                <a:off x="3606844" y="3602718"/>
                <a:ext cx="723275" cy="788421"/>
              </a:xfrm>
              <a:prstGeom prst="rect">
                <a:avLst/>
              </a:prstGeom>
            </p:spPr>
            <p:txBody>
              <a:bodyPr wrap="none">
                <a:spAutoFit/>
              </a:bodyPr>
              <a:lstStyle/>
              <a:p>
                <a:pPr algn="ctr">
                  <a:buNone/>
                </a:pPr>
                <a14:m>
                  <m:oMathPara xmlns:m="http://schemas.openxmlformats.org/officeDocument/2006/math">
                    <m:oMathParaPr>
                      <m:jc m:val="centerGroup"/>
                    </m:oMathParaPr>
                    <m:oMath xmlns:m="http://schemas.openxmlformats.org/officeDocument/2006/math">
                      <m:f>
                        <m:fPr>
                          <m:ctrlPr>
                            <a:rPr lang="en-US" altLang="zh-CN" sz="2400" b="1" i="1" smtClean="0">
                              <a:solidFill>
                                <a:srgbClr val="FF0000"/>
                              </a:solidFill>
                              <a:ea typeface="楷体" panose="02010609060101010101" charset="-122"/>
                              <a:cs typeface="Times New Roman" pitchFamily="18" charset="0"/>
                            </a:rPr>
                          </m:ctrlPr>
                        </m:fPr>
                        <m:num>
                          <m:r>
                            <m:rPr>
                              <m:nor/>
                            </m:rPr>
                            <a:rPr lang="en-US" altLang="zh-CN" sz="2400" b="1" i="0" smtClean="0">
                              <a:solidFill>
                                <a:srgbClr val="FF0000"/>
                              </a:solidFill>
                              <a:ea typeface="楷体" panose="02010609060101010101" charset="-122"/>
                              <a:cs typeface="Times New Roman" pitchFamily="18" charset="0"/>
                            </a:rPr>
                            <m:t>64</m:t>
                          </m:r>
                        </m:num>
                        <m:den>
                          <m:r>
                            <m:rPr>
                              <m:nor/>
                            </m:rPr>
                            <a:rPr lang="en-US" altLang="zh-CN" sz="2400" b="1" i="0" smtClean="0">
                              <a:solidFill>
                                <a:srgbClr val="FF0000"/>
                              </a:solidFill>
                              <a:ea typeface="楷体" panose="02010609060101010101" charset="-122"/>
                              <a:cs typeface="Times New Roman" pitchFamily="18" charset="0"/>
                            </a:rPr>
                            <m:t>100</m:t>
                          </m:r>
                        </m:den>
                      </m:f>
                    </m:oMath>
                  </m:oMathPara>
                </a14:m>
                <a:endParaRPr lang="en-US" altLang="zh-CN" sz="2400" b="1" dirty="0">
                  <a:solidFill>
                    <a:srgbClr val="FF0000"/>
                  </a:solidFill>
                  <a:ea typeface="楷体" panose="02010609060101010101" charset="-122"/>
                  <a:cs typeface="Times New Roman" pitchFamily="18" charset="0"/>
                </a:endParaRPr>
              </a:p>
            </p:txBody>
          </p:sp>
        </mc:Choice>
        <mc:Fallback>
          <p:sp>
            <p:nvSpPr>
              <p:cNvPr id="2" name="矩形 1"/>
              <p:cNvSpPr>
                <a:spLocks noRot="1" noChangeAspect="1" noMove="1" noResize="1" noEditPoints="1" noAdjustHandles="1" noChangeArrowheads="1" noChangeShapeType="1" noTextEdit="1"/>
              </p:cNvSpPr>
              <p:nvPr/>
            </p:nvSpPr>
            <p:spPr>
              <a:xfrm>
                <a:off x="3606844" y="3602718"/>
                <a:ext cx="723275" cy="788421"/>
              </a:xfrm>
              <a:prstGeom prst="rect">
                <a:avLst/>
              </a:prstGeom>
              <a:blipFill rotWithShape="1">
                <a:blip r:embed="rId9"/>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矩形 12"/>
              <p:cNvSpPr/>
              <p:nvPr/>
            </p:nvSpPr>
            <p:spPr>
              <a:xfrm>
                <a:off x="4879706" y="3602717"/>
                <a:ext cx="723275" cy="788421"/>
              </a:xfrm>
              <a:prstGeom prst="rect">
                <a:avLst/>
              </a:prstGeom>
            </p:spPr>
            <p:txBody>
              <a:bodyPr wrap="none">
                <a:spAutoFit/>
              </a:bodyPr>
              <a:lstStyle/>
              <a:p>
                <a:pPr algn="ctr">
                  <a:buNone/>
                </a:pPr>
                <a14:m>
                  <m:oMathPara xmlns:m="http://schemas.openxmlformats.org/officeDocument/2006/math">
                    <m:oMathParaPr>
                      <m:jc m:val="centerGroup"/>
                    </m:oMathParaPr>
                    <m:oMath xmlns:m="http://schemas.openxmlformats.org/officeDocument/2006/math">
                      <m:f>
                        <m:fPr>
                          <m:ctrlPr>
                            <a:rPr lang="en-US" altLang="zh-CN" sz="2400" b="1" i="1" smtClean="0">
                              <a:solidFill>
                                <a:srgbClr val="FF0000"/>
                              </a:solidFill>
                              <a:ea typeface="楷体" panose="02010609060101010101" charset="-122"/>
                              <a:cs typeface="Times New Roman" pitchFamily="18" charset="0"/>
                            </a:rPr>
                          </m:ctrlPr>
                        </m:fPr>
                        <m:num>
                          <m:r>
                            <m:rPr>
                              <m:nor/>
                            </m:rPr>
                            <a:rPr lang="en-US" altLang="zh-CN" sz="2400" b="1" i="0" smtClean="0">
                              <a:solidFill>
                                <a:srgbClr val="FF0000"/>
                              </a:solidFill>
                              <a:ea typeface="楷体" panose="02010609060101010101" charset="-122"/>
                              <a:cs typeface="Times New Roman" pitchFamily="18" charset="0"/>
                            </a:rPr>
                            <m:t>65</m:t>
                          </m:r>
                        </m:num>
                        <m:den>
                          <m:r>
                            <m:rPr>
                              <m:nor/>
                            </m:rPr>
                            <a:rPr lang="en-US" altLang="zh-CN" sz="2400" b="1" i="0" smtClean="0">
                              <a:solidFill>
                                <a:srgbClr val="FF0000"/>
                              </a:solidFill>
                              <a:ea typeface="楷体" panose="02010609060101010101" charset="-122"/>
                              <a:cs typeface="Times New Roman" pitchFamily="18" charset="0"/>
                            </a:rPr>
                            <m:t>100</m:t>
                          </m:r>
                        </m:den>
                      </m:f>
                    </m:oMath>
                  </m:oMathPara>
                </a14:m>
                <a:endParaRPr lang="en-US" altLang="zh-CN" sz="2400" b="1" dirty="0">
                  <a:solidFill>
                    <a:srgbClr val="FF0000"/>
                  </a:solidFill>
                  <a:ea typeface="楷体" panose="02010609060101010101" charset="-122"/>
                  <a:cs typeface="Times New Roman" pitchFamily="18" charset="0"/>
                </a:endParaRPr>
              </a:p>
            </p:txBody>
          </p:sp>
        </mc:Choice>
        <mc:Fallback>
          <p:sp>
            <p:nvSpPr>
              <p:cNvPr id="13" name="矩形 12"/>
              <p:cNvSpPr>
                <a:spLocks noRot="1" noChangeAspect="1" noMove="1" noResize="1" noEditPoints="1" noAdjustHandles="1" noChangeArrowheads="1" noChangeShapeType="1" noTextEdit="1"/>
              </p:cNvSpPr>
              <p:nvPr/>
            </p:nvSpPr>
            <p:spPr>
              <a:xfrm>
                <a:off x="4879706" y="3602717"/>
                <a:ext cx="723275" cy="788421"/>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矩形 13"/>
              <p:cNvSpPr/>
              <p:nvPr/>
            </p:nvSpPr>
            <p:spPr>
              <a:xfrm>
                <a:off x="6191204" y="3602718"/>
                <a:ext cx="723275" cy="788421"/>
              </a:xfrm>
              <a:prstGeom prst="rect">
                <a:avLst/>
              </a:prstGeom>
            </p:spPr>
            <p:txBody>
              <a:bodyPr wrap="none">
                <a:spAutoFit/>
              </a:bodyPr>
              <a:lstStyle/>
              <a:p>
                <a:pPr algn="ctr">
                  <a:buNone/>
                </a:pPr>
                <a14:m>
                  <m:oMathPara xmlns:m="http://schemas.openxmlformats.org/officeDocument/2006/math">
                    <m:oMathParaPr>
                      <m:jc m:val="centerGroup"/>
                    </m:oMathParaPr>
                    <m:oMath xmlns:m="http://schemas.openxmlformats.org/officeDocument/2006/math">
                      <m:f>
                        <m:fPr>
                          <m:ctrlPr>
                            <a:rPr lang="en-US" altLang="zh-CN" sz="2400" b="1" i="1" smtClean="0">
                              <a:solidFill>
                                <a:srgbClr val="FF0000"/>
                              </a:solidFill>
                              <a:ea typeface="楷体" panose="02010609060101010101" charset="-122"/>
                              <a:cs typeface="Times New Roman" pitchFamily="18" charset="0"/>
                            </a:rPr>
                          </m:ctrlPr>
                        </m:fPr>
                        <m:num>
                          <m:r>
                            <m:rPr>
                              <m:nor/>
                            </m:rPr>
                            <a:rPr lang="en-US" altLang="zh-CN" sz="2400" b="1" i="0" smtClean="0">
                              <a:solidFill>
                                <a:srgbClr val="FF0000"/>
                              </a:solidFill>
                              <a:ea typeface="楷体" panose="02010609060101010101" charset="-122"/>
                              <a:cs typeface="Times New Roman" pitchFamily="18" charset="0"/>
                            </a:rPr>
                            <m:t>60</m:t>
                          </m:r>
                        </m:num>
                        <m:den>
                          <m:r>
                            <m:rPr>
                              <m:nor/>
                            </m:rPr>
                            <a:rPr lang="en-US" altLang="zh-CN" sz="2400" b="1" i="0" smtClean="0">
                              <a:solidFill>
                                <a:srgbClr val="FF0000"/>
                              </a:solidFill>
                              <a:ea typeface="楷体" panose="02010609060101010101" charset="-122"/>
                              <a:cs typeface="Times New Roman" pitchFamily="18" charset="0"/>
                            </a:rPr>
                            <m:t>100</m:t>
                          </m:r>
                        </m:den>
                      </m:f>
                    </m:oMath>
                  </m:oMathPara>
                </a14:m>
                <a:endParaRPr lang="en-US" altLang="zh-CN" sz="2400" b="1" dirty="0">
                  <a:solidFill>
                    <a:srgbClr val="FF0000"/>
                  </a:solidFill>
                  <a:ea typeface="楷体" panose="02010609060101010101" charset="-122"/>
                  <a:cs typeface="Times New Roman" pitchFamily="18" charset="0"/>
                </a:endParaRPr>
              </a:p>
            </p:txBody>
          </p:sp>
        </mc:Choice>
        <mc:Fallback>
          <p:sp>
            <p:nvSpPr>
              <p:cNvPr id="14" name="矩形 13"/>
              <p:cNvSpPr>
                <a:spLocks noRot="1" noChangeAspect="1" noMove="1" noResize="1" noEditPoints="1" noAdjustHandles="1" noChangeArrowheads="1" noChangeShapeType="1" noTextEdit="1"/>
              </p:cNvSpPr>
              <p:nvPr/>
            </p:nvSpPr>
            <p:spPr>
              <a:xfrm>
                <a:off x="6191204" y="3602718"/>
                <a:ext cx="723275" cy="788421"/>
              </a:xfrm>
              <a:prstGeom prst="rect">
                <a:avLst/>
              </a:prstGeom>
              <a:blipFill rotWithShape="1">
                <a:blip r:embed="rId11"/>
                <a:stretch>
                  <a:fillRect/>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24649" y="2661578"/>
            <a:ext cx="571500" cy="438582"/>
          </a:xfrm>
          <a:prstGeom prst="rect">
            <a:avLst/>
          </a:prstGeom>
          <a:noFill/>
        </p:spPr>
        <p:txBody>
          <a:bodyPr wrap="square" lIns="68580" tIns="34290" rIns="68580" bIns="34290" rtlCol="0">
            <a:spAutoFit/>
          </a:bodyPr>
          <a:lstStyle/>
          <a:p>
            <a:r>
              <a:rPr lang="en-US" altLang="zh-CN" sz="2400" b="1">
                <a:solidFill>
                  <a:srgbClr val="FF0000"/>
                </a:solidFill>
                <a:latin typeface="Times New Roman" pitchFamily="18" charset="0"/>
                <a:ea typeface="楷体" panose="02010609060101010101" charset="-122"/>
                <a:cs typeface="Times New Roman" pitchFamily="18" charset="0"/>
              </a:rPr>
              <a:t>&gt;</a:t>
            </a:r>
          </a:p>
        </p:txBody>
      </p:sp>
      <p:sp>
        <p:nvSpPr>
          <p:cNvPr id="6" name="文本框 5"/>
          <p:cNvSpPr txBox="1"/>
          <p:nvPr/>
        </p:nvSpPr>
        <p:spPr>
          <a:xfrm>
            <a:off x="4964565" y="2661578"/>
            <a:ext cx="571500" cy="438582"/>
          </a:xfrm>
          <a:prstGeom prst="rect">
            <a:avLst/>
          </a:prstGeom>
          <a:noFill/>
        </p:spPr>
        <p:txBody>
          <a:bodyPr wrap="square" lIns="68580" tIns="34290" rIns="68580" bIns="34290" rtlCol="0">
            <a:spAutoFit/>
          </a:bodyPr>
          <a:lstStyle/>
          <a:p>
            <a:r>
              <a:rPr lang="en-US" altLang="zh-CN" sz="2400" b="1" dirty="0">
                <a:solidFill>
                  <a:srgbClr val="FF0000"/>
                </a:solidFill>
                <a:latin typeface="Times New Roman" pitchFamily="18" charset="0"/>
                <a:ea typeface="楷体" panose="02010609060101010101" charset="-122"/>
                <a:cs typeface="Times New Roman" pitchFamily="18" charset="0"/>
              </a:rPr>
              <a:t>&gt;</a:t>
            </a:r>
          </a:p>
        </p:txBody>
      </p:sp>
      <p:sp>
        <p:nvSpPr>
          <p:cNvPr id="12" name="矩形 11"/>
          <p:cNvSpPr/>
          <p:nvPr/>
        </p:nvSpPr>
        <p:spPr>
          <a:xfrm>
            <a:off x="2671980" y="1601353"/>
            <a:ext cx="3928110" cy="4114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2400" b="1" dirty="0">
                <a:solidFill>
                  <a:schemeClr val="tx1"/>
                </a:solidFill>
                <a:latin typeface="Times New Roman" pitchFamily="18" charset="0"/>
                <a:ea typeface="楷体" panose="02010609060101010101" charset="-122"/>
                <a:cs typeface="Times New Roman" pitchFamily="18" charset="0"/>
              </a:rPr>
              <a:t>比较一下三场投中的比率。</a:t>
            </a:r>
          </a:p>
        </p:txBody>
      </p:sp>
      <mc:AlternateContent xmlns:mc="http://schemas.openxmlformats.org/markup-compatibility/2006">
        <mc:Choice xmlns:a14="http://schemas.microsoft.com/office/drawing/2010/main" Requires="a14">
          <p:sp>
            <p:nvSpPr>
              <p:cNvPr id="13" name="矩形 12"/>
              <p:cNvSpPr/>
              <p:nvPr/>
            </p:nvSpPr>
            <p:spPr>
              <a:xfrm>
                <a:off x="3001536" y="524668"/>
                <a:ext cx="723275" cy="788421"/>
              </a:xfrm>
              <a:prstGeom prst="rect">
                <a:avLst/>
              </a:prstGeom>
            </p:spPr>
            <p:txBody>
              <a:bodyPr wrap="none">
                <a:spAutoFit/>
              </a:bodyPr>
              <a:lstStyle/>
              <a:p>
                <a:pPr algn="ctr">
                  <a:buNone/>
                </a:pPr>
                <a14:m>
                  <m:oMathPara xmlns:m="http://schemas.openxmlformats.org/officeDocument/2006/math">
                    <m:oMathParaPr>
                      <m:jc m:val="centerGroup"/>
                    </m:oMathParaPr>
                    <m:oMath xmlns:m="http://schemas.openxmlformats.org/officeDocument/2006/math">
                      <m:f>
                        <m:fPr>
                          <m:ctrlPr>
                            <a:rPr lang="en-US" altLang="zh-CN" sz="2400" b="1" i="1" smtClean="0">
                              <a:solidFill>
                                <a:srgbClr val="FF0000"/>
                              </a:solidFill>
                              <a:ea typeface="楷体" panose="02010609060101010101" charset="-122"/>
                              <a:cs typeface="Times New Roman" pitchFamily="18" charset="0"/>
                            </a:rPr>
                          </m:ctrlPr>
                        </m:fPr>
                        <m:num>
                          <m:r>
                            <m:rPr>
                              <m:nor/>
                            </m:rPr>
                            <a:rPr lang="en-US" altLang="zh-CN" sz="2400" b="1" i="0" smtClean="0">
                              <a:solidFill>
                                <a:srgbClr val="FF0000"/>
                              </a:solidFill>
                              <a:ea typeface="楷体" panose="02010609060101010101" charset="-122"/>
                              <a:cs typeface="Times New Roman" pitchFamily="18" charset="0"/>
                            </a:rPr>
                            <m:t>64</m:t>
                          </m:r>
                        </m:num>
                        <m:den>
                          <m:r>
                            <m:rPr>
                              <m:nor/>
                            </m:rPr>
                            <a:rPr lang="en-US" altLang="zh-CN" sz="2400" b="1" i="0" smtClean="0">
                              <a:solidFill>
                                <a:srgbClr val="FF0000"/>
                              </a:solidFill>
                              <a:ea typeface="楷体" panose="02010609060101010101" charset="-122"/>
                              <a:cs typeface="Times New Roman" pitchFamily="18" charset="0"/>
                            </a:rPr>
                            <m:t>100</m:t>
                          </m:r>
                        </m:den>
                      </m:f>
                    </m:oMath>
                  </m:oMathPara>
                </a14:m>
                <a:endParaRPr lang="en-US" altLang="zh-CN" sz="2400" b="1" dirty="0">
                  <a:solidFill>
                    <a:srgbClr val="FF0000"/>
                  </a:solidFill>
                  <a:ea typeface="楷体" panose="02010609060101010101" charset="-122"/>
                  <a:cs typeface="Times New Roman" pitchFamily="18" charset="0"/>
                </a:endParaRPr>
              </a:p>
            </p:txBody>
          </p:sp>
        </mc:Choice>
        <mc:Fallback>
          <p:sp>
            <p:nvSpPr>
              <p:cNvPr id="13" name="矩形 12"/>
              <p:cNvSpPr>
                <a:spLocks noRot="1" noChangeAspect="1" noMove="1" noResize="1" noEditPoints="1" noAdjustHandles="1" noChangeArrowheads="1" noChangeShapeType="1" noTextEdit="1"/>
              </p:cNvSpPr>
              <p:nvPr/>
            </p:nvSpPr>
            <p:spPr>
              <a:xfrm>
                <a:off x="3001536" y="524668"/>
                <a:ext cx="723275" cy="788421"/>
              </a:xfrm>
              <a:prstGeom prst="rect">
                <a:avLst/>
              </a:prstGeo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矩形 13"/>
              <p:cNvSpPr/>
              <p:nvPr/>
            </p:nvSpPr>
            <p:spPr>
              <a:xfrm>
                <a:off x="4274398" y="524667"/>
                <a:ext cx="723275" cy="788421"/>
              </a:xfrm>
              <a:prstGeom prst="rect">
                <a:avLst/>
              </a:prstGeom>
            </p:spPr>
            <p:txBody>
              <a:bodyPr wrap="none">
                <a:spAutoFit/>
              </a:bodyPr>
              <a:lstStyle/>
              <a:p>
                <a:pPr algn="ctr">
                  <a:buNone/>
                </a:pPr>
                <a14:m>
                  <m:oMathPara xmlns:m="http://schemas.openxmlformats.org/officeDocument/2006/math">
                    <m:oMathParaPr>
                      <m:jc m:val="centerGroup"/>
                    </m:oMathParaPr>
                    <m:oMath xmlns:m="http://schemas.openxmlformats.org/officeDocument/2006/math">
                      <m:f>
                        <m:fPr>
                          <m:ctrlPr>
                            <a:rPr lang="en-US" altLang="zh-CN" sz="2400" b="1" i="1" smtClean="0">
                              <a:solidFill>
                                <a:srgbClr val="FF0000"/>
                              </a:solidFill>
                              <a:ea typeface="楷体" panose="02010609060101010101" charset="-122"/>
                              <a:cs typeface="Times New Roman" pitchFamily="18" charset="0"/>
                            </a:rPr>
                          </m:ctrlPr>
                        </m:fPr>
                        <m:num>
                          <m:r>
                            <m:rPr>
                              <m:nor/>
                            </m:rPr>
                            <a:rPr lang="en-US" altLang="zh-CN" sz="2400" b="1" i="0" smtClean="0">
                              <a:solidFill>
                                <a:srgbClr val="FF0000"/>
                              </a:solidFill>
                              <a:ea typeface="楷体" panose="02010609060101010101" charset="-122"/>
                              <a:cs typeface="Times New Roman" pitchFamily="18" charset="0"/>
                            </a:rPr>
                            <m:t>65</m:t>
                          </m:r>
                        </m:num>
                        <m:den>
                          <m:r>
                            <m:rPr>
                              <m:nor/>
                            </m:rPr>
                            <a:rPr lang="en-US" altLang="zh-CN" sz="2400" b="1" i="0" smtClean="0">
                              <a:solidFill>
                                <a:srgbClr val="FF0000"/>
                              </a:solidFill>
                              <a:ea typeface="楷体" panose="02010609060101010101" charset="-122"/>
                              <a:cs typeface="Times New Roman" pitchFamily="18" charset="0"/>
                            </a:rPr>
                            <m:t>100</m:t>
                          </m:r>
                        </m:den>
                      </m:f>
                    </m:oMath>
                  </m:oMathPara>
                </a14:m>
                <a:endParaRPr lang="en-US" altLang="zh-CN" sz="2400" b="1" dirty="0">
                  <a:solidFill>
                    <a:srgbClr val="FF0000"/>
                  </a:solidFill>
                  <a:ea typeface="楷体" panose="02010609060101010101" charset="-122"/>
                  <a:cs typeface="Times New Roman" pitchFamily="18" charset="0"/>
                </a:endParaRPr>
              </a:p>
            </p:txBody>
          </p:sp>
        </mc:Choice>
        <mc:Fallback>
          <p:sp>
            <p:nvSpPr>
              <p:cNvPr id="14" name="矩形 13"/>
              <p:cNvSpPr>
                <a:spLocks noRot="1" noChangeAspect="1" noMove="1" noResize="1" noEditPoints="1" noAdjustHandles="1" noChangeArrowheads="1" noChangeShapeType="1" noTextEdit="1"/>
              </p:cNvSpPr>
              <p:nvPr/>
            </p:nvSpPr>
            <p:spPr>
              <a:xfrm>
                <a:off x="4274398" y="524667"/>
                <a:ext cx="723275" cy="788421"/>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矩形 14"/>
              <p:cNvSpPr/>
              <p:nvPr/>
            </p:nvSpPr>
            <p:spPr>
              <a:xfrm>
                <a:off x="5585896" y="524668"/>
                <a:ext cx="723275" cy="788421"/>
              </a:xfrm>
              <a:prstGeom prst="rect">
                <a:avLst/>
              </a:prstGeom>
            </p:spPr>
            <p:txBody>
              <a:bodyPr wrap="none">
                <a:spAutoFit/>
              </a:bodyPr>
              <a:lstStyle/>
              <a:p>
                <a:pPr algn="ctr">
                  <a:buNone/>
                </a:pPr>
                <a14:m>
                  <m:oMathPara xmlns:m="http://schemas.openxmlformats.org/officeDocument/2006/math">
                    <m:oMathParaPr>
                      <m:jc m:val="centerGroup"/>
                    </m:oMathParaPr>
                    <m:oMath xmlns:m="http://schemas.openxmlformats.org/officeDocument/2006/math">
                      <m:f>
                        <m:fPr>
                          <m:ctrlPr>
                            <a:rPr lang="en-US" altLang="zh-CN" sz="2400" b="1" i="1" smtClean="0">
                              <a:solidFill>
                                <a:srgbClr val="FF0000"/>
                              </a:solidFill>
                              <a:ea typeface="楷体" panose="02010609060101010101" charset="-122"/>
                              <a:cs typeface="Times New Roman" pitchFamily="18" charset="0"/>
                            </a:rPr>
                          </m:ctrlPr>
                        </m:fPr>
                        <m:num>
                          <m:r>
                            <m:rPr>
                              <m:nor/>
                            </m:rPr>
                            <a:rPr lang="en-US" altLang="zh-CN" sz="2400" b="1" i="0" smtClean="0">
                              <a:solidFill>
                                <a:srgbClr val="FF0000"/>
                              </a:solidFill>
                              <a:ea typeface="楷体" panose="02010609060101010101" charset="-122"/>
                              <a:cs typeface="Times New Roman" pitchFamily="18" charset="0"/>
                            </a:rPr>
                            <m:t>60</m:t>
                          </m:r>
                        </m:num>
                        <m:den>
                          <m:r>
                            <m:rPr>
                              <m:nor/>
                            </m:rPr>
                            <a:rPr lang="en-US" altLang="zh-CN" sz="2400" b="1" i="0" smtClean="0">
                              <a:solidFill>
                                <a:srgbClr val="FF0000"/>
                              </a:solidFill>
                              <a:ea typeface="楷体" panose="02010609060101010101" charset="-122"/>
                              <a:cs typeface="Times New Roman" pitchFamily="18" charset="0"/>
                            </a:rPr>
                            <m:t>100</m:t>
                          </m:r>
                        </m:den>
                      </m:f>
                    </m:oMath>
                  </m:oMathPara>
                </a14:m>
                <a:endParaRPr lang="en-US" altLang="zh-CN" sz="2400" b="1" dirty="0">
                  <a:solidFill>
                    <a:srgbClr val="FF0000"/>
                  </a:solidFill>
                  <a:ea typeface="楷体" panose="02010609060101010101" charset="-122"/>
                  <a:cs typeface="Times New Roman" pitchFamily="18" charset="0"/>
                </a:endParaRPr>
              </a:p>
            </p:txBody>
          </p:sp>
        </mc:Choice>
        <mc:Fallback>
          <p:sp>
            <p:nvSpPr>
              <p:cNvPr id="15" name="矩形 14"/>
              <p:cNvSpPr>
                <a:spLocks noRot="1" noChangeAspect="1" noMove="1" noResize="1" noEditPoints="1" noAdjustHandles="1" noChangeArrowheads="1" noChangeShapeType="1" noTextEdit="1"/>
              </p:cNvSpPr>
              <p:nvPr/>
            </p:nvSpPr>
            <p:spPr>
              <a:xfrm>
                <a:off x="5585896" y="524668"/>
                <a:ext cx="723275" cy="788421"/>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矩形 15"/>
              <p:cNvSpPr/>
              <p:nvPr/>
            </p:nvSpPr>
            <p:spPr>
              <a:xfrm>
                <a:off x="3001536" y="2478144"/>
                <a:ext cx="723275" cy="788421"/>
              </a:xfrm>
              <a:prstGeom prst="rect">
                <a:avLst/>
              </a:prstGeom>
            </p:spPr>
            <p:txBody>
              <a:bodyPr wrap="none">
                <a:spAutoFit/>
              </a:bodyPr>
              <a:lstStyle/>
              <a:p>
                <a:pPr algn="ctr">
                  <a:buNone/>
                </a:pPr>
                <a14:m>
                  <m:oMathPara xmlns:m="http://schemas.openxmlformats.org/officeDocument/2006/math">
                    <m:oMathParaPr>
                      <m:jc m:val="centerGroup"/>
                    </m:oMathParaPr>
                    <m:oMath xmlns:m="http://schemas.openxmlformats.org/officeDocument/2006/math">
                      <m:f>
                        <m:fPr>
                          <m:ctrlPr>
                            <a:rPr lang="en-US" altLang="zh-CN" sz="2400" b="1" i="1" smtClean="0">
                              <a:solidFill>
                                <a:srgbClr val="FF0000"/>
                              </a:solidFill>
                              <a:ea typeface="楷体" panose="02010609060101010101" charset="-122"/>
                              <a:cs typeface="Times New Roman" pitchFamily="18" charset="0"/>
                            </a:rPr>
                          </m:ctrlPr>
                        </m:fPr>
                        <m:num>
                          <m:r>
                            <m:rPr>
                              <m:nor/>
                            </m:rPr>
                            <a:rPr lang="en-US" altLang="zh-CN" sz="2400" b="1" i="0" smtClean="0">
                              <a:solidFill>
                                <a:srgbClr val="FF0000"/>
                              </a:solidFill>
                              <a:ea typeface="楷体" panose="02010609060101010101" charset="-122"/>
                              <a:cs typeface="Times New Roman" pitchFamily="18" charset="0"/>
                            </a:rPr>
                            <m:t>65</m:t>
                          </m:r>
                        </m:num>
                        <m:den>
                          <m:r>
                            <m:rPr>
                              <m:nor/>
                            </m:rPr>
                            <a:rPr lang="en-US" altLang="zh-CN" sz="2400" b="1" i="0" smtClean="0">
                              <a:solidFill>
                                <a:srgbClr val="FF0000"/>
                              </a:solidFill>
                              <a:ea typeface="楷体" panose="02010609060101010101" charset="-122"/>
                              <a:cs typeface="Times New Roman" pitchFamily="18" charset="0"/>
                            </a:rPr>
                            <m:t>100</m:t>
                          </m:r>
                        </m:den>
                      </m:f>
                    </m:oMath>
                  </m:oMathPara>
                </a14:m>
                <a:endParaRPr lang="en-US" altLang="zh-CN" sz="2400" b="1" dirty="0">
                  <a:solidFill>
                    <a:srgbClr val="FF0000"/>
                  </a:solidFill>
                  <a:ea typeface="楷体" panose="02010609060101010101" charset="-122"/>
                  <a:cs typeface="Times New Roman" pitchFamily="18" charset="0"/>
                </a:endParaRPr>
              </a:p>
            </p:txBody>
          </p:sp>
        </mc:Choice>
        <mc:Fallback>
          <p:sp>
            <p:nvSpPr>
              <p:cNvPr id="16" name="矩形 15"/>
              <p:cNvSpPr>
                <a:spLocks noRot="1" noChangeAspect="1" noMove="1" noResize="1" noEditPoints="1" noAdjustHandles="1" noChangeArrowheads="1" noChangeShapeType="1" noTextEdit="1"/>
              </p:cNvSpPr>
              <p:nvPr/>
            </p:nvSpPr>
            <p:spPr>
              <a:xfrm>
                <a:off x="3001536" y="2478144"/>
                <a:ext cx="723275" cy="788421"/>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矩形 16"/>
              <p:cNvSpPr/>
              <p:nvPr/>
            </p:nvSpPr>
            <p:spPr>
              <a:xfrm>
                <a:off x="4165402" y="2486658"/>
                <a:ext cx="723275" cy="788421"/>
              </a:xfrm>
              <a:prstGeom prst="rect">
                <a:avLst/>
              </a:prstGeom>
            </p:spPr>
            <p:txBody>
              <a:bodyPr wrap="none">
                <a:spAutoFit/>
              </a:bodyPr>
              <a:lstStyle/>
              <a:p>
                <a:pPr algn="ctr">
                  <a:buNone/>
                </a:pPr>
                <a14:m>
                  <m:oMathPara xmlns:m="http://schemas.openxmlformats.org/officeDocument/2006/math">
                    <m:oMathParaPr>
                      <m:jc m:val="centerGroup"/>
                    </m:oMathParaPr>
                    <m:oMath xmlns:m="http://schemas.openxmlformats.org/officeDocument/2006/math">
                      <m:f>
                        <m:fPr>
                          <m:ctrlPr>
                            <a:rPr lang="en-US" altLang="zh-CN" sz="2400" b="1" i="1" smtClean="0">
                              <a:solidFill>
                                <a:srgbClr val="FF0000"/>
                              </a:solidFill>
                              <a:ea typeface="楷体" panose="02010609060101010101" charset="-122"/>
                              <a:cs typeface="Times New Roman" pitchFamily="18" charset="0"/>
                            </a:rPr>
                          </m:ctrlPr>
                        </m:fPr>
                        <m:num>
                          <m:r>
                            <m:rPr>
                              <m:nor/>
                            </m:rPr>
                            <a:rPr lang="en-US" altLang="zh-CN" sz="2400" b="1" i="0" smtClean="0">
                              <a:solidFill>
                                <a:srgbClr val="FF0000"/>
                              </a:solidFill>
                              <a:ea typeface="楷体" panose="02010609060101010101" charset="-122"/>
                              <a:cs typeface="Times New Roman" pitchFamily="18" charset="0"/>
                            </a:rPr>
                            <m:t>64</m:t>
                          </m:r>
                        </m:num>
                        <m:den>
                          <m:r>
                            <m:rPr>
                              <m:nor/>
                            </m:rPr>
                            <a:rPr lang="en-US" altLang="zh-CN" sz="2400" b="1" i="0" smtClean="0">
                              <a:solidFill>
                                <a:srgbClr val="FF0000"/>
                              </a:solidFill>
                              <a:ea typeface="楷体" panose="02010609060101010101" charset="-122"/>
                              <a:cs typeface="Times New Roman" pitchFamily="18" charset="0"/>
                            </a:rPr>
                            <m:t>100</m:t>
                          </m:r>
                        </m:den>
                      </m:f>
                    </m:oMath>
                  </m:oMathPara>
                </a14:m>
                <a:endParaRPr lang="en-US" altLang="zh-CN" sz="2400" b="1" dirty="0">
                  <a:solidFill>
                    <a:srgbClr val="FF0000"/>
                  </a:solidFill>
                  <a:ea typeface="楷体" panose="02010609060101010101" charset="-122"/>
                  <a:cs typeface="Times New Roman" pitchFamily="18" charset="0"/>
                </a:endParaRPr>
              </a:p>
            </p:txBody>
          </p:sp>
        </mc:Choice>
        <mc:Fallback>
          <p:sp>
            <p:nvSpPr>
              <p:cNvPr id="17" name="矩形 16"/>
              <p:cNvSpPr>
                <a:spLocks noRot="1" noChangeAspect="1" noMove="1" noResize="1" noEditPoints="1" noAdjustHandles="1" noChangeArrowheads="1" noChangeShapeType="1" noTextEdit="1"/>
              </p:cNvSpPr>
              <p:nvPr/>
            </p:nvSpPr>
            <p:spPr>
              <a:xfrm>
                <a:off x="4165402" y="2486658"/>
                <a:ext cx="723275" cy="788421"/>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矩形 17"/>
              <p:cNvSpPr/>
              <p:nvPr/>
            </p:nvSpPr>
            <p:spPr>
              <a:xfrm>
                <a:off x="5476900" y="2478143"/>
                <a:ext cx="723275" cy="788421"/>
              </a:xfrm>
              <a:prstGeom prst="rect">
                <a:avLst/>
              </a:prstGeom>
            </p:spPr>
            <p:txBody>
              <a:bodyPr wrap="none">
                <a:spAutoFit/>
              </a:bodyPr>
              <a:lstStyle/>
              <a:p>
                <a:pPr algn="ctr">
                  <a:buNone/>
                </a:pPr>
                <a14:m>
                  <m:oMathPara xmlns:m="http://schemas.openxmlformats.org/officeDocument/2006/math">
                    <m:oMathParaPr>
                      <m:jc m:val="centerGroup"/>
                    </m:oMathParaPr>
                    <m:oMath xmlns:m="http://schemas.openxmlformats.org/officeDocument/2006/math">
                      <m:f>
                        <m:fPr>
                          <m:ctrlPr>
                            <a:rPr lang="en-US" altLang="zh-CN" sz="2400" b="1" i="1" smtClean="0">
                              <a:solidFill>
                                <a:srgbClr val="FF0000"/>
                              </a:solidFill>
                              <a:ea typeface="楷体" panose="02010609060101010101" charset="-122"/>
                              <a:cs typeface="Times New Roman" pitchFamily="18" charset="0"/>
                            </a:rPr>
                          </m:ctrlPr>
                        </m:fPr>
                        <m:num>
                          <m:r>
                            <m:rPr>
                              <m:nor/>
                            </m:rPr>
                            <a:rPr lang="en-US" altLang="zh-CN" sz="2400" b="1" i="0" smtClean="0">
                              <a:solidFill>
                                <a:srgbClr val="FF0000"/>
                              </a:solidFill>
                              <a:ea typeface="楷体" panose="02010609060101010101" charset="-122"/>
                              <a:cs typeface="Times New Roman" pitchFamily="18" charset="0"/>
                            </a:rPr>
                            <m:t>60</m:t>
                          </m:r>
                        </m:num>
                        <m:den>
                          <m:r>
                            <m:rPr>
                              <m:nor/>
                            </m:rPr>
                            <a:rPr lang="en-US" altLang="zh-CN" sz="2400" b="1" i="0" smtClean="0">
                              <a:solidFill>
                                <a:srgbClr val="FF0000"/>
                              </a:solidFill>
                              <a:ea typeface="楷体" panose="02010609060101010101" charset="-122"/>
                              <a:cs typeface="Times New Roman" pitchFamily="18" charset="0"/>
                            </a:rPr>
                            <m:t>100</m:t>
                          </m:r>
                        </m:den>
                      </m:f>
                    </m:oMath>
                  </m:oMathPara>
                </a14:m>
                <a:endParaRPr lang="en-US" altLang="zh-CN" sz="2400" b="1" dirty="0">
                  <a:solidFill>
                    <a:srgbClr val="FF0000"/>
                  </a:solidFill>
                  <a:ea typeface="楷体" panose="02010609060101010101" charset="-122"/>
                  <a:cs typeface="Times New Roman" pitchFamily="18" charset="0"/>
                </a:endParaRPr>
              </a:p>
            </p:txBody>
          </p:sp>
        </mc:Choice>
        <mc:Fallback>
          <p:sp>
            <p:nvSpPr>
              <p:cNvPr id="18" name="矩形 17"/>
              <p:cNvSpPr>
                <a:spLocks noRot="1" noChangeAspect="1" noMove="1" noResize="1" noEditPoints="1" noAdjustHandles="1" noChangeArrowheads="1" noChangeShapeType="1" noTextEdit="1"/>
              </p:cNvSpPr>
              <p:nvPr/>
            </p:nvSpPr>
            <p:spPr>
              <a:xfrm>
                <a:off x="5476900" y="2478143"/>
                <a:ext cx="723275" cy="788421"/>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 name="矩形 1"/>
              <p:cNvSpPr/>
              <p:nvPr/>
            </p:nvSpPr>
            <p:spPr>
              <a:xfrm>
                <a:off x="1445310" y="3491620"/>
                <a:ext cx="6635180" cy="1054071"/>
              </a:xfrm>
              <a:prstGeom prst="rect">
                <a:avLst/>
              </a:prstGeom>
              <a:ln>
                <a:solidFill>
                  <a:schemeClr val="bg1">
                    <a:lumMod val="65000"/>
                  </a:schemeClr>
                </a:solidFill>
              </a:ln>
            </p:spPr>
            <p:txBody>
              <a:bodyPr wrap="square">
                <a:spAutoFit/>
              </a:bodyPr>
              <a:lstStyle/>
              <a:p>
                <a:r>
                  <a:rPr lang="zh-CN" altLang="en-US" sz="2400" b="1" dirty="0">
                    <a:solidFill>
                      <a:srgbClr val="FF0000"/>
                    </a:solidFill>
                    <a:ea typeface="楷体" pitchFamily="49" charset="-122"/>
                  </a:rPr>
                  <a:t>第二场投中次数占投篮次数</a:t>
                </a:r>
                <a:r>
                  <a:rPr lang="zh-CN" altLang="en-US" sz="2400" b="1" dirty="0" smtClean="0">
                    <a:solidFill>
                      <a:srgbClr val="FF0000"/>
                    </a:solidFill>
                    <a:ea typeface="楷体" pitchFamily="49" charset="-122"/>
                  </a:rPr>
                  <a:t>的</a:t>
                </a:r>
                <a14:m>
                  <m:oMath xmlns:m="http://schemas.openxmlformats.org/officeDocument/2006/math">
                    <m:f>
                      <m:fPr>
                        <m:ctrlPr>
                          <a:rPr lang="en-US" altLang="zh-CN" sz="2400" b="1" i="1">
                            <a:solidFill>
                              <a:srgbClr val="FF0000"/>
                            </a:solidFill>
                            <a:latin typeface="Cambria Math"/>
                            <a:ea typeface="楷体" panose="02010609060101010101" charset="-122"/>
                            <a:cs typeface="Times New Roman" pitchFamily="18" charset="0"/>
                          </a:rPr>
                        </m:ctrlPr>
                      </m:fPr>
                      <m:num>
                        <m:r>
                          <m:rPr>
                            <m:nor/>
                          </m:rPr>
                          <a:rPr lang="en-US" altLang="zh-CN" sz="2400" b="1">
                            <a:solidFill>
                              <a:srgbClr val="FF0000"/>
                            </a:solidFill>
                            <a:ea typeface="楷体" panose="02010609060101010101" charset="-122"/>
                            <a:cs typeface="Times New Roman" pitchFamily="18" charset="0"/>
                          </a:rPr>
                          <m:t>65</m:t>
                        </m:r>
                      </m:num>
                      <m:den>
                        <m:r>
                          <m:rPr>
                            <m:nor/>
                          </m:rPr>
                          <a:rPr lang="en-US" altLang="zh-CN" sz="2400" b="1">
                            <a:solidFill>
                              <a:srgbClr val="FF0000"/>
                            </a:solidFill>
                            <a:ea typeface="楷体" panose="02010609060101010101" charset="-122"/>
                            <a:cs typeface="Times New Roman" pitchFamily="18" charset="0"/>
                          </a:rPr>
                          <m:t>100</m:t>
                        </m:r>
                      </m:den>
                    </m:f>
                  </m:oMath>
                </a14:m>
                <a:r>
                  <a:rPr lang="en-US" altLang="zh-CN" sz="2400" b="1" dirty="0" smtClean="0">
                    <a:solidFill>
                      <a:srgbClr val="FF0000"/>
                    </a:solidFill>
                    <a:ea typeface="楷体" pitchFamily="49" charset="-122"/>
                  </a:rPr>
                  <a:t> </a:t>
                </a:r>
                <a:r>
                  <a:rPr lang="zh-CN" altLang="en-US" sz="2400" b="1" dirty="0">
                    <a:solidFill>
                      <a:srgbClr val="FF0000"/>
                    </a:solidFill>
                    <a:ea typeface="楷体" pitchFamily="49" charset="-122"/>
                  </a:rPr>
                  <a:t>， 第二场投中的比率最高。</a:t>
                </a:r>
              </a:p>
            </p:txBody>
          </p:sp>
        </mc:Choice>
        <mc:Fallback>
          <p:sp>
            <p:nvSpPr>
              <p:cNvPr id="2" name="矩形 1"/>
              <p:cNvSpPr>
                <a:spLocks noRot="1" noChangeAspect="1" noMove="1" noResize="1" noEditPoints="1" noAdjustHandles="1" noChangeArrowheads="1" noChangeShapeType="1" noTextEdit="1"/>
              </p:cNvSpPr>
              <p:nvPr/>
            </p:nvSpPr>
            <p:spPr>
              <a:xfrm>
                <a:off x="1445310" y="3491620"/>
                <a:ext cx="6635180" cy="1054071"/>
              </a:xfrm>
              <a:prstGeom prst="rect">
                <a:avLst/>
              </a:prstGeom>
              <a:blipFill rotWithShape="1">
                <a:blip r:embed="rId8"/>
                <a:stretch>
                  <a:fillRect l="-1283" r="-1283" b="-9714"/>
                </a:stretch>
              </a:blipFill>
              <a:ln>
                <a:solidFill>
                  <a:schemeClr val="bg1">
                    <a:lumMod val="65000"/>
                  </a:schemeClr>
                </a:solidFill>
              </a:ln>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37"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900" decel="100000" fill="hold"/>
                                        <p:tgtEl>
                                          <p:spTgt spid="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animBg="1"/>
      <p:bldP spid="16" grpId="0"/>
      <p:bldP spid="17" grpId="0"/>
      <p:bldP spid="18"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0545" y="701520"/>
            <a:ext cx="7675808" cy="807913"/>
          </a:xfrm>
          <a:prstGeom prst="rect">
            <a:avLst/>
          </a:prstGeom>
          <a:noFill/>
        </p:spPr>
        <p:txBody>
          <a:bodyPr wrap="square" lIns="68580" tIns="34290" rIns="68580" bIns="34290" rtlCol="0" anchor="t">
            <a:spAutoFit/>
          </a:bodyPr>
          <a:lstStyle/>
          <a:p>
            <a:r>
              <a:rPr lang="en-US" altLang="zh-CN" sz="2400" b="1" dirty="0">
                <a:latin typeface="Times New Roman" pitchFamily="18" charset="0"/>
                <a:ea typeface="楷体" panose="02010609060101010101" charset="-122"/>
                <a:cs typeface="Times New Roman" pitchFamily="18" charset="0"/>
                <a:sym typeface="+mn-ea"/>
              </a:rPr>
              <a:t>    </a:t>
            </a:r>
            <a:r>
              <a:rPr lang="en-US" altLang="zh-CN" sz="2400" b="1" dirty="0" smtClean="0">
                <a:latin typeface="Times New Roman" pitchFamily="18" charset="0"/>
                <a:ea typeface="楷体" panose="02010609060101010101" charset="-122"/>
                <a:cs typeface="Times New Roman" pitchFamily="18" charset="0"/>
                <a:sym typeface="+mn-ea"/>
              </a:rPr>
              <a:t>    </a:t>
            </a:r>
            <a:r>
              <a:rPr lang="zh-CN" altLang="en-US" sz="2400" b="1" dirty="0" smtClean="0">
                <a:latin typeface="Times New Roman" pitchFamily="18" charset="0"/>
                <a:ea typeface="楷体" panose="02010609060101010101" charset="-122"/>
                <a:cs typeface="Times New Roman" pitchFamily="18" charset="0"/>
                <a:sym typeface="+mn-ea"/>
              </a:rPr>
              <a:t>像</a:t>
            </a:r>
            <a:r>
              <a:rPr lang="zh-CN" altLang="en-US" sz="2400" b="1" dirty="0">
                <a:latin typeface="Times New Roman" pitchFamily="18" charset="0"/>
                <a:ea typeface="楷体" panose="02010609060101010101" charset="-122"/>
                <a:cs typeface="Times New Roman" pitchFamily="18" charset="0"/>
                <a:sym typeface="+mn-ea"/>
              </a:rPr>
              <a:t>上面这样表示一个数是另一个数的百分之几的数，</a:t>
            </a:r>
            <a:r>
              <a:rPr lang="zh-CN" altLang="en-US" sz="2400" b="1" dirty="0" smtClean="0">
                <a:latin typeface="Times New Roman" pitchFamily="18" charset="0"/>
                <a:ea typeface="楷体" panose="02010609060101010101" charset="-122"/>
                <a:cs typeface="Times New Roman" pitchFamily="18" charset="0"/>
                <a:sym typeface="+mn-ea"/>
              </a:rPr>
              <a:t>叫作</a:t>
            </a:r>
            <a:r>
              <a:rPr lang="zh-CN" altLang="en-US" sz="2400" b="1" u="sng" dirty="0" smtClean="0">
                <a:solidFill>
                  <a:srgbClr val="FF0000"/>
                </a:solidFill>
                <a:latin typeface="Times New Roman" pitchFamily="18" charset="0"/>
                <a:ea typeface="楷体" panose="02010609060101010101" charset="-122"/>
                <a:cs typeface="Times New Roman" pitchFamily="18" charset="0"/>
                <a:sym typeface="+mn-ea"/>
              </a:rPr>
              <a:t>百分数</a:t>
            </a:r>
            <a:r>
              <a:rPr lang="zh-CN" altLang="en-US" sz="2400" b="1" dirty="0">
                <a:latin typeface="Times New Roman" pitchFamily="18" charset="0"/>
                <a:ea typeface="楷体" panose="02010609060101010101" charset="-122"/>
                <a:cs typeface="Times New Roman" pitchFamily="18" charset="0"/>
                <a:sym typeface="+mn-ea"/>
              </a:rPr>
              <a:t>。百分数又</a:t>
            </a:r>
            <a:r>
              <a:rPr lang="zh-CN" altLang="en-US" sz="2400" b="1" dirty="0" smtClean="0">
                <a:latin typeface="Times New Roman" pitchFamily="18" charset="0"/>
                <a:ea typeface="楷体" panose="02010609060101010101" charset="-122"/>
                <a:cs typeface="Times New Roman" pitchFamily="18" charset="0"/>
                <a:sym typeface="+mn-ea"/>
              </a:rPr>
              <a:t>叫作</a:t>
            </a:r>
            <a:r>
              <a:rPr lang="zh-CN" altLang="en-US" sz="2400" b="1" u="sng" dirty="0" smtClean="0">
                <a:solidFill>
                  <a:srgbClr val="FF0000"/>
                </a:solidFill>
                <a:latin typeface="Times New Roman" pitchFamily="18" charset="0"/>
                <a:ea typeface="楷体" panose="02010609060101010101" charset="-122"/>
                <a:cs typeface="Times New Roman" pitchFamily="18" charset="0"/>
                <a:sym typeface="+mn-ea"/>
              </a:rPr>
              <a:t>百分比</a:t>
            </a:r>
            <a:r>
              <a:rPr lang="zh-CN" altLang="en-US" sz="2400" b="1" dirty="0">
                <a:latin typeface="Times New Roman" pitchFamily="18" charset="0"/>
                <a:ea typeface="楷体" panose="02010609060101010101" charset="-122"/>
                <a:cs typeface="Times New Roman" pitchFamily="18" charset="0"/>
                <a:sym typeface="+mn-ea"/>
              </a:rPr>
              <a:t>或</a:t>
            </a:r>
            <a:r>
              <a:rPr lang="zh-CN" altLang="en-US" sz="2400" b="1" u="sng" dirty="0">
                <a:solidFill>
                  <a:srgbClr val="FF0000"/>
                </a:solidFill>
                <a:latin typeface="Times New Roman" pitchFamily="18" charset="0"/>
                <a:ea typeface="楷体" panose="02010609060101010101" charset="-122"/>
                <a:cs typeface="Times New Roman" pitchFamily="18" charset="0"/>
                <a:sym typeface="+mn-ea"/>
              </a:rPr>
              <a:t>百分率</a:t>
            </a:r>
            <a:r>
              <a:rPr lang="zh-CN" altLang="en-US" sz="2400" b="1" dirty="0">
                <a:latin typeface="Times New Roman" pitchFamily="18" charset="0"/>
                <a:ea typeface="楷体" panose="02010609060101010101" charset="-122"/>
                <a:cs typeface="Times New Roman" pitchFamily="18" charset="0"/>
                <a:sym typeface="+mn-ea"/>
              </a:rPr>
              <a:t>。</a:t>
            </a:r>
            <a:endParaRPr lang="zh-CN" altLang="en-US" sz="2400" b="1" dirty="0">
              <a:latin typeface="Times New Roman" pitchFamily="18" charset="0"/>
              <a:ea typeface="楷体" panose="02010609060101010101" charset="-122"/>
              <a:cs typeface="Times New Roman" pitchFamily="18" charset="0"/>
            </a:endParaRPr>
          </a:p>
        </p:txBody>
      </p:sp>
      <p:sp>
        <p:nvSpPr>
          <p:cNvPr id="4" name="文本框 3"/>
          <p:cNvSpPr txBox="1"/>
          <p:nvPr/>
        </p:nvSpPr>
        <p:spPr>
          <a:xfrm>
            <a:off x="880544" y="1697359"/>
            <a:ext cx="7616709" cy="807913"/>
          </a:xfrm>
          <a:prstGeom prst="rect">
            <a:avLst/>
          </a:prstGeom>
          <a:noFill/>
        </p:spPr>
        <p:txBody>
          <a:bodyPr wrap="square" lIns="68580" tIns="34290" rIns="68580" bIns="34290" rtlCol="0">
            <a:spAutoFit/>
          </a:bodyPr>
          <a:lstStyle/>
          <a:p>
            <a:r>
              <a:rPr lang="zh-CN" altLang="en-US" sz="2400" b="1" dirty="0" smtClean="0">
                <a:latin typeface="Times New Roman" pitchFamily="18" charset="0"/>
                <a:ea typeface="楷体" panose="02010609060101010101" charset="-122"/>
                <a:cs typeface="Times New Roman" pitchFamily="18" charset="0"/>
              </a:rPr>
              <a:t>        百分数</a:t>
            </a:r>
            <a:r>
              <a:rPr lang="zh-CN" altLang="en-US" sz="2400" b="1" dirty="0">
                <a:latin typeface="Times New Roman" pitchFamily="18" charset="0"/>
                <a:ea typeface="楷体" panose="02010609060101010101" charset="-122"/>
                <a:cs typeface="Times New Roman" pitchFamily="18" charset="0"/>
              </a:rPr>
              <a:t>通常不写成</a:t>
            </a:r>
            <a:r>
              <a:rPr lang="zh-CN" altLang="en-US" sz="2400" b="1" dirty="0" smtClean="0">
                <a:latin typeface="Times New Roman" pitchFamily="18" charset="0"/>
                <a:ea typeface="楷体" panose="02010609060101010101" charset="-122"/>
                <a:cs typeface="Times New Roman" pitchFamily="18" charset="0"/>
              </a:rPr>
              <a:t>分数形式</a:t>
            </a:r>
            <a:r>
              <a:rPr lang="zh-CN" altLang="en-US" sz="2400" b="1" dirty="0">
                <a:latin typeface="Times New Roman" pitchFamily="18" charset="0"/>
                <a:ea typeface="楷体" panose="02010609060101010101" charset="-122"/>
                <a:cs typeface="Times New Roman" pitchFamily="18" charset="0"/>
              </a:rPr>
              <a:t>，而在原来的分子后面加上百分号</a:t>
            </a:r>
            <a:r>
              <a:rPr lang="en-US" altLang="zh-CN" sz="2400" b="1" dirty="0">
                <a:latin typeface="Times New Roman" pitchFamily="18" charset="0"/>
                <a:ea typeface="楷体" panose="02010609060101010101" charset="-122"/>
                <a:cs typeface="Times New Roman" pitchFamily="18" charset="0"/>
              </a:rPr>
              <a:t>“</a:t>
            </a:r>
            <a:r>
              <a:rPr lang="en-US" altLang="zh-CN" sz="2400" b="1" dirty="0">
                <a:solidFill>
                  <a:srgbClr val="FF0000"/>
                </a:solidFill>
                <a:latin typeface="Times New Roman" pitchFamily="18" charset="0"/>
                <a:ea typeface="楷体" panose="02010609060101010101" charset="-122"/>
                <a:cs typeface="Times New Roman" pitchFamily="18" charset="0"/>
              </a:rPr>
              <a:t>%</a:t>
            </a:r>
            <a:r>
              <a:rPr lang="en-US" altLang="zh-CN" sz="2400" b="1" dirty="0">
                <a:latin typeface="Times New Roman" pitchFamily="18" charset="0"/>
                <a:ea typeface="楷体" panose="02010609060101010101" charset="-122"/>
                <a:cs typeface="Times New Roman" pitchFamily="18" charset="0"/>
              </a:rPr>
              <a:t>”</a:t>
            </a:r>
            <a:r>
              <a:rPr lang="zh-CN" altLang="en-US" sz="2400" b="1" dirty="0">
                <a:latin typeface="Times New Roman" pitchFamily="18" charset="0"/>
                <a:ea typeface="楷体" panose="02010609060101010101" charset="-122"/>
                <a:cs typeface="Times New Roman" pitchFamily="18" charset="0"/>
              </a:rPr>
              <a:t>来表示。</a:t>
            </a:r>
            <a:endParaRPr lang="zh-CN" altLang="en-US" sz="2400" b="1" dirty="0">
              <a:solidFill>
                <a:srgbClr val="FF0000"/>
              </a:solidFill>
              <a:latin typeface="Times New Roman" pitchFamily="18" charset="0"/>
              <a:ea typeface="楷体" panose="02010609060101010101" charset="-122"/>
              <a:cs typeface="Times New Roman" pitchFamily="18" charset="0"/>
            </a:endParaRPr>
          </a:p>
        </p:txBody>
      </p:sp>
      <p:sp>
        <p:nvSpPr>
          <p:cNvPr id="20" name="文本框 19"/>
          <p:cNvSpPr txBox="1"/>
          <p:nvPr/>
        </p:nvSpPr>
        <p:spPr>
          <a:xfrm>
            <a:off x="1701405" y="2709418"/>
            <a:ext cx="733901" cy="392415"/>
          </a:xfrm>
          <a:prstGeom prst="rect">
            <a:avLst/>
          </a:prstGeom>
          <a:noFill/>
        </p:spPr>
        <p:txBody>
          <a:bodyPr wrap="square" lIns="68580" tIns="34290" rIns="68580" bIns="34290" rtlCol="0">
            <a:spAutoFit/>
          </a:bodyPr>
          <a:lstStyle/>
          <a:p>
            <a:r>
              <a:rPr lang="zh-CN" altLang="en-US" sz="2100" b="1" dirty="0">
                <a:latin typeface="Times New Roman" pitchFamily="18" charset="0"/>
                <a:ea typeface="楷体" panose="02010609060101010101" charset="-122"/>
                <a:cs typeface="Times New Roman" pitchFamily="18" charset="0"/>
              </a:rPr>
              <a:t>例如：</a:t>
            </a:r>
          </a:p>
        </p:txBody>
      </p:sp>
      <p:sp>
        <p:nvSpPr>
          <p:cNvPr id="22" name="文本框 21"/>
          <p:cNvSpPr txBox="1"/>
          <p:nvPr/>
        </p:nvSpPr>
        <p:spPr>
          <a:xfrm>
            <a:off x="5146834" y="2647475"/>
            <a:ext cx="681990" cy="392415"/>
          </a:xfrm>
          <a:prstGeom prst="rect">
            <a:avLst/>
          </a:prstGeom>
          <a:noFill/>
        </p:spPr>
        <p:txBody>
          <a:bodyPr wrap="square" lIns="68580" tIns="34290" rIns="68580" bIns="34290" rtlCol="0">
            <a:spAutoFit/>
          </a:bodyPr>
          <a:lstStyle/>
          <a:p>
            <a:r>
              <a:rPr lang="zh-CN" altLang="en-US" sz="2100" b="1" dirty="0">
                <a:latin typeface="Times New Roman" pitchFamily="18" charset="0"/>
                <a:ea typeface="楷体" panose="02010609060101010101" charset="-122"/>
                <a:cs typeface="Times New Roman" pitchFamily="18" charset="0"/>
              </a:rPr>
              <a:t>读作：</a:t>
            </a:r>
          </a:p>
        </p:txBody>
      </p:sp>
      <p:sp>
        <p:nvSpPr>
          <p:cNvPr id="24" name="文本框 23"/>
          <p:cNvSpPr txBox="1"/>
          <p:nvPr/>
        </p:nvSpPr>
        <p:spPr>
          <a:xfrm>
            <a:off x="5146834" y="3413903"/>
            <a:ext cx="681990" cy="392415"/>
          </a:xfrm>
          <a:prstGeom prst="rect">
            <a:avLst/>
          </a:prstGeom>
          <a:noFill/>
        </p:spPr>
        <p:txBody>
          <a:bodyPr wrap="square" lIns="68580" tIns="34290" rIns="68580" bIns="34290" rtlCol="0">
            <a:spAutoFit/>
          </a:bodyPr>
          <a:lstStyle/>
          <a:p>
            <a:r>
              <a:rPr lang="zh-CN" altLang="en-US" sz="2100" b="1">
                <a:latin typeface="Times New Roman" pitchFamily="18" charset="0"/>
                <a:ea typeface="楷体" panose="02010609060101010101" charset="-122"/>
                <a:cs typeface="Times New Roman" pitchFamily="18" charset="0"/>
              </a:rPr>
              <a:t>读作：</a:t>
            </a:r>
          </a:p>
        </p:txBody>
      </p:sp>
      <p:sp>
        <p:nvSpPr>
          <p:cNvPr id="26" name="文本框 25"/>
          <p:cNvSpPr txBox="1"/>
          <p:nvPr/>
        </p:nvSpPr>
        <p:spPr>
          <a:xfrm>
            <a:off x="5158236" y="4203503"/>
            <a:ext cx="681990" cy="392415"/>
          </a:xfrm>
          <a:prstGeom prst="rect">
            <a:avLst/>
          </a:prstGeom>
          <a:noFill/>
        </p:spPr>
        <p:txBody>
          <a:bodyPr wrap="square" lIns="68580" tIns="34290" rIns="68580" bIns="34290" rtlCol="0">
            <a:spAutoFit/>
          </a:bodyPr>
          <a:lstStyle/>
          <a:p>
            <a:r>
              <a:rPr lang="zh-CN" altLang="en-US" sz="2100" b="1" dirty="0">
                <a:latin typeface="Times New Roman" pitchFamily="18" charset="0"/>
                <a:ea typeface="楷体" panose="02010609060101010101" charset="-122"/>
                <a:cs typeface="Times New Roman" pitchFamily="18" charset="0"/>
              </a:rPr>
              <a:t>读作：</a:t>
            </a:r>
          </a:p>
        </p:txBody>
      </p:sp>
      <p:sp>
        <p:nvSpPr>
          <p:cNvPr id="27" name="文本框 26"/>
          <p:cNvSpPr txBox="1"/>
          <p:nvPr/>
        </p:nvSpPr>
        <p:spPr>
          <a:xfrm>
            <a:off x="3522497" y="2710355"/>
            <a:ext cx="1566234" cy="392415"/>
          </a:xfrm>
          <a:prstGeom prst="rect">
            <a:avLst/>
          </a:prstGeom>
          <a:noFill/>
        </p:spPr>
        <p:txBody>
          <a:bodyPr wrap="square" lIns="68580" tIns="34290" rIns="68580" bIns="34290" rtlCol="0">
            <a:spAutoFit/>
          </a:bodyPr>
          <a:lstStyle/>
          <a:p>
            <a:r>
              <a:rPr lang="zh-CN" altLang="en-US" sz="2100" b="1" dirty="0" smtClean="0">
                <a:solidFill>
                  <a:srgbClr val="FF0000"/>
                </a:solidFill>
                <a:latin typeface="Times New Roman" pitchFamily="18" charset="0"/>
                <a:ea typeface="楷体" panose="02010609060101010101" charset="-122"/>
                <a:cs typeface="Times New Roman" pitchFamily="18" charset="0"/>
              </a:rPr>
              <a:t>写作：</a:t>
            </a:r>
            <a:r>
              <a:rPr lang="en-US" altLang="zh-CN" sz="2100" b="1" dirty="0" smtClean="0">
                <a:solidFill>
                  <a:srgbClr val="FF0000"/>
                </a:solidFill>
                <a:latin typeface="Times New Roman" pitchFamily="18" charset="0"/>
                <a:ea typeface="楷体" panose="02010609060101010101" charset="-122"/>
                <a:cs typeface="Times New Roman" pitchFamily="18" charset="0"/>
              </a:rPr>
              <a:t>64</a:t>
            </a:r>
            <a:r>
              <a:rPr lang="en-US" altLang="zh-CN" sz="2100" b="1" dirty="0">
                <a:solidFill>
                  <a:srgbClr val="FF0000"/>
                </a:solidFill>
                <a:latin typeface="Times New Roman" pitchFamily="18" charset="0"/>
                <a:ea typeface="楷体" panose="02010609060101010101" charset="-122"/>
                <a:cs typeface="Times New Roman" pitchFamily="18" charset="0"/>
              </a:rPr>
              <a:t>%</a:t>
            </a:r>
          </a:p>
        </p:txBody>
      </p:sp>
      <p:sp>
        <p:nvSpPr>
          <p:cNvPr id="28" name="文本框 27"/>
          <p:cNvSpPr txBox="1"/>
          <p:nvPr/>
        </p:nvSpPr>
        <p:spPr>
          <a:xfrm>
            <a:off x="6181726" y="2703274"/>
            <a:ext cx="1833086" cy="392415"/>
          </a:xfrm>
          <a:prstGeom prst="rect">
            <a:avLst/>
          </a:prstGeom>
          <a:noFill/>
        </p:spPr>
        <p:txBody>
          <a:bodyPr wrap="square" lIns="68580" tIns="34290" rIns="68580" bIns="34290" rtlCol="0">
            <a:spAutoFit/>
          </a:bodyPr>
          <a:lstStyle/>
          <a:p>
            <a:r>
              <a:rPr lang="zh-CN" altLang="en-US" sz="2100" b="1" dirty="0">
                <a:solidFill>
                  <a:srgbClr val="FF0000"/>
                </a:solidFill>
                <a:latin typeface="Times New Roman" pitchFamily="18" charset="0"/>
                <a:ea typeface="楷体" panose="02010609060101010101" charset="-122"/>
                <a:cs typeface="Times New Roman" pitchFamily="18" charset="0"/>
              </a:rPr>
              <a:t>百分之六十四</a:t>
            </a:r>
          </a:p>
        </p:txBody>
      </p:sp>
      <p:sp>
        <p:nvSpPr>
          <p:cNvPr id="29" name="文本框 28"/>
          <p:cNvSpPr txBox="1"/>
          <p:nvPr/>
        </p:nvSpPr>
        <p:spPr>
          <a:xfrm>
            <a:off x="3522497" y="3376138"/>
            <a:ext cx="1552978" cy="392415"/>
          </a:xfrm>
          <a:prstGeom prst="rect">
            <a:avLst/>
          </a:prstGeom>
          <a:noFill/>
        </p:spPr>
        <p:txBody>
          <a:bodyPr wrap="square" lIns="68580" tIns="34290" rIns="68580" bIns="34290" rtlCol="0">
            <a:spAutoFit/>
          </a:bodyPr>
          <a:lstStyle/>
          <a:p>
            <a:r>
              <a:rPr lang="zh-CN" altLang="en-US" sz="2100" b="1" dirty="0">
                <a:solidFill>
                  <a:srgbClr val="FF0000"/>
                </a:solidFill>
                <a:latin typeface="Times New Roman" pitchFamily="18" charset="0"/>
                <a:ea typeface="楷体" panose="02010609060101010101" charset="-122"/>
                <a:cs typeface="Times New Roman" pitchFamily="18" charset="0"/>
              </a:rPr>
              <a:t>写作： </a:t>
            </a:r>
            <a:r>
              <a:rPr lang="en-US" altLang="zh-CN" sz="2100" b="1" dirty="0" smtClean="0">
                <a:solidFill>
                  <a:srgbClr val="FF0000"/>
                </a:solidFill>
                <a:latin typeface="Times New Roman" pitchFamily="18" charset="0"/>
                <a:ea typeface="楷体" panose="02010609060101010101" charset="-122"/>
                <a:cs typeface="Times New Roman" pitchFamily="18" charset="0"/>
              </a:rPr>
              <a:t>65</a:t>
            </a:r>
            <a:r>
              <a:rPr lang="en-US" altLang="zh-CN" sz="2100" b="1" dirty="0">
                <a:solidFill>
                  <a:srgbClr val="FF0000"/>
                </a:solidFill>
                <a:latin typeface="Times New Roman" pitchFamily="18" charset="0"/>
                <a:ea typeface="楷体" panose="02010609060101010101" charset="-122"/>
                <a:cs typeface="Times New Roman" pitchFamily="18" charset="0"/>
              </a:rPr>
              <a:t>%</a:t>
            </a:r>
          </a:p>
        </p:txBody>
      </p:sp>
      <p:sp>
        <p:nvSpPr>
          <p:cNvPr id="31" name="文本框 30"/>
          <p:cNvSpPr txBox="1"/>
          <p:nvPr/>
        </p:nvSpPr>
        <p:spPr>
          <a:xfrm>
            <a:off x="6181726" y="3418169"/>
            <a:ext cx="1833086" cy="392415"/>
          </a:xfrm>
          <a:prstGeom prst="rect">
            <a:avLst/>
          </a:prstGeom>
          <a:noFill/>
        </p:spPr>
        <p:txBody>
          <a:bodyPr wrap="square" lIns="68580" tIns="34290" rIns="68580" bIns="34290" rtlCol="0">
            <a:spAutoFit/>
          </a:bodyPr>
          <a:lstStyle/>
          <a:p>
            <a:r>
              <a:rPr lang="zh-CN" altLang="en-US" sz="2100" b="1">
                <a:solidFill>
                  <a:srgbClr val="FF0000"/>
                </a:solidFill>
                <a:latin typeface="Times New Roman" pitchFamily="18" charset="0"/>
                <a:ea typeface="楷体" panose="02010609060101010101" charset="-122"/>
                <a:cs typeface="Times New Roman" pitchFamily="18" charset="0"/>
              </a:rPr>
              <a:t>百分之六十五</a:t>
            </a:r>
          </a:p>
        </p:txBody>
      </p:sp>
      <p:sp>
        <p:nvSpPr>
          <p:cNvPr id="32" name="文本框 31"/>
          <p:cNvSpPr txBox="1"/>
          <p:nvPr/>
        </p:nvSpPr>
        <p:spPr>
          <a:xfrm>
            <a:off x="3572505" y="4203504"/>
            <a:ext cx="1616795" cy="392415"/>
          </a:xfrm>
          <a:prstGeom prst="rect">
            <a:avLst/>
          </a:prstGeom>
          <a:noFill/>
        </p:spPr>
        <p:txBody>
          <a:bodyPr wrap="square" lIns="68580" tIns="34290" rIns="68580" bIns="34290" rtlCol="0">
            <a:spAutoFit/>
          </a:bodyPr>
          <a:lstStyle/>
          <a:p>
            <a:r>
              <a:rPr lang="zh-CN" altLang="en-US" sz="2100" b="1" dirty="0">
                <a:solidFill>
                  <a:srgbClr val="FF0000"/>
                </a:solidFill>
                <a:latin typeface="Times New Roman" pitchFamily="18" charset="0"/>
                <a:ea typeface="楷体" panose="02010609060101010101" charset="-122"/>
                <a:cs typeface="Times New Roman" pitchFamily="18" charset="0"/>
              </a:rPr>
              <a:t>写作： </a:t>
            </a:r>
            <a:r>
              <a:rPr lang="en-US" altLang="zh-CN" sz="2100" b="1" dirty="0" smtClean="0">
                <a:solidFill>
                  <a:srgbClr val="FF0000"/>
                </a:solidFill>
                <a:latin typeface="Times New Roman" pitchFamily="18" charset="0"/>
                <a:ea typeface="楷体" panose="02010609060101010101" charset="-122"/>
                <a:cs typeface="Times New Roman" pitchFamily="18" charset="0"/>
              </a:rPr>
              <a:t>60</a:t>
            </a:r>
            <a:r>
              <a:rPr lang="en-US" altLang="zh-CN" sz="2100" b="1" dirty="0">
                <a:solidFill>
                  <a:srgbClr val="FF0000"/>
                </a:solidFill>
                <a:latin typeface="Times New Roman" pitchFamily="18" charset="0"/>
                <a:ea typeface="楷体" panose="02010609060101010101" charset="-122"/>
                <a:cs typeface="Times New Roman" pitchFamily="18" charset="0"/>
              </a:rPr>
              <a:t>%</a:t>
            </a:r>
          </a:p>
        </p:txBody>
      </p:sp>
      <p:sp>
        <p:nvSpPr>
          <p:cNvPr id="33" name="文本框 32"/>
          <p:cNvSpPr txBox="1"/>
          <p:nvPr/>
        </p:nvSpPr>
        <p:spPr>
          <a:xfrm>
            <a:off x="6181726" y="4166384"/>
            <a:ext cx="1610201" cy="392415"/>
          </a:xfrm>
          <a:prstGeom prst="rect">
            <a:avLst/>
          </a:prstGeom>
          <a:noFill/>
        </p:spPr>
        <p:txBody>
          <a:bodyPr wrap="square" lIns="68580" tIns="34290" rIns="68580" bIns="34290" rtlCol="0">
            <a:spAutoFit/>
          </a:bodyPr>
          <a:lstStyle/>
          <a:p>
            <a:r>
              <a:rPr lang="zh-CN" altLang="en-US" sz="2100" b="1">
                <a:solidFill>
                  <a:srgbClr val="FF0000"/>
                </a:solidFill>
                <a:latin typeface="Times New Roman" pitchFamily="18" charset="0"/>
                <a:ea typeface="楷体" panose="02010609060101010101" charset="-122"/>
                <a:cs typeface="Times New Roman" pitchFamily="18" charset="0"/>
              </a:rPr>
              <a:t>百分之六十</a:t>
            </a:r>
          </a:p>
        </p:txBody>
      </p:sp>
      <mc:AlternateContent xmlns:mc="http://schemas.openxmlformats.org/markup-compatibility/2006">
        <mc:Choice xmlns:a14="http://schemas.microsoft.com/office/drawing/2010/main" Requires="a14">
          <p:sp>
            <p:nvSpPr>
              <p:cNvPr id="19" name="矩形 18"/>
              <p:cNvSpPr/>
              <p:nvPr/>
            </p:nvSpPr>
            <p:spPr>
              <a:xfrm>
                <a:off x="2870583" y="3243011"/>
                <a:ext cx="723275" cy="788421"/>
              </a:xfrm>
              <a:prstGeom prst="rect">
                <a:avLst/>
              </a:prstGeom>
            </p:spPr>
            <p:txBody>
              <a:bodyPr wrap="none">
                <a:spAutoFit/>
              </a:bodyPr>
              <a:lstStyle/>
              <a:p>
                <a:pPr algn="ctr">
                  <a:buNone/>
                </a:pPr>
                <a14:m>
                  <m:oMathPara xmlns:m="http://schemas.openxmlformats.org/officeDocument/2006/math">
                    <m:oMathParaPr>
                      <m:jc m:val="centerGroup"/>
                    </m:oMathParaPr>
                    <m:oMath xmlns:m="http://schemas.openxmlformats.org/officeDocument/2006/math">
                      <m:f>
                        <m:fPr>
                          <m:ctrlPr>
                            <a:rPr lang="en-US" altLang="zh-CN" sz="2400" b="1" i="1" smtClean="0">
                              <a:solidFill>
                                <a:schemeClr val="tx1"/>
                              </a:solidFill>
                              <a:ea typeface="楷体" panose="02010609060101010101" charset="-122"/>
                              <a:cs typeface="Times New Roman" pitchFamily="18" charset="0"/>
                            </a:rPr>
                          </m:ctrlPr>
                        </m:fPr>
                        <m:num>
                          <m:r>
                            <m:rPr>
                              <m:nor/>
                            </m:rPr>
                            <a:rPr lang="en-US" altLang="zh-CN" sz="2400" b="1" i="0" smtClean="0">
                              <a:solidFill>
                                <a:schemeClr val="tx1"/>
                              </a:solidFill>
                              <a:ea typeface="楷体" panose="02010609060101010101" charset="-122"/>
                              <a:cs typeface="Times New Roman" pitchFamily="18" charset="0"/>
                            </a:rPr>
                            <m:t>65</m:t>
                          </m:r>
                        </m:num>
                        <m:den>
                          <m:r>
                            <m:rPr>
                              <m:nor/>
                            </m:rPr>
                            <a:rPr lang="en-US" altLang="zh-CN" sz="2400" b="1" i="0" smtClean="0">
                              <a:solidFill>
                                <a:schemeClr val="tx1"/>
                              </a:solidFill>
                              <a:ea typeface="楷体" panose="02010609060101010101" charset="-122"/>
                              <a:cs typeface="Times New Roman" pitchFamily="18" charset="0"/>
                            </a:rPr>
                            <m:t>100</m:t>
                          </m:r>
                        </m:den>
                      </m:f>
                    </m:oMath>
                  </m:oMathPara>
                </a14:m>
                <a:endParaRPr lang="en-US" altLang="zh-CN" sz="2400" b="1" dirty="0">
                  <a:solidFill>
                    <a:schemeClr val="tx1"/>
                  </a:solidFill>
                  <a:ea typeface="楷体" panose="02010609060101010101" charset="-122"/>
                  <a:cs typeface="Times New Roman" pitchFamily="18" charset="0"/>
                </a:endParaRPr>
              </a:p>
            </p:txBody>
          </p:sp>
        </mc:Choice>
        <mc:Fallback>
          <p:sp>
            <p:nvSpPr>
              <p:cNvPr id="19" name="矩形 18"/>
              <p:cNvSpPr>
                <a:spLocks noRot="1" noChangeAspect="1" noMove="1" noResize="1" noEditPoints="1" noAdjustHandles="1" noChangeArrowheads="1" noChangeShapeType="1" noTextEdit="1"/>
              </p:cNvSpPr>
              <p:nvPr/>
            </p:nvSpPr>
            <p:spPr>
              <a:xfrm>
                <a:off x="2870583" y="3243011"/>
                <a:ext cx="723275" cy="788421"/>
              </a:xfrm>
              <a:prstGeom prst="rect">
                <a:avLst/>
              </a:prstGeo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 name="矩形 29"/>
              <p:cNvSpPr/>
              <p:nvPr/>
            </p:nvSpPr>
            <p:spPr>
              <a:xfrm>
                <a:off x="2870583" y="2505272"/>
                <a:ext cx="723275" cy="788421"/>
              </a:xfrm>
              <a:prstGeom prst="rect">
                <a:avLst/>
              </a:prstGeom>
            </p:spPr>
            <p:txBody>
              <a:bodyPr wrap="none">
                <a:spAutoFit/>
              </a:bodyPr>
              <a:lstStyle/>
              <a:p>
                <a:pPr algn="ctr">
                  <a:buNone/>
                </a:pPr>
                <a14:m>
                  <m:oMathPara xmlns:m="http://schemas.openxmlformats.org/officeDocument/2006/math">
                    <m:oMathParaPr>
                      <m:jc m:val="centerGroup"/>
                    </m:oMathParaPr>
                    <m:oMath xmlns:m="http://schemas.openxmlformats.org/officeDocument/2006/math">
                      <m:f>
                        <m:fPr>
                          <m:ctrlPr>
                            <a:rPr lang="en-US" altLang="zh-CN" sz="2400" b="1" i="1" smtClean="0">
                              <a:solidFill>
                                <a:schemeClr val="tx1"/>
                              </a:solidFill>
                              <a:ea typeface="楷体" panose="02010609060101010101" charset="-122"/>
                              <a:cs typeface="Times New Roman" pitchFamily="18" charset="0"/>
                            </a:rPr>
                          </m:ctrlPr>
                        </m:fPr>
                        <m:num>
                          <m:r>
                            <m:rPr>
                              <m:nor/>
                            </m:rPr>
                            <a:rPr lang="en-US" altLang="zh-CN" sz="2400" b="1" i="0" smtClean="0">
                              <a:solidFill>
                                <a:schemeClr val="tx1"/>
                              </a:solidFill>
                              <a:ea typeface="楷体" panose="02010609060101010101" charset="-122"/>
                              <a:cs typeface="Times New Roman" pitchFamily="18" charset="0"/>
                            </a:rPr>
                            <m:t>64</m:t>
                          </m:r>
                        </m:num>
                        <m:den>
                          <m:r>
                            <m:rPr>
                              <m:nor/>
                            </m:rPr>
                            <a:rPr lang="en-US" altLang="zh-CN" sz="2400" b="1" i="0" smtClean="0">
                              <a:solidFill>
                                <a:schemeClr val="tx1"/>
                              </a:solidFill>
                              <a:ea typeface="楷体" panose="02010609060101010101" charset="-122"/>
                              <a:cs typeface="Times New Roman" pitchFamily="18" charset="0"/>
                            </a:rPr>
                            <m:t>100</m:t>
                          </m:r>
                        </m:den>
                      </m:f>
                    </m:oMath>
                  </m:oMathPara>
                </a14:m>
                <a:endParaRPr lang="en-US" altLang="zh-CN" sz="2400" b="1" dirty="0">
                  <a:solidFill>
                    <a:schemeClr val="tx1"/>
                  </a:solidFill>
                  <a:ea typeface="楷体" panose="02010609060101010101" charset="-122"/>
                  <a:cs typeface="Times New Roman" pitchFamily="18" charset="0"/>
                </a:endParaRPr>
              </a:p>
            </p:txBody>
          </p:sp>
        </mc:Choice>
        <mc:Fallback>
          <p:sp>
            <p:nvSpPr>
              <p:cNvPr id="30" name="矩形 29"/>
              <p:cNvSpPr>
                <a:spLocks noRot="1" noChangeAspect="1" noMove="1" noResize="1" noEditPoints="1" noAdjustHandles="1" noChangeArrowheads="1" noChangeShapeType="1" noTextEdit="1"/>
              </p:cNvSpPr>
              <p:nvPr/>
            </p:nvSpPr>
            <p:spPr>
              <a:xfrm>
                <a:off x="2870583" y="2505272"/>
                <a:ext cx="723275" cy="788421"/>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4" name="矩形 33"/>
              <p:cNvSpPr/>
              <p:nvPr/>
            </p:nvSpPr>
            <p:spPr>
              <a:xfrm>
                <a:off x="2857327" y="4005502"/>
                <a:ext cx="723275" cy="788421"/>
              </a:xfrm>
              <a:prstGeom prst="rect">
                <a:avLst/>
              </a:prstGeom>
            </p:spPr>
            <p:txBody>
              <a:bodyPr wrap="none">
                <a:spAutoFit/>
              </a:bodyPr>
              <a:lstStyle/>
              <a:p>
                <a:pPr algn="ctr">
                  <a:buNone/>
                </a:pPr>
                <a14:m>
                  <m:oMathPara xmlns:m="http://schemas.openxmlformats.org/officeDocument/2006/math">
                    <m:oMathParaPr>
                      <m:jc m:val="centerGroup"/>
                    </m:oMathParaPr>
                    <m:oMath xmlns:m="http://schemas.openxmlformats.org/officeDocument/2006/math">
                      <m:f>
                        <m:fPr>
                          <m:ctrlPr>
                            <a:rPr lang="en-US" altLang="zh-CN" sz="2400" b="1" i="1" smtClean="0">
                              <a:solidFill>
                                <a:schemeClr val="tx1"/>
                              </a:solidFill>
                              <a:ea typeface="楷体" panose="02010609060101010101" charset="-122"/>
                              <a:cs typeface="Times New Roman" pitchFamily="18" charset="0"/>
                            </a:rPr>
                          </m:ctrlPr>
                        </m:fPr>
                        <m:num>
                          <m:r>
                            <m:rPr>
                              <m:nor/>
                            </m:rPr>
                            <a:rPr lang="en-US" altLang="zh-CN" sz="2400" b="1" i="0" smtClean="0">
                              <a:solidFill>
                                <a:schemeClr val="tx1"/>
                              </a:solidFill>
                              <a:ea typeface="楷体" panose="02010609060101010101" charset="-122"/>
                              <a:cs typeface="Times New Roman" pitchFamily="18" charset="0"/>
                            </a:rPr>
                            <m:t>60</m:t>
                          </m:r>
                        </m:num>
                        <m:den>
                          <m:r>
                            <m:rPr>
                              <m:nor/>
                            </m:rPr>
                            <a:rPr lang="en-US" altLang="zh-CN" sz="2400" b="1" i="0" smtClean="0">
                              <a:solidFill>
                                <a:schemeClr val="tx1"/>
                              </a:solidFill>
                              <a:ea typeface="楷体" panose="02010609060101010101" charset="-122"/>
                              <a:cs typeface="Times New Roman" pitchFamily="18" charset="0"/>
                            </a:rPr>
                            <m:t>100</m:t>
                          </m:r>
                        </m:den>
                      </m:f>
                    </m:oMath>
                  </m:oMathPara>
                </a14:m>
                <a:endParaRPr lang="en-US" altLang="zh-CN" sz="2400" b="1" dirty="0">
                  <a:solidFill>
                    <a:schemeClr val="tx1"/>
                  </a:solidFill>
                  <a:ea typeface="楷体" panose="02010609060101010101" charset="-122"/>
                  <a:cs typeface="Times New Roman" pitchFamily="18" charset="0"/>
                </a:endParaRPr>
              </a:p>
            </p:txBody>
          </p:sp>
        </mc:Choice>
        <mc:Fallback>
          <p:sp>
            <p:nvSpPr>
              <p:cNvPr id="34" name="矩形 33"/>
              <p:cNvSpPr>
                <a:spLocks noRot="1" noChangeAspect="1" noMove="1" noResize="1" noEditPoints="1" noAdjustHandles="1" noChangeArrowheads="1" noChangeShapeType="1" noTextEdit="1"/>
              </p:cNvSpPr>
              <p:nvPr/>
            </p:nvSpPr>
            <p:spPr>
              <a:xfrm>
                <a:off x="2857327" y="4005502"/>
                <a:ext cx="723275" cy="788421"/>
              </a:xfrm>
              <a:prstGeom prst="rect">
                <a:avLst/>
              </a:prstGeom>
              <a:blipFill rotWithShape="1">
                <a:blip r:embed="rId4"/>
                <a:stretch>
                  <a:fillRect/>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900" decel="100000" fill="hold"/>
                                        <p:tgtEl>
                                          <p:spTgt spid="2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linds(horizont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p:tgtEl>
                                          <p:spTgt spid="29"/>
                                        </p:tgtEl>
                                        <p:attrNameLst>
                                          <p:attrName>ppt_y</p:attrName>
                                        </p:attrNameLst>
                                      </p:cBhvr>
                                      <p:tavLst>
                                        <p:tav tm="0">
                                          <p:val>
                                            <p:strVal val="#ppt_y+#ppt_h*1.125000"/>
                                          </p:val>
                                        </p:tav>
                                        <p:tav tm="100000">
                                          <p:val>
                                            <p:strVal val="#ppt_y"/>
                                          </p:val>
                                        </p:tav>
                                      </p:tavLst>
                                    </p:anim>
                                    <p:animEffect transition="in" filter="wipe(up)">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1000" fill="hold"/>
                                        <p:tgtEl>
                                          <p:spTgt spid="31"/>
                                        </p:tgtEl>
                                        <p:attrNameLst>
                                          <p:attrName>ppt_w</p:attrName>
                                        </p:attrNameLst>
                                      </p:cBhvr>
                                      <p:tavLst>
                                        <p:tav tm="0">
                                          <p:val>
                                            <p:strVal val="#ppt_w*0.70"/>
                                          </p:val>
                                        </p:tav>
                                        <p:tav tm="100000">
                                          <p:val>
                                            <p:strVal val="#ppt_w"/>
                                          </p:val>
                                        </p:tav>
                                      </p:tavLst>
                                    </p:anim>
                                    <p:anim calcmode="lin" valueType="num">
                                      <p:cBhvr>
                                        <p:cTn id="65" dur="1000" fill="hold"/>
                                        <p:tgtEl>
                                          <p:spTgt spid="31"/>
                                        </p:tgtEl>
                                        <p:attrNameLst>
                                          <p:attrName>ppt_h</p:attrName>
                                        </p:attrNameLst>
                                      </p:cBhvr>
                                      <p:tavLst>
                                        <p:tav tm="0">
                                          <p:val>
                                            <p:strVal val="#ppt_h"/>
                                          </p:val>
                                        </p:tav>
                                        <p:tav tm="100000">
                                          <p:val>
                                            <p:strVal val="#ppt_h"/>
                                          </p:val>
                                        </p:tav>
                                      </p:tavLst>
                                    </p:anim>
                                    <p:animEffect transition="in" filter="fade">
                                      <p:cBhvr>
                                        <p:cTn id="66" dur="10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barn(inVertical)">
                                      <p:cBhvr>
                                        <p:cTn id="71" dur="500"/>
                                        <p:tgtEl>
                                          <p:spTgt spid="34"/>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checkerboard(across)">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circle(in)">
                                      <p:cBhvr>
                                        <p:cTn id="81" dur="10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17" presetClass="entr" presetSubtype="1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p:cTn id="86" dur="500" fill="hold"/>
                                        <p:tgtEl>
                                          <p:spTgt spid="33"/>
                                        </p:tgtEl>
                                        <p:attrNameLst>
                                          <p:attrName>ppt_w</p:attrName>
                                        </p:attrNameLst>
                                      </p:cBhvr>
                                      <p:tavLst>
                                        <p:tav tm="0">
                                          <p:val>
                                            <p:fltVal val="0"/>
                                          </p:val>
                                        </p:tav>
                                        <p:tav tm="100000">
                                          <p:val>
                                            <p:strVal val="#ppt_w"/>
                                          </p:val>
                                        </p:tav>
                                      </p:tavLst>
                                    </p:anim>
                                    <p:anim calcmode="lin" valueType="num">
                                      <p:cBhvr>
                                        <p:cTn id="87"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0" grpId="0"/>
      <p:bldP spid="22" grpId="0"/>
      <p:bldP spid="24" grpId="0"/>
      <p:bldP spid="26" grpId="0"/>
      <p:bldP spid="27" grpId="0"/>
      <p:bldP spid="28" grpId="0"/>
      <p:bldP spid="29" grpId="0"/>
      <p:bldP spid="31" grpId="0"/>
      <p:bldP spid="32" grpId="0"/>
      <p:bldP spid="33" grpId="0"/>
      <p:bldP spid="19" grpId="0"/>
      <p:bldP spid="30"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82504558"/>
              </p:ext>
            </p:extLst>
          </p:nvPr>
        </p:nvGraphicFramePr>
        <p:xfrm>
          <a:off x="2163844" y="1782369"/>
          <a:ext cx="5357666" cy="1226101"/>
        </p:xfrm>
        <a:graphic>
          <a:graphicData uri="http://schemas.openxmlformats.org/drawingml/2006/table">
            <a:tbl>
              <a:tblPr firstRow="1" bandRow="1">
                <a:tableStyleId>{1FECB4D8-DB02-4DC6-A0A2-4F2EBAE1DC90}</a:tableStyleId>
              </a:tblPr>
              <a:tblGrid>
                <a:gridCol w="1593971">
                  <a:extLst>
                    <a:ext uri="{9D8B030D-6E8A-4147-A177-3AD203B41FA5}">
                      <a16:colId xmlns:a16="http://schemas.microsoft.com/office/drawing/2014/main" xmlns="" val="20000"/>
                    </a:ext>
                  </a:extLst>
                </a:gridCol>
                <a:gridCol w="1254626">
                  <a:extLst>
                    <a:ext uri="{9D8B030D-6E8A-4147-A177-3AD203B41FA5}">
                      <a16:colId xmlns:a16="http://schemas.microsoft.com/office/drawing/2014/main" xmlns="" val="20001"/>
                    </a:ext>
                  </a:extLst>
                </a:gridCol>
                <a:gridCol w="1254626">
                  <a:extLst>
                    <a:ext uri="{9D8B030D-6E8A-4147-A177-3AD203B41FA5}">
                      <a16:colId xmlns:a16="http://schemas.microsoft.com/office/drawing/2014/main" xmlns="" val="20002"/>
                    </a:ext>
                  </a:extLst>
                </a:gridCol>
                <a:gridCol w="1254443">
                  <a:extLst>
                    <a:ext uri="{9D8B030D-6E8A-4147-A177-3AD203B41FA5}">
                      <a16:colId xmlns:a16="http://schemas.microsoft.com/office/drawing/2014/main" xmlns="" val="20003"/>
                    </a:ext>
                  </a:extLst>
                </a:gridCol>
              </a:tblGrid>
              <a:tr h="398621">
                <a:tc>
                  <a:txBody>
                    <a:bodyPr/>
                    <a:lstStyle/>
                    <a:p>
                      <a:pPr algn="ctr"/>
                      <a:endParaRPr lang="zh-CN" altLang="en-US" sz="2100" b="1" dirty="0">
                        <a:solidFill>
                          <a:schemeClr val="tx1"/>
                        </a:solidFill>
                        <a:latin typeface="楷体" panose="02010609060101010101" charset="-122"/>
                        <a:ea typeface="楷体" panose="02010609060101010101" charset="-122"/>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100" b="1" dirty="0">
                          <a:solidFill>
                            <a:schemeClr val="tx1"/>
                          </a:solidFill>
                          <a:latin typeface="楷体" panose="02010609060101010101" charset="-122"/>
                          <a:ea typeface="楷体" panose="02010609060101010101" charset="-122"/>
                        </a:rPr>
                        <a:t>第一场</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100" b="1" dirty="0">
                          <a:solidFill>
                            <a:schemeClr val="tx1"/>
                          </a:solidFill>
                          <a:latin typeface="楷体" panose="02010609060101010101" charset="-122"/>
                          <a:ea typeface="楷体" panose="02010609060101010101" charset="-122"/>
                        </a:rPr>
                        <a:t>第二场</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100" b="1" dirty="0">
                          <a:solidFill>
                            <a:schemeClr val="tx1"/>
                          </a:solidFill>
                          <a:latin typeface="楷体" panose="02010609060101010101" charset="-122"/>
                          <a:ea typeface="楷体" panose="02010609060101010101" charset="-122"/>
                        </a:rPr>
                        <a:t>第三场</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28895">
                <a:tc>
                  <a:txBody>
                    <a:bodyPr/>
                    <a:lstStyle/>
                    <a:p>
                      <a:pPr algn="ctr"/>
                      <a:r>
                        <a:rPr lang="zh-CN" altLang="en-US" sz="2100" b="1" dirty="0">
                          <a:solidFill>
                            <a:schemeClr val="tx1"/>
                          </a:solidFill>
                          <a:latin typeface="楷体" panose="02010609060101010101" charset="-122"/>
                          <a:ea typeface="楷体" panose="02010609060101010101" charset="-122"/>
                        </a:rPr>
                        <a:t>投篮次数</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b="1" dirty="0">
                          <a:solidFill>
                            <a:schemeClr val="tx1"/>
                          </a:solidFill>
                          <a:latin typeface="Times New Roman" pitchFamily="18" charset="0"/>
                          <a:ea typeface="楷体" panose="02010609060101010101" charset="-122"/>
                          <a:cs typeface="Times New Roman" pitchFamily="18" charset="0"/>
                        </a:rPr>
                        <a:t>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b="1" dirty="0">
                          <a:solidFill>
                            <a:schemeClr val="tx1"/>
                          </a:solidFill>
                          <a:latin typeface="Times New Roman" pitchFamily="18" charset="0"/>
                          <a:ea typeface="楷体" panose="02010609060101010101" charset="-122"/>
                          <a:cs typeface="Times New Roman" pitchFamily="18" charset="0"/>
                        </a:rPr>
                        <a:t>20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b="1" dirty="0">
                          <a:solidFill>
                            <a:schemeClr val="tx1"/>
                          </a:solidFill>
                          <a:latin typeface="Times New Roman" pitchFamily="18" charset="0"/>
                          <a:ea typeface="楷体" panose="02010609060101010101" charset="-122"/>
                          <a:cs typeface="Times New Roman" pitchFamily="18" charset="0"/>
                        </a:rPr>
                        <a:t>30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98585">
                <a:tc>
                  <a:txBody>
                    <a:bodyPr/>
                    <a:lstStyle/>
                    <a:p>
                      <a:pPr algn="ctr"/>
                      <a:r>
                        <a:rPr lang="zh-CN" altLang="en-US" sz="2100" b="1" dirty="0">
                          <a:solidFill>
                            <a:schemeClr val="tx1"/>
                          </a:solidFill>
                          <a:latin typeface="楷体" panose="02010609060101010101" charset="-122"/>
                          <a:ea typeface="楷体" panose="02010609060101010101" charset="-122"/>
                        </a:rPr>
                        <a:t>投中次数</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b="1" dirty="0">
                          <a:solidFill>
                            <a:schemeClr val="tx1"/>
                          </a:solidFill>
                          <a:latin typeface="Times New Roman" pitchFamily="18" charset="0"/>
                          <a:ea typeface="楷体" panose="02010609060101010101" charset="-122"/>
                          <a:cs typeface="Times New Roman" pitchFamily="18" charset="0"/>
                        </a:rPr>
                        <a:t>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b="1" dirty="0">
                          <a:solidFill>
                            <a:schemeClr val="tx1"/>
                          </a:solidFill>
                          <a:latin typeface="Times New Roman" pitchFamily="18" charset="0"/>
                          <a:ea typeface="楷体" panose="02010609060101010101" charset="-122"/>
                          <a:cs typeface="Times New Roman" pitchFamily="18" charset="0"/>
                        </a:rPr>
                        <a:t>13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b="1" dirty="0">
                          <a:solidFill>
                            <a:schemeClr val="tx1"/>
                          </a:solidFill>
                          <a:latin typeface="Times New Roman" pitchFamily="18" charset="0"/>
                          <a:ea typeface="楷体" panose="02010609060101010101" charset="-122"/>
                          <a:cs typeface="Times New Roman" pitchFamily="18" charset="0"/>
                        </a:rPr>
                        <a:t>18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3506036554"/>
              </p:ext>
            </p:extLst>
          </p:nvPr>
        </p:nvGraphicFramePr>
        <p:xfrm>
          <a:off x="2163844" y="2984223"/>
          <a:ext cx="5357851" cy="834390"/>
        </p:xfrm>
        <a:graphic>
          <a:graphicData uri="http://schemas.openxmlformats.org/drawingml/2006/table">
            <a:tbl>
              <a:tblPr firstRow="1" bandRow="1">
                <a:tableStyleId>{1FECB4D8-DB02-4DC6-A0A2-4F2EBAE1DC90}</a:tableStyleId>
              </a:tblPr>
              <a:tblGrid>
                <a:gridCol w="1594009">
                  <a:extLst>
                    <a:ext uri="{9D8B030D-6E8A-4147-A177-3AD203B41FA5}">
                      <a16:colId xmlns:a16="http://schemas.microsoft.com/office/drawing/2014/main" xmlns="" val="20000"/>
                    </a:ext>
                  </a:extLst>
                </a:gridCol>
                <a:gridCol w="1254590">
                  <a:extLst>
                    <a:ext uri="{9D8B030D-6E8A-4147-A177-3AD203B41FA5}">
                      <a16:colId xmlns:a16="http://schemas.microsoft.com/office/drawing/2014/main" xmlns="" val="20001"/>
                    </a:ext>
                  </a:extLst>
                </a:gridCol>
                <a:gridCol w="1254626">
                  <a:extLst>
                    <a:ext uri="{9D8B030D-6E8A-4147-A177-3AD203B41FA5}">
                      <a16:colId xmlns:a16="http://schemas.microsoft.com/office/drawing/2014/main" xmlns="" val="20002"/>
                    </a:ext>
                  </a:extLst>
                </a:gridCol>
                <a:gridCol w="1254626">
                  <a:extLst>
                    <a:ext uri="{9D8B030D-6E8A-4147-A177-3AD203B41FA5}">
                      <a16:colId xmlns:a16="http://schemas.microsoft.com/office/drawing/2014/main" xmlns="" val="20003"/>
                    </a:ext>
                  </a:extLst>
                </a:gridCol>
              </a:tblGrid>
              <a:tr h="834390">
                <a:tc>
                  <a:txBody>
                    <a:bodyPr/>
                    <a:lstStyle/>
                    <a:p>
                      <a:pPr algn="ctr"/>
                      <a:r>
                        <a:rPr lang="zh-CN" altLang="en-US" sz="2100" b="1" dirty="0">
                          <a:solidFill>
                            <a:schemeClr val="tx1"/>
                          </a:solidFill>
                          <a:latin typeface="楷体" panose="02010609060101010101" charset="-122"/>
                          <a:ea typeface="楷体" panose="02010609060101010101" charset="-122"/>
                        </a:rPr>
                        <a:t>投中次数占百分之几</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en-US" altLang="zh-CN" sz="2100" b="1" dirty="0">
                        <a:solidFill>
                          <a:srgbClr val="FF0000"/>
                        </a:solidFill>
                        <a:latin typeface="华文楷体" panose="02010600040101010101" pitchFamily="2" charset="-122"/>
                        <a:ea typeface="华文楷体" panose="02010600040101010101" pitchFamily="2" charset="-122"/>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en-US" altLang="zh-CN" sz="2100" b="1" dirty="0">
                        <a:solidFill>
                          <a:srgbClr val="FF0000"/>
                        </a:solidFill>
                        <a:latin typeface="华文楷体" panose="02010600040101010101" pitchFamily="2" charset="-122"/>
                        <a:ea typeface="华文楷体" panose="02010600040101010101" pitchFamily="2" charset="-122"/>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en-US" altLang="zh-CN" sz="2100" b="1" dirty="0">
                        <a:solidFill>
                          <a:srgbClr val="FF0000"/>
                        </a:solidFill>
                        <a:latin typeface="华文楷体" panose="02010600040101010101" pitchFamily="2" charset="-122"/>
                        <a:ea typeface="华文楷体" panose="02010600040101010101" pitchFamily="2" charset="-122"/>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bl>
          </a:graphicData>
        </a:graphic>
      </p:graphicFrame>
      <p:sp>
        <p:nvSpPr>
          <p:cNvPr id="2" name="矩形 1"/>
          <p:cNvSpPr/>
          <p:nvPr/>
        </p:nvSpPr>
        <p:spPr>
          <a:xfrm>
            <a:off x="843083" y="754620"/>
            <a:ext cx="4334224" cy="36004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100" b="1" dirty="0">
                <a:solidFill>
                  <a:schemeClr val="tx1"/>
                </a:solidFill>
                <a:latin typeface="Times New Roman" pitchFamily="18" charset="0"/>
                <a:ea typeface="楷体" panose="02010609060101010101" charset="-122"/>
                <a:cs typeface="Times New Roman" pitchFamily="18" charset="0"/>
              </a:rPr>
              <a:t>投中次数占投篮次数的</a:t>
            </a:r>
            <a:r>
              <a:rPr lang="zh-CN" altLang="en-US" sz="2100" b="1" dirty="0" smtClean="0">
                <a:solidFill>
                  <a:schemeClr val="tx1"/>
                </a:solidFill>
                <a:latin typeface="Times New Roman" pitchFamily="18" charset="0"/>
                <a:ea typeface="楷体" panose="02010609060101010101" charset="-122"/>
                <a:cs typeface="Times New Roman" pitchFamily="18" charset="0"/>
              </a:rPr>
              <a:t>百分比。</a:t>
            </a:r>
            <a:endParaRPr lang="zh-CN" altLang="en-US" sz="2100" b="1" dirty="0">
              <a:solidFill>
                <a:schemeClr val="tx1"/>
              </a:solidFill>
              <a:latin typeface="Times New Roman" pitchFamily="18" charset="0"/>
              <a:ea typeface="楷体" panose="02010609060101010101" charset="-122"/>
              <a:cs typeface="Times New Roman" pitchFamily="18" charset="0"/>
            </a:endParaRPr>
          </a:p>
        </p:txBody>
      </p:sp>
      <p:sp>
        <p:nvSpPr>
          <p:cNvPr id="4" name="文本框 3"/>
          <p:cNvSpPr txBox="1"/>
          <p:nvPr/>
        </p:nvSpPr>
        <p:spPr>
          <a:xfrm>
            <a:off x="4019074" y="3237113"/>
            <a:ext cx="693896" cy="392415"/>
          </a:xfrm>
          <a:prstGeom prst="rect">
            <a:avLst/>
          </a:prstGeom>
          <a:noFill/>
        </p:spPr>
        <p:txBody>
          <a:bodyPr wrap="square" lIns="68580" tIns="34290" rIns="68580" bIns="34290" rtlCol="0">
            <a:spAutoFit/>
          </a:bodyPr>
          <a:lstStyle/>
          <a:p>
            <a:r>
              <a:rPr lang="en-US" altLang="zh-CN" sz="2100" b="1" dirty="0">
                <a:solidFill>
                  <a:srgbClr val="FF0000"/>
                </a:solidFill>
                <a:latin typeface="Times New Roman" pitchFamily="18" charset="0"/>
                <a:ea typeface="楷体" panose="02010609060101010101" charset="-122"/>
                <a:cs typeface="Times New Roman" pitchFamily="18" charset="0"/>
              </a:rPr>
              <a:t>64%</a:t>
            </a:r>
          </a:p>
        </p:txBody>
      </p:sp>
      <p:sp>
        <p:nvSpPr>
          <p:cNvPr id="5" name="文本框 4"/>
          <p:cNvSpPr txBox="1"/>
          <p:nvPr/>
        </p:nvSpPr>
        <p:spPr>
          <a:xfrm>
            <a:off x="5453063" y="3237113"/>
            <a:ext cx="895558" cy="392415"/>
          </a:xfrm>
          <a:prstGeom prst="rect">
            <a:avLst/>
          </a:prstGeom>
          <a:noFill/>
        </p:spPr>
        <p:txBody>
          <a:bodyPr wrap="square" lIns="68580" tIns="34290" rIns="68580" bIns="34290" rtlCol="0">
            <a:spAutoFit/>
          </a:bodyPr>
          <a:lstStyle/>
          <a:p>
            <a:r>
              <a:rPr lang="en-US" altLang="zh-CN" sz="2100" b="1" dirty="0">
                <a:solidFill>
                  <a:srgbClr val="FF0000"/>
                </a:solidFill>
                <a:latin typeface="Times New Roman" pitchFamily="18" charset="0"/>
                <a:ea typeface="楷体" panose="02010609060101010101" charset="-122"/>
                <a:cs typeface="Times New Roman" pitchFamily="18" charset="0"/>
              </a:rPr>
              <a:t>65%</a:t>
            </a:r>
          </a:p>
        </p:txBody>
      </p:sp>
      <p:sp>
        <p:nvSpPr>
          <p:cNvPr id="6" name="文本框 5"/>
          <p:cNvSpPr txBox="1"/>
          <p:nvPr/>
        </p:nvSpPr>
        <p:spPr>
          <a:xfrm>
            <a:off x="6616543" y="3213777"/>
            <a:ext cx="915225" cy="392415"/>
          </a:xfrm>
          <a:prstGeom prst="rect">
            <a:avLst/>
          </a:prstGeom>
          <a:noFill/>
        </p:spPr>
        <p:txBody>
          <a:bodyPr wrap="square" lIns="68580" tIns="34290" rIns="68580" bIns="34290" rtlCol="0">
            <a:spAutoFit/>
          </a:bodyPr>
          <a:lstStyle/>
          <a:p>
            <a:r>
              <a:rPr lang="en-US" altLang="zh-CN" sz="2100" b="1" dirty="0">
                <a:solidFill>
                  <a:srgbClr val="FF0000"/>
                </a:solidFill>
                <a:latin typeface="Times New Roman" pitchFamily="18" charset="0"/>
                <a:ea typeface="楷体" panose="02010609060101010101" charset="-122"/>
                <a:cs typeface="Times New Roman" pitchFamily="18" charset="0"/>
              </a:rPr>
              <a:t>60%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9044" y="716280"/>
            <a:ext cx="4583113" cy="520092"/>
          </a:xfrm>
          <a:prstGeom prst="rect">
            <a:avLst/>
          </a:prstGeom>
          <a:solidFill>
            <a:schemeClr val="accent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a:solidFill>
                  <a:schemeClr val="tx1"/>
                </a:solidFill>
                <a:latin typeface="楷体" panose="02010609060101010101" charset="-122"/>
                <a:ea typeface="楷体" panose="02010609060101010101" charset="-122"/>
                <a:sym typeface="+mn-ea"/>
              </a:rPr>
              <a:t>百分数和分数在意义上的不同：</a:t>
            </a:r>
          </a:p>
        </p:txBody>
      </p:sp>
      <p:graphicFrame>
        <p:nvGraphicFramePr>
          <p:cNvPr id="4" name="表格 3"/>
          <p:cNvGraphicFramePr/>
          <p:nvPr>
            <p:extLst>
              <p:ext uri="{D42A27DB-BD31-4B8C-83A1-F6EECF244321}">
                <p14:modId xmlns:p14="http://schemas.microsoft.com/office/powerpoint/2010/main" val="2960039241"/>
              </p:ext>
            </p:extLst>
          </p:nvPr>
        </p:nvGraphicFramePr>
        <p:xfrm>
          <a:off x="1334898" y="1638061"/>
          <a:ext cx="6443941" cy="2606040"/>
        </p:xfrm>
        <a:graphic>
          <a:graphicData uri="http://schemas.openxmlformats.org/drawingml/2006/table">
            <a:tbl>
              <a:tblPr firstRow="1" bandRow="1">
                <a:tableStyleId>{5C22544A-7EE6-4342-B048-85BDC9FD1C3A}</a:tableStyleId>
              </a:tblPr>
              <a:tblGrid>
                <a:gridCol w="1584484">
                  <a:extLst>
                    <a:ext uri="{9D8B030D-6E8A-4147-A177-3AD203B41FA5}">
                      <a16:colId xmlns:a16="http://schemas.microsoft.com/office/drawing/2014/main" xmlns="" val="20000"/>
                    </a:ext>
                  </a:extLst>
                </a:gridCol>
                <a:gridCol w="2708686">
                  <a:extLst>
                    <a:ext uri="{9D8B030D-6E8A-4147-A177-3AD203B41FA5}">
                      <a16:colId xmlns:a16="http://schemas.microsoft.com/office/drawing/2014/main" xmlns="" val="20001"/>
                    </a:ext>
                  </a:extLst>
                </a:gridCol>
                <a:gridCol w="2150771">
                  <a:extLst>
                    <a:ext uri="{9D8B030D-6E8A-4147-A177-3AD203B41FA5}">
                      <a16:colId xmlns:a16="http://schemas.microsoft.com/office/drawing/2014/main" xmlns="" val="20002"/>
                    </a:ext>
                  </a:extLst>
                </a:gridCol>
              </a:tblGrid>
              <a:tr h="714375">
                <a:tc>
                  <a:txBody>
                    <a:bodyPr/>
                    <a:lstStyle/>
                    <a:p>
                      <a:pPr algn="ctr">
                        <a:buNone/>
                      </a:pPr>
                      <a:endParaRPr lang="zh-CN" altLang="en-US" sz="1400" dirty="0"/>
                    </a:p>
                  </a:txBody>
                  <a:tcPr marL="68580" marR="68580" marT="34290" marB="3429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3">
                        <a:lumMod val="20000"/>
                        <a:lumOff val="80000"/>
                      </a:schemeClr>
                    </a:solidFill>
                  </a:tcPr>
                </a:tc>
                <a:tc>
                  <a:txBody>
                    <a:bodyPr/>
                    <a:lstStyle/>
                    <a:p>
                      <a:pPr algn="ctr">
                        <a:buNone/>
                      </a:pPr>
                      <a:r>
                        <a:rPr lang="zh-CN" altLang="en-US" sz="2100" b="1" dirty="0">
                          <a:solidFill>
                            <a:schemeClr val="tx1"/>
                          </a:solidFill>
                          <a:latin typeface="楷体" panose="02010609060101010101" charset="-122"/>
                          <a:ea typeface="楷体" panose="02010609060101010101" charset="-122"/>
                        </a:rPr>
                        <a:t>分数</a:t>
                      </a:r>
                    </a:p>
                  </a:txBody>
                  <a:tcPr marL="68580" marR="68580" marT="34290" marB="3429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3">
                        <a:lumMod val="20000"/>
                        <a:lumOff val="80000"/>
                      </a:schemeClr>
                    </a:solidFill>
                  </a:tcPr>
                </a:tc>
                <a:tc>
                  <a:txBody>
                    <a:bodyPr/>
                    <a:lstStyle/>
                    <a:p>
                      <a:pPr algn="ctr">
                        <a:buNone/>
                      </a:pPr>
                      <a:r>
                        <a:rPr lang="zh-CN" altLang="en-US" sz="2100" b="1" dirty="0">
                          <a:solidFill>
                            <a:schemeClr val="tx1"/>
                          </a:solidFill>
                          <a:latin typeface="楷体" panose="02010609060101010101" charset="-122"/>
                          <a:ea typeface="楷体" panose="02010609060101010101" charset="-122"/>
                        </a:rPr>
                        <a:t>百分数</a:t>
                      </a:r>
                    </a:p>
                  </a:txBody>
                  <a:tcPr marL="68580" marR="68580" marT="34290" marB="3429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1891665">
                <a:tc>
                  <a:txBody>
                    <a:bodyPr/>
                    <a:lstStyle/>
                    <a:p>
                      <a:pPr algn="ctr">
                        <a:buNone/>
                      </a:pPr>
                      <a:r>
                        <a:rPr lang="zh-CN" altLang="en-US" sz="2100" b="1" dirty="0" smtClean="0">
                          <a:latin typeface="楷体" panose="02010609060101010101" charset="-122"/>
                          <a:ea typeface="楷体" panose="02010609060101010101" charset="-122"/>
                        </a:rPr>
                        <a:t>区</a:t>
                      </a:r>
                      <a:endParaRPr lang="zh-CN" altLang="en-US" sz="2100" b="1" dirty="0">
                        <a:latin typeface="楷体" panose="02010609060101010101" charset="-122"/>
                        <a:ea typeface="楷体" panose="02010609060101010101" charset="-122"/>
                      </a:endParaRPr>
                    </a:p>
                    <a:p>
                      <a:pPr algn="ctr">
                        <a:buNone/>
                      </a:pPr>
                      <a:endParaRPr lang="zh-CN" altLang="en-US" sz="2100" b="1" dirty="0">
                        <a:latin typeface="楷体" panose="02010609060101010101" charset="-122"/>
                        <a:ea typeface="楷体" panose="02010609060101010101" charset="-122"/>
                      </a:endParaRPr>
                    </a:p>
                    <a:p>
                      <a:pPr algn="ctr">
                        <a:buNone/>
                      </a:pPr>
                      <a:r>
                        <a:rPr lang="zh-CN" altLang="en-US" sz="2100" b="1" dirty="0">
                          <a:latin typeface="楷体" panose="02010609060101010101" charset="-122"/>
                          <a:ea typeface="楷体" panose="02010609060101010101" charset="-122"/>
                        </a:rPr>
                        <a:t>别</a:t>
                      </a:r>
                    </a:p>
                  </a:txBody>
                  <a:tcPr marL="68580" marR="68580" marT="34290" marB="3429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3">
                        <a:lumMod val="20000"/>
                        <a:lumOff val="80000"/>
                      </a:schemeClr>
                    </a:solidFill>
                  </a:tcPr>
                </a:tc>
                <a:tc>
                  <a:txBody>
                    <a:bodyPr/>
                    <a:lstStyle/>
                    <a:p>
                      <a:pPr algn="ctr">
                        <a:buNone/>
                      </a:pPr>
                      <a:endParaRPr lang="zh-CN" altLang="en-US" sz="1400" dirty="0"/>
                    </a:p>
                  </a:txBody>
                  <a:tcPr marL="68580" marR="68580" marT="34290" marB="3429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3">
                        <a:lumMod val="20000"/>
                        <a:lumOff val="80000"/>
                      </a:schemeClr>
                    </a:solidFill>
                  </a:tcPr>
                </a:tc>
                <a:tc>
                  <a:txBody>
                    <a:bodyPr/>
                    <a:lstStyle/>
                    <a:p>
                      <a:pPr algn="ctr">
                        <a:buNone/>
                      </a:pPr>
                      <a:endParaRPr lang="zh-CN" altLang="en-US" sz="1400" dirty="0"/>
                    </a:p>
                  </a:txBody>
                  <a:tcPr marL="68580" marR="68580" marT="34290" marB="3429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sp>
        <p:nvSpPr>
          <p:cNvPr id="80907" name="Text Box 11"/>
          <p:cNvSpPr txBox="1"/>
          <p:nvPr/>
        </p:nvSpPr>
        <p:spPr>
          <a:xfrm>
            <a:off x="2984288" y="2723226"/>
            <a:ext cx="2579383" cy="1040382"/>
          </a:xfrm>
          <a:prstGeom prst="rect">
            <a:avLst/>
          </a:prstGeom>
          <a:noFill/>
          <a:ln w="9525">
            <a:noFill/>
          </a:ln>
        </p:spPr>
        <p:txBody>
          <a:bodyPr wrap="square" lIns="67500" tIns="35100" rIns="67500" bIns="35100">
            <a:spAutoFit/>
          </a:bodyPr>
          <a:lstStyle/>
          <a:p>
            <a:r>
              <a:rPr lang="zh-CN" altLang="en-US" sz="2100" b="1" dirty="0">
                <a:solidFill>
                  <a:srgbClr val="FF0000"/>
                </a:solidFill>
                <a:latin typeface="楷体" panose="02010609060101010101" charset="-122"/>
                <a:ea typeface="楷体" panose="02010609060101010101" charset="-122"/>
              </a:rPr>
              <a:t>既能表示两个数量</a:t>
            </a:r>
            <a:r>
              <a:rPr lang="zh-CN" altLang="en-US" sz="2100" b="1" dirty="0" smtClean="0">
                <a:solidFill>
                  <a:srgbClr val="FF0000"/>
                </a:solidFill>
                <a:latin typeface="楷体" panose="02010609060101010101" charset="-122"/>
                <a:ea typeface="楷体" panose="02010609060101010101" charset="-122"/>
              </a:rPr>
              <a:t>之间的倍数</a:t>
            </a:r>
            <a:r>
              <a:rPr lang="zh-CN" altLang="en-US" sz="2100" b="1" dirty="0">
                <a:solidFill>
                  <a:srgbClr val="FF0000"/>
                </a:solidFill>
                <a:latin typeface="楷体" panose="02010609060101010101" charset="-122"/>
                <a:ea typeface="楷体" panose="02010609060101010101" charset="-122"/>
              </a:rPr>
              <a:t>关系，也可表示某个具体数量。</a:t>
            </a:r>
          </a:p>
        </p:txBody>
      </p:sp>
      <p:sp>
        <p:nvSpPr>
          <p:cNvPr id="80908" name="Text Box 12"/>
          <p:cNvSpPr txBox="1"/>
          <p:nvPr/>
        </p:nvSpPr>
        <p:spPr>
          <a:xfrm>
            <a:off x="5674846" y="2884809"/>
            <a:ext cx="2091113" cy="717216"/>
          </a:xfrm>
          <a:prstGeom prst="rect">
            <a:avLst/>
          </a:prstGeom>
          <a:noFill/>
          <a:ln w="9525">
            <a:noFill/>
          </a:ln>
        </p:spPr>
        <p:txBody>
          <a:bodyPr wrap="square" lIns="67500" tIns="35100" rIns="67500" bIns="35100">
            <a:spAutoFit/>
          </a:bodyPr>
          <a:lstStyle/>
          <a:p>
            <a:r>
              <a:rPr lang="zh-CN" altLang="en-US" sz="2100" b="1" dirty="0">
                <a:solidFill>
                  <a:srgbClr val="FF0000"/>
                </a:solidFill>
                <a:latin typeface="楷体" panose="02010609060101010101" charset="-122"/>
                <a:ea typeface="楷体" panose="02010609060101010101" charset="-122"/>
              </a:rPr>
              <a:t>只表示两个数量</a:t>
            </a:r>
            <a:r>
              <a:rPr lang="zh-CN" altLang="en-US" sz="2100" b="1" dirty="0" smtClean="0">
                <a:solidFill>
                  <a:srgbClr val="FF0000"/>
                </a:solidFill>
                <a:latin typeface="楷体" panose="02010609060101010101" charset="-122"/>
                <a:ea typeface="楷体" panose="02010609060101010101" charset="-122"/>
              </a:rPr>
              <a:t>之间的倍数</a:t>
            </a:r>
            <a:r>
              <a:rPr lang="zh-CN" altLang="en-US" sz="2100" b="1" dirty="0">
                <a:solidFill>
                  <a:srgbClr val="FF0000"/>
                </a:solidFill>
                <a:latin typeface="楷体" panose="02010609060101010101" charset="-122"/>
                <a:ea typeface="楷体" panose="02010609060101010101" charset="-122"/>
              </a:rPr>
              <a:t>关系。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0907"/>
                                        </p:tgtEl>
                                        <p:attrNameLst>
                                          <p:attrName>style.visibility</p:attrName>
                                        </p:attrNameLst>
                                      </p:cBhvr>
                                      <p:to>
                                        <p:strVal val="visible"/>
                                      </p:to>
                                    </p:set>
                                    <p:animEffect transition="in" filter="wipe(down)">
                                      <p:cBhvr>
                                        <p:cTn id="13" dur="500"/>
                                        <p:tgtEl>
                                          <p:spTgt spid="8090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0908"/>
                                        </p:tgtEl>
                                        <p:attrNameLst>
                                          <p:attrName>style.visibility</p:attrName>
                                        </p:attrNameLst>
                                      </p:cBhvr>
                                      <p:to>
                                        <p:strVal val="visible"/>
                                      </p:to>
                                    </p:set>
                                    <p:anim calcmode="lin" valueType="num">
                                      <p:cBhvr>
                                        <p:cTn id="18" dur="500" fill="hold"/>
                                        <p:tgtEl>
                                          <p:spTgt spid="80908"/>
                                        </p:tgtEl>
                                        <p:attrNameLst>
                                          <p:attrName>ppt_w</p:attrName>
                                        </p:attrNameLst>
                                      </p:cBhvr>
                                      <p:tavLst>
                                        <p:tav tm="0">
                                          <p:val>
                                            <p:fltVal val="0"/>
                                          </p:val>
                                        </p:tav>
                                        <p:tav tm="100000">
                                          <p:val>
                                            <p:strVal val="#ppt_w"/>
                                          </p:val>
                                        </p:tav>
                                      </p:tavLst>
                                    </p:anim>
                                    <p:anim calcmode="lin" valueType="num">
                                      <p:cBhvr>
                                        <p:cTn id="19" dur="500" fill="hold"/>
                                        <p:tgtEl>
                                          <p:spTgt spid="80908"/>
                                        </p:tgtEl>
                                        <p:attrNameLst>
                                          <p:attrName>ppt_h</p:attrName>
                                        </p:attrNameLst>
                                      </p:cBhvr>
                                      <p:tavLst>
                                        <p:tav tm="0">
                                          <p:val>
                                            <p:fltVal val="0"/>
                                          </p:val>
                                        </p:tav>
                                        <p:tav tm="100000">
                                          <p:val>
                                            <p:strVal val="#ppt_h"/>
                                          </p:val>
                                        </p:tav>
                                      </p:tavLst>
                                    </p:anim>
                                    <p:animEffect transition="in" filter="fade">
                                      <p:cBhvr>
                                        <p:cTn id="20" dur="500"/>
                                        <p:tgtEl>
                                          <p:spTgt spid="80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0907" grpId="0"/>
      <p:bldP spid="80908" grpId="0"/>
    </p:bldLst>
  </p:timing>
</p:sld>
</file>

<file path=ppt/theme/theme1.xml><?xml version="1.0" encoding="utf-8"?>
<a:theme xmlns:a="http://schemas.openxmlformats.org/drawingml/2006/main" name="1_Office 主题​​">
  <a:themeElements>
    <a:clrScheme name="自定义 159">
      <a:dk1>
        <a:sysClr val="windowText" lastClr="000000"/>
      </a:dk1>
      <a:lt1>
        <a:sysClr val="window" lastClr="FFFFFF"/>
      </a:lt1>
      <a:dk2>
        <a:srgbClr val="1F497D"/>
      </a:dk2>
      <a:lt2>
        <a:srgbClr val="EEECE1"/>
      </a:lt2>
      <a:accent1>
        <a:srgbClr val="02B3C5"/>
      </a:accent1>
      <a:accent2>
        <a:srgbClr val="F07474"/>
      </a:accent2>
      <a:accent3>
        <a:srgbClr val="FFBF53"/>
      </a:accent3>
      <a:accent4>
        <a:srgbClr val="673B77"/>
      </a:accent4>
      <a:accent5>
        <a:srgbClr val="00B9FA"/>
      </a:accent5>
      <a:accent6>
        <a:srgbClr val="BECE37"/>
      </a:accent6>
      <a:hlink>
        <a:srgbClr val="B381D9"/>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159">
      <a:dk1>
        <a:sysClr val="windowText" lastClr="000000"/>
      </a:dk1>
      <a:lt1>
        <a:sysClr val="window" lastClr="FFFFFF"/>
      </a:lt1>
      <a:dk2>
        <a:srgbClr val="1F497D"/>
      </a:dk2>
      <a:lt2>
        <a:srgbClr val="EEECE1"/>
      </a:lt2>
      <a:accent1>
        <a:srgbClr val="02B3C5"/>
      </a:accent1>
      <a:accent2>
        <a:srgbClr val="F07474"/>
      </a:accent2>
      <a:accent3>
        <a:srgbClr val="FFBF53"/>
      </a:accent3>
      <a:accent4>
        <a:srgbClr val="673B77"/>
      </a:accent4>
      <a:accent5>
        <a:srgbClr val="00B9FA"/>
      </a:accent5>
      <a:accent6>
        <a:srgbClr val="BECE37"/>
      </a:accent6>
      <a:hlink>
        <a:srgbClr val="B381D9"/>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968</Words>
  <Application>Microsoft Office PowerPoint</Application>
  <PresentationFormat>全屏显示(16:9)</PresentationFormat>
  <Paragraphs>192</Paragraphs>
  <Slides>20</Slides>
  <Notes>1</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20</vt:i4>
      </vt:variant>
    </vt:vector>
  </HeadingPairs>
  <TitlesOfParts>
    <vt:vector size="23" baseType="lpstr">
      <vt:lpstr>1_Office 主题​​</vt:lpstr>
      <vt:lpstr>2_Office 主题​​</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94</cp:revision>
  <dcterms:created xsi:type="dcterms:W3CDTF">2019-01-16T11:08:00Z</dcterms:created>
  <dcterms:modified xsi:type="dcterms:W3CDTF">2024-03-15T09:04:27Z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