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8"/>
  </p:notesMasterIdLst>
  <p:handoutMasterIdLst>
    <p:handoutMasterId r:id="rId39"/>
  </p:handoutMasterIdLst>
  <p:sldIdLst>
    <p:sldId id="288" r:id="rId3"/>
    <p:sldId id="419" r:id="rId4"/>
    <p:sldId id="506" r:id="rId5"/>
    <p:sldId id="514" r:id="rId6"/>
    <p:sldId id="515" r:id="rId7"/>
    <p:sldId id="507" r:id="rId8"/>
    <p:sldId id="576" r:id="rId9"/>
    <p:sldId id="508" r:id="rId10"/>
    <p:sldId id="509" r:id="rId11"/>
    <p:sldId id="591" r:id="rId12"/>
    <p:sldId id="511" r:id="rId13"/>
    <p:sldId id="513" r:id="rId14"/>
    <p:sldId id="549" r:id="rId15"/>
    <p:sldId id="550" r:id="rId16"/>
    <p:sldId id="592" r:id="rId17"/>
    <p:sldId id="590" r:id="rId18"/>
    <p:sldId id="577" r:id="rId19"/>
    <p:sldId id="578" r:id="rId20"/>
    <p:sldId id="579" r:id="rId21"/>
    <p:sldId id="580" r:id="rId22"/>
    <p:sldId id="581" r:id="rId23"/>
    <p:sldId id="583" r:id="rId24"/>
    <p:sldId id="594" r:id="rId25"/>
    <p:sldId id="584" r:id="rId26"/>
    <p:sldId id="586" r:id="rId27"/>
    <p:sldId id="593" r:id="rId28"/>
    <p:sldId id="588" r:id="rId29"/>
    <p:sldId id="422" r:id="rId30"/>
    <p:sldId id="423" r:id="rId31"/>
    <p:sldId id="435" r:id="rId32"/>
    <p:sldId id="436" r:id="rId33"/>
    <p:sldId id="414" r:id="rId34"/>
    <p:sldId id="427" r:id="rId35"/>
    <p:sldId id="431" r:id="rId36"/>
    <p:sldId id="430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0099"/>
    <a:srgbClr val="336600"/>
    <a:srgbClr val="008000"/>
    <a:srgbClr val="0000FF"/>
    <a:srgbClr val="00CC00"/>
    <a:srgbClr val="FF33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6"/>
    <p:restoredTop sz="96027"/>
  </p:normalViewPr>
  <p:slideViewPr>
    <p:cSldViewPr showGuides="1">
      <p:cViewPr varScale="1">
        <p:scale>
          <a:sx n="70" d="100"/>
          <a:sy n="70" d="100"/>
        </p:scale>
        <p:origin x="1356" y="66"/>
      </p:cViewPr>
      <p:guideLst>
        <p:guide orient="horz" pos="2170"/>
        <p:guide pos="28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页眉占位符 276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27651" name="日期占位符 27650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27652" name="页脚占位符 27651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27653" name="灯片编号占位符 27652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7302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2018/11/25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9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标题，文本与媒体剪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媒体占位符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>
              <a:latin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Times New Roman" panose="02020603050405020304" pitchFamily="18" charset="0"/>
              </a:rPr>
              <a:t>‹#›</a:t>
            </a:fld>
            <a:endParaRPr lang="en-US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advClick="0"/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楷体_GB2312" pitchFamily="49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na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1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3"/>
          <p:cNvSpPr txBox="1"/>
          <p:nvPr/>
        </p:nvSpPr>
        <p:spPr>
          <a:xfrm>
            <a:off x="3924300" y="1341438"/>
            <a:ext cx="475297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chemeClr val="hlink"/>
                </a:solidFill>
                <a:latin typeface="楷体_GB2312" pitchFamily="49" charset="-122"/>
              </a:rPr>
              <a:t> </a:t>
            </a:r>
            <a:endParaRPr lang="en-US" altLang="zh-CN" sz="4800" b="1">
              <a:solidFill>
                <a:srgbClr val="3333CC"/>
              </a:solidFill>
              <a:latin typeface="楷体_GB2312" pitchFamily="49" charset="-122"/>
            </a:endParaRPr>
          </a:p>
        </p:txBody>
      </p:sp>
      <p:sp>
        <p:nvSpPr>
          <p:cNvPr id="3076" name="Text Box 5"/>
          <p:cNvSpPr txBox="1"/>
          <p:nvPr/>
        </p:nvSpPr>
        <p:spPr>
          <a:xfrm>
            <a:off x="3636963" y="1663700"/>
            <a:ext cx="532765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7200" b="1">
                <a:latin typeface="Times New Roman" panose="02020603050405020304" pitchFamily="18" charset="0"/>
              </a:rPr>
              <a:t>22   </a:t>
            </a:r>
            <a:r>
              <a:rPr lang="zh-CN" altLang="en-US" sz="7200" b="1" dirty="0">
                <a:latin typeface="Times New Roman" panose="02020603050405020304" pitchFamily="18" charset="0"/>
              </a:rPr>
              <a:t>九色鹿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90" y="414020"/>
            <a:ext cx="6083300" cy="3072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38195" y="4975860"/>
            <a:ext cx="523494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zh-CN" sz="66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九色鹿救调达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文本占位符 122882"/>
          <p:cNvSpPr>
            <a:spLocks noGrp="1"/>
          </p:cNvSpPr>
          <p:nvPr>
            <p:ph type="body" idx="1"/>
          </p:nvPr>
        </p:nvSpPr>
        <p:spPr>
          <a:xfrm>
            <a:off x="0" y="125730"/>
            <a:ext cx="5533390" cy="432625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altLang="zh-CN" dirty="0"/>
              <a:t>          </a:t>
            </a:r>
            <a:r>
              <a:rPr lang="zh-CN" altLang="en-US" sz="4000" b="1" dirty="0">
                <a:ea typeface="楷体_GB2312" pitchFamily="49" charset="-122"/>
              </a:rPr>
              <a:t>这天，九色鹿在河边散步。突然，耳边传来“救命啊，救命！”的呼喊，只见一个人在汹涌的波涛中奋力挣扎。九色鹿</a:t>
            </a:r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立即纵身</a:t>
            </a:r>
            <a:r>
              <a:rPr lang="zh-CN" altLang="en-US" sz="4000" b="1" dirty="0">
                <a:ea typeface="楷体_GB2312" pitchFamily="49" charset="-122"/>
              </a:rPr>
              <a:t>跳进河中，将落水人</a:t>
            </a:r>
            <a:r>
              <a:rPr lang="zh-CN" altLang="en-US" sz="4000" b="1" dirty="0">
                <a:solidFill>
                  <a:srgbClr val="FF0000"/>
                </a:solidFill>
                <a:ea typeface="楷体_GB2312" pitchFamily="49" charset="-122"/>
              </a:rPr>
              <a:t>救上岸来</a:t>
            </a:r>
            <a:r>
              <a:rPr lang="zh-CN" altLang="en-US" sz="4000" b="1" dirty="0">
                <a:ea typeface="楷体_GB2312" pitchFamily="49" charset="-122"/>
              </a:rPr>
              <a:t>。</a:t>
            </a:r>
          </a:p>
        </p:txBody>
      </p:sp>
      <p:pic>
        <p:nvPicPr>
          <p:cNvPr id="122884" name="图片 122883" descr="Xc8280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760" y="258445"/>
            <a:ext cx="3585845" cy="32746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文本框 77826"/>
          <p:cNvSpPr txBox="1"/>
          <p:nvPr/>
        </p:nvSpPr>
        <p:spPr>
          <a:xfrm>
            <a:off x="59690" y="4076700"/>
            <a:ext cx="9008110" cy="25533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3600" dirty="0">
                <a:solidFill>
                  <a:srgbClr val="FFCC99"/>
                </a:solidFill>
                <a:latin typeface="Times New Roman" panose="02020603050405020304" pitchFamily="18" charset="0"/>
              </a:rPr>
              <a:t>        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落水人名叫调达，得救后连连向九色鹿叩头，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感激</a:t>
            </a:r>
            <a:r>
              <a:rPr lang="zh-CN" altLang="en-US" sz="4000" b="1" dirty="0">
                <a:latin typeface="Times New Roman" panose="02020603050405020304" pitchFamily="18" charset="0"/>
                <a:ea typeface="楷体_GB2312" pitchFamily="49" charset="-122"/>
              </a:rPr>
              <a:t>地说：“谢谢你的救命之恩。我愿意永远做你的奴仆，终身受你的驱使</a:t>
            </a:r>
            <a:r>
              <a:rPr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……</a:t>
            </a:r>
            <a:r>
              <a:rPr lang="en-US" altLang="zh-CN" sz="4000" dirty="0">
                <a:latin typeface="Times New Roman" panose="02020603050405020304" pitchFamily="18" charset="0"/>
                <a:ea typeface="楷体_GB2312" pitchFamily="49" charset="-122"/>
              </a:rPr>
              <a:t>”</a:t>
            </a:r>
          </a:p>
        </p:txBody>
      </p:sp>
      <p:pic>
        <p:nvPicPr>
          <p:cNvPr id="77830" name="图片 77829" descr="Xc828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60350"/>
            <a:ext cx="7921625" cy="3744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文本框 116738"/>
          <p:cNvSpPr txBox="1"/>
          <p:nvPr/>
        </p:nvSpPr>
        <p:spPr>
          <a:xfrm>
            <a:off x="19050" y="140970"/>
            <a:ext cx="9100185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Arial" panose="020B0604020202020204" pitchFamily="34" charset="0"/>
              </a:rPr>
              <a:t>     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九色鹿</a:t>
            </a:r>
            <a:r>
              <a:rPr lang="zh-CN" altLang="en-US" sz="36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打断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了调达的话，说：“我救你并不是要你做我的奴仆。快回家吧。只要你不向任何人泄露我的住处，就算是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知恩图报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了。”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调达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郑重起誓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，决不说出九色鹿的住处，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然后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千恩万谢</a:t>
            </a:r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地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走了。</a:t>
            </a:r>
          </a:p>
        </p:txBody>
      </p:sp>
      <p:pic>
        <p:nvPicPr>
          <p:cNvPr id="116742" name="图片 116741" descr="Xc828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" y="3833495"/>
            <a:ext cx="8832215" cy="2941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捕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165"/>
            <a:ext cx="4552950" cy="25831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10505" y="1535430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郑重起</a:t>
            </a:r>
            <a:r>
              <a:rPr lang="zh-CN" altLang="en-US" sz="7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誓</a:t>
            </a:r>
            <a:endParaRPr lang="zh-CN" altLang="en-US" sz="7200" b="1" dirty="0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80" y="5289530"/>
            <a:ext cx="875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指郑重地说出表示决心的话或对某事提出保证。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64958" y="3429000"/>
            <a:ext cx="1317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言</a:t>
            </a:r>
            <a:endParaRPr lang="zh-CN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3429000"/>
            <a:ext cx="1317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折</a:t>
            </a:r>
            <a:endParaRPr lang="zh-CN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0505" y="3429000"/>
            <a:ext cx="14205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誓</a:t>
            </a:r>
            <a:endParaRPr lang="zh-CN" alt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290" y="414020"/>
            <a:ext cx="6083300" cy="3072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419872" y="5661248"/>
            <a:ext cx="523494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zh-CN" sz="66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九色鹿救调达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7544" y="3573016"/>
            <a:ext cx="856895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3600" b="1" dirty="0">
                <a:latin typeface="楷体_GB2312" pitchFamily="49" charset="-122"/>
              </a:rPr>
              <a:t>洁白如雪  </a:t>
            </a:r>
            <a:r>
              <a:rPr lang="en-US" altLang="zh-CN" sz="3600" b="1" dirty="0">
                <a:latin typeface="楷体_GB2312" pitchFamily="49" charset="-122"/>
              </a:rPr>
              <a:t> </a:t>
            </a:r>
            <a:r>
              <a:rPr lang="en-US" altLang="zh-CN" sz="3600" b="1" dirty="0" err="1">
                <a:latin typeface="楷体_GB2312" pitchFamily="49" charset="-122"/>
              </a:rPr>
              <a:t>毛色鲜艳</a:t>
            </a:r>
            <a:r>
              <a:rPr lang="en-US" altLang="zh-CN" sz="3600" b="1" dirty="0">
                <a:latin typeface="楷体_GB2312" pitchFamily="49" charset="-122"/>
              </a:rPr>
              <a:t>   </a:t>
            </a:r>
            <a:r>
              <a:rPr lang="zh-CN" altLang="en-US" sz="3600" b="1" dirty="0">
                <a:latin typeface="楷体_GB2312" pitchFamily="49" charset="-122"/>
              </a:rPr>
              <a:t>跳河</a:t>
            </a:r>
            <a:r>
              <a:rPr lang="zh-CN" altLang="en-US" sz="3600" b="1" dirty="0" smtClean="0">
                <a:latin typeface="楷体_GB2312" pitchFamily="49" charset="-122"/>
              </a:rPr>
              <a:t>救人</a:t>
            </a:r>
            <a:endParaRPr lang="zh-CN" altLang="en-US" sz="3600" b="1" dirty="0">
              <a:latin typeface="楷体_GB2312" pitchFamily="49" charset="-122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zh-CN" sz="3600" b="1" dirty="0">
              <a:latin typeface="楷体_GB2312" pitchFamily="49" charset="-122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zh-CN" sz="3600" b="1" dirty="0" smtClean="0">
                <a:latin typeface="楷体_GB2312" pitchFamily="49" charset="-122"/>
              </a:rPr>
              <a:t>   </a:t>
            </a:r>
            <a:endParaRPr lang="zh-CN" altLang="en-US" sz="3600" b="1" dirty="0">
              <a:latin typeface="楷体_GB2312" pitchFamily="49" charset="-122"/>
            </a:endParaRPr>
          </a:p>
          <a:p>
            <a:pPr marL="342900" lvl="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</a:rPr>
              <a:t>郑重</a:t>
            </a:r>
            <a:r>
              <a:rPr lang="zh-CN" altLang="en-US" sz="3600" b="1" dirty="0" smtClean="0">
                <a:solidFill>
                  <a:srgbClr val="FF0000"/>
                </a:solidFill>
                <a:latin typeface="楷体_GB2312" pitchFamily="49" charset="-122"/>
              </a:rPr>
              <a:t>起誓   </a:t>
            </a:r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千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恩万谢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116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377190"/>
            <a:ext cx="5557520" cy="3515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4653136"/>
            <a:ext cx="8533105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5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调</a:t>
            </a:r>
            <a:r>
              <a:rPr lang="zh-CN" altLang="en-US" sz="5400" b="1" dirty="0" smtClean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达向国王告密出卖</a:t>
            </a:r>
            <a:r>
              <a:rPr lang="zh-CN" altLang="en-US" sz="5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九色鹿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235" y="20320"/>
            <a:ext cx="893826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有一天，这个国家的王妃做了一个梦，梦见了一头双角洁白如雪、身披九种鲜艳毛色的鹿。她突发奇想：如果用这只鹿的毛皮做件衣服穿上，我一定会显得更加漂亮！于是她缠着国王要他去捕捉九色鹿。国王无奈，只好张贴皇榜，重金悬赏捕捉九色鹿。</a:t>
            </a:r>
          </a:p>
        </p:txBody>
      </p:sp>
      <p:pic>
        <p:nvPicPr>
          <p:cNvPr id="123908" name="图片 123907" descr="Xc8280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" y="3418840"/>
            <a:ext cx="9090025" cy="33642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文本框 111618"/>
          <p:cNvSpPr txBox="1"/>
          <p:nvPr/>
        </p:nvSpPr>
        <p:spPr>
          <a:xfrm>
            <a:off x="17145" y="4180205"/>
            <a:ext cx="9110345" cy="255333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en-US" altLang="zh-CN" sz="4000" dirty="0">
                <a:latin typeface="Times New Roman" panose="02020603050405020304" pitchFamily="18" charset="0"/>
              </a:rPr>
              <a:t>      </a:t>
            </a:r>
            <a:r>
              <a:rPr lang="en-US" altLang="zh-CN" sz="4000" dirty="0" smtClean="0">
                <a:latin typeface="Times New Roman" panose="02020603050405020304" pitchFamily="18" charset="0"/>
              </a:rPr>
              <a:t> </a:t>
            </a:r>
            <a:r>
              <a:rPr lang="zh-CN" altLang="en-US" sz="4000" b="1" dirty="0" smtClean="0">
                <a:latin typeface="Times New Roman" panose="02020603050405020304" pitchFamily="18" charset="0"/>
              </a:rPr>
              <a:t>调</a:t>
            </a:r>
            <a:r>
              <a:rPr lang="zh-CN" altLang="en-US" sz="4000" b="1" dirty="0">
                <a:latin typeface="Times New Roman" panose="02020603050405020304" pitchFamily="18" charset="0"/>
              </a:rPr>
              <a:t>达看了皇榜，心想发财的机会来啦，就进宫告密。国王听了，立即调集军队，由调达带路，浩浩荡荡地向着九色鹿的住地进发了。</a:t>
            </a:r>
          </a:p>
        </p:txBody>
      </p:sp>
      <p:sp>
        <p:nvSpPr>
          <p:cNvPr id="111622" name="文本框 111621"/>
          <p:cNvSpPr txBox="1"/>
          <p:nvPr/>
        </p:nvSpPr>
        <p:spPr>
          <a:xfrm>
            <a:off x="4986020" y="638810"/>
            <a:ext cx="486854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调达看到皇榜，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一心想到的是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他完全忘记了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</a:rPr>
              <a:t>———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</a:rPr>
              <a:t>。</a:t>
            </a:r>
          </a:p>
        </p:txBody>
      </p:sp>
      <p:pic>
        <p:nvPicPr>
          <p:cNvPr id="111624" name="图片 111623" descr="Xc8280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89230"/>
            <a:ext cx="4701540" cy="352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文本占位符 120834"/>
          <p:cNvSpPr>
            <a:spLocks noGrp="1"/>
          </p:cNvSpPr>
          <p:nvPr>
            <p:ph type="body" idx="1"/>
          </p:nvPr>
        </p:nvSpPr>
        <p:spPr>
          <a:xfrm>
            <a:off x="0" y="4005263"/>
            <a:ext cx="9144000" cy="2852737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     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山林之中，春光明媚。九色鹿在开满鲜花的草地上睡得正香。突然，乌鸦高声叫喊道：“九色鹿，九色鹿，快醒一醒吧，国王的军队捉你来了！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</a:p>
        </p:txBody>
      </p:sp>
      <p:pic>
        <p:nvPicPr>
          <p:cNvPr id="120836" name="图片 120835" descr="Xc828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89230"/>
            <a:ext cx="8676005" cy="34251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WordArt 6"/>
          <p:cNvSpPr>
            <a:spLocks noTextEdit="1"/>
          </p:cNvSpPr>
          <p:nvPr/>
        </p:nvSpPr>
        <p:spPr>
          <a:xfrm>
            <a:off x="1187450" y="765175"/>
            <a:ext cx="20161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谈话导入</a:t>
            </a:r>
          </a:p>
        </p:txBody>
      </p:sp>
      <p:sp>
        <p:nvSpPr>
          <p:cNvPr id="3" name="矩形 2"/>
          <p:cNvSpPr/>
          <p:nvPr/>
        </p:nvSpPr>
        <p:spPr>
          <a:xfrm>
            <a:off x="95885" y="1758950"/>
            <a:ext cx="4404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222250"/>
            <a:r>
              <a:rPr lang="zh-CN" altLang="zh-CN" sz="2800" dirty="0">
                <a:solidFill>
                  <a:srgbClr val="000000"/>
                </a:solidFill>
                <a:latin typeface="NEU-BZ-S92"/>
                <a:ea typeface="方正书宋_GBK"/>
              </a:rPr>
              <a:t>同学们见过什么样的鹿</a:t>
            </a:r>
            <a:r>
              <a:rPr lang="zh-CN" altLang="en-US" sz="2800" dirty="0">
                <a:solidFill>
                  <a:srgbClr val="000000"/>
                </a:solidFill>
                <a:latin typeface="NEU-BZ-S92"/>
                <a:ea typeface="方正书宋_GBK"/>
              </a:rPr>
              <a:t>？</a:t>
            </a:r>
            <a:endParaRPr lang="zh-CN" altLang="zh-CN" sz="2800" dirty="0">
              <a:solidFill>
                <a:srgbClr val="000000"/>
              </a:solidFill>
              <a:latin typeface="NEU-BZ-S92"/>
              <a:ea typeface="方正书宋_GBK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69925" y="3443605"/>
            <a:ext cx="4126865" cy="2073275"/>
            <a:chOff x="1371885" y="3573016"/>
            <a:chExt cx="2673527" cy="1944216"/>
          </a:xfrm>
        </p:grpSpPr>
        <p:pic>
          <p:nvPicPr>
            <p:cNvPr id="5124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885" y="3573016"/>
              <a:ext cx="2673527" cy="194421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5" name="矩形 3"/>
            <p:cNvSpPr/>
            <p:nvPr/>
          </p:nvSpPr>
          <p:spPr>
            <a:xfrm>
              <a:off x="1808403" y="4240427"/>
              <a:ext cx="1800493" cy="4317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zh-CN" b="1" dirty="0">
                  <a:solidFill>
                    <a:srgbClr val="FF0000"/>
                  </a:solidFill>
                  <a:latin typeface="NEU-BZ-S92"/>
                  <a:ea typeface="方正楷体_GBK"/>
                </a:rPr>
                <a:t>梅花鹿、长颈鹿</a:t>
              </a:r>
              <a:endPara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3074" name="Picture 2" descr="Sna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85" y="1032510"/>
            <a:ext cx="4499610" cy="33293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文本占位符 130050"/>
          <p:cNvSpPr>
            <a:spLocks noGrp="1"/>
          </p:cNvSpPr>
          <p:nvPr>
            <p:ph type="body" idx="1"/>
          </p:nvPr>
        </p:nvSpPr>
        <p:spPr>
          <a:xfrm>
            <a:off x="-38100" y="3355975"/>
            <a:ext cx="9150350" cy="251904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b="1" dirty="0"/>
              <a:t>               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九色鹿从梦中惊醒，发现自己已处在刀枪箭斧的包围之中，无法脱身。再一看，调达正站在国王身边。九色鹿非常气愤，指着调达说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陛下，您知道吗？正是这个人，在快要淹死时，我救了他。他发誓永不暴露我的住地，谁知他竟然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见利忘义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！您与这种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灵魂肮脏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的小人一起来残害无辜，难道不怕天下人笑话吗？”</a:t>
            </a:r>
          </a:p>
        </p:txBody>
      </p:sp>
      <p:pic>
        <p:nvPicPr>
          <p:cNvPr id="130052" name="图片 130051" descr="Xc828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" y="189230"/>
            <a:ext cx="8424545" cy="3034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文本占位符 121858"/>
          <p:cNvSpPr>
            <a:spLocks noGrp="1"/>
          </p:cNvSpPr>
          <p:nvPr>
            <p:ph type="body" idx="1"/>
          </p:nvPr>
        </p:nvSpPr>
        <p:spPr>
          <a:xfrm>
            <a:off x="0" y="4437063"/>
            <a:ext cx="9144000" cy="2420937"/>
          </a:xfrm>
          <a:solidFill>
            <a:schemeClr val="bg1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buNone/>
            </a:pPr>
            <a:r>
              <a:rPr lang="en-US" altLang="zh-CN" sz="2800" dirty="0"/>
              <a:t>           </a:t>
            </a:r>
            <a:r>
              <a:rPr lang="zh-CN" altLang="en-US" sz="4000" b="1" dirty="0">
                <a:ea typeface="楷体_GB2312" pitchFamily="49" charset="-122"/>
              </a:rPr>
              <a:t>国王非常惭愧。他斥责调达</a:t>
            </a:r>
            <a:r>
              <a:rPr lang="zh-CN" altLang="en-US" sz="4000" b="1" dirty="0">
                <a:solidFill>
                  <a:srgbClr val="FF3300"/>
                </a:solidFill>
                <a:ea typeface="楷体_GB2312" pitchFamily="49" charset="-122"/>
              </a:rPr>
              <a:t>背信弃义</a:t>
            </a:r>
            <a:r>
              <a:rPr lang="zh-CN" altLang="en-US" sz="4000" b="1" dirty="0">
                <a:ea typeface="楷体_GB2312" pitchFamily="49" charset="-122"/>
              </a:rPr>
              <a:t>，</a:t>
            </a:r>
            <a:r>
              <a:rPr lang="zh-CN" altLang="en-US" sz="4000" b="1" dirty="0">
                <a:solidFill>
                  <a:srgbClr val="FF3300"/>
                </a:solidFill>
                <a:ea typeface="楷体_GB2312" pitchFamily="49" charset="-122"/>
              </a:rPr>
              <a:t>恩将仇报</a:t>
            </a:r>
            <a:r>
              <a:rPr lang="zh-CN" altLang="en-US" sz="4000" b="1" dirty="0">
                <a:ea typeface="楷体_GB2312" pitchFamily="49" charset="-122"/>
              </a:rPr>
              <a:t>，并重重惩罚了他，还下令全国臣民永远不许伤害九色鹿。</a:t>
            </a:r>
          </a:p>
        </p:txBody>
      </p:sp>
      <p:pic>
        <p:nvPicPr>
          <p:cNvPr id="121860" name="图片 121859" descr="Xc828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60350"/>
            <a:ext cx="8569325" cy="4176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Administrator\桌面\迟玲四年课件任务\边框素材\未标题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93461"/>
            <a:ext cx="7561263" cy="4697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69795" y="2886393"/>
            <a:ext cx="5184775" cy="9540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zh-CN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见利忘义</a:t>
            </a:r>
            <a:r>
              <a:rPr lang="zh-CN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zh-CN" sz="28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什么</a:t>
            </a:r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意思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</a:p>
          <a:p>
            <a:r>
              <a:rPr lang="zh-CN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“利”和“义”各指什么</a:t>
            </a: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97305" y="4889500"/>
            <a:ext cx="6447790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“利”指的是国王说要给的大量金钱，“义”指道义，当时九色鹿不顾安危救调达。</a:t>
            </a:r>
          </a:p>
        </p:txBody>
      </p:sp>
      <p:sp>
        <p:nvSpPr>
          <p:cNvPr id="4" name="矩形 3"/>
          <p:cNvSpPr/>
          <p:nvPr/>
        </p:nvSpPr>
        <p:spPr>
          <a:xfrm>
            <a:off x="2289175" y="4119880"/>
            <a:ext cx="3887788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违背诺言，不讲道义。</a:t>
            </a:r>
          </a:p>
        </p:txBody>
      </p:sp>
      <p:pic>
        <p:nvPicPr>
          <p:cNvPr id="5" name="内容占位符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" y="59690"/>
            <a:ext cx="5587365" cy="2121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5868144" y="272167"/>
            <a:ext cx="13179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义</a:t>
            </a:r>
            <a:endParaRPr lang="zh-CN" alt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54570" y="192058"/>
            <a:ext cx="13179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12700">
                  <a:solidFill>
                    <a:srgbClr val="00CC99"/>
                  </a:solidFill>
                  <a:prstDash val="solid"/>
                </a:ln>
                <a:pattFill prst="pct50">
                  <a:fgClr>
                    <a:srgbClr val="00CC99"/>
                  </a:fgClr>
                  <a:bgClr>
                    <a:srgbClr val="00CC99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00CC99"/>
                  </a:outerShdw>
                </a:effectLst>
              </a:rPr>
              <a:t>義</a:t>
            </a:r>
            <a:endParaRPr lang="zh-CN" alt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788"/>
            <a:ext cx="9144000" cy="470042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0" y="2348880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分小组讨论“背信弃义”</a:t>
            </a:r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</a:rPr>
              <a:t>和“恩将仇报”的意思</a:t>
            </a:r>
          </a:p>
        </p:txBody>
      </p:sp>
    </p:spTree>
    <p:extLst>
      <p:ext uri="{BB962C8B-B14F-4D97-AF65-F5344CB8AC3E}">
        <p14:creationId xmlns:p14="http://schemas.microsoft.com/office/powerpoint/2010/main" val="27953586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Administrator\桌面\迟玲四年课件任务\边框素材\Redocn_20120706052045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" y="908050"/>
            <a:ext cx="8971280" cy="4537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22805" y="1953260"/>
            <a:ext cx="4897438" cy="830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“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背信弃义”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什么意思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在这里“信”和“义”各指什么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3615" y="3535045"/>
            <a:ext cx="57848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“义”指道义，当时九色鹿不顾安危救调达，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“信”指那个人跟九色鹿说好的不告诉别人这个秘密。</a:t>
            </a:r>
          </a:p>
        </p:txBody>
      </p:sp>
      <p:sp>
        <p:nvSpPr>
          <p:cNvPr id="4" name="矩形 3"/>
          <p:cNvSpPr/>
          <p:nvPr/>
        </p:nvSpPr>
        <p:spPr>
          <a:xfrm>
            <a:off x="2435225" y="2946400"/>
            <a:ext cx="385889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指不守信用,不讲道义。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istrator\桌面\迟玲四年课件任务\边框素材\未标题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30"/>
            <a:ext cx="9110345" cy="4029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24075" y="1773238"/>
            <a:ext cx="45720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“恩将仇报”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什么意思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? </a:t>
            </a:r>
          </a:p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“恩”和“仇”各指什么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24075" y="3573780"/>
            <a:ext cx="583311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“恩”九色鹿救了他；“仇”他不报答，反而带军队来杀害九色鹿 。</a:t>
            </a:r>
          </a:p>
        </p:txBody>
      </p:sp>
      <p:sp>
        <p:nvSpPr>
          <p:cNvPr id="4" name="矩形 3"/>
          <p:cNvSpPr/>
          <p:nvPr/>
        </p:nvSpPr>
        <p:spPr>
          <a:xfrm>
            <a:off x="2304415" y="2857818"/>
            <a:ext cx="2030413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指忘恩负义。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47" y="141405"/>
            <a:ext cx="5557520" cy="35153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5934670"/>
            <a:ext cx="8533105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5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调</a:t>
            </a:r>
            <a:r>
              <a:rPr lang="zh-CN" altLang="en-US" sz="5400" b="1" dirty="0" smtClean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达向国王告密出卖</a:t>
            </a:r>
            <a:r>
              <a:rPr lang="zh-CN" altLang="en-US" sz="54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九色鹿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72200" y="1124744"/>
            <a:ext cx="3312368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9512" y="365676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/>
              <a:t>贪财</a:t>
            </a:r>
            <a:r>
              <a:rPr lang="zh-CN" altLang="en-US" sz="3600" dirty="0"/>
              <a:t>告密   </a:t>
            </a:r>
            <a:r>
              <a:rPr lang="zh-CN" altLang="en-US" sz="3600" dirty="0" smtClean="0"/>
              <a:t>见利忘义   背信弃义   受到惩罚</a:t>
            </a:r>
            <a:endParaRPr lang="zh-CN" altLang="en-US" sz="3600" dirty="0"/>
          </a:p>
          <a:p>
            <a:pPr>
              <a:lnSpc>
                <a:spcPct val="150000"/>
              </a:lnSpc>
            </a:pPr>
            <a:r>
              <a:rPr lang="zh-CN" altLang="en-US" sz="3600" dirty="0"/>
              <a:t>张贴皇榜   浩浩荡荡   </a:t>
            </a:r>
            <a:r>
              <a:rPr lang="zh-CN" altLang="en-US" sz="3600" dirty="0" smtClean="0"/>
              <a:t>    惭愧        </a:t>
            </a:r>
            <a:r>
              <a:rPr lang="zh-CN" altLang="en-US" sz="3600" dirty="0"/>
              <a:t>斥责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65060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Administrator\桌面\迟玲四年课件任务\边框素材\2008521742269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65" y="836712"/>
            <a:ext cx="7200900" cy="507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矩形 1"/>
          <p:cNvSpPr/>
          <p:nvPr/>
        </p:nvSpPr>
        <p:spPr>
          <a:xfrm>
            <a:off x="1547813" y="2349500"/>
            <a:ext cx="6119812" cy="28613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学习这篇课文以后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我们了解到</a:t>
            </a:r>
            <a:r>
              <a:rPr lang="zh-CN" altLang="zh-CN" sz="2400" b="1" u="sng" dirty="0">
                <a:latin typeface="Arial" panose="020B0604020202020204" pitchFamily="34" charset="0"/>
                <a:ea typeface="宋体" panose="02010600030101010101" pitchFamily="2" charset="-122"/>
              </a:rPr>
              <a:t>　　　　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的九色鹿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它不顾自身安危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跳入河中救出调达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而调达却</a:t>
            </a:r>
            <a:r>
              <a:rPr lang="zh-CN" altLang="zh-CN" sz="2400" b="1" u="sng" dirty="0">
                <a:latin typeface="Arial" panose="020B0604020202020204" pitchFamily="34" charset="0"/>
                <a:ea typeface="宋体" panose="02010600030101010101" pitchFamily="2" charset="-122"/>
              </a:rPr>
              <a:t>　　　　　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u="sng" dirty="0">
                <a:latin typeface="Arial" panose="020B0604020202020204" pitchFamily="34" charset="0"/>
                <a:ea typeface="宋体" panose="02010600030101010101" pitchFamily="2" charset="-122"/>
              </a:rPr>
              <a:t>　　　　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。调达这个灵魂肮脏的小人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最后受到国王的</a:t>
            </a:r>
            <a:r>
              <a:rPr lang="zh-CN" altLang="zh-CN" sz="2400" b="1" u="sng" dirty="0">
                <a:latin typeface="Arial" panose="020B0604020202020204" pitchFamily="34" charset="0"/>
                <a:ea typeface="宋体" panose="02010600030101010101" pitchFamily="2" charset="-122"/>
              </a:rPr>
              <a:t>　　　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。可见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国王是个</a:t>
            </a:r>
            <a:r>
              <a:rPr lang="zh-CN" altLang="zh-CN" sz="2400" b="1" u="sng" dirty="0">
                <a:latin typeface="Arial" panose="020B0604020202020204" pitchFamily="34" charset="0"/>
                <a:ea typeface="宋体" panose="02010600030101010101" pitchFamily="2" charset="-122"/>
              </a:rPr>
              <a:t>　　　　　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的人。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  <a:endParaRPr lang="zh-CN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3" name="矩形 2"/>
          <p:cNvSpPr/>
          <p:nvPr/>
        </p:nvSpPr>
        <p:spPr>
          <a:xfrm>
            <a:off x="1619250" y="1341438"/>
            <a:ext cx="402748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400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根据课文内容填空。</a:t>
            </a:r>
          </a:p>
        </p:txBody>
      </p:sp>
      <p:sp>
        <p:nvSpPr>
          <p:cNvPr id="5" name="矩形 4"/>
          <p:cNvSpPr/>
          <p:nvPr/>
        </p:nvSpPr>
        <p:spPr>
          <a:xfrm>
            <a:off x="5846128" y="2456815"/>
            <a:ext cx="1422184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善良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美丽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2270" y="3549968"/>
            <a:ext cx="14224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背信弃义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39615" y="3549968"/>
            <a:ext cx="14224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恩将仇报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8705" y="4111308"/>
            <a:ext cx="8032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严惩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35375" y="4671695"/>
            <a:ext cx="14224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知错就改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istrator\桌面\迟玲四年课件任务\边框素材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484313"/>
            <a:ext cx="6326188" cy="432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WordArt 6"/>
          <p:cNvSpPr>
            <a:spLocks noTextEdit="1"/>
          </p:cNvSpPr>
          <p:nvPr/>
        </p:nvSpPr>
        <p:spPr>
          <a:xfrm>
            <a:off x="1116013" y="549275"/>
            <a:ext cx="20161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理清思路</a:t>
            </a:r>
          </a:p>
        </p:txBody>
      </p:sp>
      <p:sp>
        <p:nvSpPr>
          <p:cNvPr id="3" name="矩形 2"/>
          <p:cNvSpPr/>
          <p:nvPr/>
        </p:nvSpPr>
        <p:spPr>
          <a:xfrm>
            <a:off x="2555875" y="1989138"/>
            <a:ext cx="38258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记叙文 “六要素”是什么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1855" y="3357880"/>
            <a:ext cx="51276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时间、地点、人物、事情的起因、经过、结果。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Administrator\桌面\迟玲四年课件任务\边框素材\图片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620713"/>
            <a:ext cx="6840537" cy="5472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1692275" y="1268413"/>
            <a:ext cx="583247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按事情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起因、经过和结果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给课文分段。</a:t>
            </a:r>
          </a:p>
        </p:txBody>
      </p:sp>
      <p:sp>
        <p:nvSpPr>
          <p:cNvPr id="4" name="矩形 3"/>
          <p:cNvSpPr/>
          <p:nvPr/>
        </p:nvSpPr>
        <p:spPr>
          <a:xfrm>
            <a:off x="1835150" y="2276475"/>
            <a:ext cx="5545138" cy="3416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第一部分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(1):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讲在山林中生活着神奇的九色鹿。</a:t>
            </a:r>
          </a:p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第二部分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(2~5):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讲有一天九色鹿救了一个名叫调达的落水者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调达郑重起誓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绝不说出九色鹿的住处。</a:t>
            </a:r>
          </a:p>
          <a:p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第三部分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(6~9):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讲调达财迷心窍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带领国王的军队包围了九色鹿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九色鹿怒斥调达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最后国王惩罚了调达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并下令不许伤害九色鹿。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" y="141605"/>
            <a:ext cx="4161155" cy="3425825"/>
          </a:xfrm>
          <a:prstGeom prst="rect">
            <a:avLst/>
          </a:prstGeom>
        </p:spPr>
      </p:pic>
      <p:pic>
        <p:nvPicPr>
          <p:cNvPr id="3" name="图片 2" descr="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0" y="3567430"/>
            <a:ext cx="4792345" cy="32150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225290" y="482600"/>
            <a:ext cx="5415915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 敦煌莫高窟壁画</a:t>
            </a:r>
          </a:p>
          <a:p>
            <a:pPr algn="ctr"/>
            <a:r>
              <a:rPr lang="zh-CN" altLang="en-US" sz="48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</a:rPr>
              <a:t>《九色鹿经图》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文本占位符 68609"/>
          <p:cNvSpPr>
            <a:spLocks noGrp="1"/>
          </p:cNvSpPr>
          <p:nvPr>
            <p:ph type="body" idx="1"/>
          </p:nvPr>
        </p:nvSpPr>
        <p:spPr>
          <a:xfrm>
            <a:off x="-287337" y="603250"/>
            <a:ext cx="9396412" cy="6858000"/>
          </a:xfrm>
        </p:spPr>
        <p:txBody>
          <a:bodyPr/>
          <a:lstStyle/>
          <a:p>
            <a:pPr>
              <a:buNone/>
            </a:pPr>
            <a:endParaRPr lang="zh-CN" altLang="en-US" sz="36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buNone/>
            </a:pP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   九色鹿非常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气愤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，指着调达说：“陛下，您知道吗？正是这个人，在快要淹死时，我救了他。他发誓永不暴露我的住地，谁知他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竟然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见利忘义！您与这种灵魂肮脏的小人一起来残害无辜，</a:t>
            </a:r>
            <a:r>
              <a:rPr lang="zh-CN" altLang="en-US" sz="36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难道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不怕天下人笑话吗？”</a:t>
            </a:r>
            <a:r>
              <a:rPr lang="zh-CN" altLang="en-US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</a:p>
        </p:txBody>
      </p:sp>
      <p:sp>
        <p:nvSpPr>
          <p:cNvPr id="68612" name="椭圆 68611">
            <a:hlinkClick r:id="rId2" action="ppaction://hlinksldjump"/>
          </p:cNvPr>
          <p:cNvSpPr/>
          <p:nvPr/>
        </p:nvSpPr>
        <p:spPr>
          <a:xfrm>
            <a:off x="8459788" y="6237288"/>
            <a:ext cx="360362" cy="215900"/>
          </a:xfrm>
          <a:prstGeom prst="ellipse">
            <a:avLst/>
          </a:prstGeom>
          <a:solidFill>
            <a:srgbClr val="CCFF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body"/>
          </p:nvPr>
        </p:nvSpPr>
        <p:spPr>
          <a:xfrm>
            <a:off x="-396875" y="333375"/>
            <a:ext cx="6121400" cy="1368425"/>
          </a:xfrm>
        </p:spPr>
        <p:txBody>
          <a:bodyPr vert="horz" wrap="square" anchor="t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在一片景色秀丽的山林中，有一只鹿。它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双角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洁白如雪，身上有九种鲜艳的</a:t>
            </a:r>
            <a:r>
              <a:rPr lang="zh-CN" altLang="en-US" sz="24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毛色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，漂亮极了，人们都称它九色鹿。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　　</a:t>
            </a:r>
          </a:p>
        </p:txBody>
      </p:sp>
      <p:sp>
        <p:nvSpPr>
          <p:cNvPr id="64515" name="Rectangle 3"/>
          <p:cNvSpPr/>
          <p:nvPr/>
        </p:nvSpPr>
        <p:spPr>
          <a:xfrm>
            <a:off x="323850" y="3068638"/>
            <a:ext cx="550227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latin typeface="楷体_GB2312" pitchFamily="49" charset="-122"/>
              </a:rPr>
              <a:t>   </a:t>
            </a:r>
            <a:r>
              <a:rPr lang="zh-CN" altLang="en-US" b="1" dirty="0">
                <a:latin typeface="楷体_GB2312" pitchFamily="49" charset="-122"/>
              </a:rPr>
              <a:t>九色鹿打断了调达的话，说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</a:rPr>
              <a:t>：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</a:rPr>
              <a:t>我救你并不是要你做我的奴仆。快回家吧。只要你不向任何人泄露我的住处，就算是知恩图报了。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zh-CN" altLang="en-US" b="1" dirty="0">
              <a:solidFill>
                <a:srgbClr val="0000FF"/>
              </a:solidFill>
              <a:latin typeface="楷体_GB2312" pitchFamily="49" charset="-122"/>
            </a:endParaRPr>
          </a:p>
        </p:txBody>
      </p:sp>
      <p:sp>
        <p:nvSpPr>
          <p:cNvPr id="64516" name="Rectangle 5"/>
          <p:cNvSpPr/>
          <p:nvPr/>
        </p:nvSpPr>
        <p:spPr>
          <a:xfrm>
            <a:off x="323850" y="4575175"/>
            <a:ext cx="5832475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b="1">
                <a:latin typeface="楷体_GB2312" pitchFamily="49" charset="-122"/>
              </a:rPr>
              <a:t>   </a:t>
            </a:r>
            <a:r>
              <a:rPr lang="zh-CN" altLang="en-US" b="1" dirty="0">
                <a:latin typeface="楷体_GB2312" pitchFamily="49" charset="-122"/>
              </a:rPr>
              <a:t>九色鹿非常气愤，指着调达说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</a:rPr>
              <a:t>：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“</a:t>
            </a:r>
            <a:r>
              <a:rPr lang="zh-CN" altLang="en-US" b="1" dirty="0">
                <a:solidFill>
                  <a:srgbClr val="0000FF"/>
                </a:solidFill>
                <a:latin typeface="楷体_GB2312" pitchFamily="49" charset="-122"/>
              </a:rPr>
              <a:t>陛下，您知道吗？正是这个人，在快要淹死时，我救了他。他发誓永不暴露我的住地，谁知他竟然见利忘义！您与这种灵魂肮脏的小人一起来残害无辜，难道不怕天下人笑话吗？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”</a:t>
            </a:r>
            <a:endParaRPr lang="zh-CN" altLang="en-US" b="1" dirty="0">
              <a:solidFill>
                <a:srgbClr val="0000FF"/>
              </a:solidFill>
              <a:latin typeface="楷体_GB2312" pitchFamily="49" charset="-122"/>
            </a:endParaRPr>
          </a:p>
        </p:txBody>
      </p:sp>
      <p:sp>
        <p:nvSpPr>
          <p:cNvPr id="64517" name="Rectangle 6"/>
          <p:cNvSpPr/>
          <p:nvPr/>
        </p:nvSpPr>
        <p:spPr>
          <a:xfrm>
            <a:off x="395288" y="1916113"/>
            <a:ext cx="534670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     九色鹿立即纵身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跳进河中</a:t>
            </a:r>
            <a:r>
              <a:rPr lang="zh-CN" altLang="en-US" b="1" dirty="0">
                <a:latin typeface="Times New Roman" panose="02020603050405020304" pitchFamily="18" charset="0"/>
              </a:rPr>
              <a:t>，将落水人</a:t>
            </a:r>
            <a:r>
              <a:rPr lang="zh-CN" altLang="en-US" b="1" dirty="0">
                <a:solidFill>
                  <a:srgbClr val="FF3300"/>
                </a:solidFill>
                <a:latin typeface="Times New Roman" panose="02020603050405020304" pitchFamily="18" charset="0"/>
              </a:rPr>
              <a:t>救上岸来</a:t>
            </a:r>
            <a:r>
              <a:rPr lang="zh-CN" altLang="en-US" b="1" dirty="0">
                <a:latin typeface="Times New Roman" panose="02020603050405020304" pitchFamily="18" charset="0"/>
              </a:rPr>
              <a:t>。</a:t>
            </a:r>
            <a:br>
              <a:rPr lang="zh-CN" altLang="en-US" b="1" dirty="0">
                <a:latin typeface="Times New Roman" panose="02020603050405020304" pitchFamily="18" charset="0"/>
              </a:rPr>
            </a:b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64518" name="Oval 7"/>
          <p:cNvSpPr/>
          <p:nvPr/>
        </p:nvSpPr>
        <p:spPr>
          <a:xfrm>
            <a:off x="395288" y="333375"/>
            <a:ext cx="287337" cy="215900"/>
          </a:xfrm>
          <a:prstGeom prst="ellipse">
            <a:avLst/>
          </a:prstGeom>
          <a:solidFill>
            <a:srgbClr val="CCFFCC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4519" name="Oval 8"/>
          <p:cNvSpPr/>
          <p:nvPr/>
        </p:nvSpPr>
        <p:spPr>
          <a:xfrm>
            <a:off x="396875" y="1700213"/>
            <a:ext cx="287338" cy="215900"/>
          </a:xfrm>
          <a:prstGeom prst="ellipse">
            <a:avLst/>
          </a:prstGeom>
          <a:solidFill>
            <a:srgbClr val="CCFFCC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4520" name="Oval 9"/>
          <p:cNvSpPr/>
          <p:nvPr/>
        </p:nvSpPr>
        <p:spPr>
          <a:xfrm>
            <a:off x="395288" y="2924175"/>
            <a:ext cx="287337" cy="215900"/>
          </a:xfrm>
          <a:prstGeom prst="ellipse">
            <a:avLst/>
          </a:prstGeom>
          <a:solidFill>
            <a:srgbClr val="CCFFCC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4521" name="Oval 10"/>
          <p:cNvSpPr/>
          <p:nvPr/>
        </p:nvSpPr>
        <p:spPr>
          <a:xfrm>
            <a:off x="468313" y="4724400"/>
            <a:ext cx="287337" cy="215900"/>
          </a:xfrm>
          <a:prstGeom prst="ellipse">
            <a:avLst/>
          </a:prstGeom>
          <a:solidFill>
            <a:srgbClr val="CCFFCC"/>
          </a:solidFill>
          <a:ln w="9525">
            <a:noFill/>
          </a:ln>
        </p:spPr>
        <p:txBody>
          <a:bodyPr wrap="none" anchor="ctr"/>
          <a:lstStyle/>
          <a:p>
            <a:pPr eaLnBrk="1" hangingPunct="1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4522" name="文本框 64521"/>
          <p:cNvSpPr txBox="1"/>
          <p:nvPr/>
        </p:nvSpPr>
        <p:spPr>
          <a:xfrm>
            <a:off x="5724525" y="692150"/>
            <a:ext cx="1082675" cy="541338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外貌</a:t>
            </a:r>
          </a:p>
        </p:txBody>
      </p:sp>
      <p:sp>
        <p:nvSpPr>
          <p:cNvPr id="64523" name="文本框 64522"/>
          <p:cNvSpPr txBox="1"/>
          <p:nvPr/>
        </p:nvSpPr>
        <p:spPr>
          <a:xfrm>
            <a:off x="5724525" y="1844675"/>
            <a:ext cx="935038" cy="5286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行为</a:t>
            </a:r>
          </a:p>
        </p:txBody>
      </p:sp>
      <p:sp>
        <p:nvSpPr>
          <p:cNvPr id="64524" name="文本框 64523"/>
          <p:cNvSpPr txBox="1"/>
          <p:nvPr/>
        </p:nvSpPr>
        <p:spPr>
          <a:xfrm>
            <a:off x="5724525" y="4005263"/>
            <a:ext cx="1008063" cy="52863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语言</a:t>
            </a:r>
          </a:p>
        </p:txBody>
      </p:sp>
      <p:sp>
        <p:nvSpPr>
          <p:cNvPr id="64525" name="右大括号 64524"/>
          <p:cNvSpPr/>
          <p:nvPr/>
        </p:nvSpPr>
        <p:spPr>
          <a:xfrm>
            <a:off x="6877050" y="765175"/>
            <a:ext cx="427038" cy="4464050"/>
          </a:xfrm>
          <a:prstGeom prst="rightBrace">
            <a:avLst>
              <a:gd name="adj1" fmla="val 87112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6" name="矩形 64525"/>
          <p:cNvSpPr/>
          <p:nvPr/>
        </p:nvSpPr>
        <p:spPr>
          <a:xfrm>
            <a:off x="7596188" y="1341438"/>
            <a:ext cx="1008062" cy="4318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美丽</a:t>
            </a:r>
          </a:p>
        </p:txBody>
      </p:sp>
      <p:sp>
        <p:nvSpPr>
          <p:cNvPr id="64527" name="矩形 64526"/>
          <p:cNvSpPr/>
          <p:nvPr/>
        </p:nvSpPr>
        <p:spPr>
          <a:xfrm>
            <a:off x="7596188" y="2133600"/>
            <a:ext cx="1008062" cy="50323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勇敢</a:t>
            </a:r>
          </a:p>
        </p:txBody>
      </p:sp>
      <p:sp>
        <p:nvSpPr>
          <p:cNvPr id="64528" name="矩形 64527"/>
          <p:cNvSpPr/>
          <p:nvPr/>
        </p:nvSpPr>
        <p:spPr>
          <a:xfrm>
            <a:off x="6732588" y="2924175"/>
            <a:ext cx="2808287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善良</a:t>
            </a:r>
          </a:p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施恩不图报</a:t>
            </a:r>
          </a:p>
        </p:txBody>
      </p:sp>
      <p:sp>
        <p:nvSpPr>
          <p:cNvPr id="64529" name="矩形 64528"/>
          <p:cNvSpPr/>
          <p:nvPr/>
        </p:nvSpPr>
        <p:spPr>
          <a:xfrm>
            <a:off x="6659563" y="3860800"/>
            <a:ext cx="2808287" cy="50482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机智</a:t>
            </a:r>
          </a:p>
          <a:p>
            <a:pPr algn="ctr" eaLnBrk="1" hangingPunct="1"/>
            <a:r>
              <a:rPr lang="zh-CN" altLang="en-US" sz="2800" b="1" dirty="0">
                <a:latin typeface="Times New Roman" panose="02020603050405020304" pitchFamily="18" charset="0"/>
              </a:rPr>
              <a:t>充满正义</a:t>
            </a:r>
          </a:p>
        </p:txBody>
      </p:sp>
      <p:sp>
        <p:nvSpPr>
          <p:cNvPr id="64530" name="椭圆 64529">
            <a:hlinkClick r:id="rId2" action="ppaction://hlinksldjump"/>
          </p:cNvPr>
          <p:cNvSpPr/>
          <p:nvPr/>
        </p:nvSpPr>
        <p:spPr>
          <a:xfrm>
            <a:off x="5148263" y="1125538"/>
            <a:ext cx="288925" cy="215900"/>
          </a:xfrm>
          <a:prstGeom prst="ellipse">
            <a:avLst/>
          </a:prstGeom>
          <a:solidFill>
            <a:srgbClr val="CCFFFF">
              <a:alpha val="5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1" name="椭圆 64530">
            <a:hlinkClick r:id="rId2" action="ppaction://hlinksldjump"/>
          </p:cNvPr>
          <p:cNvSpPr/>
          <p:nvPr/>
        </p:nvSpPr>
        <p:spPr>
          <a:xfrm>
            <a:off x="5219700" y="4292600"/>
            <a:ext cx="288925" cy="215900"/>
          </a:xfrm>
          <a:prstGeom prst="ellipse">
            <a:avLst/>
          </a:prstGeom>
          <a:solidFill>
            <a:srgbClr val="CCFFFF">
              <a:alpha val="5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2" name="椭圆 64531">
            <a:hlinkClick r:id="rId2" action="ppaction://hlinksldjump"/>
          </p:cNvPr>
          <p:cNvSpPr/>
          <p:nvPr/>
        </p:nvSpPr>
        <p:spPr>
          <a:xfrm>
            <a:off x="5148263" y="2349500"/>
            <a:ext cx="288925" cy="215900"/>
          </a:xfrm>
          <a:prstGeom prst="ellipse">
            <a:avLst/>
          </a:prstGeom>
          <a:solidFill>
            <a:srgbClr val="CCFFFF">
              <a:alpha val="50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3" name="椭圆 64532">
            <a:hlinkClick r:id="rId2" action="ppaction://hlinksldjump"/>
          </p:cNvPr>
          <p:cNvSpPr/>
          <p:nvPr/>
        </p:nvSpPr>
        <p:spPr>
          <a:xfrm>
            <a:off x="5364163" y="6524625"/>
            <a:ext cx="288925" cy="215900"/>
          </a:xfrm>
          <a:prstGeom prst="ellipse">
            <a:avLst/>
          </a:prstGeom>
          <a:solidFill>
            <a:srgbClr val="CCFFFF">
              <a:alpha val="66000"/>
            </a:srgb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4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45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4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4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4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45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</p:childTnLst>
        </p:cTn>
      </p:par>
    </p:tnLst>
    <p:bldLst>
      <p:bldP spid="64514" grpId="0" build="p"/>
      <p:bldP spid="64515" grpId="0"/>
      <p:bldP spid="64516" grpId="0"/>
      <p:bldP spid="64517" grpId="0"/>
      <p:bldP spid="64522" grpId="0" bldLvl="0" animBg="1"/>
      <p:bldP spid="64523" grpId="0" bldLvl="0" animBg="1"/>
      <p:bldP spid="64524" grpId="0" bldLvl="0" animBg="1"/>
      <p:bldP spid="64526" grpId="0"/>
      <p:bldP spid="64527" grpId="0"/>
      <p:bldP spid="64528" grpId="0"/>
      <p:bldP spid="645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文本占位符 69633"/>
          <p:cNvSpPr>
            <a:spLocks noGrp="1"/>
          </p:cNvSpPr>
          <p:nvPr>
            <p:ph type="body" idx="1"/>
          </p:nvPr>
        </p:nvSpPr>
        <p:spPr>
          <a:xfrm>
            <a:off x="1547813" y="188913"/>
            <a:ext cx="6696075" cy="54006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景色秀丽的山林中，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住着一只九色鹿。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九色鹿啊，一只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美丽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的鹿。</a:t>
            </a: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你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双角洁白如雪，全身毛色鲜艳。</a:t>
            </a:r>
          </a:p>
          <a:p>
            <a:pPr>
              <a:lnSpc>
                <a:spcPct val="80000"/>
              </a:lnSpc>
              <a:buNone/>
            </a:pPr>
            <a:endParaRPr lang="en-US" altLang="zh-CN" sz="2400" b="1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九色鹿啊，一只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勇敢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的鹿，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你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奋不顾身，跳河救人</a:t>
            </a:r>
            <a:r>
              <a:rPr lang="zh-CN" altLang="en-US" sz="2400" b="1" u="sng" dirty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400" dirty="0"/>
              <a:t>                                                  </a:t>
            </a:r>
          </a:p>
          <a:p>
            <a:pPr>
              <a:lnSpc>
                <a:spcPct val="80000"/>
              </a:lnSpc>
              <a:buNone/>
            </a:pPr>
            <a:endParaRPr lang="en-US" altLang="zh-CN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九色鹿啊，一只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施恩不图报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的鹿，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你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救人上岸，让他快快回家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400" dirty="0"/>
              <a:t>                                                  </a:t>
            </a:r>
            <a:endParaRPr lang="en-US" altLang="zh-CN" sz="2400" dirty="0"/>
          </a:p>
          <a:p>
            <a:pPr>
              <a:lnSpc>
                <a:spcPct val="80000"/>
              </a:lnSpc>
              <a:buNone/>
            </a:pPr>
            <a:endParaRPr lang="en-US" altLang="zh-CN" sz="2400" dirty="0"/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/>
              <a:t>          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九色鹿啊，一只</a:t>
            </a:r>
            <a:r>
              <a:rPr lang="zh-CN" altLang="en-US" sz="2400" b="1" u="sng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正义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的鹿，</a:t>
            </a: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    你</a:t>
            </a:r>
            <a:r>
              <a:rPr lang="zh-CN" altLang="en-US" sz="2400" b="1" u="sng" dirty="0">
                <a:solidFill>
                  <a:srgbClr val="FF3300"/>
                </a:solidFill>
                <a:ea typeface="楷体_GB2312" pitchFamily="49" charset="-122"/>
              </a:rPr>
              <a:t>不畏强暴，勇敢揭露调达丑恶的嘴脸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>
              <a:lnSpc>
                <a:spcPct val="80000"/>
              </a:lnSpc>
              <a:buNone/>
            </a:pPr>
            <a:endParaRPr lang="en-US" altLang="zh-CN" sz="2400"/>
          </a:p>
        </p:txBody>
      </p:sp>
      <p:sp>
        <p:nvSpPr>
          <p:cNvPr id="69635" name="矩形 69634"/>
          <p:cNvSpPr/>
          <p:nvPr/>
        </p:nvSpPr>
        <p:spPr>
          <a:xfrm>
            <a:off x="1654175" y="3789363"/>
            <a:ext cx="5581650" cy="412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100" b="1" dirty="0">
                <a:latin typeface="Times New Roman" panose="02020603050405020304" pitchFamily="18" charset="0"/>
              </a:rPr>
              <a:t>         </a:t>
            </a:r>
            <a:endParaRPr lang="zh-CN" altLang="en-US" sz="21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39" name="文本框 69638"/>
          <p:cNvSpPr txBox="1"/>
          <p:nvPr/>
        </p:nvSpPr>
        <p:spPr>
          <a:xfrm>
            <a:off x="5757863" y="6003925"/>
            <a:ext cx="503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69640" name="矩形 69639"/>
          <p:cNvSpPr/>
          <p:nvPr/>
        </p:nvSpPr>
        <p:spPr>
          <a:xfrm>
            <a:off x="323850" y="333375"/>
            <a:ext cx="1371600" cy="1028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九色鹿</a:t>
            </a:r>
          </a:p>
        </p:txBody>
      </p:sp>
      <p:sp>
        <p:nvSpPr>
          <p:cNvPr id="69645" name="文本框 69644"/>
          <p:cNvSpPr txBox="1"/>
          <p:nvPr/>
        </p:nvSpPr>
        <p:spPr>
          <a:xfrm>
            <a:off x="2339975" y="5226050"/>
            <a:ext cx="5184775" cy="1516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九色鹿啊，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你是善良和正义的化身。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你的故事千古传唱，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b="1" dirty="0">
                <a:latin typeface="Times New Roman" panose="02020603050405020304" pitchFamily="18" charset="0"/>
              </a:rPr>
              <a:t>你永远是我心中那只神奇的鹿。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WordArt 6"/>
          <p:cNvSpPr>
            <a:spLocks noTextEdit="1"/>
          </p:cNvSpPr>
          <p:nvPr/>
        </p:nvSpPr>
        <p:spPr>
          <a:xfrm>
            <a:off x="1331913" y="765175"/>
            <a:ext cx="20161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 eaLnBrk="0" hangingPunct="0"/>
            <a:r>
              <a:rPr lang="zh-CN" altLang="en-US" sz="320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板书设计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150" y="3357563"/>
            <a:ext cx="1368425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九色鹿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84550" y="1987550"/>
            <a:ext cx="13684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调     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4713" y="3298825"/>
            <a:ext cx="1368425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九色鹿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4713" y="4249738"/>
            <a:ext cx="13684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王     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157788"/>
            <a:ext cx="13684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国     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9025" y="1543050"/>
            <a:ext cx="2179638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背信弃义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9025" y="1903413"/>
            <a:ext cx="1531938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恩将仇报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9025" y="2262188"/>
            <a:ext cx="1747838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见利忘义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9025" y="2622550"/>
            <a:ext cx="23241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卑鄙小人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9025" y="2997200"/>
            <a:ext cx="16764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美丽善良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9025" y="3327400"/>
            <a:ext cx="1676400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见义勇为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9025" y="3644900"/>
            <a:ext cx="2179638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沉着机智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84738" y="4005263"/>
            <a:ext cx="1906587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贪得无厌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84738" y="4424363"/>
            <a:ext cx="19780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任        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59338" y="4868863"/>
            <a:ext cx="2368550" cy="4619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太听王妃的话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59338" y="5445125"/>
            <a:ext cx="1576387" cy="4619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主持正义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2916238" y="1700213"/>
            <a:ext cx="360363" cy="3789363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4543425" y="1557338"/>
            <a:ext cx="288925" cy="1439863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左大括号 21"/>
          <p:cNvSpPr/>
          <p:nvPr/>
        </p:nvSpPr>
        <p:spPr>
          <a:xfrm>
            <a:off x="4543425" y="3068638"/>
            <a:ext cx="288925" cy="93662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左大括号 24"/>
          <p:cNvSpPr/>
          <p:nvPr/>
        </p:nvSpPr>
        <p:spPr>
          <a:xfrm>
            <a:off x="4586288" y="4106863"/>
            <a:ext cx="217488" cy="79057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左大括号 25"/>
          <p:cNvSpPr/>
          <p:nvPr/>
        </p:nvSpPr>
        <p:spPr>
          <a:xfrm>
            <a:off x="4614863" y="4984750"/>
            <a:ext cx="217488" cy="792163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31" name="Picture 1" descr="C:\Documents and Settings\Administrator\桌面\迟玲四年课件任务\素材\动感盆景\515eea5bt6ebeb9e39af3&amp;6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1484313"/>
            <a:ext cx="1223962" cy="2368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bldLvl="0" animBg="1"/>
      <p:bldP spid="21" grpId="0" bldLvl="0" animBg="1"/>
      <p:bldP spid="22" grpId="0" bldLvl="0" animBg="1"/>
      <p:bldP spid="25" grpId="0" bldLvl="0" animBg="1"/>
      <p:bldP spid="2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25601"/>
          <p:cNvSpPr txBox="1"/>
          <p:nvPr/>
        </p:nvSpPr>
        <p:spPr>
          <a:xfrm>
            <a:off x="1447800" y="1295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九色鹿</a:t>
            </a:r>
          </a:p>
        </p:txBody>
      </p:sp>
      <p:sp>
        <p:nvSpPr>
          <p:cNvPr id="25603" name="文本框 25602"/>
          <p:cNvSpPr txBox="1"/>
          <p:nvPr/>
        </p:nvSpPr>
        <p:spPr>
          <a:xfrm>
            <a:off x="3581400" y="1295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调达</a:t>
            </a:r>
          </a:p>
        </p:txBody>
      </p:sp>
      <p:sp>
        <p:nvSpPr>
          <p:cNvPr id="25604" name="文本框 25603"/>
          <p:cNvSpPr txBox="1"/>
          <p:nvPr/>
        </p:nvSpPr>
        <p:spPr>
          <a:xfrm>
            <a:off x="6172200" y="1295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人物</a:t>
            </a:r>
          </a:p>
        </p:txBody>
      </p:sp>
      <p:sp>
        <p:nvSpPr>
          <p:cNvPr id="25605" name="文本框 25604"/>
          <p:cNvSpPr txBox="1"/>
          <p:nvPr/>
        </p:nvSpPr>
        <p:spPr>
          <a:xfrm>
            <a:off x="3505200" y="1905000"/>
            <a:ext cx="1600200" cy="26574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落水获救</a:t>
            </a:r>
          </a:p>
          <a:p>
            <a:pPr algn="ctr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贪财告密</a:t>
            </a:r>
          </a:p>
          <a:p>
            <a:pPr algn="ctr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受到惩罚</a:t>
            </a:r>
          </a:p>
        </p:txBody>
      </p:sp>
      <p:sp>
        <p:nvSpPr>
          <p:cNvPr id="25606" name="文本框 25605"/>
          <p:cNvSpPr txBox="1"/>
          <p:nvPr/>
        </p:nvSpPr>
        <p:spPr>
          <a:xfrm>
            <a:off x="1371600" y="1905000"/>
            <a:ext cx="1789113" cy="26574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救人</a:t>
            </a:r>
          </a:p>
          <a:p>
            <a:pPr algn="ctr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无辜“被害”</a:t>
            </a:r>
          </a:p>
          <a:p>
            <a:pPr algn="ctr">
              <a:spcBef>
                <a:spcPct val="50000"/>
              </a:spcBef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受到保护</a:t>
            </a:r>
          </a:p>
        </p:txBody>
      </p:sp>
      <p:sp>
        <p:nvSpPr>
          <p:cNvPr id="25607" name="文本框 25606"/>
          <p:cNvSpPr txBox="1"/>
          <p:nvPr/>
        </p:nvSpPr>
        <p:spPr>
          <a:xfrm>
            <a:off x="6172200" y="29718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情节</a:t>
            </a:r>
          </a:p>
        </p:txBody>
      </p:sp>
      <p:sp>
        <p:nvSpPr>
          <p:cNvPr id="25608" name="文本框 25607"/>
          <p:cNvSpPr txBox="1"/>
          <p:nvPr/>
        </p:nvSpPr>
        <p:spPr>
          <a:xfrm>
            <a:off x="1371600" y="47244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施恩不图报</a:t>
            </a:r>
          </a:p>
        </p:txBody>
      </p:sp>
      <p:sp>
        <p:nvSpPr>
          <p:cNvPr id="25609" name="文本框 25608"/>
          <p:cNvSpPr txBox="1"/>
          <p:nvPr/>
        </p:nvSpPr>
        <p:spPr>
          <a:xfrm>
            <a:off x="3657600" y="47244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背信弃义</a:t>
            </a:r>
          </a:p>
        </p:txBody>
      </p:sp>
      <p:sp>
        <p:nvSpPr>
          <p:cNvPr id="25610" name="文本框 25609"/>
          <p:cNvSpPr txBox="1"/>
          <p:nvPr/>
        </p:nvSpPr>
        <p:spPr>
          <a:xfrm>
            <a:off x="6172200" y="4724400"/>
            <a:ext cx="16081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latin typeface="Arial" panose="020B0604020202020204" pitchFamily="34" charset="0"/>
                <a:ea typeface="宋体" panose="02010600030101010101" pitchFamily="2" charset="-122"/>
              </a:rPr>
              <a:t>道理</a:t>
            </a:r>
          </a:p>
        </p:txBody>
      </p:sp>
      <p:sp>
        <p:nvSpPr>
          <p:cNvPr id="25611" name="直接连接符 25610"/>
          <p:cNvSpPr/>
          <p:nvPr/>
        </p:nvSpPr>
        <p:spPr>
          <a:xfrm>
            <a:off x="2200275" y="2581275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2" name="直接连接符 25611"/>
          <p:cNvSpPr/>
          <p:nvPr/>
        </p:nvSpPr>
        <p:spPr>
          <a:xfrm>
            <a:off x="2200275" y="3495675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3" name="直接连接符 25612"/>
          <p:cNvSpPr/>
          <p:nvPr/>
        </p:nvSpPr>
        <p:spPr>
          <a:xfrm>
            <a:off x="4321175" y="2590800"/>
            <a:ext cx="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4" name="直接连接符 25613"/>
          <p:cNvSpPr/>
          <p:nvPr/>
        </p:nvSpPr>
        <p:spPr>
          <a:xfrm>
            <a:off x="4321175" y="3505200"/>
            <a:ext cx="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5" name="直接连接符 25614"/>
          <p:cNvSpPr/>
          <p:nvPr/>
        </p:nvSpPr>
        <p:spPr>
          <a:xfrm>
            <a:off x="5334000" y="15240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6" name="直接连接符 25615"/>
          <p:cNvSpPr/>
          <p:nvPr/>
        </p:nvSpPr>
        <p:spPr>
          <a:xfrm>
            <a:off x="5334000" y="32004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7" name="直接连接符 25616"/>
          <p:cNvSpPr/>
          <p:nvPr/>
        </p:nvSpPr>
        <p:spPr>
          <a:xfrm>
            <a:off x="5334000" y="5029200"/>
            <a:ext cx="838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8" name="文本框 25617"/>
          <p:cNvSpPr txBox="1"/>
          <p:nvPr/>
        </p:nvSpPr>
        <p:spPr>
          <a:xfrm>
            <a:off x="7164388" y="2924175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b="1" dirty="0">
                <a:latin typeface="Arial" panose="020B0604020202020204" pitchFamily="34" charset="0"/>
                <a:ea typeface="华文新魏" panose="02010800040101010101" pitchFamily="2" charset="-122"/>
              </a:rPr>
              <a:t>故事</a:t>
            </a:r>
          </a:p>
        </p:txBody>
      </p:sp>
      <p:sp>
        <p:nvSpPr>
          <p:cNvPr id="25619" name="右大括号 25618"/>
          <p:cNvSpPr/>
          <p:nvPr/>
        </p:nvSpPr>
        <p:spPr>
          <a:xfrm>
            <a:off x="7451725" y="1052513"/>
            <a:ext cx="427038" cy="4464050"/>
          </a:xfrm>
          <a:prstGeom prst="rightBrace">
            <a:avLst>
              <a:gd name="adj1" fmla="val 87112"/>
              <a:gd name="adj2" fmla="val 50000"/>
            </a:avLst>
          </a:prstGeom>
          <a:noFill/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 build="allAtOnce" animBg="1"/>
      <p:bldP spid="25606" grpId="0" build="allAtOnce" animBg="1"/>
      <p:bldP spid="25607" grpId="0"/>
      <p:bldP spid="25609" grpId="0"/>
      <p:bldP spid="25610" grpId="0"/>
      <p:bldP spid="25618" grpId="0"/>
      <p:bldP spid="2561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1" descr="课文插图"/>
          <p:cNvPicPr>
            <a:picLocks noChangeAspect="1"/>
          </p:cNvPicPr>
          <p:nvPr/>
        </p:nvPicPr>
        <p:blipFill>
          <a:blip r:embed="rId2">
            <a:lum bright="48001" contrast="-8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2"/>
          <p:cNvSpPr>
            <a:spLocks noGrp="1"/>
          </p:cNvSpPr>
          <p:nvPr>
            <p:ph type="body" sz="half" idx="1"/>
          </p:nvPr>
        </p:nvSpPr>
        <p:spPr>
          <a:xfrm>
            <a:off x="1547813" y="1412875"/>
            <a:ext cx="7596187" cy="4525963"/>
          </a:xfrm>
        </p:spPr>
        <p:txBody>
          <a:bodyPr wrap="square" lIns="91440" tIns="45720" rIns="91440" bIns="45720" anchor="t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4400" dirty="0">
                <a:solidFill>
                  <a:srgbClr val="FF3300"/>
                </a:solidFill>
                <a:ea typeface="楷体_GB2312" pitchFamily="49" charset="-122"/>
              </a:rPr>
              <a:t> </a:t>
            </a:r>
            <a:r>
              <a:rPr lang="zh-CN" altLang="en-US" sz="6000" b="1" dirty="0">
                <a:solidFill>
                  <a:srgbClr val="FF0066"/>
                </a:solidFill>
                <a:ea typeface="楷体_GB2312" pitchFamily="49" charset="-122"/>
              </a:rPr>
              <a:t>人无信不立。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6000" b="1" dirty="0">
                <a:solidFill>
                  <a:srgbClr val="FF0066"/>
                </a:solidFill>
                <a:ea typeface="楷体_GB2312" pitchFamily="49" charset="-122"/>
              </a:rPr>
              <a:t>言必信，行必果</a:t>
            </a:r>
            <a:r>
              <a:rPr lang="zh-CN" altLang="en-US" sz="6000" dirty="0">
                <a:solidFill>
                  <a:srgbClr val="FF0066"/>
                </a:solidFill>
                <a:ea typeface="楷体_GB2312" pitchFamily="49" charset="-122"/>
              </a:rPr>
              <a:t>。</a:t>
            </a:r>
          </a:p>
          <a:p>
            <a:pPr eaLnBrk="1" hangingPunct="1">
              <a:buNone/>
            </a:pPr>
            <a:r>
              <a:rPr lang="zh-CN" altLang="en-US" sz="6000" b="1" dirty="0">
                <a:solidFill>
                  <a:srgbClr val="FF0066"/>
                </a:solidFill>
                <a:ea typeface="楷体_GB2312" pitchFamily="49" charset="-122"/>
              </a:rPr>
              <a:t>君子一言，驷马难追。</a:t>
            </a:r>
          </a:p>
          <a:p>
            <a:pPr eaLnBrk="1" hangingPunct="1">
              <a:buNone/>
            </a:pPr>
            <a:r>
              <a:rPr lang="zh-CN" altLang="en-US" sz="6000" b="1" dirty="0">
                <a:solidFill>
                  <a:srgbClr val="FF0066"/>
                </a:solidFill>
                <a:ea typeface="楷体_GB2312" pitchFamily="49" charset="-122"/>
              </a:rPr>
              <a:t>火心要空，人心要实。</a:t>
            </a:r>
          </a:p>
          <a:p>
            <a:pPr eaLnBrk="1" hangingPunct="1">
              <a:buNone/>
            </a:pPr>
            <a:r>
              <a:rPr lang="zh-CN" altLang="en-US" sz="2800" dirty="0"/>
              <a:t>　　</a:t>
            </a:r>
          </a:p>
        </p:txBody>
      </p:sp>
      <p:pic>
        <p:nvPicPr>
          <p:cNvPr id="16387" name="Picture 10" descr="j02935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333375"/>
            <a:ext cx="2087562" cy="11382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388" name="Group 15"/>
          <p:cNvGrpSpPr/>
          <p:nvPr/>
        </p:nvGrpSpPr>
        <p:grpSpPr>
          <a:xfrm>
            <a:off x="611188" y="1628775"/>
            <a:ext cx="1008062" cy="3671888"/>
            <a:chOff x="385" y="1026"/>
            <a:chExt cx="635" cy="2313"/>
          </a:xfrm>
        </p:grpSpPr>
        <p:grpSp>
          <p:nvGrpSpPr>
            <p:cNvPr id="16389" name="Group 3"/>
            <p:cNvGrpSpPr/>
            <p:nvPr/>
          </p:nvGrpSpPr>
          <p:grpSpPr>
            <a:xfrm>
              <a:off x="385" y="1026"/>
              <a:ext cx="635" cy="998"/>
              <a:chOff x="657" y="981"/>
              <a:chExt cx="681" cy="1951"/>
            </a:xfrm>
          </p:grpSpPr>
          <p:sp>
            <p:nvSpPr>
              <p:cNvPr id="18436" name="AutoShape 4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681" cy="770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37" name="AutoShape 5"/>
              <p:cNvSpPr>
                <a:spLocks noChangeArrowheads="1"/>
              </p:cNvSpPr>
              <p:nvPr/>
            </p:nvSpPr>
            <p:spPr bwMode="auto">
              <a:xfrm>
                <a:off x="657" y="2160"/>
                <a:ext cx="681" cy="77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6392" name="Group 12"/>
            <p:cNvGrpSpPr/>
            <p:nvPr/>
          </p:nvGrpSpPr>
          <p:grpSpPr>
            <a:xfrm>
              <a:off x="385" y="2341"/>
              <a:ext cx="635" cy="998"/>
              <a:chOff x="657" y="981"/>
              <a:chExt cx="681" cy="1951"/>
            </a:xfrm>
          </p:grpSpPr>
          <p:sp>
            <p:nvSpPr>
              <p:cNvPr id="18445" name="AutoShape 13"/>
              <p:cNvSpPr>
                <a:spLocks noChangeArrowheads="1"/>
              </p:cNvSpPr>
              <p:nvPr/>
            </p:nvSpPr>
            <p:spPr bwMode="auto">
              <a:xfrm>
                <a:off x="657" y="981"/>
                <a:ext cx="681" cy="770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446" name="AutoShape 14"/>
              <p:cNvSpPr>
                <a:spLocks noChangeArrowheads="1"/>
              </p:cNvSpPr>
              <p:nvPr/>
            </p:nvSpPr>
            <p:spPr bwMode="auto">
              <a:xfrm>
                <a:off x="657" y="2160"/>
                <a:ext cx="681" cy="77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body"/>
          </p:nvPr>
        </p:nvSpPr>
        <p:spPr>
          <a:xfrm>
            <a:off x="34925" y="1125538"/>
            <a:ext cx="9540875" cy="5400675"/>
          </a:xfrm>
        </p:spPr>
        <p:txBody>
          <a:bodyPr vert="horz" wrap="square" anchor="t"/>
          <a:lstStyle/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洁白如雪 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毛色鲜艳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跳河救人   气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愤  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免受伤害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altLang="zh-CN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郑重起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誓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贪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财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告密   灵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魂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肮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脏  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背信</a:t>
            </a:r>
            <a:r>
              <a:rPr lang="en-US" altLang="zh-CN" sz="2800" b="1" dirty="0" err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弃义</a:t>
            </a:r>
            <a:r>
              <a:rPr lang="en-US" altLang="zh-CN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受到惩罚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张贴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皇榜   浩浩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荡荡   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残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害无</a:t>
            </a:r>
            <a:r>
              <a:rPr lang="zh-CN" altLang="en-US" sz="2800" b="1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辜   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惭愧 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800" b="1" dirty="0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斥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责</a:t>
            </a: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5300" name="矩形 55299"/>
          <p:cNvSpPr/>
          <p:nvPr/>
        </p:nvSpPr>
        <p:spPr>
          <a:xfrm>
            <a:off x="7545388" y="3357563"/>
            <a:ext cx="1058862" cy="627062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1" name="矩形 55300"/>
          <p:cNvSpPr/>
          <p:nvPr/>
        </p:nvSpPr>
        <p:spPr>
          <a:xfrm>
            <a:off x="7524750" y="1844675"/>
            <a:ext cx="1058863" cy="627063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2" name="矩形 55301"/>
          <p:cNvSpPr/>
          <p:nvPr/>
        </p:nvSpPr>
        <p:spPr>
          <a:xfrm>
            <a:off x="7524750" y="333375"/>
            <a:ext cx="1058863" cy="627063"/>
          </a:xfrm>
          <a:prstGeom prst="rect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3" name="文本框 55302"/>
          <p:cNvSpPr txBox="1"/>
          <p:nvPr/>
        </p:nvSpPr>
        <p:spPr>
          <a:xfrm>
            <a:off x="7477125" y="379413"/>
            <a:ext cx="13668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CC0099"/>
                </a:solidFill>
                <a:latin typeface="Times New Roman" panose="02020603050405020304" pitchFamily="18" charset="0"/>
              </a:rPr>
              <a:t>九色鹿</a:t>
            </a:r>
          </a:p>
        </p:txBody>
      </p:sp>
      <p:sp>
        <p:nvSpPr>
          <p:cNvPr id="55304" name="文本框 55303"/>
          <p:cNvSpPr txBox="1"/>
          <p:nvPr/>
        </p:nvSpPr>
        <p:spPr>
          <a:xfrm>
            <a:off x="7597775" y="1916113"/>
            <a:ext cx="136683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CC0099"/>
                </a:solidFill>
                <a:latin typeface="Times New Roman" panose="02020603050405020304" pitchFamily="18" charset="0"/>
              </a:rPr>
              <a:t>调达</a:t>
            </a:r>
          </a:p>
        </p:txBody>
      </p:sp>
      <p:sp>
        <p:nvSpPr>
          <p:cNvPr id="55305" name="文本框 55304"/>
          <p:cNvSpPr txBox="1"/>
          <p:nvPr/>
        </p:nvSpPr>
        <p:spPr>
          <a:xfrm>
            <a:off x="7675563" y="3429000"/>
            <a:ext cx="86518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CC0099"/>
                </a:solidFill>
                <a:latin typeface="Times New Roman" panose="02020603050405020304" pitchFamily="18" charset="0"/>
              </a:rPr>
              <a:t>国王</a:t>
            </a:r>
          </a:p>
        </p:txBody>
      </p:sp>
      <p:sp>
        <p:nvSpPr>
          <p:cNvPr id="2" name="矩形 1"/>
          <p:cNvSpPr/>
          <p:nvPr/>
        </p:nvSpPr>
        <p:spPr>
          <a:xfrm>
            <a:off x="2162810" y="4985385"/>
            <a:ext cx="38557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/>
            <a:r>
              <a:rPr lang="zh-CN" altLang="zh-CN" sz="7200" b="1">
                <a:blipFill>
                  <a:blip r:embed="rId2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</a:rPr>
              <a:t>主要人物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  <p:bldP spid="55304" grpId="0"/>
      <p:bldP spid="5530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100" y="2636838"/>
            <a:ext cx="4787900" cy="422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/>
        <p:txBody>
          <a:bodyPr vert="horz" wrap="square" anchor="ctr"/>
          <a:lstStyle/>
          <a:p>
            <a:pPr eaLnBrk="1" hangingPunct="1"/>
            <a:endParaRPr lang="zh-CN" altLang="en-US" dirty="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59288" cy="371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2753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538" y="0"/>
            <a:ext cx="4716462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Text Box 8"/>
          <p:cNvSpPr txBox="1"/>
          <p:nvPr/>
        </p:nvSpPr>
        <p:spPr>
          <a:xfrm>
            <a:off x="250825" y="188913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1</a:t>
            </a:r>
          </a:p>
        </p:txBody>
      </p:sp>
      <p:sp>
        <p:nvSpPr>
          <p:cNvPr id="9224" name="Text Box 9"/>
          <p:cNvSpPr txBox="1"/>
          <p:nvPr/>
        </p:nvSpPr>
        <p:spPr>
          <a:xfrm>
            <a:off x="250825" y="981075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2</a:t>
            </a:r>
          </a:p>
        </p:txBody>
      </p:sp>
      <p:sp>
        <p:nvSpPr>
          <p:cNvPr id="9225" name="Text Box 10"/>
          <p:cNvSpPr txBox="1"/>
          <p:nvPr/>
        </p:nvSpPr>
        <p:spPr>
          <a:xfrm>
            <a:off x="250825" y="2060575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3</a:t>
            </a:r>
          </a:p>
        </p:txBody>
      </p:sp>
      <p:sp>
        <p:nvSpPr>
          <p:cNvPr id="9226" name="Text Box 11"/>
          <p:cNvSpPr txBox="1"/>
          <p:nvPr/>
        </p:nvSpPr>
        <p:spPr>
          <a:xfrm>
            <a:off x="231775" y="3068638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4</a:t>
            </a:r>
          </a:p>
        </p:txBody>
      </p:sp>
      <p:sp>
        <p:nvSpPr>
          <p:cNvPr id="9227" name="Text Box 14"/>
          <p:cNvSpPr txBox="1"/>
          <p:nvPr/>
        </p:nvSpPr>
        <p:spPr>
          <a:xfrm>
            <a:off x="4787900" y="-20637"/>
            <a:ext cx="523875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7</a:t>
            </a:r>
          </a:p>
        </p:txBody>
      </p:sp>
      <p:sp>
        <p:nvSpPr>
          <p:cNvPr id="9228" name="Text Box 15"/>
          <p:cNvSpPr txBox="1"/>
          <p:nvPr/>
        </p:nvSpPr>
        <p:spPr>
          <a:xfrm>
            <a:off x="4840288" y="1412875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8</a:t>
            </a:r>
          </a:p>
        </p:txBody>
      </p:sp>
      <p:sp>
        <p:nvSpPr>
          <p:cNvPr id="9229" name="Text Box 16"/>
          <p:cNvSpPr txBox="1"/>
          <p:nvPr/>
        </p:nvSpPr>
        <p:spPr>
          <a:xfrm>
            <a:off x="4984750" y="5492750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9</a:t>
            </a:r>
          </a:p>
        </p:txBody>
      </p:sp>
      <p:sp>
        <p:nvSpPr>
          <p:cNvPr id="9230" name="Text Box 13"/>
          <p:cNvSpPr txBox="1"/>
          <p:nvPr/>
        </p:nvSpPr>
        <p:spPr>
          <a:xfrm>
            <a:off x="303213" y="4797425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6</a:t>
            </a:r>
          </a:p>
        </p:txBody>
      </p:sp>
      <p:sp>
        <p:nvSpPr>
          <p:cNvPr id="9231" name="Text Box 12"/>
          <p:cNvSpPr txBox="1"/>
          <p:nvPr/>
        </p:nvSpPr>
        <p:spPr>
          <a:xfrm>
            <a:off x="303213" y="4195763"/>
            <a:ext cx="5238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楷体_GB2312" pitchFamily="49" charset="-122"/>
              </a:rPr>
              <a:t>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文本占位符 65537"/>
          <p:cNvSpPr>
            <a:spLocks noGrp="1"/>
          </p:cNvSpPr>
          <p:nvPr>
            <p:ph type="body" idx="1"/>
          </p:nvPr>
        </p:nvSpPr>
        <p:spPr>
          <a:xfrm>
            <a:off x="0" y="-26987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在一片景色秀丽的山林中，有一只鹿。它</a:t>
            </a:r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双角洁白如雪，身上有九种鲜艳的毛色，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漂亮极了，人们都称它九色鹿。</a:t>
            </a:r>
          </a:p>
        </p:txBody>
      </p:sp>
      <p:sp>
        <p:nvSpPr>
          <p:cNvPr id="65539" name="椭圆 65538">
            <a:hlinkClick r:id="rId2" action="ppaction://hlinksldjump"/>
          </p:cNvPr>
          <p:cNvSpPr/>
          <p:nvPr/>
        </p:nvSpPr>
        <p:spPr>
          <a:xfrm>
            <a:off x="8459788" y="6237288"/>
            <a:ext cx="360362" cy="215900"/>
          </a:xfrm>
          <a:prstGeom prst="ellipse">
            <a:avLst/>
          </a:prstGeom>
          <a:solidFill>
            <a:srgbClr val="CCFF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5540" name="图片 65539" descr="1353658891_2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2636838"/>
            <a:ext cx="7620000" cy="4221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391478" y="160338"/>
            <a:ext cx="7772400" cy="1141412"/>
          </a:xfrm>
        </p:spPr>
        <p:txBody>
          <a:bodyPr vert="horz" wrap="square" anchor="ctr"/>
          <a:lstStyle/>
          <a:p>
            <a:pPr eaLnBrk="1" hangingPunct="1"/>
            <a:r>
              <a:rPr lang="zh-CN" altLang="zh-CN" sz="3600" b="1">
                <a:solidFill>
                  <a:srgbClr val="FF0000"/>
                </a:solidFill>
                <a:ea typeface="楷体_GB2312" pitchFamily="49" charset="-122"/>
              </a:rPr>
              <a:t>说一说</a:t>
            </a:r>
          </a:p>
        </p:txBody>
      </p:sp>
      <p:sp>
        <p:nvSpPr>
          <p:cNvPr id="2" name="矩形 1"/>
          <p:cNvSpPr/>
          <p:nvPr/>
        </p:nvSpPr>
        <p:spPr>
          <a:xfrm>
            <a:off x="256540" y="1365885"/>
            <a:ext cx="84467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zh-CN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楷体_GB2312" pitchFamily="49" charset="-122"/>
              </a:rPr>
              <a:t>为什么叫它九色鹿？</a:t>
            </a:r>
          </a:p>
        </p:txBody>
      </p:sp>
      <p:sp>
        <p:nvSpPr>
          <p:cNvPr id="3" name="矩形 2"/>
          <p:cNvSpPr/>
          <p:nvPr/>
        </p:nvSpPr>
        <p:spPr>
          <a:xfrm>
            <a:off x="256540" y="2829560"/>
            <a:ext cx="84467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九色鹿长什么样子？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自由默读课文</a:t>
            </a:r>
            <a:r>
              <a:rPr lang="en-US" altLang="zh-CN"/>
              <a:t>2——9</a:t>
            </a:r>
            <a:r>
              <a:rPr lang="zh-CN" altLang="en-US"/>
              <a:t>自然段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300" y="1981200"/>
            <a:ext cx="8343900" cy="4114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/>
              <a:t>要求：</a:t>
            </a:r>
          </a:p>
          <a:p>
            <a:r>
              <a:rPr lang="en-US" altLang="zh-CN"/>
              <a:t>1.</a:t>
            </a:r>
            <a:r>
              <a:rPr lang="zh-CN" altLang="en-US"/>
              <a:t>读准字音，读通课文</a:t>
            </a:r>
          </a:p>
          <a:p>
            <a:r>
              <a:rPr lang="en-US" altLang="zh-CN"/>
              <a:t>2.</a:t>
            </a:r>
            <a:r>
              <a:rPr lang="zh-CN" altLang="en-US"/>
              <a:t>理解词语，不理解的做记号</a:t>
            </a:r>
          </a:p>
          <a:p>
            <a:r>
              <a:rPr lang="en-US" altLang="zh-CN"/>
              <a:t>3.</a:t>
            </a:r>
            <a:r>
              <a:rPr lang="zh-CN" altLang="en-US"/>
              <a:t>想一想在九色鹿身上发生了几个小故事？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5" y="92710"/>
            <a:ext cx="4619625" cy="307213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805" y="3324860"/>
            <a:ext cx="4384675" cy="35153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157470" y="523875"/>
            <a:ext cx="32435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zh-CN" sz="4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九色鹿    调达</a:t>
            </a:r>
          </a:p>
        </p:txBody>
      </p:sp>
      <p:sp>
        <p:nvSpPr>
          <p:cNvPr id="3" name="矩形 2"/>
          <p:cNvSpPr/>
          <p:nvPr/>
        </p:nvSpPr>
        <p:spPr>
          <a:xfrm>
            <a:off x="-22225" y="4283710"/>
            <a:ext cx="517969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lstStyle/>
          <a:p>
            <a:pPr algn="ctr"/>
            <a:r>
              <a:rPr lang="zh-CN" altLang="en-US" sz="40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调达   </a:t>
            </a:r>
            <a:r>
              <a:rPr lang="zh-CN" altLang="en-US" sz="4000" b="1" dirty="0" smtClean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国王       </a:t>
            </a:r>
            <a:r>
              <a:rPr lang="zh-CN" altLang="en-US" sz="4000" b="1" dirty="0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solidFill>
                  <a:srgbClr val="FF0000"/>
                </a:soli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九色鹿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80530" y="523875"/>
            <a:ext cx="6502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救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534093" y="4241080"/>
            <a:ext cx="1108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告密出卖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1478</Words>
  <Application>Microsoft Office PowerPoint</Application>
  <PresentationFormat>全屏显示(4:3)</PresentationFormat>
  <Paragraphs>173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8" baseType="lpstr">
      <vt:lpstr>NEU-BZ-S92</vt:lpstr>
      <vt:lpstr>方正楷体_GBK</vt:lpstr>
      <vt:lpstr>方正书宋_GBK</vt:lpstr>
      <vt:lpstr>黑体</vt:lpstr>
      <vt:lpstr>华文楷体</vt:lpstr>
      <vt:lpstr>华文新魏</vt:lpstr>
      <vt:lpstr>楷体_GB2312</vt:lpstr>
      <vt:lpstr>宋体</vt:lpstr>
      <vt:lpstr>Arial</vt:lpstr>
      <vt:lpstr>Calibri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说一说</vt:lpstr>
      <vt:lpstr>自由默读课文2——9自然段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asd1</dc:creator>
  <cp:lastModifiedBy>meng</cp:lastModifiedBy>
  <cp:revision>917</cp:revision>
  <dcterms:created xsi:type="dcterms:W3CDTF">2005-11-18T04:41:00Z</dcterms:created>
  <dcterms:modified xsi:type="dcterms:W3CDTF">2018-11-25T04:04:42Z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2052-10.1.0.7668</vt:lpwstr>
  </property>
</Properties>
</file>