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11" r:id="rId5"/>
    <p:sldId id="412" r:id="rId6"/>
    <p:sldId id="413" r:id="rId7"/>
    <p:sldId id="418" r:id="rId8"/>
    <p:sldId id="420" r:id="rId9"/>
    <p:sldId id="424" r:id="rId10"/>
    <p:sldId id="421" r:id="rId11"/>
    <p:sldId id="419" r:id="rId12"/>
    <p:sldId id="425" r:id="rId13"/>
    <p:sldId id="423" r:id="rId14"/>
    <p:sldId id="428" r:id="rId15"/>
    <p:sldId id="427" r:id="rId16"/>
    <p:sldId id="429" r:id="rId17"/>
    <p:sldId id="430" r:id="rId18"/>
    <p:sldId id="426" r:id="rId19"/>
    <p:sldId id="432" r:id="rId20"/>
    <p:sldId id="43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l"/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微软雅黑 Light" panose="020B0502040204020203" charset="-122"/>
                <a:ea typeface="微软雅黑 Light" panose="020B0502040204020203" charset="-122"/>
                <a:cs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944-130601203956100"/>
          <p:cNvPicPr>
            <a:picLocks noChangeAspect="1"/>
          </p:cNvPicPr>
          <p:nvPr/>
        </p:nvPicPr>
        <p:blipFill>
          <a:blip r:embed="rId1"/>
          <a:srcRect t="5144" b="3983"/>
          <a:stretch>
            <a:fillRect/>
          </a:stretch>
        </p:blipFill>
        <p:spPr>
          <a:xfrm>
            <a:off x="-635" y="21590"/>
            <a:ext cx="12186285" cy="68110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43630" y="2629535"/>
            <a:ext cx="5005070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zh-CN" sz="115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chemeClr val="tx1"/>
                </a:solidFill>
                <a:effectLst>
                  <a:outerShdw blurRad="50800" dist="254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寒号鸟</a:t>
            </a:r>
            <a:endParaRPr lang="zh-CN" altLang="zh-CN" sz="115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chemeClr val="tx1"/>
              </a:solidFill>
              <a:effectLst>
                <a:outerShdw blurRad="50800" dist="25400" dir="5400000" sx="104000" sy="104000" algn="t" rotWithShape="0">
                  <a:prstClr val="black">
                    <a:alpha val="40000"/>
                  </a:prst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8305" y="1910715"/>
            <a:ext cx="6837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宋体" panose="02010600030101010101" pitchFamily="2" charset="-122"/>
                <a:ea typeface="宋体" panose="02010600030101010101" pitchFamily="2" charset="-122"/>
              </a:rPr>
              <a:t>hán  háo  niǎo</a:t>
            </a:r>
            <a:endParaRPr lang="en-US" altLang="zh-CN" sz="4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51155" y="489585"/>
            <a:ext cx="11302365" cy="5878830"/>
          </a:xfrm>
          <a:ln>
            <a:noFill/>
            <a:prstDash val="sysDash"/>
          </a:ln>
        </p:spPr>
        <p:txBody>
          <a:bodyPr>
            <a:normAutofit fontScale="25000"/>
          </a:bodyPr>
          <a:p>
            <a:pPr algn="l">
              <a:lnSpc>
                <a:spcPct val="150000"/>
              </a:lnSpc>
            </a:pPr>
            <a:r>
              <a:rPr lang="en-US" altLang="zh-CN" sz="6545"/>
              <a:t>     </a:t>
            </a:r>
            <a:r>
              <a:rPr lang="en-US" altLang="zh-CN" sz="11430"/>
              <a:t> </a:t>
            </a:r>
            <a:r>
              <a:rPr lang="en-US" altLang="zh-CN" sz="14400">
                <a:solidFill>
                  <a:srgbClr val="FF0000"/>
                </a:solidFill>
              </a:rPr>
              <a:t>5</a:t>
            </a:r>
            <a:r>
              <a:rPr lang="en-US" altLang="zh-CN" sz="14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冬天说到就到，寒风呼呼地刮着。喜鹊住在温暖的窝里。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寒号鸟在崖缝里</a:t>
            </a:r>
            <a:r>
              <a:rPr lang="en-US" altLang="zh-CN" sz="1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冻得</a:t>
            </a:r>
            <a:r>
              <a:rPr lang="zh-CN" altLang="en-US" sz="1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直</a:t>
            </a:r>
            <a:r>
              <a:rPr lang="en-US" altLang="zh-CN" sz="1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打哆嗦，不停地叫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着：“哆啰啰，哆啰啰，寒风冻死我，明天就做窝。”</a:t>
            </a:r>
            <a:b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en-US" altLang="zh-CN" sz="1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 </a:t>
            </a:r>
            <a:r>
              <a:rPr lang="zh-CN" altLang="en-US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寒冬腊月，雪纷飞。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北风像狮子一样狂吼，崖缝里冷得像冰窖。寒号</a:t>
            </a:r>
            <a:r>
              <a:rPr lang="en-US" altLang="zh-CN" sz="1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鸟重复着哀号：“哆啰啰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，哆啰啰，寒风冻死我，明天就做窝。” </a:t>
            </a:r>
            <a:r>
              <a:rPr lang="en-US" altLang="zh-CN" sz="14400" b="1">
                <a:solidFill>
                  <a:srgbClr val="0070C0"/>
                </a:solidFill>
                <a:sym typeface="+mn-ea"/>
              </a:rPr>
              <a:t>  </a:t>
            </a:r>
            <a:r>
              <a:rPr lang="en-US" altLang="zh-CN" sz="14400" b="1">
                <a:sym typeface="+mn-ea"/>
              </a:rPr>
              <a:t> </a:t>
            </a:r>
            <a:endParaRPr lang="en-US" altLang="zh-CN" sz="14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en-US" altLang="zh-CN" sz="12000" b="1"/>
              <a:t>  </a:t>
            </a:r>
            <a:r>
              <a:rPr lang="en-US" altLang="zh-CN" sz="12000"/>
              <a:t> </a:t>
            </a:r>
            <a:endParaRPr lang="zh-CN" altLang="en-US" sz="12000" b="1"/>
          </a:p>
        </p:txBody>
      </p:sp>
      <p:sp>
        <p:nvSpPr>
          <p:cNvPr id="4" name="圆角矩形 3"/>
          <p:cNvSpPr/>
          <p:nvPr/>
        </p:nvSpPr>
        <p:spPr>
          <a:xfrm>
            <a:off x="230505" y="387350"/>
            <a:ext cx="11730355" cy="5633085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97410" cy="6885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955745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自读要求：</a:t>
            </a:r>
            <a:b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寒号鸟有几次哀号？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请在文中找出寒号鸟哀号的句子，用横线画出来，读一读。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97410" cy="688594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1155" y="489585"/>
            <a:ext cx="11302365" cy="5878830"/>
          </a:xfrm>
          <a:ln>
            <a:noFill/>
            <a:prstDash val="sysDash"/>
          </a:ln>
        </p:spPr>
        <p:txBody>
          <a:bodyPr>
            <a:normAutofit fontScale="25000"/>
          </a:bodyPr>
          <a:p>
            <a:pPr algn="l">
              <a:lnSpc>
                <a:spcPct val="150000"/>
              </a:lnSpc>
            </a:pPr>
            <a:r>
              <a:rPr lang="en-US" altLang="zh-CN" sz="6545"/>
              <a:t>     </a:t>
            </a:r>
            <a:r>
              <a:rPr lang="en-US" altLang="zh-CN" sz="1143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altLang="zh-CN" sz="1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5 </a:t>
            </a:r>
            <a:r>
              <a:rPr lang="en-US" altLang="zh-CN" sz="14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冬天说到就到，寒风呼呼地刮着。喜鹊住在温暖的窝里。</a:t>
            </a:r>
            <a:r>
              <a:rPr lang="en-US" altLang="zh-CN" sz="1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寒号鸟在崖缝里冻得</a:t>
            </a:r>
            <a:r>
              <a:rPr lang="zh-CN" altLang="en-US" sz="1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直</a:t>
            </a:r>
            <a:r>
              <a:rPr lang="en-US" altLang="zh-CN" sz="1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打哆嗦，不停地叫着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：“哆啰啰，哆啰啰，寒风冻死我，明天就做窝。”</a:t>
            </a:r>
            <a:b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8</a:t>
            </a:r>
            <a:r>
              <a:rPr lang="en-US" altLang="zh-CN" sz="1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寒冬腊月，雪纷飞。</a:t>
            </a:r>
            <a:r>
              <a:rPr lang="en-US" altLang="zh-CN" sz="1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北风像狮子一样狂吼，崖缝里冷得像冰窖。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寒号</a:t>
            </a:r>
            <a:r>
              <a:rPr lang="en-US" altLang="zh-CN" sz="1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鸟重复着哀号：“哆啰啰</a:t>
            </a:r>
            <a:r>
              <a:rPr lang="en-US" altLang="zh-CN" sz="144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，哆啰啰，寒风冻死我，明天就做窝。” </a:t>
            </a:r>
            <a:r>
              <a:rPr lang="en-US" altLang="zh-CN" sz="14400" b="1">
                <a:solidFill>
                  <a:srgbClr val="0070C0"/>
                </a:solidFill>
                <a:sym typeface="+mn-ea"/>
              </a:rPr>
              <a:t>  </a:t>
            </a:r>
            <a:r>
              <a:rPr lang="en-US" altLang="zh-CN" sz="14400" b="1">
                <a:sym typeface="+mn-ea"/>
              </a:rPr>
              <a:t> </a:t>
            </a:r>
            <a:endParaRPr lang="en-US" altLang="zh-CN" sz="14400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en-US" altLang="zh-CN" sz="12000" b="1"/>
              <a:t>  </a:t>
            </a:r>
            <a:r>
              <a:rPr lang="en-US" altLang="zh-CN" sz="12000"/>
              <a:t> </a:t>
            </a:r>
            <a:endParaRPr lang="zh-CN" altLang="en-US" sz="12000" b="1"/>
          </a:p>
        </p:txBody>
      </p:sp>
      <p:sp>
        <p:nvSpPr>
          <p:cNvPr id="4" name="圆角矩形 3"/>
          <p:cNvSpPr/>
          <p:nvPr/>
        </p:nvSpPr>
        <p:spPr>
          <a:xfrm>
            <a:off x="230505" y="387350"/>
            <a:ext cx="11730355" cy="6116320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97410" cy="688594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1790" y="1092200"/>
            <a:ext cx="11730990" cy="5413375"/>
          </a:xfrm>
          <a:ln>
            <a:noFill/>
            <a:prstDash val="sysDash"/>
          </a:ln>
        </p:spPr>
        <p:txBody>
          <a:bodyPr>
            <a:normAutofit fontScale="65000"/>
          </a:bodyPr>
          <a:p>
            <a:pPr algn="l">
              <a:lnSpc>
                <a:spcPct val="150000"/>
              </a:lnSpc>
            </a:pPr>
            <a:r>
              <a:rPr lang="en-US" altLang="zh-CN" sz="6545"/>
              <a:t>       </a:t>
            </a:r>
            <a:r>
              <a:rPr lang="en-US" altLang="zh-CN" sz="6545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寒号鸟在崖缝里</a:t>
            </a:r>
            <a:r>
              <a:rPr lang="en-US" altLang="zh-CN" sz="6545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冻得</a:t>
            </a:r>
            <a:r>
              <a:rPr lang="zh-CN" altLang="en-US" sz="6545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直</a:t>
            </a:r>
            <a:r>
              <a:rPr lang="en-US" altLang="zh-CN" sz="6545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打哆嗦</a:t>
            </a:r>
            <a:r>
              <a:rPr lang="en-US" altLang="zh-CN" sz="6545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</a:t>
            </a:r>
            <a:r>
              <a:rPr lang="en-US" altLang="zh-CN" sz="6545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不停地叫</a:t>
            </a:r>
            <a:r>
              <a:rPr lang="en-US" altLang="zh-CN" sz="6545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着：“哆啰啰，哆啰啰，寒风冻死我，明天就做窝。”</a:t>
            </a:r>
            <a:endParaRPr lang="en-US" altLang="zh-CN" sz="6545" b="1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en-US" altLang="zh-CN" sz="12000" b="1"/>
              <a:t>  </a:t>
            </a:r>
            <a:r>
              <a:rPr lang="en-US" altLang="zh-CN" sz="12000"/>
              <a:t> </a:t>
            </a:r>
            <a:endParaRPr lang="zh-CN" altLang="en-US" sz="12000" b="1"/>
          </a:p>
        </p:txBody>
      </p:sp>
      <p:sp>
        <p:nvSpPr>
          <p:cNvPr id="2" name="圆角矩形 1"/>
          <p:cNvSpPr/>
          <p:nvPr/>
        </p:nvSpPr>
        <p:spPr>
          <a:xfrm>
            <a:off x="230505" y="607060"/>
            <a:ext cx="11730355" cy="5413375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97410" cy="688594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30200" y="-132080"/>
            <a:ext cx="9954260" cy="3540760"/>
          </a:xfrm>
          <a:ln>
            <a:noFill/>
            <a:prstDash val="sysDash"/>
          </a:ln>
        </p:spPr>
        <p:txBody>
          <a:bodyPr>
            <a:normAutofit/>
          </a:bodyPr>
          <a:p>
            <a:pPr algn="l">
              <a:lnSpc>
                <a:spcPct val="150000"/>
              </a:lnSpc>
            </a:pPr>
            <a:r>
              <a:rPr lang="en-US" altLang="zh-CN" sz="12000" b="1"/>
              <a:t> </a:t>
            </a:r>
            <a:r>
              <a:rPr lang="en-US" altLang="zh-CN" sz="12000"/>
              <a:t> </a:t>
            </a:r>
            <a:endParaRPr lang="zh-CN" altLang="en-US" sz="12000" b="1"/>
          </a:p>
        </p:txBody>
      </p:sp>
      <p:sp>
        <p:nvSpPr>
          <p:cNvPr id="2" name="圆角矩形 1"/>
          <p:cNvSpPr/>
          <p:nvPr/>
        </p:nvSpPr>
        <p:spPr>
          <a:xfrm>
            <a:off x="128905" y="607060"/>
            <a:ext cx="11831955" cy="5413375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29540" y="1809115"/>
            <a:ext cx="11730990" cy="2854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寒号鸟重复着哀号：“哆啰啰，哆啰啰，寒风冻死我，明天就做窝。”</a:t>
            </a:r>
            <a:r>
              <a:rPr lang="en-US" altLang="zh-CN" sz="36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3600" b="1"/>
              <a:t> </a:t>
            </a:r>
            <a:r>
              <a:rPr lang="en-US" altLang="zh-CN" sz="4000" b="1"/>
              <a:t> </a:t>
            </a:r>
            <a:r>
              <a:rPr lang="en-US" altLang="zh-CN" sz="4000"/>
              <a:t> </a:t>
            </a:r>
            <a:endParaRPr lang="zh-CN" altLang="en-US" sz="4000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97410" cy="6885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040" y="384175"/>
            <a:ext cx="10515600" cy="1325563"/>
          </a:xfrm>
        </p:spPr>
        <p:txBody>
          <a:bodyPr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冻得直打哆嗦    冷得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像冰窖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17165" y="1710055"/>
            <a:ext cx="9018270" cy="399923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热得直冒汗        热得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像蒸笼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冻得......        冻得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冷得......        冷得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97410" cy="6885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分角色朗读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2-8</a:t>
            </a:r>
            <a:r>
              <a:rPr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小节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，思考：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为什么喜鹊能住在温暖的窝，寒号鸟却冻死了？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阵</a:t>
            </a:r>
            <a:endParaRPr lang="zh-CN" altLang="en-US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48855" y="720090"/>
            <a:ext cx="266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阵雨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阵风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阵地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上阵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朗</a:t>
            </a:r>
            <a:endParaRPr lang="zh-CN" altLang="en-US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48855" y="720090"/>
            <a:ext cx="266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晴朗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明朗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朗读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开朗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1320" y="4008755"/>
            <a:ext cx="1104011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</a:t>
            </a:r>
            <a:r>
              <a:rPr lang="en-US" altLang="zh-CN" sz="2800"/>
              <a:t>     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寒号鸟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也叫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橙足鼯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wú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)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鼠，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比松鼠略大。常在陡峭山崖的岩洞或石隙内营巢。喜欢在晨昏或晚间活动，能滑翔和爬树。主要吃柏树的树籽及嫩叶。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t0145726a5fe1e07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1505" y="175260"/>
            <a:ext cx="5341620" cy="4003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02235"/>
            <a:ext cx="1447800" cy="1685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3565" y="1320165"/>
            <a:ext cx="936625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号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</a:t>
            </a:r>
            <a:r>
              <a:rPr lang="zh-CN" altLang="en-US" sz="5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háo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]</a:t>
            </a:r>
            <a:endParaRPr lang="zh-CN" altLang="en-US" sz="5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</a:t>
            </a:r>
            <a:r>
              <a:rPr lang="en-US" altLang="zh-CN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拖长声音大声呼叫。</a:t>
            </a:r>
            <a:endParaRPr lang="zh-CN" altLang="en-US" sz="5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</a:t>
            </a:r>
            <a:r>
              <a:rPr lang="en-US" altLang="zh-CN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大声哭。</a:t>
            </a:r>
            <a:endParaRPr lang="zh-CN" altLang="en-US" sz="5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[4]zhuan(2)jian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337185"/>
            <a:ext cx="904875" cy="133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78520" y="225425"/>
            <a:ext cx="33134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latin typeface="楷体" panose="02010609060101010101" charset="-122"/>
                <a:ea typeface="楷体" panose="02010609060101010101" charset="-122"/>
              </a:rPr>
              <a:t>号</a:t>
            </a:r>
            <a:r>
              <a:rPr lang="zh-CN" altLang="en-US" sz="4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[hào]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880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sz="8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[4]zhuan(1)jian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70" y="225425"/>
            <a:ext cx="622300" cy="778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0650" y="225425"/>
            <a:ext cx="2002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口，吹。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[4]zhuan(1)jian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175" y="1300480"/>
            <a:ext cx="671195" cy="702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2880" y="1357630"/>
            <a:ext cx="383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丂，像竽，乐器。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4990"/>
          <a:stretch>
            <a:fillRect/>
          </a:stretch>
        </p:blipFill>
        <p:spPr>
          <a:xfrm>
            <a:off x="2670175" y="2249805"/>
            <a:ext cx="3519805" cy="3343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29654" r="2459"/>
          <a:stretch>
            <a:fillRect/>
          </a:stretch>
        </p:blipFill>
        <p:spPr>
          <a:xfrm>
            <a:off x="213360" y="2263140"/>
            <a:ext cx="2251710" cy="33172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5795" y="5859145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号角</a:t>
            </a:r>
            <a:endParaRPr lang="zh-CN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98290" y="5859145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小号</a:t>
            </a:r>
            <a:endParaRPr lang="zh-CN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b="7957"/>
          <a:stretch>
            <a:fillRect/>
          </a:stretch>
        </p:blipFill>
        <p:spPr>
          <a:xfrm>
            <a:off x="6628765" y="2276475"/>
            <a:ext cx="5414010" cy="33172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478520" y="5746750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000" b="1">
                <a:latin typeface="楷体" panose="02010609060101010101" charset="-122"/>
                <a:ea typeface="楷体" panose="02010609060101010101" charset="-122"/>
              </a:rPr>
              <a:t>冲锋号</a:t>
            </a:r>
            <a:endParaRPr lang="zh-CN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5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3970"/>
            <a:ext cx="12192635" cy="6885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31035" y="802640"/>
            <a:ext cx="7483475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听读</a:t>
            </a:r>
            <a:r>
              <a:rPr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要求：</a:t>
            </a:r>
            <a:endParaRPr sz="32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小组合作交流：</a:t>
            </a:r>
            <a:endParaRPr lang="zh-CN" altLang="zh-CN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故事里有几个动物？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讲了一件怎样的事？</a:t>
            </a:r>
            <a:endParaRPr lang="zh-CN" altLang="en-US" sz="4800"/>
          </a:p>
          <a:p>
            <a:endParaRPr lang="zh-CN" altLang="en-US"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175" y="0"/>
            <a:ext cx="5059680" cy="3790315"/>
          </a:xfrm>
          <a:prstGeom prst="rect">
            <a:avLst/>
          </a:prstGeom>
        </p:spPr>
      </p:pic>
      <p:pic>
        <p:nvPicPr>
          <p:cNvPr id="5" name="图片 4" descr="screentcut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1994E">
                  <a:alpha val="100000"/>
                </a:srgbClr>
              </a:clrFrom>
              <a:clrTo>
                <a:srgbClr val="D1994E">
                  <a:alpha val="100000"/>
                  <a:alpha val="0"/>
                </a:srgbClr>
              </a:clrTo>
            </a:clrChange>
          </a:blip>
          <a:srcRect r="40314"/>
          <a:stretch>
            <a:fillRect/>
          </a:stretch>
        </p:blipFill>
        <p:spPr bwMode="auto">
          <a:xfrm flipH="1">
            <a:off x="6332855" y="2343150"/>
            <a:ext cx="5723255" cy="393636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图片 5" descr="screentcut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1994E">
                  <a:alpha val="100000"/>
                </a:srgbClr>
              </a:clrFrom>
              <a:clrTo>
                <a:srgbClr val="D1994E">
                  <a:alpha val="100000"/>
                  <a:alpha val="0"/>
                </a:srgbClr>
              </a:clrTo>
            </a:clrChange>
          </a:blip>
          <a:srcRect r="40314"/>
          <a:stretch>
            <a:fillRect/>
          </a:stretch>
        </p:blipFill>
        <p:spPr bwMode="auto">
          <a:xfrm flipH="1">
            <a:off x="10060940" y="3108960"/>
            <a:ext cx="2131060" cy="14655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0"/>
            <a:ext cx="12205970" cy="68941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840740" y="90170"/>
            <a:ext cx="110953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喜鹊    飞出去，       ，衔回来一些枯草，就    做窝，准备过冬。</a:t>
            </a:r>
            <a:endParaRPr lang="zh-CN" altLang="en-US" sz="4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uFill>
                <a:solidFill>
                  <a:srgbClr val="0000FF"/>
                </a:solidFill>
              </a:u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9750" y="90170"/>
            <a:ext cx="1961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spc="-150">
                <a:solidFill>
                  <a:srgbClr val="3333CC"/>
                </a:solidFill>
                <a:uFillTx/>
                <a:ea typeface="楷体" panose="02010609060101010101" charset="-122"/>
              </a:rPr>
              <a:t>xi</a:t>
            </a:r>
            <a:r>
              <a:rPr lang="en-US" altLang="zh-CN" sz="4000" b="1" spc="-150">
                <a:solidFill>
                  <a:srgbClr val="3333CC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r>
              <a:rPr lang="en-US" altLang="zh-CN" sz="4000" spc="-150">
                <a:solidFill>
                  <a:srgbClr val="3333CC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n</a:t>
            </a:r>
            <a:endParaRPr lang="en-US" altLang="zh-CN" sz="4000" spc="-150">
              <a:solidFill>
                <a:srgbClr val="3333CC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8730" y="374015"/>
            <a:ext cx="2309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一早</a:t>
            </a:r>
            <a:endParaRPr lang="zh-CN" altLang="en-US"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77840" y="497205"/>
            <a:ext cx="2668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东寻西找</a:t>
            </a:r>
            <a:endParaRPr lang="zh-CN" altLang="en-US"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3780" y="1409065"/>
            <a:ext cx="1852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忙着</a:t>
            </a:r>
            <a:endParaRPr lang="zh-CN" altLang="en-US"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t="9618" r="18800" b="7934"/>
          <a:stretch>
            <a:fillRect/>
          </a:stretch>
        </p:blipFill>
        <p:spPr>
          <a:xfrm>
            <a:off x="750570" y="3361055"/>
            <a:ext cx="4097655" cy="3274695"/>
          </a:xfrm>
          <a:prstGeom prst="rect">
            <a:avLst/>
          </a:prstGeom>
        </p:spPr>
      </p:pic>
      <p:pic>
        <p:nvPicPr>
          <p:cNvPr id="23558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35" y="3361055"/>
            <a:ext cx="4538345" cy="327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93240" y="2115820"/>
            <a:ext cx="9876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寒号鸟却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只</a:t>
            </a:r>
            <a:r>
              <a:rPr lang="zh-CN" altLang="en-US" sz="400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知道出去玩，累了就回来睡觉。</a:t>
            </a:r>
            <a:endParaRPr lang="zh-CN" altLang="en-US" sz="400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内容占位符 10" descr="5b4192103b815083d0caf22cd3e809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1330325"/>
            <a:ext cx="12229465" cy="5534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afa9f88748cb71db6106162fac4e2beb"/>
          <p:cNvPicPr>
            <a:picLocks noChangeAspect="1"/>
          </p:cNvPicPr>
          <p:nvPr/>
        </p:nvPicPr>
        <p:blipFill>
          <a:blip r:embed="rId2">
            <a:clrChange>
              <a:clrFrom>
                <a:srgbClr val="508E8B">
                  <a:alpha val="99608"/>
                </a:srgbClr>
              </a:clrFrom>
              <a:clrTo>
                <a:srgbClr val="508E8B">
                  <a:alpha val="99608"/>
                  <a:alpha val="0"/>
                </a:srgbClr>
              </a:clrTo>
            </a:clrChange>
          </a:blip>
          <a:srcRect l="495" b="5554"/>
          <a:stretch>
            <a:fillRect/>
          </a:stretch>
        </p:blipFill>
        <p:spPr>
          <a:xfrm>
            <a:off x="5870575" y="22860"/>
            <a:ext cx="6958330" cy="6857365"/>
          </a:xfrm>
          <a:prstGeom prst="rect">
            <a:avLst/>
          </a:prstGeom>
        </p:spPr>
      </p:pic>
      <p:pic>
        <p:nvPicPr>
          <p:cNvPr id="15" name="内容占位符 14" descr="b013a89b5a5e1c3521bc2f648580690b"/>
          <p:cNvPicPr>
            <a:picLocks noChangeAspect="1"/>
          </p:cNvPicPr>
          <p:nvPr>
            <p:ph idx="1"/>
          </p:nvPr>
        </p:nvPicPr>
        <p:blipFill>
          <a:blip r:embed="rId3">
            <a:lum bright="18000"/>
          </a:blip>
          <a:srcRect l="19603" t="24685" r="18724" b="15636"/>
          <a:stretch>
            <a:fillRect/>
          </a:stretch>
        </p:blipFill>
        <p:spPr>
          <a:xfrm rot="20760000">
            <a:off x="8089265" y="2863850"/>
            <a:ext cx="1330325" cy="1458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6355" y="347980"/>
            <a:ext cx="101612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sz="4400">
                <a:latin typeface="楷体" panose="02010609060101010101" charset="-122"/>
                <a:ea typeface="楷体" panose="02010609060101010101" charset="-122"/>
              </a:rPr>
              <a:t>一堵石崖，崖上有一道缝，寒号鸟就把这道缝</a:t>
            </a:r>
            <a:r>
              <a:rPr lang="zh-CN" altLang="zh-CN" sz="4400" b="1">
                <a:solidFill>
                  <a:srgbClr val="3333CC"/>
                </a:solidFill>
                <a:latin typeface="楷体" panose="02010609060101010101" charset="-122"/>
                <a:ea typeface="楷体" panose="02010609060101010101" charset="-122"/>
              </a:rPr>
              <a:t>当作</a:t>
            </a:r>
            <a:r>
              <a:rPr lang="zh-CN" altLang="zh-CN" sz="4400">
                <a:latin typeface="楷体" panose="02010609060101010101" charset="-122"/>
                <a:ea typeface="楷体" panose="02010609060101010101" charset="-122"/>
              </a:rPr>
              <a:t>自己的窝。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145" y="114300"/>
            <a:ext cx="11433175" cy="6451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WPS 演示</Application>
  <PresentationFormat>宽屏</PresentationFormat>
  <Paragraphs>92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微软雅黑 Light</vt:lpstr>
      <vt:lpstr>Calibri</vt:lpstr>
      <vt:lpstr>楷体</vt:lpstr>
      <vt:lpstr>华文楷体</vt:lpstr>
      <vt:lpstr>Times New Roman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自读要求： </vt:lpstr>
      <vt:lpstr>PowerPoint 演示文稿</vt:lpstr>
      <vt:lpstr>PowerPoint 演示文稿</vt:lpstr>
      <vt:lpstr>PowerPoint 演示文稿</vt:lpstr>
      <vt:lpstr>冻得直打哆嗦    冷得像冰窖</vt:lpstr>
      <vt:lpstr>分角色朗读2-8小节，思考：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152</cp:revision>
  <dcterms:created xsi:type="dcterms:W3CDTF">2019-06-19T02:08:00Z</dcterms:created>
  <dcterms:modified xsi:type="dcterms:W3CDTF">2020-11-10T08:39:32Z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