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notesMasterIdLst>
    <p:notesMasterId r:id="rId34"/>
  </p:notesMasterIdLst>
  <p:sldIdLst>
    <p:sldId id="423" r:id="rId6"/>
    <p:sldId id="424" r:id="rId7"/>
    <p:sldId id="425" r:id="rId8"/>
    <p:sldId id="426" r:id="rId9"/>
    <p:sldId id="295" r:id="rId10"/>
    <p:sldId id="324" r:id="rId11"/>
    <p:sldId id="427" r:id="rId12"/>
    <p:sldId id="428" r:id="rId13"/>
    <p:sldId id="337" r:id="rId14"/>
    <p:sldId id="458" r:id="rId15"/>
    <p:sldId id="371" r:id="rId16"/>
    <p:sldId id="321" r:id="rId17"/>
    <p:sldId id="327" r:id="rId18"/>
    <p:sldId id="329" r:id="rId19"/>
    <p:sldId id="319" r:id="rId20"/>
    <p:sldId id="310" r:id="rId21"/>
    <p:sldId id="303" r:id="rId22"/>
    <p:sldId id="459" r:id="rId23"/>
    <p:sldId id="460" r:id="rId24"/>
    <p:sldId id="313" r:id="rId25"/>
    <p:sldId id="363" r:id="rId26"/>
    <p:sldId id="333" r:id="rId27"/>
    <p:sldId id="477" r:id="rId28"/>
    <p:sldId id="476" r:id="rId29"/>
    <p:sldId id="336" r:id="rId30"/>
    <p:sldId id="315" r:id="rId31"/>
    <p:sldId id="335" r:id="rId32"/>
    <p:sldId id="306" r:id="rId33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CC"/>
    <a:srgbClr val="FF0000"/>
    <a:srgbClr val="CC6600"/>
    <a:srgbClr val="CC00FF"/>
    <a:srgbClr val="FF9900"/>
    <a:srgbClr val="99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-630" y="-96"/>
      </p:cViewPr>
      <p:guideLst>
        <p:guide orient="horz" pos="2160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65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/>
            <a:endParaRPr lang="zh-CN" altLang="en-US" sz="1200" strike="noStrike" noProof="1" dirty="0"/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幻灯片图像占位符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fontAlgn="base" hangingPunct="1"/>
            <a:endParaRPr lang="zh-CN" altLang="en-US" sz="1200" strike="noStrike" noProof="1" dirty="0"/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fld id="{BB962C8B-B14F-4D97-AF65-F5344CB8AC3E}" type="datetime1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205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microsoft.com/office/2007/relationships/media" Target="file:///D:\&#35270;&#23548;&#35838;&#20214;&#22791;&#26696;\&#33521;&#35821;&#35270;&#23548;&#35838;&#20214;\&#65288;&#26032;&#65289;Unit%206&#31532;&#19968;&#35838;&#26102;(&#38686;)\Unit%206&#31532;&#19968;&#35838;&#26102;(&#38686;)\&#21335;&#20140;.mp4" TargetMode="External"/><Relationship Id="rId1" Type="http://schemas.openxmlformats.org/officeDocument/2006/relationships/video" Target="file:///D:\&#35270;&#23548;&#35838;&#20214;&#22791;&#26696;\&#33521;&#35821;&#35270;&#23548;&#35838;&#20214;\&#65288;&#26032;&#65289;Unit%206&#31532;&#19968;&#35838;&#26102;(&#38686;)\Unit%206&#31532;&#19968;&#35838;&#26102;(&#38686;)\&#21335;&#20140;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image" Target="../media/image16.png"/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microsoft.com/office/2007/relationships/media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7" Type="http://schemas.openxmlformats.org/officeDocument/2006/relationships/audio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6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media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4" Type="http://schemas.openxmlformats.org/officeDocument/2006/relationships/audio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media2.mp3"/><Relationship Id="rId8" Type="http://schemas.openxmlformats.org/officeDocument/2006/relationships/image" Target="../media/image13.png"/><Relationship Id="rId7" Type="http://schemas.openxmlformats.org/officeDocument/2006/relationships/tags" Target="../tags/tag19.xml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2" Type="http://schemas.openxmlformats.org/officeDocument/2006/relationships/slideLayout" Target="../slideLayouts/slideLayout6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18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image" Target="../media/image28.png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microsoft.com/office/2007/relationships/media" Target="../media/media7.mp3"/><Relationship Id="rId24" Type="http://schemas.openxmlformats.org/officeDocument/2006/relationships/audio" Target="../media/media7.mp3"/><Relationship Id="rId23" Type="http://schemas.openxmlformats.org/officeDocument/2006/relationships/tags" Target="../tags/tag24.xml"/><Relationship Id="rId22" Type="http://schemas.microsoft.com/office/2007/relationships/media" Target="../media/media6.mp3"/><Relationship Id="rId21" Type="http://schemas.openxmlformats.org/officeDocument/2006/relationships/audio" Target="../media/media6.mp3"/><Relationship Id="rId20" Type="http://schemas.openxmlformats.org/officeDocument/2006/relationships/tags" Target="../tags/tag23.xml"/><Relationship Id="rId2" Type="http://schemas.openxmlformats.org/officeDocument/2006/relationships/image" Target="../media/image14.png"/><Relationship Id="rId19" Type="http://schemas.microsoft.com/office/2007/relationships/media" Target="../media/media5.mp3"/><Relationship Id="rId18" Type="http://schemas.openxmlformats.org/officeDocument/2006/relationships/audio" Target="../media/media5.mp3"/><Relationship Id="rId17" Type="http://schemas.openxmlformats.org/officeDocument/2006/relationships/tags" Target="../tags/tag22.xml"/><Relationship Id="rId16" Type="http://schemas.microsoft.com/office/2007/relationships/media" Target="../media/media4.mp3"/><Relationship Id="rId15" Type="http://schemas.openxmlformats.org/officeDocument/2006/relationships/audio" Target="../media/media4.mp3"/><Relationship Id="rId14" Type="http://schemas.openxmlformats.org/officeDocument/2006/relationships/tags" Target="../tags/tag21.xml"/><Relationship Id="rId13" Type="http://schemas.microsoft.com/office/2007/relationships/media" Target="../media/media3.mp3"/><Relationship Id="rId12" Type="http://schemas.openxmlformats.org/officeDocument/2006/relationships/audio" Target="../media/media3.mp3"/><Relationship Id="rId11" Type="http://schemas.openxmlformats.org/officeDocument/2006/relationships/tags" Target="../tags/tag20.xml"/><Relationship Id="rId10" Type="http://schemas.microsoft.com/office/2007/relationships/media" Target="../media/media2.mp3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file:///G:\ENGLISH\2021.9~2022.1\unit6\U6Stor11.mp3" TargetMode="External"/><Relationship Id="rId8" Type="http://schemas.microsoft.com/office/2007/relationships/media" Target="file:///G:\ENGLISH\2021.9~2022.1\unit6\U6Stor09.mp3" TargetMode="External"/><Relationship Id="rId7" Type="http://schemas.openxmlformats.org/officeDocument/2006/relationships/audio" Target="file:///G:\ENGLISH\2021.9~2022.1\unit6\U6Stor09.mp3" TargetMode="External"/><Relationship Id="rId6" Type="http://schemas.microsoft.com/office/2007/relationships/media" Target="file:///G:\ENGLISH\2021.9~2022.1\unit6\U6Stor08.mp3" TargetMode="External"/><Relationship Id="rId5" Type="http://schemas.openxmlformats.org/officeDocument/2006/relationships/audio" Target="file:///G:\ENGLISH\2021.9~2022.1\unit6\U6Stor08.mp3" TargetMode="External"/><Relationship Id="rId4" Type="http://schemas.openxmlformats.org/officeDocument/2006/relationships/image" Target="../media/image13.png"/><Relationship Id="rId39" Type="http://schemas.openxmlformats.org/officeDocument/2006/relationships/slideLayout" Target="../slideLayouts/slideLayout7.xml"/><Relationship Id="rId38" Type="http://schemas.openxmlformats.org/officeDocument/2006/relationships/tags" Target="../tags/tag63.xml"/><Relationship Id="rId37" Type="http://schemas.openxmlformats.org/officeDocument/2006/relationships/tags" Target="../tags/tag62.xml"/><Relationship Id="rId36" Type="http://schemas.openxmlformats.org/officeDocument/2006/relationships/tags" Target="../tags/tag61.xml"/><Relationship Id="rId35" Type="http://schemas.openxmlformats.org/officeDocument/2006/relationships/tags" Target="../tags/tag60.xml"/><Relationship Id="rId34" Type="http://schemas.openxmlformats.org/officeDocument/2006/relationships/tags" Target="../tags/tag59.xml"/><Relationship Id="rId33" Type="http://schemas.openxmlformats.org/officeDocument/2006/relationships/tags" Target="../tags/tag58.xml"/><Relationship Id="rId32" Type="http://schemas.openxmlformats.org/officeDocument/2006/relationships/tags" Target="../tags/tag57.xml"/><Relationship Id="rId31" Type="http://schemas.openxmlformats.org/officeDocument/2006/relationships/tags" Target="../tags/tag56.xml"/><Relationship Id="rId30" Type="http://schemas.openxmlformats.org/officeDocument/2006/relationships/tags" Target="../tags/tag55.xml"/><Relationship Id="rId3" Type="http://schemas.microsoft.com/office/2007/relationships/media" Target="file:///G:\ENGLISH\2021.9~2022.1\unit6\U6Stor10.mp3" TargetMode="External"/><Relationship Id="rId29" Type="http://schemas.openxmlformats.org/officeDocument/2006/relationships/tags" Target="../tags/tag54.xml"/><Relationship Id="rId28" Type="http://schemas.openxmlformats.org/officeDocument/2006/relationships/tags" Target="../tags/tag53.xml"/><Relationship Id="rId27" Type="http://schemas.openxmlformats.org/officeDocument/2006/relationships/tags" Target="../tags/tag52.xml"/><Relationship Id="rId26" Type="http://schemas.openxmlformats.org/officeDocument/2006/relationships/tags" Target="../tags/tag51.xml"/><Relationship Id="rId25" Type="http://schemas.openxmlformats.org/officeDocument/2006/relationships/tags" Target="../tags/tag50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audio" Target="file:///G:\ENGLISH\2021.9~2022.1\unit6\U6Stor10.mp3" TargetMode="External"/><Relationship Id="rId19" Type="http://schemas.openxmlformats.org/officeDocument/2006/relationships/tags" Target="../tags/tag44.xml"/><Relationship Id="rId18" Type="http://schemas.openxmlformats.org/officeDocument/2006/relationships/image" Target="../media/image30.jpeg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microsoft.com/office/2007/relationships/media" Target="file:///G:\ENGLISH\2021.9~2022.1\unit6\U6Stor13.mp3" TargetMode="External"/><Relationship Id="rId13" Type="http://schemas.openxmlformats.org/officeDocument/2006/relationships/audio" Target="file:///G:\ENGLISH\2021.9~2022.1\unit6\U6Stor13.mp3" TargetMode="External"/><Relationship Id="rId12" Type="http://schemas.microsoft.com/office/2007/relationships/media" Target="file:///G:\ENGLISH\2021.9~2022.1\unit6\U6Stor12.mp3" TargetMode="External"/><Relationship Id="rId11" Type="http://schemas.openxmlformats.org/officeDocument/2006/relationships/audio" Target="file:///G:\ENGLISH\2021.9~2022.1\unit6\U6Stor12.mp3" TargetMode="External"/><Relationship Id="rId10" Type="http://schemas.microsoft.com/office/2007/relationships/media" Target="file:///G:\ENGLISH\2021.9~2022.1\unit6\U6Stor11.mp3" TargetMode="Externa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microsoft.com/office/2007/relationships/media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6" Type="http://schemas.openxmlformats.org/officeDocument/2006/relationships/audio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5" Type="http://schemas.openxmlformats.org/officeDocument/2006/relationships/image" Target="../media/image16.png"/><Relationship Id="rId4" Type="http://schemas.openxmlformats.org/officeDocument/2006/relationships/slide" Target="slide1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16.png"/><Relationship Id="rId1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7.jpeg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5.png"/><Relationship Id="rId14" Type="http://schemas.microsoft.com/office/2007/relationships/media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13" Type="http://schemas.openxmlformats.org/officeDocument/2006/relationships/audio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12" Type="http://schemas.openxmlformats.org/officeDocument/2006/relationships/image" Target="../media/image41.png"/><Relationship Id="rId11" Type="http://schemas.openxmlformats.org/officeDocument/2006/relationships/image" Target="../media/image38.jpeg"/><Relationship Id="rId10" Type="http://schemas.openxmlformats.org/officeDocument/2006/relationships/image" Target="../media/image36.jpe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6" Type="http://schemas.microsoft.com/office/2007/relationships/media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5" Type="http://schemas.openxmlformats.org/officeDocument/2006/relationships/audio" Target="file:///H:\&#20845;&#24180;&#32423;\Unit%206&#31532;&#19968;&#35838;&#26102;\&#36731;&#38899;&#20048;%20-%20&#24456;&#36731;&#24555;&#30340;&#32431;&#38899;&#20048;&#21644;&#24179;&#32654;&#22909;&#30340;&#24863;&#35273;&#27185;&#33457;&#30427;&#24320;.mp3" TargetMode="External"/><Relationship Id="rId4" Type="http://schemas.openxmlformats.org/officeDocument/2006/relationships/image" Target="../media/image43.png"/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GIF"/><Relationship Id="rId1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42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image" Target="../media/image12.png"/><Relationship Id="rId3" Type="http://schemas.openxmlformats.org/officeDocument/2006/relationships/tags" Target="../tags/tag13.xml"/><Relationship Id="rId2" Type="http://schemas.microsoft.com/office/2007/relationships/media" Target="file:///F:\ENGLISH\2021.9~2022.1\unit6\6A%20U6%20ST.mp4" TargetMode="External"/><Relationship Id="rId1" Type="http://schemas.openxmlformats.org/officeDocument/2006/relationships/video" Target="file:///F:\ENGLISH\2021.9~2022.1\unit6\6A%20U6%20ST.mp4" TargetMode="Externa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microsoft.com/office/2007/relationships/media" Target="file:///E:\&#25945;&#23398;&#36164;&#28304;\&#20845;&#19978;\2018.9&#20845;&#19978;\unit6\U6Stor08.mp3" TargetMode="External"/><Relationship Id="rId4" Type="http://schemas.openxmlformats.org/officeDocument/2006/relationships/audio" Target="file:///E:\&#25945;&#23398;&#36164;&#28304;\&#20845;&#19978;\2018.9&#20845;&#19978;\unit6\U6Stor08.mp3" TargetMode="External"/><Relationship Id="rId3" Type="http://schemas.openxmlformats.org/officeDocument/2006/relationships/image" Target="../media/image13.png"/><Relationship Id="rId2" Type="http://schemas.microsoft.com/office/2007/relationships/media" Target="file:///E:\&#25945;&#23398;&#36164;&#28304;\&#20845;&#19978;\2018.9&#20845;&#19978;\unit6\U6Stor03.mp3" TargetMode="External"/><Relationship Id="rId1" Type="http://schemas.openxmlformats.org/officeDocument/2006/relationships/audio" Target="file:///E:\&#25945;&#23398;&#36164;&#28304;\&#20845;&#19978;\2018.9&#20845;&#19978;\unit6\U6Stor03.mp3" TargetMode="Externa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slide" Target="slide1.xml"/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南京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4337" descr="Storyt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流程图: 可选过程 14338"/>
          <p:cNvSpPr/>
          <p:nvPr/>
        </p:nvSpPr>
        <p:spPr>
          <a:xfrm>
            <a:off x="250825" y="1628775"/>
            <a:ext cx="8748713" cy="3600450"/>
          </a:xfrm>
          <a:prstGeom prst="flowChartAlternateProcess">
            <a:avLst/>
          </a:prstGeom>
          <a:solidFill>
            <a:schemeClr val="accent1">
              <a:alpha val="84998"/>
            </a:schemeClr>
          </a:solidFill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0" name="Picture 2" descr="questio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2254250"/>
            <a:ext cx="941387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 Box 4"/>
          <p:cNvSpPr txBox="1"/>
          <p:nvPr/>
        </p:nvSpPr>
        <p:spPr>
          <a:xfrm>
            <a:off x="1403350" y="2276475"/>
            <a:ext cx="7272338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What ma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de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t</a:t>
            </a:r>
            <a:r>
              <a: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rPr>
              <a:t>he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city dirty? </a:t>
            </a:r>
            <a:endParaRPr lang="zh-CN" altLang="en-US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342" name="Text Box 5"/>
          <p:cNvSpPr txBox="1"/>
          <p:nvPr/>
        </p:nvSpPr>
        <p:spPr>
          <a:xfrm>
            <a:off x="1187450" y="3644900"/>
            <a:ext cx="691356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Comic Sans MS" panose="030F0702030302020204" pitchFamily="66" charset="0"/>
                <a:ea typeface="宋体" panose="02010600030101010101" pitchFamily="2" charset="-122"/>
              </a:rPr>
              <a:t> A</a:t>
            </a:r>
            <a:r>
              <a:rPr lang="zh-CN" altLang="en-US" sz="2800" dirty="0">
                <a:latin typeface="Comic Sans MS" panose="030F0702030302020204" pitchFamily="66" charset="0"/>
                <a:ea typeface="宋体" panose="02010600030101010101" pitchFamily="2" charset="-122"/>
              </a:rPr>
              <a:t>. Smoke    B. Noise    C. Rubbish</a:t>
            </a:r>
            <a:endParaRPr lang="zh-CN" altLang="en-US" sz="32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343" name="Text Box 5"/>
          <p:cNvSpPr txBox="1"/>
          <p:nvPr/>
        </p:nvSpPr>
        <p:spPr>
          <a:xfrm>
            <a:off x="1187450" y="3644900"/>
            <a:ext cx="842486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99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solidFill>
                  <a:srgbClr val="99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 Smoke                     C. Rubbish</a:t>
            </a:r>
            <a:endParaRPr lang="zh-CN" altLang="en-US" sz="3200" dirty="0">
              <a:solidFill>
                <a:srgbClr val="99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16391" name="组合 14345"/>
          <p:cNvGrpSpPr/>
          <p:nvPr/>
        </p:nvGrpSpPr>
        <p:grpSpPr>
          <a:xfrm>
            <a:off x="0" y="0"/>
            <a:ext cx="3673475" cy="974725"/>
            <a:chOff x="0" y="0"/>
            <a:chExt cx="4321" cy="1759"/>
          </a:xfrm>
        </p:grpSpPr>
        <p:grpSp>
          <p:nvGrpSpPr>
            <p:cNvPr id="16392" name="组合 14346"/>
            <p:cNvGrpSpPr/>
            <p:nvPr/>
          </p:nvGrpSpPr>
          <p:grpSpPr>
            <a:xfrm flipH="1">
              <a:off x="0" y="0"/>
              <a:ext cx="4320" cy="1759"/>
              <a:chOff x="0" y="0"/>
              <a:chExt cx="1488" cy="951"/>
            </a:xfrm>
          </p:grpSpPr>
          <p:pic>
            <p:nvPicPr>
              <p:cNvPr id="16393" name="图片 3" descr="2.png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394" name="Text Box 6"/>
              <p:cNvSpPr txBox="1"/>
              <p:nvPr/>
            </p:nvSpPr>
            <p:spPr>
              <a:xfrm>
                <a:off x="51" y="386"/>
                <a:ext cx="1392" cy="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FontTx/>
                </a:pPr>
                <a:endParaRPr lang="zh-CN" altLang="en-US" sz="3200" dirty="0"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16395" name="文本框 14349"/>
            <p:cNvSpPr txBox="1"/>
            <p:nvPr/>
          </p:nvSpPr>
          <p:spPr>
            <a:xfrm>
              <a:off x="833" y="825"/>
              <a:ext cx="348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buFontTx/>
              </a:pPr>
              <a:r>
                <a:rPr lang="en-US" altLang="zh-CN" sz="2000" b="1">
                  <a:latin typeface="Arial Black" panose="020B0A04020102020204" pitchFamily="34" charset="0"/>
                  <a:ea typeface="宋体" panose="02010600030101010101" pitchFamily="2" charset="-122"/>
                </a:rPr>
                <a:t>Watch and choose</a:t>
              </a:r>
              <a:endParaRPr lang="en-US" altLang="zh-CN" sz="2000" b="1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AutoShape 20"/>
          <p:cNvSpPr/>
          <p:nvPr/>
        </p:nvSpPr>
        <p:spPr>
          <a:xfrm>
            <a:off x="179388" y="115888"/>
            <a:ext cx="8785225" cy="6626225"/>
          </a:xfrm>
          <a:prstGeom prst="flowChartAlternateProcess">
            <a:avLst/>
          </a:prstGeom>
          <a:solidFill>
            <a:srgbClr val="FFFFFF"/>
          </a:solidFill>
          <a:ln w="63500" cap="flat" cmpd="sng">
            <a:solidFill>
              <a:srgbClr val="000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41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333375"/>
            <a:ext cx="6029325" cy="636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矩形 15362"/>
          <p:cNvSpPr/>
          <p:nvPr/>
        </p:nvSpPr>
        <p:spPr>
          <a:xfrm>
            <a:off x="3924300" y="404813"/>
            <a:ext cx="4321175" cy="719137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28575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ma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the 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air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dirty?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412" name="组合 15363"/>
          <p:cNvGrpSpPr/>
          <p:nvPr/>
        </p:nvGrpSpPr>
        <p:grpSpPr>
          <a:xfrm>
            <a:off x="0" y="0"/>
            <a:ext cx="3673475" cy="974725"/>
            <a:chOff x="0" y="0"/>
            <a:chExt cx="4321" cy="1759"/>
          </a:xfrm>
        </p:grpSpPr>
        <p:grpSp>
          <p:nvGrpSpPr>
            <p:cNvPr id="17413" name="组合 15364"/>
            <p:cNvGrpSpPr/>
            <p:nvPr/>
          </p:nvGrpSpPr>
          <p:grpSpPr>
            <a:xfrm flipH="1">
              <a:off x="0" y="0"/>
              <a:ext cx="4320" cy="1759"/>
              <a:chOff x="0" y="0"/>
              <a:chExt cx="1488" cy="951"/>
            </a:xfrm>
          </p:grpSpPr>
          <p:pic>
            <p:nvPicPr>
              <p:cNvPr id="17414" name="图片 3" descr="2.pn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15" name="Text Box 6"/>
              <p:cNvSpPr txBox="1"/>
              <p:nvPr/>
            </p:nvSpPr>
            <p:spPr>
              <a:xfrm>
                <a:off x="51" y="386"/>
                <a:ext cx="1392" cy="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FontTx/>
                </a:pPr>
                <a:endParaRPr lang="zh-CN" altLang="en-US" sz="3200" dirty="0"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17416" name="文本框 15367"/>
            <p:cNvSpPr txBox="1"/>
            <p:nvPr/>
          </p:nvSpPr>
          <p:spPr>
            <a:xfrm>
              <a:off x="833" y="825"/>
              <a:ext cx="3488" cy="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buFontTx/>
              </a:pPr>
              <a:r>
                <a:rPr lang="en-US" altLang="zh-CN" sz="2000" b="1">
                  <a:latin typeface="Arial Black" panose="020B0A04020102020204" pitchFamily="34" charset="0"/>
                  <a:ea typeface="宋体" panose="02010600030101010101" pitchFamily="2" charset="-122"/>
                </a:rPr>
                <a:t>Read and underline</a:t>
              </a:r>
              <a:endParaRPr lang="en-US" altLang="zh-CN" sz="2000" b="1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70" name="流程图: 可选过程 15369"/>
          <p:cNvSpPr/>
          <p:nvPr/>
        </p:nvSpPr>
        <p:spPr>
          <a:xfrm>
            <a:off x="244475" y="1484313"/>
            <a:ext cx="8305800" cy="3168650"/>
          </a:xfrm>
          <a:prstGeom prst="flowChartAlternateProcess">
            <a:avLst/>
          </a:prstGeom>
          <a:solidFill>
            <a:schemeClr val="bg1">
              <a:alpha val="82999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Read part 1 on P58 and underline the answer.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两人一组，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大声读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课本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58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页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的对话，在正确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答案下面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划线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371" name="组合 15370"/>
          <p:cNvGrpSpPr/>
          <p:nvPr/>
        </p:nvGrpSpPr>
        <p:grpSpPr>
          <a:xfrm>
            <a:off x="5110163" y="3402013"/>
            <a:ext cx="4033837" cy="3455987"/>
            <a:chOff x="0" y="0"/>
            <a:chExt cx="2858" cy="2410"/>
          </a:xfrm>
        </p:grpSpPr>
        <p:pic>
          <p:nvPicPr>
            <p:cNvPr id="17419" name="Picture 4" descr="http://pic6.nipic.com/20100422/2476235_074820003143_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763" t="28676" r="475" b="41544"/>
            <a:stretch>
              <a:fillRect/>
            </a:stretch>
          </p:blipFill>
          <p:spPr>
            <a:xfrm>
              <a:off x="0" y="0"/>
              <a:ext cx="2858" cy="24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0" name="矩形 15372"/>
            <p:cNvSpPr/>
            <p:nvPr/>
          </p:nvSpPr>
          <p:spPr>
            <a:xfrm>
              <a:off x="363" y="544"/>
              <a:ext cx="1724" cy="13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en-US" altLang="zh-CN" sz="2400" b="1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Tip</a:t>
              </a:r>
              <a:endParaRPr lang="en-US" altLang="zh-CN" sz="24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endPara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zh-CN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遇到生词时，你可以</a:t>
              </a:r>
              <a:endPara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en-US" altLang="zh-CN" sz="2400" b="1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 </a:t>
              </a:r>
              <a:r>
                <a:rPr lang="zh-CN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查看</a:t>
              </a:r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P94</a:t>
              </a:r>
              <a:r>
                <a:rPr lang="zh-CN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单词表</a:t>
              </a:r>
              <a:r>
                <a:rPr lang="en-US" altLang="zh-CN" sz="2400" b="1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;</a:t>
              </a:r>
              <a:endParaRPr lang="en-US" altLang="zh-CN" sz="24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en-US" altLang="zh-CN" sz="2400" b="1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 </a:t>
              </a:r>
              <a:r>
                <a:rPr lang="zh-CN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请教会的同学；</a:t>
              </a:r>
              <a:endPara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en-US" altLang="zh-CN" sz="2400" b="1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 </a:t>
              </a:r>
              <a:r>
                <a:rPr lang="zh-CN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举手问老师。</a:t>
              </a:r>
              <a:endPara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endPara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74" name="线形标注 1 15373"/>
          <p:cNvSpPr/>
          <p:nvPr/>
        </p:nvSpPr>
        <p:spPr>
          <a:xfrm>
            <a:off x="7451725" y="1125538"/>
            <a:ext cx="1290638" cy="546100"/>
          </a:xfrm>
          <a:prstGeom prst="borderCallout1">
            <a:avLst>
              <a:gd name="adj1" fmla="val 20931"/>
              <a:gd name="adj2" fmla="val -5903"/>
              <a:gd name="adj3" fmla="val -31977"/>
              <a:gd name="adj4" fmla="val -45019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空气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ldLvl="0" animBg="1"/>
      <p:bldP spid="15374" grpId="0" bldLvl="0" animBg="1"/>
      <p:bldP spid="1537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AutoShape 20"/>
          <p:cNvSpPr/>
          <p:nvPr/>
        </p:nvSpPr>
        <p:spPr>
          <a:xfrm>
            <a:off x="179388" y="117475"/>
            <a:ext cx="8785225" cy="6626225"/>
          </a:xfrm>
          <a:prstGeom prst="flowChartAlternateProcess">
            <a:avLst/>
          </a:prstGeom>
          <a:solidFill>
            <a:srgbClr val="FFFFFF"/>
          </a:solidFill>
          <a:ln w="6350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6387" name="图片 16386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7538" y="2276475"/>
            <a:ext cx="2303462" cy="1798638"/>
          </a:xfrm>
          <a:prstGeom prst="rect">
            <a:avLst/>
          </a:prstGeom>
          <a:noFill/>
          <a:ln w="6350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88" name="图片 16387" descr="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4724400"/>
            <a:ext cx="2160587" cy="1747838"/>
          </a:xfrm>
          <a:prstGeom prst="rect">
            <a:avLst/>
          </a:prstGeom>
          <a:noFill/>
          <a:ln w="635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6" name="矩形 16388"/>
          <p:cNvSpPr/>
          <p:nvPr/>
        </p:nvSpPr>
        <p:spPr>
          <a:xfrm>
            <a:off x="3851275" y="549275"/>
            <a:ext cx="4321175" cy="7191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What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ma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de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the 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air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dirty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? 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矩形 16389"/>
          <p:cNvSpPr/>
          <p:nvPr/>
        </p:nvSpPr>
        <p:spPr>
          <a:xfrm>
            <a:off x="395288" y="1557338"/>
            <a:ext cx="6624637" cy="9350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Smoke from cars </a:t>
            </a:r>
            <a:r>
              <a:rPr lang="en-US" altLang="zh-CN" sz="2800" b="1">
                <a:latin typeface="Comic Sans MS" panose="030F0702030302020204" pitchFamily="66" charset="0"/>
                <a:ea typeface="宋体" panose="02010600030101010101" pitchFamily="2" charset="-122"/>
              </a:rPr>
              <a:t>made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Comic Sans MS" panose="030F0702030302020204" pitchFamily="66" charset="0"/>
                <a:ea typeface="宋体" panose="02010600030101010101" pitchFamily="2" charset="-122"/>
              </a:rPr>
              <a:t>the air dirty.</a:t>
            </a:r>
            <a:endParaRPr lang="en-US" altLang="zh-CN" sz="28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汽车排放的尾气</a:t>
            </a:r>
            <a:endParaRPr lang="zh-CN" altLang="en-US" sz="2800" b="1" dirty="0">
              <a:solidFill>
                <a:srgbClr val="FF33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6391" name="矩形 16390"/>
          <p:cNvSpPr/>
          <p:nvPr/>
        </p:nvSpPr>
        <p:spPr>
          <a:xfrm>
            <a:off x="250825" y="4076700"/>
            <a:ext cx="7704138" cy="12255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Black smoke from </a:t>
            </a:r>
            <a:r>
              <a:rPr lang="en-US" altLang="zh-CN" sz="2800" b="1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factories</a:t>
            </a:r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Comic Sans MS" panose="030F0702030302020204" pitchFamily="66" charset="0"/>
                <a:ea typeface="宋体" panose="02010600030101010101" pitchFamily="2" charset="-122"/>
              </a:rPr>
              <a:t>made the air dirty.</a:t>
            </a:r>
            <a:endParaRPr lang="en-US" altLang="zh-CN" sz="2800" b="1">
              <a:solidFill>
                <a:srgbClr val="FF33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工厂排放的黑色废气</a:t>
            </a:r>
            <a:endParaRPr lang="zh-CN" altLang="en-US" sz="2800" b="1" dirty="0">
              <a:solidFill>
                <a:srgbClr val="FF33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18439" name="组合 16391"/>
          <p:cNvGrpSpPr/>
          <p:nvPr/>
        </p:nvGrpSpPr>
        <p:grpSpPr>
          <a:xfrm>
            <a:off x="250825" y="333375"/>
            <a:ext cx="3673475" cy="974725"/>
            <a:chOff x="0" y="0"/>
            <a:chExt cx="4321" cy="1759"/>
          </a:xfrm>
        </p:grpSpPr>
        <p:grpSp>
          <p:nvGrpSpPr>
            <p:cNvPr id="18440" name="组合 16392"/>
            <p:cNvGrpSpPr/>
            <p:nvPr/>
          </p:nvGrpSpPr>
          <p:grpSpPr>
            <a:xfrm flipH="1">
              <a:off x="0" y="0"/>
              <a:ext cx="4320" cy="1759"/>
              <a:chOff x="0" y="0"/>
              <a:chExt cx="1488" cy="951"/>
            </a:xfrm>
          </p:grpSpPr>
          <p:pic>
            <p:nvPicPr>
              <p:cNvPr id="18441" name="图片 3" descr="2.png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42" name="Text Box 6"/>
              <p:cNvSpPr txBox="1"/>
              <p:nvPr/>
            </p:nvSpPr>
            <p:spPr>
              <a:xfrm>
                <a:off x="51" y="386"/>
                <a:ext cx="1392" cy="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FontTx/>
                </a:pPr>
                <a:endParaRPr lang="zh-CN" altLang="en-US" sz="3200" dirty="0"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18443" name="文本框 16395"/>
            <p:cNvSpPr txBox="1"/>
            <p:nvPr/>
          </p:nvSpPr>
          <p:spPr>
            <a:xfrm>
              <a:off x="833" y="825"/>
              <a:ext cx="3488" cy="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buFontTx/>
              </a:pPr>
              <a:r>
                <a:rPr lang="en-US" altLang="zh-CN" sz="2000" b="1">
                  <a:latin typeface="Arial Black" panose="020B0A04020102020204" pitchFamily="34" charset="0"/>
                  <a:ea typeface="宋体" panose="02010600030101010101" pitchFamily="2" charset="-122"/>
                </a:rPr>
                <a:t>Read and answer</a:t>
              </a:r>
              <a:endParaRPr lang="en-US" altLang="zh-CN" sz="2000" b="1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397" name="线形标注 1 16396"/>
          <p:cNvSpPr/>
          <p:nvPr/>
        </p:nvSpPr>
        <p:spPr>
          <a:xfrm>
            <a:off x="971550" y="5516563"/>
            <a:ext cx="2520950" cy="576262"/>
          </a:xfrm>
          <a:prstGeom prst="borderCallout1">
            <a:avLst>
              <a:gd name="adj1" fmla="val 19833"/>
              <a:gd name="adj2" fmla="val 103023"/>
              <a:gd name="adj3" fmla="val -142699"/>
              <a:gd name="adj4" fmla="val 122102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ct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ry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工厂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AutoShape 20"/>
          <p:cNvSpPr/>
          <p:nvPr/>
        </p:nvSpPr>
        <p:spPr>
          <a:xfrm>
            <a:off x="179388" y="0"/>
            <a:ext cx="8785225" cy="6626225"/>
          </a:xfrm>
          <a:prstGeom prst="flowChartAlternateProcess">
            <a:avLst/>
          </a:prstGeom>
          <a:solidFill>
            <a:srgbClr val="FFFFFF"/>
          </a:solidFill>
          <a:ln w="63500" cap="flat" cmpd="sng">
            <a:solidFill>
              <a:srgbClr val="000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Text Box 11"/>
          <p:cNvSpPr txBox="1"/>
          <p:nvPr/>
        </p:nvSpPr>
        <p:spPr>
          <a:xfrm>
            <a:off x="250825" y="3429000"/>
            <a:ext cx="2017713" cy="952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Rubbish  made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Line 15"/>
          <p:cNvSpPr/>
          <p:nvPr/>
        </p:nvSpPr>
        <p:spPr>
          <a:xfrm flipV="1">
            <a:off x="2268538" y="2492375"/>
            <a:ext cx="1223962" cy="866775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0" name="Line 16"/>
          <p:cNvSpPr/>
          <p:nvPr/>
        </p:nvSpPr>
        <p:spPr>
          <a:xfrm>
            <a:off x="2195513" y="4437063"/>
            <a:ext cx="1223962" cy="504825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1" name="Text Box 17"/>
          <p:cNvSpPr txBox="1"/>
          <p:nvPr/>
        </p:nvSpPr>
        <p:spPr>
          <a:xfrm>
            <a:off x="620395" y="968375"/>
            <a:ext cx="8055610" cy="953135"/>
          </a:xfrm>
          <a:prstGeom prst="rect">
            <a:avLst/>
          </a:prstGeom>
          <a:solidFill>
            <a:srgbClr val="FFCCFF">
              <a:alpha val="32999"/>
            </a:srgbClr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339933"/>
                </a:solidFill>
                <a:latin typeface="Comic Sans MS" panose="030F0702030302020204" pitchFamily="66" charset="0"/>
                <a:ea typeface="华康少女文字W5"/>
              </a:rPr>
              <a:t>Read part 1 on P58 again and complete the exercise.</a:t>
            </a:r>
            <a:r>
              <a:rPr lang="zh-CN" altLang="en-US" sz="2800" b="1" dirty="0">
                <a:solidFill>
                  <a:srgbClr val="339933"/>
                </a:solidFill>
                <a:latin typeface="华康少女文字W5"/>
                <a:ea typeface="华康少女文字W5"/>
              </a:rPr>
              <a:t>自己再读一遍</a:t>
            </a:r>
            <a:r>
              <a:rPr lang="en-US" altLang="zh-CN" sz="2800" b="1">
                <a:solidFill>
                  <a:srgbClr val="339933"/>
                </a:solidFill>
                <a:latin typeface="华康少女文字W5"/>
                <a:ea typeface="华康少女文字W5"/>
              </a:rPr>
              <a:t>58</a:t>
            </a:r>
            <a:r>
              <a:rPr lang="zh-CN" altLang="en-US" sz="2800" b="1" dirty="0">
                <a:solidFill>
                  <a:srgbClr val="339933"/>
                </a:solidFill>
                <a:latin typeface="华康少女文字W5"/>
                <a:ea typeface="华康少女文字W5"/>
              </a:rPr>
              <a:t>页对话，完成练习一。</a:t>
            </a:r>
            <a:endParaRPr lang="zh-CN" altLang="en-US" sz="2800" b="1" dirty="0">
              <a:solidFill>
                <a:srgbClr val="339933"/>
              </a:solidFill>
              <a:latin typeface="华康少女文字W5"/>
              <a:ea typeface="华康少女文字W5"/>
            </a:endParaRPr>
          </a:p>
        </p:txBody>
      </p:sp>
      <p:grpSp>
        <p:nvGrpSpPr>
          <p:cNvPr id="19462" name="组合 17414"/>
          <p:cNvGrpSpPr/>
          <p:nvPr/>
        </p:nvGrpSpPr>
        <p:grpSpPr>
          <a:xfrm>
            <a:off x="0" y="0"/>
            <a:ext cx="3673475" cy="974725"/>
            <a:chOff x="0" y="0"/>
            <a:chExt cx="4321" cy="1759"/>
          </a:xfrm>
        </p:grpSpPr>
        <p:grpSp>
          <p:nvGrpSpPr>
            <p:cNvPr id="19463" name="组合 17415"/>
            <p:cNvGrpSpPr/>
            <p:nvPr/>
          </p:nvGrpSpPr>
          <p:grpSpPr>
            <a:xfrm flipH="1">
              <a:off x="0" y="0"/>
              <a:ext cx="4320" cy="1759"/>
              <a:chOff x="0" y="0"/>
              <a:chExt cx="1488" cy="951"/>
            </a:xfrm>
          </p:grpSpPr>
          <p:pic>
            <p:nvPicPr>
              <p:cNvPr id="19464" name="图片 3" descr="2.png">
                <a:hlinkClick r:id="rId1" action="ppaction://hlinksldjump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5" name="Text Box 6"/>
              <p:cNvSpPr txBox="1"/>
              <p:nvPr/>
            </p:nvSpPr>
            <p:spPr>
              <a:xfrm>
                <a:off x="51" y="386"/>
                <a:ext cx="1392" cy="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FontTx/>
                </a:pPr>
                <a:endParaRPr lang="zh-CN" altLang="en-US" sz="3200" dirty="0"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19466" name="文本框 17418"/>
            <p:cNvSpPr txBox="1"/>
            <p:nvPr/>
          </p:nvSpPr>
          <p:spPr>
            <a:xfrm>
              <a:off x="833" y="825"/>
              <a:ext cx="3488" cy="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buFontTx/>
              </a:pPr>
              <a:r>
                <a:rPr lang="en-US" altLang="zh-CN" sz="2000" b="1">
                  <a:latin typeface="Arial Black" panose="020B0A04020102020204" pitchFamily="34" charset="0"/>
                  <a:ea typeface="宋体" panose="02010600030101010101" pitchFamily="2" charset="-122"/>
                </a:rPr>
                <a:t>Read and complete</a:t>
              </a:r>
              <a:endParaRPr lang="en-US" altLang="zh-CN" sz="2000" b="1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420" name="Picture 7" descr="QQ截图20141119211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4508500"/>
            <a:ext cx="2303462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8" descr="QQ截图20141119211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1989138"/>
            <a:ext cx="2390775" cy="160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2" name="Text Box 19"/>
          <p:cNvSpPr txBox="1"/>
          <p:nvPr/>
        </p:nvSpPr>
        <p:spPr>
          <a:xfrm>
            <a:off x="5508625" y="2133600"/>
            <a:ext cx="2808288" cy="1160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streets messy </a:t>
            </a:r>
            <a:endParaRPr lang="en-US" altLang="zh-CN" sz="2800" b="1">
              <a:solidFill>
                <a:srgbClr val="9900C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and dirty.</a:t>
            </a:r>
            <a:endParaRPr lang="en-US" altLang="zh-CN" sz="2800" b="1">
              <a:solidFill>
                <a:srgbClr val="9900C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23" name="Text Box 19"/>
          <p:cNvSpPr txBox="1"/>
          <p:nvPr/>
        </p:nvSpPr>
        <p:spPr>
          <a:xfrm>
            <a:off x="5580063" y="4797425"/>
            <a:ext cx="2592387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the river dirty.</a:t>
            </a:r>
            <a:endParaRPr lang="en-US" altLang="zh-CN" sz="28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24" name="Text Box 20"/>
          <p:cNvSpPr txBox="1"/>
          <p:nvPr/>
        </p:nvSpPr>
        <p:spPr>
          <a:xfrm>
            <a:off x="5508625" y="5734050"/>
            <a:ext cx="3313113" cy="52863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the fish </a:t>
            </a:r>
            <a:r>
              <a:rPr lang="en-US" altLang="zh-CN" sz="2800" b="1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dead(</a:t>
            </a:r>
            <a:r>
              <a:rPr lang="zh-CN" altLang="en-US" sz="2800" b="1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死的</a:t>
            </a:r>
            <a:r>
              <a:rPr lang="en-US" altLang="zh-CN" sz="2800" b="1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).</a:t>
            </a:r>
            <a:endParaRPr lang="en-US" altLang="zh-CN" sz="2800" b="1">
              <a:solidFill>
                <a:srgbClr val="FF33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72" name="Line 15"/>
          <p:cNvSpPr/>
          <p:nvPr/>
        </p:nvSpPr>
        <p:spPr>
          <a:xfrm flipV="1">
            <a:off x="5508625" y="3357563"/>
            <a:ext cx="3167063" cy="3175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3" name="Line 15"/>
          <p:cNvSpPr/>
          <p:nvPr/>
        </p:nvSpPr>
        <p:spPr>
          <a:xfrm flipV="1">
            <a:off x="5364163" y="6308725"/>
            <a:ext cx="3384550" cy="3175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4" name="Line 15"/>
          <p:cNvSpPr/>
          <p:nvPr/>
        </p:nvSpPr>
        <p:spPr>
          <a:xfrm flipV="1">
            <a:off x="5580063" y="5373688"/>
            <a:ext cx="2520950" cy="3175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  <p:bldP spid="17423" grpId="0"/>
      <p:bldP spid="174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5" descr="QQ截图20141119211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50564">
            <a:off x="2124075" y="1341438"/>
            <a:ext cx="2232025" cy="169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Picture 6" descr="QQ截图20141119211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82546">
            <a:off x="0" y="1412875"/>
            <a:ext cx="2339975" cy="162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7" descr="QQ截图20141119211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0031">
            <a:off x="4427538" y="1268413"/>
            <a:ext cx="2160587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8" descr="QQ截图20141119211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2644">
            <a:off x="6838950" y="1557338"/>
            <a:ext cx="2305050" cy="1733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5" name="组合 18437"/>
          <p:cNvGrpSpPr/>
          <p:nvPr/>
        </p:nvGrpSpPr>
        <p:grpSpPr>
          <a:xfrm>
            <a:off x="0" y="0"/>
            <a:ext cx="3672625" cy="974725"/>
            <a:chOff x="0" y="0"/>
            <a:chExt cx="4320" cy="1759"/>
          </a:xfrm>
        </p:grpSpPr>
        <p:grpSp>
          <p:nvGrpSpPr>
            <p:cNvPr id="20486" name="组合 18438"/>
            <p:cNvGrpSpPr/>
            <p:nvPr/>
          </p:nvGrpSpPr>
          <p:grpSpPr>
            <a:xfrm flipH="1">
              <a:off x="0" y="0"/>
              <a:ext cx="4320" cy="1759"/>
              <a:chOff x="0" y="0"/>
              <a:chExt cx="1488" cy="951"/>
            </a:xfrm>
          </p:grpSpPr>
          <p:pic>
            <p:nvPicPr>
              <p:cNvPr id="20487" name="图片 3" descr="2.png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88" name="Text Box 6"/>
              <p:cNvSpPr txBox="1"/>
              <p:nvPr/>
            </p:nvSpPr>
            <p:spPr>
              <a:xfrm>
                <a:off x="51" y="386"/>
                <a:ext cx="1392" cy="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FontTx/>
                </a:pPr>
                <a:endParaRPr lang="zh-CN" altLang="en-US" sz="3200" dirty="0"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20489" name="文本框 18441"/>
            <p:cNvSpPr txBox="1"/>
            <p:nvPr/>
          </p:nvSpPr>
          <p:spPr>
            <a:xfrm>
              <a:off x="719" y="822"/>
              <a:ext cx="348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buFontTx/>
              </a:pPr>
              <a:r>
                <a:rPr lang="en-US" altLang="zh-CN" sz="2000" b="1">
                  <a:latin typeface="Arial Black" panose="020B0A04020102020204" pitchFamily="34" charset="0"/>
                  <a:ea typeface="宋体" panose="02010600030101010101" pitchFamily="2" charset="-122"/>
                </a:rPr>
                <a:t>Read and discuss </a:t>
              </a:r>
              <a:endParaRPr lang="en-US" altLang="zh-CN" sz="2000" b="1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443" name="Text Box 6"/>
          <p:cNvSpPr txBox="1"/>
          <p:nvPr/>
        </p:nvSpPr>
        <p:spPr>
          <a:xfrm>
            <a:off x="106998" y="3593783"/>
            <a:ext cx="8732837" cy="583565"/>
          </a:xfrm>
          <a:prstGeom prst="rect">
            <a:avLst/>
          </a:prstGeom>
          <a:solidFill>
            <a:srgbClr val="FFFF99"/>
          </a:solidFill>
          <a:ln w="50800" cap="flat" cmpd="sng">
            <a:solidFill>
              <a:srgbClr val="000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can we do to </a:t>
            </a:r>
            <a:r>
              <a:rPr lang="en-US" altLang="zh-CN" sz="3200" b="1" u="sng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keep our city clean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?</a:t>
            </a:r>
            <a:endParaRPr lang="en-US" altLang="zh-CN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444" name="流程图: 可选过程 18443"/>
          <p:cNvSpPr/>
          <p:nvPr/>
        </p:nvSpPr>
        <p:spPr>
          <a:xfrm>
            <a:off x="1547178" y="5084763"/>
            <a:ext cx="5903912" cy="1584325"/>
          </a:xfrm>
          <a:prstGeom prst="flowChartAlternateProcess">
            <a:avLst/>
          </a:prstGeom>
          <a:solidFill>
            <a:srgbClr val="99FF99"/>
          </a:solidFill>
          <a:ln w="9525">
            <a:noFill/>
          </a:ln>
        </p:spPr>
        <p:txBody>
          <a:bodyPr wrap="none" anchor="ctr" anchorCtr="0"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你们有什么保护环境的好主意吗？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小组讨论，用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We can…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说一说吧。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47" name="轻音乐 - 很轻快的纯音乐和平美好的感觉樱花盛开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8350" y="6426200"/>
            <a:ext cx="431800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78705" y="4304665"/>
            <a:ext cx="345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保持我们的城市干净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9461" name="Text Box 17"/>
          <p:cNvSpPr txBox="1"/>
          <p:nvPr>
            <p:custDataLst>
              <p:tags r:id="rId10"/>
            </p:custDataLst>
          </p:nvPr>
        </p:nvSpPr>
        <p:spPr>
          <a:xfrm>
            <a:off x="4356100" y="44450"/>
            <a:ext cx="3354070" cy="1014730"/>
          </a:xfrm>
          <a:prstGeom prst="rect">
            <a:avLst/>
          </a:prstGeom>
          <a:solidFill>
            <a:srgbClr val="FFCCFF">
              <a:alpha val="32999"/>
            </a:srgbClr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9933"/>
                </a:solidFill>
                <a:latin typeface="Comic Sans MS" panose="030F0702030302020204" pitchFamily="66" charset="0"/>
                <a:ea typeface="华康少女文字W5"/>
              </a:rPr>
              <a:t>Read part 2 on P59 </a:t>
            </a:r>
            <a:endParaRPr lang="en-US" altLang="zh-CN" sz="2400" b="1">
              <a:solidFill>
                <a:srgbClr val="339933"/>
              </a:solidFill>
              <a:latin typeface="Comic Sans MS" panose="030F0702030302020204" pitchFamily="66" charset="0"/>
              <a:ea typeface="华康少女文字W5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9933"/>
                </a:solidFill>
                <a:latin typeface="Comic Sans MS" panose="030F0702030302020204" pitchFamily="66" charset="0"/>
              </a:rPr>
              <a:t>（</a:t>
            </a:r>
            <a:r>
              <a:rPr lang="zh-CN" altLang="en-US" sz="2400" b="1" dirty="0">
                <a:solidFill>
                  <a:srgbClr val="339933"/>
                </a:solidFill>
                <a:latin typeface="华康少女文字W5"/>
                <a:ea typeface="华康少女文字W5"/>
              </a:rPr>
              <a:t>自读</a:t>
            </a:r>
            <a:r>
              <a:rPr lang="en-US" altLang="zh-CN" sz="2400" b="1">
                <a:solidFill>
                  <a:srgbClr val="339933"/>
                </a:solidFill>
                <a:latin typeface="华康少女文字W5"/>
                <a:ea typeface="华康少女文字W5"/>
              </a:rPr>
              <a:t>59</a:t>
            </a:r>
            <a:r>
              <a:rPr lang="zh-CN" altLang="en-US" sz="2400" b="1" dirty="0">
                <a:solidFill>
                  <a:srgbClr val="339933"/>
                </a:solidFill>
                <a:latin typeface="华康少女文字W5"/>
                <a:ea typeface="华康少女文字W5"/>
              </a:rPr>
              <a:t>页对话）</a:t>
            </a:r>
            <a:endParaRPr lang="zh-CN" altLang="en-US" sz="2400" b="1" dirty="0">
              <a:solidFill>
                <a:srgbClr val="339933"/>
              </a:solidFill>
              <a:latin typeface="华康少女文字W5"/>
              <a:ea typeface="华康少女文字W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7"/>
                </p:tgtEl>
              </p:cMediaNode>
            </p:audio>
          </p:childTnLst>
        </p:cTn>
      </p:par>
    </p:tnLst>
    <p:bldLst>
      <p:bldP spid="18443" grpId="0" bldLvl="0" animBg="1"/>
      <p:bldP spid="18444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 Box 3"/>
          <p:cNvSpPr txBox="1"/>
          <p:nvPr/>
        </p:nvSpPr>
        <p:spPr>
          <a:xfrm>
            <a:off x="4416425" y="324643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6" name="Picture 4" descr="QQ图片20140807230712"/>
          <p:cNvPicPr>
            <a:picLocks noGrp="1" noChangeAspect="1"/>
          </p:cNvPicPr>
          <p:nvPr>
            <p:ph idx="4294967295"/>
          </p:nvPr>
        </p:nvPicPr>
        <p:blipFill>
          <a:blip r:embed="rId1"/>
          <a:srcRect t="17947"/>
          <a:stretch>
            <a:fillRect/>
          </a:stretch>
        </p:blipFill>
        <p:spPr>
          <a:xfrm>
            <a:off x="0" y="1619250"/>
            <a:ext cx="8929688" cy="5238750"/>
          </a:xfrm>
        </p:spPr>
      </p:pic>
      <p:sp>
        <p:nvSpPr>
          <p:cNvPr id="19460" name="Text Box 5"/>
          <p:cNvSpPr txBox="1"/>
          <p:nvPr/>
        </p:nvSpPr>
        <p:spPr>
          <a:xfrm>
            <a:off x="2857500" y="2543175"/>
            <a:ext cx="14208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 bus</a:t>
            </a:r>
            <a:endParaRPr lang="zh-CN" altLang="en-US" sz="2400" b="1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461" name="Text Box 6"/>
          <p:cNvSpPr txBox="1"/>
          <p:nvPr/>
        </p:nvSpPr>
        <p:spPr>
          <a:xfrm>
            <a:off x="4867275" y="2565400"/>
            <a:ext cx="185737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 metro</a:t>
            </a:r>
            <a:endParaRPr lang="zh-CN" altLang="en-US" sz="2400" b="1" dirty="0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462" name="Text Box 7"/>
          <p:cNvSpPr txBox="1"/>
          <p:nvPr/>
        </p:nvSpPr>
        <p:spPr>
          <a:xfrm>
            <a:off x="3071813" y="3071813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walk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3" name="Text Box 8"/>
          <p:cNvSpPr txBox="1"/>
          <p:nvPr/>
        </p:nvSpPr>
        <p:spPr>
          <a:xfrm>
            <a:off x="3557588" y="3643313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factories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4" name="Text Box 9"/>
          <p:cNvSpPr txBox="1"/>
          <p:nvPr/>
        </p:nvSpPr>
        <p:spPr>
          <a:xfrm>
            <a:off x="2786063" y="4143375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rubbish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5" name="Text Box 10"/>
          <p:cNvSpPr txBox="1"/>
          <p:nvPr/>
        </p:nvSpPr>
        <p:spPr>
          <a:xfrm>
            <a:off x="3857625" y="4643438"/>
            <a:ext cx="10096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trees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3636010" y="332740"/>
            <a:ext cx="5361940" cy="521970"/>
          </a:xfrm>
          <a:prstGeom prst="rect">
            <a:avLst/>
          </a:prstGeom>
          <a:solidFill>
            <a:srgbClr val="FFCCFF">
              <a:alpha val="32999"/>
            </a:srgbClr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latin typeface="华康少女文字W5"/>
                <a:ea typeface="华康少女文字W5"/>
              </a:rPr>
              <a:t>再次读</a:t>
            </a:r>
            <a:r>
              <a:rPr lang="en-US" altLang="zh-CN" sz="2800" b="1">
                <a:solidFill>
                  <a:srgbClr val="008000"/>
                </a:solidFill>
                <a:latin typeface="华康少女文字W5"/>
                <a:ea typeface="华康少女文字W5"/>
              </a:rPr>
              <a:t>P59</a:t>
            </a:r>
            <a:r>
              <a:rPr lang="zh-CN" altLang="en-US" sz="2800" b="1" dirty="0">
                <a:solidFill>
                  <a:srgbClr val="008000"/>
                </a:solidFill>
                <a:latin typeface="华康少女文字W5"/>
                <a:ea typeface="华康少女文字W5"/>
              </a:rPr>
              <a:t>对话，完成</a:t>
            </a:r>
            <a:r>
              <a:rPr lang="en-US" altLang="zh-CN" sz="2800" b="1">
                <a:solidFill>
                  <a:srgbClr val="008000"/>
                </a:solidFill>
                <a:latin typeface="华康少女文字W5"/>
                <a:ea typeface="华康少女文字W5"/>
              </a:rPr>
              <a:t>P60</a:t>
            </a:r>
            <a:r>
              <a:rPr lang="zh-CN" altLang="en-US" sz="2800" b="1" dirty="0">
                <a:solidFill>
                  <a:srgbClr val="008000"/>
                </a:solidFill>
                <a:latin typeface="华康少女文字W5"/>
                <a:ea typeface="华康少女文字W5"/>
              </a:rPr>
              <a:t>练习。</a:t>
            </a:r>
            <a:endParaRPr lang="zh-CN" altLang="en-US" sz="2800" b="1" dirty="0">
              <a:solidFill>
                <a:srgbClr val="008000"/>
              </a:solidFill>
              <a:latin typeface="华康少女文字W5"/>
              <a:ea typeface="华康少女文字W5"/>
            </a:endParaRPr>
          </a:p>
        </p:txBody>
      </p:sp>
      <p:grpSp>
        <p:nvGrpSpPr>
          <p:cNvPr id="21514" name="组合 19469"/>
          <p:cNvGrpSpPr/>
          <p:nvPr/>
        </p:nvGrpSpPr>
        <p:grpSpPr>
          <a:xfrm>
            <a:off x="0" y="0"/>
            <a:ext cx="3673475" cy="974725"/>
            <a:chOff x="0" y="0"/>
            <a:chExt cx="4321" cy="1759"/>
          </a:xfrm>
        </p:grpSpPr>
        <p:grpSp>
          <p:nvGrpSpPr>
            <p:cNvPr id="21515" name="组合 19470"/>
            <p:cNvGrpSpPr/>
            <p:nvPr/>
          </p:nvGrpSpPr>
          <p:grpSpPr>
            <a:xfrm flipH="1">
              <a:off x="0" y="0"/>
              <a:ext cx="4320" cy="1759"/>
              <a:chOff x="0" y="0"/>
              <a:chExt cx="1488" cy="951"/>
            </a:xfrm>
          </p:grpSpPr>
          <p:pic>
            <p:nvPicPr>
              <p:cNvPr id="21516" name="图片 3" descr="2.pn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17" name="Text Box 6"/>
              <p:cNvSpPr txBox="1"/>
              <p:nvPr/>
            </p:nvSpPr>
            <p:spPr>
              <a:xfrm>
                <a:off x="51" y="386"/>
                <a:ext cx="1392" cy="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FontTx/>
                </a:pPr>
                <a:endParaRPr lang="zh-CN" altLang="en-US" sz="3200" dirty="0"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21518" name="文本框 19473"/>
            <p:cNvSpPr txBox="1"/>
            <p:nvPr/>
          </p:nvSpPr>
          <p:spPr>
            <a:xfrm>
              <a:off x="833" y="825"/>
              <a:ext cx="3488" cy="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buFontTx/>
              </a:pPr>
              <a:r>
                <a:rPr lang="en-US" altLang="zh-CN" sz="2000" b="1">
                  <a:latin typeface="Arial Black" panose="020B0A04020102020204" pitchFamily="34" charset="0"/>
                  <a:ea typeface="宋体" panose="02010600030101010101" pitchFamily="2" charset="-122"/>
                </a:rPr>
                <a:t>Read and complete</a:t>
              </a:r>
              <a:endParaRPr lang="en-US" altLang="zh-CN" sz="2000" b="1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519" name="Text Box 6"/>
          <p:cNvSpPr txBox="1"/>
          <p:nvPr/>
        </p:nvSpPr>
        <p:spPr>
          <a:xfrm>
            <a:off x="396875" y="1700213"/>
            <a:ext cx="7343775" cy="508000"/>
          </a:xfrm>
          <a:prstGeom prst="rect">
            <a:avLst/>
          </a:prstGeom>
          <a:solidFill>
            <a:srgbClr val="FFFF99"/>
          </a:solidFill>
          <a:ln w="50800" cap="flat" cmpd="sng">
            <a:solidFill>
              <a:srgbClr val="000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can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we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do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 keep the city clean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?</a:t>
            </a:r>
            <a:endParaRPr lang="en-US" altLang="zh-CN" sz="24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477" name="线形标注 1 19476"/>
          <p:cNvSpPr/>
          <p:nvPr/>
        </p:nvSpPr>
        <p:spPr>
          <a:xfrm>
            <a:off x="6084888" y="4581525"/>
            <a:ext cx="1727200" cy="431800"/>
          </a:xfrm>
          <a:prstGeom prst="borderCallout1">
            <a:avLst>
              <a:gd name="adj1" fmla="val 26472"/>
              <a:gd name="adj2" fmla="val -4412"/>
              <a:gd name="adj3" fmla="val -9190"/>
              <a:gd name="adj4" fmla="val -39981"/>
            </a:avLst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bin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垃圾桶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8" name="线形标注 1 19477"/>
          <p:cNvSpPr/>
          <p:nvPr/>
        </p:nvSpPr>
        <p:spPr>
          <a:xfrm>
            <a:off x="250825" y="5516563"/>
            <a:ext cx="2233613" cy="360362"/>
          </a:xfrm>
          <a:prstGeom prst="borderCallout1">
            <a:avLst>
              <a:gd name="adj1" fmla="val 31718"/>
              <a:gd name="adj2" fmla="val 89907"/>
              <a:gd name="adj3" fmla="val -119824"/>
              <a:gd name="adj4" fmla="val 89907"/>
            </a:avLst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plant =grow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种植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9" name="线形标注 1 19478"/>
          <p:cNvSpPr/>
          <p:nvPr/>
        </p:nvSpPr>
        <p:spPr>
          <a:xfrm>
            <a:off x="3244850" y="5643563"/>
            <a:ext cx="2233613" cy="360362"/>
          </a:xfrm>
          <a:prstGeom prst="borderCallout1">
            <a:avLst>
              <a:gd name="adj1" fmla="val -40440"/>
              <a:gd name="adj2" fmla="val -1421"/>
              <a:gd name="adj3" fmla="val -154449"/>
              <a:gd name="adj4" fmla="val -4833"/>
            </a:avLst>
          </a:prstGeom>
          <a:solidFill>
            <a:schemeClr val="accent1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more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更多的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82" name="轻音乐 - 很轻快的纯音乐和平美好的感觉樱花盛开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913" y="6426200"/>
            <a:ext cx="431800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4" name="文本框 2"/>
          <p:cNvSpPr txBox="1"/>
          <p:nvPr/>
        </p:nvSpPr>
        <p:spPr>
          <a:xfrm>
            <a:off x="396875" y="3732213"/>
            <a:ext cx="8294688" cy="3683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52762D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4538" fill="hold"/>
                                        <p:tgtEl>
                                          <p:spTgt spid="19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2"/>
                  </p:tgtEl>
                </p:cond>
              </p:nextCondLst>
            </p:seq>
            <p:audio>
              <p:cMediaNode vol="1000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2"/>
                </p:tgtEl>
              </p:cMediaNode>
            </p:audio>
          </p:childTnLst>
        </p:cTn>
      </p:par>
    </p:tnLst>
    <p:bldLst>
      <p:bldP spid="19460" grpId="0" bldLvl="0"/>
      <p:bldP spid="19461" grpId="0" bldLvl="0"/>
      <p:bldP spid="19462" grpId="0" bldLvl="0"/>
      <p:bldP spid="19463" grpId="0" bldLvl="0"/>
      <p:bldP spid="19464" grpId="0" bldLvl="0"/>
      <p:bldP spid="19465" grpId="0" bldLvl="0"/>
      <p:bldP spid="19466" grpId="0" bldLvl="0" animBg="1"/>
      <p:bldP spid="19477" grpId="0" animBg="1"/>
      <p:bldP spid="19478" grpId="0" animBg="1"/>
      <p:bldP spid="1947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anchor="ctr" anchorCtr="0"/>
          <a:p>
            <a:endParaRPr lang="zh-CN" altLang="en-US" dirty="0"/>
          </a:p>
        </p:txBody>
      </p:sp>
      <p:pic>
        <p:nvPicPr>
          <p:cNvPr id="22530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8F814"/>
          </a:solidFill>
        </p:spPr>
      </p:pic>
      <p:sp>
        <p:nvSpPr>
          <p:cNvPr id="22531" name="WordArt 4"/>
          <p:cNvSpPr>
            <a:spLocks noTextEdit="1"/>
          </p:cNvSpPr>
          <p:nvPr/>
        </p:nvSpPr>
        <p:spPr>
          <a:xfrm>
            <a:off x="1042988" y="1771650"/>
            <a:ext cx="6988175" cy="2700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6000" b="1" spc="-6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Reading Time</a:t>
            </a:r>
            <a:endParaRPr lang="zh-CN" altLang="en-US" sz="6000" b="1" spc="-60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6997" t="35297" r="32503" b="20691"/>
          <a:stretch>
            <a:fillRect/>
          </a:stretch>
        </p:blipFill>
        <p:spPr>
          <a:xfrm>
            <a:off x="1548130" y="298450"/>
            <a:ext cx="3556000" cy="2172970"/>
          </a:xfrm>
          <a:prstGeom prst="rect">
            <a:avLst/>
          </a:prstGeom>
        </p:spPr>
      </p:pic>
      <p:pic>
        <p:nvPicPr>
          <p:cNvPr id="15362" name="图片 2"/>
          <p:cNvPicPr>
            <a:picLocks noChangeAspect="1"/>
          </p:cNvPicPr>
          <p:nvPr/>
        </p:nvPicPr>
        <p:blipFill>
          <a:blip r:embed="rId3"/>
          <a:srcRect l="17010" t="22685" r="19623" b="47924"/>
          <a:stretch>
            <a:fillRect/>
          </a:stretch>
        </p:blipFill>
        <p:spPr>
          <a:xfrm>
            <a:off x="13335" y="2456180"/>
            <a:ext cx="8686800" cy="226758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/>
        </p:nvSpPr>
        <p:spPr>
          <a:xfrm>
            <a:off x="763905" y="403225"/>
            <a:ext cx="432435" cy="50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</a:rPr>
              <a:t>1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93545" y="2513965"/>
            <a:ext cx="696912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Look at these old pictures of our city. Was our city clean?</a:t>
            </a:r>
            <a:endParaRPr lang="en-US" altLang="zh-CN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1677035" y="2941955"/>
            <a:ext cx="634047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No, it wasn’t.</a:t>
            </a:r>
            <a:endParaRPr lang="en-US" altLang="zh-CN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1692910" y="3369945"/>
            <a:ext cx="383603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What made our city dirty?</a:t>
            </a:r>
            <a:endParaRPr lang="en-US" altLang="zh-CN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1676400" y="3840480"/>
            <a:ext cx="534733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Smoke from cars made the air dirty?</a:t>
            </a:r>
            <a:endParaRPr lang="en-US" altLang="zh-CN" sz="2000" b="1"/>
          </a:p>
        </p:txBody>
      </p:sp>
      <p:sp>
        <p:nvSpPr>
          <p:cNvPr id="9" name="文本框 8"/>
          <p:cNvSpPr txBox="1"/>
          <p:nvPr/>
        </p:nvSpPr>
        <p:spPr>
          <a:xfrm>
            <a:off x="1712595" y="4266565"/>
            <a:ext cx="627380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Black smoke from factories made the air dirty too?</a:t>
            </a:r>
            <a:endParaRPr lang="en-US" altLang="zh-CN" sz="2000" b="1"/>
          </a:p>
        </p:txBody>
      </p:sp>
      <p:pic>
        <p:nvPicPr>
          <p:cNvPr id="11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17010" t="56768" r="19623" b="25874"/>
          <a:stretch>
            <a:fillRect/>
          </a:stretch>
        </p:blipFill>
        <p:spPr>
          <a:xfrm>
            <a:off x="-35560" y="4667250"/>
            <a:ext cx="8686800" cy="133921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文本框 12"/>
          <p:cNvSpPr txBox="1"/>
          <p:nvPr/>
        </p:nvSpPr>
        <p:spPr>
          <a:xfrm>
            <a:off x="1692910" y="4709795"/>
            <a:ext cx="627380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Rubbish made the streets messy and dirty.</a:t>
            </a:r>
            <a:endParaRPr lang="en-US" altLang="zh-CN" sz="2000" b="1"/>
          </a:p>
        </p:txBody>
      </p:sp>
      <p:sp>
        <p:nvSpPr>
          <p:cNvPr id="14" name="文本框 13"/>
          <p:cNvSpPr txBox="1"/>
          <p:nvPr/>
        </p:nvSpPr>
        <p:spPr>
          <a:xfrm>
            <a:off x="1676400" y="5128260"/>
            <a:ext cx="645858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The river was dirty. There was rubbish in the water, and the fish were dead.</a:t>
            </a:r>
            <a:endParaRPr lang="en-US" altLang="zh-CN" sz="2000" b="1"/>
          </a:p>
        </p:txBody>
      </p:sp>
      <p:pic>
        <p:nvPicPr>
          <p:cNvPr id="15" name="U6Stor01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80195" y="2564765"/>
            <a:ext cx="309880" cy="309880"/>
          </a:xfrm>
          <a:prstGeom prst="rect">
            <a:avLst/>
          </a:prstGeom>
        </p:spPr>
      </p:pic>
      <p:pic>
        <p:nvPicPr>
          <p:cNvPr id="16" name="U6Stor02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  <p:custDataLst>
              <p:tags r:id="rId1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80830" y="2996565"/>
            <a:ext cx="309880" cy="309880"/>
          </a:xfrm>
          <a:prstGeom prst="rect">
            <a:avLst/>
          </a:prstGeom>
        </p:spPr>
      </p:pic>
      <p:pic>
        <p:nvPicPr>
          <p:cNvPr id="17" name="U6Stor03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  <p:custDataLst>
              <p:tags r:id="rId1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80195" y="3429000"/>
            <a:ext cx="309880" cy="309880"/>
          </a:xfrm>
          <a:prstGeom prst="rect">
            <a:avLst/>
          </a:prstGeom>
        </p:spPr>
      </p:pic>
      <p:pic>
        <p:nvPicPr>
          <p:cNvPr id="18" name="U6Stor04">
            <a:hlinkClick r:id="" action="ppaction://media"/>
          </p:cNvPr>
          <p:cNvPicPr/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  <p:custDataLst>
              <p:tags r:id="rId1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24340" y="3789045"/>
            <a:ext cx="309880" cy="309880"/>
          </a:xfrm>
          <a:prstGeom prst="rect">
            <a:avLst/>
          </a:prstGeom>
        </p:spPr>
      </p:pic>
      <p:pic>
        <p:nvPicPr>
          <p:cNvPr id="19" name="U6Stor05">
            <a:hlinkClick r:id="" action="ppaction://media"/>
          </p:cNvPr>
          <p:cNvPicPr/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  <p:custDataLst>
              <p:tags r:id="rId2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252585" y="4262755"/>
            <a:ext cx="309880" cy="309880"/>
          </a:xfrm>
          <a:prstGeom prst="rect">
            <a:avLst/>
          </a:prstGeom>
        </p:spPr>
      </p:pic>
      <p:pic>
        <p:nvPicPr>
          <p:cNvPr id="20" name="U6Stor06">
            <a:hlinkClick r:id="" action="ppaction://media"/>
          </p:cNvPr>
          <p:cNvPicPr/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  <p:custDataLst>
              <p:tags r:id="rId2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468485" y="4709795"/>
            <a:ext cx="309880" cy="309880"/>
          </a:xfrm>
          <a:prstGeom prst="rect">
            <a:avLst/>
          </a:prstGeom>
        </p:spPr>
      </p:pic>
      <p:pic>
        <p:nvPicPr>
          <p:cNvPr id="21" name="U6Stor07">
            <a:hlinkClick r:id="" action="ppaction://media"/>
          </p:cNvPr>
          <p:cNvPicPr/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  <p:custDataLst>
              <p:tags r:id="rId2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24340" y="5365115"/>
            <a:ext cx="309880" cy="309880"/>
          </a:xfrm>
          <a:prstGeom prst="rect">
            <a:avLst/>
          </a:prstGeom>
        </p:spPr>
      </p:pic>
      <p:sp>
        <p:nvSpPr>
          <p:cNvPr id="23554" name="Text Box 15"/>
          <p:cNvSpPr txBox="1"/>
          <p:nvPr>
            <p:custDataLst>
              <p:tags r:id="rId27"/>
            </p:custDataLst>
          </p:nvPr>
        </p:nvSpPr>
        <p:spPr>
          <a:xfrm>
            <a:off x="3348038" y="2709863"/>
            <a:ext cx="1319212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6" name="Oval 29"/>
          <p:cNvSpPr/>
          <p:nvPr>
            <p:custDataLst>
              <p:tags r:id="rId28"/>
            </p:custDataLst>
          </p:nvPr>
        </p:nvSpPr>
        <p:spPr>
          <a:xfrm>
            <a:off x="5940425" y="2851785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7" name="Oval 29"/>
          <p:cNvSpPr/>
          <p:nvPr>
            <p:custDataLst>
              <p:tags r:id="rId29"/>
            </p:custDataLst>
          </p:nvPr>
        </p:nvSpPr>
        <p:spPr>
          <a:xfrm>
            <a:off x="2195513" y="3691255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8" name="Oval 29"/>
          <p:cNvSpPr/>
          <p:nvPr>
            <p:custDataLst>
              <p:tags r:id="rId30"/>
            </p:custDataLst>
          </p:nvPr>
        </p:nvSpPr>
        <p:spPr>
          <a:xfrm>
            <a:off x="8172450" y="2851785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9" name="Oval 29"/>
          <p:cNvSpPr/>
          <p:nvPr>
            <p:custDataLst>
              <p:tags r:id="rId31"/>
            </p:custDataLst>
          </p:nvPr>
        </p:nvSpPr>
        <p:spPr>
          <a:xfrm>
            <a:off x="5651818" y="4156393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0" name="Oval 29"/>
          <p:cNvSpPr/>
          <p:nvPr>
            <p:custDataLst>
              <p:tags r:id="rId32"/>
            </p:custDataLst>
          </p:nvPr>
        </p:nvSpPr>
        <p:spPr>
          <a:xfrm>
            <a:off x="2411413" y="5013325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1" name="Oval 29"/>
          <p:cNvSpPr/>
          <p:nvPr>
            <p:custDataLst>
              <p:tags r:id="rId33"/>
            </p:custDataLst>
          </p:nvPr>
        </p:nvSpPr>
        <p:spPr>
          <a:xfrm>
            <a:off x="3491548" y="4149090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2" name="Oval 29"/>
          <p:cNvSpPr/>
          <p:nvPr>
            <p:custDataLst>
              <p:tags r:id="rId34"/>
            </p:custDataLst>
          </p:nvPr>
        </p:nvSpPr>
        <p:spPr>
          <a:xfrm>
            <a:off x="7452043" y="4572635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3" name="Oval 29"/>
          <p:cNvSpPr/>
          <p:nvPr>
            <p:custDataLst>
              <p:tags r:id="rId35"/>
            </p:custDataLst>
          </p:nvPr>
        </p:nvSpPr>
        <p:spPr>
          <a:xfrm>
            <a:off x="4356100" y="3657283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4" name="Oval 29"/>
          <p:cNvSpPr/>
          <p:nvPr>
            <p:custDataLst>
              <p:tags r:id="rId36"/>
            </p:custDataLst>
          </p:nvPr>
        </p:nvSpPr>
        <p:spPr>
          <a:xfrm>
            <a:off x="2843848" y="5775008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5" name="Oval 29"/>
          <p:cNvSpPr/>
          <p:nvPr>
            <p:custDataLst>
              <p:tags r:id="rId37"/>
            </p:custDataLst>
          </p:nvPr>
        </p:nvSpPr>
        <p:spPr>
          <a:xfrm>
            <a:off x="7380288" y="5445125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6" name="Oval 29"/>
          <p:cNvSpPr/>
          <p:nvPr>
            <p:custDataLst>
              <p:tags r:id="rId38"/>
            </p:custDataLst>
          </p:nvPr>
        </p:nvSpPr>
        <p:spPr>
          <a:xfrm>
            <a:off x="2627630" y="5444808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7" name="Text Box 5"/>
          <p:cNvSpPr txBox="1"/>
          <p:nvPr>
            <p:custDataLst>
              <p:tags r:id="rId39"/>
            </p:custDataLst>
          </p:nvPr>
        </p:nvSpPr>
        <p:spPr>
          <a:xfrm>
            <a:off x="5796280" y="908368"/>
            <a:ext cx="2736850" cy="287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6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Tip:</a:t>
            </a:r>
            <a:r>
              <a:rPr lang="zh-CN" altLang="en-US" sz="16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跟读录音时注意重读</a:t>
            </a:r>
            <a:endParaRPr lang="en-US" altLang="zh-CN" sz="1600" b="1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3578" name="Oval 29"/>
          <p:cNvSpPr/>
          <p:nvPr>
            <p:custDataLst>
              <p:tags r:id="rId40"/>
            </p:custDataLst>
          </p:nvPr>
        </p:nvSpPr>
        <p:spPr>
          <a:xfrm>
            <a:off x="8316595" y="907415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9" name="Oval 29"/>
          <p:cNvSpPr/>
          <p:nvPr>
            <p:custDataLst>
              <p:tags r:id="rId41"/>
            </p:custDataLst>
          </p:nvPr>
        </p:nvSpPr>
        <p:spPr>
          <a:xfrm>
            <a:off x="4500880" y="4566920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3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9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35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52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57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48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87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"/>
          <p:cNvPicPr>
            <a:picLocks noChangeAspect="1"/>
          </p:cNvPicPr>
          <p:nvPr/>
        </p:nvPicPr>
        <p:blipFill>
          <a:blip r:embed="rId1"/>
          <a:srcRect l="36539" t="54909" r="20546" b="28707"/>
          <a:stretch>
            <a:fillRect/>
          </a:stretch>
        </p:blipFill>
        <p:spPr>
          <a:xfrm>
            <a:off x="100330" y="2823210"/>
            <a:ext cx="8848725" cy="1899602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椭圆 9"/>
          <p:cNvSpPr/>
          <p:nvPr/>
        </p:nvSpPr>
        <p:spPr>
          <a:xfrm>
            <a:off x="107950" y="813435"/>
            <a:ext cx="432435" cy="50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</a:rPr>
              <a:t>2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pic>
        <p:nvPicPr>
          <p:cNvPr id="2" name="U6Stor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0830" y="3785870"/>
            <a:ext cx="619125" cy="619125"/>
          </a:xfrm>
          <a:prstGeom prst="rect">
            <a:avLst/>
          </a:prstGeom>
        </p:spPr>
      </p:pic>
      <p:pic>
        <p:nvPicPr>
          <p:cNvPr id="11" name="U6Stor08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8440" y="2778125"/>
            <a:ext cx="619125" cy="619125"/>
          </a:xfrm>
          <a:prstGeom prst="rect">
            <a:avLst/>
          </a:prstGeom>
        </p:spPr>
      </p:pic>
      <p:pic>
        <p:nvPicPr>
          <p:cNvPr id="12" name="U6Stor09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8440" y="3282315"/>
            <a:ext cx="619125" cy="619125"/>
          </a:xfrm>
          <a:prstGeom prst="rect">
            <a:avLst/>
          </a:prstGeom>
        </p:spPr>
      </p:pic>
      <p:pic>
        <p:nvPicPr>
          <p:cNvPr id="13" name="U6Stor11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4290060"/>
            <a:ext cx="619125" cy="619125"/>
          </a:xfrm>
          <a:prstGeom prst="rect">
            <a:avLst/>
          </a:prstGeom>
        </p:spPr>
      </p:pic>
      <p:pic>
        <p:nvPicPr>
          <p:cNvPr id="14" name="U6Stor12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0830" y="5118100"/>
            <a:ext cx="619125" cy="619125"/>
          </a:xfrm>
          <a:prstGeom prst="rect">
            <a:avLst/>
          </a:prstGeom>
        </p:spPr>
      </p:pic>
      <p:pic>
        <p:nvPicPr>
          <p:cNvPr id="15" name="U6Stor13">
            <a:hlinkClick r:id="" action="ppaction://media"/>
          </p:cNvPr>
          <p:cNvPicPr/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0830" y="5730240"/>
            <a:ext cx="619125" cy="61912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79705" y="2922270"/>
            <a:ext cx="1656080" cy="36004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9705" y="3354070"/>
            <a:ext cx="1656080" cy="36004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79705" y="3829685"/>
            <a:ext cx="1656080" cy="36004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63195" y="4315460"/>
            <a:ext cx="1656080" cy="36004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80565" y="2922270"/>
            <a:ext cx="696912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Our city  is clean now. What can we do to keep it clean?</a:t>
            </a:r>
            <a:endParaRPr lang="en-US" altLang="zh-CN" sz="2000" b="1"/>
          </a:p>
        </p:txBody>
      </p:sp>
      <p:pic>
        <p:nvPicPr>
          <p:cNvPr id="5" name="图片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"/>
          <a:srcRect l="45270" t="71099" r="21202" b="25177"/>
          <a:stretch>
            <a:fillRect/>
          </a:stretch>
        </p:blipFill>
        <p:spPr>
          <a:xfrm>
            <a:off x="1907540" y="4290060"/>
            <a:ext cx="6913245" cy="431800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"/>
          <a:srcRect l="36539" t="74829" r="20546" b="13451"/>
          <a:stretch>
            <a:fillRect/>
          </a:stretch>
        </p:blipFill>
        <p:spPr>
          <a:xfrm>
            <a:off x="106680" y="4760595"/>
            <a:ext cx="8848725" cy="1358900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" name="矩形 21"/>
          <p:cNvSpPr/>
          <p:nvPr/>
        </p:nvSpPr>
        <p:spPr>
          <a:xfrm>
            <a:off x="130175" y="4777105"/>
            <a:ext cx="1656080" cy="36004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3195" y="5759450"/>
            <a:ext cx="1656080" cy="36004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lum bright="12000"/>
          </a:blip>
          <a:srcRect l="9385" t="6830" r="13926" b="42382"/>
          <a:stretch>
            <a:fillRect/>
          </a:stretch>
        </p:blipFill>
        <p:spPr>
          <a:xfrm>
            <a:off x="899795" y="404495"/>
            <a:ext cx="4120515" cy="2186940"/>
          </a:xfrm>
          <a:prstGeom prst="rect">
            <a:avLst/>
          </a:prstGeom>
        </p:spPr>
      </p:pic>
      <p:sp>
        <p:nvSpPr>
          <p:cNvPr id="24577" name="AutoShape 21"/>
          <p:cNvSpPr/>
          <p:nvPr>
            <p:custDataLst>
              <p:tags r:id="rId19"/>
            </p:custDataLst>
          </p:nvPr>
        </p:nvSpPr>
        <p:spPr>
          <a:xfrm rot="2028051">
            <a:off x="8352473" y="3506470"/>
            <a:ext cx="496887" cy="246063"/>
          </a:xfrm>
          <a:prstGeom prst="curvedDownArrow">
            <a:avLst>
              <a:gd name="adj1" fmla="val 2384"/>
              <a:gd name="adj2" fmla="val 80670"/>
              <a:gd name="adj3" fmla="val 33324"/>
            </a:avLst>
          </a:prstGeom>
          <a:solidFill>
            <a:srgbClr val="FF000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8" name="AutoShape 16"/>
          <p:cNvSpPr/>
          <p:nvPr>
            <p:custDataLst>
              <p:tags r:id="rId20"/>
            </p:custDataLst>
          </p:nvPr>
        </p:nvSpPr>
        <p:spPr>
          <a:xfrm rot="-2076592">
            <a:off x="8695055" y="3090228"/>
            <a:ext cx="433388" cy="228600"/>
          </a:xfrm>
          <a:prstGeom prst="curvedUpArrow">
            <a:avLst>
              <a:gd name="adj1" fmla="val 5387"/>
              <a:gd name="adj2" fmla="val 75727"/>
              <a:gd name="adj3" fmla="val 33324"/>
            </a:avLst>
          </a:prstGeom>
          <a:solidFill>
            <a:srgbClr val="FF000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Oval 29"/>
          <p:cNvSpPr/>
          <p:nvPr>
            <p:custDataLst>
              <p:tags r:id="rId21"/>
            </p:custDataLst>
          </p:nvPr>
        </p:nvSpPr>
        <p:spPr>
          <a:xfrm>
            <a:off x="6516688" y="3211195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3" name="Text Box 5"/>
          <p:cNvSpPr txBox="1"/>
          <p:nvPr>
            <p:custDataLst>
              <p:tags r:id="rId22"/>
            </p:custDataLst>
          </p:nvPr>
        </p:nvSpPr>
        <p:spPr>
          <a:xfrm>
            <a:off x="5444173" y="1124585"/>
            <a:ext cx="2736850" cy="287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6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Tip:</a:t>
            </a:r>
            <a:r>
              <a:rPr lang="zh-CN" altLang="en-US" sz="16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跟读录音时注意重读</a:t>
            </a:r>
            <a:endParaRPr lang="en-US" altLang="zh-CN" sz="1600" b="1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4594" name="Oval 29"/>
          <p:cNvSpPr/>
          <p:nvPr>
            <p:custDataLst>
              <p:tags r:id="rId23"/>
            </p:custDataLst>
          </p:nvPr>
        </p:nvSpPr>
        <p:spPr>
          <a:xfrm>
            <a:off x="8036878" y="1182370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5" name="Oval 29"/>
          <p:cNvSpPr/>
          <p:nvPr>
            <p:custDataLst>
              <p:tags r:id="rId24"/>
            </p:custDataLst>
          </p:nvPr>
        </p:nvSpPr>
        <p:spPr>
          <a:xfrm>
            <a:off x="3348355" y="4580890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6" name="Oval 29"/>
          <p:cNvSpPr/>
          <p:nvPr>
            <p:custDataLst>
              <p:tags r:id="rId25"/>
            </p:custDataLst>
          </p:nvPr>
        </p:nvSpPr>
        <p:spPr>
          <a:xfrm>
            <a:off x="3419475" y="4149725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7" name="Oval 29"/>
          <p:cNvSpPr/>
          <p:nvPr>
            <p:custDataLst>
              <p:tags r:id="rId26"/>
            </p:custDataLst>
          </p:nvPr>
        </p:nvSpPr>
        <p:spPr>
          <a:xfrm>
            <a:off x="6448743" y="3718878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8" name="Oval 29"/>
          <p:cNvSpPr/>
          <p:nvPr>
            <p:custDataLst>
              <p:tags r:id="rId27"/>
            </p:custDataLst>
          </p:nvPr>
        </p:nvSpPr>
        <p:spPr>
          <a:xfrm>
            <a:off x="4571683" y="3651568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9" name="Oval 29"/>
          <p:cNvSpPr/>
          <p:nvPr>
            <p:custDataLst>
              <p:tags r:id="rId28"/>
            </p:custDataLst>
          </p:nvPr>
        </p:nvSpPr>
        <p:spPr>
          <a:xfrm>
            <a:off x="3419475" y="3675063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0" name="Oval 29"/>
          <p:cNvSpPr/>
          <p:nvPr>
            <p:custDataLst>
              <p:tags r:id="rId29"/>
            </p:custDataLst>
          </p:nvPr>
        </p:nvSpPr>
        <p:spPr>
          <a:xfrm>
            <a:off x="7308215" y="3242628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2" name="Oval 29"/>
          <p:cNvSpPr/>
          <p:nvPr>
            <p:custDataLst>
              <p:tags r:id="rId30"/>
            </p:custDataLst>
          </p:nvPr>
        </p:nvSpPr>
        <p:spPr>
          <a:xfrm>
            <a:off x="8208010" y="3228658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3" name="Oval 29"/>
          <p:cNvSpPr/>
          <p:nvPr>
            <p:custDataLst>
              <p:tags r:id="rId31"/>
            </p:custDataLst>
          </p:nvPr>
        </p:nvSpPr>
        <p:spPr>
          <a:xfrm>
            <a:off x="5939790" y="6090285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4" name="Oval 29"/>
          <p:cNvSpPr/>
          <p:nvPr>
            <p:custDataLst>
              <p:tags r:id="rId32"/>
            </p:custDataLst>
          </p:nvPr>
        </p:nvSpPr>
        <p:spPr>
          <a:xfrm>
            <a:off x="4355783" y="6143625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5" name="Oval 29"/>
          <p:cNvSpPr/>
          <p:nvPr>
            <p:custDataLst>
              <p:tags r:id="rId33"/>
            </p:custDataLst>
          </p:nvPr>
        </p:nvSpPr>
        <p:spPr>
          <a:xfrm>
            <a:off x="4932045" y="5117783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6" name="Oval 29"/>
          <p:cNvSpPr/>
          <p:nvPr>
            <p:custDataLst>
              <p:tags r:id="rId34"/>
            </p:custDataLst>
          </p:nvPr>
        </p:nvSpPr>
        <p:spPr>
          <a:xfrm>
            <a:off x="3348038" y="5084763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7" name="Oval 29"/>
          <p:cNvSpPr/>
          <p:nvPr>
            <p:custDataLst>
              <p:tags r:id="rId35"/>
            </p:custDataLst>
          </p:nvPr>
        </p:nvSpPr>
        <p:spPr>
          <a:xfrm>
            <a:off x="5724208" y="4605020"/>
            <a:ext cx="144462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8" name="Oval 29"/>
          <p:cNvSpPr/>
          <p:nvPr>
            <p:custDataLst>
              <p:tags r:id="rId36"/>
            </p:custDataLst>
          </p:nvPr>
        </p:nvSpPr>
        <p:spPr>
          <a:xfrm>
            <a:off x="5290820" y="4095750"/>
            <a:ext cx="144463" cy="1555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AutoShape 21"/>
          <p:cNvSpPr/>
          <p:nvPr>
            <p:custDataLst>
              <p:tags r:id="rId37"/>
            </p:custDataLst>
          </p:nvPr>
        </p:nvSpPr>
        <p:spPr>
          <a:xfrm rot="2028051">
            <a:off x="6182678" y="1890395"/>
            <a:ext cx="496887" cy="246063"/>
          </a:xfrm>
          <a:prstGeom prst="curvedDownArrow">
            <a:avLst>
              <a:gd name="adj1" fmla="val 2384"/>
              <a:gd name="adj2" fmla="val 80670"/>
              <a:gd name="adj3" fmla="val 33324"/>
            </a:avLst>
          </a:prstGeom>
          <a:solidFill>
            <a:srgbClr val="FF000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AutoShape 16"/>
          <p:cNvSpPr/>
          <p:nvPr>
            <p:custDataLst>
              <p:tags r:id="rId38"/>
            </p:custDataLst>
          </p:nvPr>
        </p:nvSpPr>
        <p:spPr>
          <a:xfrm rot="-2076592">
            <a:off x="6201410" y="1485583"/>
            <a:ext cx="433388" cy="228600"/>
          </a:xfrm>
          <a:prstGeom prst="curvedUpArrow">
            <a:avLst>
              <a:gd name="adj1" fmla="val 5387"/>
              <a:gd name="adj2" fmla="val 75727"/>
              <a:gd name="adj3" fmla="val 33324"/>
            </a:avLst>
          </a:prstGeom>
          <a:solidFill>
            <a:srgbClr val="FF000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26150" y="1143000"/>
            <a:ext cx="476250" cy="4572000"/>
          </a:xfrm>
          <a:prstGeom prst="rect">
            <a:avLst/>
          </a:prstGeom>
        </p:spPr>
        <p:txBody>
          <a:bodyPr vert="eaVert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48170" y="1417870"/>
            <a:ext cx="3048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升调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48170" y="1844590"/>
            <a:ext cx="3048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降调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6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5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4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3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66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61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圆角矩形 13"/>
          <p:cNvSpPr/>
          <p:nvPr/>
        </p:nvSpPr>
        <p:spPr>
          <a:xfrm>
            <a:off x="295275" y="4456113"/>
            <a:ext cx="8518525" cy="1985963"/>
          </a:xfrm>
          <a:prstGeom prst="roundRect">
            <a:avLst/>
          </a:prstGeom>
          <a:solidFill>
            <a:srgbClr val="B8D4C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圆角矩形 4"/>
          <p:cNvSpPr/>
          <p:nvPr/>
        </p:nvSpPr>
        <p:spPr>
          <a:xfrm>
            <a:off x="635" y="760730"/>
            <a:ext cx="9161145" cy="1368425"/>
          </a:xfrm>
          <a:prstGeom prst="roundRect">
            <a:avLst/>
          </a:prstGeom>
          <a:solidFill>
            <a:srgbClr val="FABDB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295275" y="883283"/>
            <a:ext cx="8025765" cy="5219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Where can you see these places in the video ?</a:t>
            </a:r>
            <a:endParaRPr lang="en-US" altLang="zh-CN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4530" y="1405255"/>
            <a:ext cx="7015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I can see them in   _________</a:t>
            </a:r>
            <a:endParaRPr lang="en-US" altLang="zh-CN" sz="36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9545" y="2542540"/>
            <a:ext cx="50393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Nanjing  is  our</a:t>
            </a:r>
            <a:r>
              <a:rPr lang="en-US" altLang="zh-CN" sz="3600" b="1" noProof="1">
                <a:ln w="28575">
                  <a:solidFill>
                    <a:srgbClr val="009BC8"/>
                  </a:solidFill>
                  <a:prstDash val="solid"/>
                </a:ln>
                <a:solidFill>
                  <a:srgbClr val="FABDBB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 ______</a:t>
            </a:r>
            <a:r>
              <a:rPr lang="en-US" altLang="zh-CN" sz="36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zh-CN" sz="36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455" y="3416934"/>
            <a:ext cx="63417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 b="1" noProof="1">
                <a:ln w="28575">
                  <a:solidFill>
                    <a:srgbClr val="009BC8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How</a:t>
            </a:r>
            <a:r>
              <a:rPr lang="en-US" altLang="zh-CN" sz="3600" b="1" noProof="1">
                <a:ln w="28575">
                  <a:solidFill>
                    <a:srgbClr val="009BC8"/>
                  </a:solidFill>
                  <a:prstDash val="solid"/>
                </a:ln>
                <a:solidFill>
                  <a:srgbClr val="FABDBB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</a:t>
            </a:r>
            <a:r>
              <a:rPr lang="en-US" altLang="zh-CN" sz="36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is our city in the video?</a:t>
            </a:r>
            <a:endParaRPr lang="en-US" altLang="zh-CN" sz="36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357" y="4604384"/>
            <a:ext cx="1489710" cy="7683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nice</a:t>
            </a:r>
            <a:endParaRPr lang="en-US" altLang="zh-CN" sz="44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5695" y="5372734"/>
            <a:ext cx="2889885" cy="7683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97FED"/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beautiful</a:t>
            </a:r>
            <a:endParaRPr lang="en-US" altLang="zh-CN" sz="44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E97FED"/>
              </a:solidFill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51505" y="4580889"/>
            <a:ext cx="1848485" cy="7683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clean</a:t>
            </a:r>
            <a:endParaRPr lang="en-US" altLang="zh-CN" sz="44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72225" y="4653280"/>
            <a:ext cx="2080895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6966"/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tidy ...</a:t>
            </a:r>
            <a:endParaRPr lang="en-US" altLang="zh-CN" sz="44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F46966"/>
              </a:solidFill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60290" y="2420620"/>
            <a:ext cx="1334135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 b="1" noProof="1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city</a:t>
            </a:r>
            <a:endParaRPr lang="en-US" altLang="zh-CN" sz="4400" b="1" noProof="1"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83707" y="5445124"/>
            <a:ext cx="2512060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modern</a:t>
            </a:r>
            <a:endParaRPr lang="en-US" altLang="zh-CN" sz="44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27445" y="5300980"/>
            <a:ext cx="171577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</a:t>
            </a:r>
            <a:r>
              <a:rPr lang="zh-CN" altLang="en-US" sz="2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干净的</a:t>
            </a:r>
            <a:endParaRPr lang="zh-CN" altLang="en-US" sz="24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87900" y="5981700"/>
            <a:ext cx="171577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</a:t>
            </a:r>
            <a:r>
              <a:rPr lang="zh-CN" altLang="en-US" sz="2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现代的</a:t>
            </a:r>
            <a:endParaRPr lang="zh-CN" altLang="en-US" sz="24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5508625" y="1405255"/>
            <a:ext cx="20878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Nanjing</a:t>
            </a:r>
            <a:endParaRPr lang="en-US" altLang="zh-CN" sz="36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3" grpId="0"/>
      <p:bldP spid="14" grpId="0" bldLvl="0" animBg="1"/>
      <p:bldP spid="6" grpId="0"/>
      <p:bldP spid="10" grpId="0"/>
      <p:bldP spid="7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Cloud"/>
          <p:cNvSpPr>
            <a:spLocks noChangeAspect="1" noEditPoints="1"/>
          </p:cNvSpPr>
          <p:nvPr/>
        </p:nvSpPr>
        <p:spPr>
          <a:xfrm>
            <a:off x="3132138" y="188913"/>
            <a:ext cx="5653087" cy="1847850"/>
          </a:xfrm>
          <a:custGeom>
            <a:avLst/>
            <a:gdLst>
              <a:gd name="txL" fmla="*/ 2975 w 21600"/>
              <a:gd name="txT" fmla="*/ 3260 h 21600"/>
              <a:gd name="txR" fmla="*/ 17085 w 21600"/>
              <a:gd name="txB" fmla="*/ 17335 h 21600"/>
            </a:gdLst>
            <a:ahLst/>
            <a:cxnLst>
              <a:cxn ang="0">
                <a:pos x="5898116" y="101646290"/>
              </a:cxn>
              <a:cxn ang="0">
                <a:pos x="950738609" y="203076141"/>
              </a:cxn>
              <a:cxn ang="0">
                <a:pos x="1899892836" y="101646290"/>
              </a:cxn>
              <a:cxn ang="0">
                <a:pos x="950738609" y="11623427"/>
              </a:cxn>
            </a:cxnLst>
            <a:rect l="txL" t="txT" r="txR" b="tx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noFill/>
          </a:ln>
          <a:effectLst>
            <a:outerShdw dist="107763" dir="2699999" algn="ctr" rotWithShape="0">
              <a:srgbClr val="808080"/>
            </a:outerShdw>
          </a:effectLst>
        </p:spPr>
        <p:txBody>
          <a:bodyPr anchor="t" anchorCtr="0"/>
          <a:p>
            <a:r>
              <a:rPr lang="en-US" altLang="zh-CN" sz="2800" b="1">
                <a:latin typeface="Comic Sans MS" panose="030F0702030302020204" pitchFamily="66" charset="0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latin typeface="Comic Sans MS" panose="030F0702030302020204" pitchFamily="66" charset="0"/>
                <a:ea typeface="宋体" panose="02010600030101010101" pitchFamily="2" charset="-122"/>
              </a:rPr>
              <a:t>五</a:t>
            </a:r>
            <a:r>
              <a:rPr lang="zh-CN" altLang="en-US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人一组，选择一种喜欢的方式读一读课文。</a:t>
            </a:r>
            <a:endParaRPr lang="zh-CN" altLang="en-US" sz="28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23555" name="组合 23554"/>
          <p:cNvGrpSpPr/>
          <p:nvPr/>
        </p:nvGrpSpPr>
        <p:grpSpPr>
          <a:xfrm>
            <a:off x="827088" y="1844675"/>
            <a:ext cx="3025775" cy="3167063"/>
            <a:chOff x="0" y="0"/>
            <a:chExt cx="1714" cy="1995"/>
          </a:xfrm>
        </p:grpSpPr>
        <p:pic>
          <p:nvPicPr>
            <p:cNvPr id="25603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714" cy="19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4" name="Text Box 5"/>
            <p:cNvSpPr txBox="1"/>
            <p:nvPr/>
          </p:nvSpPr>
          <p:spPr>
            <a:xfrm>
              <a:off x="227" y="409"/>
              <a:ext cx="1361" cy="11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Read in roles.</a:t>
              </a:r>
              <a:endPara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(</a:t>
              </a:r>
              <a:r>
                <a:rPr lang="zh-CN" altLang="en-US" sz="32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分角色读</a:t>
              </a:r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)</a:t>
              </a:r>
              <a:endPara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558" name="组合 23557"/>
          <p:cNvGrpSpPr/>
          <p:nvPr/>
        </p:nvGrpSpPr>
        <p:grpSpPr>
          <a:xfrm>
            <a:off x="5435600" y="2420938"/>
            <a:ext cx="2403475" cy="2879725"/>
            <a:chOff x="0" y="0"/>
            <a:chExt cx="1514" cy="1814"/>
          </a:xfrm>
        </p:grpSpPr>
        <p:pic>
          <p:nvPicPr>
            <p:cNvPr id="25606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514" cy="18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7" name="Text Box 11"/>
            <p:cNvSpPr txBox="1"/>
            <p:nvPr/>
          </p:nvSpPr>
          <p:spPr>
            <a:xfrm>
              <a:off x="45" y="181"/>
              <a:ext cx="1361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Read together.(</a:t>
              </a:r>
              <a:r>
                <a:rPr lang="zh-CN" altLang="en-US" sz="32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齐读</a:t>
              </a:r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)</a:t>
              </a:r>
              <a:endPara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3561" name="Picture 15" descr="p_large_ymye_787b000209042d0b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6700" y="0"/>
            <a:ext cx="1257300" cy="1257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9" name="组合 23561"/>
          <p:cNvGrpSpPr/>
          <p:nvPr/>
        </p:nvGrpSpPr>
        <p:grpSpPr>
          <a:xfrm>
            <a:off x="0" y="0"/>
            <a:ext cx="3168650" cy="1252538"/>
            <a:chOff x="0" y="0"/>
            <a:chExt cx="2106" cy="719"/>
          </a:xfrm>
        </p:grpSpPr>
        <p:grpSp>
          <p:nvGrpSpPr>
            <p:cNvPr id="25610" name="组合 23562"/>
            <p:cNvGrpSpPr/>
            <p:nvPr/>
          </p:nvGrpSpPr>
          <p:grpSpPr>
            <a:xfrm flipH="1">
              <a:off x="0" y="0"/>
              <a:ext cx="2106" cy="719"/>
              <a:chOff x="0" y="0"/>
              <a:chExt cx="1488" cy="912"/>
            </a:xfrm>
          </p:grpSpPr>
          <p:pic>
            <p:nvPicPr>
              <p:cNvPr id="25611" name="图片 3" descr="2.pn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612" name="Text Box 6"/>
              <p:cNvSpPr txBox="1"/>
              <p:nvPr/>
            </p:nvSpPr>
            <p:spPr>
              <a:xfrm>
                <a:off x="50" y="384"/>
                <a:ext cx="1392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endParaRPr lang="zh-CN" altLang="en-US" sz="3200" dirty="0">
                  <a:solidFill>
                    <a:srgbClr val="FF0000"/>
                  </a:solidFill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23566" name="Text Box 42"/>
            <p:cNvSpPr txBox="1"/>
            <p:nvPr/>
          </p:nvSpPr>
          <p:spPr>
            <a:xfrm>
              <a:off x="74" y="300"/>
              <a:ext cx="1992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omic Sans MS" panose="030F0702030302020204" pitchFamily="66" charset="0"/>
                  <a:ea typeface="宋体" panose="02010600030101010101" pitchFamily="2" charset="-122"/>
                  <a:cs typeface="+mn-cs"/>
                </a:rPr>
                <a:t>Reading time</a:t>
              </a:r>
              <a:endParaRPr lang="en-US" altLang="zh-CN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5614" name="矩形 23566"/>
          <p:cNvSpPr/>
          <p:nvPr/>
        </p:nvSpPr>
        <p:spPr>
          <a:xfrm>
            <a:off x="1116013" y="4941888"/>
            <a:ext cx="2879725" cy="13684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l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A: Miss Li</a:t>
            </a:r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B: </a:t>
            </a:r>
            <a:r>
              <a:rPr lang="en-US" altLang="zh-CN" sz="2400" b="1">
                <a:sym typeface="+mn-ea"/>
              </a:rPr>
              <a:t>Su </a:t>
            </a:r>
            <a:r>
              <a:rPr lang="en-US" altLang="zh-CN" sz="2400" b="1" err="1">
                <a:sym typeface="+mn-ea"/>
              </a:rPr>
              <a:t>Hai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C: Nancy</a:t>
            </a:r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D: Wang Bing</a:t>
            </a:r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E: Liu Tao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69" name="轻音乐 - 很轻快的纯音乐和平美好的感觉樱花盛开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6913" y="6426200"/>
            <a:ext cx="4318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4538" fill="hold"/>
                                        <p:tgtEl>
                                          <p:spTgt spid="23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9"/>
                  </p:tgtEl>
                </p:cond>
              </p:nextCondLst>
            </p:seq>
            <p:audio>
              <p:cMediaNode vol="1000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AutoShape 20"/>
          <p:cNvSpPr/>
          <p:nvPr/>
        </p:nvSpPr>
        <p:spPr>
          <a:xfrm>
            <a:off x="179388" y="0"/>
            <a:ext cx="8785225" cy="6626225"/>
          </a:xfrm>
          <a:prstGeom prst="flowChartAlternateProcess">
            <a:avLst/>
          </a:prstGeom>
          <a:solidFill>
            <a:srgbClr val="FFFFFF"/>
          </a:solidFill>
          <a:ln w="63500" cap="flat" cmpd="sng">
            <a:solidFill>
              <a:srgbClr val="000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标题 32770"/>
          <p:cNvSpPr>
            <a:spLocks noGrp="1"/>
          </p:cNvSpPr>
          <p:nvPr>
            <p:ph type="title"/>
          </p:nvPr>
        </p:nvSpPr>
        <p:spPr>
          <a:xfrm>
            <a:off x="3995738" y="404813"/>
            <a:ext cx="4392612" cy="720725"/>
          </a:xfrm>
        </p:spPr>
        <p:txBody>
          <a:bodyPr anchor="ctr" anchorCtr="0"/>
          <a:p>
            <a:pPr algn="l"/>
            <a:r>
              <a:rPr lang="zh-CN" altLang="en-US" sz="2000" b="1" dirty="0"/>
              <a:t>根据课文内容填空，完成练习二。</a:t>
            </a:r>
            <a:endParaRPr lang="zh-CN" altLang="en-US" sz="2000" b="1" dirty="0"/>
          </a:p>
        </p:txBody>
      </p:sp>
      <p:sp>
        <p:nvSpPr>
          <p:cNvPr id="26627" name="文本占位符 32771"/>
          <p:cNvSpPr>
            <a:spLocks noGrp="1"/>
          </p:cNvSpPr>
          <p:nvPr>
            <p:ph idx="1"/>
          </p:nvPr>
        </p:nvSpPr>
        <p:spPr>
          <a:xfrm>
            <a:off x="259080" y="1628775"/>
            <a:ext cx="8705215" cy="4526280"/>
          </a:xfrm>
        </p:spPr>
        <p:txBody>
          <a:bodyPr anchor="t" anchorCtr="0"/>
          <a:p>
            <a:pPr algn="l">
              <a:spcBef>
                <a:spcPts val="0"/>
              </a:spcBef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      Today Miss Li and her students are talking about  their city. Their city was ____. </a:t>
            </a:r>
            <a:endParaRPr lang="en-US" altLang="zh-CN" sz="2400" b="1">
              <a:latin typeface="Comic Sans MS" panose="030F0702030302020204" pitchFamily="66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        ____from the cars and factories ____ the air dirty.______ made the street___________ and the fish ____. </a:t>
            </a:r>
            <a:endParaRPr lang="en-US" altLang="zh-CN" sz="2400" b="1">
              <a:latin typeface="Comic Sans MS" panose="030F0702030302020204" pitchFamily="66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       The students have some good ideas. They can___ the bus and the ____ to school.They can </a:t>
            </a:r>
            <a:r>
              <a:rPr lang="en-US" altLang="zh-CN" sz="2400" b="1" u="sng">
                <a:latin typeface="Comic Sans MS" panose="030F0702030302020204" pitchFamily="66" charset="0"/>
              </a:rPr>
              <a:t>      </a:t>
            </a:r>
            <a:r>
              <a:rPr lang="en-US" altLang="zh-CN" sz="2400" b="1">
                <a:latin typeface="Comic Sans MS" panose="030F0702030302020204" pitchFamily="66" charset="0"/>
              </a:rPr>
              <a:t>to school too. They </a:t>
            </a:r>
            <a:r>
              <a:rPr lang="en-US" altLang="zh-CN" sz="2400" b="1">
                <a:latin typeface="Comic Sans MS" panose="030F0702030302020204" pitchFamily="66" charset="0"/>
                <a:sym typeface="+mn-ea"/>
              </a:rPr>
              <a:t>can </a:t>
            </a:r>
            <a:r>
              <a:rPr lang="en-US" altLang="zh-CN" sz="2400" b="1">
                <a:latin typeface="Comic Sans MS" panose="030F0702030302020204" pitchFamily="66" charset="0"/>
              </a:rPr>
              <a:t>also ____the rubbish in the bins and ____ more trees to____ the city clean.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grpSp>
        <p:nvGrpSpPr>
          <p:cNvPr id="26628" name="组合 32772"/>
          <p:cNvGrpSpPr/>
          <p:nvPr/>
        </p:nvGrpSpPr>
        <p:grpSpPr>
          <a:xfrm>
            <a:off x="179388" y="0"/>
            <a:ext cx="3600450" cy="1252538"/>
            <a:chOff x="0" y="0"/>
            <a:chExt cx="2106" cy="719"/>
          </a:xfrm>
        </p:grpSpPr>
        <p:grpSp>
          <p:nvGrpSpPr>
            <p:cNvPr id="26629" name="组合 32773"/>
            <p:cNvGrpSpPr/>
            <p:nvPr/>
          </p:nvGrpSpPr>
          <p:grpSpPr>
            <a:xfrm flipH="1">
              <a:off x="0" y="0"/>
              <a:ext cx="2106" cy="719"/>
              <a:chOff x="0" y="0"/>
              <a:chExt cx="1488" cy="912"/>
            </a:xfrm>
          </p:grpSpPr>
          <p:pic>
            <p:nvPicPr>
              <p:cNvPr id="26630" name="图片 3" descr="2.png">
                <a:hlinkClick r:id="rId1" action="ppaction://hlinksldjump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1" name="Text Box 6"/>
              <p:cNvSpPr txBox="1"/>
              <p:nvPr/>
            </p:nvSpPr>
            <p:spPr>
              <a:xfrm>
                <a:off x="50" y="384"/>
                <a:ext cx="1392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endParaRPr lang="zh-CN" altLang="en-US" sz="3200" dirty="0">
                  <a:solidFill>
                    <a:srgbClr val="FF0000"/>
                  </a:solidFill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32777" name="Text Box 42"/>
            <p:cNvSpPr txBox="1"/>
            <p:nvPr/>
          </p:nvSpPr>
          <p:spPr>
            <a:xfrm>
              <a:off x="74" y="300"/>
              <a:ext cx="1992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omic Sans MS" panose="030F0702030302020204" pitchFamily="66" charset="0"/>
                  <a:ea typeface="宋体" panose="02010600030101010101" pitchFamily="2" charset="-122"/>
                  <a:cs typeface="+mn-cs"/>
                </a:rPr>
                <a:t>Fill in the blanks</a:t>
              </a:r>
              <a:endParaRPr lang="en-US" altLang="zh-CN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2778" name="矩形 32777"/>
          <p:cNvSpPr/>
          <p:nvPr/>
        </p:nvSpPr>
        <p:spPr>
          <a:xfrm>
            <a:off x="4715828" y="2060575"/>
            <a:ext cx="576262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dirty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32779" name="矩形 32778"/>
          <p:cNvSpPr/>
          <p:nvPr/>
        </p:nvSpPr>
        <p:spPr>
          <a:xfrm>
            <a:off x="1475740" y="2420303"/>
            <a:ext cx="576263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Smoke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80" name="矩形 32779"/>
          <p:cNvSpPr/>
          <p:nvPr/>
        </p:nvSpPr>
        <p:spPr>
          <a:xfrm>
            <a:off x="6588443" y="2420303"/>
            <a:ext cx="576262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made</a:t>
            </a:r>
            <a:endParaRPr lang="en-US" altLang="zh-CN" sz="2000" b="1">
              <a:solidFill>
                <a:schemeClr val="accent2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81" name="矩形 32780"/>
          <p:cNvSpPr/>
          <p:nvPr/>
        </p:nvSpPr>
        <p:spPr>
          <a:xfrm>
            <a:off x="1720533" y="2779078"/>
            <a:ext cx="576262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Rubbish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82" name="矩形 32781"/>
          <p:cNvSpPr/>
          <p:nvPr/>
        </p:nvSpPr>
        <p:spPr>
          <a:xfrm>
            <a:off x="5724525" y="2780348"/>
            <a:ext cx="1152525" cy="2889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messy and dirty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83" name="矩形 32782"/>
          <p:cNvSpPr/>
          <p:nvPr/>
        </p:nvSpPr>
        <p:spPr>
          <a:xfrm>
            <a:off x="1475423" y="3138170"/>
            <a:ext cx="576262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dead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84" name="矩形 32783"/>
          <p:cNvSpPr/>
          <p:nvPr/>
        </p:nvSpPr>
        <p:spPr>
          <a:xfrm>
            <a:off x="8172450" y="3496628"/>
            <a:ext cx="576263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take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85" name="矩形 32784"/>
          <p:cNvSpPr/>
          <p:nvPr/>
        </p:nvSpPr>
        <p:spPr>
          <a:xfrm>
            <a:off x="3204210" y="3827145"/>
            <a:ext cx="648970" cy="393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metro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87" name="矩形 32786"/>
          <p:cNvSpPr/>
          <p:nvPr/>
        </p:nvSpPr>
        <p:spPr>
          <a:xfrm>
            <a:off x="4572000" y="4220528"/>
            <a:ext cx="576263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put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88" name="矩形 32787"/>
          <p:cNvSpPr/>
          <p:nvPr/>
        </p:nvSpPr>
        <p:spPr>
          <a:xfrm>
            <a:off x="1403985" y="4579620"/>
            <a:ext cx="503238" cy="452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plant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789" name="矩形 32788"/>
          <p:cNvSpPr/>
          <p:nvPr/>
        </p:nvSpPr>
        <p:spPr>
          <a:xfrm>
            <a:off x="4428173" y="4626610"/>
            <a:ext cx="576262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keep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 flipH="1">
            <a:off x="6948488" y="3826828"/>
            <a:ext cx="89217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walk</a:t>
            </a:r>
            <a:endParaRPr lang="en-US" altLang="zh-CN" sz="2000" b="1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  <p:bldP spid="32783" grpId="0"/>
      <p:bldP spid="32784" grpId="0"/>
      <p:bldP spid="32785" grpId="0"/>
      <p:bldP spid="32787" grpId="0"/>
      <p:bldP spid="32788" grpId="0"/>
      <p:bldP spid="3278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6"/>
          <p:cNvSpPr txBox="1"/>
          <p:nvPr/>
        </p:nvSpPr>
        <p:spPr>
          <a:xfrm>
            <a:off x="3059113" y="260350"/>
            <a:ext cx="5329237" cy="460375"/>
          </a:xfrm>
          <a:prstGeom prst="rect">
            <a:avLst/>
          </a:prstGeom>
          <a:solidFill>
            <a:srgbClr val="FFFF99"/>
          </a:solidFill>
          <a:ln w="50800" cap="flat" cmpd="sng">
            <a:solidFill>
              <a:srgbClr val="000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else made the city dirty ?</a:t>
            </a:r>
            <a:endParaRPr lang="en-US" altLang="zh-CN" sz="24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7650" name="AutoShape 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59088" cy="762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1" name="组合 25603"/>
          <p:cNvGrpSpPr/>
          <p:nvPr/>
        </p:nvGrpSpPr>
        <p:grpSpPr>
          <a:xfrm>
            <a:off x="0" y="836613"/>
            <a:ext cx="9144000" cy="1728787"/>
            <a:chOff x="0" y="0"/>
            <a:chExt cx="9093200" cy="1456329"/>
          </a:xfrm>
        </p:grpSpPr>
        <p:sp>
          <p:nvSpPr>
            <p:cNvPr id="27652" name="任意多边形 9"/>
            <p:cNvSpPr/>
            <p:nvPr/>
          </p:nvSpPr>
          <p:spPr>
            <a:xfrm>
              <a:off x="0" y="0"/>
              <a:ext cx="9093200" cy="901700"/>
            </a:xfrm>
            <a:custGeom>
              <a:avLst/>
              <a:gdLst/>
              <a:ahLst/>
              <a:cxnLst/>
              <a:pathLst>
                <a:path w="9093200" h="901700">
                  <a:moveTo>
                    <a:pt x="0" y="317500"/>
                  </a:moveTo>
                  <a:cubicBezTo>
                    <a:pt x="8467" y="304800"/>
                    <a:pt x="11055" y="284616"/>
                    <a:pt x="25400" y="279400"/>
                  </a:cubicBezTo>
                  <a:cubicBezTo>
                    <a:pt x="61426" y="266299"/>
                    <a:pt x="101751" y="272121"/>
                    <a:pt x="139700" y="266700"/>
                  </a:cubicBezTo>
                  <a:cubicBezTo>
                    <a:pt x="161069" y="263647"/>
                    <a:pt x="182259" y="259235"/>
                    <a:pt x="203200" y="254000"/>
                  </a:cubicBezTo>
                  <a:cubicBezTo>
                    <a:pt x="332382" y="221705"/>
                    <a:pt x="142822" y="265565"/>
                    <a:pt x="279400" y="215900"/>
                  </a:cubicBezTo>
                  <a:cubicBezTo>
                    <a:pt x="312207" y="203970"/>
                    <a:pt x="347882" y="201539"/>
                    <a:pt x="381000" y="190500"/>
                  </a:cubicBezTo>
                  <a:cubicBezTo>
                    <a:pt x="393700" y="186267"/>
                    <a:pt x="405869" y="179836"/>
                    <a:pt x="419100" y="177800"/>
                  </a:cubicBezTo>
                  <a:cubicBezTo>
                    <a:pt x="461150" y="171331"/>
                    <a:pt x="503767" y="169333"/>
                    <a:pt x="546100" y="165100"/>
                  </a:cubicBezTo>
                  <a:cubicBezTo>
                    <a:pt x="563033" y="160867"/>
                    <a:pt x="579446" y="152400"/>
                    <a:pt x="596900" y="152400"/>
                  </a:cubicBezTo>
                  <a:cubicBezTo>
                    <a:pt x="744336" y="152400"/>
                    <a:pt x="790152" y="153012"/>
                    <a:pt x="901700" y="177800"/>
                  </a:cubicBezTo>
                  <a:cubicBezTo>
                    <a:pt x="918739" y="181586"/>
                    <a:pt x="935782" y="185484"/>
                    <a:pt x="952500" y="190500"/>
                  </a:cubicBezTo>
                  <a:cubicBezTo>
                    <a:pt x="978145" y="198193"/>
                    <a:pt x="1006423" y="201048"/>
                    <a:pt x="1028700" y="215900"/>
                  </a:cubicBezTo>
                  <a:cubicBezTo>
                    <a:pt x="1077939" y="248726"/>
                    <a:pt x="1052320" y="236473"/>
                    <a:pt x="1104900" y="254000"/>
                  </a:cubicBezTo>
                  <a:cubicBezTo>
                    <a:pt x="1121833" y="266700"/>
                    <a:pt x="1141638" y="276280"/>
                    <a:pt x="1155700" y="292100"/>
                  </a:cubicBezTo>
                  <a:cubicBezTo>
                    <a:pt x="1272198" y="423160"/>
                    <a:pt x="1171292" y="320166"/>
                    <a:pt x="1219200" y="406400"/>
                  </a:cubicBezTo>
                  <a:cubicBezTo>
                    <a:pt x="1261795" y="483072"/>
                    <a:pt x="1267949" y="464772"/>
                    <a:pt x="1295400" y="533400"/>
                  </a:cubicBezTo>
                  <a:cubicBezTo>
                    <a:pt x="1305344" y="558259"/>
                    <a:pt x="1315549" y="583346"/>
                    <a:pt x="1320800" y="609600"/>
                  </a:cubicBezTo>
                  <a:cubicBezTo>
                    <a:pt x="1328254" y="646871"/>
                    <a:pt x="1331555" y="677029"/>
                    <a:pt x="1346200" y="711200"/>
                  </a:cubicBezTo>
                  <a:cubicBezTo>
                    <a:pt x="1353658" y="728601"/>
                    <a:pt x="1359773" y="747217"/>
                    <a:pt x="1371600" y="762000"/>
                  </a:cubicBezTo>
                  <a:cubicBezTo>
                    <a:pt x="1394040" y="790050"/>
                    <a:pt x="1427875" y="808312"/>
                    <a:pt x="1447800" y="838200"/>
                  </a:cubicBezTo>
                  <a:cubicBezTo>
                    <a:pt x="1481667" y="889000"/>
                    <a:pt x="1460500" y="867833"/>
                    <a:pt x="1511300" y="901700"/>
                  </a:cubicBezTo>
                  <a:cubicBezTo>
                    <a:pt x="1600200" y="897467"/>
                    <a:pt x="1689544" y="898828"/>
                    <a:pt x="1778000" y="889000"/>
                  </a:cubicBezTo>
                  <a:cubicBezTo>
                    <a:pt x="1804610" y="886043"/>
                    <a:pt x="1828225" y="870094"/>
                    <a:pt x="1854200" y="863600"/>
                  </a:cubicBezTo>
                  <a:cubicBezTo>
                    <a:pt x="2013009" y="823898"/>
                    <a:pt x="1815563" y="874639"/>
                    <a:pt x="1943100" y="838200"/>
                  </a:cubicBezTo>
                  <a:cubicBezTo>
                    <a:pt x="1962089" y="832775"/>
                    <a:pt x="2011700" y="822950"/>
                    <a:pt x="2032000" y="812800"/>
                  </a:cubicBezTo>
                  <a:cubicBezTo>
                    <a:pt x="2123643" y="766978"/>
                    <a:pt x="2009574" y="806530"/>
                    <a:pt x="2120900" y="762000"/>
                  </a:cubicBezTo>
                  <a:cubicBezTo>
                    <a:pt x="2172433" y="741387"/>
                    <a:pt x="2198002" y="736375"/>
                    <a:pt x="2247900" y="723900"/>
                  </a:cubicBezTo>
                  <a:cubicBezTo>
                    <a:pt x="2327770" y="670653"/>
                    <a:pt x="2242090" y="721603"/>
                    <a:pt x="2387600" y="673100"/>
                  </a:cubicBezTo>
                  <a:cubicBezTo>
                    <a:pt x="2485427" y="640491"/>
                    <a:pt x="2438941" y="657644"/>
                    <a:pt x="2527300" y="622300"/>
                  </a:cubicBezTo>
                  <a:lnTo>
                    <a:pt x="3175000" y="635000"/>
                  </a:lnTo>
                  <a:cubicBezTo>
                    <a:pt x="3222377" y="636606"/>
                    <a:pt x="3280077" y="646203"/>
                    <a:pt x="3327400" y="660400"/>
                  </a:cubicBezTo>
                  <a:cubicBezTo>
                    <a:pt x="3353045" y="668093"/>
                    <a:pt x="3403600" y="685800"/>
                    <a:pt x="3403600" y="685800"/>
                  </a:cubicBezTo>
                  <a:cubicBezTo>
                    <a:pt x="3420533" y="698500"/>
                    <a:pt x="3435058" y="715303"/>
                    <a:pt x="3454400" y="723900"/>
                  </a:cubicBezTo>
                  <a:cubicBezTo>
                    <a:pt x="3523413" y="754572"/>
                    <a:pt x="3714031" y="725063"/>
                    <a:pt x="3733800" y="723900"/>
                  </a:cubicBezTo>
                  <a:lnTo>
                    <a:pt x="3848100" y="685800"/>
                  </a:lnTo>
                  <a:lnTo>
                    <a:pt x="3886200" y="673100"/>
                  </a:lnTo>
                  <a:lnTo>
                    <a:pt x="3924300" y="660400"/>
                  </a:lnTo>
                  <a:cubicBezTo>
                    <a:pt x="3948226" y="636474"/>
                    <a:pt x="3968674" y="611045"/>
                    <a:pt x="4000500" y="596900"/>
                  </a:cubicBezTo>
                  <a:cubicBezTo>
                    <a:pt x="4024966" y="586026"/>
                    <a:pt x="4054423" y="586352"/>
                    <a:pt x="4076700" y="571500"/>
                  </a:cubicBezTo>
                  <a:cubicBezTo>
                    <a:pt x="4089400" y="563033"/>
                    <a:pt x="4100852" y="552299"/>
                    <a:pt x="4114800" y="546100"/>
                  </a:cubicBezTo>
                  <a:cubicBezTo>
                    <a:pt x="4139266" y="535226"/>
                    <a:pt x="4168723" y="535552"/>
                    <a:pt x="4191000" y="520700"/>
                  </a:cubicBezTo>
                  <a:cubicBezTo>
                    <a:pt x="4203700" y="512233"/>
                    <a:pt x="4215448" y="502126"/>
                    <a:pt x="4229100" y="495300"/>
                  </a:cubicBezTo>
                  <a:cubicBezTo>
                    <a:pt x="4289821" y="464940"/>
                    <a:pt x="4291854" y="471477"/>
                    <a:pt x="4356100" y="457200"/>
                  </a:cubicBezTo>
                  <a:cubicBezTo>
                    <a:pt x="4469772" y="431939"/>
                    <a:pt x="4333783" y="456686"/>
                    <a:pt x="4483100" y="431800"/>
                  </a:cubicBezTo>
                  <a:cubicBezTo>
                    <a:pt x="4584700" y="436033"/>
                    <a:pt x="4687595" y="427783"/>
                    <a:pt x="4787900" y="444500"/>
                  </a:cubicBezTo>
                  <a:cubicBezTo>
                    <a:pt x="4818012" y="449519"/>
                    <a:pt x="4838700" y="478367"/>
                    <a:pt x="4864100" y="495300"/>
                  </a:cubicBezTo>
                  <a:lnTo>
                    <a:pt x="4902200" y="520700"/>
                  </a:lnTo>
                  <a:cubicBezTo>
                    <a:pt x="4914900" y="529167"/>
                    <a:pt x="4925820" y="541273"/>
                    <a:pt x="4940300" y="546100"/>
                  </a:cubicBezTo>
                  <a:cubicBezTo>
                    <a:pt x="5079251" y="592417"/>
                    <a:pt x="4868784" y="518548"/>
                    <a:pt x="5016500" y="584200"/>
                  </a:cubicBezTo>
                  <a:cubicBezTo>
                    <a:pt x="5040966" y="595074"/>
                    <a:pt x="5067300" y="601133"/>
                    <a:pt x="5092700" y="609600"/>
                  </a:cubicBezTo>
                  <a:cubicBezTo>
                    <a:pt x="5147359" y="627820"/>
                    <a:pt x="5117813" y="619053"/>
                    <a:pt x="5181600" y="635000"/>
                  </a:cubicBezTo>
                  <a:cubicBezTo>
                    <a:pt x="5194300" y="643467"/>
                    <a:pt x="5206048" y="653574"/>
                    <a:pt x="5219700" y="660400"/>
                  </a:cubicBezTo>
                  <a:cubicBezTo>
                    <a:pt x="5231674" y="666387"/>
                    <a:pt x="5244413" y="673100"/>
                    <a:pt x="5257800" y="673100"/>
                  </a:cubicBezTo>
                  <a:cubicBezTo>
                    <a:pt x="5435650" y="673100"/>
                    <a:pt x="5613400" y="664633"/>
                    <a:pt x="5791200" y="660400"/>
                  </a:cubicBezTo>
                  <a:cubicBezTo>
                    <a:pt x="5956157" y="627409"/>
                    <a:pt x="5751116" y="672425"/>
                    <a:pt x="5918200" y="622300"/>
                  </a:cubicBezTo>
                  <a:cubicBezTo>
                    <a:pt x="5938875" y="616097"/>
                    <a:pt x="5960945" y="615530"/>
                    <a:pt x="5981700" y="609600"/>
                  </a:cubicBezTo>
                  <a:cubicBezTo>
                    <a:pt x="6020316" y="598567"/>
                    <a:pt x="6056386" y="578102"/>
                    <a:pt x="6096000" y="571500"/>
                  </a:cubicBezTo>
                  <a:cubicBezTo>
                    <a:pt x="6114884" y="568353"/>
                    <a:pt x="6197739" y="556625"/>
                    <a:pt x="6223000" y="546100"/>
                  </a:cubicBezTo>
                  <a:cubicBezTo>
                    <a:pt x="6257951" y="531537"/>
                    <a:pt x="6289444" y="509362"/>
                    <a:pt x="6324600" y="495300"/>
                  </a:cubicBezTo>
                  <a:cubicBezTo>
                    <a:pt x="6400529" y="464928"/>
                    <a:pt x="6366473" y="477109"/>
                    <a:pt x="6426200" y="457200"/>
                  </a:cubicBezTo>
                  <a:cubicBezTo>
                    <a:pt x="6443133" y="444500"/>
                    <a:pt x="6459776" y="431403"/>
                    <a:pt x="6477000" y="419100"/>
                  </a:cubicBezTo>
                  <a:cubicBezTo>
                    <a:pt x="6489420" y="410228"/>
                    <a:pt x="6505565" y="405619"/>
                    <a:pt x="6515100" y="393700"/>
                  </a:cubicBezTo>
                  <a:cubicBezTo>
                    <a:pt x="6523463" y="383247"/>
                    <a:pt x="6521813" y="367574"/>
                    <a:pt x="6527800" y="355600"/>
                  </a:cubicBezTo>
                  <a:cubicBezTo>
                    <a:pt x="6534626" y="341948"/>
                    <a:pt x="6544733" y="330200"/>
                    <a:pt x="6553200" y="317500"/>
                  </a:cubicBezTo>
                  <a:cubicBezTo>
                    <a:pt x="6604000" y="321733"/>
                    <a:pt x="6656484" y="316557"/>
                    <a:pt x="6705600" y="330200"/>
                  </a:cubicBezTo>
                  <a:cubicBezTo>
                    <a:pt x="6735013" y="338370"/>
                    <a:pt x="6756400" y="364067"/>
                    <a:pt x="6781800" y="381000"/>
                  </a:cubicBezTo>
                  <a:lnTo>
                    <a:pt x="6819900" y="406400"/>
                  </a:lnTo>
                  <a:cubicBezTo>
                    <a:pt x="6832600" y="414867"/>
                    <a:pt x="6843520" y="426973"/>
                    <a:pt x="6858000" y="431800"/>
                  </a:cubicBezTo>
                  <a:cubicBezTo>
                    <a:pt x="6950759" y="462720"/>
                    <a:pt x="6908225" y="450706"/>
                    <a:pt x="6985000" y="469900"/>
                  </a:cubicBezTo>
                  <a:cubicBezTo>
                    <a:pt x="7061200" y="465667"/>
                    <a:pt x="7137596" y="464109"/>
                    <a:pt x="7213600" y="457200"/>
                  </a:cubicBezTo>
                  <a:cubicBezTo>
                    <a:pt x="7269413" y="452126"/>
                    <a:pt x="7258442" y="444276"/>
                    <a:pt x="7302500" y="419100"/>
                  </a:cubicBezTo>
                  <a:cubicBezTo>
                    <a:pt x="7344028" y="395370"/>
                    <a:pt x="7371441" y="386444"/>
                    <a:pt x="7416800" y="368300"/>
                  </a:cubicBezTo>
                  <a:cubicBezTo>
                    <a:pt x="7429500" y="355600"/>
                    <a:pt x="7440285" y="340639"/>
                    <a:pt x="7454900" y="330200"/>
                  </a:cubicBezTo>
                  <a:cubicBezTo>
                    <a:pt x="7470306" y="319196"/>
                    <a:pt x="7491156" y="316920"/>
                    <a:pt x="7505700" y="304800"/>
                  </a:cubicBezTo>
                  <a:cubicBezTo>
                    <a:pt x="7517426" y="295029"/>
                    <a:pt x="7519511" y="276633"/>
                    <a:pt x="7531100" y="266700"/>
                  </a:cubicBezTo>
                  <a:cubicBezTo>
                    <a:pt x="7549842" y="250636"/>
                    <a:pt x="7573775" y="241852"/>
                    <a:pt x="7594600" y="228600"/>
                  </a:cubicBezTo>
                  <a:cubicBezTo>
                    <a:pt x="7620354" y="212211"/>
                    <a:pt x="7645400" y="194733"/>
                    <a:pt x="7670800" y="177800"/>
                  </a:cubicBezTo>
                  <a:cubicBezTo>
                    <a:pt x="7683500" y="169333"/>
                    <a:pt x="7698107" y="163193"/>
                    <a:pt x="7708900" y="152400"/>
                  </a:cubicBezTo>
                  <a:cubicBezTo>
                    <a:pt x="7721600" y="139700"/>
                    <a:pt x="7732056" y="124263"/>
                    <a:pt x="7747000" y="114300"/>
                  </a:cubicBezTo>
                  <a:cubicBezTo>
                    <a:pt x="7758139" y="106874"/>
                    <a:pt x="7772565" y="106300"/>
                    <a:pt x="7785100" y="101600"/>
                  </a:cubicBezTo>
                  <a:cubicBezTo>
                    <a:pt x="7856114" y="74970"/>
                    <a:pt x="7834089" y="85874"/>
                    <a:pt x="7886700" y="50800"/>
                  </a:cubicBezTo>
                  <a:lnTo>
                    <a:pt x="8585200" y="63500"/>
                  </a:lnTo>
                  <a:cubicBezTo>
                    <a:pt x="8842644" y="71673"/>
                    <a:pt x="8598504" y="67834"/>
                    <a:pt x="8724900" y="88900"/>
                  </a:cubicBezTo>
                  <a:cubicBezTo>
                    <a:pt x="8762713" y="95202"/>
                    <a:pt x="8801100" y="97367"/>
                    <a:pt x="8839200" y="101600"/>
                  </a:cubicBezTo>
                  <a:cubicBezTo>
                    <a:pt x="8877300" y="97367"/>
                    <a:pt x="8917907" y="103137"/>
                    <a:pt x="8953500" y="88900"/>
                  </a:cubicBezTo>
                  <a:cubicBezTo>
                    <a:pt x="8965929" y="83928"/>
                    <a:pt x="8957837" y="61253"/>
                    <a:pt x="8966200" y="50800"/>
                  </a:cubicBezTo>
                  <a:cubicBezTo>
                    <a:pt x="8975735" y="38881"/>
                    <a:pt x="8990271" y="31413"/>
                    <a:pt x="9004300" y="25400"/>
                  </a:cubicBezTo>
                  <a:cubicBezTo>
                    <a:pt x="9020343" y="18524"/>
                    <a:pt x="9038317" y="17495"/>
                    <a:pt x="9055100" y="12700"/>
                  </a:cubicBezTo>
                  <a:cubicBezTo>
                    <a:pt x="9067972" y="9022"/>
                    <a:pt x="9093200" y="0"/>
                    <a:pt x="9093200" y="0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cxnSp>
          <p:nvCxnSpPr>
            <p:cNvPr id="27653" name="直接箭头连接符 14"/>
            <p:cNvCxnSpPr/>
            <p:nvPr/>
          </p:nvCxnSpPr>
          <p:spPr>
            <a:xfrm>
              <a:off x="596900" y="152400"/>
              <a:ext cx="176186" cy="61276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7654" name="直接箭头连接符 16"/>
            <p:cNvCxnSpPr/>
            <p:nvPr/>
          </p:nvCxnSpPr>
          <p:spPr>
            <a:xfrm rot="-5400000" flipH="1">
              <a:off x="2711211" y="738406"/>
              <a:ext cx="601881" cy="410938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7655" name="直接箭头连接符 18"/>
            <p:cNvCxnSpPr/>
            <p:nvPr/>
          </p:nvCxnSpPr>
          <p:spPr>
            <a:xfrm>
              <a:off x="5016500" y="584200"/>
              <a:ext cx="115271" cy="628125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7656" name="直接箭头连接符 20"/>
            <p:cNvCxnSpPr/>
            <p:nvPr/>
          </p:nvCxnSpPr>
          <p:spPr>
            <a:xfrm flipH="1">
              <a:off x="6707487" y="381000"/>
              <a:ext cx="74312" cy="1075329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7657" name="直接箭头连接符 22"/>
            <p:cNvCxnSpPr/>
            <p:nvPr/>
          </p:nvCxnSpPr>
          <p:spPr>
            <a:xfrm rot="-5400000" flipH="1">
              <a:off x="7893313" y="271211"/>
              <a:ext cx="480302" cy="80743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pic>
        <p:nvPicPr>
          <p:cNvPr id="25611" name="图片 25610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773238"/>
            <a:ext cx="2736850" cy="2209800"/>
          </a:xfrm>
          <a:prstGeom prst="rect">
            <a:avLst/>
          </a:prstGeom>
          <a:noFill/>
          <a:ln w="635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12" name="图片 25611" descr="step66666"/>
          <p:cNvPicPr>
            <a:picLocks noChangeAspect="1"/>
          </p:cNvPicPr>
          <p:nvPr/>
        </p:nvPicPr>
        <p:blipFill>
          <a:blip r:embed="rId3"/>
          <a:srcRect b="4913"/>
          <a:stretch>
            <a:fillRect/>
          </a:stretch>
        </p:blipFill>
        <p:spPr>
          <a:xfrm>
            <a:off x="6659563" y="1773238"/>
            <a:ext cx="2019300" cy="2449512"/>
          </a:xfrm>
          <a:prstGeom prst="rect">
            <a:avLst/>
          </a:prstGeom>
          <a:noFill/>
          <a:ln w="635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13" name="图片 25612" descr="step6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938" y="1844675"/>
            <a:ext cx="2808287" cy="2211388"/>
          </a:xfrm>
          <a:prstGeom prst="rect">
            <a:avLst/>
          </a:prstGeom>
          <a:noFill/>
          <a:ln w="635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14" name="矩形 25613"/>
          <p:cNvSpPr/>
          <p:nvPr/>
        </p:nvSpPr>
        <p:spPr>
          <a:xfrm>
            <a:off x="827088" y="4437063"/>
            <a:ext cx="1800225" cy="9350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sm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雾霾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5" name="矩形 25614"/>
          <p:cNvSpPr/>
          <p:nvPr/>
        </p:nvSpPr>
        <p:spPr>
          <a:xfrm>
            <a:off x="3851275" y="4508500"/>
            <a:ext cx="1800225" cy="9350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dirty 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oi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污油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6" name="矩形 25615"/>
          <p:cNvSpPr/>
          <p:nvPr/>
        </p:nvSpPr>
        <p:spPr>
          <a:xfrm>
            <a:off x="6443663" y="4581525"/>
            <a:ext cx="2339975" cy="86518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 bags</a:t>
            </a:r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塑料袋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7" name="矩形 25616"/>
          <p:cNvSpPr/>
          <p:nvPr/>
        </p:nvSpPr>
        <p:spPr>
          <a:xfrm>
            <a:off x="755650" y="5876925"/>
            <a:ext cx="1728788" cy="43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54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540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5" grpId="0" animBg="1"/>
      <p:bldP spid="25616" grpId="0" animBg="1"/>
      <p:bldP spid="256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41" name="图片 26640" descr="7777"/>
          <p:cNvPicPr>
            <a:picLocks noChangeAspect="1"/>
          </p:cNvPicPr>
          <p:nvPr/>
        </p:nvPicPr>
        <p:blipFill>
          <a:blip r:embed="rId1"/>
          <a:srcRect l="11810" b="18513"/>
          <a:stretch>
            <a:fillRect/>
          </a:stretch>
        </p:blipFill>
        <p:spPr>
          <a:xfrm>
            <a:off x="179705" y="74930"/>
            <a:ext cx="8841740" cy="6607175"/>
          </a:xfrm>
          <a:prstGeom prst="rect">
            <a:avLst/>
          </a:prstGeom>
          <a:noFill/>
          <a:ln w="635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8679" name="组合 26631"/>
          <p:cNvGrpSpPr/>
          <p:nvPr/>
        </p:nvGrpSpPr>
        <p:grpSpPr>
          <a:xfrm>
            <a:off x="0" y="0"/>
            <a:ext cx="3673475" cy="974725"/>
            <a:chOff x="0" y="0"/>
            <a:chExt cx="4321" cy="1759"/>
          </a:xfrm>
        </p:grpSpPr>
        <p:grpSp>
          <p:nvGrpSpPr>
            <p:cNvPr id="28680" name="组合 26632"/>
            <p:cNvGrpSpPr/>
            <p:nvPr/>
          </p:nvGrpSpPr>
          <p:grpSpPr>
            <a:xfrm flipH="1">
              <a:off x="0" y="0"/>
              <a:ext cx="4320" cy="1759"/>
              <a:chOff x="0" y="0"/>
              <a:chExt cx="1488" cy="951"/>
            </a:xfrm>
          </p:grpSpPr>
          <p:pic>
            <p:nvPicPr>
              <p:cNvPr id="28681" name="图片 3" descr="2.pn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82" name="Text Box 6"/>
              <p:cNvSpPr txBox="1"/>
              <p:nvPr/>
            </p:nvSpPr>
            <p:spPr>
              <a:xfrm>
                <a:off x="51" y="386"/>
                <a:ext cx="1392" cy="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FontTx/>
                </a:pPr>
                <a:endParaRPr lang="zh-CN" altLang="en-US" sz="3200" dirty="0"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28683" name="文本框 26635"/>
            <p:cNvSpPr txBox="1"/>
            <p:nvPr/>
          </p:nvSpPr>
          <p:spPr>
            <a:xfrm>
              <a:off x="833" y="825"/>
              <a:ext cx="3488" cy="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buFontTx/>
              </a:pPr>
              <a:r>
                <a:rPr lang="en-US" altLang="zh-CN" sz="2000" b="1">
                  <a:latin typeface="Arial Black" panose="020B0A04020102020204" pitchFamily="34" charset="0"/>
                  <a:ea typeface="宋体" panose="02010600030101010101" pitchFamily="2" charset="-122"/>
                </a:rPr>
                <a:t>Ask and answer</a:t>
              </a:r>
              <a:endParaRPr lang="en-US" altLang="zh-CN" sz="2000" b="1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8678" name="Text Box 13"/>
          <p:cNvSpPr txBox="1"/>
          <p:nvPr/>
        </p:nvSpPr>
        <p:spPr>
          <a:xfrm>
            <a:off x="3673475" y="3933190"/>
            <a:ext cx="5402580" cy="28613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A: Was</a:t>
            </a:r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 the </a:t>
            </a:r>
            <a:r>
              <a:rPr lang="zh-CN" altLang="en-US" sz="2000" b="1" dirty="0">
                <a:latin typeface="Comic Sans MS" panose="030F0702030302020204" pitchFamily="66" charset="0"/>
                <a:ea typeface="宋体" panose="02010600030101010101" pitchFamily="2" charset="-122"/>
              </a:rPr>
              <a:t>city </a:t>
            </a:r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clean?        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B: No, it was … 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A: What made the …dirty?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B:…</a:t>
            </a:r>
            <a:r>
              <a:rPr lang="en-US" altLang="zh-CN" sz="2000" b="1" err="1">
                <a:latin typeface="Comic Sans MS" panose="030F0702030302020204" pitchFamily="66" charset="0"/>
                <a:ea typeface="宋体" panose="02010600030101010101" pitchFamily="2" charset="-122"/>
              </a:rPr>
              <a:t>made</a:t>
            </a:r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 the … messy/dirty.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A:What can we do to keep our city clean?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B:We can…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5" descr="QQ截图20141119211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50564">
            <a:off x="1979613" y="1052513"/>
            <a:ext cx="1657350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6" descr="QQ截图20141119211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82546">
            <a:off x="7164388" y="1341438"/>
            <a:ext cx="1727200" cy="119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7" descr="QQ截图20141119211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0031">
            <a:off x="3779838" y="1196975"/>
            <a:ext cx="1725612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8" descr="QQ截图20141119211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2644">
            <a:off x="5580063" y="981075"/>
            <a:ext cx="1655762" cy="124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Text Box 12"/>
          <p:cNvSpPr txBox="1"/>
          <p:nvPr/>
        </p:nvSpPr>
        <p:spPr>
          <a:xfrm>
            <a:off x="3635375" y="260350"/>
            <a:ext cx="5040313" cy="823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两人一组，选择其中的一幅图用以下句型问答。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Text Box 13"/>
          <p:cNvSpPr txBox="1"/>
          <p:nvPr/>
        </p:nvSpPr>
        <p:spPr>
          <a:xfrm>
            <a:off x="1764030" y="2565400"/>
            <a:ext cx="5402580" cy="28613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A: Was</a:t>
            </a:r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 the </a:t>
            </a:r>
            <a:r>
              <a:rPr lang="zh-CN" altLang="en-US" sz="2000" b="1" dirty="0">
                <a:latin typeface="Comic Sans MS" panose="030F0702030302020204" pitchFamily="66" charset="0"/>
                <a:ea typeface="宋体" panose="02010600030101010101" pitchFamily="2" charset="-122"/>
              </a:rPr>
              <a:t>city </a:t>
            </a:r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clean?        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B: No, it was … 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A: What made the …dirty?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B:…</a:t>
            </a:r>
            <a:r>
              <a:rPr lang="en-US" altLang="zh-CN" sz="2000" b="1" err="1">
                <a:latin typeface="Comic Sans MS" panose="030F0702030302020204" pitchFamily="66" charset="0"/>
                <a:ea typeface="宋体" panose="02010600030101010101" pitchFamily="2" charset="-122"/>
              </a:rPr>
              <a:t>made</a:t>
            </a:r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 the … messy/dirty.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A:What can we do to keep our city clean?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ea typeface="宋体" panose="02010600030101010101" pitchFamily="2" charset="-122"/>
              </a:rPr>
              <a:t>B:We can…</a:t>
            </a:r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altLang="zh-CN" sz="2000" b="1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28679" name="组合 26631"/>
          <p:cNvGrpSpPr/>
          <p:nvPr/>
        </p:nvGrpSpPr>
        <p:grpSpPr>
          <a:xfrm>
            <a:off x="0" y="0"/>
            <a:ext cx="3673475" cy="974725"/>
            <a:chOff x="0" y="0"/>
            <a:chExt cx="4321" cy="1759"/>
          </a:xfrm>
        </p:grpSpPr>
        <p:grpSp>
          <p:nvGrpSpPr>
            <p:cNvPr id="28680" name="组合 26632"/>
            <p:cNvGrpSpPr/>
            <p:nvPr/>
          </p:nvGrpSpPr>
          <p:grpSpPr>
            <a:xfrm flipH="1">
              <a:off x="0" y="0"/>
              <a:ext cx="4320" cy="1759"/>
              <a:chOff x="0" y="0"/>
              <a:chExt cx="1488" cy="951"/>
            </a:xfrm>
          </p:grpSpPr>
          <p:pic>
            <p:nvPicPr>
              <p:cNvPr id="28681" name="图片 3" descr="2.png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82" name="Text Box 6"/>
              <p:cNvSpPr txBox="1"/>
              <p:nvPr/>
            </p:nvSpPr>
            <p:spPr>
              <a:xfrm>
                <a:off x="51" y="386"/>
                <a:ext cx="1392" cy="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FontTx/>
                </a:pPr>
                <a:endParaRPr lang="zh-CN" altLang="en-US" sz="3200" dirty="0"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28683" name="文本框 26635"/>
            <p:cNvSpPr txBox="1"/>
            <p:nvPr/>
          </p:nvSpPr>
          <p:spPr>
            <a:xfrm>
              <a:off x="833" y="825"/>
              <a:ext cx="3488" cy="7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buFontTx/>
              </a:pPr>
              <a:r>
                <a:rPr lang="en-US" altLang="zh-CN" sz="2000" b="1">
                  <a:latin typeface="Arial Black" panose="020B0A04020102020204" pitchFamily="34" charset="0"/>
                  <a:ea typeface="宋体" panose="02010600030101010101" pitchFamily="2" charset="-122"/>
                </a:rPr>
                <a:t>Ask and answer</a:t>
              </a:r>
              <a:endParaRPr lang="en-US" altLang="zh-CN" sz="2000" b="1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6637" name="图片 26636" descr="step6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725" y="2781300"/>
            <a:ext cx="1439863" cy="1133475"/>
          </a:xfrm>
          <a:prstGeom prst="rect">
            <a:avLst/>
          </a:prstGeom>
          <a:noFill/>
          <a:ln w="635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38" name="内容占位符 3" descr="QQ截图2014111809534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9109">
            <a:off x="1476375" y="5541963"/>
            <a:ext cx="1655763" cy="131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图片 5" descr="QQ截图2014111809550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82230">
            <a:off x="4427538" y="5622925"/>
            <a:ext cx="1512887" cy="123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0" name="图片 26639" descr="step66666"/>
          <p:cNvPicPr>
            <a:picLocks noChangeAspect="1"/>
          </p:cNvPicPr>
          <p:nvPr/>
        </p:nvPicPr>
        <p:blipFill>
          <a:blip r:embed="rId10"/>
          <a:srcRect b="4913"/>
          <a:stretch>
            <a:fillRect/>
          </a:stretch>
        </p:blipFill>
        <p:spPr>
          <a:xfrm>
            <a:off x="468313" y="2492375"/>
            <a:ext cx="1223962" cy="1295400"/>
          </a:xfrm>
          <a:prstGeom prst="rect">
            <a:avLst/>
          </a:prstGeom>
          <a:noFill/>
          <a:ln w="635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41" name="图片 26640" descr="7777"/>
          <p:cNvPicPr>
            <a:picLocks noChangeAspect="1"/>
          </p:cNvPicPr>
          <p:nvPr/>
        </p:nvPicPr>
        <p:blipFill>
          <a:blip r:embed="rId11"/>
          <a:srcRect l="11810" b="18513"/>
          <a:stretch>
            <a:fillRect/>
          </a:stretch>
        </p:blipFill>
        <p:spPr>
          <a:xfrm>
            <a:off x="323850" y="1052513"/>
            <a:ext cx="1368425" cy="1225550"/>
          </a:xfrm>
          <a:prstGeom prst="rect">
            <a:avLst/>
          </a:prstGeom>
          <a:noFill/>
          <a:ln w="635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42" name="图片 7" descr="QQ截图2014111809560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478147">
            <a:off x="6948488" y="5373688"/>
            <a:ext cx="1590675" cy="1290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4" name="轻音乐 - 很轻快的纯音乐和平美好的感觉樱花盛开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712200" y="6165850"/>
            <a:ext cx="4318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4538" fill="hold"/>
                                        <p:tgtEl>
                                          <p:spTgt spid="266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4"/>
                  </p:tgtEl>
                </p:cond>
              </p:nextCondLst>
            </p:seq>
            <p:audio>
              <p:cMediaNode vol="1000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4"/>
                </p:tgtEl>
              </p:cMediaNode>
            </p:audio>
          </p:childTnLst>
        </p:cTn>
      </p:par>
    </p:tnLst>
    <p:bldLst>
      <p:bldP spid="266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27649" descr="14679545_141059596000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709"/>
          <a:stretch>
            <a:fillRect/>
          </a:stretch>
        </p:blipFill>
        <p:spPr>
          <a:xfrm>
            <a:off x="1619250" y="1011238"/>
            <a:ext cx="6121400" cy="5846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矩形 27650"/>
          <p:cNvSpPr/>
          <p:nvPr/>
        </p:nvSpPr>
        <p:spPr>
          <a:xfrm>
            <a:off x="5580063" y="5994400"/>
            <a:ext cx="2808287" cy="863600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none" anchor="ctr" anchorCtr="0"/>
          <a:p>
            <a:pPr algn="ctr"/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A tree of hope </a:t>
            </a:r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希望之树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9699" name="组合 27651"/>
          <p:cNvGrpSpPr/>
          <p:nvPr/>
        </p:nvGrpSpPr>
        <p:grpSpPr>
          <a:xfrm>
            <a:off x="0" y="0"/>
            <a:ext cx="3168650" cy="1252538"/>
            <a:chOff x="0" y="0"/>
            <a:chExt cx="2106" cy="719"/>
          </a:xfrm>
        </p:grpSpPr>
        <p:grpSp>
          <p:nvGrpSpPr>
            <p:cNvPr id="29700" name="组合 27652"/>
            <p:cNvGrpSpPr/>
            <p:nvPr/>
          </p:nvGrpSpPr>
          <p:grpSpPr>
            <a:xfrm flipH="1">
              <a:off x="0" y="0"/>
              <a:ext cx="2106" cy="719"/>
              <a:chOff x="0" y="0"/>
              <a:chExt cx="1488" cy="912"/>
            </a:xfrm>
          </p:grpSpPr>
          <p:pic>
            <p:nvPicPr>
              <p:cNvPr id="29701" name="图片 3" descr="2.pn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02" name="Text Box 6"/>
              <p:cNvSpPr txBox="1"/>
              <p:nvPr/>
            </p:nvSpPr>
            <p:spPr>
              <a:xfrm>
                <a:off x="50" y="384"/>
                <a:ext cx="1392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endParaRPr lang="zh-CN" altLang="en-US" sz="3200" dirty="0">
                  <a:solidFill>
                    <a:srgbClr val="FF0000"/>
                  </a:solidFill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29703" name="Text Box 42"/>
            <p:cNvSpPr txBox="1"/>
            <p:nvPr/>
          </p:nvSpPr>
          <p:spPr>
            <a:xfrm>
              <a:off x="74" y="300"/>
              <a:ext cx="1992" cy="2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4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Make a wish card</a:t>
              </a:r>
              <a:endParaRPr lang="en-US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7657" name="组合 27656"/>
          <p:cNvGrpSpPr/>
          <p:nvPr/>
        </p:nvGrpSpPr>
        <p:grpSpPr>
          <a:xfrm>
            <a:off x="2124075" y="1341438"/>
            <a:ext cx="5113338" cy="4608512"/>
            <a:chOff x="0" y="0"/>
            <a:chExt cx="3221" cy="2903"/>
          </a:xfrm>
        </p:grpSpPr>
        <p:pic>
          <p:nvPicPr>
            <p:cNvPr id="29705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994" cy="29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6" name="矩形 27658"/>
            <p:cNvSpPr/>
            <p:nvPr/>
          </p:nvSpPr>
          <p:spPr>
            <a:xfrm>
              <a:off x="91" y="907"/>
              <a:ext cx="3130" cy="1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       Disposable chopsticks 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一次性筷子</a:t>
              </a:r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)  made the city 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dirty. We should use bamboo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 chopsticks(</a:t>
              </a:r>
              <a:r>
                <a:rPr lang="zh-CN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竹筷子</a:t>
              </a:r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) and plant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 trees to keep our city clean.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07" name="标题 27662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 dirty="0"/>
          </a:p>
        </p:txBody>
      </p:sp>
      <p:sp>
        <p:nvSpPr>
          <p:cNvPr id="27660" name="文本占位符 27659"/>
          <p:cNvSpPr>
            <a:spLocks noGrp="1"/>
          </p:cNvSpPr>
          <p:nvPr>
            <p:ph type="body" sz="half" idx="1"/>
          </p:nvPr>
        </p:nvSpPr>
        <p:spPr>
          <a:xfrm>
            <a:off x="611188" y="2276475"/>
            <a:ext cx="8435975" cy="2765425"/>
          </a:xfrm>
          <a:solidFill>
            <a:srgbClr val="99FF99">
              <a:alpha val="81000"/>
            </a:srgbClr>
          </a:solidFill>
        </p:spPr>
        <p:txBody>
          <a:bodyPr anchor="t" anchorCtr="0"/>
          <a:p>
            <a:pPr defTabSz="914400">
              <a:buClrTx/>
              <a:buSzTx/>
              <a:buFontTx/>
              <a:buNone/>
            </a:pPr>
            <a:endParaRPr lang="en-US" altLang="zh-CN" sz="2800" b="1"/>
          </a:p>
          <a:p>
            <a:pPr defTabSz="914400">
              <a:buClrTx/>
              <a:buSzTx/>
              <a:buFontTx/>
              <a:buNone/>
            </a:pPr>
            <a:r>
              <a:rPr lang="en-US" altLang="zh-CN" sz="2800" b="1"/>
              <a:t>…made the …dirty/messy/smelly(</a:t>
            </a:r>
            <a:r>
              <a:rPr lang="zh-CN" altLang="en-US" sz="2800" b="1" dirty="0"/>
              <a:t>难闻的</a:t>
            </a:r>
            <a:r>
              <a:rPr lang="en-US" altLang="zh-CN" sz="2800" b="1"/>
              <a:t>)…</a:t>
            </a:r>
            <a:endParaRPr lang="en-US" altLang="zh-CN" sz="2800" b="1"/>
          </a:p>
          <a:p>
            <a:pPr defTabSz="914400">
              <a:buClrTx/>
              <a:buSzTx/>
              <a:buFontTx/>
              <a:buNone/>
            </a:pPr>
            <a:endParaRPr lang="en-US" altLang="zh-CN" sz="2800" b="1"/>
          </a:p>
          <a:p>
            <a:pPr defTabSz="914400">
              <a:buClrTx/>
              <a:buSzTx/>
              <a:buFontTx/>
              <a:buNone/>
            </a:pPr>
            <a:r>
              <a:rPr lang="en-US" altLang="zh-CN" sz="2800" b="1"/>
              <a:t>We can/should…to keep our city clean.</a:t>
            </a:r>
            <a:endParaRPr lang="en-US" altLang="zh-CN" sz="2800" b="1"/>
          </a:p>
        </p:txBody>
      </p:sp>
      <p:sp>
        <p:nvSpPr>
          <p:cNvPr id="29709" name="矩形 27660"/>
          <p:cNvSpPr/>
          <p:nvPr/>
        </p:nvSpPr>
        <p:spPr>
          <a:xfrm>
            <a:off x="3419475" y="333375"/>
            <a:ext cx="4465638" cy="64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在心愿卡上用所给句型写出你的环保建议，</a:t>
            </a: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贴到希望之树上，为环保尽一份力！</a:t>
            </a:r>
            <a:endParaRPr lang="en-US" altLang="zh-CN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62" name="轻音乐 - 很轻快的纯音乐和平美好的感觉樱花盛开.mp3">
            <a:hlinkClick r:id="" action="ppaction://media"/>
          </p:cNvPr>
          <p:cNvPicPr>
            <a:picLocks noGrp="1" noRot="1" noChangeAspect="1"/>
          </p:cNvPicPr>
          <p:nvPr>
            <p:ph sz="half" idx="4294967295"/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5688" y="620713"/>
            <a:ext cx="468312" cy="468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6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60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1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3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3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3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3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60">
                                            <p:txEl>
                                              <p:charRg st="3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3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3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3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charRg st="39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14538" fill="hold"/>
                                        <p:tgtEl>
                                          <p:spTgt spid="276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  <p:audio>
              <p:cMediaNode vol="1000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2"/>
                </p:tgtEl>
              </p:cMediaNode>
            </p:audio>
          </p:childTnLst>
        </p:cTn>
      </p:par>
    </p:tnLst>
    <p:bldLst>
      <p:bldP spid="27660" grpId="0" animBg="1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4" descr="20050501051017459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0"/>
            <a:ext cx="90360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Picture 5" descr="MM900365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020" y="84455"/>
            <a:ext cx="1368425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AutoShape 6"/>
          <p:cNvSpPr/>
          <p:nvPr/>
        </p:nvSpPr>
        <p:spPr>
          <a:xfrm>
            <a:off x="1187133" y="1556068"/>
            <a:ext cx="6407150" cy="4403725"/>
          </a:xfrm>
          <a:custGeom>
            <a:avLst/>
            <a:gdLst/>
            <a:ahLst/>
            <a:cxnLst>
              <a:cxn ang="17694720">
                <a:pos x="2147483647" y="2147483647"/>
              </a:cxn>
              <a:cxn ang="1179648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77" name="Rectangle 8"/>
          <p:cNvSpPr/>
          <p:nvPr/>
        </p:nvSpPr>
        <p:spPr>
          <a:xfrm>
            <a:off x="2123758" y="1989455"/>
            <a:ext cx="5181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Better city, better life.</a:t>
            </a:r>
            <a:endParaRPr lang="en-US" altLang="zh-CN" sz="36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Text Box 9"/>
          <p:cNvSpPr txBox="1"/>
          <p:nvPr/>
        </p:nvSpPr>
        <p:spPr>
          <a:xfrm>
            <a:off x="2484120" y="2924493"/>
            <a:ext cx="4068763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城市让生活更美好。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9" name="Text Box 10"/>
          <p:cNvSpPr txBox="1"/>
          <p:nvPr/>
        </p:nvSpPr>
        <p:spPr>
          <a:xfrm>
            <a:off x="610870" y="548005"/>
            <a:ext cx="602615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Please keep our city clean!</a:t>
            </a:r>
            <a:endParaRPr lang="en-US" altLang="zh-CN" sz="3600" b="1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nimBg="1"/>
      <p:bldP spid="28678" grpId="0"/>
      <p:bldP spid="2867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29697"/>
          <p:cNvGrpSpPr>
            <a:grpSpLocks noChangeAspect="1"/>
          </p:cNvGrpSpPr>
          <p:nvPr/>
        </p:nvGrpSpPr>
        <p:grpSpPr>
          <a:xfrm>
            <a:off x="539750" y="1257300"/>
            <a:ext cx="1657350" cy="495300"/>
            <a:chOff x="0" y="0"/>
            <a:chExt cx="1945856" cy="571504"/>
          </a:xfrm>
        </p:grpSpPr>
        <p:pic>
          <p:nvPicPr>
            <p:cNvPr id="31746" name="Picture 2" descr="E:\图片\PNG图库\Favourites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47" name="Picture 2" descr="E:\图片\PNG图库\Favourites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6672" y="0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48" name="Picture 2" descr="E:\图片\PNG图库\Favourites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01556" y="0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749" name="组合 29701"/>
          <p:cNvGrpSpPr>
            <a:grpSpLocks noChangeAspect="1"/>
          </p:cNvGrpSpPr>
          <p:nvPr/>
        </p:nvGrpSpPr>
        <p:grpSpPr>
          <a:xfrm>
            <a:off x="3852863" y="1295400"/>
            <a:ext cx="1152525" cy="401638"/>
            <a:chOff x="0" y="0"/>
            <a:chExt cx="1258680" cy="583950"/>
          </a:xfrm>
        </p:grpSpPr>
        <p:pic>
          <p:nvPicPr>
            <p:cNvPr id="31750" name="Picture 2" descr="E:\图片\PNG图库\Favourit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446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1" name="Picture 2" descr="E:\图片\PNG图库\Favourit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80" y="0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1752" name="Picture 2" descr="E:\图片\PNG图库\Favouri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1296988"/>
            <a:ext cx="647700" cy="452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3" name="Text Box 30"/>
          <p:cNvSpPr txBox="1"/>
          <p:nvPr/>
        </p:nvSpPr>
        <p:spPr>
          <a:xfrm>
            <a:off x="323850" y="1628775"/>
            <a:ext cx="211455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er</a:t>
            </a:r>
            <a:r>
              <a:rPr lang="zh-CN" altLang="en-US" sz="3600" b="1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y good</a:t>
            </a:r>
            <a:endParaRPr lang="zh-CN" altLang="en-US" sz="3600" b="1" dirty="0">
              <a:solidFill>
                <a:srgbClr val="FF33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754" name="Text Box 31"/>
          <p:cNvSpPr txBox="1"/>
          <p:nvPr/>
        </p:nvSpPr>
        <p:spPr>
          <a:xfrm>
            <a:off x="3913188" y="1687513"/>
            <a:ext cx="122555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</a:t>
            </a:r>
            <a:r>
              <a:rPr lang="zh-CN" altLang="en-US" sz="3600" b="1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ood</a:t>
            </a:r>
            <a:endParaRPr lang="zh-CN" altLang="en-US" sz="3600" b="1" dirty="0">
              <a:solidFill>
                <a:srgbClr val="FF33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755" name="Text Box 32"/>
          <p:cNvSpPr txBox="1"/>
          <p:nvPr/>
        </p:nvSpPr>
        <p:spPr>
          <a:xfrm>
            <a:off x="5795963" y="1773238"/>
            <a:ext cx="1584325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Come on</a:t>
            </a:r>
            <a:endParaRPr lang="zh-CN" altLang="en-US" sz="2800" b="1" dirty="0">
              <a:solidFill>
                <a:srgbClr val="FF33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9709" name="表格 29708"/>
          <p:cNvGraphicFramePr/>
          <p:nvPr/>
        </p:nvGraphicFramePr>
        <p:xfrm>
          <a:off x="241300" y="2492375"/>
          <a:ext cx="8902700" cy="2819400"/>
        </p:xfrm>
        <a:graphic>
          <a:graphicData uri="http://schemas.openxmlformats.org/drawingml/2006/table">
            <a:tbl>
              <a:tblPr/>
              <a:tblGrid>
                <a:gridCol w="7848600"/>
                <a:gridCol w="1054100"/>
              </a:tblGrid>
              <a:tr h="9398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To know what made the city messy and dirty.</a:t>
                      </a:r>
                      <a:endParaRPr lang="en-US" altLang="zh-CN">
                        <a:solidFill>
                          <a:srgbClr val="008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华康少女文字W5"/>
                          <a:ea typeface="华康少女文字W5"/>
                        </a:rPr>
                        <a:t>知道什么使城市变得又脏又乱。</a:t>
                      </a:r>
                      <a:endParaRPr lang="zh-CN" altLang="en-US" dirty="0">
                        <a:latin typeface="华康少女文字W5"/>
                        <a:ea typeface="华康少女文字W5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To know how to keep our city clean.</a:t>
                      </a:r>
                      <a:endParaRPr lang="en-US" altLang="zh-CN">
                        <a:solidFill>
                          <a:srgbClr val="008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华康少女文字W5"/>
                          <a:ea typeface="华康少女文字W5"/>
                        </a:rPr>
                        <a:t>知道怎样能保持我们的城市干净。</a:t>
                      </a:r>
                      <a:endParaRPr lang="zh-CN" altLang="en-US" dirty="0">
                        <a:latin typeface="华康少女文字W5"/>
                        <a:ea typeface="华康少女文字W5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dirty="0"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To know how to use “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make</a:t>
                      </a: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”, “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keep</a:t>
                      </a: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” and “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can</a:t>
                      </a: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”.</a:t>
                      </a:r>
                      <a:endParaRPr lang="en-US" altLang="zh-CN">
                        <a:solidFill>
                          <a:srgbClr val="008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华康少女文字W5"/>
                          <a:ea typeface="华康少女文字W5"/>
                        </a:rPr>
                        <a:t>会使用“使得”、“保持”和“可以”。</a:t>
                      </a:r>
                      <a:endParaRPr lang="zh-CN" altLang="en-US" b="1" dirty="0">
                        <a:latin typeface="华康少女文字W5"/>
                        <a:ea typeface="华康少女文字W5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dirty="0"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9723" name="组合 29722"/>
          <p:cNvGrpSpPr/>
          <p:nvPr/>
        </p:nvGrpSpPr>
        <p:grpSpPr>
          <a:xfrm rot="420000">
            <a:off x="250825" y="3933825"/>
            <a:ext cx="4775200" cy="3200400"/>
            <a:chOff x="0" y="0"/>
            <a:chExt cx="4774604" cy="3200000"/>
          </a:xfrm>
        </p:grpSpPr>
        <p:pic>
          <p:nvPicPr>
            <p:cNvPr id="31771" name="图片 7" descr="未标题-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774604" cy="320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72" name="TextBox 8"/>
            <p:cNvSpPr txBox="1"/>
            <p:nvPr/>
          </p:nvSpPr>
          <p:spPr>
            <a:xfrm rot="-967859">
              <a:off x="1117461" y="620635"/>
              <a:ext cx="3511111" cy="1431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How many stars </a:t>
              </a:r>
              <a:endParaRPr lang="zh-CN" altLang="en-US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r>
                <a:rPr lang="zh-CN" altLang="en-US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can you get?</a:t>
              </a:r>
              <a:endParaRPr lang="zh-CN" altLang="en-US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r>
                <a:rPr lang="zh-CN" altLang="en-US" sz="24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你们能得到多少颗星？</a:t>
              </a:r>
              <a:endParaRPr lang="zh-CN" altLang="en-US" sz="24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9726" name="图片 37" descr="4506618_155542038062_2 拷贝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0" y="1484313"/>
            <a:ext cx="6572250" cy="4926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27" name="WordArt 9"/>
          <p:cNvSpPr>
            <a:spLocks noTextEdit="1"/>
          </p:cNvSpPr>
          <p:nvPr/>
        </p:nvSpPr>
        <p:spPr>
          <a:xfrm rot="964544">
            <a:off x="3563938" y="-603250"/>
            <a:ext cx="4533900" cy="2559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0856"/>
              </a:avLst>
            </a:prstTxWarp>
            <a:normAutofit/>
          </a:bodyPr>
          <a:p>
            <a:pPr algn="ctr"/>
            <a:r>
              <a:rPr lang="zh-CN" altLang="en-US" sz="32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Comic Sans MS" panose="030F0702030302020204" pitchFamily="66" charset="0"/>
                <a:ea typeface="Comic Sans MS" panose="030F0702030302020204" pitchFamily="66" charset="0"/>
              </a:rPr>
              <a:t>Well done!</a:t>
            </a:r>
            <a:endParaRPr lang="zh-CN" altLang="en-US" sz="32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CC00"/>
              </a:solidFill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AutoShape 4"/>
          <p:cNvSpPr/>
          <p:nvPr/>
        </p:nvSpPr>
        <p:spPr>
          <a:xfrm>
            <a:off x="250825" y="260350"/>
            <a:ext cx="8534400" cy="640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2770" name="组合 30722"/>
          <p:cNvGrpSpPr/>
          <p:nvPr/>
        </p:nvGrpSpPr>
        <p:grpSpPr>
          <a:xfrm>
            <a:off x="755650" y="663575"/>
            <a:ext cx="7777163" cy="5402263"/>
            <a:chOff x="0" y="0"/>
            <a:chExt cx="8853525" cy="6640144"/>
          </a:xfrm>
        </p:grpSpPr>
        <p:grpSp>
          <p:nvGrpSpPr>
            <p:cNvPr id="32771" name="组合 30723"/>
            <p:cNvGrpSpPr/>
            <p:nvPr/>
          </p:nvGrpSpPr>
          <p:grpSpPr>
            <a:xfrm>
              <a:off x="0" y="0"/>
              <a:ext cx="8853525" cy="6640144"/>
              <a:chOff x="0" y="0"/>
              <a:chExt cx="8853525" cy="6640144"/>
            </a:xfrm>
          </p:grpSpPr>
          <p:pic>
            <p:nvPicPr>
              <p:cNvPr id="32772" name="Picture 2" descr="u=1359308678,949010343&amp;fm=56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8853525" cy="6640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2773" name="Text Box 6"/>
              <p:cNvSpPr txBox="1"/>
              <p:nvPr/>
            </p:nvSpPr>
            <p:spPr>
              <a:xfrm>
                <a:off x="1543358" y="3449831"/>
                <a:ext cx="6299936" cy="22127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zh-CN" altLang="en-US" sz="2800" dirty="0">
                    <a:latin typeface="Comic Sans MS" panose="030F0702030302020204" pitchFamily="66" charset="0"/>
                    <a:ea typeface="宋体" panose="02010600030101010101" pitchFamily="2" charset="-122"/>
                  </a:rPr>
                  <a:t>1、 Read and retell the story .</a:t>
                </a:r>
                <a:endParaRPr lang="zh-CN" altLang="en-US" sz="2800" dirty="0"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  <a:p>
                <a:r>
                  <a:rPr lang="en-US" altLang="zh-CN" sz="2800">
                    <a:latin typeface="Comic Sans MS" panose="030F0702030302020204" pitchFamily="66" charset="0"/>
                    <a:ea typeface="宋体" panose="02010600030101010101" pitchFamily="2" charset="-122"/>
                  </a:rPr>
                  <a:t>2</a:t>
                </a:r>
                <a:r>
                  <a:rPr lang="zh-CN" altLang="en-US" sz="2800" dirty="0">
                    <a:latin typeface="Comic Sans MS" panose="030F0702030302020204" pitchFamily="66" charset="0"/>
                    <a:ea typeface="宋体" panose="02010600030101010101" pitchFamily="2" charset="-122"/>
                  </a:rPr>
                  <a:t>、</a:t>
                </a:r>
                <a:r>
                  <a:rPr lang="en-US" altLang="zh-CN" sz="2800">
                    <a:latin typeface="Comic Sans MS" panose="030F0702030302020204" pitchFamily="66" charset="0"/>
                    <a:ea typeface="宋体" panose="02010600030101010101" pitchFamily="2" charset="-122"/>
                  </a:rPr>
                  <a:t>Finish the exercise of Unit    </a:t>
                </a:r>
                <a:endParaRPr lang="en-US" altLang="zh-CN" sz="2800"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  <a:p>
                <a:r>
                  <a:rPr lang="en-US" altLang="zh-CN" sz="2800">
                    <a:latin typeface="Comic Sans MS" panose="030F0702030302020204" pitchFamily="66" charset="0"/>
                    <a:ea typeface="宋体" panose="02010600030101010101" pitchFamily="2" charset="-122"/>
                  </a:rPr>
                  <a:t>      6 Period 1.(</a:t>
                </a:r>
                <a:r>
                  <a:rPr lang="zh-CN" altLang="en-US" sz="2800" dirty="0">
                    <a:latin typeface="Comic Sans MS" panose="030F0702030302020204" pitchFamily="66" charset="0"/>
                    <a:ea typeface="宋体" panose="02010600030101010101" pitchFamily="2" charset="-122"/>
                  </a:rPr>
                  <a:t>课课练第一课时</a:t>
                </a:r>
                <a:r>
                  <a:rPr lang="en-US" altLang="zh-CN" sz="2800">
                    <a:latin typeface="Comic Sans MS" panose="030F0702030302020204" pitchFamily="66" charset="0"/>
                    <a:ea typeface="宋体" panose="02010600030101010101" pitchFamily="2" charset="-122"/>
                  </a:rPr>
                  <a:t>)</a:t>
                </a:r>
                <a:endParaRPr lang="en-US" altLang="zh-CN" sz="2800"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  <a:p>
                <a:endParaRPr lang="zh-CN" altLang="en-US" sz="2800" dirty="0"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774" name="AutoShape 3"/>
            <p:cNvSpPr/>
            <p:nvPr/>
          </p:nvSpPr>
          <p:spPr>
            <a:xfrm>
              <a:off x="3084550" y="2392363"/>
              <a:ext cx="2419350" cy="573087"/>
            </a:xfrm>
            <a:prstGeom prst="flowChartAlternateProcess">
              <a:avLst/>
            </a:prstGeom>
            <a:solidFill>
              <a:srgbClr val="A5002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Homework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0" y="965200"/>
            <a:ext cx="4068763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rcRect l="5295" b="5501"/>
          <a:stretch>
            <a:fillRect/>
          </a:stretch>
        </p:blipFill>
        <p:spPr>
          <a:xfrm>
            <a:off x="4652963" y="965200"/>
            <a:ext cx="3978275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3"/>
          <p:cNvPicPr>
            <a:picLocks noChangeAspect="1"/>
          </p:cNvPicPr>
          <p:nvPr/>
        </p:nvPicPr>
        <p:blipFill>
          <a:blip r:embed="rId3"/>
          <a:srcRect t="5112" b="34969"/>
          <a:stretch>
            <a:fillRect/>
          </a:stretch>
        </p:blipFill>
        <p:spPr>
          <a:xfrm>
            <a:off x="352425" y="3784600"/>
            <a:ext cx="4189413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363" y="3784600"/>
            <a:ext cx="3978275" cy="2646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12750" y="249555"/>
            <a:ext cx="622871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The old pictures of our city</a:t>
            </a:r>
            <a:endParaRPr lang="en-US" altLang="zh-CN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605" y="2708910"/>
            <a:ext cx="5064760" cy="645160"/>
          </a:xfrm>
          <a:prstGeom prst="rect">
            <a:avLst/>
          </a:prstGeom>
          <a:solidFill>
            <a:srgbClr val="B8D4C5">
              <a:alpha val="81000"/>
            </a:srgb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Was our city </a:t>
            </a:r>
            <a:r>
              <a:rPr lang="en-US" altLang="zh-CN" sz="36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69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clean</a:t>
            </a:r>
            <a:r>
              <a:rPr lang="en-US" altLang="zh-CN" sz="36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?</a:t>
            </a:r>
            <a:endParaRPr lang="en-US" altLang="zh-CN" sz="36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750" y="4680585"/>
            <a:ext cx="8206740" cy="645160"/>
          </a:xfrm>
          <a:prstGeom prst="rect">
            <a:avLst/>
          </a:prstGeom>
          <a:solidFill>
            <a:srgbClr val="B8D4C5">
              <a:alpha val="83000"/>
            </a:srgb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noProof="1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We should keep our city _______ .</a:t>
            </a:r>
            <a:endParaRPr lang="en-US" altLang="zh-CN" sz="3600" noProof="1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0515" y="4680585"/>
            <a:ext cx="154241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8D4C5">
                    <a:alpha val="81000"/>
                  </a:srgbClr>
                </a:solidFill>
              </a14:hiddenFill>
            </a:ext>
          </a:extLst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69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clean</a:t>
            </a:r>
            <a:endParaRPr lang="en-US" altLang="zh-CN" sz="36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grpSp>
        <p:nvGrpSpPr>
          <p:cNvPr id="10246" name="组合 10245"/>
          <p:cNvGrpSpPr/>
          <p:nvPr/>
        </p:nvGrpSpPr>
        <p:grpSpPr>
          <a:xfrm>
            <a:off x="6229033" y="141605"/>
            <a:ext cx="2520950" cy="2100226"/>
            <a:chOff x="0" y="0"/>
            <a:chExt cx="1039" cy="855"/>
          </a:xfrm>
        </p:grpSpPr>
        <p:grpSp>
          <p:nvGrpSpPr>
            <p:cNvPr id="11270" name="组合 10246"/>
            <p:cNvGrpSpPr/>
            <p:nvPr/>
          </p:nvGrpSpPr>
          <p:grpSpPr>
            <a:xfrm>
              <a:off x="0" y="0"/>
              <a:ext cx="1035" cy="771"/>
              <a:chOff x="0" y="0"/>
              <a:chExt cx="1643063" cy="1223962"/>
            </a:xfrm>
          </p:grpSpPr>
          <p:grpSp>
            <p:nvGrpSpPr>
              <p:cNvPr id="11271" name="组合 10247"/>
              <p:cNvGrpSpPr/>
              <p:nvPr/>
            </p:nvGrpSpPr>
            <p:grpSpPr>
              <a:xfrm>
                <a:off x="0" y="0"/>
                <a:ext cx="1643063" cy="1223962"/>
                <a:chOff x="0" y="0"/>
                <a:chExt cx="1643092" cy="1223962"/>
              </a:xfrm>
            </p:grpSpPr>
            <p:sp>
              <p:nvSpPr>
                <p:cNvPr id="11272" name="圆角矩形标注 9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0" y="0"/>
                  <a:ext cx="1584325" cy="1223962"/>
                </a:xfrm>
                <a:prstGeom prst="wedgeRoundRectCallout">
                  <a:avLst>
                    <a:gd name="adj1" fmla="val -105356"/>
                    <a:gd name="adj2" fmla="val 63472"/>
                    <a:gd name="adj3" fmla="val 16667"/>
                  </a:avLst>
                </a:prstGeom>
                <a:solidFill>
                  <a:schemeClr val="accent1"/>
                </a:solidFill>
                <a:ln w="25400" cap="flat" cmpd="sng">
                  <a:solidFill>
                    <a:srgbClr val="385D8A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 anchorCtr="0"/>
                <a:p>
                  <a:pPr algn="ctr"/>
                  <a:endParaRPr lang="zh-CN" altLang="en-US" sz="36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273" name="Text Box 3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65018" y="23597"/>
                  <a:ext cx="1578074" cy="4924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4400" b="1" dirty="0">
                      <a:latin typeface="Comic Sans MS" panose="030F0702030302020204" pitchFamily="66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en-US" sz="44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rPr>
                    <a:t>ir</a:t>
                  </a:r>
                  <a:r>
                    <a:rPr lang="zh-CN" altLang="en-US" sz="4400" b="1" dirty="0">
                      <a:latin typeface="Comic Sans MS" panose="030F0702030302020204" pitchFamily="66" charset="0"/>
                      <a:ea typeface="宋体" panose="02010600030101010101" pitchFamily="2" charset="-122"/>
                    </a:rPr>
                    <a:t>t</a:t>
                  </a:r>
                  <a:r>
                    <a:rPr lang="zh-CN" altLang="en-US" sz="44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rPr>
                    <a:t>y</a:t>
                  </a:r>
                  <a:endParaRPr lang="zh-CN" altLang="en-US" sz="4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74" name="Text Box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08758" y="686363"/>
                <a:ext cx="886964" cy="2954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['d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ɜ</a:t>
                </a: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ːt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ɪ</a:t>
                </a: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]</a:t>
                </a:r>
                <a:endPara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275" name="Text Box 3"/>
            <p:cNvSpPr txBox="1"/>
            <p:nvPr>
              <p:custDataLst>
                <p:tags r:id="rId8"/>
              </p:custDataLst>
            </p:nvPr>
          </p:nvSpPr>
          <p:spPr>
            <a:xfrm>
              <a:off x="45" y="25"/>
              <a:ext cx="99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d</a:t>
              </a:r>
              <a:r>
                <a:rPr lang="zh-CN" altLang="en-US" sz="44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ir</a:t>
              </a:r>
              <a:r>
                <a:rPr lang="zh-CN" altLang="en-US" sz="44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t</a:t>
              </a:r>
              <a:r>
                <a:rPr lang="zh-CN" altLang="en-US" sz="44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y</a:t>
              </a:r>
              <a:endParaRPr lang="zh-CN" altLang="en-US" sz="44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1276" name="Text Box 4"/>
            <p:cNvSpPr txBox="1"/>
            <p:nvPr>
              <p:custDataLst>
                <p:tags r:id="rId9"/>
              </p:custDataLst>
            </p:nvPr>
          </p:nvSpPr>
          <p:spPr>
            <a:xfrm>
              <a:off x="148" y="439"/>
              <a:ext cx="739" cy="4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肮脏的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54" name="组合 10253"/>
          <p:cNvGrpSpPr/>
          <p:nvPr/>
        </p:nvGrpSpPr>
        <p:grpSpPr>
          <a:xfrm>
            <a:off x="5868035" y="2348865"/>
            <a:ext cx="2449513" cy="1814577"/>
            <a:chOff x="0" y="0"/>
            <a:chExt cx="1215" cy="867"/>
          </a:xfrm>
        </p:grpSpPr>
        <p:grpSp>
          <p:nvGrpSpPr>
            <p:cNvPr id="11278" name="组合 10254"/>
            <p:cNvGrpSpPr/>
            <p:nvPr/>
          </p:nvGrpSpPr>
          <p:grpSpPr>
            <a:xfrm>
              <a:off x="0" y="0"/>
              <a:ext cx="1215" cy="855"/>
              <a:chOff x="0" y="0"/>
              <a:chExt cx="1928842" cy="1357314"/>
            </a:xfrm>
          </p:grpSpPr>
          <p:grpSp>
            <p:nvGrpSpPr>
              <p:cNvPr id="11279" name="组合 10255"/>
              <p:cNvGrpSpPr/>
              <p:nvPr/>
            </p:nvGrpSpPr>
            <p:grpSpPr>
              <a:xfrm>
                <a:off x="0" y="0"/>
                <a:ext cx="1928842" cy="1357314"/>
                <a:chOff x="0" y="0"/>
                <a:chExt cx="1857375" cy="1270000"/>
              </a:xfrm>
            </p:grpSpPr>
            <p:sp>
              <p:nvSpPr>
                <p:cNvPr id="11280" name="圆角矩形标注 9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0" y="55562"/>
                  <a:ext cx="1857375" cy="1214438"/>
                </a:xfrm>
                <a:prstGeom prst="wedgeRoundRectCallout">
                  <a:avLst>
                    <a:gd name="adj1" fmla="val -105356"/>
                    <a:gd name="adj2" fmla="val 63472"/>
                    <a:gd name="adj3" fmla="val 16667"/>
                  </a:avLst>
                </a:prstGeom>
                <a:solidFill>
                  <a:schemeClr val="accent1"/>
                </a:solidFill>
                <a:ln w="25400" cap="flat" cmpd="sng">
                  <a:solidFill>
                    <a:srgbClr val="385D8A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 anchorCtr="0"/>
                <a:p>
                  <a:pPr algn="ctr"/>
                  <a:endParaRPr lang="zh-CN" altLang="en-US" sz="36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281" name="Text Box 3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0" y="0"/>
                  <a:ext cx="1786354" cy="5409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4400" b="1">
                      <a:latin typeface="Comic Sans MS" panose="030F0702030302020204" pitchFamily="66" charset="0"/>
                      <a:ea typeface="宋体" panose="02010600030101010101" pitchFamily="2" charset="-122"/>
                    </a:rPr>
                    <a:t>m</a:t>
                  </a:r>
                  <a:r>
                    <a:rPr lang="en-US" altLang="zh-CN" sz="4400" b="1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rPr>
                    <a:t>e</a:t>
                  </a:r>
                  <a:r>
                    <a:rPr lang="en-US" altLang="zh-CN" sz="4400" b="1">
                      <a:latin typeface="Comic Sans MS" panose="030F0702030302020204" pitchFamily="66" charset="0"/>
                      <a:ea typeface="宋体" panose="02010600030101010101" pitchFamily="2" charset="-122"/>
                    </a:rPr>
                    <a:t>ss</a:t>
                  </a:r>
                  <a:r>
                    <a:rPr lang="zh-CN" altLang="en-US" sz="44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宋体" panose="02010600030101010101" pitchFamily="2" charset="-122"/>
                    </a:rPr>
                    <a:t>y</a:t>
                  </a:r>
                  <a:endParaRPr lang="zh-CN" altLang="en-US" sz="4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82" name="Text Box 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85014" y="796082"/>
                <a:ext cx="1326313" cy="3468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[</a:t>
                </a:r>
                <a:r>
                  <a:rPr lang="en-US" altLang="zh-CN" sz="2400" b="1"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400">
                    <a:latin typeface="Arial" panose="020B0604020202020204" pitchFamily="34" charset="0"/>
                    <a:ea typeface="宋体" panose="02010600030101010101" pitchFamily="2" charset="-122"/>
                  </a:rPr>
                  <a:t>'</a:t>
                </a:r>
                <a:r>
                  <a:rPr lang="en-US" altLang="zh-CN" sz="2400" b="1" err="1">
                    <a:latin typeface="Arial" panose="020B0604020202020204" pitchFamily="34" charset="0"/>
                    <a:ea typeface="宋体" panose="02010600030101010101" pitchFamily="2" charset="-122"/>
                  </a:rPr>
                  <a:t>m</a:t>
                </a:r>
                <a:r>
                  <a:rPr lang="en-US" altLang="zh-CN" sz="2400" b="1" err="1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err="1"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ɪ</a:t>
                </a:r>
                <a:r>
                  <a:rPr lang="zh-CN" altLang="en-US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]</a:t>
                </a:r>
                <a:endPara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283" name="Text Box 3"/>
            <p:cNvSpPr txBox="1"/>
            <p:nvPr>
              <p:custDataLst>
                <p:tags r:id="rId13"/>
              </p:custDataLst>
            </p:nvPr>
          </p:nvSpPr>
          <p:spPr>
            <a:xfrm>
              <a:off x="0" y="1"/>
              <a:ext cx="1168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400" b="1">
                  <a:latin typeface="Comic Sans MS" panose="030F0702030302020204" pitchFamily="66" charset="0"/>
                  <a:ea typeface="宋体" panose="02010600030101010101" pitchFamily="2" charset="-122"/>
                </a:rPr>
                <a:t>m</a:t>
              </a:r>
              <a:r>
                <a:rPr lang="en-US" altLang="zh-CN" sz="4400" b="1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e</a:t>
              </a:r>
              <a:r>
                <a:rPr lang="en-US" altLang="zh-CN" sz="4400" b="1">
                  <a:latin typeface="Comic Sans MS" panose="030F0702030302020204" pitchFamily="66" charset="0"/>
                  <a:ea typeface="宋体" panose="02010600030101010101" pitchFamily="2" charset="-122"/>
                </a:rPr>
                <a:t>ss</a:t>
              </a:r>
              <a:r>
                <a:rPr lang="zh-CN" altLang="en-US" sz="44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y</a:t>
              </a:r>
              <a:endParaRPr lang="zh-CN" altLang="en-US" sz="44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1284" name="Text Box 4"/>
            <p:cNvSpPr txBox="1"/>
            <p:nvPr>
              <p:custDataLst>
                <p:tags r:id="rId14"/>
              </p:custDataLst>
            </p:nvPr>
          </p:nvSpPr>
          <p:spPr>
            <a:xfrm>
              <a:off x="143" y="647"/>
              <a:ext cx="835" cy="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乱七八糟的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-16192"/>
            <a:ext cx="9167813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45745" y="1305560"/>
            <a:ext cx="8708390" cy="2306955"/>
          </a:xfrm>
          <a:prstGeom prst="rect">
            <a:avLst/>
          </a:prstGeom>
          <a:solidFill>
            <a:srgbClr val="BFE4F8">
              <a:alpha val="52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7200" b="1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6 </a:t>
            </a:r>
            <a:endParaRPr lang="en-US" altLang="zh-CN" sz="7200" b="1" strike="noStrike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fontAlgn="base"/>
            <a:r>
              <a:rPr lang="en-US" altLang="zh-CN" sz="7200" b="1" strike="noStrike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Keep our city clean</a:t>
            </a:r>
            <a:endParaRPr lang="en-US" altLang="zh-CN" sz="7200" b="1" strike="noStrike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460" y="3717290"/>
            <a:ext cx="8708390" cy="768350"/>
          </a:xfrm>
          <a:prstGeom prst="rect">
            <a:avLst/>
          </a:prstGeom>
          <a:solidFill>
            <a:srgbClr val="92D050">
              <a:alpha val="31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zh-CN" altLang="en-US" sz="4400" b="1" strike="noStrike" noProof="1">
                <a:ln w="2857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保持我们的城市干净</a:t>
            </a:r>
            <a:endParaRPr lang="zh-CN" altLang="en-US" sz="4400" b="1" strike="noStrike" noProof="1">
              <a:ln w="2857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WordArt 5"/>
          <p:cNvSpPr>
            <a:spLocks noTextEdit="1"/>
          </p:cNvSpPr>
          <p:nvPr/>
        </p:nvSpPr>
        <p:spPr>
          <a:xfrm>
            <a:off x="323850" y="260350"/>
            <a:ext cx="6715125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1800" b="1"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Goals for the lesson</a:t>
            </a:r>
            <a:endParaRPr lang="zh-CN" altLang="en-US" sz="1800" b="1"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grpSp>
        <p:nvGrpSpPr>
          <p:cNvPr id="13314" name="组合 12290"/>
          <p:cNvGrpSpPr>
            <a:grpSpLocks noChangeAspect="1"/>
          </p:cNvGrpSpPr>
          <p:nvPr/>
        </p:nvGrpSpPr>
        <p:grpSpPr>
          <a:xfrm>
            <a:off x="539750" y="1257300"/>
            <a:ext cx="1657350" cy="495300"/>
            <a:chOff x="0" y="0"/>
            <a:chExt cx="1945856" cy="571504"/>
          </a:xfrm>
        </p:grpSpPr>
        <p:pic>
          <p:nvPicPr>
            <p:cNvPr id="13315" name="Picture 2" descr="E:\图片\PNG图库\Favourites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6" name="Picture 2" descr="E:\图片\PNG图库\Favourites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6672" y="0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Picture 2" descr="E:\图片\PNG图库\Favourites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01556" y="0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318" name="组合 12294"/>
          <p:cNvGrpSpPr>
            <a:grpSpLocks noChangeAspect="1"/>
          </p:cNvGrpSpPr>
          <p:nvPr/>
        </p:nvGrpSpPr>
        <p:grpSpPr>
          <a:xfrm>
            <a:off x="3852863" y="1295400"/>
            <a:ext cx="1152525" cy="401638"/>
            <a:chOff x="0" y="0"/>
            <a:chExt cx="1258680" cy="583950"/>
          </a:xfrm>
        </p:grpSpPr>
        <p:pic>
          <p:nvPicPr>
            <p:cNvPr id="13319" name="Picture 2" descr="E:\图片\PNG图库\Favourit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446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0" name="Picture 2" descr="E:\图片\PNG图库\Favourit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80" y="0"/>
              <a:ext cx="544300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1" name="Picture 2" descr="E:\图片\PNG图库\Favouri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1296988"/>
            <a:ext cx="647700" cy="452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Text Box 30"/>
          <p:cNvSpPr txBox="1"/>
          <p:nvPr/>
        </p:nvSpPr>
        <p:spPr>
          <a:xfrm>
            <a:off x="323850" y="1628775"/>
            <a:ext cx="211455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er</a:t>
            </a:r>
            <a:r>
              <a:rPr lang="zh-CN" altLang="en-US" sz="3600" b="1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y good</a:t>
            </a:r>
            <a:endParaRPr lang="zh-CN" altLang="en-US" sz="3600" b="1" dirty="0">
              <a:solidFill>
                <a:srgbClr val="FF33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23" name="Text Box 31"/>
          <p:cNvSpPr txBox="1"/>
          <p:nvPr/>
        </p:nvSpPr>
        <p:spPr>
          <a:xfrm>
            <a:off x="3913188" y="1687513"/>
            <a:ext cx="122555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</a:t>
            </a:r>
            <a:r>
              <a:rPr lang="zh-CN" altLang="en-US" sz="3600" b="1" dirty="0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ood</a:t>
            </a:r>
            <a:endParaRPr lang="zh-CN" altLang="en-US" sz="3600" b="1" dirty="0">
              <a:solidFill>
                <a:srgbClr val="FF33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24" name="Text Box 32"/>
          <p:cNvSpPr txBox="1"/>
          <p:nvPr/>
        </p:nvSpPr>
        <p:spPr>
          <a:xfrm>
            <a:off x="5795963" y="1773238"/>
            <a:ext cx="1584325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>
                <a:solidFill>
                  <a:srgbClr val="FF33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Come on</a:t>
            </a:r>
            <a:endParaRPr lang="zh-CN" altLang="en-US" sz="2800" b="1" dirty="0">
              <a:solidFill>
                <a:srgbClr val="FF33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302" name="表格 12301"/>
          <p:cNvGraphicFramePr/>
          <p:nvPr/>
        </p:nvGraphicFramePr>
        <p:xfrm>
          <a:off x="179388" y="2770188"/>
          <a:ext cx="8902700" cy="2819400"/>
        </p:xfrm>
        <a:graphic>
          <a:graphicData uri="http://schemas.openxmlformats.org/drawingml/2006/table">
            <a:tbl>
              <a:tblPr/>
              <a:tblGrid>
                <a:gridCol w="7848600"/>
                <a:gridCol w="1054100"/>
              </a:tblGrid>
              <a:tr h="9398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To know what made the city messy and dirty.</a:t>
                      </a:r>
                      <a:endParaRPr lang="en-US" altLang="zh-CN">
                        <a:solidFill>
                          <a:srgbClr val="008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华康少女文字W5"/>
                          <a:ea typeface="华康少女文字W5"/>
                        </a:rPr>
                        <a:t>知道什么使城市变得又脏又乱。</a:t>
                      </a:r>
                      <a:endParaRPr lang="zh-CN" altLang="en-US" dirty="0">
                        <a:latin typeface="华康少女文字W5"/>
                        <a:ea typeface="华康少女文字W5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To know how to keep our city clean.</a:t>
                      </a:r>
                      <a:endParaRPr lang="en-US" altLang="zh-CN">
                        <a:solidFill>
                          <a:srgbClr val="008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华康少女文字W5"/>
                          <a:ea typeface="华康少女文字W5"/>
                        </a:rPr>
                        <a:t>知道怎样能保持我们的城市干净。</a:t>
                      </a:r>
                      <a:endParaRPr lang="zh-CN" altLang="en-US" dirty="0">
                        <a:latin typeface="华康少女文字W5"/>
                        <a:ea typeface="华康少女文字W5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dirty="0"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To know how to use “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make</a:t>
                      </a: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”, “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keep</a:t>
                      </a: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” and “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can</a:t>
                      </a:r>
                      <a:r>
                        <a:rPr lang="en-US" altLang="zh-CN">
                          <a:solidFill>
                            <a:srgbClr val="008000"/>
                          </a:solidFill>
                          <a:latin typeface="Comic Sans MS" panose="030F0702030302020204" pitchFamily="66" charset="0"/>
                        </a:rPr>
                        <a:t>”.</a:t>
                      </a:r>
                      <a:endParaRPr lang="en-US" altLang="zh-CN">
                        <a:solidFill>
                          <a:srgbClr val="008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华康少女文字W5"/>
                          <a:ea typeface="华康少女文字W5"/>
                        </a:rPr>
                        <a:t>会使用“使得”、“保持”和“可以”。</a:t>
                      </a:r>
                      <a:endParaRPr lang="zh-CN" altLang="en-US" b="1" dirty="0">
                        <a:latin typeface="华康少女文字W5"/>
                        <a:ea typeface="华康少女文字W5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dirty="0"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39" name="图片 24" descr="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938" y="404813"/>
            <a:ext cx="2278062" cy="1712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6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3313"/>
          <p:cNvSpPr>
            <a:spLocks noGrp="1"/>
          </p:cNvSpPr>
          <p:nvPr>
            <p:ph type="title"/>
          </p:nvPr>
        </p:nvSpPr>
        <p:spPr>
          <a:xfrm>
            <a:off x="708025" y="260350"/>
            <a:ext cx="7824788" cy="1143000"/>
          </a:xfrm>
        </p:spPr>
        <p:txBody>
          <a:bodyPr anchor="ctr" anchorCtr="0"/>
          <a:p>
            <a:pPr algn="l"/>
            <a:r>
              <a:rPr lang="en-US" altLang="zh-CN" sz="3200" b="1"/>
              <a:t>    Miss Li and her students are talking about their city too.</a:t>
            </a:r>
            <a:endParaRPr lang="en-US" altLang="zh-CN" sz="3200" b="1"/>
          </a:p>
        </p:txBody>
      </p:sp>
      <p:pic>
        <p:nvPicPr>
          <p:cNvPr id="14338" name="图片 13314" descr="Storyt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1557338"/>
            <a:ext cx="6624637" cy="4421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609600" y="302260"/>
            <a:ext cx="7925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noProof="1">
                <a:ln w="28575">
                  <a:solidFill>
                    <a:srgbClr val="009BC8"/>
                  </a:solidFill>
                  <a:prstDash val="solid"/>
                </a:ln>
                <a:solidFill>
                  <a:srgbClr val="FABDBB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How to keep our city clean? </a:t>
            </a:r>
            <a:endParaRPr lang="en-US" altLang="zh-CN" sz="2400" b="1" noProof="1">
              <a:ln w="28575">
                <a:solidFill>
                  <a:srgbClr val="009BC8"/>
                </a:solidFill>
                <a:prstDash val="solid"/>
              </a:ln>
              <a:solidFill>
                <a:srgbClr val="FABDBB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909320"/>
            <a:ext cx="7925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There are </a:t>
            </a:r>
            <a:r>
              <a:rPr lang="en-US" altLang="zh-CN" sz="2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two main questions</a:t>
            </a:r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in the dialogue.</a:t>
            </a:r>
            <a:r>
              <a:rPr lang="en-US" altLang="zh-CN" sz="2400" b="1" noProof="1">
                <a:ln w="28575">
                  <a:solidFill>
                    <a:srgbClr val="009BC8"/>
                  </a:solidFill>
                  <a:prstDash val="solid"/>
                </a:ln>
                <a:solidFill>
                  <a:srgbClr val="FABDBB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</a:t>
            </a:r>
            <a:endParaRPr lang="en-US" altLang="zh-CN" sz="24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6A U6 ST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87450" y="1916430"/>
            <a:ext cx="6886575" cy="437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2625" y="3717290"/>
            <a:ext cx="5560060" cy="553085"/>
          </a:xfrm>
          <a:prstGeom prst="rect">
            <a:avLst/>
          </a:prstGeom>
          <a:solidFill>
            <a:srgbClr val="B8D4C5">
              <a:alpha val="81000"/>
            </a:srgb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0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What made our city dirty?</a:t>
            </a:r>
            <a:endParaRPr lang="en-US" altLang="zh-CN" sz="30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0085" y="4867908"/>
            <a:ext cx="7101205" cy="553085"/>
          </a:xfrm>
          <a:prstGeom prst="rect">
            <a:avLst/>
          </a:prstGeom>
          <a:solidFill>
            <a:srgbClr val="B8D4C5">
              <a:alpha val="81000"/>
            </a:srgb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0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What </a:t>
            </a:r>
            <a:r>
              <a:rPr lang="en-US" altLang="zh-CN" sz="30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can</a:t>
            </a:r>
            <a:r>
              <a:rPr lang="en-US" altLang="zh-CN" sz="30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we </a:t>
            </a:r>
            <a:r>
              <a:rPr lang="en-US" altLang="zh-CN" sz="30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do</a:t>
            </a:r>
            <a:r>
              <a:rPr lang="en-US" altLang="zh-CN" sz="30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</a:t>
            </a:r>
            <a:r>
              <a:rPr lang="en-US" altLang="zh-CN" sz="3000" u="sng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to keep it clean</a:t>
            </a:r>
            <a:r>
              <a:rPr lang="en-US" altLang="zh-CN" sz="30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?</a:t>
            </a:r>
            <a:endParaRPr lang="en-US" altLang="zh-CN" sz="30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302260"/>
            <a:ext cx="792543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600" b="1" noProof="1">
                <a:ln w="28575">
                  <a:solidFill>
                    <a:srgbClr val="009BC8"/>
                  </a:solidFill>
                  <a:prstDash val="solid"/>
                </a:ln>
                <a:solidFill>
                  <a:srgbClr val="FABDBB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How to keep our city clean? </a:t>
            </a:r>
            <a:endParaRPr lang="en-US" altLang="zh-CN" sz="3600" b="1" noProof="1">
              <a:ln w="28575">
                <a:solidFill>
                  <a:srgbClr val="009BC8"/>
                </a:solidFill>
                <a:prstDash val="solid"/>
              </a:ln>
              <a:solidFill>
                <a:srgbClr val="FABDBB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endParaRPr lang="en-US" altLang="zh-CN" sz="2400" b="1" noProof="1">
              <a:ln w="28575">
                <a:solidFill>
                  <a:srgbClr val="009BC8"/>
                </a:solidFill>
                <a:prstDash val="solid"/>
              </a:ln>
              <a:solidFill>
                <a:srgbClr val="FABDBB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5" name="U6Stor0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40875" y="2925763"/>
            <a:ext cx="6191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U6Stor08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67850" y="4941888"/>
            <a:ext cx="619125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11505" y="909320"/>
            <a:ext cx="7925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There are </a:t>
            </a:r>
            <a:r>
              <a:rPr lang="en-US" altLang="zh-CN" sz="2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two main questions</a:t>
            </a:r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in the dialogue.</a:t>
            </a:r>
            <a:r>
              <a:rPr lang="en-US" altLang="zh-CN" sz="2400" b="1" noProof="1">
                <a:ln w="28575">
                  <a:solidFill>
                    <a:srgbClr val="009BC8"/>
                  </a:solidFill>
                  <a:prstDash val="solid"/>
                </a:ln>
                <a:solidFill>
                  <a:srgbClr val="FABDBB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</a:t>
            </a:r>
            <a:endParaRPr lang="en-US" altLang="zh-CN" sz="24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6045" y="3766185"/>
            <a:ext cx="432435" cy="50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</a:rPr>
              <a:t>1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6045" y="4892675"/>
            <a:ext cx="432435" cy="50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</a:rPr>
              <a:t>2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l="26997" t="35297" r="32503" b="20691"/>
          <a:stretch>
            <a:fillRect/>
          </a:stretch>
        </p:blipFill>
        <p:spPr>
          <a:xfrm>
            <a:off x="2915285" y="1557020"/>
            <a:ext cx="2592070" cy="15843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99160" y="4270375"/>
            <a:ext cx="4996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noProof="1">
                <a:ln w="28575">
                  <a:solidFill>
                    <a:srgbClr val="009BC8"/>
                  </a:solidFill>
                  <a:prstDash val="solid"/>
                </a:ln>
                <a:solidFill>
                  <a:srgbClr val="FABDBB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</a:t>
            </a: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什么使我们的城市</a:t>
            </a: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变脏？</a:t>
            </a:r>
            <a:endParaRPr lang="zh-CN" altLang="en-US" sz="24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5695" y="5516880"/>
            <a:ext cx="6156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 noProof="1">
                <a:ln w="28575">
                  <a:solidFill>
                    <a:srgbClr val="009BC8"/>
                  </a:solidFill>
                  <a:prstDash val="solid"/>
                </a:ln>
                <a:solidFill>
                  <a:srgbClr val="FABDBB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 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我们可以做什么</a:t>
            </a: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来让我们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的</a:t>
            </a: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城市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+mn-ea"/>
              </a:rPr>
              <a:t>保持</a:t>
            </a: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整洁？</a:t>
            </a:r>
            <a:endParaRPr lang="zh-CN" altLang="en-US" sz="24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4337" descr="Storyt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390" y="457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流程图: 可选过程 14338"/>
          <p:cNvSpPr/>
          <p:nvPr/>
        </p:nvSpPr>
        <p:spPr>
          <a:xfrm>
            <a:off x="250825" y="1628775"/>
            <a:ext cx="8748713" cy="3600450"/>
          </a:xfrm>
          <a:prstGeom prst="flowChartAlternateProcess">
            <a:avLst/>
          </a:prstGeom>
          <a:solidFill>
            <a:schemeClr val="accent1">
              <a:alpha val="84999"/>
            </a:schemeClr>
          </a:solidFill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0" name="Picture 2" descr="questio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2254250"/>
            <a:ext cx="941387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 Box 4"/>
          <p:cNvSpPr txBox="1"/>
          <p:nvPr/>
        </p:nvSpPr>
        <p:spPr>
          <a:xfrm>
            <a:off x="1403350" y="2276475"/>
            <a:ext cx="7272338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What ma</a:t>
            </a:r>
            <a:r>
              <a:rPr lang="en-US" altLang="zh-CN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de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t</a:t>
            </a:r>
            <a:r>
              <a: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rPr>
              <a:t>he</a:t>
            </a:r>
            <a:r>
              <a:rPr lang="zh-CN" altLang="en-US" sz="3200" b="1" dirty="0">
                <a:latin typeface="Comic Sans MS" panose="030F0702030302020204" pitchFamily="66" charset="0"/>
                <a:ea typeface="宋体" panose="02010600030101010101" pitchFamily="2" charset="-122"/>
              </a:rPr>
              <a:t> city dirty? </a:t>
            </a:r>
            <a:endParaRPr lang="zh-CN" altLang="en-US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342" name="Text Box 5"/>
          <p:cNvSpPr txBox="1"/>
          <p:nvPr/>
        </p:nvSpPr>
        <p:spPr>
          <a:xfrm>
            <a:off x="1187450" y="3644900"/>
            <a:ext cx="691356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Comic Sans MS" panose="030F0702030302020204" pitchFamily="66" charset="0"/>
                <a:ea typeface="宋体" panose="02010600030101010101" pitchFamily="2" charset="-122"/>
              </a:rPr>
              <a:t> A</a:t>
            </a:r>
            <a:r>
              <a:rPr lang="zh-CN" altLang="en-US" sz="2800" dirty="0">
                <a:latin typeface="Comic Sans MS" panose="030F0702030302020204" pitchFamily="66" charset="0"/>
                <a:ea typeface="宋体" panose="02010600030101010101" pitchFamily="2" charset="-122"/>
              </a:rPr>
              <a:t>. Smoke    B. Noise    C. Rubbish</a:t>
            </a:r>
            <a:endParaRPr lang="zh-CN" altLang="en-US" sz="32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344" name="Text Box 9"/>
          <p:cNvSpPr txBox="1"/>
          <p:nvPr/>
        </p:nvSpPr>
        <p:spPr>
          <a:xfrm>
            <a:off x="1835150" y="4292600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烟雾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Text Box 10"/>
          <p:cNvSpPr txBox="1"/>
          <p:nvPr/>
        </p:nvSpPr>
        <p:spPr>
          <a:xfrm>
            <a:off x="5795963" y="4292600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垃圾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368" name="组合 14345"/>
          <p:cNvGrpSpPr/>
          <p:nvPr/>
        </p:nvGrpSpPr>
        <p:grpSpPr>
          <a:xfrm>
            <a:off x="0" y="0"/>
            <a:ext cx="3673475" cy="974725"/>
            <a:chOff x="0" y="0"/>
            <a:chExt cx="4321" cy="1759"/>
          </a:xfrm>
        </p:grpSpPr>
        <p:grpSp>
          <p:nvGrpSpPr>
            <p:cNvPr id="15369" name="组合 14346"/>
            <p:cNvGrpSpPr/>
            <p:nvPr/>
          </p:nvGrpSpPr>
          <p:grpSpPr>
            <a:xfrm flipH="1">
              <a:off x="0" y="0"/>
              <a:ext cx="4320" cy="1759"/>
              <a:chOff x="0" y="0"/>
              <a:chExt cx="1488" cy="951"/>
            </a:xfrm>
          </p:grpSpPr>
          <p:pic>
            <p:nvPicPr>
              <p:cNvPr id="15370" name="图片 3" descr="2.pn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488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71" name="Text Box 6"/>
              <p:cNvSpPr txBox="1"/>
              <p:nvPr/>
            </p:nvSpPr>
            <p:spPr>
              <a:xfrm>
                <a:off x="51" y="386"/>
                <a:ext cx="1392" cy="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FontTx/>
                </a:pPr>
                <a:endParaRPr lang="zh-CN" altLang="en-US" sz="3200" dirty="0">
                  <a:latin typeface="Arial Black" panose="020B0A04020102020204" pitchFamily="34" charset="0"/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15372" name="文本框 14349"/>
            <p:cNvSpPr txBox="1"/>
            <p:nvPr/>
          </p:nvSpPr>
          <p:spPr>
            <a:xfrm>
              <a:off x="833" y="825"/>
              <a:ext cx="348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buFontTx/>
              </a:pPr>
              <a:r>
                <a:rPr lang="en-US" altLang="zh-CN" sz="2000" b="1">
                  <a:latin typeface="Arial Black" panose="020B0A04020102020204" pitchFamily="34" charset="0"/>
                  <a:ea typeface="宋体" panose="02010600030101010101" pitchFamily="2" charset="-122"/>
                </a:rPr>
                <a:t>Watch and choose</a:t>
              </a:r>
              <a:endParaRPr lang="en-US" altLang="zh-CN" sz="2000" b="1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Text Box 9"/>
          <p:cNvSpPr txBox="1"/>
          <p:nvPr>
            <p:custDataLst>
              <p:tags r:id="rId6"/>
            </p:custDataLst>
          </p:nvPr>
        </p:nvSpPr>
        <p:spPr>
          <a:xfrm>
            <a:off x="3816350" y="4365625"/>
            <a:ext cx="863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噪音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4" grpId="0"/>
      <p:bldP spid="14345" grpId="0"/>
      <p:bldP spid="3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7200*4050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422*3447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4.xml><?xml version="1.0" encoding="utf-8"?>
<p:tagLst xmlns:p="http://schemas.openxmlformats.org/presentationml/2006/main">
  <p:tag name="KSO_WM_UNIT_PLACING_PICTURE_USER_VIEWPORT" val="{&quot;height&quot;:10800,&quot;width&quot;:14400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PP_MARK_KEY" val="177292bd-7a82-4335-8c34-a7ef1433970e"/>
  <p:tag name="COMMONDATA" val="eyJoZGlkIjoiZjFmZWIzNDg2MmIzZjExOTIzMmViNTBmYTMwYTk0ZWYifQ=="/>
  <p:tag name="commondata" val="eyJoZGlkIjoiODIwNzgwOTM5ZjBhNmVhNDI1ZjBiZGJiNDk5MWUxNjM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3901</Words>
  <Application>WPS 演示</Application>
  <PresentationFormat>在屏幕上显示</PresentationFormat>
  <Paragraphs>366</Paragraphs>
  <Slides>28</Slides>
  <Notes>0</Notes>
  <HiddenSlides>0</HiddenSlides>
  <MMClips>21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Arial Black</vt:lpstr>
      <vt:lpstr>Times New Roman</vt:lpstr>
      <vt:lpstr>Comic Sans MS</vt:lpstr>
      <vt:lpstr>黑体</vt:lpstr>
      <vt:lpstr>华康少女文字W5</vt:lpstr>
      <vt:lpstr>Segoe Print</vt:lpstr>
      <vt:lpstr>Tahoma</vt:lpstr>
      <vt:lpstr>PMingLiU</vt:lpstr>
      <vt:lpstr>微软雅黑</vt:lpstr>
      <vt:lpstr>Arial Unicode MS</vt:lpstr>
      <vt:lpstr>楷体</vt:lpstr>
      <vt:lpstr>默认设计模板</vt:lpstr>
      <vt:lpstr>1_默认设计模板</vt:lpstr>
      <vt:lpstr>3_默认设计模板</vt:lpstr>
      <vt:lpstr>4_默认设计模板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Miss Li and her students are talking about their city too.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根据课文内容填空，完成练习二。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dell</cp:lastModifiedBy>
  <cp:revision>257</cp:revision>
  <dcterms:created xsi:type="dcterms:W3CDTF">2014-08-07T10:12:00Z</dcterms:created>
  <dcterms:modified xsi:type="dcterms:W3CDTF">2023-12-04T03:43:45Z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6F31CD74945440DD837F8E286D52511A_12</vt:lpwstr>
  </property>
</Properties>
</file>