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63" r:id="rId2"/>
    <p:sldId id="256" r:id="rId3"/>
    <p:sldId id="257" r:id="rId4"/>
    <p:sldId id="258" r:id="rId5"/>
    <p:sldId id="308" r:id="rId6"/>
    <p:sldId id="351" r:id="rId7"/>
    <p:sldId id="306" r:id="rId8"/>
    <p:sldId id="311" r:id="rId9"/>
    <p:sldId id="336" r:id="rId10"/>
    <p:sldId id="352" r:id="rId11"/>
    <p:sldId id="353" r:id="rId12"/>
    <p:sldId id="307" r:id="rId13"/>
    <p:sldId id="356" r:id="rId14"/>
    <p:sldId id="355" r:id="rId15"/>
    <p:sldId id="259" r:id="rId16"/>
    <p:sldId id="283" r:id="rId17"/>
    <p:sldId id="302" r:id="rId18"/>
    <p:sldId id="360" r:id="rId19"/>
    <p:sldId id="357" r:id="rId20"/>
    <p:sldId id="359" r:id="rId21"/>
    <p:sldId id="362" r:id="rId22"/>
    <p:sldId id="358" r:id="rId23"/>
    <p:sldId id="301" r:id="rId24"/>
  </p:sldIdLst>
  <p:sldSz cx="11393488" cy="6461125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2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94660"/>
  </p:normalViewPr>
  <p:slideViewPr>
    <p:cSldViewPr>
      <p:cViewPr>
        <p:scale>
          <a:sx n="59" d="100"/>
          <a:sy n="59" d="100"/>
        </p:scale>
        <p:origin x="-1476" y="-708"/>
      </p:cViewPr>
      <p:guideLst>
        <p:guide orient="horz" pos="1970"/>
        <p:guide pos="35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12600-A8B3-49FF-960D-52F872D54988}" type="datetimeFigureOut">
              <a:rPr lang="zh-CN" altLang="en-US" smtClean="0"/>
              <a:t>2020-01-08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31435" y="857250"/>
            <a:ext cx="4081131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A833E-93F1-4F48-AAAB-46D648A2A3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40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32063" y="857250"/>
            <a:ext cx="4079875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833E-93F1-4F48-AAAB-46D648A2A33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32063" y="857250"/>
            <a:ext cx="4079875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833E-93F1-4F48-AAAB-46D648A2A33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32063" y="857250"/>
            <a:ext cx="4079875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833E-93F1-4F48-AAAB-46D648A2A33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32063" y="857250"/>
            <a:ext cx="4079875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833E-93F1-4F48-AAAB-46D648A2A33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32063" y="857250"/>
            <a:ext cx="4079875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833E-93F1-4F48-AAAB-46D648A2A33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32063" y="857250"/>
            <a:ext cx="4079875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833E-93F1-4F48-AAAB-46D648A2A33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32063" y="857250"/>
            <a:ext cx="4079875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833E-93F1-4F48-AAAB-46D648A2A33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32063" y="857250"/>
            <a:ext cx="4079875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833E-93F1-4F48-AAAB-46D648A2A33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32063" y="857250"/>
            <a:ext cx="4079875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833E-93F1-4F48-AAAB-46D648A2A33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32063" y="857250"/>
            <a:ext cx="4079875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833E-93F1-4F48-AAAB-46D648A2A33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32063" y="857250"/>
            <a:ext cx="4079875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833E-93F1-4F48-AAAB-46D648A2A33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32063" y="857250"/>
            <a:ext cx="4079875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833E-93F1-4F48-AAAB-46D648A2A33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32063" y="857250"/>
            <a:ext cx="4079875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833E-93F1-4F48-AAAB-46D648A2A33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32063" y="857250"/>
            <a:ext cx="4079875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833E-93F1-4F48-AAAB-46D648A2A33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32063" y="857250"/>
            <a:ext cx="4079875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833E-93F1-4F48-AAAB-46D648A2A33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32063" y="857250"/>
            <a:ext cx="4079875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833E-93F1-4F48-AAAB-46D648A2A33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32063" y="857250"/>
            <a:ext cx="4079875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833E-93F1-4F48-AAAB-46D648A2A33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32063" y="857250"/>
            <a:ext cx="4079875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833E-93F1-4F48-AAAB-46D648A2A33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32063" y="857250"/>
            <a:ext cx="4079875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833E-93F1-4F48-AAAB-46D648A2A33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32063" y="857250"/>
            <a:ext cx="4079875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833E-93F1-4F48-AAAB-46D648A2A33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32063" y="857250"/>
            <a:ext cx="4079875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833E-93F1-4F48-AAAB-46D648A2A33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32063" y="857250"/>
            <a:ext cx="4079875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A833E-93F1-4F48-AAAB-46D648A2A33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9752256" y="0"/>
            <a:ext cx="640757" cy="1077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en-US" sz="2245"/>
          </a:p>
        </p:txBody>
      </p:sp>
      <p:sp>
        <p:nvSpPr>
          <p:cNvPr id="15" name="TextBox 15"/>
          <p:cNvSpPr txBox="1"/>
          <p:nvPr userDrawn="1"/>
        </p:nvSpPr>
        <p:spPr>
          <a:xfrm>
            <a:off x="9752256" y="570132"/>
            <a:ext cx="640757" cy="431165"/>
          </a:xfrm>
          <a:prstGeom prst="rect">
            <a:avLst/>
          </a:prstGeom>
          <a:noFill/>
        </p:spPr>
        <p:txBody>
          <a:bodyPr wrap="square" lIns="85433" tIns="42716" rIns="85433" bIns="42716" rtlCol="0">
            <a:spAutoFit/>
          </a:bodyPr>
          <a:lstStyle/>
          <a:p>
            <a:pPr algn="ctr"/>
            <a:fld id="{2EEF1883-7A0E-4F66-9932-E581691AD397}" type="slidenum">
              <a:rPr lang="zh-CN" altLang="en-US" sz="2245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2245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2245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382096" y="4384614"/>
            <a:ext cx="1816519" cy="18320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lvl="0" algn="ctr"/>
            <a:endParaRPr lang="zh-CN" altLang="en-US" sz="2245"/>
          </a:p>
        </p:txBody>
      </p:sp>
      <p:sp>
        <p:nvSpPr>
          <p:cNvPr id="17" name="TextBox 15"/>
          <p:cNvSpPr txBox="1"/>
          <p:nvPr userDrawn="1"/>
        </p:nvSpPr>
        <p:spPr>
          <a:xfrm>
            <a:off x="583931" y="5362307"/>
            <a:ext cx="1412848" cy="546735"/>
          </a:xfrm>
          <a:prstGeom prst="rect">
            <a:avLst/>
          </a:prstGeom>
          <a:noFill/>
        </p:spPr>
        <p:txBody>
          <a:bodyPr wrap="square" lIns="85433" tIns="42716" rIns="85433" bIns="42716" rtlCol="0">
            <a:spAutoFit/>
          </a:bodyPr>
          <a:lstStyle/>
          <a:p>
            <a:pPr algn="ctr"/>
            <a:r>
              <a:rPr lang="en-US" altLang="zh-CN" sz="1495" dirty="0" smtClean="0">
                <a:solidFill>
                  <a:schemeClr val="bg1"/>
                </a:solidFill>
                <a:latin typeface="Agency FB" panose="020B0503020202020204" pitchFamily="34" charset="0"/>
                <a:ea typeface="Adobe 宋体 Std L" pitchFamily="18" charset="-122"/>
              </a:rPr>
              <a:t>Contents Page</a:t>
            </a:r>
          </a:p>
        </p:txBody>
      </p:sp>
      <p:sp>
        <p:nvSpPr>
          <p:cNvPr id="18" name="文本框 8"/>
          <p:cNvSpPr txBox="1"/>
          <p:nvPr userDrawn="1"/>
        </p:nvSpPr>
        <p:spPr>
          <a:xfrm>
            <a:off x="583931" y="4947196"/>
            <a:ext cx="1412848" cy="431165"/>
          </a:xfrm>
          <a:prstGeom prst="rect">
            <a:avLst/>
          </a:prstGeom>
          <a:noFill/>
        </p:spPr>
        <p:txBody>
          <a:bodyPr wrap="square" lIns="85433" tIns="42716" rIns="85433" bIns="42716" rtlCol="0">
            <a:spAutoFit/>
          </a:bodyPr>
          <a:lstStyle/>
          <a:p>
            <a:pPr algn="ctr"/>
            <a:r>
              <a:rPr lang="zh-CN" altLang="en-US" sz="2245" b="1" dirty="0" smtClean="0">
                <a:solidFill>
                  <a:schemeClr val="bg1"/>
                </a:solidFill>
                <a:ea typeface="微软雅黑" panose="020B0503020204020204" charset="-122"/>
              </a:rPr>
              <a:t>目录页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509016" y="1"/>
            <a:ext cx="100907" cy="6462240"/>
          </a:xfrm>
          <a:prstGeom prst="rect">
            <a:avLst/>
          </a:prstGeom>
          <a:solidFill>
            <a:srgbClr val="FFFFFF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/>
          </a:p>
        </p:txBody>
      </p:sp>
      <p:sp>
        <p:nvSpPr>
          <p:cNvPr id="9" name="Rectangle 13"/>
          <p:cNvSpPr/>
          <p:nvPr userDrawn="1"/>
        </p:nvSpPr>
        <p:spPr>
          <a:xfrm>
            <a:off x="9752256" y="0"/>
            <a:ext cx="640757" cy="1077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en-US" sz="2245"/>
          </a:p>
        </p:txBody>
      </p:sp>
      <p:sp>
        <p:nvSpPr>
          <p:cNvPr id="10" name="TextBox 15"/>
          <p:cNvSpPr txBox="1"/>
          <p:nvPr userDrawn="1"/>
        </p:nvSpPr>
        <p:spPr>
          <a:xfrm>
            <a:off x="9752256" y="570132"/>
            <a:ext cx="640757" cy="431165"/>
          </a:xfrm>
          <a:prstGeom prst="rect">
            <a:avLst/>
          </a:prstGeom>
          <a:noFill/>
        </p:spPr>
        <p:txBody>
          <a:bodyPr wrap="square" lIns="85433" tIns="42716" rIns="85433" bIns="42716" rtlCol="0">
            <a:spAutoFit/>
          </a:bodyPr>
          <a:lstStyle/>
          <a:p>
            <a:pPr algn="ctr"/>
            <a:fld id="{2EEF1883-7A0E-4F66-9932-E581691AD397}" type="slidenum">
              <a:rPr lang="zh-CN" altLang="en-US" sz="2245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2245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2245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382096" y="4384614"/>
            <a:ext cx="1816519" cy="18320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lvl="0" algn="ctr"/>
            <a:endParaRPr lang="zh-CN" altLang="en-US" sz="2245"/>
          </a:p>
        </p:txBody>
      </p:sp>
      <p:sp>
        <p:nvSpPr>
          <p:cNvPr id="12" name="TextBox 15"/>
          <p:cNvSpPr txBox="1"/>
          <p:nvPr userDrawn="1"/>
        </p:nvSpPr>
        <p:spPr>
          <a:xfrm>
            <a:off x="583931" y="5362307"/>
            <a:ext cx="1412848" cy="546735"/>
          </a:xfrm>
          <a:prstGeom prst="rect">
            <a:avLst/>
          </a:prstGeom>
          <a:noFill/>
        </p:spPr>
        <p:txBody>
          <a:bodyPr wrap="square" lIns="85433" tIns="42716" rIns="85433" bIns="42716" rtlCol="0">
            <a:spAutoFit/>
          </a:bodyPr>
          <a:lstStyle/>
          <a:p>
            <a:pPr algn="ctr"/>
            <a:r>
              <a:rPr lang="en-US" altLang="zh-CN" sz="1495" dirty="0" smtClean="0">
                <a:solidFill>
                  <a:schemeClr val="bg1"/>
                </a:solidFill>
                <a:latin typeface="Agency FB" panose="020B0503020202020204" pitchFamily="34" charset="0"/>
                <a:ea typeface="Adobe 宋体 Std L" pitchFamily="18" charset="-122"/>
              </a:rPr>
              <a:t>Transition Page</a:t>
            </a:r>
          </a:p>
        </p:txBody>
      </p:sp>
      <p:sp>
        <p:nvSpPr>
          <p:cNvPr id="13" name="文本框 17"/>
          <p:cNvSpPr txBox="1"/>
          <p:nvPr userDrawn="1"/>
        </p:nvSpPr>
        <p:spPr>
          <a:xfrm>
            <a:off x="583931" y="4947196"/>
            <a:ext cx="1412848" cy="431165"/>
          </a:xfrm>
          <a:prstGeom prst="rect">
            <a:avLst/>
          </a:prstGeom>
          <a:noFill/>
        </p:spPr>
        <p:txBody>
          <a:bodyPr wrap="square" lIns="85433" tIns="42716" rIns="85433" bIns="42716" rtlCol="0">
            <a:spAutoFit/>
          </a:bodyPr>
          <a:lstStyle/>
          <a:p>
            <a:pPr algn="ctr"/>
            <a:r>
              <a:rPr lang="zh-CN" altLang="en-US" sz="2245" b="1" dirty="0" smtClean="0">
                <a:solidFill>
                  <a:schemeClr val="bg1"/>
                </a:solidFill>
                <a:ea typeface="微软雅黑" panose="020B0503020204020204" charset="-122"/>
              </a:rPr>
              <a:t>过渡页</a:t>
            </a:r>
          </a:p>
        </p:txBody>
      </p:sp>
      <p:sp>
        <p:nvSpPr>
          <p:cNvPr id="14" name="矩形 13"/>
          <p:cNvSpPr/>
          <p:nvPr userDrawn="1"/>
        </p:nvSpPr>
        <p:spPr>
          <a:xfrm>
            <a:off x="0" y="1806216"/>
            <a:ext cx="11394195" cy="18998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4116033" y="5911278"/>
            <a:ext cx="652529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 userDrawn="1"/>
        </p:nvSpPr>
        <p:spPr>
          <a:xfrm>
            <a:off x="11012097" y="177756"/>
            <a:ext cx="100907" cy="70667"/>
          </a:xfrm>
          <a:prstGeom prst="rtTriangle">
            <a:avLst/>
          </a:prstGeom>
          <a:solidFill>
            <a:srgbClr val="F8F8F8">
              <a:alpha val="84706"/>
            </a:srgb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85433" tIns="42716" rIns="85433" bIns="42716" anchor="ctr"/>
          <a:lstStyle/>
          <a:p>
            <a: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245" b="1" i="0" u="none" strike="noStrike" kern="0" cap="none" spc="0" normalizeH="0" baseline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" y="243971"/>
            <a:ext cx="1110082" cy="3731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/>
          </a:p>
        </p:txBody>
      </p:sp>
      <p:sp>
        <p:nvSpPr>
          <p:cNvPr id="8" name="矩形 7"/>
          <p:cNvSpPr/>
          <p:nvPr userDrawn="1"/>
        </p:nvSpPr>
        <p:spPr>
          <a:xfrm>
            <a:off x="1162855" y="243971"/>
            <a:ext cx="10231340" cy="3731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 rot="16200000">
            <a:off x="10401052" y="170690"/>
            <a:ext cx="592625" cy="634676"/>
          </a:xfrm>
          <a:custGeom>
            <a:avLst/>
            <a:gdLst/>
            <a:ahLst/>
            <a:cxnLst/>
            <a:rect l="l" t="t" r="r" b="b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85433" tIns="42716" rIns="85433" bIns="42716" anchor="ctr"/>
          <a:lstStyle/>
          <a:p>
            <a: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245" b="1" i="0" u="none" strike="noStrike" kern="0" cap="none" spc="0" normalizeH="0" baseline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10382629" y="283916"/>
            <a:ext cx="629470" cy="431165"/>
          </a:xfrm>
          <a:prstGeom prst="rect">
            <a:avLst/>
          </a:prstGeom>
          <a:noFill/>
        </p:spPr>
        <p:txBody>
          <a:bodyPr wrap="square" lIns="85433" tIns="42716" rIns="85433" bIns="42716" rtlCol="0">
            <a:spAutoFit/>
          </a:bodyPr>
          <a:lstStyle/>
          <a:p>
            <a:pPr algn="ctr"/>
            <a:fld id="{2EEF1883-7A0E-4F66-9932-E581691AD397}" type="slidenum">
              <a:rPr lang="zh-CN" altLang="en-US" sz="2245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2245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2245" b="0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3981513" y="5826471"/>
            <a:ext cx="168178" cy="169612"/>
          </a:xfrm>
          <a:prstGeom prst="ellipse">
            <a:avLst/>
          </a:prstGeom>
          <a:solidFill>
            <a:srgbClr val="FF85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5655048" y="5826471"/>
            <a:ext cx="168178" cy="16961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294964" y="5826471"/>
            <a:ext cx="168178" cy="16961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lvl="0"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934878" y="5826471"/>
            <a:ext cx="168178" cy="16961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lvl="0"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10574792" y="5826471"/>
            <a:ext cx="168178" cy="16961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lvl="0"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圆角矩形 15"/>
          <p:cNvSpPr/>
          <p:nvPr userDrawn="1"/>
        </p:nvSpPr>
        <p:spPr>
          <a:xfrm>
            <a:off x="3594690" y="5741665"/>
            <a:ext cx="1009065" cy="339226"/>
          </a:xfrm>
          <a:prstGeom prst="roundRect">
            <a:avLst>
              <a:gd name="adj" fmla="val 5329"/>
            </a:avLst>
          </a:prstGeom>
          <a:gradFill>
            <a:gsLst>
              <a:gs pos="0">
                <a:srgbClr val="939292"/>
              </a:gs>
              <a:gs pos="80000">
                <a:srgbClr val="A6A6A7"/>
              </a:gs>
              <a:gs pos="100000">
                <a:srgbClr val="B6B0B2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2"/>
          <p:cNvSpPr txBox="1"/>
          <p:nvPr userDrawn="1"/>
        </p:nvSpPr>
        <p:spPr>
          <a:xfrm>
            <a:off x="3442634" y="6067821"/>
            <a:ext cx="1313180" cy="315595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algn="ctr"/>
            <a:r>
              <a:rPr lang="zh-CN" altLang="en-US" sz="1495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年度工作概述</a:t>
            </a:r>
          </a:p>
        </p:txBody>
      </p:sp>
      <p:sp>
        <p:nvSpPr>
          <p:cNvPr id="18" name="文本框 3"/>
          <p:cNvSpPr txBox="1"/>
          <p:nvPr userDrawn="1"/>
        </p:nvSpPr>
        <p:spPr>
          <a:xfrm>
            <a:off x="5237356" y="6067822"/>
            <a:ext cx="1122680" cy="276860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algn="ctr"/>
            <a:r>
              <a:rPr lang="zh-CN" altLang="en-US" sz="124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工作完成情况</a:t>
            </a:r>
          </a:p>
        </p:txBody>
      </p:sp>
      <p:sp>
        <p:nvSpPr>
          <p:cNvPr id="19" name="椭圆 18"/>
          <p:cNvSpPr/>
          <p:nvPr userDrawn="1"/>
        </p:nvSpPr>
        <p:spPr>
          <a:xfrm>
            <a:off x="4015134" y="5826471"/>
            <a:ext cx="168178" cy="16961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5"/>
          <p:cNvSpPr txBox="1"/>
          <p:nvPr userDrawn="1"/>
        </p:nvSpPr>
        <p:spPr>
          <a:xfrm>
            <a:off x="6852958" y="6067822"/>
            <a:ext cx="1122680" cy="276860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algn="ctr"/>
            <a:r>
              <a:rPr lang="zh-CN" altLang="en-US" sz="124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项目成果展示</a:t>
            </a:r>
          </a:p>
        </p:txBody>
      </p:sp>
      <p:sp>
        <p:nvSpPr>
          <p:cNvPr id="21" name="文本框 6"/>
          <p:cNvSpPr txBox="1"/>
          <p:nvPr userDrawn="1"/>
        </p:nvSpPr>
        <p:spPr>
          <a:xfrm>
            <a:off x="8468559" y="6067822"/>
            <a:ext cx="1122680" cy="276860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algn="ctr"/>
            <a:r>
              <a:rPr lang="zh-CN" altLang="en-US" sz="124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工作不足之处</a:t>
            </a:r>
          </a:p>
        </p:txBody>
      </p:sp>
      <p:sp>
        <p:nvSpPr>
          <p:cNvPr id="22" name="文本框 7"/>
          <p:cNvSpPr txBox="1"/>
          <p:nvPr userDrawn="1"/>
        </p:nvSpPr>
        <p:spPr>
          <a:xfrm>
            <a:off x="10084163" y="6067822"/>
            <a:ext cx="1122680" cy="276860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algn="ctr"/>
            <a:r>
              <a:rPr lang="zh-CN" altLang="en-US" sz="124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明年工作计划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4116033" y="5911278"/>
            <a:ext cx="652529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 userDrawn="1"/>
        </p:nvSpPr>
        <p:spPr>
          <a:xfrm>
            <a:off x="11012097" y="177756"/>
            <a:ext cx="100907" cy="70667"/>
          </a:xfrm>
          <a:prstGeom prst="rtTriangle">
            <a:avLst/>
          </a:prstGeom>
          <a:solidFill>
            <a:srgbClr val="F8F8F8">
              <a:alpha val="84706"/>
            </a:srgb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85433" tIns="42716" rIns="85433" bIns="42716" anchor="ctr"/>
          <a:lstStyle/>
          <a:p>
            <a: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245" b="1" i="0" u="none" strike="noStrike" kern="0" cap="none" spc="0" normalizeH="0" baseline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" y="243971"/>
            <a:ext cx="1110082" cy="3731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/>
          </a:p>
        </p:txBody>
      </p:sp>
      <p:sp>
        <p:nvSpPr>
          <p:cNvPr id="8" name="矩形 7"/>
          <p:cNvSpPr/>
          <p:nvPr userDrawn="1"/>
        </p:nvSpPr>
        <p:spPr>
          <a:xfrm>
            <a:off x="1162855" y="243971"/>
            <a:ext cx="10231340" cy="3731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 rot="16200000">
            <a:off x="10401052" y="170690"/>
            <a:ext cx="592625" cy="634676"/>
          </a:xfrm>
          <a:custGeom>
            <a:avLst/>
            <a:gdLst/>
            <a:ahLst/>
            <a:cxnLst/>
            <a:rect l="l" t="t" r="r" b="b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85433" tIns="42716" rIns="85433" bIns="42716" anchor="ctr"/>
          <a:lstStyle/>
          <a:p>
            <a: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245" b="1" i="0" u="none" strike="noStrike" kern="0" cap="none" spc="0" normalizeH="0" baseline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10382629" y="283916"/>
            <a:ext cx="629470" cy="431165"/>
          </a:xfrm>
          <a:prstGeom prst="rect">
            <a:avLst/>
          </a:prstGeom>
          <a:noFill/>
        </p:spPr>
        <p:txBody>
          <a:bodyPr wrap="square" lIns="85433" tIns="42716" rIns="85433" bIns="42716" rtlCol="0">
            <a:spAutoFit/>
          </a:bodyPr>
          <a:lstStyle/>
          <a:p>
            <a:pPr algn="ctr"/>
            <a:fld id="{2EEF1883-7A0E-4F66-9932-E581691AD397}" type="slidenum">
              <a:rPr lang="zh-CN" altLang="en-US" sz="2245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2245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2245" b="0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3981513" y="5826471"/>
            <a:ext cx="168178" cy="16961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5655048" y="5826471"/>
            <a:ext cx="168178" cy="169612"/>
          </a:xfrm>
          <a:prstGeom prst="ellipse">
            <a:avLst/>
          </a:prstGeom>
          <a:solidFill>
            <a:srgbClr val="FF85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294964" y="5826471"/>
            <a:ext cx="168178" cy="16961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lvl="0"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934878" y="5826471"/>
            <a:ext cx="168178" cy="16961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lvl="0"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10574792" y="5826471"/>
            <a:ext cx="168178" cy="16961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lvl="0"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4"/>
          <p:cNvSpPr txBox="1"/>
          <p:nvPr userDrawn="1"/>
        </p:nvSpPr>
        <p:spPr>
          <a:xfrm>
            <a:off x="3546823" y="6090440"/>
            <a:ext cx="1122680" cy="276860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algn="ctr"/>
            <a:r>
              <a:rPr lang="zh-CN" altLang="en-US" sz="1245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年度工作概述</a:t>
            </a:r>
          </a:p>
        </p:txBody>
      </p:sp>
      <p:sp>
        <p:nvSpPr>
          <p:cNvPr id="24" name="文本框 5"/>
          <p:cNvSpPr txBox="1"/>
          <p:nvPr userDrawn="1"/>
        </p:nvSpPr>
        <p:spPr>
          <a:xfrm>
            <a:off x="5090211" y="6090439"/>
            <a:ext cx="1313180" cy="315595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marL="0" algn="ctr" defTabSz="685165" rtl="0" eaLnBrk="1" latinLnBrk="0" hangingPunct="1"/>
            <a:r>
              <a:rPr lang="zh-CN" altLang="en-US" sz="1495" b="1" kern="12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工作完成情况</a:t>
            </a:r>
          </a:p>
        </p:txBody>
      </p:sp>
      <p:sp>
        <p:nvSpPr>
          <p:cNvPr id="25" name="文本框 7"/>
          <p:cNvSpPr txBox="1"/>
          <p:nvPr userDrawn="1"/>
        </p:nvSpPr>
        <p:spPr>
          <a:xfrm>
            <a:off x="6860621" y="6090440"/>
            <a:ext cx="1122680" cy="276860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algn="ctr"/>
            <a:r>
              <a:rPr lang="zh-CN" altLang="en-US" sz="124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项目成果展示</a:t>
            </a:r>
          </a:p>
        </p:txBody>
      </p:sp>
      <p:sp>
        <p:nvSpPr>
          <p:cNvPr id="26" name="文本框 8"/>
          <p:cNvSpPr txBox="1"/>
          <p:nvPr userDrawn="1"/>
        </p:nvSpPr>
        <p:spPr>
          <a:xfrm>
            <a:off x="8476223" y="6090440"/>
            <a:ext cx="1122680" cy="276860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algn="ctr"/>
            <a:r>
              <a:rPr lang="zh-CN" altLang="en-US" sz="124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工作不足之处</a:t>
            </a:r>
          </a:p>
        </p:txBody>
      </p:sp>
      <p:sp>
        <p:nvSpPr>
          <p:cNvPr id="27" name="文本框 9"/>
          <p:cNvSpPr txBox="1"/>
          <p:nvPr userDrawn="1"/>
        </p:nvSpPr>
        <p:spPr>
          <a:xfrm>
            <a:off x="10091826" y="6090440"/>
            <a:ext cx="1122680" cy="276860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algn="ctr"/>
            <a:r>
              <a:rPr lang="zh-CN" altLang="en-US" sz="124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明年工作计划</a:t>
            </a:r>
          </a:p>
        </p:txBody>
      </p:sp>
      <p:sp>
        <p:nvSpPr>
          <p:cNvPr id="28" name="圆角矩形 27"/>
          <p:cNvSpPr/>
          <p:nvPr userDrawn="1"/>
        </p:nvSpPr>
        <p:spPr>
          <a:xfrm>
            <a:off x="5242268" y="5764283"/>
            <a:ext cx="1009065" cy="339226"/>
          </a:xfrm>
          <a:prstGeom prst="roundRect">
            <a:avLst>
              <a:gd name="adj" fmla="val 5329"/>
            </a:avLst>
          </a:prstGeom>
          <a:gradFill>
            <a:gsLst>
              <a:gs pos="0">
                <a:srgbClr val="939292"/>
              </a:gs>
              <a:gs pos="80000">
                <a:srgbClr val="A6A6A7"/>
              </a:gs>
              <a:gs pos="100000">
                <a:srgbClr val="B6B0B2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椭圆 28"/>
          <p:cNvSpPr/>
          <p:nvPr userDrawn="1"/>
        </p:nvSpPr>
        <p:spPr>
          <a:xfrm>
            <a:off x="5662712" y="5849089"/>
            <a:ext cx="168178" cy="16961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4116033" y="5911278"/>
            <a:ext cx="652529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 userDrawn="1"/>
        </p:nvSpPr>
        <p:spPr>
          <a:xfrm>
            <a:off x="11012097" y="177756"/>
            <a:ext cx="100907" cy="70667"/>
          </a:xfrm>
          <a:prstGeom prst="rtTriangle">
            <a:avLst/>
          </a:prstGeom>
          <a:solidFill>
            <a:srgbClr val="F8F8F8">
              <a:alpha val="84706"/>
            </a:srgb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85433" tIns="42716" rIns="85433" bIns="42716" anchor="ctr"/>
          <a:lstStyle/>
          <a:p>
            <a: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245" b="1" i="0" u="none" strike="noStrike" kern="0" cap="none" spc="0" normalizeH="0" baseline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" y="243971"/>
            <a:ext cx="1110082" cy="3731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/>
          </a:p>
        </p:txBody>
      </p:sp>
      <p:sp>
        <p:nvSpPr>
          <p:cNvPr id="8" name="矩形 7"/>
          <p:cNvSpPr/>
          <p:nvPr userDrawn="1"/>
        </p:nvSpPr>
        <p:spPr>
          <a:xfrm>
            <a:off x="1162855" y="243971"/>
            <a:ext cx="10231340" cy="3731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 rot="16200000">
            <a:off x="10401052" y="170690"/>
            <a:ext cx="592625" cy="634676"/>
          </a:xfrm>
          <a:custGeom>
            <a:avLst/>
            <a:gdLst/>
            <a:ahLst/>
            <a:cxnLst/>
            <a:rect l="l" t="t" r="r" b="b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85433" tIns="42716" rIns="85433" bIns="42716" anchor="ctr"/>
          <a:lstStyle/>
          <a:p>
            <a: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245" b="1" i="0" u="none" strike="noStrike" kern="0" cap="none" spc="0" normalizeH="0" baseline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10382629" y="283916"/>
            <a:ext cx="629470" cy="431165"/>
          </a:xfrm>
          <a:prstGeom prst="rect">
            <a:avLst/>
          </a:prstGeom>
          <a:noFill/>
        </p:spPr>
        <p:txBody>
          <a:bodyPr wrap="square" lIns="85433" tIns="42716" rIns="85433" bIns="42716" rtlCol="0">
            <a:spAutoFit/>
          </a:bodyPr>
          <a:lstStyle/>
          <a:p>
            <a:pPr algn="ctr"/>
            <a:fld id="{2EEF1883-7A0E-4F66-9932-E581691AD397}" type="slidenum">
              <a:rPr lang="zh-CN" altLang="en-US" sz="2245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2245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2245" b="0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3981513" y="5826471"/>
            <a:ext cx="168178" cy="16961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5655048" y="5826471"/>
            <a:ext cx="168178" cy="16961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294964" y="5826471"/>
            <a:ext cx="168178" cy="169612"/>
          </a:xfrm>
          <a:prstGeom prst="ellipse">
            <a:avLst/>
          </a:prstGeom>
          <a:solidFill>
            <a:srgbClr val="FF85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lvl="0"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934878" y="5826471"/>
            <a:ext cx="168178" cy="16961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lvl="0"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10574792" y="5826471"/>
            <a:ext cx="168178" cy="16961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lvl="0"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7"/>
          <p:cNvSpPr txBox="1"/>
          <p:nvPr userDrawn="1"/>
        </p:nvSpPr>
        <p:spPr>
          <a:xfrm>
            <a:off x="5237356" y="6067822"/>
            <a:ext cx="1122680" cy="276860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algn="ctr"/>
            <a:r>
              <a:rPr lang="zh-CN" altLang="en-US" sz="124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工作完成情况</a:t>
            </a:r>
          </a:p>
        </p:txBody>
      </p:sp>
      <p:sp>
        <p:nvSpPr>
          <p:cNvPr id="17" name="文本框 10"/>
          <p:cNvSpPr txBox="1"/>
          <p:nvPr userDrawn="1"/>
        </p:nvSpPr>
        <p:spPr>
          <a:xfrm>
            <a:off x="8468559" y="6067822"/>
            <a:ext cx="1122680" cy="276860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algn="ctr"/>
            <a:r>
              <a:rPr lang="zh-CN" altLang="en-US" sz="124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工作不足之处</a:t>
            </a:r>
          </a:p>
        </p:txBody>
      </p:sp>
      <p:sp>
        <p:nvSpPr>
          <p:cNvPr id="18" name="文本框 11"/>
          <p:cNvSpPr txBox="1"/>
          <p:nvPr userDrawn="1"/>
        </p:nvSpPr>
        <p:spPr>
          <a:xfrm>
            <a:off x="10084163" y="6067822"/>
            <a:ext cx="1122680" cy="276860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algn="ctr"/>
            <a:r>
              <a:rPr lang="zh-CN" altLang="en-US" sz="124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明年工作计划</a:t>
            </a:r>
          </a:p>
        </p:txBody>
      </p:sp>
      <p:sp>
        <p:nvSpPr>
          <p:cNvPr id="19" name="圆角矩形 18"/>
          <p:cNvSpPr/>
          <p:nvPr userDrawn="1"/>
        </p:nvSpPr>
        <p:spPr>
          <a:xfrm>
            <a:off x="6874145" y="5741665"/>
            <a:ext cx="1009065" cy="339226"/>
          </a:xfrm>
          <a:prstGeom prst="roundRect">
            <a:avLst>
              <a:gd name="adj" fmla="val 5329"/>
            </a:avLst>
          </a:prstGeom>
          <a:gradFill>
            <a:gsLst>
              <a:gs pos="0">
                <a:srgbClr val="939292"/>
              </a:gs>
              <a:gs pos="80000">
                <a:srgbClr val="A6A6A7"/>
              </a:gs>
              <a:gs pos="100000">
                <a:srgbClr val="B6B0B2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3"/>
          <p:cNvSpPr txBox="1"/>
          <p:nvPr userDrawn="1"/>
        </p:nvSpPr>
        <p:spPr>
          <a:xfrm>
            <a:off x="3539160" y="6067822"/>
            <a:ext cx="1122680" cy="276860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algn="ctr"/>
            <a:r>
              <a:rPr lang="zh-CN" altLang="en-US" sz="1245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年度工作概述</a:t>
            </a:r>
          </a:p>
        </p:txBody>
      </p:sp>
      <p:sp>
        <p:nvSpPr>
          <p:cNvPr id="21" name="椭圆 20"/>
          <p:cNvSpPr/>
          <p:nvPr userDrawn="1"/>
        </p:nvSpPr>
        <p:spPr>
          <a:xfrm>
            <a:off x="7294964" y="5826471"/>
            <a:ext cx="168178" cy="16961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lvl="0"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15"/>
          <p:cNvSpPr txBox="1"/>
          <p:nvPr userDrawn="1"/>
        </p:nvSpPr>
        <p:spPr>
          <a:xfrm>
            <a:off x="6722088" y="6067821"/>
            <a:ext cx="1313180" cy="315595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marL="0" algn="ctr" defTabSz="685165" rtl="0" eaLnBrk="1" latinLnBrk="0" hangingPunct="1"/>
            <a:r>
              <a:rPr lang="zh-CN" altLang="en-US" sz="1495" b="1" kern="12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项目成果展示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4116033" y="5911278"/>
            <a:ext cx="652529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 userDrawn="1"/>
        </p:nvSpPr>
        <p:spPr>
          <a:xfrm>
            <a:off x="11012097" y="177756"/>
            <a:ext cx="100907" cy="70667"/>
          </a:xfrm>
          <a:prstGeom prst="rtTriangle">
            <a:avLst/>
          </a:prstGeom>
          <a:solidFill>
            <a:srgbClr val="F8F8F8">
              <a:alpha val="84706"/>
            </a:srgb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85433" tIns="42716" rIns="85433" bIns="42716" anchor="ctr"/>
          <a:lstStyle/>
          <a:p>
            <a: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245" b="1" i="0" u="none" strike="noStrike" kern="0" cap="none" spc="0" normalizeH="0" baseline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" y="243971"/>
            <a:ext cx="1110082" cy="3731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/>
          </a:p>
        </p:txBody>
      </p:sp>
      <p:sp>
        <p:nvSpPr>
          <p:cNvPr id="8" name="矩形 7"/>
          <p:cNvSpPr/>
          <p:nvPr userDrawn="1"/>
        </p:nvSpPr>
        <p:spPr>
          <a:xfrm>
            <a:off x="1162855" y="243971"/>
            <a:ext cx="10231340" cy="3731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 rot="16200000">
            <a:off x="10401052" y="170690"/>
            <a:ext cx="592625" cy="634676"/>
          </a:xfrm>
          <a:custGeom>
            <a:avLst/>
            <a:gdLst/>
            <a:ahLst/>
            <a:cxnLst/>
            <a:rect l="l" t="t" r="r" b="b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85433" tIns="42716" rIns="85433" bIns="42716" anchor="ctr"/>
          <a:lstStyle/>
          <a:p>
            <a: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245" b="1" i="0" u="none" strike="noStrike" kern="0" cap="none" spc="0" normalizeH="0" baseline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10382629" y="283916"/>
            <a:ext cx="629470" cy="431165"/>
          </a:xfrm>
          <a:prstGeom prst="rect">
            <a:avLst/>
          </a:prstGeom>
          <a:noFill/>
        </p:spPr>
        <p:txBody>
          <a:bodyPr wrap="square" lIns="85433" tIns="42716" rIns="85433" bIns="42716" rtlCol="0">
            <a:spAutoFit/>
          </a:bodyPr>
          <a:lstStyle/>
          <a:p>
            <a:pPr algn="ctr"/>
            <a:fld id="{2EEF1883-7A0E-4F66-9932-E581691AD397}" type="slidenum">
              <a:rPr lang="zh-CN" altLang="en-US" sz="2245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2245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2245" b="0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3981513" y="5826471"/>
            <a:ext cx="168178" cy="16961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5655048" y="5826471"/>
            <a:ext cx="168178" cy="16961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294964" y="5826471"/>
            <a:ext cx="168178" cy="16961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lvl="0"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8934878" y="5826471"/>
            <a:ext cx="168178" cy="169612"/>
          </a:xfrm>
          <a:prstGeom prst="ellipse">
            <a:avLst/>
          </a:prstGeom>
          <a:solidFill>
            <a:srgbClr val="FF85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lvl="0"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10574792" y="5826471"/>
            <a:ext cx="168178" cy="16961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lvl="0"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 userDrawn="1"/>
        </p:nvSpPr>
        <p:spPr>
          <a:xfrm>
            <a:off x="5281694" y="6078558"/>
            <a:ext cx="1122680" cy="276860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algn="ctr"/>
            <a:r>
              <a:rPr lang="zh-CN" altLang="en-US" sz="124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工作完成情况</a:t>
            </a:r>
          </a:p>
        </p:txBody>
      </p:sp>
      <p:sp>
        <p:nvSpPr>
          <p:cNvPr id="17" name="文本框 17"/>
          <p:cNvSpPr txBox="1"/>
          <p:nvPr userDrawn="1"/>
        </p:nvSpPr>
        <p:spPr>
          <a:xfrm>
            <a:off x="6897296" y="6078558"/>
            <a:ext cx="1122680" cy="276860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algn="ctr"/>
            <a:r>
              <a:rPr lang="zh-CN" altLang="en-US" sz="124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项目成果展示</a:t>
            </a:r>
          </a:p>
        </p:txBody>
      </p:sp>
      <p:sp>
        <p:nvSpPr>
          <p:cNvPr id="18" name="文本框 19"/>
          <p:cNvSpPr txBox="1"/>
          <p:nvPr userDrawn="1"/>
        </p:nvSpPr>
        <p:spPr>
          <a:xfrm>
            <a:off x="10128501" y="6078558"/>
            <a:ext cx="1122680" cy="276860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algn="ctr"/>
            <a:r>
              <a:rPr lang="zh-CN" altLang="en-US" sz="124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明年工作计划</a:t>
            </a:r>
          </a:p>
        </p:txBody>
      </p:sp>
      <p:sp>
        <p:nvSpPr>
          <p:cNvPr id="19" name="文本框 20"/>
          <p:cNvSpPr txBox="1"/>
          <p:nvPr userDrawn="1"/>
        </p:nvSpPr>
        <p:spPr>
          <a:xfrm>
            <a:off x="3583498" y="6078558"/>
            <a:ext cx="1122680" cy="276860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algn="ctr"/>
            <a:r>
              <a:rPr lang="zh-CN" altLang="en-US" sz="1245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年度工作概述</a:t>
            </a:r>
          </a:p>
        </p:txBody>
      </p:sp>
      <p:sp>
        <p:nvSpPr>
          <p:cNvPr id="20" name="文本框 21"/>
          <p:cNvSpPr txBox="1"/>
          <p:nvPr userDrawn="1"/>
        </p:nvSpPr>
        <p:spPr>
          <a:xfrm>
            <a:off x="8417648" y="6078556"/>
            <a:ext cx="1313180" cy="315595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algn="ctr"/>
            <a:r>
              <a:rPr lang="zh-CN" altLang="en-US" sz="1495" b="1" kern="12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工作不足之处</a:t>
            </a:r>
          </a:p>
        </p:txBody>
      </p:sp>
      <p:sp>
        <p:nvSpPr>
          <p:cNvPr id="21" name="圆角矩形 20"/>
          <p:cNvSpPr/>
          <p:nvPr userDrawn="1"/>
        </p:nvSpPr>
        <p:spPr>
          <a:xfrm>
            <a:off x="8558772" y="5752400"/>
            <a:ext cx="1009065" cy="339226"/>
          </a:xfrm>
          <a:prstGeom prst="roundRect">
            <a:avLst>
              <a:gd name="adj" fmla="val 5329"/>
            </a:avLst>
          </a:prstGeom>
          <a:gradFill>
            <a:gsLst>
              <a:gs pos="0">
                <a:srgbClr val="939292"/>
              </a:gs>
              <a:gs pos="80000">
                <a:srgbClr val="A6A6A7"/>
              </a:gs>
              <a:gs pos="100000">
                <a:srgbClr val="B6B0B2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椭圆 21"/>
          <p:cNvSpPr/>
          <p:nvPr userDrawn="1"/>
        </p:nvSpPr>
        <p:spPr>
          <a:xfrm>
            <a:off x="8979215" y="5837206"/>
            <a:ext cx="168178" cy="16961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lvl="0" algn="ctr"/>
            <a:endParaRPr lang="zh-CN" altLang="en-US" sz="2245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4116033" y="5911278"/>
            <a:ext cx="652529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直角三角形 5"/>
          <p:cNvSpPr/>
          <p:nvPr userDrawn="1"/>
        </p:nvSpPr>
        <p:spPr>
          <a:xfrm>
            <a:off x="11012097" y="177756"/>
            <a:ext cx="100907" cy="70667"/>
          </a:xfrm>
          <a:prstGeom prst="rtTriangle">
            <a:avLst/>
          </a:prstGeom>
          <a:solidFill>
            <a:srgbClr val="F8F8F8">
              <a:alpha val="84706"/>
            </a:srgb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85433" tIns="42716" rIns="85433" bIns="42716" anchor="ctr"/>
          <a:lstStyle/>
          <a:p>
            <a: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245" b="1" i="0" u="none" strike="noStrike" kern="0" cap="none" spc="0" normalizeH="0" baseline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" y="243971"/>
            <a:ext cx="1110082" cy="3731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/>
          </a:p>
        </p:txBody>
      </p:sp>
      <p:sp>
        <p:nvSpPr>
          <p:cNvPr id="8" name="矩形 7"/>
          <p:cNvSpPr/>
          <p:nvPr userDrawn="1"/>
        </p:nvSpPr>
        <p:spPr>
          <a:xfrm>
            <a:off x="1202284" y="243971"/>
            <a:ext cx="10231340" cy="3731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 rot="16200000">
            <a:off x="10401052" y="170690"/>
            <a:ext cx="592625" cy="634676"/>
          </a:xfrm>
          <a:custGeom>
            <a:avLst/>
            <a:gdLst/>
            <a:ahLst/>
            <a:cxnLst/>
            <a:rect l="l" t="t" r="r" b="b"/>
            <a:pathLst>
              <a:path w="4732299" h="655200">
                <a:moveTo>
                  <a:pt x="29842" y="0"/>
                </a:moveTo>
                <a:lnTo>
                  <a:pt x="4732299" y="0"/>
                </a:lnTo>
                <a:lnTo>
                  <a:pt x="4732299" y="655200"/>
                </a:lnTo>
                <a:lnTo>
                  <a:pt x="0" y="655200"/>
                </a:lnTo>
                <a:lnTo>
                  <a:pt x="0" y="651669"/>
                </a:lnTo>
                <a:lnTo>
                  <a:pt x="25384" y="651669"/>
                </a:lnTo>
                <a:lnTo>
                  <a:pt x="393662" y="323851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317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85433" tIns="42716" rIns="85433" bIns="42716" anchor="ctr"/>
          <a:lstStyle/>
          <a:p>
            <a: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245" b="1" i="0" u="none" strike="noStrike" kern="0" cap="none" spc="0" normalizeH="0" baseline="0" dirty="0">
              <a:ln>
                <a:noFill/>
              </a:ln>
              <a:solidFill>
                <a:srgbClr val="F9F9F9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15"/>
          <p:cNvSpPr txBox="1"/>
          <p:nvPr userDrawn="1"/>
        </p:nvSpPr>
        <p:spPr>
          <a:xfrm>
            <a:off x="10382629" y="283916"/>
            <a:ext cx="629470" cy="431165"/>
          </a:xfrm>
          <a:prstGeom prst="rect">
            <a:avLst/>
          </a:prstGeom>
          <a:noFill/>
        </p:spPr>
        <p:txBody>
          <a:bodyPr wrap="square" lIns="85433" tIns="42716" rIns="85433" bIns="42716" rtlCol="0">
            <a:spAutoFit/>
          </a:bodyPr>
          <a:lstStyle/>
          <a:p>
            <a:pPr algn="ctr"/>
            <a:fld id="{2EEF1883-7A0E-4F66-9932-E581691AD397}" type="slidenum">
              <a:rPr lang="zh-CN" altLang="en-US" sz="2245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2245" dirty="0" smtClean="0">
                <a:solidFill>
                  <a:srgbClr val="0070C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2245" b="0" dirty="0">
              <a:solidFill>
                <a:srgbClr val="0070C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3981513" y="5812805"/>
            <a:ext cx="168178" cy="16961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/>
          </a:p>
        </p:txBody>
      </p:sp>
      <p:sp>
        <p:nvSpPr>
          <p:cNvPr id="12" name="椭圆 11"/>
          <p:cNvSpPr/>
          <p:nvPr userDrawn="1"/>
        </p:nvSpPr>
        <p:spPr>
          <a:xfrm>
            <a:off x="5655048" y="5812805"/>
            <a:ext cx="168178" cy="16961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/>
          </a:p>
        </p:txBody>
      </p:sp>
      <p:sp>
        <p:nvSpPr>
          <p:cNvPr id="13" name="椭圆 12"/>
          <p:cNvSpPr/>
          <p:nvPr userDrawn="1"/>
        </p:nvSpPr>
        <p:spPr>
          <a:xfrm>
            <a:off x="7294964" y="5812805"/>
            <a:ext cx="168178" cy="16961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lvl="0" algn="ctr"/>
            <a:endParaRPr lang="zh-CN" altLang="en-US" sz="2245"/>
          </a:p>
        </p:txBody>
      </p:sp>
      <p:sp>
        <p:nvSpPr>
          <p:cNvPr id="14" name="椭圆 13"/>
          <p:cNvSpPr/>
          <p:nvPr userDrawn="1"/>
        </p:nvSpPr>
        <p:spPr>
          <a:xfrm>
            <a:off x="8934878" y="5826471"/>
            <a:ext cx="168178" cy="16961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lvl="0" algn="ctr"/>
            <a:endParaRPr lang="zh-CN" altLang="en-US" sz="2245"/>
          </a:p>
        </p:txBody>
      </p:sp>
      <p:sp>
        <p:nvSpPr>
          <p:cNvPr id="15" name="椭圆 14"/>
          <p:cNvSpPr/>
          <p:nvPr userDrawn="1"/>
        </p:nvSpPr>
        <p:spPr>
          <a:xfrm>
            <a:off x="10574792" y="5826471"/>
            <a:ext cx="168178" cy="169612"/>
          </a:xfrm>
          <a:prstGeom prst="ellipse">
            <a:avLst/>
          </a:prstGeom>
          <a:solidFill>
            <a:srgbClr val="FF850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lvl="0" algn="ctr"/>
            <a:endParaRPr lang="zh-CN" altLang="en-US" sz="2245"/>
          </a:p>
        </p:txBody>
      </p:sp>
      <p:sp>
        <p:nvSpPr>
          <p:cNvPr id="16" name="文本框 9"/>
          <p:cNvSpPr txBox="1"/>
          <p:nvPr userDrawn="1"/>
        </p:nvSpPr>
        <p:spPr>
          <a:xfrm>
            <a:off x="5198190" y="6078558"/>
            <a:ext cx="1122680" cy="276860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algn="ctr"/>
            <a:r>
              <a:rPr lang="zh-CN" altLang="en-US" sz="124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工作完成情况</a:t>
            </a:r>
          </a:p>
        </p:txBody>
      </p:sp>
      <p:sp>
        <p:nvSpPr>
          <p:cNvPr id="17" name="文本框 10"/>
          <p:cNvSpPr txBox="1"/>
          <p:nvPr userDrawn="1"/>
        </p:nvSpPr>
        <p:spPr>
          <a:xfrm>
            <a:off x="6897296" y="6078558"/>
            <a:ext cx="1122680" cy="276860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algn="ctr"/>
            <a:r>
              <a:rPr lang="zh-CN" altLang="en-US" sz="124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项目成果展示</a:t>
            </a:r>
          </a:p>
        </p:txBody>
      </p:sp>
      <p:sp>
        <p:nvSpPr>
          <p:cNvPr id="18" name="文本框 12"/>
          <p:cNvSpPr txBox="1"/>
          <p:nvPr userDrawn="1"/>
        </p:nvSpPr>
        <p:spPr>
          <a:xfrm>
            <a:off x="3583498" y="6078558"/>
            <a:ext cx="1122680" cy="276860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algn="ctr"/>
            <a:r>
              <a:rPr lang="zh-CN" altLang="en-US" sz="1245" kern="1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年度工作概述</a:t>
            </a:r>
          </a:p>
        </p:txBody>
      </p:sp>
      <p:sp>
        <p:nvSpPr>
          <p:cNvPr id="19" name="文本框 16"/>
          <p:cNvSpPr txBox="1"/>
          <p:nvPr userDrawn="1"/>
        </p:nvSpPr>
        <p:spPr>
          <a:xfrm>
            <a:off x="10033250" y="6078556"/>
            <a:ext cx="1313180" cy="315595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marL="0" algn="ctr" defTabSz="685165" rtl="0" eaLnBrk="1" latinLnBrk="0" hangingPunct="1"/>
            <a:r>
              <a:rPr lang="zh-CN" altLang="en-US" sz="1495" b="1" kern="12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明年工作计划</a:t>
            </a:r>
          </a:p>
        </p:txBody>
      </p:sp>
      <p:sp>
        <p:nvSpPr>
          <p:cNvPr id="20" name="文本框 17"/>
          <p:cNvSpPr txBox="1"/>
          <p:nvPr userDrawn="1"/>
        </p:nvSpPr>
        <p:spPr>
          <a:xfrm>
            <a:off x="8512898" y="6078558"/>
            <a:ext cx="1122680" cy="276860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algn="ctr"/>
            <a:r>
              <a:rPr lang="zh-CN" altLang="en-US" sz="124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工作不足之处</a:t>
            </a:r>
          </a:p>
        </p:txBody>
      </p:sp>
      <p:sp>
        <p:nvSpPr>
          <p:cNvPr id="21" name="圆角矩形 20"/>
          <p:cNvSpPr/>
          <p:nvPr userDrawn="1"/>
        </p:nvSpPr>
        <p:spPr>
          <a:xfrm>
            <a:off x="10198686" y="5752400"/>
            <a:ext cx="1009065" cy="339226"/>
          </a:xfrm>
          <a:prstGeom prst="roundRect">
            <a:avLst>
              <a:gd name="adj" fmla="val 5329"/>
            </a:avLst>
          </a:prstGeom>
          <a:gradFill>
            <a:gsLst>
              <a:gs pos="0">
                <a:srgbClr val="939292"/>
              </a:gs>
              <a:gs pos="80000">
                <a:srgbClr val="A6A6A7"/>
              </a:gs>
              <a:gs pos="100000">
                <a:srgbClr val="B6B0B2"/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algn="ctr"/>
            <a:endParaRPr lang="zh-CN" altLang="en-US" sz="2245"/>
          </a:p>
        </p:txBody>
      </p:sp>
      <p:sp>
        <p:nvSpPr>
          <p:cNvPr id="22" name="椭圆 21"/>
          <p:cNvSpPr/>
          <p:nvPr userDrawn="1"/>
        </p:nvSpPr>
        <p:spPr>
          <a:xfrm>
            <a:off x="10619130" y="5837206"/>
            <a:ext cx="168178" cy="169612"/>
          </a:xfrm>
          <a:prstGeom prst="ellipse">
            <a:avLst/>
          </a:prstGeom>
          <a:solidFill>
            <a:srgbClr val="0070C0"/>
          </a:solidFill>
          <a:ln w="57150">
            <a:solidFill>
              <a:srgbClr val="EAE0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433" tIns="42716" rIns="85433" bIns="42716" rtlCol="0" anchor="ctr"/>
          <a:lstStyle/>
          <a:p>
            <a:pPr lvl="0" algn="ctr"/>
            <a:endParaRPr lang="zh-CN" altLang="en-US" sz="2245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4565" y="2007484"/>
            <a:ext cx="9685066" cy="138519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09129" y="3661936"/>
            <a:ext cx="7975936" cy="16514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7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0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5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69710" y="5989539"/>
            <a:ext cx="2658645" cy="34405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2020-01-08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93017" y="5989539"/>
            <a:ext cx="3608162" cy="34405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165840" y="5989539"/>
            <a:ext cx="2658645" cy="34405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800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148715" rtl="0" eaLnBrk="1" latinLnBrk="0" hangingPunct="1">
        <a:spcBef>
          <a:spcPct val="0"/>
        </a:spcBef>
        <a:buNone/>
        <a:defRPr sz="55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30" indent="-430530" algn="l" defTabSz="1148715" rtl="0" eaLnBrk="1" latinLnBrk="0" hangingPunct="1">
        <a:spcBef>
          <a:spcPct val="25000"/>
        </a:spcBef>
        <a:buFont typeface="Arial" panose="020B0604020202020204" pitchFamily="34" charset="0"/>
        <a:buChar char="•"/>
        <a:defRPr sz="4020" kern="1200">
          <a:solidFill>
            <a:schemeClr val="tx1"/>
          </a:solidFill>
          <a:latin typeface="+mn-lt"/>
          <a:ea typeface="+mn-ea"/>
          <a:cs typeface="+mn-cs"/>
        </a:defRPr>
      </a:lvl1pPr>
      <a:lvl2pPr marL="933450" indent="-358775" algn="l" defTabSz="1148715" rtl="0" eaLnBrk="1" latinLnBrk="0" hangingPunct="1">
        <a:spcBef>
          <a:spcPct val="25000"/>
        </a:spcBef>
        <a:buFont typeface="Arial" panose="020B0604020202020204" pitchFamily="34" charset="0"/>
        <a:buChar char="–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435735" indent="-287020" algn="l" defTabSz="1148715" rtl="0" eaLnBrk="1" latinLnBrk="0" hangingPunct="1">
        <a:spcBef>
          <a:spcPct val="25000"/>
        </a:spcBef>
        <a:buFont typeface="Arial" panose="020B0604020202020204" pitchFamily="34" charset="0"/>
        <a:buChar char="•"/>
        <a:defRPr sz="3015" kern="1200">
          <a:solidFill>
            <a:schemeClr val="tx1"/>
          </a:solidFill>
          <a:latin typeface="+mn-lt"/>
          <a:ea typeface="+mn-ea"/>
          <a:cs typeface="+mn-cs"/>
        </a:defRPr>
      </a:lvl3pPr>
      <a:lvl4pPr marL="2010410" indent="-287020" algn="l" defTabSz="1148715" rtl="0" eaLnBrk="1" latinLnBrk="0" hangingPunct="1">
        <a:spcBef>
          <a:spcPct val="25000"/>
        </a:spcBef>
        <a:buFont typeface="Arial" panose="020B0604020202020204" pitchFamily="34" charset="0"/>
        <a:buChar char="–"/>
        <a:defRPr sz="2515" kern="1200">
          <a:solidFill>
            <a:schemeClr val="tx1"/>
          </a:solidFill>
          <a:latin typeface="+mn-lt"/>
          <a:ea typeface="+mn-ea"/>
          <a:cs typeface="+mn-cs"/>
        </a:defRPr>
      </a:lvl4pPr>
      <a:lvl5pPr marL="2585085" indent="-287020" algn="l" defTabSz="1148715" rtl="0" eaLnBrk="1" latinLnBrk="0" hangingPunct="1">
        <a:spcBef>
          <a:spcPct val="25000"/>
        </a:spcBef>
        <a:buFont typeface="Arial" panose="020B0604020202020204" pitchFamily="34" charset="0"/>
        <a:buChar char="»"/>
        <a:defRPr sz="2515" kern="1200">
          <a:solidFill>
            <a:schemeClr val="tx1"/>
          </a:solidFill>
          <a:latin typeface="+mn-lt"/>
          <a:ea typeface="+mn-ea"/>
          <a:cs typeface="+mn-cs"/>
        </a:defRPr>
      </a:lvl5pPr>
      <a:lvl6pPr marL="3159125" indent="-287020" algn="l" defTabSz="1148715" rtl="0" eaLnBrk="1" latinLnBrk="0" hangingPunct="1">
        <a:spcBef>
          <a:spcPct val="25000"/>
        </a:spcBef>
        <a:buFont typeface="Arial" panose="020B0604020202020204" pitchFamily="34" charset="0"/>
        <a:buChar char="•"/>
        <a:defRPr sz="2515" kern="1200">
          <a:solidFill>
            <a:schemeClr val="tx1"/>
          </a:solidFill>
          <a:latin typeface="+mn-lt"/>
          <a:ea typeface="+mn-ea"/>
          <a:cs typeface="+mn-cs"/>
        </a:defRPr>
      </a:lvl6pPr>
      <a:lvl7pPr marL="3733800" indent="-287020" algn="l" defTabSz="1148715" rtl="0" eaLnBrk="1" latinLnBrk="0" hangingPunct="1">
        <a:spcBef>
          <a:spcPct val="25000"/>
        </a:spcBef>
        <a:buFont typeface="Arial" panose="020B0604020202020204" pitchFamily="34" charset="0"/>
        <a:buChar char="•"/>
        <a:defRPr sz="2515" kern="1200">
          <a:solidFill>
            <a:schemeClr val="tx1"/>
          </a:solidFill>
          <a:latin typeface="+mn-lt"/>
          <a:ea typeface="+mn-ea"/>
          <a:cs typeface="+mn-cs"/>
        </a:defRPr>
      </a:lvl7pPr>
      <a:lvl8pPr marL="4307840" indent="-287020" algn="l" defTabSz="1148715" rtl="0" eaLnBrk="1" latinLnBrk="0" hangingPunct="1">
        <a:spcBef>
          <a:spcPct val="25000"/>
        </a:spcBef>
        <a:buFont typeface="Arial" panose="020B0604020202020204" pitchFamily="34" charset="0"/>
        <a:buChar char="•"/>
        <a:defRPr sz="2515" kern="1200">
          <a:solidFill>
            <a:schemeClr val="tx1"/>
          </a:solidFill>
          <a:latin typeface="+mn-lt"/>
          <a:ea typeface="+mn-ea"/>
          <a:cs typeface="+mn-cs"/>
        </a:defRPr>
      </a:lvl8pPr>
      <a:lvl9pPr marL="4882515" indent="-287020" algn="l" defTabSz="1148715" rtl="0" eaLnBrk="1" latinLnBrk="0" hangingPunct="1">
        <a:spcBef>
          <a:spcPct val="25000"/>
        </a:spcBef>
        <a:buFont typeface="Arial" panose="020B0604020202020204" pitchFamily="34" charset="0"/>
        <a:buChar char="•"/>
        <a:defRPr sz="25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715" rtl="0" eaLnBrk="1" latinLnBrk="0" hangingPunct="1">
        <a:defRPr sz="226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algn="l" defTabSz="1148715" rtl="0" eaLnBrk="1" latinLnBrk="0" hangingPunct="1">
        <a:defRPr sz="2260" kern="1200">
          <a:solidFill>
            <a:schemeClr val="tx1"/>
          </a:solidFill>
          <a:latin typeface="+mn-lt"/>
          <a:ea typeface="+mn-ea"/>
          <a:cs typeface="+mn-cs"/>
        </a:defRPr>
      </a:lvl2pPr>
      <a:lvl3pPr marL="1148715" algn="l" defTabSz="1148715" rtl="0" eaLnBrk="1" latinLnBrk="0" hangingPunct="1">
        <a:defRPr sz="2260" kern="1200">
          <a:solidFill>
            <a:schemeClr val="tx1"/>
          </a:solidFill>
          <a:latin typeface="+mn-lt"/>
          <a:ea typeface="+mn-ea"/>
          <a:cs typeface="+mn-cs"/>
        </a:defRPr>
      </a:lvl3pPr>
      <a:lvl4pPr marL="1723390" algn="l" defTabSz="1148715" rtl="0" eaLnBrk="1" latinLnBrk="0" hangingPunct="1">
        <a:defRPr sz="2260" kern="1200">
          <a:solidFill>
            <a:schemeClr val="tx1"/>
          </a:solidFill>
          <a:latin typeface="+mn-lt"/>
          <a:ea typeface="+mn-ea"/>
          <a:cs typeface="+mn-cs"/>
        </a:defRPr>
      </a:lvl4pPr>
      <a:lvl5pPr marL="2297430" algn="l" defTabSz="1148715" rtl="0" eaLnBrk="1" latinLnBrk="0" hangingPunct="1">
        <a:defRPr sz="2260" kern="1200">
          <a:solidFill>
            <a:schemeClr val="tx1"/>
          </a:solidFill>
          <a:latin typeface="+mn-lt"/>
          <a:ea typeface="+mn-ea"/>
          <a:cs typeface="+mn-cs"/>
        </a:defRPr>
      </a:lvl5pPr>
      <a:lvl6pPr marL="2872105" algn="l" defTabSz="1148715" rtl="0" eaLnBrk="1" latinLnBrk="0" hangingPunct="1">
        <a:defRPr sz="2260" kern="1200">
          <a:solidFill>
            <a:schemeClr val="tx1"/>
          </a:solidFill>
          <a:latin typeface="+mn-lt"/>
          <a:ea typeface="+mn-ea"/>
          <a:cs typeface="+mn-cs"/>
        </a:defRPr>
      </a:lvl6pPr>
      <a:lvl7pPr marL="3446145" algn="l" defTabSz="1148715" rtl="0" eaLnBrk="1" latinLnBrk="0" hangingPunct="1">
        <a:defRPr sz="2260" kern="1200">
          <a:solidFill>
            <a:schemeClr val="tx1"/>
          </a:solidFill>
          <a:latin typeface="+mn-lt"/>
          <a:ea typeface="+mn-ea"/>
          <a:cs typeface="+mn-cs"/>
        </a:defRPr>
      </a:lvl7pPr>
      <a:lvl8pPr marL="4020820" algn="l" defTabSz="1148715" rtl="0" eaLnBrk="1" latinLnBrk="0" hangingPunct="1">
        <a:defRPr sz="2260" kern="1200">
          <a:solidFill>
            <a:schemeClr val="tx1"/>
          </a:solidFill>
          <a:latin typeface="+mn-lt"/>
          <a:ea typeface="+mn-ea"/>
          <a:cs typeface="+mn-cs"/>
        </a:defRPr>
      </a:lvl8pPr>
      <a:lvl9pPr marL="4595495" algn="l" defTabSz="1148715" rtl="0" eaLnBrk="1" latinLnBrk="0" hangingPunct="1">
        <a:defRPr sz="2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6a1e9655ec8adf2cdaec6c5e7bba1d.mp4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85293" y="1502370"/>
            <a:ext cx="95050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/>
              <a:t>1.</a:t>
            </a:r>
            <a:r>
              <a:rPr lang="zh-CN" altLang="en-US" sz="4000" dirty="0"/>
              <a:t>李主任、戴娟娟布置工作。</a:t>
            </a:r>
          </a:p>
          <a:p>
            <a:r>
              <a:rPr lang="en-US" altLang="zh-CN" sz="4000" dirty="0"/>
              <a:t>2.</a:t>
            </a:r>
            <a:r>
              <a:rPr lang="zh-CN" altLang="en-US" sz="4000" dirty="0"/>
              <a:t>黑板报评比</a:t>
            </a:r>
          </a:p>
          <a:p>
            <a:r>
              <a:rPr lang="en-US" altLang="zh-CN" sz="4000" dirty="0"/>
              <a:t>3.</a:t>
            </a:r>
            <a:r>
              <a:rPr lang="zh-CN" altLang="en-US" sz="4000" dirty="0"/>
              <a:t>钱振宇总结工作</a:t>
            </a:r>
          </a:p>
          <a:p>
            <a:r>
              <a:rPr lang="en-US" altLang="zh-CN" sz="4000" dirty="0"/>
              <a:t>4.</a:t>
            </a:r>
            <a:r>
              <a:rPr lang="zh-CN" altLang="en-US" sz="4000" dirty="0"/>
              <a:t>布置评优评先</a:t>
            </a:r>
          </a:p>
          <a:p>
            <a:r>
              <a:rPr lang="en-US" altLang="zh-CN" sz="4000" dirty="0"/>
              <a:t>5.</a:t>
            </a:r>
            <a:r>
              <a:rPr lang="zh-CN" altLang="en-US" sz="4000" dirty="0"/>
              <a:t>孙晶校长总结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7991" y="671373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会议议程</a:t>
            </a:r>
            <a:endParaRPr lang="zh-CN" altLang="en-US" sz="4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930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55684" y="2382600"/>
            <a:ext cx="951230" cy="852170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algn="r"/>
            <a:r>
              <a:rPr lang="en-US" altLang="zh-CN" sz="4985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3" name="文本占位符 3"/>
          <p:cNvSpPr txBox="1"/>
          <p:nvPr/>
        </p:nvSpPr>
        <p:spPr>
          <a:xfrm>
            <a:off x="1520280" y="2438474"/>
            <a:ext cx="8352928" cy="740423"/>
          </a:xfrm>
          <a:prstGeom prst="rect">
            <a:avLst/>
          </a:prstGeom>
        </p:spPr>
        <p:txBody>
          <a:bodyPr vert="horz" lIns="85433" tIns="42716" rIns="85433" bIns="42716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dirty="0">
                <a:solidFill>
                  <a:srgbClr val="FF0000"/>
                </a:solidFill>
                <a:ea typeface="微软雅黑" panose="020B0503020204020204" charset="-122"/>
              </a:rPr>
              <a:t>重组住宿管理</a:t>
            </a:r>
            <a:r>
              <a:rPr lang="zh-CN" altLang="en-US" sz="4000" dirty="0" smtClean="0">
                <a:solidFill>
                  <a:srgbClr val="FF0000"/>
                </a:solidFill>
                <a:ea typeface="微软雅黑" panose="020B0503020204020204" charset="-122"/>
              </a:rPr>
              <a:t>团队，提高服务水平</a:t>
            </a:r>
            <a:endParaRPr lang="zh-CN" altLang="en-US" sz="4000" dirty="0">
              <a:solidFill>
                <a:srgbClr val="FF0000"/>
              </a:solidFill>
              <a:ea typeface="微软雅黑" panose="020B0503020204020204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687" y="4128400"/>
            <a:ext cx="1974017" cy="215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0118" y="-6920"/>
            <a:ext cx="1974249" cy="157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3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687" y="4128400"/>
            <a:ext cx="1974017" cy="215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0118" y="-6920"/>
            <a:ext cx="1974249" cy="157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368152" y="1862410"/>
            <a:ext cx="107491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  新</a:t>
            </a:r>
            <a:r>
              <a:rPr lang="zh-CN" altLang="en-US" sz="32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聘生活老师顺利入职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，由韩灵云带领</a:t>
            </a:r>
            <a:r>
              <a:rPr lang="zh-CN" altLang="en-US" sz="32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新入职的老师到中华中学进行为期</a:t>
            </a:r>
            <a:r>
              <a:rPr lang="en-US" altLang="zh-CN" sz="32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天的封闭学习，本次培训分为师徒 结对、理论讲解、观摩实践、分组讨论、实践考核等环节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3200" b="1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63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53127" y="-16567"/>
            <a:ext cx="1584177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687" y="4128400"/>
            <a:ext cx="1974017" cy="215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C:\Users\qzy\Desktop\19~20上、各人负责工作\IMG_8615.JPG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7" y="1128463"/>
            <a:ext cx="5135482" cy="404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 preferRelativeResize="0"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63580" y="11419465"/>
            <a:ext cx="457704" cy="35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 preferRelativeResize="0"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890011" y="7284145"/>
            <a:ext cx="457704" cy="35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qzy\Desktop\19~20上、各人负责工作\IMG_8612.JPG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948" y="3187932"/>
            <a:ext cx="3717257" cy="309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qzy\Desktop\19~20上、各人负责工作\IMG_8614.JPG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3803" y="182837"/>
            <a:ext cx="3717257" cy="28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687" y="4128400"/>
            <a:ext cx="1974017" cy="215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0118" y="-6920"/>
            <a:ext cx="1974249" cy="157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C:\Users\30975\Documents\Tencent Files\309759210\Image\C2C\E18838B2117B6FECEF4D9FF36C5834E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324" y="3014538"/>
            <a:ext cx="2376264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C:\Users\30975\Desktop\建高生活老师\生活老师中华中学学习\IMG_054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68" y="530262"/>
            <a:ext cx="6912768" cy="496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 descr="C:\Users\30975\Desktop\建高生活老师\生活老师中华中学学习\QQ图片2019122709271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797" y="422249"/>
            <a:ext cx="2512570" cy="2232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04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687" y="4128400"/>
            <a:ext cx="1974017" cy="215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0118" y="-6920"/>
            <a:ext cx="1974249" cy="157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C:\Users\30975\Documents\Tencent Files\309759210\Image\C2C\15711DCB79C4155DAB612DC823FCF6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2" y="1430362"/>
            <a:ext cx="4824536" cy="38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 descr="C:\Users\30975\Documents\Tencent Files\309759210\Image\C2C\3B7814B09F950965789F93E126AA943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831" y="770602"/>
            <a:ext cx="4536505" cy="404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25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3"/>
          <p:cNvSpPr txBox="1"/>
          <p:nvPr/>
        </p:nvSpPr>
        <p:spPr>
          <a:xfrm>
            <a:off x="800200" y="2294458"/>
            <a:ext cx="9577064" cy="740255"/>
          </a:xfrm>
          <a:prstGeom prst="rect">
            <a:avLst/>
          </a:prstGeom>
        </p:spPr>
        <p:txBody>
          <a:bodyPr vert="horz" lIns="85433" tIns="42716" rIns="85433" bIns="42716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04 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组织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各类教育</a:t>
            </a:r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活动，落实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核心素养提升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415" y="4307856"/>
            <a:ext cx="1974017" cy="19413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" name="矩形 2"/>
          <p:cNvSpPr/>
          <p:nvPr/>
        </p:nvSpPr>
        <p:spPr>
          <a:xfrm>
            <a:off x="9297829" y="65"/>
            <a:ext cx="1511961" cy="1214776"/>
          </a:xfrm>
          <a:prstGeom prst="rect">
            <a:avLst/>
          </a:prstGeom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022" y="4307856"/>
            <a:ext cx="1974017" cy="19413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2725" y="-6920"/>
            <a:ext cx="1974249" cy="157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7"/>
          <p:cNvGrpSpPr/>
          <p:nvPr/>
        </p:nvGrpSpPr>
        <p:grpSpPr>
          <a:xfrm>
            <a:off x="124735" y="1705743"/>
            <a:ext cx="2154496" cy="2154216"/>
            <a:chOff x="124735" y="1705743"/>
            <a:chExt cx="2154496" cy="2154216"/>
          </a:xfrm>
        </p:grpSpPr>
        <p:grpSp>
          <p:nvGrpSpPr>
            <p:cNvPr id="55" name="组合 4"/>
            <p:cNvGrpSpPr/>
            <p:nvPr/>
          </p:nvGrpSpPr>
          <p:grpSpPr bwMode="auto">
            <a:xfrm>
              <a:off x="124735" y="1705743"/>
              <a:ext cx="2154496" cy="2154216"/>
              <a:chOff x="3733576" y="3930057"/>
              <a:chExt cx="1800000" cy="1800000"/>
            </a:xfrm>
          </p:grpSpPr>
          <p:sp>
            <p:nvSpPr>
              <p:cNvPr id="56" name="椭圆 5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4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7" name="任意多边形 6">
                <a:hlinkClick r:id="rId4" action="ppaction://hlinkfile"/>
              </p:cNvPr>
              <p:cNvSpPr/>
              <p:nvPr/>
            </p:nvSpPr>
            <p:spPr>
              <a:xfrm>
                <a:off x="3733576" y="3930057"/>
                <a:ext cx="1800000" cy="1800000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4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8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4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646381" y="2452064"/>
              <a:ext cx="1008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军训</a:t>
              </a:r>
              <a:endPara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758592" y="1685107"/>
            <a:ext cx="2154496" cy="2154216"/>
            <a:chOff x="3758592" y="1685107"/>
            <a:chExt cx="2154496" cy="2154216"/>
          </a:xfrm>
        </p:grpSpPr>
        <p:grpSp>
          <p:nvGrpSpPr>
            <p:cNvPr id="63" name="组合 4"/>
            <p:cNvGrpSpPr/>
            <p:nvPr/>
          </p:nvGrpSpPr>
          <p:grpSpPr bwMode="auto">
            <a:xfrm>
              <a:off x="3758592" y="1685107"/>
              <a:ext cx="2154496" cy="2154216"/>
              <a:chOff x="3733576" y="3930057"/>
              <a:chExt cx="1800000" cy="1800000"/>
            </a:xfrm>
          </p:grpSpPr>
          <p:sp>
            <p:nvSpPr>
              <p:cNvPr id="64" name="椭圆 5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4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" name="任意多边形 6"/>
              <p:cNvSpPr/>
              <p:nvPr/>
            </p:nvSpPr>
            <p:spPr>
              <a:xfrm>
                <a:off x="3733576" y="3930057"/>
                <a:ext cx="1800000" cy="1800000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4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4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280238" y="2450908"/>
              <a:ext cx="10086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秋游</a:t>
              </a:r>
              <a:endPara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956161" y="1698123"/>
            <a:ext cx="2154496" cy="2154216"/>
            <a:chOff x="1956161" y="1698123"/>
            <a:chExt cx="2154496" cy="2154216"/>
          </a:xfrm>
        </p:grpSpPr>
        <p:grpSp>
          <p:nvGrpSpPr>
            <p:cNvPr id="59" name="组合 4"/>
            <p:cNvGrpSpPr/>
            <p:nvPr/>
          </p:nvGrpSpPr>
          <p:grpSpPr bwMode="auto">
            <a:xfrm>
              <a:off x="1956161" y="1698123"/>
              <a:ext cx="2154496" cy="2154216"/>
              <a:chOff x="3733576" y="3930057"/>
              <a:chExt cx="1800000" cy="1800000"/>
            </a:xfrm>
          </p:grpSpPr>
          <p:sp>
            <p:nvSpPr>
              <p:cNvPr id="60" name="椭圆 5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4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" name="任意多边形 6"/>
              <p:cNvSpPr/>
              <p:nvPr/>
            </p:nvSpPr>
            <p:spPr>
              <a:xfrm>
                <a:off x="3733576" y="3930057"/>
                <a:ext cx="1800000" cy="1800000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4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4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2279335" y="2476149"/>
              <a:ext cx="14205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运动会</a:t>
              </a:r>
              <a:endPara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383544" y="1705743"/>
            <a:ext cx="2154496" cy="2154216"/>
            <a:chOff x="7383544" y="1705743"/>
            <a:chExt cx="2154496" cy="2154216"/>
          </a:xfrm>
        </p:grpSpPr>
        <p:grpSp>
          <p:nvGrpSpPr>
            <p:cNvPr id="71" name="组合 4"/>
            <p:cNvGrpSpPr/>
            <p:nvPr/>
          </p:nvGrpSpPr>
          <p:grpSpPr bwMode="auto">
            <a:xfrm>
              <a:off x="7383544" y="1705743"/>
              <a:ext cx="2154496" cy="2154216"/>
              <a:chOff x="3733576" y="3930057"/>
              <a:chExt cx="1800000" cy="1800000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4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3" name="任意多边形 72"/>
              <p:cNvSpPr/>
              <p:nvPr/>
            </p:nvSpPr>
            <p:spPr>
              <a:xfrm>
                <a:off x="3733576" y="3930057"/>
                <a:ext cx="1800000" cy="1800000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4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4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7750500" y="2223606"/>
              <a:ext cx="1420582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宿舍</a:t>
              </a:r>
              <a:r>
                <a:rPr lang="zh-CN" altLang="en-US" sz="32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文</a:t>
              </a:r>
              <a:endParaRPr lang="en-US" altLang="zh-CN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  <a:p>
              <a:r>
                <a:rPr lang="zh-CN" altLang="en-US" sz="32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化</a:t>
              </a:r>
              <a:r>
                <a:rPr lang="zh-CN" altLang="en-US" sz="3200" b="1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大赛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576261" y="1705743"/>
            <a:ext cx="2154496" cy="2154216"/>
            <a:chOff x="5576261" y="1705743"/>
            <a:chExt cx="2154496" cy="2154216"/>
          </a:xfrm>
        </p:grpSpPr>
        <p:grpSp>
          <p:nvGrpSpPr>
            <p:cNvPr id="67" name="组合 4"/>
            <p:cNvGrpSpPr/>
            <p:nvPr/>
          </p:nvGrpSpPr>
          <p:grpSpPr bwMode="auto">
            <a:xfrm>
              <a:off x="5576261" y="1705743"/>
              <a:ext cx="2154496" cy="2154216"/>
              <a:chOff x="3733576" y="3930057"/>
              <a:chExt cx="1800000" cy="1800000"/>
            </a:xfrm>
          </p:grpSpPr>
          <p:sp>
            <p:nvSpPr>
              <p:cNvPr id="68" name="椭圆 5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4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9" name="任意多边形 6"/>
              <p:cNvSpPr/>
              <p:nvPr/>
            </p:nvSpPr>
            <p:spPr>
              <a:xfrm>
                <a:off x="3733576" y="3930057"/>
                <a:ext cx="1800000" cy="1800000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4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0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4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6149204" y="2244242"/>
              <a:ext cx="1008609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知识</a:t>
              </a:r>
              <a:endParaRPr lang="en-US" altLang="zh-CN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  <a:p>
              <a:r>
                <a:rPr lang="zh-CN" altLang="en-US" sz="3200" b="1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竞赛</a:t>
              </a:r>
              <a:endPara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230880" y="1705743"/>
            <a:ext cx="2154496" cy="2154216"/>
            <a:chOff x="9230880" y="1705743"/>
            <a:chExt cx="2154496" cy="2154216"/>
          </a:xfrm>
        </p:grpSpPr>
        <p:grpSp>
          <p:nvGrpSpPr>
            <p:cNvPr id="35" name="组合 4"/>
            <p:cNvGrpSpPr/>
            <p:nvPr/>
          </p:nvGrpSpPr>
          <p:grpSpPr bwMode="auto">
            <a:xfrm>
              <a:off x="9230880" y="1705743"/>
              <a:ext cx="2154496" cy="2154216"/>
              <a:chOff x="3733576" y="3930057"/>
              <a:chExt cx="1800000" cy="1800000"/>
            </a:xfrm>
          </p:grpSpPr>
          <p:sp>
            <p:nvSpPr>
              <p:cNvPr id="36" name="椭圆 5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4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" name="任意多边形 6"/>
              <p:cNvSpPr/>
              <p:nvPr/>
            </p:nvSpPr>
            <p:spPr>
              <a:xfrm>
                <a:off x="3733576" y="3930057"/>
                <a:ext cx="1800000" cy="1800000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4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45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9702834" y="2450908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……</a:t>
              </a:r>
              <a:endParaRPr lang="zh-CN" altLang="en-US" sz="4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矩形 42"/>
          <p:cNvSpPr/>
          <p:nvPr/>
        </p:nvSpPr>
        <p:spPr>
          <a:xfrm>
            <a:off x="9297829" y="65"/>
            <a:ext cx="1511961" cy="1214776"/>
          </a:xfrm>
          <a:prstGeom prst="rect">
            <a:avLst/>
          </a:prstGeom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415" y="4307856"/>
            <a:ext cx="1974017" cy="19413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Users\qzy\AppData\Roaming\Tencent\Users\67234352\QQ\WinTemp\RichOle\FXSKL09(SCG(N)LPNXD2SI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8" y="160631"/>
            <a:ext cx="258127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qzy\AppData\Roaming\Tencent\Users\67234352\QQ\WinTemp\RichOle\%T9M7L`76_ZFWRXE}W0%LE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188" y="147618"/>
            <a:ext cx="38004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qzy\AppData\Roaming\Tencent\Users\67234352\QQ\WinTemp\RichOle\B8Y1WHLP2QAHIFB(9NY_BT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885" y="2336883"/>
            <a:ext cx="24574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qzy\AppData\Roaming\Tencent\Users\67234352\QQ\WinTemp\RichOle\05RJ4}Y}3$A$YDC(P729J(J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84" y="160631"/>
            <a:ext cx="25336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qzy\AppData\Roaming\Tencent\Users\67234352\QQ\WinTemp\RichOle\4`ADW0R6NKY9UO@D@VG@(JF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775" y="3808495"/>
            <a:ext cx="35433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3"/>
          <p:cNvSpPr txBox="1"/>
          <p:nvPr/>
        </p:nvSpPr>
        <p:spPr>
          <a:xfrm>
            <a:off x="98883" y="474586"/>
            <a:ext cx="9577064" cy="740255"/>
          </a:xfrm>
          <a:prstGeom prst="rect">
            <a:avLst/>
          </a:prstGeom>
        </p:spPr>
        <p:txBody>
          <a:bodyPr vert="horz" lIns="85433" tIns="42716" rIns="85433" bIns="42716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规范资助工作，努力做到应助尽助</a:t>
            </a:r>
            <a:endParaRPr lang="zh-CN" altLang="en-US" sz="3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415" y="4307856"/>
            <a:ext cx="1974017" cy="19413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" name="矩形 2"/>
          <p:cNvSpPr/>
          <p:nvPr/>
        </p:nvSpPr>
        <p:spPr>
          <a:xfrm>
            <a:off x="9297829" y="65"/>
            <a:ext cx="1511961" cy="1214776"/>
          </a:xfrm>
          <a:prstGeom prst="rect">
            <a:avLst/>
          </a:prstGeom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336704" y="1342188"/>
            <a:ext cx="5904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        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刘艺宣老师</a:t>
            </a:r>
            <a:r>
              <a:rPr lang="zh-CN" altLang="zh-CN" sz="3200" b="1" dirty="0" smtClean="0">
                <a:solidFill>
                  <a:srgbClr val="0070C0"/>
                </a:solidFill>
              </a:rPr>
              <a:t>负责</a:t>
            </a:r>
            <a:r>
              <a:rPr lang="zh-CN" altLang="zh-CN" sz="3200" b="1" dirty="0">
                <a:solidFill>
                  <a:srgbClr val="0070C0"/>
                </a:solidFill>
              </a:rPr>
              <a:t>学生资助工作，包括</a:t>
            </a:r>
            <a:r>
              <a:rPr lang="zh-CN" altLang="zh-CN" sz="3200" b="1" dirty="0" smtClean="0">
                <a:solidFill>
                  <a:srgbClr val="0070C0"/>
                </a:solidFill>
              </a:rPr>
              <a:t>国家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、</a:t>
            </a:r>
            <a:r>
              <a:rPr lang="zh-CN" altLang="zh-CN" sz="3200" b="1" dirty="0" smtClean="0">
                <a:solidFill>
                  <a:srgbClr val="0070C0"/>
                </a:solidFill>
              </a:rPr>
              <a:t>省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、</a:t>
            </a:r>
            <a:r>
              <a:rPr lang="zh-CN" altLang="zh-CN" sz="3200" b="1" dirty="0" smtClean="0">
                <a:solidFill>
                  <a:srgbClr val="0070C0"/>
                </a:solidFill>
              </a:rPr>
              <a:t>市</a:t>
            </a:r>
            <a:r>
              <a:rPr lang="zh-CN" altLang="zh-CN" sz="3200" b="1" dirty="0">
                <a:solidFill>
                  <a:srgbClr val="0070C0"/>
                </a:solidFill>
              </a:rPr>
              <a:t>助学金发放及各级奖学金发放工作</a:t>
            </a:r>
            <a:r>
              <a:rPr lang="zh-CN" altLang="zh-CN" sz="3200" b="1" dirty="0" smtClean="0">
                <a:solidFill>
                  <a:srgbClr val="0070C0"/>
                </a:solidFill>
              </a:rPr>
              <a:t>。通过</a:t>
            </a:r>
            <a:r>
              <a:rPr lang="zh-CN" altLang="zh-CN" sz="3200" b="1" dirty="0">
                <a:solidFill>
                  <a:srgbClr val="0070C0"/>
                </a:solidFill>
              </a:rPr>
              <a:t>网络调查、查阅档案、与扶贫攻坚信息共享、电话</a:t>
            </a:r>
            <a:r>
              <a:rPr lang="zh-CN" altLang="zh-CN" sz="3200" b="1" dirty="0" smtClean="0">
                <a:solidFill>
                  <a:srgbClr val="0070C0"/>
                </a:solidFill>
              </a:rPr>
              <a:t>问询等</a:t>
            </a:r>
            <a:r>
              <a:rPr lang="zh-CN" altLang="zh-CN" sz="3200" b="1" dirty="0">
                <a:solidFill>
                  <a:srgbClr val="0070C0"/>
                </a:solidFill>
              </a:rPr>
              <a:t>多种形式，主动摸排家庭经济困难学生的情况</a:t>
            </a:r>
            <a:r>
              <a:rPr lang="zh-CN" altLang="zh-CN" sz="3200" b="1" dirty="0" smtClean="0">
                <a:solidFill>
                  <a:srgbClr val="0070C0"/>
                </a:solidFill>
              </a:rPr>
              <a:t>，真诚</a:t>
            </a:r>
            <a:r>
              <a:rPr lang="zh-CN" altLang="zh-CN" sz="3200" b="1" dirty="0">
                <a:solidFill>
                  <a:srgbClr val="0070C0"/>
                </a:solidFill>
              </a:rPr>
              <a:t>的去关心每一位困难学生，尊重学生的</a:t>
            </a:r>
            <a:r>
              <a:rPr lang="zh-CN" altLang="zh-CN" sz="3200" b="1" dirty="0" smtClean="0">
                <a:solidFill>
                  <a:srgbClr val="0070C0"/>
                </a:solidFill>
              </a:rPr>
              <a:t>隐私。</a:t>
            </a:r>
            <a:r>
              <a:rPr lang="zh-CN" altLang="zh-CN" sz="3200" b="1" dirty="0">
                <a:solidFill>
                  <a:srgbClr val="0070C0"/>
                </a:solidFill>
              </a:rPr>
              <a:t>努力做到精准资助、应助尽</a:t>
            </a:r>
            <a:r>
              <a:rPr lang="zh-CN" altLang="zh-CN" sz="3200" b="1" dirty="0" smtClean="0">
                <a:solidFill>
                  <a:srgbClr val="0070C0"/>
                </a:solidFill>
              </a:rPr>
              <a:t>助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。</a:t>
            </a:r>
            <a:endParaRPr lang="zh-CN" altLang="zh-CN" sz="3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11555048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17" y="1623884"/>
            <a:ext cx="5211436" cy="391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41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3"/>
          <p:cNvSpPr txBox="1"/>
          <p:nvPr/>
        </p:nvSpPr>
        <p:spPr>
          <a:xfrm>
            <a:off x="822187" y="2664585"/>
            <a:ext cx="9577064" cy="740255"/>
          </a:xfrm>
          <a:prstGeom prst="rect">
            <a:avLst/>
          </a:prstGeom>
        </p:spPr>
        <p:txBody>
          <a:bodyPr vert="horz" lIns="85433" tIns="42716" rIns="85433" bIns="42716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05 </a:t>
            </a:r>
            <a:r>
              <a:rPr lang="zh-CN" altLang="en-US" sz="36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点滴</a:t>
            </a:r>
            <a:r>
              <a:rPr lang="zh-CN" altLang="en-US" sz="36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尝试，创新工作</a:t>
            </a:r>
          </a:p>
          <a:p>
            <a:endParaRPr lang="zh-CN" altLang="en-US" sz="3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415" y="4307856"/>
            <a:ext cx="1974017" cy="19413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" name="矩形 2"/>
          <p:cNvSpPr/>
          <p:nvPr/>
        </p:nvSpPr>
        <p:spPr>
          <a:xfrm>
            <a:off x="9297829" y="65"/>
            <a:ext cx="1511961" cy="1214776"/>
          </a:xfrm>
          <a:prstGeom prst="rect">
            <a:avLst/>
          </a:prstGeom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06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2987473" y="416980"/>
            <a:ext cx="4821891" cy="2768300"/>
            <a:chOff x="2761911" y="726775"/>
            <a:chExt cx="3137745" cy="1800200"/>
          </a:xfrm>
        </p:grpSpPr>
        <p:sp>
          <p:nvSpPr>
            <p:cNvPr id="27" name="椭圆 26"/>
            <p:cNvSpPr/>
            <p:nvPr/>
          </p:nvSpPr>
          <p:spPr>
            <a:xfrm>
              <a:off x="3430685" y="726775"/>
              <a:ext cx="1800200" cy="18002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8" name="椭圆 27"/>
            <p:cNvSpPr/>
            <p:nvPr/>
          </p:nvSpPr>
          <p:spPr>
            <a:xfrm>
              <a:off x="3520784" y="817865"/>
              <a:ext cx="1620000" cy="16200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45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1911" y="1197554"/>
              <a:ext cx="3137745" cy="860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同心同德</a:t>
              </a:r>
              <a:endParaRPr lang="en-US" altLang="zh-CN" sz="40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精诚合作</a:t>
              </a:r>
              <a:endParaRPr lang="zh-CN" altLang="en-US" sz="4000" b="1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40" name="同心圆 39"/>
          <p:cNvSpPr/>
          <p:nvPr/>
        </p:nvSpPr>
        <p:spPr>
          <a:xfrm>
            <a:off x="4561151" y="3320779"/>
            <a:ext cx="270515" cy="270515"/>
          </a:xfrm>
          <a:prstGeom prst="donut">
            <a:avLst>
              <a:gd name="adj" fmla="val 4879"/>
            </a:avLst>
          </a:prstGeom>
          <a:gradFill>
            <a:gsLst>
              <a:gs pos="0">
                <a:schemeClr val="bg1"/>
              </a:gs>
              <a:gs pos="55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45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28528" y="1167215"/>
            <a:ext cx="7585840" cy="2582589"/>
            <a:chOff x="3037" y="1838"/>
            <a:chExt cx="11946" cy="4067"/>
          </a:xfrm>
        </p:grpSpPr>
        <p:sp>
          <p:nvSpPr>
            <p:cNvPr id="33" name="椭圆 32"/>
            <p:cNvSpPr/>
            <p:nvPr/>
          </p:nvSpPr>
          <p:spPr>
            <a:xfrm>
              <a:off x="11759" y="3938"/>
              <a:ext cx="539" cy="53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4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037" y="4971"/>
              <a:ext cx="935" cy="93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4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14529" y="1838"/>
              <a:ext cx="455" cy="45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4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5832" y="4320"/>
              <a:ext cx="696" cy="69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7" name="同心圆 3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45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245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charset="-122"/>
                </a:endParaRPr>
              </a:p>
            </p:txBody>
          </p:sp>
        </p:grpSp>
        <p:sp>
          <p:nvSpPr>
            <p:cNvPr id="41" name="椭圆 40"/>
            <p:cNvSpPr/>
            <p:nvPr/>
          </p:nvSpPr>
          <p:spPr>
            <a:xfrm>
              <a:off x="6966" y="4617"/>
              <a:ext cx="407" cy="40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4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370319" y="5564049"/>
            <a:ext cx="428435" cy="386283"/>
            <a:chOff x="4634991" y="2138335"/>
            <a:chExt cx="428348" cy="386204"/>
          </a:xfrm>
        </p:grpSpPr>
        <p:sp>
          <p:nvSpPr>
            <p:cNvPr id="43" name="Freeform 5"/>
            <p:cNvSpPr/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113941" tIns="56970" rIns="113941" bIns="56970" numCol="1" anchor="t" anchorCtr="0" compatLnSpc="1"/>
            <a:lstStyle/>
            <a:p>
              <a:endParaRPr lang="zh-CN" altLang="en-US" sz="224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44" name="KSO_Shape"/>
            <p:cNvSpPr/>
            <p:nvPr/>
          </p:nvSpPr>
          <p:spPr bwMode="auto">
            <a:xfrm>
              <a:off x="4711293" y="2236765"/>
              <a:ext cx="275742" cy="18934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24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856303" y="5564017"/>
            <a:ext cx="428435" cy="386283"/>
            <a:chOff x="5557128" y="2138335"/>
            <a:chExt cx="428348" cy="386204"/>
          </a:xfrm>
        </p:grpSpPr>
        <p:sp>
          <p:nvSpPr>
            <p:cNvPr id="49" name="Freeform 5"/>
            <p:cNvSpPr/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113941" tIns="56970" rIns="113941" bIns="56970" numCol="1" anchor="t" anchorCtr="0" compatLnSpc="1"/>
            <a:lstStyle/>
            <a:p>
              <a:endParaRPr lang="zh-CN" altLang="en-US" sz="224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endParaRPr>
            </a:p>
          </p:txBody>
        </p:sp>
        <p:sp>
          <p:nvSpPr>
            <p:cNvPr id="50" name="KSO_Shape"/>
            <p:cNvSpPr/>
            <p:nvPr/>
          </p:nvSpPr>
          <p:spPr bwMode="auto">
            <a:xfrm>
              <a:off x="5652120" y="2208685"/>
              <a:ext cx="238362" cy="23597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245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28991" y="3729151"/>
            <a:ext cx="10513168" cy="1259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建邺高级中学</a:t>
            </a:r>
            <a:r>
              <a:rPr lang="en-US" altLang="zh-CN" sz="36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19~20</a:t>
            </a:r>
            <a:r>
              <a:rPr lang="zh-CN" altLang="en-US" sz="36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学年第一学期</a:t>
            </a:r>
            <a:endParaRPr lang="en-US" altLang="zh-CN" sz="3600" b="1" dirty="0" smtClean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3985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德育工作总结</a:t>
            </a:r>
            <a:endParaRPr lang="zh-CN" altLang="en-US" sz="3985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67590" y="5025295"/>
            <a:ext cx="3857877" cy="43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45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时</a:t>
            </a:r>
            <a:r>
              <a:rPr lang="zh-CN" altLang="en-US" sz="2245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间</a:t>
            </a:r>
            <a:r>
              <a:rPr lang="zh-CN" altLang="en-US" sz="2245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2245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2020</a:t>
            </a:r>
            <a:r>
              <a:rPr lang="zh-CN" altLang="en-US" sz="2245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245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245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2245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en-US" sz="2245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日</a:t>
            </a:r>
            <a:endParaRPr lang="zh-CN" altLang="en-US" sz="2245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4" name="Picture 3" descr="南京市建邺高级中学副本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0" r="23770" b="23338"/>
          <a:stretch>
            <a:fillRect/>
          </a:stretch>
        </p:blipFill>
        <p:spPr bwMode="auto">
          <a:xfrm>
            <a:off x="80120" y="213606"/>
            <a:ext cx="1097742" cy="109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415" y="4307856"/>
            <a:ext cx="1974017" cy="19413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" name="矩形 2"/>
          <p:cNvSpPr/>
          <p:nvPr/>
        </p:nvSpPr>
        <p:spPr>
          <a:xfrm>
            <a:off x="9297829" y="65"/>
            <a:ext cx="1511961" cy="1214776"/>
          </a:xfrm>
          <a:prstGeom prst="rect">
            <a:avLst/>
          </a:prstGeom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8" y="192073"/>
            <a:ext cx="7904687" cy="59306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24" y="206226"/>
            <a:ext cx="7907535" cy="59306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67" y="206226"/>
            <a:ext cx="7904662" cy="59306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04" y="206226"/>
            <a:ext cx="7904975" cy="593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4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415" y="4307856"/>
            <a:ext cx="1974017" cy="19413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" name="矩形 2"/>
          <p:cNvSpPr/>
          <p:nvPr/>
        </p:nvSpPr>
        <p:spPr>
          <a:xfrm>
            <a:off x="9297829" y="65"/>
            <a:ext cx="1511961" cy="1214776"/>
          </a:xfrm>
          <a:prstGeom prst="rect">
            <a:avLst/>
          </a:prstGeom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415" y="3793937"/>
            <a:ext cx="1974017" cy="19413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0" name="矩形 9"/>
          <p:cNvSpPr/>
          <p:nvPr/>
        </p:nvSpPr>
        <p:spPr>
          <a:xfrm>
            <a:off x="9297829" y="-513854"/>
            <a:ext cx="1511961" cy="1214776"/>
          </a:xfrm>
          <a:prstGeom prst="rect">
            <a:avLst/>
          </a:prstGeom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2600399" y="211372"/>
            <a:ext cx="5857279" cy="7921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 fontAlgn="base"/>
            <a:r>
              <a:rPr lang="zh-CN" altLang="en-US" sz="4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几 点 </a:t>
            </a:r>
            <a:r>
              <a:rPr lang="zh-CN" altLang="en-US" sz="4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+mj-cs"/>
              </a:rPr>
              <a:t>反 思</a:t>
            </a:r>
          </a:p>
        </p:txBody>
      </p:sp>
      <p:sp>
        <p:nvSpPr>
          <p:cNvPr id="12" name="内容占位符 2"/>
          <p:cNvSpPr txBox="1"/>
          <p:nvPr/>
        </p:nvSpPr>
        <p:spPr>
          <a:xfrm>
            <a:off x="243838" y="1358354"/>
            <a:ext cx="11221924" cy="4572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>
              <a:spcBef>
                <a:spcPct val="0"/>
              </a:spcBef>
              <a:spcAft>
                <a:spcPct val="35000"/>
              </a:spcAft>
            </a:pP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、如何引导男女生适度自然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交往</a:t>
            </a:r>
            <a:r>
              <a:rPr lang="zh-CN" altLang="en-US" sz="3600" b="1" dirty="0" smtClean="0"/>
              <a:t> ？</a:t>
            </a:r>
            <a:endParaRPr lang="en-US" altLang="zh-CN" sz="3600" b="1" dirty="0" smtClean="0"/>
          </a:p>
          <a:p>
            <a:pPr>
              <a:spcBef>
                <a:spcPct val="0"/>
              </a:spcBef>
              <a:spcAft>
                <a:spcPct val="35000"/>
              </a:spcAft>
            </a:pPr>
            <a:r>
              <a:rPr lang="en-US" altLang="zh-CN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、成长档案袋在 </a:t>
            </a:r>
            <a:r>
              <a:rPr lang="en-US" altLang="zh-CN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品学双困生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教育，如何操作才能提高针对性和有效性？</a:t>
            </a:r>
          </a:p>
          <a:p>
            <a:pPr>
              <a:spcBef>
                <a:spcPct val="20000"/>
              </a:spcBef>
            </a:pPr>
            <a:r>
              <a:rPr lang="en-US" altLang="zh-CN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、如何</a:t>
            </a:r>
            <a:r>
              <a:rPr lang="zh-CN" altLang="en-US" sz="3600" b="1" dirty="0"/>
              <a:t>强化养成教育，  </a:t>
            </a:r>
            <a:r>
              <a:rPr lang="zh-CN" altLang="en-US" sz="3600" b="1" dirty="0" smtClean="0"/>
              <a:t>培养明理修身的</a:t>
            </a:r>
            <a:r>
              <a:rPr lang="zh-CN" altLang="en-US" sz="3600" b="1" dirty="0"/>
              <a:t>学生？</a:t>
            </a:r>
            <a:r>
              <a:rPr lang="zh-CN" altLang="en-US" sz="3600" b="1" dirty="0" smtClean="0"/>
              <a:t>比如</a:t>
            </a:r>
            <a:r>
              <a:rPr lang="zh-CN" altLang="en-US" sz="3600" b="1" dirty="0"/>
              <a:t>校园内不</a:t>
            </a:r>
            <a:r>
              <a:rPr lang="zh-CN" altLang="en-US" sz="3600" b="1" dirty="0" smtClean="0"/>
              <a:t>“打冲锋”、就餐</a:t>
            </a:r>
            <a:r>
              <a:rPr lang="zh-CN" altLang="en-US" sz="3600" b="1" dirty="0"/>
              <a:t>礼仪、集会</a:t>
            </a:r>
            <a:r>
              <a:rPr lang="zh-CN" altLang="en-US" sz="3600" b="1" dirty="0" smtClean="0"/>
              <a:t>礼仪等。</a:t>
            </a:r>
            <a:endParaRPr lang="en-US" altLang="zh-CN" sz="3600" b="1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600" b="1" dirty="0" smtClean="0">
                <a:solidFill>
                  <a:srgbClr val="232399"/>
                </a:solidFill>
                <a:latin typeface="黑体" panose="02010609060101010101" charset="-122"/>
                <a:ea typeface="黑体" panose="02010609060101010101" charset="-122"/>
              </a:rPr>
              <a:t>   恳请各位和我们</a:t>
            </a:r>
            <a:r>
              <a:rPr lang="zh-CN" altLang="en-US" sz="3600" b="1" dirty="0">
                <a:solidFill>
                  <a:srgbClr val="232399"/>
                </a:solidFill>
                <a:latin typeface="黑体" panose="02010609060101010101" charset="-122"/>
                <a:ea typeface="黑体" panose="02010609060101010101" charset="-122"/>
              </a:rPr>
              <a:t>一起思考，提供良好建议。</a:t>
            </a:r>
          </a:p>
          <a:p>
            <a:pPr>
              <a:spcBef>
                <a:spcPct val="20000"/>
              </a:spcBef>
              <a:buChar char="•"/>
            </a:pPr>
            <a:endParaRPr lang="en-US" altLang="zh-CN" sz="3600" b="1" dirty="0">
              <a:latin typeface="Calibri" panose="020F0502020204030204" pitchFamily="2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har char="•"/>
            </a:pPr>
            <a:endParaRPr lang="en-US" altLang="zh-CN" sz="3600" b="1" dirty="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620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415" y="4307856"/>
            <a:ext cx="1974017" cy="19413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" name="矩形 2"/>
          <p:cNvSpPr/>
          <p:nvPr/>
        </p:nvSpPr>
        <p:spPr>
          <a:xfrm>
            <a:off x="9297829" y="65"/>
            <a:ext cx="1511961" cy="1214776"/>
          </a:xfrm>
          <a:prstGeom prst="rect">
            <a:avLst/>
          </a:prstGeom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1837233" y="857196"/>
            <a:ext cx="7690604" cy="746320"/>
          </a:xfrm>
        </p:spPr>
        <p:txBody>
          <a:bodyPr wrap="square" lIns="85698" tIns="42849" rIns="85698" bIns="42849" anchor="ctr"/>
          <a:lstStyle>
            <a:lvl1pPr algn="ctr" defTabSz="1148715" rtl="0" eaLnBrk="1" latinLnBrk="0" hangingPunct="1">
              <a:spcBef>
                <a:spcPct val="0"/>
              </a:spcBef>
              <a:buNone/>
              <a:defRPr sz="55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学期结束工作布置</a:t>
            </a:r>
            <a:endParaRPr lang="zh-CN" altLang="en-US" sz="36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595366" y="1909621"/>
            <a:ext cx="10671685" cy="4551504"/>
          </a:xfrm>
          <a:prstGeom prst="rect">
            <a:avLst/>
          </a:prstGeom>
        </p:spPr>
        <p:txBody>
          <a:bodyPr wrap="square" lIns="85698" tIns="42849" rIns="85698" bIns="42849" anchor="t"/>
          <a:lstStyle>
            <a:lvl1pPr marL="430530" indent="-430530" algn="l" defTabSz="1148715" rtl="0" eaLnBrk="1" latinLnBrk="0" hangingPunct="1">
              <a:spcBef>
                <a:spcPct val="25000"/>
              </a:spcBef>
              <a:buFont typeface="Arial" panose="020B0604020202020204" pitchFamily="34" charset="0"/>
              <a:buChar char="•"/>
              <a:defRPr sz="4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3450" indent="-358775" algn="l" defTabSz="1148715" rtl="0" eaLnBrk="1" latinLnBrk="0" hangingPunct="1">
              <a:spcBef>
                <a:spcPct val="25000"/>
              </a:spcBef>
              <a:buFont typeface="Arial" panose="020B0604020202020204" pitchFamily="34" charset="0"/>
              <a:buChar char="–"/>
              <a:defRPr sz="3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5735" indent="-287020" algn="l" defTabSz="1148715" rtl="0" eaLnBrk="1" latinLnBrk="0" hangingPunct="1">
              <a:spcBef>
                <a:spcPct val="25000"/>
              </a:spcBef>
              <a:buFont typeface="Arial" panose="020B0604020202020204" pitchFamily="34" charset="0"/>
              <a:buChar char="•"/>
              <a:defRPr sz="30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0410" indent="-287020" algn="l" defTabSz="1148715" rtl="0" eaLnBrk="1" latinLnBrk="0" hangingPunct="1">
              <a:spcBef>
                <a:spcPct val="25000"/>
              </a:spcBef>
              <a:buFont typeface="Arial" panose="020B0604020202020204" pitchFamily="34" charset="0"/>
              <a:buChar char="–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85085" indent="-287020" algn="l" defTabSz="1148715" rtl="0" eaLnBrk="1" latinLnBrk="0" hangingPunct="1">
              <a:spcBef>
                <a:spcPct val="25000"/>
              </a:spcBef>
              <a:buFont typeface="Arial" panose="020B0604020202020204" pitchFamily="34" charset="0"/>
              <a:buChar char="»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59125" indent="-287020" algn="l" defTabSz="1148715" rtl="0" eaLnBrk="1" latinLnBrk="0" hangingPunct="1">
              <a:spcBef>
                <a:spcPct val="25000"/>
              </a:spcBef>
              <a:buFont typeface="Arial" panose="020B0604020202020204" pitchFamily="34" charset="0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33800" indent="-287020" algn="l" defTabSz="1148715" rtl="0" eaLnBrk="1" latinLnBrk="0" hangingPunct="1">
              <a:spcBef>
                <a:spcPct val="25000"/>
              </a:spcBef>
              <a:buFont typeface="Arial" panose="020B0604020202020204" pitchFamily="34" charset="0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07840" indent="-287020" algn="l" defTabSz="1148715" rtl="0" eaLnBrk="1" latinLnBrk="0" hangingPunct="1">
              <a:spcBef>
                <a:spcPct val="25000"/>
              </a:spcBef>
              <a:buFont typeface="Arial" panose="020B0604020202020204" pitchFamily="34" charset="0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82515" indent="-287020" algn="l" defTabSz="1148715" rtl="0" eaLnBrk="1" latinLnBrk="0" hangingPunct="1">
              <a:spcBef>
                <a:spcPct val="25000"/>
              </a:spcBef>
              <a:buFont typeface="Arial" panose="020B0604020202020204" pitchFamily="34" charset="0"/>
              <a:buChar char="•"/>
              <a:defRPr sz="25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17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日（周五）</a:t>
            </a:r>
            <a:endParaRPr lang="en-US" altLang="zh-CN" sz="32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13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50~14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10假前教育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（广播会）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14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:10~14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：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50发寒假作业、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寒假致家长信</a:t>
            </a:r>
            <a:endParaRPr lang="en-US" altLang="zh-CN" sz="3200" b="1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注意：</a:t>
            </a:r>
            <a:endParaRPr lang="en-US" altLang="zh-CN" sz="32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 smtClean="0"/>
              <a:t>1</a:t>
            </a:r>
            <a:r>
              <a:rPr lang="zh-CN" altLang="en-US" sz="3200" b="1" dirty="0" smtClean="0"/>
              <a:t>月</a:t>
            </a:r>
            <a:r>
              <a:rPr lang="en-US" altLang="zh-CN" sz="3200" b="1" dirty="0" smtClean="0"/>
              <a:t>17</a:t>
            </a:r>
            <a:r>
              <a:rPr lang="zh-CN" altLang="en-US" sz="3200" b="1" dirty="0" smtClean="0"/>
              <a:t>日所有住校生于</a:t>
            </a:r>
            <a:r>
              <a:rPr lang="en-US" altLang="zh-CN" sz="3200" b="1" dirty="0" smtClean="0"/>
              <a:t>12</a:t>
            </a:r>
            <a:r>
              <a:rPr lang="zh-CN" altLang="en-US" sz="3200" b="1" dirty="0" smtClean="0"/>
              <a:t>：00</a:t>
            </a:r>
            <a:r>
              <a:rPr lang="en-US" altLang="zh-CN" sz="3200" b="1" dirty="0" smtClean="0"/>
              <a:t>~17:00</a:t>
            </a:r>
            <a:r>
              <a:rPr lang="zh-CN" altLang="en-US" sz="3200" b="1" dirty="0" smtClean="0"/>
              <a:t>领取物品</a:t>
            </a:r>
            <a:r>
              <a:rPr lang="en-US" altLang="zh-CN" sz="3200" b="1" dirty="0" smtClean="0"/>
              <a:t>.</a:t>
            </a:r>
          </a:p>
          <a:p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695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177923" y="1081199"/>
            <a:ext cx="2330711" cy="23307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45">
                <a:solidFill>
                  <a:srgbClr val="0070C0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45">
                <a:solidFill>
                  <a:srgbClr val="0070C0"/>
                </a:solidFill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1272498" y="4127616"/>
            <a:ext cx="844441" cy="844441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45"/>
          </a:p>
        </p:txBody>
      </p:sp>
      <p:sp>
        <p:nvSpPr>
          <p:cNvPr id="10" name="椭圆 9"/>
          <p:cNvSpPr/>
          <p:nvPr/>
        </p:nvSpPr>
        <p:spPr>
          <a:xfrm>
            <a:off x="2366186" y="659115"/>
            <a:ext cx="342395" cy="342395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45"/>
          </a:p>
        </p:txBody>
      </p:sp>
      <p:grpSp>
        <p:nvGrpSpPr>
          <p:cNvPr id="11" name="组合 10"/>
          <p:cNvGrpSpPr/>
          <p:nvPr/>
        </p:nvGrpSpPr>
        <p:grpSpPr>
          <a:xfrm>
            <a:off x="6068973" y="3349644"/>
            <a:ext cx="375146" cy="37514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45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45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653731" y="1666321"/>
            <a:ext cx="777435" cy="77743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45">
                <a:solidFill>
                  <a:schemeClr val="tx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45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340676" y="4219406"/>
            <a:ext cx="273861" cy="273861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45">
                <a:solidFill>
                  <a:schemeClr val="tx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45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38581" y="5445733"/>
            <a:ext cx="358771" cy="358771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45">
                <a:solidFill>
                  <a:schemeClr val="tx1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45"/>
            </a:p>
          </p:txBody>
        </p:sp>
      </p:grpSp>
      <p:sp>
        <p:nvSpPr>
          <p:cNvPr id="24" name="椭圆 23"/>
          <p:cNvSpPr/>
          <p:nvPr/>
        </p:nvSpPr>
        <p:spPr>
          <a:xfrm>
            <a:off x="5650725" y="1340894"/>
            <a:ext cx="342395" cy="342395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45"/>
          </a:p>
        </p:txBody>
      </p:sp>
      <p:sp>
        <p:nvSpPr>
          <p:cNvPr id="25" name="椭圆 24"/>
          <p:cNvSpPr/>
          <p:nvPr/>
        </p:nvSpPr>
        <p:spPr>
          <a:xfrm>
            <a:off x="5668809" y="5647496"/>
            <a:ext cx="171198" cy="17119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45"/>
          </a:p>
        </p:txBody>
      </p:sp>
      <p:grpSp>
        <p:nvGrpSpPr>
          <p:cNvPr id="26" name="组合 25"/>
          <p:cNvGrpSpPr/>
          <p:nvPr/>
        </p:nvGrpSpPr>
        <p:grpSpPr>
          <a:xfrm>
            <a:off x="4447151" y="3918609"/>
            <a:ext cx="1027533" cy="102753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45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45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218272" y="1920567"/>
            <a:ext cx="2107565" cy="62801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49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THANKS</a:t>
            </a:r>
            <a:endParaRPr lang="zh-CN" altLang="en-US" sz="349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71114" y="4358658"/>
            <a:ext cx="3351530" cy="858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985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感谢聆听！</a:t>
            </a:r>
            <a:endParaRPr lang="en-US" altLang="zh-CN" sz="4985" b="1" dirty="0" smtClean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99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9" grpId="2" bldLvl="0" animBg="1"/>
      <p:bldP spid="10" grpId="0" bldLvl="0" animBg="1"/>
      <p:bldP spid="10" grpId="1" bldLvl="0" animBg="1"/>
      <p:bldP spid="10" grpId="2" bldLvl="0" animBg="1"/>
      <p:bldP spid="24" grpId="0" bldLvl="0" animBg="1"/>
      <p:bldP spid="24" grpId="1" bldLvl="0" animBg="1"/>
      <p:bldP spid="24" grpId="2" bldLvl="0" animBg="1"/>
      <p:bldP spid="25" grpId="0" bldLvl="0" animBg="1"/>
      <p:bldP spid="25" grpId="1" bldLvl="0" animBg="1"/>
      <p:bldP spid="25" grpId="2" bldLvl="0" animBg="1"/>
      <p:bldP spid="29" grpId="0" bldLvl="0" animBg="1"/>
      <p:bldP spid="29" grpId="1" bldLvl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3293" y="3240"/>
            <a:ext cx="2354620" cy="215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6661" y="4935953"/>
            <a:ext cx="402131" cy="44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327" y="5384592"/>
            <a:ext cx="1076736" cy="44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7" y="4283848"/>
            <a:ext cx="2354620" cy="215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/>
          <p:cNvGrpSpPr/>
          <p:nvPr/>
        </p:nvGrpSpPr>
        <p:grpSpPr>
          <a:xfrm>
            <a:off x="3729665" y="1392099"/>
            <a:ext cx="3938898" cy="3902766"/>
            <a:chOff x="3665655" y="995806"/>
            <a:chExt cx="4215792" cy="4176032"/>
          </a:xfrm>
        </p:grpSpPr>
        <p:sp>
          <p:nvSpPr>
            <p:cNvPr id="3" name="椭圆 2"/>
            <p:cNvSpPr/>
            <p:nvPr/>
          </p:nvSpPr>
          <p:spPr>
            <a:xfrm>
              <a:off x="3829551" y="1283838"/>
              <a:ext cx="3888000" cy="388800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4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" name="正五边形 3"/>
            <p:cNvSpPr/>
            <p:nvPr/>
          </p:nvSpPr>
          <p:spPr>
            <a:xfrm>
              <a:off x="3865339" y="1196752"/>
              <a:ext cx="3816424" cy="3634690"/>
            </a:xfrm>
            <a:prstGeom prst="pentagon">
              <a:avLst/>
            </a:prstGeom>
            <a:noFill/>
            <a:ln w="1270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45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5485519" y="995806"/>
              <a:ext cx="576064" cy="57606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sz="261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665655" y="2293831"/>
              <a:ext cx="576064" cy="57606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</a:p>
          </p:txBody>
        </p:sp>
        <p:sp>
          <p:nvSpPr>
            <p:cNvPr id="7" name="椭圆 6"/>
            <p:cNvSpPr/>
            <p:nvPr/>
          </p:nvSpPr>
          <p:spPr>
            <a:xfrm>
              <a:off x="7305383" y="2293831"/>
              <a:ext cx="576064" cy="57606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4297387" y="4462905"/>
              <a:ext cx="576064" cy="57606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6673651" y="4462905"/>
              <a:ext cx="576064" cy="57606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1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</a:p>
          </p:txBody>
        </p:sp>
      </p:grpSp>
      <p:sp>
        <p:nvSpPr>
          <p:cNvPr id="10" name="TextBox 8"/>
          <p:cNvSpPr txBox="1"/>
          <p:nvPr/>
        </p:nvSpPr>
        <p:spPr>
          <a:xfrm>
            <a:off x="4457140" y="864315"/>
            <a:ext cx="3327835" cy="455598"/>
          </a:xfrm>
          <a:prstGeom prst="rect">
            <a:avLst/>
          </a:prstGeom>
          <a:noFill/>
        </p:spPr>
        <p:txBody>
          <a:bodyPr wrap="square" lIns="85433" tIns="42716" rIns="85433" bIns="42716" rtlCol="0">
            <a:spAutoFit/>
          </a:bodyPr>
          <a:lstStyle>
            <a:defPPr>
              <a:defRPr lang="zh-CN"/>
            </a:defPPr>
            <a:lvl1pPr>
              <a:defRPr sz="2400" b="1"/>
            </a:lvl1pPr>
          </a:lstStyle>
          <a:p>
            <a:r>
              <a:rPr lang="zh-CN" altLang="en-US" dirty="0"/>
              <a:t>同心同德，精诚合作</a:t>
            </a:r>
            <a:endParaRPr lang="zh-CN" altLang="zh-CN" dirty="0"/>
          </a:p>
        </p:txBody>
      </p:sp>
      <p:sp>
        <p:nvSpPr>
          <p:cNvPr id="12" name="TextBox 8"/>
          <p:cNvSpPr txBox="1"/>
          <p:nvPr/>
        </p:nvSpPr>
        <p:spPr>
          <a:xfrm>
            <a:off x="7831278" y="2649523"/>
            <a:ext cx="3309957" cy="455598"/>
          </a:xfrm>
          <a:prstGeom prst="rect">
            <a:avLst/>
          </a:prstGeom>
          <a:noFill/>
        </p:spPr>
        <p:txBody>
          <a:bodyPr wrap="square" lIns="85433" tIns="42716" rIns="85433" bIns="42716" rtlCol="0">
            <a:spAutoFit/>
          </a:bodyPr>
          <a:lstStyle>
            <a:defPPr>
              <a:defRPr lang="zh-CN"/>
            </a:defPPr>
            <a:lvl1pPr>
              <a:defRPr sz="2400" b="1"/>
            </a:lvl1pPr>
          </a:lstStyle>
          <a:p>
            <a:r>
              <a:rPr lang="zh-CN" altLang="en-US" dirty="0" smtClean="0"/>
              <a:t>点滴尝试，创新工作</a:t>
            </a:r>
            <a:endParaRPr lang="zh-CN" altLang="en-US" dirty="0"/>
          </a:p>
        </p:txBody>
      </p:sp>
      <p:sp>
        <p:nvSpPr>
          <p:cNvPr id="13" name="TextBox 8"/>
          <p:cNvSpPr txBox="1"/>
          <p:nvPr/>
        </p:nvSpPr>
        <p:spPr>
          <a:xfrm>
            <a:off x="7348981" y="4632469"/>
            <a:ext cx="2668243" cy="824930"/>
          </a:xfrm>
          <a:prstGeom prst="rect">
            <a:avLst/>
          </a:prstGeom>
          <a:noFill/>
        </p:spPr>
        <p:txBody>
          <a:bodyPr wrap="square" lIns="85433" tIns="42716" rIns="85433" bIns="42716" rtlCol="0">
            <a:spAutoFit/>
          </a:bodyPr>
          <a:lstStyle>
            <a:defPPr>
              <a:defRPr lang="zh-CN"/>
            </a:defPPr>
            <a:lvl1pPr algn="ctr">
              <a:defRPr sz="2245" b="1">
                <a:solidFill>
                  <a:srgbClr val="5F5E5C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</a:rPr>
              <a:t>组织各类教育</a:t>
            </a:r>
            <a:r>
              <a:rPr lang="zh-CN" altLang="en-US" sz="2400" dirty="0" smtClean="0">
                <a:solidFill>
                  <a:schemeClr val="tx1"/>
                </a:solidFill>
                <a:latin typeface="+mn-lt"/>
                <a:ea typeface="+mn-ea"/>
              </a:rPr>
              <a:t>活动落实核心素养提升</a:t>
            </a:r>
            <a:endParaRPr lang="zh-CN" altLang="en-US" sz="24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1529782" y="4666342"/>
            <a:ext cx="2362516" cy="824930"/>
          </a:xfrm>
          <a:prstGeom prst="rect">
            <a:avLst/>
          </a:prstGeom>
          <a:noFill/>
        </p:spPr>
        <p:txBody>
          <a:bodyPr wrap="square" lIns="85433" tIns="42716" rIns="85433" bIns="42716" rtlCol="0">
            <a:spAutoFit/>
          </a:bodyPr>
          <a:lstStyle/>
          <a:p>
            <a:r>
              <a:rPr lang="zh-CN" altLang="en-US" sz="2400" b="1" dirty="0" smtClean="0"/>
              <a:t>重组住宿管理团队提高管理水平</a:t>
            </a:r>
            <a:endParaRPr lang="zh-CN" altLang="zh-CN" sz="2400" b="1" dirty="0"/>
          </a:p>
        </p:txBody>
      </p:sp>
      <p:sp>
        <p:nvSpPr>
          <p:cNvPr id="14" name="TextBox 8"/>
          <p:cNvSpPr txBox="1"/>
          <p:nvPr/>
        </p:nvSpPr>
        <p:spPr>
          <a:xfrm rot="10800000" flipV="1">
            <a:off x="800200" y="2593259"/>
            <a:ext cx="2940525" cy="455598"/>
          </a:xfrm>
          <a:prstGeom prst="rect">
            <a:avLst/>
          </a:prstGeom>
          <a:noFill/>
        </p:spPr>
        <p:txBody>
          <a:bodyPr wrap="square" lIns="85433" tIns="42716" rIns="85433" bIns="42716" rtlCol="0">
            <a:spAutoFit/>
          </a:bodyPr>
          <a:lstStyle>
            <a:defPPr>
              <a:defRPr lang="zh-CN"/>
            </a:defPPr>
            <a:lvl1pPr>
              <a:defRPr sz="2400" b="1"/>
            </a:lvl1pPr>
          </a:lstStyle>
          <a:p>
            <a:r>
              <a:rPr lang="zh-CN" altLang="en-US" dirty="0"/>
              <a:t>常规管理，常抓不懈</a:t>
            </a:r>
          </a:p>
        </p:txBody>
      </p:sp>
      <p:pic>
        <p:nvPicPr>
          <p:cNvPr id="21" name="Picture 2" descr="F:\招生\学校美图\校园美景\QQ图片201705091351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03985" y="2466209"/>
            <a:ext cx="2590256" cy="2045610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687" y="4128400"/>
            <a:ext cx="1974017" cy="215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5136" y="-484537"/>
            <a:ext cx="1974017" cy="215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组合 7"/>
          <p:cNvGrpSpPr/>
          <p:nvPr/>
        </p:nvGrpSpPr>
        <p:grpSpPr>
          <a:xfrm>
            <a:off x="223687" y="134218"/>
            <a:ext cx="7489190" cy="3106420"/>
            <a:chOff x="7381" y="5"/>
            <a:chExt cx="11794" cy="4892"/>
          </a:xfrm>
        </p:grpSpPr>
        <p:sp>
          <p:nvSpPr>
            <p:cNvPr id="2" name="TextBox 11"/>
            <p:cNvSpPr txBox="1"/>
            <p:nvPr/>
          </p:nvSpPr>
          <p:spPr>
            <a:xfrm>
              <a:off x="7381" y="3555"/>
              <a:ext cx="1498" cy="1342"/>
            </a:xfrm>
            <a:prstGeom prst="rect">
              <a:avLst/>
            </a:prstGeom>
            <a:noFill/>
          </p:spPr>
          <p:txBody>
            <a:bodyPr wrap="none" lIns="85433" tIns="42716" rIns="85433" bIns="42716" rtlCol="0">
              <a:spAutoFit/>
            </a:bodyPr>
            <a:lstStyle/>
            <a:p>
              <a:pPr algn="r"/>
              <a:r>
                <a:rPr lang="en-US" altLang="zh-CN" sz="4985" b="1" dirty="0" smtClean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  <p:sp>
          <p:nvSpPr>
            <p:cNvPr id="3" name="文本占位符 3"/>
            <p:cNvSpPr txBox="1"/>
            <p:nvPr/>
          </p:nvSpPr>
          <p:spPr>
            <a:xfrm>
              <a:off x="9161" y="3555"/>
              <a:ext cx="10014" cy="1166"/>
            </a:xfrm>
            <a:prstGeom prst="rect">
              <a:avLst/>
            </a:prstGeom>
          </p:spPr>
          <p:txBody>
            <a:bodyPr vert="horz" lIns="85433" tIns="42716" rIns="85433" bIns="42716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800" b="1" kern="1200">
                  <a:solidFill>
                    <a:srgbClr val="56762C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400" dirty="0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同心同德，精诚合作</a:t>
              </a:r>
              <a:endParaRPr lang="zh-CN" altLang="zh-CN" sz="44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913" y="5"/>
              <a:ext cx="3109" cy="2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/>
          <p:nvPr/>
        </p:nvSpPr>
        <p:spPr bwMode="auto">
          <a:xfrm>
            <a:off x="2915528" y="306832"/>
            <a:ext cx="1941217" cy="6128906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113941" tIns="56970" rIns="113941" bIns="56970" numCol="1" anchor="t" anchorCtr="0" compatLnSpc="1"/>
          <a:lstStyle/>
          <a:p>
            <a:endParaRPr lang="zh-CN" altLang="en-US" sz="2245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 rot="21180000" flipH="1" flipV="1">
            <a:off x="4586160" y="1598807"/>
            <a:ext cx="2078029" cy="1417427"/>
          </a:xfrm>
          <a:prstGeom prst="line">
            <a:avLst/>
          </a:pr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13941" tIns="56970" rIns="113941" bIns="56970" numCol="1" anchor="t" anchorCtr="0" compatLnSpc="1"/>
          <a:lstStyle/>
          <a:p>
            <a:endParaRPr lang="zh-CN" altLang="en-US" sz="224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rot="1680000" flipH="1">
            <a:off x="4222405" y="2812630"/>
            <a:ext cx="2276514" cy="1249701"/>
          </a:xfrm>
          <a:prstGeom prst="line">
            <a:avLst/>
          </a:pr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13941" tIns="56970" rIns="113941" bIns="56970" numCol="1" anchor="t" anchorCtr="0" compatLnSpc="1"/>
          <a:lstStyle/>
          <a:p>
            <a:endParaRPr lang="zh-CN" altLang="en-US" sz="224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rot="19560000" flipH="1" flipV="1">
            <a:off x="4329977" y="4384753"/>
            <a:ext cx="2590395" cy="156914"/>
          </a:xfrm>
          <a:prstGeom prst="line">
            <a:avLst/>
          </a:pr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13941" tIns="56970" rIns="113941" bIns="56970" numCol="1" anchor="t" anchorCtr="0" compatLnSpc="1"/>
          <a:lstStyle/>
          <a:p>
            <a:endParaRPr lang="zh-CN" altLang="en-US" sz="2245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474" y="4144300"/>
            <a:ext cx="2202411" cy="21660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29"/>
          <p:cNvSpPr txBox="1"/>
          <p:nvPr/>
        </p:nvSpPr>
        <p:spPr>
          <a:xfrm>
            <a:off x="6987844" y="2606485"/>
            <a:ext cx="3480882" cy="166199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7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  在校长室的指导下，协同级部领导和班主任以及处室成员精诚合作，构建德育管理团队。</a:t>
            </a:r>
          </a:p>
        </p:txBody>
      </p:sp>
      <p:sp>
        <p:nvSpPr>
          <p:cNvPr id="20" name="椭圆 19"/>
          <p:cNvSpPr/>
          <p:nvPr/>
        </p:nvSpPr>
        <p:spPr>
          <a:xfrm>
            <a:off x="6659034" y="1813906"/>
            <a:ext cx="4138502" cy="3308526"/>
          </a:xfrm>
          <a:prstGeom prst="ellipse">
            <a:avLst/>
          </a:prstGeom>
          <a:noFill/>
          <a:ln w="603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9580" y="85034"/>
            <a:ext cx="1974017" cy="19413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7606" y="-8825"/>
            <a:ext cx="1967264" cy="179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0" y="151234"/>
            <a:ext cx="4354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同心同德，精诚合作</a:t>
            </a:r>
            <a:endParaRPr lang="zh-CN" altLang="zh-CN" sz="3600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195167" y="933743"/>
            <a:ext cx="3312368" cy="12477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级部管理小组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07480" y="2813603"/>
            <a:ext cx="3254811" cy="12477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班主任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088232" y="4702298"/>
            <a:ext cx="3322209" cy="124775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处室成员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294" y="4355482"/>
            <a:ext cx="1974017" cy="19413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9580" y="85034"/>
            <a:ext cx="1974017" cy="19413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7606" y="-8825"/>
            <a:ext cx="1967264" cy="179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39663" y="369599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同心同德，精诚合作</a:t>
            </a:r>
            <a:endParaRPr lang="zh-CN" altLang="zh-CN" sz="3200" b="1" dirty="0">
              <a:solidFill>
                <a:srgbClr val="0070C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60" y="1286346"/>
            <a:ext cx="6164053" cy="4218106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0118" y="-6920"/>
            <a:ext cx="1974249" cy="157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C:\Users\qzy\AppData\Roaming\Tencent\Users\67234352\QQ\WinTemp\RichOle\MO@G[0EOJ1@WN]@CCLR)%`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567" y="661987"/>
            <a:ext cx="318135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qzy\AppData\Roaming\Tencent\Users\67234352\QQ\WinTemp\RichOle\_EW(Z`XR~2]]4472V4UDD3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30" y="388937"/>
            <a:ext cx="3390900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C:\Users\qzy\AppData\Roaming\Tencent\Users\67234352\QQ\WinTemp\RichOle\8MDSO05JQHX9I_$L(W1@7ZX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30" y="3460750"/>
            <a:ext cx="27813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C:\Users\qzy\AppData\Roaming\Tencent\Users\67234352\QQ\WinTemp\RichOle\Q(_V][0]W$L@IHPB~[E7WC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430" y="1572987"/>
            <a:ext cx="338137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:\Users\qzy\AppData\Roaming\Tencent\Users\67234352\QQ\WinTemp\RichOle\I0]0L9VIUK80_U`P[E08KR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580" y="685536"/>
            <a:ext cx="3324225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qzy\AppData\Roaming\Tencent\Users\67234352\QQ\WinTemp\RichOle\5Z@X%]}GB{PR@79@RQA5$U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429" y="478609"/>
            <a:ext cx="31908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630" y="-20387"/>
            <a:ext cx="2875674" cy="622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qzy\AppData\Roaming\Tencent\Users\67234352\QQ\WinTemp\RichOle\2L}K~TGOZ_5G``@0SNI4~6D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25" y="861515"/>
            <a:ext cx="32861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qzy\AppData\Roaming\Tencent\Users\67234352\QQ\WinTemp\RichOle\U{]I3SE]6YGW43{`{NZESP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13" y="0"/>
            <a:ext cx="5010150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836" y="2197"/>
            <a:ext cx="4951845" cy="645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2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259465" y="2292880"/>
            <a:ext cx="951230" cy="852170"/>
          </a:xfrm>
          <a:prstGeom prst="rect">
            <a:avLst/>
          </a:prstGeom>
          <a:noFill/>
        </p:spPr>
        <p:txBody>
          <a:bodyPr wrap="none" lIns="85433" tIns="42716" rIns="85433" bIns="42716" rtlCol="0">
            <a:spAutoFit/>
          </a:bodyPr>
          <a:lstStyle/>
          <a:p>
            <a:pPr algn="r"/>
            <a:r>
              <a:rPr lang="en-US" altLang="zh-CN" sz="4985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3" name="文本占位符 3"/>
          <p:cNvSpPr txBox="1"/>
          <p:nvPr/>
        </p:nvSpPr>
        <p:spPr>
          <a:xfrm>
            <a:off x="1592288" y="2264443"/>
            <a:ext cx="7704856" cy="818529"/>
          </a:xfrm>
          <a:prstGeom prst="rect">
            <a:avLst/>
          </a:prstGeom>
        </p:spPr>
        <p:txBody>
          <a:bodyPr vert="horz" lIns="85433" tIns="42716" rIns="85433" bIns="42716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>
                <a:solidFill>
                  <a:srgbClr val="FF0000"/>
                </a:solidFill>
              </a:rPr>
              <a:t>常规管理，常抓不懈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687" y="4128400"/>
            <a:ext cx="1974017" cy="215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1554" y="-7555"/>
            <a:ext cx="1974249" cy="145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415" y="4307856"/>
            <a:ext cx="1974017" cy="19413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" name="矩形 3"/>
          <p:cNvSpPr/>
          <p:nvPr/>
        </p:nvSpPr>
        <p:spPr>
          <a:xfrm>
            <a:off x="9297829" y="65"/>
            <a:ext cx="1656108" cy="1142385"/>
          </a:xfrm>
          <a:prstGeom prst="rect">
            <a:avLst/>
          </a:prstGeom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12168" y="422250"/>
            <a:ext cx="10369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zh-CN" sz="2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加强</a:t>
            </a:r>
            <a:r>
              <a:rPr lang="zh-CN" altLang="zh-CN" sz="28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常规精细化管理，加强各种常规检查，进一步完善常规检查量化考核表，坚持每日考核、每周汇总、每月评比制度。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600" y="1862410"/>
            <a:ext cx="5904655" cy="35283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21" r="52262" b="38513"/>
          <a:stretch/>
        </p:blipFill>
        <p:spPr>
          <a:xfrm>
            <a:off x="512168" y="1928723"/>
            <a:ext cx="3567786" cy="3395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415" y="4307856"/>
            <a:ext cx="1974017" cy="19413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" name="矩形 3"/>
          <p:cNvSpPr/>
          <p:nvPr/>
        </p:nvSpPr>
        <p:spPr>
          <a:xfrm>
            <a:off x="9297829" y="65"/>
            <a:ext cx="1656108" cy="1142385"/>
          </a:xfrm>
          <a:prstGeom prst="rect">
            <a:avLst/>
          </a:prstGeom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40160" y="313647"/>
            <a:ext cx="10729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、启用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成长档案袋，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优化“后进生”管理，</a:t>
            </a:r>
            <a:r>
              <a:rPr lang="zh-CN" altLang="en-US" sz="28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注重过程教育</a:t>
            </a:r>
            <a:r>
              <a:rPr lang="zh-CN" altLang="en-US" sz="2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，提高</a:t>
            </a:r>
            <a:r>
              <a:rPr lang="zh-CN" altLang="en-US" sz="2800" b="1" dirty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过程教育的针对性和有效性。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6" y="1790402"/>
            <a:ext cx="5183950" cy="3779691"/>
          </a:xfrm>
          <a:prstGeom prst="rect">
            <a:avLst/>
          </a:prstGeom>
        </p:spPr>
      </p:pic>
      <p:pic>
        <p:nvPicPr>
          <p:cNvPr id="3075" name="Picture 3" descr="C:\Users\qzy\AppData\Roaming\Tencent\Users\67234352\QQ\WinTemp\RichOle\$BWH`{}VX$ICKUU~XC$LW]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05" y="1790402"/>
            <a:ext cx="5637050" cy="378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0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9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CCE8C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506</Words>
  <Application>Microsoft Office PowerPoint</Application>
  <PresentationFormat>自定义</PresentationFormat>
  <Paragraphs>83</Paragraphs>
  <Slides>23</Slides>
  <Notes>22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58218934275fa</dc:title>
  <dc:subject>哎呀小小草</dc:subject>
  <dc:creator>哎呀小小草</dc:creator>
  <cp:keywords>https:/800sucai.taobao.com</cp:keywords>
  <dc:description>https://800sucai.taobao.com</dc:description>
  <cp:lastModifiedBy>qzy</cp:lastModifiedBy>
  <cp:revision>130</cp:revision>
  <dcterms:created xsi:type="dcterms:W3CDTF">2015-11-26T09:01:00Z</dcterms:created>
  <dcterms:modified xsi:type="dcterms:W3CDTF">2020-01-08T05:42:32Z</dcterms:modified>
  <cp:category>https://800sucai.taobao.com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  <property fmtid="{D5CDD505-2E9C-101B-9397-08002B2CF9AE}" pid="3" name="KSORubyTemplateID">
    <vt:lpwstr>2</vt:lpwstr>
  </property>
</Properties>
</file>