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300" r:id="rId4"/>
    <p:sldId id="354" r:id="rId5"/>
    <p:sldId id="305" r:id="rId6"/>
    <p:sldId id="306" r:id="rId7"/>
    <p:sldId id="309" r:id="rId8"/>
    <p:sldId id="310" r:id="rId9"/>
    <p:sldId id="311" r:id="rId10"/>
    <p:sldId id="325" r:id="rId11"/>
    <p:sldId id="371" r:id="rId12"/>
    <p:sldId id="312" r:id="rId13"/>
    <p:sldId id="313" r:id="rId14"/>
    <p:sldId id="339" r:id="rId15"/>
    <p:sldId id="315" r:id="rId16"/>
    <p:sldId id="318" r:id="rId17"/>
    <p:sldId id="319" r:id="rId18"/>
    <p:sldId id="322" r:id="rId19"/>
    <p:sldId id="336" r:id="rId20"/>
    <p:sldId id="296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1F9"/>
    <a:srgbClr val="A1C9ED"/>
    <a:srgbClr val="333333"/>
    <a:srgbClr val="5F5F5F"/>
    <a:srgbClr val="808080"/>
    <a:srgbClr val="B2B2B2"/>
    <a:srgbClr val="47721C"/>
    <a:srgbClr val="007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3076" name="幻灯片图像占位符 3075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ctrTitle"/>
          </p:nvPr>
        </p:nvSpPr>
        <p:spPr>
          <a:xfrm>
            <a:off x="827088" y="877888"/>
            <a:ext cx="7772400" cy="822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 sz="3200" kern="12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1963738"/>
            <a:ext cx="6400800" cy="817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06816" y="188913"/>
            <a:ext cx="2149872" cy="5832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324986" cy="5832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95425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95425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8229600" cy="649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24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1084263" y="5100638"/>
            <a:ext cx="7772400" cy="822325"/>
          </a:xfrm>
        </p:spPr>
        <p:txBody>
          <a:bodyPr anchor="ctr"/>
          <a:p>
            <a:pPr defTabSz="914400">
              <a:buNone/>
            </a:pPr>
            <a:r>
              <a:rPr lang="zh-CN" sz="3600" kern="1200" baseline="0">
                <a:solidFill>
                  <a:srgbClr val="FF0000"/>
                </a:solidFill>
                <a:latin typeface="Calibri" panose="020F0502020204030204" pitchFamily="2" charset="0"/>
                <a:ea typeface="黑体" panose="02010609060101010101" pitchFamily="2" charset="-122"/>
              </a:rPr>
              <a:t>轻度损伤的自我处理</a:t>
            </a:r>
            <a:endParaRPr lang="zh-CN" sz="3600" kern="1200" baseline="0">
              <a:solidFill>
                <a:srgbClr val="FF0000"/>
              </a:solidFill>
              <a:latin typeface="Calibri" panose="020F0502020204030204" pitchFamily="2" charset="0"/>
              <a:ea typeface="黑体" panose="02010609060101010101" pitchFamily="2" charset="-122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2419350" y="5924550"/>
            <a:ext cx="6400800" cy="815975"/>
          </a:xfrm>
        </p:spPr>
        <p:txBody>
          <a:bodyPr anchor="t"/>
          <a:p>
            <a:pPr defTabSz="914400">
              <a:buFont typeface="Wingdings" panose="05000000000000000000" pitchFamily="2" charset="2"/>
              <a:buNone/>
            </a:pPr>
            <a:r>
              <a:rPr lang="zh-CN" kern="1200" baseline="0">
                <a:solidFill>
                  <a:schemeClr val="tx1"/>
                </a:solidFill>
                <a:latin typeface="Calibri" panose="020F0502020204030204" pitchFamily="2" charset="0"/>
                <a:ea typeface="黑体" panose="02010609060101010101" pitchFamily="2" charset="-122"/>
              </a:rPr>
              <a:t>任课教师：徐志成</a:t>
            </a:r>
            <a:endParaRPr lang="zh-CN" kern="1200" baseline="0">
              <a:solidFill>
                <a:schemeClr val="tx1"/>
              </a:solidFill>
              <a:latin typeface="Calibri" panose="020F0502020204030204" pitchFamily="2" charset="0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b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我是小医生</a:t>
            </a:r>
            <a:endParaRPr lang="zh-CN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图片 4" descr="6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6070" y="-3810"/>
            <a:ext cx="1827530" cy="1504950"/>
          </a:xfrm>
          <a:prstGeom prst="rect">
            <a:avLst/>
          </a:prstGeom>
        </p:spPr>
      </p:pic>
      <p:pic>
        <p:nvPicPr>
          <p:cNvPr id="13" name="图片 12" descr="85tx6cdj (2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30" y="52070"/>
            <a:ext cx="4067175" cy="6591935"/>
          </a:xfrm>
          <a:prstGeom prst="rect">
            <a:avLst/>
          </a:prstGeom>
        </p:spPr>
      </p:pic>
      <p:pic>
        <p:nvPicPr>
          <p:cNvPr id="14" name="图片 13" descr="85tx6cdj (3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" y="1501140"/>
            <a:ext cx="4108450" cy="4785360"/>
          </a:xfrm>
          <a:prstGeom prst="rect">
            <a:avLst/>
          </a:prstGeom>
        </p:spPr>
      </p:pic>
      <p:pic>
        <p:nvPicPr>
          <p:cNvPr id="11" name="内容占位符 10" descr="85tx6cdj (1)_副本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08585" y="2191385"/>
            <a:ext cx="5098415" cy="445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zh-CN" altLang="zh-CN">
                <a:sym typeface="+mn-ea"/>
              </a:rPr>
            </a:br>
            <a:r>
              <a:rPr lang="zh-CN" altLang="zh-CN">
                <a:sym typeface="+mn-ea"/>
              </a:rPr>
              <a:t>          </a:t>
            </a:r>
            <a:r>
              <a:rPr lang="zh-CN" altLang="zh-CN" sz="3200">
                <a:sym typeface="+mn-ea"/>
              </a:rPr>
              <a:t>活动二</a:t>
            </a:r>
            <a:r>
              <a:rPr lang="zh-CN" altLang="zh-CN" sz="3200">
                <a:sym typeface="+mn-ea"/>
              </a:rPr>
              <a:t>：</a:t>
            </a:r>
            <a:br>
              <a:rPr lang="zh-CN" altLang="en-US"/>
            </a:br>
            <a:r>
              <a:rPr lang="zh-CN" altLang="en-US"/>
              <a:t>       </a:t>
            </a:r>
            <a:br>
              <a:rPr lang="zh-CN" altLang="en-US"/>
            </a:br>
            <a:r>
              <a:rPr lang="zh-CN" altLang="en-US"/>
              <a:t>集体学习</a:t>
            </a:r>
            <a:r>
              <a:rPr lang="en-US" altLang="zh-CN"/>
              <a:t>---</a:t>
            </a:r>
            <a:r>
              <a:rPr lang="zh-CN" altLang="en-US"/>
              <a:t>轻度损伤的自我处理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/>
              <a:t>烫伤  烧伤处理办法</a:t>
            </a:r>
            <a:r>
              <a:rPr lang="en-US" altLang="zh-CN" b="1"/>
              <a:t>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迅速脱离热源。火焰烧伤尽快脱离火场，脱去燃烧的衣物，就地打滚或用水熄灭火源。切记不要奔跑呼喊，以免加重火势，加重伤害，不要用手脚拍打火焰，以免烧伤双手双脚。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>
                <a:sym typeface="+mn-ea"/>
              </a:rPr>
              <a:t>、普通烧伤可</a:t>
            </a:r>
            <a:r>
              <a:rPr lang="zh-CN" altLang="en-US"/>
              <a:t>冷水冲淋。约</a:t>
            </a:r>
            <a:r>
              <a:rPr lang="en-US" altLang="zh-CN"/>
              <a:t>20-30</a:t>
            </a:r>
            <a:r>
              <a:rPr lang="zh-CN" altLang="en-US"/>
              <a:t>分钟，减少伤害带走热量。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保护受伤部位。 不要用紫药水，红药水等有色药物，以免医生对伤势判断。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>
                <a:sym typeface="+mn-ea"/>
              </a:rPr>
              <a:t>、受伤</a:t>
            </a:r>
            <a:r>
              <a:rPr lang="zh-CN" altLang="en-US"/>
              <a:t>面处理。轻度烫伤 烧伤清洁伤面 ，涂抹药膏。保持干燥，有助于创面恢复。</a:t>
            </a:r>
            <a:endParaRPr lang="en-US" altLang="zh-CN"/>
          </a:p>
          <a:p>
            <a:endParaRPr lang="zh-CN" altLang="en-US"/>
          </a:p>
          <a:p>
            <a:endParaRPr lang="en-US" altLang="zh-CN"/>
          </a:p>
        </p:txBody>
      </p:sp>
      <p:pic>
        <p:nvPicPr>
          <p:cNvPr id="6" name="图片 5" descr="5882b2b7d0a20cf4b5092c0b70094b36adaf99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3940" y="4761230"/>
            <a:ext cx="2432685" cy="1824990"/>
          </a:xfrm>
          <a:prstGeom prst="rect">
            <a:avLst/>
          </a:prstGeom>
        </p:spPr>
      </p:pic>
      <p:pic>
        <p:nvPicPr>
          <p:cNvPr id="8" name="图片 7" descr="a992e31f4134970a9a29c2fb93cad1c8a6865d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4759960"/>
            <a:ext cx="2434590" cy="1826260"/>
          </a:xfrm>
          <a:prstGeom prst="rect">
            <a:avLst/>
          </a:prstGeom>
        </p:spPr>
      </p:pic>
      <p:pic>
        <p:nvPicPr>
          <p:cNvPr id="9" name="图片 8" descr="cc11728b4710b9124e2b8155c3fdfc03934522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0" y="4772660"/>
            <a:ext cx="2283460" cy="1813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98182" y="385128"/>
            <a:ext cx="8229600" cy="649287"/>
          </a:xfrm>
        </p:spPr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割伤 刺伤  擦伤的自我处理方法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割伤：浅表小伤口， 先按压止血，然后用淡盐水或凉白开清洁伤面，再用酒精或碘伏消毒，外加包扎或贴创可贴，如果伤口深 ，马上送去医院。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刺伤：首先检查有无异物，如果有就小心取出，消毒包扎。轻微的可以按压</a:t>
            </a:r>
            <a:r>
              <a:rPr lang="en-US" altLang="zh-CN"/>
              <a:t>3-5</a:t>
            </a:r>
            <a:r>
              <a:rPr lang="zh-CN" altLang="en-US"/>
              <a:t>分钟，可止血再消毒包扎。如果伤口深，立刻就医。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擦伤：首先用水冲洗损伤部位，可用淡盐水和凉白开冲洗，边用棉棒擦洗创面，除去脏物，再用酒精或碘伏消毒伤口周围皮肤，沿伤口边缘向外擦拭注意不要把酒精或碘伏涂抹到伤口内，否则会引起剧烈疼痛。还要注意不要将手脚部位的绷带缠的太紧，以免影响血液循环。保持创面清洁 干燥 预防感染。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</a:t>
            </a:r>
            <a:r>
              <a:rPr lang="zh-CN" altLang="en-US"/>
              <a:t>挫伤的自我处理办法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挫伤：停止活动，有利于损伤的修复。 在受伤</a:t>
            </a:r>
            <a:r>
              <a:rPr lang="en-US" altLang="zh-CN"/>
              <a:t>24</a:t>
            </a:r>
            <a:r>
              <a:rPr lang="zh-CN" altLang="en-US"/>
              <a:t>小时内，局部用冰块冷敷，使血管收缩，减轻局部充血，疼痛。冰块可直接接触皮肤，也可用毛巾包好在冷敷。每隔</a:t>
            </a:r>
            <a:r>
              <a:rPr lang="en-US" altLang="zh-CN"/>
              <a:t>15-20</a:t>
            </a:r>
            <a:r>
              <a:rPr lang="zh-CN" altLang="en-US"/>
              <a:t>分钟，应休息</a:t>
            </a:r>
            <a:r>
              <a:rPr lang="en-US" altLang="zh-CN"/>
              <a:t>5</a:t>
            </a:r>
            <a:r>
              <a:rPr lang="zh-CN" altLang="en-US"/>
              <a:t>分钟。如果感到不适或者疼痛，立即停止冷敷，如果伤势加重应及时到医院处理。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99923216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74670"/>
            <a:ext cx="2428875" cy="1996440"/>
          </a:xfrm>
          <a:prstGeom prst="rect">
            <a:avLst/>
          </a:prstGeom>
        </p:spPr>
      </p:pic>
      <p:pic>
        <p:nvPicPr>
          <p:cNvPr id="5" name="图片 4" descr="698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90" y="3074670"/>
            <a:ext cx="1846580" cy="1915795"/>
          </a:xfrm>
          <a:prstGeom prst="rect">
            <a:avLst/>
          </a:prstGeom>
        </p:spPr>
      </p:pic>
      <p:pic>
        <p:nvPicPr>
          <p:cNvPr id="7" name="图片 6" descr="3a86813df111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60" y="2842260"/>
            <a:ext cx="3012440" cy="2148205"/>
          </a:xfrm>
          <a:prstGeom prst="rect">
            <a:avLst/>
          </a:prstGeom>
        </p:spPr>
      </p:pic>
      <p:pic>
        <p:nvPicPr>
          <p:cNvPr id="8" name="图片 7" descr="3b86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915" y="5182870"/>
            <a:ext cx="241744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21347" y="410528"/>
            <a:ext cx="8229600" cy="649287"/>
          </a:xfrm>
        </p:spPr>
        <p:txBody>
          <a:bodyPr/>
          <a:p>
            <a:pPr algn="ctr"/>
            <a:r>
              <a:rPr lang="zh-CN" altLang="zh-CN" sz="3200">
                <a:sym typeface="+mn-ea"/>
              </a:rPr>
              <a:t>活动三：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寻根找源</a:t>
            </a:r>
            <a:r>
              <a:rPr lang="en-US" altLang="zh-CN"/>
              <a:t>-------</a:t>
            </a:r>
            <a:r>
              <a:rPr lang="zh-CN" altLang="en-US"/>
              <a:t>预防意外伤害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371600" lvl="3" indent="0">
              <a:buNone/>
            </a:pPr>
            <a:endParaRPr lang="zh-CN" altLang="en-US" sz="3200"/>
          </a:p>
          <a:p>
            <a:pPr marL="1371600" lvl="3" indent="0">
              <a:buNone/>
            </a:pPr>
            <a:r>
              <a:rPr lang="zh-CN" altLang="en-US" sz="3200"/>
              <a:t>想一想校园生活中为什么会有一些意外伤害的发生？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/>
              <a:t>个人因素：自己马虎  粗心大意  做危险动作  注意力不集中等</a:t>
            </a:r>
            <a:endParaRPr lang="zh-CN" altLang="en-US"/>
          </a:p>
          <a:p>
            <a:r>
              <a:rPr lang="zh-CN" altLang="en-US"/>
              <a:t>他人因素：同学之间的打闹、活动等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65137" y="129223"/>
            <a:ext cx="8229600" cy="649287"/>
          </a:xfrm>
        </p:spPr>
        <p:txBody>
          <a:bodyPr/>
          <a:p>
            <a:pPr algn="ctr"/>
            <a:br>
              <a:rPr lang="zh-CN" altLang="en-US"/>
            </a:br>
            <a:r>
              <a:rPr lang="zh-CN" altLang="en-US"/>
              <a:t>让危险从我们身边走开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提高自己的</a:t>
            </a:r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安全意识</a:t>
            </a:r>
            <a:r>
              <a:rPr lang="zh-CN" altLang="en-US"/>
              <a:t>，对意外伤害的</a:t>
            </a:r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防范意识，</a:t>
            </a:r>
            <a:r>
              <a:rPr lang="zh-CN" altLang="en-US"/>
              <a:t>避免伤害的发生。</a:t>
            </a:r>
            <a:endParaRPr lang="zh-CN" altLang="en-US"/>
          </a:p>
          <a:p>
            <a:r>
              <a:rPr lang="zh-CN" altLang="en-US"/>
              <a:t>掌握必要的</a:t>
            </a:r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防护知识和技能</a:t>
            </a:r>
            <a:endParaRPr lang="zh-CN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3200400" lvl="7" indent="0">
              <a:buNone/>
            </a:pP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pic>
        <p:nvPicPr>
          <p:cNvPr id="6" name="图片 5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470" y="2456180"/>
            <a:ext cx="4270375" cy="34931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17060" y="2834640"/>
            <a:ext cx="30988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3190" y="3435350"/>
            <a:ext cx="1973580" cy="304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不能这样做，太危险！</a:t>
            </a:r>
            <a:endParaRPr lang="zh-CN" altLang="en-US" sz="1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zh-CN"/>
              <a:t>           </a:t>
            </a:r>
            <a:r>
              <a:rPr lang="zh-CN" altLang="en-US"/>
              <a:t>知识宝典</a:t>
            </a:r>
            <a:br>
              <a:rPr lang="zh-CN" altLang="en-US"/>
            </a:br>
            <a:r>
              <a:rPr lang="zh-CN" altLang="en-US"/>
              <a:t>                     </a:t>
            </a:r>
            <a:r>
              <a:rPr lang="en-US" altLang="zh-CN"/>
              <a:t>-————   </a:t>
            </a:r>
            <a:r>
              <a:rPr lang="zh-CN" altLang="en-US"/>
              <a:t>几个</a:t>
            </a:r>
            <a:r>
              <a:rPr lang="zh-CN" altLang="en-US"/>
              <a:t>急救常识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晕车。外出乘车时会发生头晕 恶心、呕吐等晕车症状。预防办法：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事先买好药，乘车半小时服用；如果旅行，前一天晚上要充分休息，当天不要吃太饱，坐车要坐在车子中部，靠近窗户位置。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鼻子出血。用浸入冷水或冰水的毛巾、布条贴敷在前额部，鼻背部和颈部两侧；用干净的棉花，纱条或布条填入鼻内，用力塞进，如果蘸些云南白药效果更好；用拇指和食指捏住鼻孔</a:t>
            </a:r>
            <a:r>
              <a:rPr lang="en-US" altLang="zh-CN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5-10</a:t>
            </a:r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分钟</a:t>
            </a:r>
            <a:endParaRPr lang="zh-CN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眼内进异物。当灰尘、沙粒进入眼内。切记不要马上用手去揉，这样容易引起结膜炎，角膜炎。应立即闭上眼睛，轻轻地转动眼球，或用拇指或食指做提起和放下上眼睑的东作，反复几次，异物会随眼泪排出。或请别人帮忙，用手指将上 、下眼睑向外翻出，用蘸有干净冷水或温水的手帕或棉球将异物擦去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。</a:t>
            </a:r>
            <a:endParaRPr lang="zh-CN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zh-CN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83" y="696913"/>
            <a:ext cx="8229600" cy="649287"/>
          </a:xfrm>
        </p:spPr>
        <p:txBody>
          <a:bodyPr/>
          <a:p>
            <a:pPr algn="ctr"/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课堂小结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p>
            <a:endParaRPr lang="zh-CN" altLang="en-US"/>
          </a:p>
          <a:p>
            <a:r>
              <a:rPr lang="zh-CN" altLang="en-US"/>
              <a:t>了解轻度损伤的不同表现，学习了一些处理办法。但是，在生活中，最重要的是提高我们对意外伤害的防范意识，树立安全意识，掌握必要的防护知识和技能，让危险从我们身边走开。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</a:t>
            </a:r>
            <a:br>
              <a:rPr lang="en-US" altLang="zh-CN"/>
            </a:br>
            <a:r>
              <a:rPr lang="en-US" altLang="zh-CN"/>
              <a:t>   </a:t>
            </a:r>
            <a:r>
              <a:rPr lang="zh-CN" altLang="en-US"/>
              <a:t>思考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足部扭伤怎么办？  请同学们下课查阅资料， 结合本节课学习的知识自己完成作业。</a:t>
            </a:r>
            <a:endParaRPr lang="zh-CN" altLang="en-US"/>
          </a:p>
        </p:txBody>
      </p:sp>
      <p:pic>
        <p:nvPicPr>
          <p:cNvPr id="4" name="图片 3" descr="下载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385695"/>
            <a:ext cx="3993515" cy="2940050"/>
          </a:xfrm>
          <a:prstGeom prst="rect">
            <a:avLst/>
          </a:prstGeom>
        </p:spPr>
      </p:pic>
      <p:pic>
        <p:nvPicPr>
          <p:cNvPr id="6" name="图片 5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35" y="3212465"/>
            <a:ext cx="3935730" cy="29565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WordArt 4"/>
          <p:cNvSpPr>
            <a:spLocks noTextEdit="1"/>
          </p:cNvSpPr>
          <p:nvPr/>
        </p:nvSpPr>
        <p:spPr>
          <a:xfrm>
            <a:off x="5680075" y="2404745"/>
            <a:ext cx="2794000" cy="571500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  <a:scene3d>
              <a:camera prst="isometricOffAxis1Right"/>
              <a:lightRig rig="threePt" dir="t"/>
            </a:scene3d>
          </a:bodyPr>
          <a:p>
            <a:pPr algn="ctr"/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谢谢观赏！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7" name="WordArt 5"/>
          <p:cNvSpPr>
            <a:spLocks noTextEdit="1"/>
          </p:cNvSpPr>
          <p:nvPr/>
        </p:nvSpPr>
        <p:spPr>
          <a:xfrm>
            <a:off x="5354320" y="5558155"/>
            <a:ext cx="2635250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dist="17961" dir="2699999" algn="ctr" rotWithShape="0">
                    <a:schemeClr val="tx1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同学们再见</a:t>
            </a:r>
            <a:endParaRPr lang="zh-CN" altLang="en-US" sz="2400" b="1">
              <a:solidFill>
                <a:schemeClr val="bg1"/>
              </a:solidFill>
              <a:effectLst>
                <a:outerShdw dist="17961" dir="2699999" algn="ctr" rotWithShape="0">
                  <a:schemeClr val="tx1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1792288" y="125413"/>
            <a:ext cx="5461000" cy="649287"/>
          </a:xfrm>
        </p:spPr>
        <p:txBody>
          <a:bodyPr anchor="ctr"/>
          <a:p>
            <a:br>
              <a:rPr lang="zh-CN" altLang="en-US"/>
            </a:br>
            <a:r>
              <a:rPr lang="zh-CN" altLang="en-US"/>
              <a:t>劳动最光荣</a:t>
            </a:r>
            <a:endParaRPr lang="zh-CN" altLang="en-US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685800" y="1495425"/>
            <a:ext cx="7819390" cy="1418590"/>
          </a:xfrm>
        </p:spPr>
        <p:txBody>
          <a:bodyPr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你在家有帮家人做过哪些家务活呢？</a:t>
            </a:r>
            <a:endParaRPr lang="zh-CN" altLang="en-US" dirty="0"/>
          </a:p>
          <a:p>
            <a:pPr marL="0" indent="0" algn="ctr">
              <a:buNone/>
            </a:pPr>
            <a:endParaRPr lang="zh-CN" altLang="en-US" dirty="0"/>
          </a:p>
          <a:p>
            <a:endParaRPr lang="en-US" altLang="x-none" dirty="0"/>
          </a:p>
          <a:p>
            <a:r>
              <a:rPr lang="zh-CN" altLang="en-US" dirty="0"/>
              <a:t>那你在做家务、干农活的时候受到过轻微的伤害吗</a:t>
            </a:r>
            <a:r>
              <a:rPr lang="en-US" altLang="zh-CN" dirty="0"/>
              <a:t>?</a:t>
            </a:r>
            <a:endParaRPr lang="en-US" altLang="zh-CN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</a:t>
            </a:r>
            <a:r>
              <a:rPr lang="zh-CN" altLang="zh-CN"/>
              <a:t>生活中常见的轻度损伤</a:t>
            </a:r>
            <a:endParaRPr lang="zh-CN" altLang="zh-CN"/>
          </a:p>
        </p:txBody>
      </p:sp>
      <p:pic>
        <p:nvPicPr>
          <p:cNvPr id="4" name="内容占位符 3" descr="27010338765165039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2140" y="1158240"/>
            <a:ext cx="2451100" cy="1913890"/>
          </a:xfrm>
          <a:prstGeom prst="rect">
            <a:avLst/>
          </a:prstGeom>
        </p:spPr>
      </p:pic>
      <p:pic>
        <p:nvPicPr>
          <p:cNvPr id="5" name="图片 4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05" y="1329690"/>
            <a:ext cx="2419350" cy="1816100"/>
          </a:xfrm>
          <a:prstGeom prst="rect">
            <a:avLst/>
          </a:prstGeom>
        </p:spPr>
      </p:pic>
      <p:pic>
        <p:nvPicPr>
          <p:cNvPr id="7" name="图片 6" descr="22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05" y="3515995"/>
            <a:ext cx="2419350" cy="1925320"/>
          </a:xfrm>
          <a:prstGeom prst="rect">
            <a:avLst/>
          </a:prstGeom>
        </p:spPr>
      </p:pic>
      <p:pic>
        <p:nvPicPr>
          <p:cNvPr id="8" name="图片 7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" y="3515995"/>
            <a:ext cx="2385695" cy="2162810"/>
          </a:xfrm>
          <a:prstGeom prst="rect">
            <a:avLst/>
          </a:prstGeom>
        </p:spPr>
      </p:pic>
      <p:pic>
        <p:nvPicPr>
          <p:cNvPr id="9" name="图片 8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970" y="1158240"/>
            <a:ext cx="1701165" cy="319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让我们一起来学习和了解轻度损伤的种类和处理方法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125" y="1691005"/>
            <a:ext cx="632333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  <p:bldP spid="2" grpId="4"/>
      <p:bldP spid="2" grpId="5"/>
      <p:bldP spid="2" grpId="6"/>
      <p:bldP spid="2" grpId="7"/>
      <p:bldP spid="2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zh-CN" altLang="zh-CN"/>
            </a:br>
            <a:br>
              <a:rPr lang="zh-CN" altLang="zh-CN"/>
            </a:br>
            <a:r>
              <a:rPr lang="zh-CN" altLang="zh-CN"/>
              <a:t> </a:t>
            </a:r>
            <a:r>
              <a:rPr lang="zh-CN" altLang="zh-CN" sz="3200"/>
              <a:t>  活动一：</a:t>
            </a:r>
            <a:br>
              <a:rPr lang="zh-CN" altLang="zh-CN"/>
            </a:br>
            <a:br>
              <a:rPr lang="zh-CN" altLang="zh-CN"/>
            </a:br>
            <a:r>
              <a:rPr lang="zh-CN" altLang="zh-CN"/>
              <a:t>说</a:t>
            </a:r>
            <a:r>
              <a:rPr lang="en-US" altLang="zh-CN"/>
              <a:t>“</a:t>
            </a:r>
            <a:r>
              <a:rPr lang="zh-CN" altLang="zh-CN"/>
              <a:t>伤</a:t>
            </a:r>
            <a:r>
              <a:rPr lang="en-US" altLang="zh-CN"/>
              <a:t>”</a:t>
            </a:r>
            <a:r>
              <a:rPr lang="zh-CN" altLang="zh-CN"/>
              <a:t>谈</a:t>
            </a:r>
            <a:r>
              <a:rPr lang="en-US" altLang="zh-CN"/>
              <a:t>“</a:t>
            </a:r>
            <a:r>
              <a:rPr lang="zh-CN" altLang="zh-CN"/>
              <a:t>害</a:t>
            </a:r>
            <a:r>
              <a:rPr lang="en-US" altLang="zh-CN"/>
              <a:t>”—————</a:t>
            </a:r>
            <a:r>
              <a:rPr lang="zh-CN" altLang="en-US"/>
              <a:t>轻度损伤的一些症状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1528445"/>
            <a:ext cx="8271510" cy="4117975"/>
          </a:xfrm>
        </p:spPr>
        <p:txBody>
          <a:bodyPr/>
          <a:p>
            <a:r>
              <a:rPr lang="zh-CN" altLang="en-US"/>
              <a:t>你们遇到的伤害都有哪些症状表现呢？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烧伤   烫伤   割伤   刺伤   挫伤    擦伤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                                                             </a:t>
            </a:r>
            <a:endParaRPr lang="en-US" altLang="zh-CN"/>
          </a:p>
          <a:p>
            <a:r>
              <a:rPr lang="en-US" altLang="zh-CN"/>
              <a:t>                                      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各种轻度损伤的表现各不相同，我们一起来总结。</a:t>
            </a:r>
            <a:endParaRPr lang="zh-CN" altLang="en-US"/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2930525"/>
            <a:ext cx="2384425" cy="1397635"/>
          </a:xfrm>
          <a:prstGeom prst="rect">
            <a:avLst/>
          </a:prstGeom>
        </p:spPr>
      </p:pic>
      <p:pic>
        <p:nvPicPr>
          <p:cNvPr id="10" name="图片 9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85" y="2733675"/>
            <a:ext cx="2260600" cy="1697355"/>
          </a:xfrm>
          <a:prstGeom prst="rect">
            <a:avLst/>
          </a:prstGeom>
        </p:spPr>
      </p:pic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2787015"/>
            <a:ext cx="2197735" cy="1668145"/>
          </a:xfrm>
          <a:prstGeom prst="rect">
            <a:avLst/>
          </a:prstGeom>
        </p:spPr>
      </p:pic>
      <p:pic>
        <p:nvPicPr>
          <p:cNvPr id="13" name="图片 12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30" y="4666615"/>
            <a:ext cx="2357755" cy="1794510"/>
          </a:xfrm>
          <a:prstGeom prst="rect">
            <a:avLst/>
          </a:prstGeom>
        </p:spPr>
      </p:pic>
      <p:pic>
        <p:nvPicPr>
          <p:cNvPr id="14" name="图片 13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5" y="4525645"/>
            <a:ext cx="2384425" cy="1715770"/>
          </a:xfrm>
          <a:prstGeom prst="rect">
            <a:avLst/>
          </a:prstGeom>
        </p:spPr>
      </p:pic>
      <p:pic>
        <p:nvPicPr>
          <p:cNvPr id="7" name="图片 6" descr="66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0" y="4666615"/>
            <a:ext cx="225425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</a:t>
            </a:r>
            <a:r>
              <a:rPr lang="zh-CN" altLang="en-US"/>
              <a:t>烫伤   烧伤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烫伤  是由无火焰的高温液体（开水、热油、）或高温蒸气等所致的组织损伤。</a:t>
            </a:r>
            <a:endParaRPr lang="zh-CN" altLang="en-US"/>
          </a:p>
          <a:p>
            <a:r>
              <a:rPr lang="zh-CN" altLang="en-US"/>
              <a:t>烧伤  是由直接火焰 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高温固体等引起的直接损伤。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zh-CN" altLang="en-US">
                <a:solidFill>
                  <a:schemeClr val="tx2"/>
                </a:solidFill>
              </a:rPr>
              <a:t>表现：轻度的烫伤 烧伤只是伤到皮肤表浅层，皮肤表面变红，局部    红肿 ，无水泡，疼痛明显，表面干燥。</a:t>
            </a:r>
            <a:endParaRPr lang="zh-CN" altLang="en-US">
              <a:solidFill>
                <a:schemeClr val="tx2"/>
              </a:solidFill>
            </a:endParaRPr>
          </a:p>
        </p:txBody>
      </p:sp>
      <p:pic>
        <p:nvPicPr>
          <p:cNvPr id="4" name="图片 3" descr="下载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215" y="5104765"/>
            <a:ext cx="2019300" cy="136017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55" y="3321050"/>
            <a:ext cx="2931160" cy="1617980"/>
          </a:xfrm>
          <a:prstGeom prst="rect">
            <a:avLst/>
          </a:prstGeom>
        </p:spPr>
      </p:pic>
      <p:pic>
        <p:nvPicPr>
          <p:cNvPr id="6" name="图片 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5104130"/>
            <a:ext cx="2167255" cy="1360805"/>
          </a:xfrm>
          <a:prstGeom prst="rect">
            <a:avLst/>
          </a:prstGeom>
        </p:spPr>
      </p:pic>
      <p:pic>
        <p:nvPicPr>
          <p:cNvPr id="7" name="图片 6" descr="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20" y="5104130"/>
            <a:ext cx="2162175" cy="1360805"/>
          </a:xfrm>
          <a:prstGeom prst="rect">
            <a:avLst/>
          </a:prstGeom>
        </p:spPr>
      </p:pic>
      <p:pic>
        <p:nvPicPr>
          <p:cNvPr id="8" name="图片 7" descr="下载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0" y="3321050"/>
            <a:ext cx="2376170" cy="161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</a:t>
            </a:r>
            <a:r>
              <a:rPr lang="zh-CN" altLang="en-US"/>
              <a:t>割伤   刺伤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割伤：多由刀刃，玻璃片等尖锐物品不慎割伤造成。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表现： 割伤的伤口比较整齐，因伤口深度和部位不同，出血可呈渗溢状和涌溢状 ，个别小动脉出现喷射状。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刺伤：尖锐物体刺入体内引起的开放性创伤。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表现：刺伤出有血液渗出，疼痛，尖锐物的不同造成伤口各有不同。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 descr="下载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2557780"/>
            <a:ext cx="2223770" cy="1508760"/>
          </a:xfrm>
          <a:prstGeom prst="rect">
            <a:avLst/>
          </a:prstGeom>
        </p:spPr>
      </p:pic>
      <p:pic>
        <p:nvPicPr>
          <p:cNvPr id="5" name="图片 4" descr="3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2208530"/>
            <a:ext cx="2218055" cy="2071370"/>
          </a:xfrm>
          <a:prstGeom prst="rect">
            <a:avLst/>
          </a:prstGeom>
        </p:spPr>
      </p:pic>
      <p:pic>
        <p:nvPicPr>
          <p:cNvPr id="6" name="图片 5" descr="22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30" y="4751070"/>
            <a:ext cx="3097530" cy="185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</a:t>
            </a:r>
            <a:r>
              <a:rPr lang="zh-CN" altLang="en-US"/>
              <a:t>擦伤   挫伤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擦伤</a:t>
            </a:r>
            <a:r>
              <a:rPr lang="en-US" altLang="zh-CN"/>
              <a:t>: </a:t>
            </a:r>
            <a:r>
              <a:rPr lang="zh-CN" altLang="en-US"/>
              <a:t>皮肤外层体表因摩擦损伤造成皮肤剥落，翻卷。</a:t>
            </a:r>
            <a:endParaRPr lang="zh-CN" altLang="en-US"/>
          </a:p>
          <a:p>
            <a:r>
              <a:rPr lang="zh-CN" altLang="en-US">
                <a:solidFill>
                  <a:schemeClr val="tx2"/>
                </a:solidFill>
              </a:rPr>
              <a:t>表现： 少量血液渗出，轻度的炎症反应</a:t>
            </a:r>
            <a:endParaRPr lang="zh-CN" altLang="en-US">
              <a:solidFill>
                <a:schemeClr val="tx2"/>
              </a:solidFill>
            </a:endParaRPr>
          </a:p>
          <a:p>
            <a:endParaRPr lang="zh-CN" altLang="en-US">
              <a:solidFill>
                <a:schemeClr val="tx2"/>
              </a:solidFill>
            </a:endParaRPr>
          </a:p>
          <a:p>
            <a:endParaRPr lang="zh-CN" altLang="en-US">
              <a:solidFill>
                <a:schemeClr val="tx2"/>
              </a:solidFill>
            </a:endParaRPr>
          </a:p>
          <a:p>
            <a:endParaRPr lang="zh-CN" altLang="en-US">
              <a:solidFill>
                <a:schemeClr val="tx2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挫伤：跌倒或钝器 重物撞击身体造成身体局部皮下的组织损伤。</a:t>
            </a:r>
            <a:endParaRPr lang="zh-CN" altLang="en-US"/>
          </a:p>
          <a:p>
            <a:r>
              <a:rPr lang="zh-CN" altLang="en-US">
                <a:solidFill>
                  <a:schemeClr val="tx2"/>
                </a:solidFill>
              </a:rPr>
              <a:t>表现：局部疼痛  肿胀 严重的话引起肢体局部功能或活动障碍。</a:t>
            </a:r>
            <a:endParaRPr lang="zh-CN" altLang="en-US">
              <a:solidFill>
                <a:schemeClr val="tx2"/>
              </a:solidFill>
            </a:endParaRPr>
          </a:p>
          <a:p>
            <a:endParaRPr lang="zh-CN" altLang="en-US">
              <a:solidFill>
                <a:schemeClr val="tx2"/>
              </a:solidFill>
            </a:endParaRPr>
          </a:p>
        </p:txBody>
      </p:sp>
      <p:pic>
        <p:nvPicPr>
          <p:cNvPr id="4" name="图片 3" descr="44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845" y="2309495"/>
            <a:ext cx="2747010" cy="2060575"/>
          </a:xfrm>
          <a:prstGeom prst="rect">
            <a:avLst/>
          </a:prstGeom>
        </p:spPr>
      </p:pic>
      <p:pic>
        <p:nvPicPr>
          <p:cNvPr id="5" name="图片 4" descr="下载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5" y="2309495"/>
            <a:ext cx="3295650" cy="2061210"/>
          </a:xfrm>
          <a:prstGeom prst="rect">
            <a:avLst/>
          </a:prstGeom>
        </p:spPr>
      </p:pic>
      <p:pic>
        <p:nvPicPr>
          <p:cNvPr id="6" name="图片 5" descr="77c6a7ef66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30" y="5148580"/>
            <a:ext cx="2012950" cy="1627505"/>
          </a:xfrm>
          <a:prstGeom prst="rect">
            <a:avLst/>
          </a:prstGeom>
        </p:spPr>
      </p:pic>
      <p:pic>
        <p:nvPicPr>
          <p:cNvPr id="7" name="图片 6" descr="66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170" y="5231130"/>
            <a:ext cx="2211705" cy="154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集体讨论</a:t>
            </a:r>
            <a:r>
              <a:rPr lang="en-US" altLang="zh-CN">
                <a:sym typeface="+mn-ea"/>
              </a:rPr>
              <a:t>---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轻度损伤的自我处理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/>
              <a:t>请思考：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同学们我们了解各种轻度损伤及表现，那你们都是怎么处理的？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003300"/>
      </a:accent1>
      <a:accent2>
        <a:srgbClr val="006600"/>
      </a:accent2>
      <a:accent3>
        <a:srgbClr val="FFFFFF"/>
      </a:accent3>
      <a:accent4>
        <a:srgbClr val="000000"/>
      </a:accent4>
      <a:accent5>
        <a:srgbClr val="AAADAA"/>
      </a:accent5>
      <a:accent6>
        <a:srgbClr val="005B00"/>
      </a:accent6>
      <a:hlink>
        <a:srgbClr val="008000"/>
      </a:hlink>
      <a:folHlink>
        <a:srgbClr val="339933"/>
      </a:folHlink>
    </a:clrScheme>
    <a:fontScheme name="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0033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AAADAA"/>
        </a:accent5>
        <a:accent6>
          <a:srgbClr val="005B00"/>
        </a:accent6>
        <a:hlink>
          <a:srgbClr val="008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2093</Words>
  <Application>WPS 演示</Application>
  <PresentationFormat>在屏幕上显示</PresentationFormat>
  <Paragraphs>146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Office 主题</vt:lpstr>
      <vt:lpstr>轻度损伤的自我处理</vt:lpstr>
      <vt:lpstr> 劳动最光荣</vt:lpstr>
      <vt:lpstr>               生活中常见的轻度损伤</vt:lpstr>
      <vt:lpstr>      让我们一起来学习和了解轻度损伤的种类和处理方法  </vt:lpstr>
      <vt:lpstr>     活动一：  说“伤”谈“害”—————轻度损伤的一些症状</vt:lpstr>
      <vt:lpstr>      烫伤   烧伤</vt:lpstr>
      <vt:lpstr>       割伤   刺伤</vt:lpstr>
      <vt:lpstr>        擦伤   挫伤</vt:lpstr>
      <vt:lpstr>   集体讨论-----轻度损伤的自我处理 </vt:lpstr>
      <vt:lpstr> 我是小医生</vt:lpstr>
      <vt:lpstr>           活动二：         集体学习---轻度损伤的自我处理</vt:lpstr>
      <vt:lpstr>割伤 刺伤  擦伤的自我处理方法</vt:lpstr>
      <vt:lpstr>       挫伤的自我处理办法</vt:lpstr>
      <vt:lpstr>活动三：  寻根找源-------预防意外伤害</vt:lpstr>
      <vt:lpstr> 让危险从我们身边走开</vt:lpstr>
      <vt:lpstr>           知识宝典                      -————   几个急救常识</vt:lpstr>
      <vt:lpstr>课堂小结</vt:lpstr>
      <vt:lpstr>        思考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_Always1396105609</cp:lastModifiedBy>
  <cp:revision>377</cp:revision>
  <dcterms:created xsi:type="dcterms:W3CDTF">2010-10-25T15:41:00Z</dcterms:created>
  <dcterms:modified xsi:type="dcterms:W3CDTF">2019-06-11T01:21:14Z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