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44"/>
  </p:notesMasterIdLst>
  <p:handoutMasterIdLst>
    <p:handoutMasterId r:id="rId45"/>
  </p:handoutMasterIdLst>
  <p:sldIdLst>
    <p:sldId id="384" r:id="rId2"/>
    <p:sldId id="383" r:id="rId3"/>
    <p:sldId id="256" r:id="rId4"/>
    <p:sldId id="385" r:id="rId5"/>
    <p:sldId id="387" r:id="rId6"/>
    <p:sldId id="388" r:id="rId7"/>
    <p:sldId id="390" r:id="rId8"/>
    <p:sldId id="389" r:id="rId9"/>
    <p:sldId id="340" r:id="rId10"/>
    <p:sldId id="393" r:id="rId11"/>
    <p:sldId id="394" r:id="rId12"/>
    <p:sldId id="391" r:id="rId13"/>
    <p:sldId id="379" r:id="rId14"/>
    <p:sldId id="392" r:id="rId15"/>
    <p:sldId id="395" r:id="rId16"/>
    <p:sldId id="396" r:id="rId17"/>
    <p:sldId id="397" r:id="rId18"/>
    <p:sldId id="398" r:id="rId19"/>
    <p:sldId id="399" r:id="rId20"/>
    <p:sldId id="400" r:id="rId21"/>
    <p:sldId id="401" r:id="rId22"/>
    <p:sldId id="402" r:id="rId23"/>
    <p:sldId id="403" r:id="rId24"/>
    <p:sldId id="404" r:id="rId25"/>
    <p:sldId id="405" r:id="rId26"/>
    <p:sldId id="406" r:id="rId27"/>
    <p:sldId id="407" r:id="rId28"/>
    <p:sldId id="408" r:id="rId29"/>
    <p:sldId id="354" r:id="rId30"/>
    <p:sldId id="409" r:id="rId31"/>
    <p:sldId id="410" r:id="rId32"/>
    <p:sldId id="411" r:id="rId33"/>
    <p:sldId id="412" r:id="rId34"/>
    <p:sldId id="413" r:id="rId35"/>
    <p:sldId id="414" r:id="rId36"/>
    <p:sldId id="415" r:id="rId37"/>
    <p:sldId id="416" r:id="rId38"/>
    <p:sldId id="323" r:id="rId39"/>
    <p:sldId id="417" r:id="rId40"/>
    <p:sldId id="421" r:id="rId41"/>
    <p:sldId id="423" r:id="rId42"/>
    <p:sldId id="420" r:id="rId43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FFFFFF"/>
    <a:srgbClr val="E3FCFA"/>
    <a:srgbClr val="FF00FF"/>
    <a:srgbClr val="00FF00"/>
    <a:srgbClr val="00FFFF"/>
    <a:srgbClr val="FFF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7" autoAdjust="0"/>
    <p:restoredTop sz="96014" autoAdjust="0"/>
  </p:normalViewPr>
  <p:slideViewPr>
    <p:cSldViewPr snapToGrid="0">
      <p:cViewPr varScale="1">
        <p:scale>
          <a:sx n="139" d="100"/>
          <a:sy n="139" d="100"/>
        </p:scale>
        <p:origin x="678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642" y="-84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宋体" panose="02010600030101010101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宋体" panose="02010600030101010101" pitchFamily="2" charset="-122"/>
              </a:defRPr>
            </a:lvl1pPr>
          </a:lstStyle>
          <a:p>
            <a:pPr>
              <a:defRPr/>
            </a:pPr>
            <a:fld id="{F26CFA9D-202A-421E-96C5-94B8B90475DF}" type="datetimeFigureOut">
              <a:rPr lang="zh-CN" altLang="en-US"/>
              <a:pPr>
                <a:defRPr/>
              </a:pPr>
              <a:t>2020/8/20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宋体" panose="02010600030101010101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宋体" panose="02010600030101010101" pitchFamily="2" charset="-122"/>
              </a:defRPr>
            </a:lvl1pPr>
          </a:lstStyle>
          <a:p>
            <a:fld id="{7897F9D0-8DA7-4ADC-BAA0-B170EE653CC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宋体" panose="02010600030101010101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宋体" panose="02010600030101010101" pitchFamily="2" charset="-122"/>
              </a:defRPr>
            </a:lvl1pPr>
          </a:lstStyle>
          <a:p>
            <a:pPr>
              <a:defRPr/>
            </a:pPr>
            <a:fld id="{AD6616DD-C510-4BD2-BE1A-CA0E9DE8B0D0}" type="datetimeFigureOut">
              <a:rPr lang="zh-CN" altLang="en-US"/>
              <a:pPr>
                <a:defRPr/>
              </a:pPr>
              <a:t>2020/8/20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宋体" panose="02010600030101010101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宋体" panose="02010600030101010101" pitchFamily="2" charset="-122"/>
              </a:defRPr>
            </a:lvl1pPr>
          </a:lstStyle>
          <a:p>
            <a:fld id="{BC369111-0561-499C-820E-7401C02530C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状元成才路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状元成才路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13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541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97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56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90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3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08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 descr="MUBAN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2" r:id="rId3"/>
    <p:sldLayoutId id="2147483823" r:id="rId4"/>
    <p:sldLayoutId id="2147483821" r:id="rId5"/>
    <p:sldLayoutId id="2147483824" r:id="rId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6.png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949" y="2492100"/>
            <a:ext cx="11557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9"/>
          <p:cNvGrpSpPr>
            <a:grpSpLocks/>
          </p:cNvGrpSpPr>
          <p:nvPr/>
        </p:nvGrpSpPr>
        <p:grpSpPr bwMode="auto">
          <a:xfrm>
            <a:off x="1499771" y="523539"/>
            <a:ext cx="5609174" cy="2089031"/>
            <a:chOff x="5324527" y="1542451"/>
            <a:chExt cx="3714750" cy="1869869"/>
          </a:xfrm>
        </p:grpSpPr>
        <p:sp>
          <p:nvSpPr>
            <p:cNvPr id="8" name="云形标注 7"/>
            <p:cNvSpPr/>
            <p:nvPr/>
          </p:nvSpPr>
          <p:spPr>
            <a:xfrm>
              <a:off x="5324527" y="1542451"/>
              <a:ext cx="3714750" cy="1869869"/>
            </a:xfrm>
            <a:prstGeom prst="cloudCallout">
              <a:avLst>
                <a:gd name="adj1" fmla="val 44951"/>
                <a:gd name="adj2" fmla="val 48921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800" b="1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  <p:sp>
          <p:nvSpPr>
            <p:cNvPr id="17414" name="矩形 8"/>
            <p:cNvSpPr>
              <a:spLocks noChangeArrowheads="1"/>
            </p:cNvSpPr>
            <p:nvPr/>
          </p:nvSpPr>
          <p:spPr bwMode="auto">
            <a:xfrm>
              <a:off x="5675187" y="1741833"/>
              <a:ext cx="3250192" cy="1471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同学们，通过本单元前三篇课文的学习，你在提问方面有了哪些收获呢？</a:t>
              </a:r>
              <a:endPara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585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10289" y="448984"/>
            <a:ext cx="6480720" cy="156966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自我反思：</a:t>
            </a:r>
            <a:endParaRPr lang="en-US" altLang="zh-CN" sz="32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32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我提出的问题有哪些不足？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8434" name="Picture 5" descr="http://pic40.nipic.com/20140413/2531170_15390348200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9"/>
          <a:stretch>
            <a:fillRect/>
          </a:stretch>
        </p:blipFill>
        <p:spPr bwMode="auto">
          <a:xfrm>
            <a:off x="7300030" y="614908"/>
            <a:ext cx="1335206" cy="140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310289" y="2287696"/>
            <a:ext cx="7377076" cy="1693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是否能针对文章整体提出全局性的问题？</a:t>
            </a:r>
            <a:endParaRPr lang="en-US" altLang="zh-CN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问题是否都指向课文内容，没能从写法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和启示角度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提出自己的问题？</a:t>
            </a:r>
          </a:p>
        </p:txBody>
      </p:sp>
    </p:spTree>
    <p:extLst>
      <p:ext uri="{BB962C8B-B14F-4D97-AF65-F5344CB8AC3E}">
        <p14:creationId xmlns:p14="http://schemas.microsoft.com/office/powerpoint/2010/main" val="324344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44046" y="1142104"/>
            <a:ext cx="6480720" cy="127419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 再读课文，从更多角度提出问题，补充进自己的个人问题清单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8434" name="Picture 5" descr="http://pic40.nipic.com/20140413/2531170_15390348200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9"/>
          <a:stretch>
            <a:fillRect/>
          </a:stretch>
        </p:blipFill>
        <p:spPr bwMode="auto">
          <a:xfrm>
            <a:off x="4116803" y="3067227"/>
            <a:ext cx="1335206" cy="140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82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37790" y="920504"/>
            <a:ext cx="6480720" cy="171739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 从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个人问题清单里筛选出</a:t>
            </a:r>
            <a:r>
              <a:rPr lang="en-US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个自己认为对理解课文有帮助的、最值得思考的问题，在序号上画“</a:t>
            </a:r>
            <a:r>
              <a:rPr lang="az-Cyrl-AZ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”。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8434" name="Picture 5" descr="http://pic40.nipic.com/20140413/2531170_15390348200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9"/>
          <a:stretch>
            <a:fillRect/>
          </a:stretch>
        </p:blipFill>
        <p:spPr bwMode="auto">
          <a:xfrm>
            <a:off x="4164944" y="3115353"/>
            <a:ext cx="1335206" cy="140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79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090" y="3072386"/>
            <a:ext cx="2881313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16546" y="1121478"/>
            <a:ext cx="6231791" cy="127419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小组成员轮流分享自己勾出的</a:t>
            </a:r>
            <a:r>
              <a:rPr lang="en-US" altLang="zh-CN" sz="32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个问题，说说自己的理由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11598" y="579498"/>
            <a:ext cx="7509888" cy="186512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 小组讨论，筛选出三个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对理解课文有帮助的、最值得思考的</a:t>
            </a:r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问题，填写小组问题清单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3315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66" y="243097"/>
            <a:ext cx="1640664" cy="90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924116"/>
              </p:ext>
            </p:extLst>
          </p:nvPr>
        </p:nvGraphicFramePr>
        <p:xfrm>
          <a:off x="1980201" y="2543820"/>
          <a:ext cx="6048375" cy="213503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00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1353">
                  <a:extLst>
                    <a:ext uri="{9D8B030D-6E8A-4147-A177-3AD203B41FA5}">
                      <a16:colId xmlns:a16="http://schemas.microsoft.com/office/drawing/2014/main" val="3507917490"/>
                    </a:ext>
                  </a:extLst>
                </a:gridCol>
                <a:gridCol w="1466290">
                  <a:extLst>
                    <a:ext uri="{9D8B030D-6E8A-4147-A177-3AD203B41FA5}">
                      <a16:colId xmlns:a16="http://schemas.microsoft.com/office/drawing/2014/main" val="807707225"/>
                    </a:ext>
                  </a:extLst>
                </a:gridCol>
              </a:tblGrid>
              <a:tr h="489213">
                <a:tc gridSpan="3">
                  <a:txBody>
                    <a:bodyPr/>
                    <a:lstStyle/>
                    <a:p>
                      <a:pPr algn="l"/>
                      <a:r>
                        <a:rPr lang="zh-CN" altLang="en-US" sz="2400" dirty="0" smtClean="0"/>
                        <a:t>                            小组问题清单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08" marB="45708" anchor="ctr">
                    <a:gradFill flip="none" rotWithShape="1">
                      <a:gsLst>
                        <a:gs pos="0">
                          <a:srgbClr val="76727E">
                            <a:tint val="66000"/>
                            <a:satMod val="160000"/>
                          </a:srgbClr>
                        </a:gs>
                        <a:gs pos="50000">
                          <a:srgbClr val="76727E">
                            <a:tint val="44500"/>
                            <a:satMod val="160000"/>
                          </a:srgbClr>
                        </a:gs>
                        <a:gs pos="100000">
                          <a:srgbClr val="76727E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76727E">
                            <a:tint val="66000"/>
                            <a:satMod val="160000"/>
                          </a:srgbClr>
                        </a:gs>
                        <a:gs pos="50000">
                          <a:srgbClr val="76727E">
                            <a:tint val="44500"/>
                            <a:satMod val="160000"/>
                          </a:srgbClr>
                        </a:gs>
                        <a:gs pos="100000">
                          <a:srgbClr val="76727E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序号</a:t>
                      </a:r>
                    </a:p>
                  </a:txBody>
                  <a:tcPr marL="91436" marR="91436" marT="45708" marB="45708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小组内最值得思考的问题</a:t>
                      </a:r>
                    </a:p>
                  </a:txBody>
                  <a:tcPr marL="91436" marR="91436" marT="45708" marB="45708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推荐理由</a:t>
                      </a:r>
                    </a:p>
                  </a:txBody>
                  <a:tcPr marL="91436" marR="91436" marT="45708" marB="45708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/>
                        <a:t>1</a:t>
                      </a:r>
                      <a:endParaRPr lang="zh-CN" altLang="en-US" sz="2000" b="1" dirty="0" smtClean="0"/>
                    </a:p>
                  </a:txBody>
                  <a:tcPr marL="91436" marR="91436" marT="45708" marB="45708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6" marR="91436" marT="45708" marB="45708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6" marR="91436" marT="45708" marB="45708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15123486"/>
                  </a:ext>
                </a:extLst>
              </a:tr>
              <a:tr h="396139">
                <a:tc>
                  <a:txBody>
                    <a:bodyPr/>
                    <a:lstStyle/>
                    <a:p>
                      <a:r>
                        <a:rPr lang="en-US" altLang="zh-CN" sz="2000" b="1" dirty="0" smtClean="0"/>
                        <a:t>2</a:t>
                      </a:r>
                      <a:endParaRPr lang="zh-CN" altLang="en-US" sz="2000" b="1" dirty="0"/>
                    </a:p>
                  </a:txBody>
                  <a:tcPr marL="91436" marR="91436" marT="45708" marB="45708" anchor="ctr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6" marR="91436" marT="45708" marB="45708" anchor="ctr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1436" marR="91436" marT="45708" marB="4570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39">
                <a:tc>
                  <a:txBody>
                    <a:bodyPr/>
                    <a:lstStyle/>
                    <a:p>
                      <a:r>
                        <a:rPr lang="en-US" altLang="zh-CN" sz="2000" b="1" dirty="0" smtClean="0"/>
                        <a:t>3</a:t>
                      </a:r>
                      <a:endParaRPr lang="zh-CN" altLang="en-US" sz="2000" b="1" dirty="0"/>
                    </a:p>
                  </a:txBody>
                  <a:tcPr marL="91436" marR="91436" marT="45708" marB="45708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6" marR="91436" marT="45708" marB="45708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6" marR="91436" marT="45708" marB="45708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7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220" y="3282726"/>
            <a:ext cx="2881313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2135" y="250678"/>
            <a:ext cx="7881835" cy="540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457200" indent="-457200" eaLnBrk="1" hangingPunct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小组内说说推荐理由，选派代表参加全班交流</a:t>
            </a: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9"/>
          <p:cNvGrpSpPr>
            <a:grpSpLocks/>
          </p:cNvGrpSpPr>
          <p:nvPr/>
        </p:nvGrpSpPr>
        <p:grpSpPr bwMode="auto">
          <a:xfrm>
            <a:off x="1182532" y="1102038"/>
            <a:ext cx="4874508" cy="1870052"/>
            <a:chOff x="5357983" y="1519031"/>
            <a:chExt cx="3522685" cy="2738330"/>
          </a:xfrm>
        </p:grpSpPr>
        <p:sp>
          <p:nvSpPr>
            <p:cNvPr id="6" name="云形标注 5"/>
            <p:cNvSpPr/>
            <p:nvPr/>
          </p:nvSpPr>
          <p:spPr>
            <a:xfrm>
              <a:off x="5357983" y="1519031"/>
              <a:ext cx="3522685" cy="2738330"/>
            </a:xfrm>
            <a:prstGeom prst="cloudCallout">
              <a:avLst>
                <a:gd name="adj1" fmla="val 16817"/>
                <a:gd name="adj2" fmla="val 6303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800" b="1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  <p:sp>
          <p:nvSpPr>
            <p:cNvPr id="7" name="矩形 8"/>
            <p:cNvSpPr>
              <a:spLocks noChangeArrowheads="1"/>
            </p:cNvSpPr>
            <p:nvPr/>
          </p:nvSpPr>
          <p:spPr bwMode="auto">
            <a:xfrm>
              <a:off x="5666497" y="1684881"/>
              <a:ext cx="3094926" cy="2406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800" b="1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我们小组推荐的第一个问题是（   ），推荐理由是（    ）</a:t>
              </a:r>
              <a:r>
                <a:rPr lang="en-US" altLang="zh-CN" sz="2800" b="1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……</a:t>
              </a:r>
              <a:endPara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346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1167690" y="504391"/>
            <a:ext cx="7673396" cy="17727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小组选派代表参加班级交流，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其余小组认真倾听，集体商议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，筛选出三个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“最值得思考的问题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整理出班级问题清单。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37" y="174345"/>
            <a:ext cx="1640664" cy="90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6416"/>
              </p:ext>
            </p:extLst>
          </p:nvPr>
        </p:nvGraphicFramePr>
        <p:xfrm>
          <a:off x="1980201" y="2543820"/>
          <a:ext cx="5603131" cy="213503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79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3968">
                  <a:extLst>
                    <a:ext uri="{9D8B030D-6E8A-4147-A177-3AD203B41FA5}">
                      <a16:colId xmlns:a16="http://schemas.microsoft.com/office/drawing/2014/main" val="3507917490"/>
                    </a:ext>
                  </a:extLst>
                </a:gridCol>
              </a:tblGrid>
              <a:tr h="489213">
                <a:tc gridSpan="2">
                  <a:txBody>
                    <a:bodyPr/>
                    <a:lstStyle/>
                    <a:p>
                      <a:pPr algn="l"/>
                      <a:r>
                        <a:rPr lang="zh-CN" altLang="en-US" sz="2400" dirty="0" smtClean="0"/>
                        <a:t>                            班级问题清单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08" marB="45708" anchor="ctr">
                    <a:gradFill flip="none" rotWithShape="1">
                      <a:gsLst>
                        <a:gs pos="0">
                          <a:srgbClr val="76727E">
                            <a:tint val="66000"/>
                            <a:satMod val="160000"/>
                          </a:srgbClr>
                        </a:gs>
                        <a:gs pos="50000">
                          <a:srgbClr val="76727E">
                            <a:tint val="44500"/>
                            <a:satMod val="160000"/>
                          </a:srgbClr>
                        </a:gs>
                        <a:gs pos="100000">
                          <a:srgbClr val="76727E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序号</a:t>
                      </a:r>
                    </a:p>
                  </a:txBody>
                  <a:tcPr marL="91436" marR="91436" marT="45708" marB="45708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最值得思考的问题</a:t>
                      </a:r>
                    </a:p>
                  </a:txBody>
                  <a:tcPr marL="91436" marR="91436" marT="45708" marB="45708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/>
                        <a:t>1</a:t>
                      </a:r>
                      <a:endParaRPr lang="zh-CN" altLang="en-US" sz="2000" b="1" dirty="0" smtClean="0"/>
                    </a:p>
                  </a:txBody>
                  <a:tcPr marL="91436" marR="91436" marT="45708" marB="45708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6" marR="91436" marT="45708" marB="45708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15123486"/>
                  </a:ext>
                </a:extLst>
              </a:tr>
              <a:tr h="396139">
                <a:tc>
                  <a:txBody>
                    <a:bodyPr/>
                    <a:lstStyle/>
                    <a:p>
                      <a:r>
                        <a:rPr lang="en-US" altLang="zh-CN" sz="2000" b="1" dirty="0" smtClean="0"/>
                        <a:t>2</a:t>
                      </a:r>
                      <a:endParaRPr lang="zh-CN" altLang="en-US" sz="2000" b="1" dirty="0"/>
                    </a:p>
                  </a:txBody>
                  <a:tcPr marL="91436" marR="91436" marT="45708" marB="45708"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6" marR="91436" marT="45708" marB="4570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39">
                <a:tc>
                  <a:txBody>
                    <a:bodyPr/>
                    <a:lstStyle/>
                    <a:p>
                      <a:r>
                        <a:rPr lang="en-US" altLang="zh-CN" sz="2000" b="1" dirty="0" smtClean="0"/>
                        <a:t>3</a:t>
                      </a:r>
                      <a:endParaRPr lang="zh-CN" altLang="en-US" sz="2000" b="1" dirty="0"/>
                    </a:p>
                  </a:txBody>
                  <a:tcPr marL="91436" marR="91436" marT="45708" marB="45708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36" marR="91436" marT="45708" marB="45708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7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609020"/>
              </p:ext>
            </p:extLst>
          </p:nvPr>
        </p:nvGraphicFramePr>
        <p:xfrm>
          <a:off x="673915" y="1548182"/>
          <a:ext cx="7926946" cy="261257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36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0312">
                  <a:extLst>
                    <a:ext uri="{9D8B030D-6E8A-4147-A177-3AD203B41FA5}">
                      <a16:colId xmlns:a16="http://schemas.microsoft.com/office/drawing/2014/main" val="3507917490"/>
                    </a:ext>
                  </a:extLst>
                </a:gridCol>
              </a:tblGrid>
              <a:tr h="598633">
                <a:tc gridSpan="2">
                  <a:txBody>
                    <a:bodyPr/>
                    <a:lstStyle/>
                    <a:p>
                      <a:pPr algn="l"/>
                      <a:r>
                        <a:rPr lang="zh-CN" altLang="en-US" sz="2800" dirty="0" smtClean="0"/>
                        <a:t>                                         班级问题清单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08" marB="45708" anchor="ctr">
                    <a:gradFill flip="none" rotWithShape="1">
                      <a:gsLst>
                        <a:gs pos="0">
                          <a:srgbClr val="76727E">
                            <a:tint val="66000"/>
                            <a:satMod val="160000"/>
                          </a:srgbClr>
                        </a:gs>
                        <a:gs pos="50000">
                          <a:srgbClr val="76727E">
                            <a:tint val="44500"/>
                            <a:satMod val="160000"/>
                          </a:srgbClr>
                        </a:gs>
                        <a:gs pos="100000">
                          <a:srgbClr val="76727E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4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序号</a:t>
                      </a:r>
                    </a:p>
                  </a:txBody>
                  <a:tcPr marL="91436" marR="91436" marT="45708" marB="45708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最值得思考的问题</a:t>
                      </a:r>
                    </a:p>
                  </a:txBody>
                  <a:tcPr marL="91436" marR="91436" marT="45708" marB="45708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8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dirty="0" smtClean="0"/>
                        <a:t>1</a:t>
                      </a:r>
                      <a:endParaRPr lang="zh-CN" altLang="en-US" sz="2400" b="1" dirty="0" smtClean="0"/>
                    </a:p>
                  </a:txBody>
                  <a:tcPr marL="91436" marR="91436" marT="45708" marB="45708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91436" marR="91436" marT="45708" marB="45708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15123486"/>
                  </a:ext>
                </a:extLst>
              </a:tr>
              <a:tr h="484836"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2</a:t>
                      </a:r>
                      <a:endParaRPr lang="zh-CN" altLang="en-US" sz="2400" b="1" dirty="0"/>
                    </a:p>
                  </a:txBody>
                  <a:tcPr marL="91436" marR="91436" marT="45708" marB="45708" anchor="ctr"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91436" marR="91436" marT="45708" marB="4570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836"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3</a:t>
                      </a:r>
                      <a:endParaRPr lang="zh-CN" altLang="en-US" sz="2400" b="1" dirty="0"/>
                    </a:p>
                  </a:txBody>
                  <a:tcPr marL="91436" marR="91436" marT="45708" marB="45708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91436" marR="91436" marT="45708" marB="45708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圆角矩形 2"/>
          <p:cNvSpPr/>
          <p:nvPr/>
        </p:nvSpPr>
        <p:spPr>
          <a:xfrm>
            <a:off x="142875" y="107950"/>
            <a:ext cx="1857375" cy="6778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4313" y="107950"/>
            <a:ext cx="1785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40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范  例</a:t>
            </a:r>
            <a:endParaRPr lang="zh-CN" altLang="en-US" sz="4000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607062" y="2678480"/>
            <a:ext cx="707609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为什么作者在文中反复写“我真为蝴蝶着急”？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661853" y="3166158"/>
            <a:ext cx="7076090" cy="47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为什么“小朋友”和“小女孩”确信蝴蝶有家？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689353" y="3684084"/>
            <a:ext cx="7076090" cy="47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蝴蝶的家到底在哪儿？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云形标注 7"/>
          <p:cNvSpPr/>
          <p:nvPr/>
        </p:nvSpPr>
        <p:spPr bwMode="auto">
          <a:xfrm>
            <a:off x="3643850" y="214200"/>
            <a:ext cx="4578872" cy="1140212"/>
          </a:xfrm>
          <a:prstGeom prst="cloudCallout">
            <a:avLst>
              <a:gd name="adj1" fmla="val 39723"/>
              <a:gd name="adj2" fmla="val 4050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8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891356" y="214200"/>
            <a:ext cx="4053351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小组选择一个感兴趣的问题，读课文，找到答案。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172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37504" y="107950"/>
            <a:ext cx="4957010" cy="6778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4313" y="107950"/>
            <a:ext cx="50245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借助问题，理解课文</a:t>
            </a:r>
            <a:endParaRPr lang="zh-CN" altLang="en-US" sz="4000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268795" y="1681898"/>
            <a:ext cx="5115380" cy="1938992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问题一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为什么作者在文中反复写“我真为蝴蝶着急”？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584" y="3042116"/>
            <a:ext cx="11557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9"/>
          <p:cNvGrpSpPr>
            <a:grpSpLocks/>
          </p:cNvGrpSpPr>
          <p:nvPr/>
        </p:nvGrpSpPr>
        <p:grpSpPr bwMode="auto">
          <a:xfrm>
            <a:off x="5051250" y="785812"/>
            <a:ext cx="3691975" cy="1792173"/>
            <a:chOff x="6080462" y="1139340"/>
            <a:chExt cx="3302455" cy="2624290"/>
          </a:xfrm>
        </p:grpSpPr>
        <p:sp>
          <p:nvSpPr>
            <p:cNvPr id="8" name="云形标注 7"/>
            <p:cNvSpPr/>
            <p:nvPr/>
          </p:nvSpPr>
          <p:spPr>
            <a:xfrm>
              <a:off x="6080462" y="1139340"/>
              <a:ext cx="3302455" cy="2624290"/>
            </a:xfrm>
            <a:prstGeom prst="cloudCallout">
              <a:avLst>
                <a:gd name="adj1" fmla="val 34165"/>
                <a:gd name="adj2" fmla="val 8803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800" b="1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6317013" y="1183304"/>
              <a:ext cx="2966763" cy="2406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800" b="1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自</a:t>
              </a:r>
              <a:r>
                <a:rPr lang="zh-CN" altLang="en-US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读课文，用横线画出含有“着急”的语句。</a:t>
              </a:r>
              <a:endPara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585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32774" y="878282"/>
            <a:ext cx="7840586" cy="3643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1" hangingPunct="1">
              <a:lnSpc>
                <a:spcPct val="120000"/>
              </a:lnSpc>
              <a:buFont typeface="+mj-lt"/>
              <a:buAutoNum type="arabicPeriod"/>
              <a:defRPr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我一想起来就为蝴蝶着急，这样的天气它们能躲在哪里呢？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 eaLnBrk="1" hangingPunct="1">
              <a:lnSpc>
                <a:spcPct val="120000"/>
              </a:lnSpc>
              <a:buFont typeface="+mj-lt"/>
              <a:buAutoNum type="arabicPeriod"/>
              <a:defRPr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想到这里，我简直没法再想下去了，心里是那样着急。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 eaLnBrk="1" hangingPunct="1">
              <a:lnSpc>
                <a:spcPct val="120000"/>
              </a:lnSpc>
              <a:buFont typeface="+mj-lt"/>
              <a:buAutoNum type="arabicPeriod"/>
              <a:defRPr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我真为蝴蝶着急了。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 eaLnBrk="1" hangingPunct="1">
              <a:lnSpc>
                <a:spcPct val="120000"/>
              </a:lnSpc>
              <a:buFont typeface="+mj-lt"/>
              <a:buAutoNum type="arabicPeriod"/>
              <a:defRPr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我真为蝴蝶着急了。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 eaLnBrk="1" hangingPunct="1">
              <a:lnSpc>
                <a:spcPct val="120000"/>
              </a:lnSpc>
              <a:buFont typeface="+mj-lt"/>
              <a:buAutoNum type="arabicPeriod"/>
              <a:defRPr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谁要是说给我听，我就不着急了。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9884" y="49157"/>
            <a:ext cx="7265987" cy="6376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8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读一读这些句子，你读出什么了？</a:t>
            </a:r>
            <a:endParaRPr lang="en-US" altLang="zh-CN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273269" y="2316939"/>
            <a:ext cx="2674448" cy="1567542"/>
            <a:chOff x="5273269" y="2316939"/>
            <a:chExt cx="2674448" cy="1567542"/>
          </a:xfrm>
        </p:grpSpPr>
        <p:sp>
          <p:nvSpPr>
            <p:cNvPr id="7" name="爆炸形 1 6"/>
            <p:cNvSpPr/>
            <p:nvPr/>
          </p:nvSpPr>
          <p:spPr>
            <a:xfrm>
              <a:off x="5273269" y="2316939"/>
              <a:ext cx="2674448" cy="1567542"/>
            </a:xfrm>
            <a:prstGeom prst="irregularSeal1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5"/>
            <p:cNvSpPr>
              <a:spLocks noChangeArrowheads="1"/>
            </p:cNvSpPr>
            <p:nvPr/>
          </p:nvSpPr>
          <p:spPr bwMode="auto">
            <a:xfrm>
              <a:off x="5900087" y="2699838"/>
              <a:ext cx="111120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600" b="1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着急</a:t>
              </a:r>
              <a:endPara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700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6379" y="3629259"/>
            <a:ext cx="862012" cy="1265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grpSp>
        <p:nvGrpSpPr>
          <p:cNvPr id="2" name="组合 1"/>
          <p:cNvGrpSpPr/>
          <p:nvPr/>
        </p:nvGrpSpPr>
        <p:grpSpPr>
          <a:xfrm>
            <a:off x="212620" y="226295"/>
            <a:ext cx="3533985" cy="812531"/>
            <a:chOff x="1770409" y="398175"/>
            <a:chExt cx="3719494" cy="812531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1770409" y="398175"/>
              <a:ext cx="3165976" cy="812531"/>
            </a:xfrm>
            <a:prstGeom prst="wedgeRoundRectCallout">
              <a:avLst>
                <a:gd name="adj1" fmla="val 23711"/>
                <a:gd name="adj2" fmla="val -50143"/>
                <a:gd name="adj3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dirty="0">
                <a:solidFill>
                  <a:srgbClr val="00FFFF"/>
                </a:solidFill>
                <a:latin typeface="Times New Roman" pitchFamily="18" charset="0"/>
                <a:ea typeface="隶书" pitchFamily="49" charset="-122"/>
              </a:endParaRPr>
            </a:p>
          </p:txBody>
        </p:sp>
        <p:sp>
          <p:nvSpPr>
            <p:cNvPr id="5" name="矩形 4"/>
            <p:cNvSpPr>
              <a:spLocks noChangeArrowheads="1"/>
            </p:cNvSpPr>
            <p:nvPr/>
          </p:nvSpPr>
          <p:spPr bwMode="auto">
            <a:xfrm>
              <a:off x="1810328" y="398175"/>
              <a:ext cx="3679575" cy="8125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marL="466725" indent="-4667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eaLnBrk="1" hangingPunct="1">
                <a:lnSpc>
                  <a:spcPct val="130000"/>
                </a:lnSpc>
                <a:spcBef>
                  <a:spcPts val="600"/>
                </a:spcBef>
                <a:defRPr/>
              </a:pPr>
              <a:r>
                <a:rPr lang="zh-CN" altLang="en-US" sz="3600" b="1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阅读提问方法</a:t>
              </a:r>
              <a:endPara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50389" y="1231180"/>
            <a:ext cx="1863222" cy="64171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66725" indent="-466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30000"/>
              </a:lnSpc>
              <a:spcBef>
                <a:spcPts val="600"/>
              </a:spcBef>
              <a:defRPr/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阅读思考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582001" y="2090911"/>
            <a:ext cx="2321784" cy="73250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66725" indent="-466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30000"/>
              </a:lnSpc>
              <a:spcBef>
                <a:spcPts val="600"/>
              </a:spcBef>
              <a:defRPr/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多角度提问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752378" y="2987545"/>
            <a:ext cx="1932164" cy="73250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66725" indent="-466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30000"/>
              </a:lnSpc>
              <a:spcBef>
                <a:spcPts val="600"/>
              </a:spcBef>
              <a:defRPr/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筛选问题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右箭头 14"/>
          <p:cNvSpPr/>
          <p:nvPr/>
        </p:nvSpPr>
        <p:spPr>
          <a:xfrm rot="2509661">
            <a:off x="2782509" y="2783764"/>
            <a:ext cx="396081" cy="29754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476482" y="3884179"/>
            <a:ext cx="3571432" cy="73250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66725" indent="-466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30000"/>
              </a:lnSpc>
              <a:spcBef>
                <a:spcPts val="600"/>
              </a:spcBef>
              <a:defRPr/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借助问题理解课文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右箭头 16"/>
          <p:cNvSpPr/>
          <p:nvPr/>
        </p:nvSpPr>
        <p:spPr>
          <a:xfrm rot="2883477">
            <a:off x="3601710" y="3623332"/>
            <a:ext cx="396081" cy="29754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8" name="右箭头 7"/>
          <p:cNvSpPr/>
          <p:nvPr/>
        </p:nvSpPr>
        <p:spPr>
          <a:xfrm rot="2239386">
            <a:off x="1957373" y="1839416"/>
            <a:ext cx="379906" cy="287337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35" name="线形标注 2 34"/>
          <p:cNvSpPr/>
          <p:nvPr/>
        </p:nvSpPr>
        <p:spPr>
          <a:xfrm>
            <a:off x="4211357" y="1872894"/>
            <a:ext cx="4016028" cy="1069901"/>
          </a:xfrm>
          <a:prstGeom prst="borderCallout2">
            <a:avLst>
              <a:gd name="adj1" fmla="val 29929"/>
              <a:gd name="adj2" fmla="val -178"/>
              <a:gd name="adj3" fmla="val 22159"/>
              <a:gd name="adj4" fmla="val -37"/>
              <a:gd name="adj5" fmla="val 1748"/>
              <a:gd name="adj6" fmla="val -35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部分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或者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全文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en-US" altLang="zh-CN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内容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写法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启示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3955775" y="2111329"/>
            <a:ext cx="293347" cy="691672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36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8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52762" y="141408"/>
            <a:ext cx="8750606" cy="1126462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514350" indent="-5143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“我”着急什么呢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朗读第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自然段，想一想，和同桌说一说。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192" y="2738075"/>
            <a:ext cx="3091486" cy="1997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云形标注 5"/>
          <p:cNvSpPr/>
          <p:nvPr/>
        </p:nvSpPr>
        <p:spPr>
          <a:xfrm>
            <a:off x="2122418" y="842148"/>
            <a:ext cx="3255090" cy="1895927"/>
          </a:xfrm>
          <a:prstGeom prst="cloudCallout">
            <a:avLst>
              <a:gd name="adj1" fmla="val 64132"/>
              <a:gd name="adj2" fmla="val 16544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05663" y="3139100"/>
            <a:ext cx="4837687" cy="1195712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 smtClean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“我”为雨中的蝴蝶没有地方躲避而着急。</a:t>
            </a:r>
            <a:endParaRPr lang="zh-CN" altLang="en-US" sz="28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066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0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9"/>
          <a:stretch>
            <a:fillRect/>
          </a:stretch>
        </p:blipFill>
        <p:spPr bwMode="auto">
          <a:xfrm>
            <a:off x="0" y="-74482"/>
            <a:ext cx="9144000" cy="521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037" y="1428225"/>
            <a:ext cx="6866248" cy="244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546488" y="1700261"/>
            <a:ext cx="6089908" cy="1865126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男生读第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自然段，读出风雨的猛烈；女生读第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自然段，读出蝴蝶的柔弱。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42875" y="107950"/>
            <a:ext cx="2641576" cy="6778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4313" y="107950"/>
            <a:ext cx="25701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对比朗读</a:t>
            </a:r>
            <a:endParaRPr lang="zh-CN" altLang="en-US" sz="4000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7" name="云形标注 6"/>
          <p:cNvSpPr/>
          <p:nvPr/>
        </p:nvSpPr>
        <p:spPr>
          <a:xfrm>
            <a:off x="6032180" y="3074326"/>
            <a:ext cx="2773968" cy="1526194"/>
          </a:xfrm>
          <a:prstGeom prst="cloudCallout">
            <a:avLst>
              <a:gd name="adj1" fmla="val -66336"/>
              <a:gd name="adj2" fmla="val -49094"/>
            </a:avLst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90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32774" y="878282"/>
            <a:ext cx="7840586" cy="3643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1" hangingPunct="1">
              <a:lnSpc>
                <a:spcPct val="120000"/>
              </a:lnSpc>
              <a:buFont typeface="+mj-lt"/>
              <a:buAutoNum type="arabicPeriod"/>
              <a:defRPr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我一想起来就为蝴蝶着急，这样的天气它们能躲在哪里呢？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 eaLnBrk="1" hangingPunct="1">
              <a:lnSpc>
                <a:spcPct val="120000"/>
              </a:lnSpc>
              <a:buFont typeface="+mj-lt"/>
              <a:buAutoNum type="arabicPeriod"/>
              <a:defRPr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想到这里，我简直没法再想下去了，心里是那样着急。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 eaLnBrk="1" hangingPunct="1">
              <a:lnSpc>
                <a:spcPct val="120000"/>
              </a:lnSpc>
              <a:buFont typeface="+mj-lt"/>
              <a:buAutoNum type="arabicPeriod"/>
              <a:defRPr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我真为蝴蝶着急了。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 eaLnBrk="1" hangingPunct="1">
              <a:lnSpc>
                <a:spcPct val="120000"/>
              </a:lnSpc>
              <a:buFont typeface="+mj-lt"/>
              <a:buAutoNum type="arabicPeriod"/>
              <a:defRPr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我真为蝴蝶着急了。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 eaLnBrk="1" hangingPunct="1">
              <a:lnSpc>
                <a:spcPct val="120000"/>
              </a:lnSpc>
              <a:buFont typeface="+mj-lt"/>
              <a:buAutoNum type="arabicPeriod"/>
              <a:defRPr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谁要是说给我听，我就不着急了。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8073" y="115658"/>
            <a:ext cx="7265987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8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再读这些句子，读出越来越着急的心情。</a:t>
            </a:r>
            <a:endParaRPr lang="en-US" altLang="zh-CN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268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07325" y="237395"/>
            <a:ext cx="8454042" cy="1468672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问题一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为什么作者在文中反复写“我真为蝴蝶着急”？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168" y="2457967"/>
            <a:ext cx="11557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48147" y="2457967"/>
            <a:ext cx="6808123" cy="1717393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8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作者反复写“我真为蝴蝶着急”，表达出了对小生命的关爱之情，让每个读者都感同身受，也都为蝴蝶</a:t>
            </a:r>
            <a:r>
              <a:rPr lang="zh-CN" altLang="en-US" sz="2800" b="1" dirty="0" smtClean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“着急” 。</a:t>
            </a:r>
            <a:endParaRPr lang="zh-CN" altLang="en-US" sz="24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465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584" y="3042116"/>
            <a:ext cx="11557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9"/>
          <p:cNvGrpSpPr>
            <a:grpSpLocks/>
          </p:cNvGrpSpPr>
          <p:nvPr/>
        </p:nvGrpSpPr>
        <p:grpSpPr bwMode="auto">
          <a:xfrm>
            <a:off x="889462" y="437860"/>
            <a:ext cx="7005865" cy="2713846"/>
            <a:chOff x="5680776" y="802870"/>
            <a:chExt cx="3302455" cy="2624290"/>
          </a:xfrm>
        </p:grpSpPr>
        <p:sp>
          <p:nvSpPr>
            <p:cNvPr id="8" name="云形标注 7"/>
            <p:cNvSpPr/>
            <p:nvPr/>
          </p:nvSpPr>
          <p:spPr>
            <a:xfrm>
              <a:off x="5680776" y="802870"/>
              <a:ext cx="3302455" cy="2624290"/>
            </a:xfrm>
            <a:prstGeom prst="cloudCallout">
              <a:avLst>
                <a:gd name="adj1" fmla="val 44488"/>
                <a:gd name="adj2" fmla="val 50974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800" b="1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5977283" y="1125921"/>
              <a:ext cx="2966763" cy="2089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800" b="1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作者为了让我们感受到“着急”，</a:t>
              </a:r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3-4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自然段还用了非常特别的写法。默读</a:t>
              </a:r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3-4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自然段，圈出文段中的标点，看看你能发现什么？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436431" y="3435821"/>
            <a:ext cx="2623547" cy="904863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自问自答</a:t>
            </a:r>
            <a:endParaRPr lang="zh-CN" altLang="en-US" sz="36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719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48194" y="1076498"/>
            <a:ext cx="8487987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不过它们的家在哪里呢？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人们的屋宇里从没有见过有蝴蝶来避雨。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麦田里呢？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也不能避雨。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树林里呢？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到处是水珠滚坠。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园里的花朵是它们的家吗？花朵自己已经被雨点打得抖个不停了，怎能容它们藏身呢？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就连老树干的底面，也是顺下水来，湿漉漉的。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324" y="148908"/>
            <a:ext cx="82359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8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师生合作朗读，学生读问句，老师读答句。</a:t>
            </a:r>
            <a:endParaRPr lang="en-US" altLang="zh-CN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269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14943" y="1009997"/>
            <a:ext cx="8487987" cy="32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它们的家会不会是在桥下面呢？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这也未可知，但是有一点可以确定：这里从没见过有蝴蝶落到石头上的呀！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那它们会不会是藏在树叶下面？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这倒有些说得过去，但我也从没见过蝴蝶在树叶下面避雨呀，而且树叶也经常被风吹得翻转不定，被雨冲刷得透湿，也不像是蝴蝶的家呀！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916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210" y="2834298"/>
            <a:ext cx="11557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9"/>
          <p:cNvGrpSpPr>
            <a:grpSpLocks/>
          </p:cNvGrpSpPr>
          <p:nvPr/>
        </p:nvGrpSpPr>
        <p:grpSpPr bwMode="auto">
          <a:xfrm>
            <a:off x="889462" y="437860"/>
            <a:ext cx="7005865" cy="1956205"/>
            <a:chOff x="5680776" y="802870"/>
            <a:chExt cx="3302455" cy="1891651"/>
          </a:xfrm>
        </p:grpSpPr>
        <p:sp>
          <p:nvSpPr>
            <p:cNvPr id="8" name="云形标注 7"/>
            <p:cNvSpPr/>
            <p:nvPr/>
          </p:nvSpPr>
          <p:spPr>
            <a:xfrm>
              <a:off x="5680776" y="802870"/>
              <a:ext cx="3302455" cy="1891651"/>
            </a:xfrm>
            <a:prstGeom prst="cloudCallout">
              <a:avLst>
                <a:gd name="adj1" fmla="val 44488"/>
                <a:gd name="adj2" fmla="val 50974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800" b="1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6016345" y="1083116"/>
              <a:ext cx="2966763" cy="1156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2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   从不断地自问自答中，你感受到了什么？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042365" y="2880311"/>
            <a:ext cx="6297773" cy="1421928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600" b="1" dirty="0" smtClean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作者不停地追问，不断找寻蝴蝶的家，非常着急。</a:t>
            </a:r>
            <a:endParaRPr lang="zh-CN" altLang="en-US" sz="36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162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230284" y="1572996"/>
            <a:ext cx="5394960" cy="1938992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问题二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为什么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“小朋友”和“小女孩”确信蝴蝶有家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584" y="3042116"/>
            <a:ext cx="11557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9"/>
          <p:cNvGrpSpPr>
            <a:grpSpLocks/>
          </p:cNvGrpSpPr>
          <p:nvPr/>
        </p:nvGrpSpPr>
        <p:grpSpPr bwMode="auto">
          <a:xfrm>
            <a:off x="4489747" y="374400"/>
            <a:ext cx="4437232" cy="1792173"/>
            <a:chOff x="6217222" y="536907"/>
            <a:chExt cx="3302455" cy="2624290"/>
          </a:xfrm>
        </p:grpSpPr>
        <p:sp>
          <p:nvSpPr>
            <p:cNvPr id="8" name="云形标注 7"/>
            <p:cNvSpPr/>
            <p:nvPr/>
          </p:nvSpPr>
          <p:spPr>
            <a:xfrm>
              <a:off x="6217222" y="536907"/>
              <a:ext cx="3302455" cy="2624290"/>
            </a:xfrm>
            <a:prstGeom prst="cloudCallout">
              <a:avLst>
                <a:gd name="adj1" fmla="val 34165"/>
                <a:gd name="adj2" fmla="val 8803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800" b="1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6552914" y="645737"/>
              <a:ext cx="2966763" cy="2406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800" b="1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找出文中写“小朋友”和“小女孩”的部分，读一读。</a:t>
              </a:r>
              <a:endPara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898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图: 可选过程 5"/>
          <p:cNvSpPr/>
          <p:nvPr/>
        </p:nvSpPr>
        <p:spPr>
          <a:xfrm>
            <a:off x="3333404" y="1718137"/>
            <a:ext cx="906087" cy="600075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流程图: 可选过程 4"/>
          <p:cNvSpPr/>
          <p:nvPr/>
        </p:nvSpPr>
        <p:spPr>
          <a:xfrm>
            <a:off x="5393228" y="1118062"/>
            <a:ext cx="891194" cy="600075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01843" y="210994"/>
            <a:ext cx="8258175" cy="6047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32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“确定”是什么意思？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39882" y="1118062"/>
            <a:ext cx="8170863" cy="178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但是，一位小朋友非常确定地说：“它们和我们一样，肯定有家。下雨的时候，它们就会急忙飞回家里去哩。”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等于号 4"/>
          <p:cNvSpPr/>
          <p:nvPr/>
        </p:nvSpPr>
        <p:spPr>
          <a:xfrm>
            <a:off x="4046811" y="3549592"/>
            <a:ext cx="957003" cy="719138"/>
          </a:xfrm>
          <a:prstGeom prst="mathEqual">
            <a:avLst>
              <a:gd name="adj1" fmla="val 23520"/>
              <a:gd name="adj2" fmla="val 16384"/>
            </a:avLst>
          </a:prstGeom>
          <a:solidFill>
            <a:srgbClr val="FFC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09670" y="3447496"/>
            <a:ext cx="15760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确定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64883" y="3447496"/>
            <a:ext cx="15760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肯定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440" y="2922251"/>
            <a:ext cx="1611866" cy="1970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" grpId="0"/>
      <p:bldP spid="7" grpId="0" animBg="1"/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1739422" y="657483"/>
            <a:ext cx="4537624" cy="1214437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bg1">
              <a:alpha val="86000"/>
            </a:schemeClr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00FFFF"/>
              </a:solidFill>
              <a:latin typeface="Times New Roman" pitchFamily="18" charset="0"/>
              <a:ea typeface="隶书" pitchFamily="49" charset="-122"/>
            </a:endParaRPr>
          </a:p>
        </p:txBody>
      </p:sp>
      <p:grpSp>
        <p:nvGrpSpPr>
          <p:cNvPr id="9" name="组合 11"/>
          <p:cNvGrpSpPr>
            <a:grpSpLocks/>
          </p:cNvGrpSpPr>
          <p:nvPr/>
        </p:nvGrpSpPr>
        <p:grpSpPr bwMode="auto">
          <a:xfrm>
            <a:off x="2017211" y="557213"/>
            <a:ext cx="5103517" cy="1116504"/>
            <a:chOff x="2065285" y="962075"/>
            <a:chExt cx="5103035" cy="1117131"/>
          </a:xfrm>
        </p:grpSpPr>
        <p:sp>
          <p:nvSpPr>
            <p:cNvPr id="10" name="流程图: 联系 6"/>
            <p:cNvSpPr/>
            <p:nvPr/>
          </p:nvSpPr>
          <p:spPr bwMode="auto">
            <a:xfrm>
              <a:off x="2135128" y="1327405"/>
              <a:ext cx="727006" cy="659183"/>
            </a:xfrm>
            <a:prstGeom prst="flowChartConnector">
              <a:avLst/>
            </a:prstGeom>
            <a:solidFill>
              <a:srgbClr val="006600">
                <a:alpha val="21000"/>
              </a:srgbClr>
            </a:solidFill>
            <a:ln w="57150">
              <a:solidFill>
                <a:srgbClr val="0066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4800" dirty="0">
                <a:solidFill>
                  <a:srgbClr val="006600"/>
                </a:solidFill>
              </a:endParaRPr>
            </a:p>
          </p:txBody>
        </p:sp>
        <p:sp>
          <p:nvSpPr>
            <p:cNvPr id="11" name="矩形 7"/>
            <p:cNvSpPr>
              <a:spLocks noChangeArrowheads="1"/>
            </p:cNvSpPr>
            <p:nvPr/>
          </p:nvSpPr>
          <p:spPr bwMode="auto">
            <a:xfrm>
              <a:off x="3215896" y="1187168"/>
              <a:ext cx="3952424" cy="83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4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蝴蝶的家</a:t>
              </a:r>
            </a:p>
          </p:txBody>
        </p:sp>
        <p:sp>
          <p:nvSpPr>
            <p:cNvPr id="12" name="TextBox 7"/>
            <p:cNvSpPr txBox="1">
              <a:spLocks noChangeArrowheads="1"/>
            </p:cNvSpPr>
            <p:nvPr/>
          </p:nvSpPr>
          <p:spPr bwMode="auto">
            <a:xfrm>
              <a:off x="2787274" y="962075"/>
              <a:ext cx="4286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000" b="1">
                  <a:latin typeface="宋体" panose="02010600030101010101" pitchFamily="2" charset="-122"/>
                </a:rPr>
                <a:t>*</a:t>
              </a:r>
            </a:p>
          </p:txBody>
        </p:sp>
        <p:sp>
          <p:nvSpPr>
            <p:cNvPr id="13" name="矩形 15"/>
            <p:cNvSpPr>
              <a:spLocks noChangeArrowheads="1"/>
            </p:cNvSpPr>
            <p:nvPr/>
          </p:nvSpPr>
          <p:spPr bwMode="auto">
            <a:xfrm>
              <a:off x="2065285" y="1234563"/>
              <a:ext cx="866319" cy="844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800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8</a:t>
              </a:r>
              <a:endParaRPr lang="zh-CN" altLang="en-US" sz="4800" dirty="0">
                <a:solidFill>
                  <a:srgbClr val="0066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94182" y="2641394"/>
            <a:ext cx="8355550" cy="1698928"/>
            <a:chOff x="701213" y="1974317"/>
            <a:chExt cx="8355550" cy="169892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/>
            <a:srcRect l="44182" t="50000" r="24787"/>
            <a:stretch/>
          </p:blipFill>
          <p:spPr>
            <a:xfrm rot="5400000">
              <a:off x="130957" y="2544573"/>
              <a:ext cx="1698928" cy="558416"/>
            </a:xfrm>
            <a:prstGeom prst="rect">
              <a:avLst/>
            </a:prstGeom>
          </p:spPr>
        </p:pic>
        <p:sp>
          <p:nvSpPr>
            <p:cNvPr id="17" name="Rectangle 1"/>
            <p:cNvSpPr>
              <a:spLocks noChangeArrowheads="1"/>
            </p:cNvSpPr>
            <p:nvPr/>
          </p:nvSpPr>
          <p:spPr bwMode="auto">
            <a:xfrm>
              <a:off x="827585" y="2009870"/>
              <a:ext cx="7668851" cy="1627818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eaLnBrk="1" hangingPunct="1">
                <a:lnSpc>
                  <a:spcPct val="120000"/>
                </a:lnSpc>
                <a:defRPr/>
              </a:pPr>
              <a:r>
                <a:rPr lang="zh-CN" altLang="en-US" sz="2900" b="1" dirty="0">
                  <a:solidFill>
                    <a:srgbClr val="0202CE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   </a:t>
              </a:r>
              <a:r>
                <a:rPr lang="zh-CN" altLang="en-US" sz="2900" b="1" dirty="0" smtClean="0">
                  <a:solidFill>
                    <a:srgbClr val="0000FF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rPr>
                <a:t>读课文，提出自己的问题，再试着把问题分分类，选出你认为最值得思考的几个问题，并尝试解决。</a:t>
              </a:r>
              <a:endParaRPr lang="zh-CN" altLang="en-US" sz="32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l="44182" t="50000" r="24787"/>
            <a:stretch/>
          </p:blipFill>
          <p:spPr>
            <a:xfrm rot="5400000">
              <a:off x="7955272" y="2571753"/>
              <a:ext cx="1698927" cy="50405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39882" y="1359131"/>
            <a:ext cx="8170863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但是，一位小朋友非常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确定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地说：“它们和我们一样，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肯定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有家。下雨的时候，它们就会急忙飞回家里去哩。”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9060" y="262157"/>
            <a:ext cx="6293724" cy="60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32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这位小朋友的理由是什么呢？</a:t>
            </a:r>
            <a:endParaRPr lang="zh-CN" altLang="en-US" sz="24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5586153" y="2535383"/>
            <a:ext cx="2693323" cy="249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634538" y="3191005"/>
            <a:ext cx="451935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440" y="2922251"/>
            <a:ext cx="1611866" cy="1970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573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流程图: 可选过程 9"/>
          <p:cNvSpPr/>
          <p:nvPr/>
        </p:nvSpPr>
        <p:spPr>
          <a:xfrm>
            <a:off x="6782271" y="1988112"/>
            <a:ext cx="773084" cy="42395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流程图: 可选过程 8"/>
          <p:cNvSpPr/>
          <p:nvPr/>
        </p:nvSpPr>
        <p:spPr>
          <a:xfrm>
            <a:off x="1415936" y="3069254"/>
            <a:ext cx="773084" cy="42395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流程图: 可选过程 4"/>
          <p:cNvSpPr/>
          <p:nvPr/>
        </p:nvSpPr>
        <p:spPr>
          <a:xfrm>
            <a:off x="756459" y="1997792"/>
            <a:ext cx="739832" cy="42395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20561" y="182113"/>
            <a:ext cx="8258175" cy="6047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32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这三个“一定”让你感受到了什么？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12001" y="816955"/>
            <a:ext cx="8615868" cy="282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一个女孩对我说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“雨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后，蝴蝶就会重新出来，在阳光里飞。它们是那么高兴，那么鲜艳。我想，它们一定是藏在一个秘密的家里。它们的家一定美丽而香甜，不像家雀儿似的，一下雨就飞到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人们的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屋檐下避雨。一定是这样的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890841" y="3924973"/>
            <a:ext cx="5458187" cy="757130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600" b="1" dirty="0" smtClean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小女孩也确信蝴蝶有家。</a:t>
            </a:r>
            <a:endParaRPr lang="zh-CN" altLang="en-US" sz="36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55355" y="3153121"/>
            <a:ext cx="1360863" cy="1528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767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5" grpId="0" animBg="1"/>
      <p:bldP spid="3" grpId="0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0561" y="182113"/>
            <a:ext cx="8258175" cy="6047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32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小女孩的理由是什么呢？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12001" y="1008147"/>
            <a:ext cx="8615868" cy="282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一个女孩对我说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“雨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后，蝴蝶就会重新出来，在阳光里飞。它们是那么高兴，那么鲜艳。我想，它们一定是藏在一个秘密的家里。它们的家一定美丽而香甜，不像家雀儿似的，一下雨就飞到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人们的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屋檐下避雨。一定是这样的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4472248" y="1623008"/>
            <a:ext cx="400648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43345" y="2126978"/>
            <a:ext cx="6506095" cy="93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67006" y="3321030"/>
            <a:ext cx="1360863" cy="1528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914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955963" y="685279"/>
            <a:ext cx="7680960" cy="2160591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小朋友认为下雨时蝴蝶飞得急急忙忙的，肯定是飞回家去；女孩看到雨后蝴蝶在阳光里飞，认为蝴蝶一定藏在一个秘密的家里。孩子们关注小生命，确信蝴蝶有家。</a:t>
            </a:r>
            <a:endParaRPr lang="zh-CN" altLang="en-US" sz="28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084" y="2923709"/>
            <a:ext cx="4041642" cy="1937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667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853738" y="1338111"/>
            <a:ext cx="5394960" cy="1546577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问题三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蝴蝶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的家到底在哪儿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024" y="2842610"/>
            <a:ext cx="11557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9"/>
          <p:cNvGrpSpPr>
            <a:grpSpLocks/>
          </p:cNvGrpSpPr>
          <p:nvPr/>
        </p:nvGrpSpPr>
        <p:grpSpPr bwMode="auto">
          <a:xfrm>
            <a:off x="3927765" y="189732"/>
            <a:ext cx="4999215" cy="1792173"/>
            <a:chOff x="6135631" y="266497"/>
            <a:chExt cx="3384046" cy="2624290"/>
          </a:xfrm>
        </p:grpSpPr>
        <p:sp>
          <p:nvSpPr>
            <p:cNvPr id="8" name="云形标注 7"/>
            <p:cNvSpPr/>
            <p:nvPr/>
          </p:nvSpPr>
          <p:spPr>
            <a:xfrm>
              <a:off x="6135631" y="266497"/>
              <a:ext cx="3302455" cy="2624290"/>
            </a:xfrm>
            <a:prstGeom prst="cloudCallout">
              <a:avLst>
                <a:gd name="adj1" fmla="val 34165"/>
                <a:gd name="adj2" fmla="val 8803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800" b="1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6217222" y="645737"/>
              <a:ext cx="3302455" cy="1865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800" b="1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3200" b="1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读课文第</a:t>
              </a:r>
              <a:r>
                <a:rPr lang="en-US" altLang="zh-CN" sz="3200" b="1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r>
                <a:rPr lang="zh-CN" altLang="en-US" sz="3200" b="1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自然段，作者找到蝴蝶的家了吗？</a:t>
              </a:r>
              <a:endPara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628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0561" y="182113"/>
            <a:ext cx="8258175" cy="6047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32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作者找到蝴蝶的家了吗？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12001" y="1008147"/>
            <a:ext cx="8615868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她的话说得倒是不错，但我却从来没有见到过下雨时蝴蝶藏身的地方。谁要是能说给我听，我就不着急了。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411585" y="1604356"/>
            <a:ext cx="30671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43345" y="2126978"/>
            <a:ext cx="4816174" cy="112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l="36404" r="30893"/>
          <a:stretch/>
        </p:blipFill>
        <p:spPr>
          <a:xfrm>
            <a:off x="6847847" y="2443942"/>
            <a:ext cx="2080022" cy="2265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746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8998" y="278803"/>
            <a:ext cx="8258175" cy="6047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32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读一读，感受作者的失落和担忧。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50015" y="1436635"/>
            <a:ext cx="5509963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她的话说得倒是不错，但我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却从来没有见到过下雨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时蝴蝶藏身的地方。谁要是能说给我听，我就不着急了。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l="36404" r="30893"/>
          <a:stretch/>
        </p:blipFill>
        <p:spPr>
          <a:xfrm>
            <a:off x="6059978" y="1531846"/>
            <a:ext cx="2080022" cy="2265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850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955963" y="685279"/>
            <a:ext cx="7680960" cy="1786643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蝴蝶究竟有没有家？课文始终没有告诉我们答案。我们可以在课后查阅资料，寻找这个问题的答案。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1" descr="asdf客家话可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821"/>
          <a:stretch>
            <a:fillRect/>
          </a:stretch>
        </p:blipFill>
        <p:spPr>
          <a:xfrm>
            <a:off x="3198654" y="2403078"/>
            <a:ext cx="2686757" cy="252314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7769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772941" y="1049194"/>
            <a:ext cx="5598118" cy="177279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66725" indent="-466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30000"/>
              </a:lnSpc>
              <a:spcBef>
                <a:spcPts val="600"/>
              </a:spcBef>
              <a:defRPr/>
            </a:pPr>
            <a:r>
              <a:rPr lang="zh-CN" altLang="en-US" sz="4800" b="1" dirty="0" smtClean="0">
                <a:latin typeface="+mn-ea"/>
                <a:ea typeface="+mn-ea"/>
              </a:rPr>
              <a:t>   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和老师一起读课文，感受作者的着急和担忧。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08 蝴蝶的家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9275" y="3435732"/>
            <a:ext cx="1205450" cy="1205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861011" y="912955"/>
            <a:ext cx="318915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猛烈的风雨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柔弱的蝴蝶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990" name="矩形 10"/>
          <p:cNvSpPr>
            <a:spLocks noChangeArrowheads="1"/>
          </p:cNvSpPr>
          <p:nvPr/>
        </p:nvSpPr>
        <p:spPr bwMode="auto">
          <a:xfrm>
            <a:off x="1576176" y="1170530"/>
            <a:ext cx="1008609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着急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861011" y="2816790"/>
            <a:ext cx="4505325" cy="128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屋宇      麦田    松林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园里的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花  桥下面   树叶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992" name="矩形 13"/>
          <p:cNvSpPr>
            <a:spLocks noChangeArrowheads="1"/>
          </p:cNvSpPr>
          <p:nvPr/>
        </p:nvSpPr>
        <p:spPr bwMode="auto">
          <a:xfrm>
            <a:off x="7304459" y="2108377"/>
            <a:ext cx="17432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关爱生命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心系自然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1995" name="矩形 19"/>
          <p:cNvSpPr>
            <a:spLocks noChangeArrowheads="1"/>
          </p:cNvSpPr>
          <p:nvPr/>
        </p:nvSpPr>
        <p:spPr bwMode="auto">
          <a:xfrm>
            <a:off x="1761915" y="3046954"/>
            <a:ext cx="1008609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猜想</a:t>
            </a:r>
          </a:p>
        </p:txBody>
      </p:sp>
      <p:sp>
        <p:nvSpPr>
          <p:cNvPr id="17" name="左大括号 16"/>
          <p:cNvSpPr/>
          <p:nvPr/>
        </p:nvSpPr>
        <p:spPr>
          <a:xfrm>
            <a:off x="1299950" y="1528320"/>
            <a:ext cx="387242" cy="1962151"/>
          </a:xfrm>
          <a:prstGeom prst="leftBrace">
            <a:avLst>
              <a:gd name="adj1" fmla="val 39807"/>
              <a:gd name="adj2" fmla="val 50000"/>
            </a:avLst>
          </a:prstGeom>
          <a:ln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575009" y="1528321"/>
            <a:ext cx="67998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蝴蝶的家</a:t>
            </a:r>
          </a:p>
        </p:txBody>
      </p:sp>
      <p:sp>
        <p:nvSpPr>
          <p:cNvPr id="21" name="左大括号 20"/>
          <p:cNvSpPr/>
          <p:nvPr/>
        </p:nvSpPr>
        <p:spPr>
          <a:xfrm>
            <a:off x="2571167" y="1314009"/>
            <a:ext cx="289844" cy="734798"/>
          </a:xfrm>
          <a:prstGeom prst="leftBrace">
            <a:avLst>
              <a:gd name="adj1" fmla="val 27310"/>
              <a:gd name="adj2" fmla="val 50000"/>
            </a:avLst>
          </a:prstGeom>
          <a:ln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左大括号 21"/>
          <p:cNvSpPr/>
          <p:nvPr/>
        </p:nvSpPr>
        <p:spPr>
          <a:xfrm>
            <a:off x="2678654" y="3091394"/>
            <a:ext cx="289844" cy="734798"/>
          </a:xfrm>
          <a:prstGeom prst="leftBrace">
            <a:avLst>
              <a:gd name="adj1" fmla="val 27310"/>
              <a:gd name="adj2" fmla="val 50000"/>
            </a:avLst>
          </a:prstGeom>
          <a:ln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左大括号 22"/>
          <p:cNvSpPr/>
          <p:nvPr/>
        </p:nvSpPr>
        <p:spPr>
          <a:xfrm flipH="1">
            <a:off x="6965826" y="1580358"/>
            <a:ext cx="400510" cy="2010126"/>
          </a:xfrm>
          <a:prstGeom prst="leftBrace">
            <a:avLst>
              <a:gd name="adj1" fmla="val 39807"/>
              <a:gd name="adj2" fmla="val 49299"/>
            </a:avLst>
          </a:prstGeom>
          <a:ln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4" name="组合 1"/>
          <p:cNvGrpSpPr>
            <a:grpSpLocks/>
          </p:cNvGrpSpPr>
          <p:nvPr/>
        </p:nvGrpSpPr>
        <p:grpSpPr bwMode="auto">
          <a:xfrm>
            <a:off x="238125" y="160803"/>
            <a:ext cx="2251075" cy="584200"/>
            <a:chOff x="251073" y="195486"/>
            <a:chExt cx="2249488" cy="585926"/>
          </a:xfrm>
        </p:grpSpPr>
        <p:sp>
          <p:nvSpPr>
            <p:cNvPr id="25" name="文本框 13"/>
            <p:cNvSpPr txBox="1">
              <a:spLocks noChangeArrowheads="1"/>
            </p:cNvSpPr>
            <p:nvPr/>
          </p:nvSpPr>
          <p:spPr bwMode="auto">
            <a:xfrm>
              <a:off x="253093" y="195486"/>
              <a:ext cx="1943462" cy="585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 b="1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板书设计</a:t>
              </a: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251073" y="771859"/>
              <a:ext cx="201629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27" name="Group 4"/>
            <p:cNvGrpSpPr>
              <a:grpSpLocks noChangeAspect="1"/>
            </p:cNvGrpSpPr>
            <p:nvPr/>
          </p:nvGrpSpPr>
          <p:grpSpPr bwMode="auto">
            <a:xfrm>
              <a:off x="2051298" y="411386"/>
              <a:ext cx="449263" cy="292100"/>
              <a:chOff x="2432" y="1329"/>
              <a:chExt cx="657" cy="426"/>
            </a:xfrm>
          </p:grpSpPr>
          <p:sp>
            <p:nvSpPr>
              <p:cNvPr id="2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435" y="1330"/>
                <a:ext cx="652" cy="42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9" name="Freeform 5"/>
              <p:cNvSpPr/>
              <p:nvPr/>
            </p:nvSpPr>
            <p:spPr bwMode="auto">
              <a:xfrm>
                <a:off x="2479" y="1330"/>
                <a:ext cx="610" cy="423"/>
              </a:xfrm>
              <a:custGeom>
                <a:avLst/>
                <a:gdLst>
                  <a:gd name="T0" fmla="*/ 315 w 351"/>
                  <a:gd name="T1" fmla="*/ 0 h 242"/>
                  <a:gd name="T2" fmla="*/ 292 w 351"/>
                  <a:gd name="T3" fmla="*/ 9 h 242"/>
                  <a:gd name="T4" fmla="*/ 291 w 351"/>
                  <a:gd name="T5" fmla="*/ 10 h 242"/>
                  <a:gd name="T6" fmla="*/ 309 w 351"/>
                  <a:gd name="T7" fmla="*/ 3 h 242"/>
                  <a:gd name="T8" fmla="*/ 310 w 351"/>
                  <a:gd name="T9" fmla="*/ 4 h 242"/>
                  <a:gd name="T10" fmla="*/ 317 w 351"/>
                  <a:gd name="T11" fmla="*/ 10 h 242"/>
                  <a:gd name="T12" fmla="*/ 325 w 351"/>
                  <a:gd name="T13" fmla="*/ 27 h 242"/>
                  <a:gd name="T14" fmla="*/ 336 w 351"/>
                  <a:gd name="T15" fmla="*/ 59 h 242"/>
                  <a:gd name="T16" fmla="*/ 268 w 351"/>
                  <a:gd name="T17" fmla="*/ 95 h 242"/>
                  <a:gd name="T18" fmla="*/ 267 w 351"/>
                  <a:gd name="T19" fmla="*/ 95 h 242"/>
                  <a:gd name="T20" fmla="*/ 267 w 351"/>
                  <a:gd name="T21" fmla="*/ 95 h 242"/>
                  <a:gd name="T22" fmla="*/ 24 w 351"/>
                  <a:gd name="T23" fmla="*/ 219 h 242"/>
                  <a:gd name="T24" fmla="*/ 2 w 351"/>
                  <a:gd name="T25" fmla="*/ 229 h 242"/>
                  <a:gd name="T26" fmla="*/ 0 w 351"/>
                  <a:gd name="T27" fmla="*/ 229 h 242"/>
                  <a:gd name="T28" fmla="*/ 6 w 351"/>
                  <a:gd name="T29" fmla="*/ 240 h 242"/>
                  <a:gd name="T30" fmla="*/ 12 w 351"/>
                  <a:gd name="T31" fmla="*/ 242 h 242"/>
                  <a:gd name="T32" fmla="*/ 34 w 351"/>
                  <a:gd name="T33" fmla="*/ 232 h 242"/>
                  <a:gd name="T34" fmla="*/ 350 w 351"/>
                  <a:gd name="T35" fmla="*/ 68 h 242"/>
                  <a:gd name="T36" fmla="*/ 335 w 351"/>
                  <a:gd name="T37" fmla="*/ 29 h 242"/>
                  <a:gd name="T38" fmla="*/ 324 w 351"/>
                  <a:gd name="T39" fmla="*/ 8 h 242"/>
                  <a:gd name="T40" fmla="*/ 317 w 351"/>
                  <a:gd name="T41" fmla="*/ 1 h 242"/>
                  <a:gd name="T42" fmla="*/ 315 w 351"/>
                  <a:gd name="T4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1" h="242">
                    <a:moveTo>
                      <a:pt x="315" y="0"/>
                    </a:moveTo>
                    <a:cubicBezTo>
                      <a:pt x="311" y="0"/>
                      <a:pt x="299" y="6"/>
                      <a:pt x="292" y="9"/>
                    </a:cubicBezTo>
                    <a:cubicBezTo>
                      <a:pt x="292" y="9"/>
                      <a:pt x="292" y="9"/>
                      <a:pt x="291" y="10"/>
                    </a:cubicBezTo>
                    <a:cubicBezTo>
                      <a:pt x="298" y="7"/>
                      <a:pt x="306" y="3"/>
                      <a:pt x="309" y="3"/>
                    </a:cubicBezTo>
                    <a:cubicBezTo>
                      <a:pt x="309" y="3"/>
                      <a:pt x="310" y="3"/>
                      <a:pt x="310" y="4"/>
                    </a:cubicBezTo>
                    <a:cubicBezTo>
                      <a:pt x="312" y="6"/>
                      <a:pt x="317" y="10"/>
                      <a:pt x="317" y="10"/>
                    </a:cubicBezTo>
                    <a:cubicBezTo>
                      <a:pt x="317" y="10"/>
                      <a:pt x="321" y="15"/>
                      <a:pt x="325" y="27"/>
                    </a:cubicBezTo>
                    <a:cubicBezTo>
                      <a:pt x="330" y="39"/>
                      <a:pt x="338" y="56"/>
                      <a:pt x="336" y="59"/>
                    </a:cubicBezTo>
                    <a:cubicBezTo>
                      <a:pt x="336" y="60"/>
                      <a:pt x="308" y="75"/>
                      <a:pt x="268" y="95"/>
                    </a:cubicBezTo>
                    <a:cubicBezTo>
                      <a:pt x="268" y="95"/>
                      <a:pt x="268" y="95"/>
                      <a:pt x="267" y="95"/>
                    </a:cubicBezTo>
                    <a:cubicBezTo>
                      <a:pt x="267" y="95"/>
                      <a:pt x="267" y="95"/>
                      <a:pt x="267" y="95"/>
                    </a:cubicBezTo>
                    <a:cubicBezTo>
                      <a:pt x="179" y="140"/>
                      <a:pt x="38" y="211"/>
                      <a:pt x="24" y="219"/>
                    </a:cubicBezTo>
                    <a:cubicBezTo>
                      <a:pt x="11" y="227"/>
                      <a:pt x="5" y="229"/>
                      <a:pt x="2" y="229"/>
                    </a:cubicBezTo>
                    <a:cubicBezTo>
                      <a:pt x="1" y="229"/>
                      <a:pt x="0" y="229"/>
                      <a:pt x="0" y="229"/>
                    </a:cubicBezTo>
                    <a:cubicBezTo>
                      <a:pt x="3" y="235"/>
                      <a:pt x="5" y="239"/>
                      <a:pt x="6" y="240"/>
                    </a:cubicBezTo>
                    <a:cubicBezTo>
                      <a:pt x="8" y="241"/>
                      <a:pt x="9" y="242"/>
                      <a:pt x="12" y="242"/>
                    </a:cubicBezTo>
                    <a:cubicBezTo>
                      <a:pt x="16" y="242"/>
                      <a:pt x="22" y="240"/>
                      <a:pt x="34" y="232"/>
                    </a:cubicBezTo>
                    <a:cubicBezTo>
                      <a:pt x="54" y="220"/>
                      <a:pt x="348" y="72"/>
                      <a:pt x="350" y="68"/>
                    </a:cubicBezTo>
                    <a:cubicBezTo>
                      <a:pt x="351" y="65"/>
                      <a:pt x="341" y="44"/>
                      <a:pt x="335" y="29"/>
                    </a:cubicBezTo>
                    <a:cubicBezTo>
                      <a:pt x="329" y="15"/>
                      <a:pt x="324" y="8"/>
                      <a:pt x="324" y="8"/>
                    </a:cubicBezTo>
                    <a:cubicBezTo>
                      <a:pt x="324" y="8"/>
                      <a:pt x="319" y="3"/>
                      <a:pt x="317" y="1"/>
                    </a:cubicBezTo>
                    <a:cubicBezTo>
                      <a:pt x="316" y="0"/>
                      <a:pt x="316" y="0"/>
                      <a:pt x="315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0" name="Freeform 6"/>
              <p:cNvSpPr/>
              <p:nvPr/>
            </p:nvSpPr>
            <p:spPr bwMode="auto">
              <a:xfrm>
                <a:off x="2432" y="1337"/>
                <a:ext cx="633" cy="397"/>
              </a:xfrm>
              <a:custGeom>
                <a:avLst/>
                <a:gdLst>
                  <a:gd name="T0" fmla="*/ 3 w 364"/>
                  <a:gd name="T1" fmla="*/ 171 h 229"/>
                  <a:gd name="T2" fmla="*/ 3 w 364"/>
                  <a:gd name="T3" fmla="*/ 182 h 229"/>
                  <a:gd name="T4" fmla="*/ 23 w 364"/>
                  <a:gd name="T5" fmla="*/ 225 h 229"/>
                  <a:gd name="T6" fmla="*/ 50 w 364"/>
                  <a:gd name="T7" fmla="*/ 217 h 229"/>
                  <a:gd name="T8" fmla="*/ 362 w 364"/>
                  <a:gd name="T9" fmla="*/ 57 h 229"/>
                  <a:gd name="T10" fmla="*/ 351 w 364"/>
                  <a:gd name="T11" fmla="*/ 25 h 229"/>
                  <a:gd name="T12" fmla="*/ 343 w 364"/>
                  <a:gd name="T13" fmla="*/ 8 h 229"/>
                  <a:gd name="T14" fmla="*/ 336 w 364"/>
                  <a:gd name="T15" fmla="*/ 2 h 229"/>
                  <a:gd name="T16" fmla="*/ 312 w 364"/>
                  <a:gd name="T17" fmla="*/ 10 h 229"/>
                  <a:gd name="T18" fmla="*/ 10 w 364"/>
                  <a:gd name="T19" fmla="*/ 166 h 229"/>
                  <a:gd name="T20" fmla="*/ 3 w 364"/>
                  <a:gd name="T21" fmla="*/ 17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229">
                    <a:moveTo>
                      <a:pt x="3" y="171"/>
                    </a:moveTo>
                    <a:cubicBezTo>
                      <a:pt x="3" y="171"/>
                      <a:pt x="0" y="174"/>
                      <a:pt x="3" y="182"/>
                    </a:cubicBezTo>
                    <a:cubicBezTo>
                      <a:pt x="6" y="191"/>
                      <a:pt x="20" y="223"/>
                      <a:pt x="23" y="225"/>
                    </a:cubicBezTo>
                    <a:cubicBezTo>
                      <a:pt x="26" y="227"/>
                      <a:pt x="30" y="229"/>
                      <a:pt x="50" y="217"/>
                    </a:cubicBezTo>
                    <a:cubicBezTo>
                      <a:pt x="70" y="206"/>
                      <a:pt x="361" y="60"/>
                      <a:pt x="362" y="57"/>
                    </a:cubicBezTo>
                    <a:cubicBezTo>
                      <a:pt x="364" y="54"/>
                      <a:pt x="356" y="37"/>
                      <a:pt x="351" y="25"/>
                    </a:cubicBezTo>
                    <a:cubicBezTo>
                      <a:pt x="347" y="13"/>
                      <a:pt x="343" y="8"/>
                      <a:pt x="343" y="8"/>
                    </a:cubicBezTo>
                    <a:cubicBezTo>
                      <a:pt x="343" y="8"/>
                      <a:pt x="338" y="4"/>
                      <a:pt x="336" y="2"/>
                    </a:cubicBezTo>
                    <a:cubicBezTo>
                      <a:pt x="334" y="0"/>
                      <a:pt x="320" y="6"/>
                      <a:pt x="312" y="10"/>
                    </a:cubicBezTo>
                    <a:cubicBezTo>
                      <a:pt x="305" y="14"/>
                      <a:pt x="15" y="163"/>
                      <a:pt x="10" y="166"/>
                    </a:cubicBezTo>
                    <a:cubicBezTo>
                      <a:pt x="5" y="168"/>
                      <a:pt x="3" y="171"/>
                      <a:pt x="3" y="171"/>
                    </a:cubicBezTo>
                  </a:path>
                </a:pathLst>
              </a:cu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350"/>
              </a:p>
            </p:txBody>
          </p:sp>
          <p:sp>
            <p:nvSpPr>
              <p:cNvPr id="31" name="Freeform 7"/>
              <p:cNvSpPr/>
              <p:nvPr/>
            </p:nvSpPr>
            <p:spPr bwMode="auto">
              <a:xfrm>
                <a:off x="2432" y="1606"/>
                <a:ext cx="100" cy="125"/>
              </a:xfrm>
              <a:custGeom>
                <a:avLst/>
                <a:gdLst>
                  <a:gd name="T0" fmla="*/ 57 w 57"/>
                  <a:gd name="T1" fmla="*/ 59 h 73"/>
                  <a:gd name="T2" fmla="*/ 51 w 57"/>
                  <a:gd name="T3" fmla="*/ 50 h 73"/>
                  <a:gd name="T4" fmla="*/ 46 w 57"/>
                  <a:gd name="T5" fmla="*/ 41 h 73"/>
                  <a:gd name="T6" fmla="*/ 44 w 57"/>
                  <a:gd name="T7" fmla="*/ 34 h 73"/>
                  <a:gd name="T8" fmla="*/ 43 w 57"/>
                  <a:gd name="T9" fmla="*/ 22 h 73"/>
                  <a:gd name="T10" fmla="*/ 41 w 57"/>
                  <a:gd name="T11" fmla="*/ 12 h 73"/>
                  <a:gd name="T12" fmla="*/ 39 w 57"/>
                  <a:gd name="T13" fmla="*/ 0 h 73"/>
                  <a:gd name="T14" fmla="*/ 33 w 57"/>
                  <a:gd name="T15" fmla="*/ 0 h 73"/>
                  <a:gd name="T16" fmla="*/ 28 w 57"/>
                  <a:gd name="T17" fmla="*/ 1 h 73"/>
                  <a:gd name="T18" fmla="*/ 10 w 57"/>
                  <a:gd name="T19" fmla="*/ 11 h 73"/>
                  <a:gd name="T20" fmla="*/ 3 w 57"/>
                  <a:gd name="T21" fmla="*/ 16 h 73"/>
                  <a:gd name="T22" fmla="*/ 3 w 57"/>
                  <a:gd name="T23" fmla="*/ 27 h 73"/>
                  <a:gd name="T24" fmla="*/ 19 w 57"/>
                  <a:gd name="T25" fmla="*/ 63 h 73"/>
                  <a:gd name="T26" fmla="*/ 23 w 57"/>
                  <a:gd name="T27" fmla="*/ 70 h 73"/>
                  <a:gd name="T28" fmla="*/ 38 w 57"/>
                  <a:gd name="T29" fmla="*/ 69 h 73"/>
                  <a:gd name="T30" fmla="*/ 47 w 57"/>
                  <a:gd name="T31" fmla="*/ 64 h 73"/>
                  <a:gd name="T32" fmla="*/ 50 w 57"/>
                  <a:gd name="T33" fmla="*/ 62 h 73"/>
                  <a:gd name="T34" fmla="*/ 57 w 57"/>
                  <a:gd name="T35" fmla="*/ 5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73">
                    <a:moveTo>
                      <a:pt x="57" y="59"/>
                    </a:moveTo>
                    <a:cubicBezTo>
                      <a:pt x="55" y="55"/>
                      <a:pt x="51" y="50"/>
                      <a:pt x="51" y="50"/>
                    </a:cubicBezTo>
                    <a:cubicBezTo>
                      <a:pt x="51" y="50"/>
                      <a:pt x="48" y="44"/>
                      <a:pt x="46" y="41"/>
                    </a:cubicBezTo>
                    <a:cubicBezTo>
                      <a:pt x="45" y="39"/>
                      <a:pt x="44" y="34"/>
                      <a:pt x="44" y="34"/>
                    </a:cubicBezTo>
                    <a:cubicBezTo>
                      <a:pt x="44" y="34"/>
                      <a:pt x="43" y="26"/>
                      <a:pt x="43" y="22"/>
                    </a:cubicBezTo>
                    <a:cubicBezTo>
                      <a:pt x="42" y="19"/>
                      <a:pt x="41" y="14"/>
                      <a:pt x="41" y="12"/>
                    </a:cubicBezTo>
                    <a:cubicBezTo>
                      <a:pt x="40" y="10"/>
                      <a:pt x="40" y="4"/>
                      <a:pt x="39" y="0"/>
                    </a:cubicBezTo>
                    <a:cubicBezTo>
                      <a:pt x="36" y="0"/>
                      <a:pt x="33" y="0"/>
                      <a:pt x="33" y="0"/>
                    </a:cubicBezTo>
                    <a:cubicBezTo>
                      <a:pt x="33" y="0"/>
                      <a:pt x="31" y="0"/>
                      <a:pt x="28" y="1"/>
                    </a:cubicBezTo>
                    <a:cubicBezTo>
                      <a:pt x="17" y="7"/>
                      <a:pt x="11" y="10"/>
                      <a:pt x="10" y="11"/>
                    </a:cubicBezTo>
                    <a:cubicBezTo>
                      <a:pt x="5" y="13"/>
                      <a:pt x="3" y="16"/>
                      <a:pt x="3" y="16"/>
                    </a:cubicBezTo>
                    <a:cubicBezTo>
                      <a:pt x="3" y="16"/>
                      <a:pt x="0" y="19"/>
                      <a:pt x="3" y="27"/>
                    </a:cubicBezTo>
                    <a:cubicBezTo>
                      <a:pt x="5" y="33"/>
                      <a:pt x="13" y="52"/>
                      <a:pt x="19" y="63"/>
                    </a:cubicBezTo>
                    <a:cubicBezTo>
                      <a:pt x="20" y="67"/>
                      <a:pt x="22" y="69"/>
                      <a:pt x="23" y="70"/>
                    </a:cubicBezTo>
                    <a:cubicBezTo>
                      <a:pt x="25" y="72"/>
                      <a:pt x="28" y="73"/>
                      <a:pt x="38" y="69"/>
                    </a:cubicBezTo>
                    <a:cubicBezTo>
                      <a:pt x="41" y="67"/>
                      <a:pt x="44" y="66"/>
                      <a:pt x="47" y="64"/>
                    </a:cubicBezTo>
                    <a:cubicBezTo>
                      <a:pt x="48" y="63"/>
                      <a:pt x="49" y="63"/>
                      <a:pt x="50" y="62"/>
                    </a:cubicBezTo>
                    <a:cubicBezTo>
                      <a:pt x="51" y="62"/>
                      <a:pt x="54" y="60"/>
                      <a:pt x="57" y="5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350"/>
              </a:p>
            </p:txBody>
          </p:sp>
          <p:sp>
            <p:nvSpPr>
              <p:cNvPr id="32" name="Freeform 8"/>
              <p:cNvSpPr/>
              <p:nvPr/>
            </p:nvSpPr>
            <p:spPr bwMode="auto">
              <a:xfrm>
                <a:off x="2954" y="1362"/>
                <a:ext cx="5" cy="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EEBEA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" name="Freeform 9"/>
              <p:cNvSpPr/>
              <p:nvPr/>
            </p:nvSpPr>
            <p:spPr bwMode="auto">
              <a:xfrm>
                <a:off x="2943" y="1497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78C94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4" name="Freeform 10"/>
              <p:cNvSpPr>
                <a:spLocks noEditPoints="1"/>
              </p:cNvSpPr>
              <p:nvPr/>
            </p:nvSpPr>
            <p:spPr bwMode="auto">
              <a:xfrm>
                <a:off x="2511" y="1362"/>
                <a:ext cx="538" cy="323"/>
              </a:xfrm>
              <a:custGeom>
                <a:avLst/>
                <a:gdLst>
                  <a:gd name="T0" fmla="*/ 7 w 309"/>
                  <a:gd name="T1" fmla="*/ 184 h 184"/>
                  <a:gd name="T2" fmla="*/ 9 w 309"/>
                  <a:gd name="T3" fmla="*/ 184 h 184"/>
                  <a:gd name="T4" fmla="*/ 9 w 309"/>
                  <a:gd name="T5" fmla="*/ 178 h 184"/>
                  <a:gd name="T6" fmla="*/ 8 w 309"/>
                  <a:gd name="T7" fmla="*/ 180 h 184"/>
                  <a:gd name="T8" fmla="*/ 9 w 309"/>
                  <a:gd name="T9" fmla="*/ 178 h 184"/>
                  <a:gd name="T10" fmla="*/ 34 w 309"/>
                  <a:gd name="T11" fmla="*/ 174 h 184"/>
                  <a:gd name="T12" fmla="*/ 34 w 309"/>
                  <a:gd name="T13" fmla="*/ 179 h 184"/>
                  <a:gd name="T14" fmla="*/ 36 w 309"/>
                  <a:gd name="T15" fmla="*/ 176 h 184"/>
                  <a:gd name="T16" fmla="*/ 38 w 309"/>
                  <a:gd name="T17" fmla="*/ 176 h 184"/>
                  <a:gd name="T18" fmla="*/ 84 w 309"/>
                  <a:gd name="T19" fmla="*/ 144 h 184"/>
                  <a:gd name="T20" fmla="*/ 85 w 309"/>
                  <a:gd name="T21" fmla="*/ 145 h 184"/>
                  <a:gd name="T22" fmla="*/ 84 w 309"/>
                  <a:gd name="T23" fmla="*/ 144 h 184"/>
                  <a:gd name="T24" fmla="*/ 0 w 309"/>
                  <a:gd name="T25" fmla="*/ 135 h 184"/>
                  <a:gd name="T26" fmla="*/ 1 w 309"/>
                  <a:gd name="T27" fmla="*/ 135 h 184"/>
                  <a:gd name="T28" fmla="*/ 138 w 309"/>
                  <a:gd name="T29" fmla="*/ 123 h 184"/>
                  <a:gd name="T30" fmla="*/ 139 w 309"/>
                  <a:gd name="T31" fmla="*/ 123 h 184"/>
                  <a:gd name="T32" fmla="*/ 154 w 309"/>
                  <a:gd name="T33" fmla="*/ 115 h 184"/>
                  <a:gd name="T34" fmla="*/ 154 w 309"/>
                  <a:gd name="T35" fmla="*/ 116 h 184"/>
                  <a:gd name="T36" fmla="*/ 154 w 309"/>
                  <a:gd name="T37" fmla="*/ 115 h 184"/>
                  <a:gd name="T38" fmla="*/ 50 w 309"/>
                  <a:gd name="T39" fmla="*/ 113 h 184"/>
                  <a:gd name="T40" fmla="*/ 53 w 309"/>
                  <a:gd name="T41" fmla="*/ 115 h 184"/>
                  <a:gd name="T42" fmla="*/ 146 w 309"/>
                  <a:gd name="T43" fmla="*/ 113 h 184"/>
                  <a:gd name="T44" fmla="*/ 147 w 309"/>
                  <a:gd name="T45" fmla="*/ 114 h 184"/>
                  <a:gd name="T46" fmla="*/ 146 w 309"/>
                  <a:gd name="T47" fmla="*/ 113 h 184"/>
                  <a:gd name="T48" fmla="*/ 149 w 309"/>
                  <a:gd name="T49" fmla="*/ 111 h 184"/>
                  <a:gd name="T50" fmla="*/ 151 w 309"/>
                  <a:gd name="T51" fmla="*/ 111 h 184"/>
                  <a:gd name="T52" fmla="*/ 165 w 309"/>
                  <a:gd name="T53" fmla="*/ 109 h 184"/>
                  <a:gd name="T54" fmla="*/ 162 w 309"/>
                  <a:gd name="T55" fmla="*/ 113 h 184"/>
                  <a:gd name="T56" fmla="*/ 166 w 309"/>
                  <a:gd name="T57" fmla="*/ 111 h 184"/>
                  <a:gd name="T58" fmla="*/ 184 w 309"/>
                  <a:gd name="T59" fmla="*/ 107 h 184"/>
                  <a:gd name="T60" fmla="*/ 184 w 309"/>
                  <a:gd name="T61" fmla="*/ 109 h 184"/>
                  <a:gd name="T62" fmla="*/ 184 w 309"/>
                  <a:gd name="T63" fmla="*/ 107 h 184"/>
                  <a:gd name="T64" fmla="*/ 50 w 309"/>
                  <a:gd name="T65" fmla="*/ 109 h 184"/>
                  <a:gd name="T66" fmla="*/ 53 w 309"/>
                  <a:gd name="T67" fmla="*/ 111 h 184"/>
                  <a:gd name="T68" fmla="*/ 53 w 309"/>
                  <a:gd name="T69" fmla="*/ 107 h 184"/>
                  <a:gd name="T70" fmla="*/ 248 w 309"/>
                  <a:gd name="T71" fmla="*/ 77 h 184"/>
                  <a:gd name="T72" fmla="*/ 249 w 309"/>
                  <a:gd name="T73" fmla="*/ 77 h 184"/>
                  <a:gd name="T74" fmla="*/ 249 w 309"/>
                  <a:gd name="T75" fmla="*/ 75 h 184"/>
                  <a:gd name="T76" fmla="*/ 252 w 309"/>
                  <a:gd name="T77" fmla="*/ 67 h 184"/>
                  <a:gd name="T78" fmla="*/ 252 w 309"/>
                  <a:gd name="T79" fmla="*/ 70 h 184"/>
                  <a:gd name="T80" fmla="*/ 268 w 309"/>
                  <a:gd name="T81" fmla="*/ 64 h 184"/>
                  <a:gd name="T82" fmla="*/ 266 w 309"/>
                  <a:gd name="T83" fmla="*/ 66 h 184"/>
                  <a:gd name="T84" fmla="*/ 268 w 309"/>
                  <a:gd name="T85" fmla="*/ 66 h 184"/>
                  <a:gd name="T86" fmla="*/ 276 w 309"/>
                  <a:gd name="T87" fmla="*/ 54 h 184"/>
                  <a:gd name="T88" fmla="*/ 276 w 309"/>
                  <a:gd name="T89" fmla="*/ 55 h 184"/>
                  <a:gd name="T90" fmla="*/ 276 w 309"/>
                  <a:gd name="T91" fmla="*/ 54 h 184"/>
                  <a:gd name="T92" fmla="*/ 307 w 309"/>
                  <a:gd name="T93" fmla="*/ 17 h 184"/>
                  <a:gd name="T94" fmla="*/ 309 w 309"/>
                  <a:gd name="T95" fmla="*/ 17 h 184"/>
                  <a:gd name="T96" fmla="*/ 254 w 309"/>
                  <a:gd name="T97" fmla="*/ 11 h 184"/>
                  <a:gd name="T98" fmla="*/ 254 w 309"/>
                  <a:gd name="T99" fmla="*/ 12 h 184"/>
                  <a:gd name="T100" fmla="*/ 254 w 309"/>
                  <a:gd name="T101" fmla="*/ 11 h 184"/>
                  <a:gd name="T102" fmla="*/ 304 w 309"/>
                  <a:gd name="T103" fmla="*/ 12 h 184"/>
                  <a:gd name="T104" fmla="*/ 308 w 309"/>
                  <a:gd name="T105" fmla="*/ 14 h 184"/>
                  <a:gd name="T106" fmla="*/ 307 w 309"/>
                  <a:gd name="T107" fmla="*/ 11 h 184"/>
                  <a:gd name="T108" fmla="*/ 305 w 309"/>
                  <a:gd name="T109" fmla="*/ 10 h 184"/>
                  <a:gd name="T110" fmla="*/ 245 w 309"/>
                  <a:gd name="T111" fmla="*/ 12 h 184"/>
                  <a:gd name="T112" fmla="*/ 245 w 309"/>
                  <a:gd name="T113" fmla="*/ 10 h 184"/>
                  <a:gd name="T114" fmla="*/ 257 w 309"/>
                  <a:gd name="T115" fmla="*/ 0 h 184"/>
                  <a:gd name="T116" fmla="*/ 254 w 309"/>
                  <a:gd name="T117" fmla="*/ 1 h 184"/>
                  <a:gd name="T118" fmla="*/ 255 w 309"/>
                  <a:gd name="T119" fmla="*/ 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9" h="184">
                    <a:moveTo>
                      <a:pt x="8" y="183"/>
                    </a:moveTo>
                    <a:cubicBezTo>
                      <a:pt x="7" y="183"/>
                      <a:pt x="7" y="183"/>
                      <a:pt x="7" y="184"/>
                    </a:cubicBezTo>
                    <a:cubicBezTo>
                      <a:pt x="7" y="184"/>
                      <a:pt x="8" y="184"/>
                      <a:pt x="8" y="184"/>
                    </a:cubicBezTo>
                    <a:cubicBezTo>
                      <a:pt x="8" y="184"/>
                      <a:pt x="9" y="184"/>
                      <a:pt x="9" y="184"/>
                    </a:cubicBezTo>
                    <a:cubicBezTo>
                      <a:pt x="9" y="183"/>
                      <a:pt x="8" y="183"/>
                      <a:pt x="8" y="183"/>
                    </a:cubicBezTo>
                    <a:moveTo>
                      <a:pt x="9" y="178"/>
                    </a:moveTo>
                    <a:cubicBezTo>
                      <a:pt x="8" y="178"/>
                      <a:pt x="7" y="180"/>
                      <a:pt x="8" y="180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9" y="180"/>
                      <a:pt x="10" y="178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moveTo>
                      <a:pt x="35" y="171"/>
                    </a:moveTo>
                    <a:cubicBezTo>
                      <a:pt x="35" y="171"/>
                      <a:pt x="34" y="172"/>
                      <a:pt x="34" y="174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33" y="175"/>
                      <a:pt x="32" y="179"/>
                      <a:pt x="34" y="179"/>
                    </a:cubicBezTo>
                    <a:cubicBezTo>
                      <a:pt x="34" y="179"/>
                      <a:pt x="34" y="179"/>
                      <a:pt x="35" y="179"/>
                    </a:cubicBezTo>
                    <a:cubicBezTo>
                      <a:pt x="35" y="178"/>
                      <a:pt x="36" y="177"/>
                      <a:pt x="36" y="176"/>
                    </a:cubicBezTo>
                    <a:cubicBezTo>
                      <a:pt x="37" y="176"/>
                      <a:pt x="37" y="176"/>
                      <a:pt x="38" y="176"/>
                    </a:cubicBezTo>
                    <a:cubicBezTo>
                      <a:pt x="38" y="176"/>
                      <a:pt x="38" y="176"/>
                      <a:pt x="38" y="176"/>
                    </a:cubicBezTo>
                    <a:cubicBezTo>
                      <a:pt x="39" y="176"/>
                      <a:pt x="37" y="171"/>
                      <a:pt x="35" y="171"/>
                    </a:cubicBezTo>
                    <a:moveTo>
                      <a:pt x="84" y="144"/>
                    </a:moveTo>
                    <a:cubicBezTo>
                      <a:pt x="84" y="144"/>
                      <a:pt x="84" y="144"/>
                      <a:pt x="84" y="145"/>
                    </a:cubicBezTo>
                    <a:cubicBezTo>
                      <a:pt x="84" y="145"/>
                      <a:pt x="84" y="145"/>
                      <a:pt x="85" y="145"/>
                    </a:cubicBezTo>
                    <a:cubicBezTo>
                      <a:pt x="85" y="145"/>
                      <a:pt x="85" y="145"/>
                      <a:pt x="86" y="145"/>
                    </a:cubicBezTo>
                    <a:cubicBezTo>
                      <a:pt x="86" y="145"/>
                      <a:pt x="85" y="144"/>
                      <a:pt x="84" y="144"/>
                    </a:cubicBezTo>
                    <a:moveTo>
                      <a:pt x="1" y="134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1" y="135"/>
                    </a:cubicBezTo>
                    <a:cubicBezTo>
                      <a:pt x="1" y="135"/>
                      <a:pt x="1" y="135"/>
                      <a:pt x="1" y="135"/>
                    </a:cubicBezTo>
                    <a:cubicBezTo>
                      <a:pt x="1" y="134"/>
                      <a:pt x="1" y="134"/>
                      <a:pt x="1" y="134"/>
                    </a:cubicBezTo>
                    <a:moveTo>
                      <a:pt x="138" y="123"/>
                    </a:moveTo>
                    <a:cubicBezTo>
                      <a:pt x="137" y="123"/>
                      <a:pt x="136" y="124"/>
                      <a:pt x="137" y="125"/>
                    </a:cubicBezTo>
                    <a:cubicBezTo>
                      <a:pt x="138" y="124"/>
                      <a:pt x="139" y="125"/>
                      <a:pt x="139" y="123"/>
                    </a:cubicBezTo>
                    <a:cubicBezTo>
                      <a:pt x="139" y="123"/>
                      <a:pt x="138" y="123"/>
                      <a:pt x="138" y="123"/>
                    </a:cubicBezTo>
                    <a:moveTo>
                      <a:pt x="154" y="115"/>
                    </a:moveTo>
                    <a:cubicBezTo>
                      <a:pt x="154" y="115"/>
                      <a:pt x="153" y="115"/>
                      <a:pt x="153" y="115"/>
                    </a:cubicBezTo>
                    <a:cubicBezTo>
                      <a:pt x="153" y="116"/>
                      <a:pt x="154" y="116"/>
                      <a:pt x="154" y="116"/>
                    </a:cubicBezTo>
                    <a:cubicBezTo>
                      <a:pt x="155" y="116"/>
                      <a:pt x="155" y="116"/>
                      <a:pt x="155" y="116"/>
                    </a:cubicBezTo>
                    <a:cubicBezTo>
                      <a:pt x="155" y="115"/>
                      <a:pt x="155" y="115"/>
                      <a:pt x="154" y="115"/>
                    </a:cubicBezTo>
                    <a:moveTo>
                      <a:pt x="50" y="113"/>
                    </a:move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2" y="115"/>
                      <a:pt x="52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4"/>
                      <a:pt x="51" y="113"/>
                      <a:pt x="50" y="113"/>
                    </a:cubicBezTo>
                    <a:moveTo>
                      <a:pt x="146" y="113"/>
                    </a:move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5" y="114"/>
                      <a:pt x="146" y="114"/>
                      <a:pt x="147" y="114"/>
                    </a:cubicBezTo>
                    <a:cubicBezTo>
                      <a:pt x="147" y="114"/>
                      <a:pt x="147" y="114"/>
                      <a:pt x="147" y="113"/>
                    </a:cubicBezTo>
                    <a:cubicBezTo>
                      <a:pt x="148" y="113"/>
                      <a:pt x="147" y="113"/>
                      <a:pt x="146" y="113"/>
                    </a:cubicBezTo>
                    <a:moveTo>
                      <a:pt x="150" y="110"/>
                    </a:moveTo>
                    <a:cubicBezTo>
                      <a:pt x="149" y="110"/>
                      <a:pt x="149" y="110"/>
                      <a:pt x="149" y="111"/>
                    </a:cubicBezTo>
                    <a:cubicBezTo>
                      <a:pt x="149" y="111"/>
                      <a:pt x="150" y="111"/>
                      <a:pt x="150" y="111"/>
                    </a:cubicBezTo>
                    <a:cubicBezTo>
                      <a:pt x="151" y="111"/>
                      <a:pt x="151" y="111"/>
                      <a:pt x="151" y="111"/>
                    </a:cubicBezTo>
                    <a:cubicBezTo>
                      <a:pt x="151" y="111"/>
                      <a:pt x="150" y="110"/>
                      <a:pt x="150" y="110"/>
                    </a:cubicBezTo>
                    <a:moveTo>
                      <a:pt x="165" y="109"/>
                    </a:moveTo>
                    <a:cubicBezTo>
                      <a:pt x="165" y="109"/>
                      <a:pt x="163" y="110"/>
                      <a:pt x="162" y="111"/>
                    </a:cubicBezTo>
                    <a:cubicBezTo>
                      <a:pt x="161" y="112"/>
                      <a:pt x="161" y="113"/>
                      <a:pt x="162" y="113"/>
                    </a:cubicBezTo>
                    <a:cubicBezTo>
                      <a:pt x="162" y="113"/>
                      <a:pt x="163" y="113"/>
                      <a:pt x="164" y="113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10"/>
                      <a:pt x="166" y="109"/>
                      <a:pt x="165" y="109"/>
                    </a:cubicBezTo>
                    <a:moveTo>
                      <a:pt x="184" y="107"/>
                    </a:moveTo>
                    <a:cubicBezTo>
                      <a:pt x="184" y="107"/>
                      <a:pt x="183" y="109"/>
                      <a:pt x="184" y="109"/>
                    </a:cubicBez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9"/>
                      <a:pt x="185" y="107"/>
                      <a:pt x="184" y="107"/>
                    </a:cubicBezTo>
                    <a:cubicBezTo>
                      <a:pt x="184" y="107"/>
                      <a:pt x="184" y="107"/>
                      <a:pt x="184" y="107"/>
                    </a:cubicBezTo>
                    <a:moveTo>
                      <a:pt x="53" y="107"/>
                    </a:moveTo>
                    <a:cubicBezTo>
                      <a:pt x="51" y="107"/>
                      <a:pt x="50" y="108"/>
                      <a:pt x="50" y="109"/>
                    </a:cubicBezTo>
                    <a:cubicBezTo>
                      <a:pt x="50" y="110"/>
                      <a:pt x="50" y="111"/>
                      <a:pt x="51" y="111"/>
                    </a:cubicBezTo>
                    <a:cubicBezTo>
                      <a:pt x="52" y="111"/>
                      <a:pt x="52" y="111"/>
                      <a:pt x="53" y="111"/>
                    </a:cubicBezTo>
                    <a:cubicBezTo>
                      <a:pt x="54" y="111"/>
                      <a:pt x="54" y="108"/>
                      <a:pt x="54" y="107"/>
                    </a:cubicBezTo>
                    <a:cubicBezTo>
                      <a:pt x="53" y="107"/>
                      <a:pt x="53" y="107"/>
                      <a:pt x="53" y="107"/>
                    </a:cubicBezTo>
                    <a:moveTo>
                      <a:pt x="249" y="75"/>
                    </a:moveTo>
                    <a:cubicBezTo>
                      <a:pt x="249" y="75"/>
                      <a:pt x="249" y="76"/>
                      <a:pt x="248" y="77"/>
                    </a:cubicBezTo>
                    <a:cubicBezTo>
                      <a:pt x="248" y="77"/>
                      <a:pt x="248" y="77"/>
                      <a:pt x="248" y="77"/>
                    </a:cubicBezTo>
                    <a:cubicBezTo>
                      <a:pt x="249" y="77"/>
                      <a:pt x="249" y="77"/>
                      <a:pt x="249" y="77"/>
                    </a:cubicBezTo>
                    <a:cubicBezTo>
                      <a:pt x="250" y="77"/>
                      <a:pt x="250" y="76"/>
                      <a:pt x="251" y="76"/>
                    </a:cubicBezTo>
                    <a:cubicBezTo>
                      <a:pt x="250" y="76"/>
                      <a:pt x="250" y="75"/>
                      <a:pt x="249" y="75"/>
                    </a:cubicBezTo>
                    <a:moveTo>
                      <a:pt x="253" y="66"/>
                    </a:moveTo>
                    <a:cubicBezTo>
                      <a:pt x="252" y="67"/>
                      <a:pt x="252" y="67"/>
                      <a:pt x="252" y="67"/>
                    </a:cubicBezTo>
                    <a:cubicBezTo>
                      <a:pt x="250" y="67"/>
                      <a:pt x="250" y="67"/>
                      <a:pt x="250" y="67"/>
                    </a:cubicBezTo>
                    <a:cubicBezTo>
                      <a:pt x="250" y="70"/>
                      <a:pt x="251" y="70"/>
                      <a:pt x="252" y="70"/>
                    </a:cubicBezTo>
                    <a:cubicBezTo>
                      <a:pt x="254" y="70"/>
                      <a:pt x="258" y="66"/>
                      <a:pt x="253" y="66"/>
                    </a:cubicBezTo>
                    <a:moveTo>
                      <a:pt x="268" y="64"/>
                    </a:moveTo>
                    <a:cubicBezTo>
                      <a:pt x="268" y="64"/>
                      <a:pt x="268" y="65"/>
                      <a:pt x="268" y="65"/>
                    </a:cubicBezTo>
                    <a:cubicBezTo>
                      <a:pt x="266" y="66"/>
                      <a:pt x="266" y="66"/>
                      <a:pt x="266" y="66"/>
                    </a:cubicBezTo>
                    <a:cubicBezTo>
                      <a:pt x="266" y="67"/>
                      <a:pt x="266" y="67"/>
                      <a:pt x="267" y="67"/>
                    </a:cubicBezTo>
                    <a:cubicBezTo>
                      <a:pt x="267" y="67"/>
                      <a:pt x="268" y="67"/>
                      <a:pt x="268" y="66"/>
                    </a:cubicBezTo>
                    <a:cubicBezTo>
                      <a:pt x="269" y="66"/>
                      <a:pt x="269" y="64"/>
                      <a:pt x="268" y="64"/>
                    </a:cubicBezTo>
                    <a:moveTo>
                      <a:pt x="276" y="54"/>
                    </a:moveTo>
                    <a:cubicBezTo>
                      <a:pt x="276" y="54"/>
                      <a:pt x="275" y="55"/>
                      <a:pt x="276" y="55"/>
                    </a:cubicBezTo>
                    <a:cubicBezTo>
                      <a:pt x="276" y="55"/>
                      <a:pt x="276" y="55"/>
                      <a:pt x="276" y="55"/>
                    </a:cubicBezTo>
                    <a:cubicBezTo>
                      <a:pt x="276" y="55"/>
                      <a:pt x="277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moveTo>
                      <a:pt x="308" y="17"/>
                    </a:moveTo>
                    <a:cubicBezTo>
                      <a:pt x="308" y="17"/>
                      <a:pt x="307" y="17"/>
                      <a:pt x="307" y="17"/>
                    </a:cubicBezTo>
                    <a:cubicBezTo>
                      <a:pt x="307" y="18"/>
                      <a:pt x="308" y="18"/>
                      <a:pt x="308" y="18"/>
                    </a:cubicBezTo>
                    <a:cubicBezTo>
                      <a:pt x="309" y="18"/>
                      <a:pt x="309" y="18"/>
                      <a:pt x="309" y="17"/>
                    </a:cubicBezTo>
                    <a:cubicBezTo>
                      <a:pt x="309" y="17"/>
                      <a:pt x="308" y="17"/>
                      <a:pt x="308" y="17"/>
                    </a:cubicBezTo>
                    <a:moveTo>
                      <a:pt x="254" y="11"/>
                    </a:moveTo>
                    <a:cubicBezTo>
                      <a:pt x="253" y="11"/>
                      <a:pt x="253" y="11"/>
                      <a:pt x="253" y="11"/>
                    </a:cubicBezTo>
                    <a:cubicBezTo>
                      <a:pt x="253" y="11"/>
                      <a:pt x="254" y="12"/>
                      <a:pt x="254" y="12"/>
                    </a:cubicBezTo>
                    <a:cubicBezTo>
                      <a:pt x="254" y="12"/>
                      <a:pt x="255" y="12"/>
                      <a:pt x="255" y="11"/>
                    </a:cubicBezTo>
                    <a:cubicBezTo>
                      <a:pt x="255" y="11"/>
                      <a:pt x="254" y="11"/>
                      <a:pt x="254" y="11"/>
                    </a:cubicBezTo>
                    <a:moveTo>
                      <a:pt x="305" y="10"/>
                    </a:moveTo>
                    <a:cubicBezTo>
                      <a:pt x="304" y="10"/>
                      <a:pt x="304" y="11"/>
                      <a:pt x="304" y="12"/>
                    </a:cubicBezTo>
                    <a:cubicBezTo>
                      <a:pt x="305" y="13"/>
                      <a:pt x="306" y="14"/>
                      <a:pt x="307" y="14"/>
                    </a:cubicBezTo>
                    <a:cubicBezTo>
                      <a:pt x="307" y="14"/>
                      <a:pt x="308" y="14"/>
                      <a:pt x="308" y="14"/>
                    </a:cubicBezTo>
                    <a:cubicBezTo>
                      <a:pt x="308" y="14"/>
                      <a:pt x="308" y="14"/>
                      <a:pt x="308" y="14"/>
                    </a:cubicBezTo>
                    <a:cubicBezTo>
                      <a:pt x="308" y="13"/>
                      <a:pt x="308" y="12"/>
                      <a:pt x="307" y="11"/>
                    </a:cubicBezTo>
                    <a:cubicBezTo>
                      <a:pt x="307" y="11"/>
                      <a:pt x="306" y="10"/>
                      <a:pt x="306" y="10"/>
                    </a:cubicBezTo>
                    <a:cubicBezTo>
                      <a:pt x="306" y="10"/>
                      <a:pt x="306" y="10"/>
                      <a:pt x="305" y="10"/>
                    </a:cubicBezTo>
                    <a:moveTo>
                      <a:pt x="245" y="10"/>
                    </a:moveTo>
                    <a:cubicBezTo>
                      <a:pt x="244" y="10"/>
                      <a:pt x="243" y="12"/>
                      <a:pt x="245" y="12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46" y="12"/>
                      <a:pt x="247" y="10"/>
                      <a:pt x="245" y="10"/>
                    </a:cubicBezTo>
                    <a:cubicBezTo>
                      <a:pt x="245" y="10"/>
                      <a:pt x="245" y="10"/>
                      <a:pt x="245" y="10"/>
                    </a:cubicBezTo>
                    <a:moveTo>
                      <a:pt x="257" y="0"/>
                    </a:moveTo>
                    <a:cubicBezTo>
                      <a:pt x="256" y="0"/>
                      <a:pt x="255" y="0"/>
                      <a:pt x="255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2"/>
                      <a:pt x="254" y="3"/>
                      <a:pt x="255" y="3"/>
                    </a:cubicBezTo>
                    <a:cubicBezTo>
                      <a:pt x="256" y="3"/>
                      <a:pt x="258" y="1"/>
                      <a:pt x="257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721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990" grpId="0"/>
      <p:bldP spid="12" grpId="0"/>
      <p:bldP spid="41992" grpId="0"/>
      <p:bldP spid="41995" grpId="0"/>
      <p:bldP spid="17" grpId="0" animBg="1"/>
      <p:bldP spid="20" grpId="0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19673" y="569870"/>
            <a:ext cx="6480720" cy="171739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自读</a:t>
            </a:r>
            <a:r>
              <a:rPr lang="zh-CN" altLang="en-US" sz="28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课文，标出自然段序号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。边读边思考，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提出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自己的问题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，分类记录在个人问题清单上。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8434" name="Picture 5" descr="http://pic40.nipic.com/20140413/2531170_153903482000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9"/>
          <a:stretch>
            <a:fillRect/>
          </a:stretch>
        </p:blipFill>
        <p:spPr bwMode="auto">
          <a:xfrm>
            <a:off x="1387368" y="136119"/>
            <a:ext cx="977697" cy="102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763713" y="2355850"/>
          <a:ext cx="6048375" cy="249921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3507917490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807707225"/>
                    </a:ext>
                  </a:extLst>
                </a:gridCol>
              </a:tblGrid>
              <a:tr h="457084">
                <a:tc gridSpan="3">
                  <a:txBody>
                    <a:bodyPr/>
                    <a:lstStyle/>
                    <a:p>
                      <a:pPr algn="l"/>
                      <a:r>
                        <a:rPr lang="zh-CN" altLang="en-US" sz="2400" dirty="0" smtClean="0"/>
                        <a:t>                            个人问题清单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08" marB="45708" anchor="ctr">
                    <a:gradFill flip="none" rotWithShape="1">
                      <a:gsLst>
                        <a:gs pos="0">
                          <a:srgbClr val="76727E">
                            <a:tint val="66000"/>
                            <a:satMod val="160000"/>
                          </a:srgbClr>
                        </a:gs>
                        <a:gs pos="50000">
                          <a:srgbClr val="76727E">
                            <a:tint val="44500"/>
                            <a:satMod val="160000"/>
                          </a:srgbClr>
                        </a:gs>
                        <a:gs pos="100000">
                          <a:srgbClr val="76727E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76727E">
                            <a:tint val="66000"/>
                            <a:satMod val="160000"/>
                          </a:srgbClr>
                        </a:gs>
                        <a:gs pos="50000">
                          <a:srgbClr val="76727E">
                            <a:tint val="44500"/>
                            <a:satMod val="160000"/>
                          </a:srgbClr>
                        </a:gs>
                        <a:gs pos="100000">
                          <a:srgbClr val="76727E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内容</a:t>
                      </a:r>
                    </a:p>
                  </a:txBody>
                  <a:tcPr marL="91436" marR="91436" marT="45708" marB="45708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写法</a:t>
                      </a:r>
                    </a:p>
                  </a:txBody>
                  <a:tcPr marL="91436" marR="91436" marT="45708" marB="45708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启示</a:t>
                      </a:r>
                    </a:p>
                  </a:txBody>
                  <a:tcPr marL="91436" marR="91436" marT="45708" marB="45708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/>
                        <a:t>1</a:t>
                      </a:r>
                      <a:r>
                        <a:rPr lang="zh-CN" altLang="en-US" sz="2000" b="1" dirty="0" smtClean="0"/>
                        <a:t>、</a:t>
                      </a:r>
                    </a:p>
                  </a:txBody>
                  <a:tcPr marL="91436" marR="91436" marT="45708" marB="45708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/>
                        <a:t>1</a:t>
                      </a:r>
                      <a:r>
                        <a:rPr lang="zh-CN" altLang="en-US" sz="2000" b="1" dirty="0" smtClean="0"/>
                        <a:t>、</a:t>
                      </a:r>
                    </a:p>
                  </a:txBody>
                  <a:tcPr marL="91436" marR="91436" marT="45708" marB="45708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/>
                        <a:t>1</a:t>
                      </a:r>
                      <a:r>
                        <a:rPr lang="zh-CN" altLang="en-US" sz="2000" b="1" dirty="0" smtClean="0"/>
                        <a:t>、</a:t>
                      </a:r>
                    </a:p>
                  </a:txBody>
                  <a:tcPr marL="91436" marR="91436" marT="45708" marB="45708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15123486"/>
                  </a:ext>
                </a:extLst>
              </a:tr>
              <a:tr h="396139">
                <a:tc>
                  <a:txBody>
                    <a:bodyPr/>
                    <a:lstStyle/>
                    <a:p>
                      <a:r>
                        <a:rPr lang="en-US" altLang="zh-CN" sz="2000" b="1" dirty="0" smtClean="0"/>
                        <a:t>2</a:t>
                      </a:r>
                      <a:r>
                        <a:rPr lang="zh-CN" altLang="en-US" sz="2000" b="1" dirty="0" smtClean="0"/>
                        <a:t>、</a:t>
                      </a:r>
                      <a:endParaRPr lang="zh-CN" altLang="en-US" sz="2000" b="1" dirty="0"/>
                    </a:p>
                  </a:txBody>
                  <a:tcPr marL="91436" marR="91436" marT="45708" marB="45708" anchor="ctr"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/>
                        <a:t>2</a:t>
                      </a:r>
                      <a:r>
                        <a:rPr lang="zh-CN" altLang="en-US" sz="2000" b="1" dirty="0" smtClean="0"/>
                        <a:t>、</a:t>
                      </a:r>
                      <a:endParaRPr lang="zh-CN" altLang="en-US" sz="2000" b="1" dirty="0"/>
                    </a:p>
                  </a:txBody>
                  <a:tcPr marL="91436" marR="91436" marT="45708" marB="45708" anchor="ctr"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/>
                        <a:t>2</a:t>
                      </a:r>
                      <a:r>
                        <a:rPr lang="zh-CN" altLang="en-US" sz="2000" b="1" dirty="0" smtClean="0"/>
                        <a:t>、</a:t>
                      </a:r>
                      <a:endParaRPr lang="zh-CN" altLang="en-US" sz="2000" b="1" dirty="0"/>
                    </a:p>
                  </a:txBody>
                  <a:tcPr marL="91436" marR="91436" marT="45708" marB="4570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39">
                <a:tc>
                  <a:txBody>
                    <a:bodyPr/>
                    <a:lstStyle/>
                    <a:p>
                      <a:r>
                        <a:rPr lang="en-US" altLang="zh-CN" sz="2000" b="1" dirty="0" smtClean="0"/>
                        <a:t>3</a:t>
                      </a:r>
                      <a:r>
                        <a:rPr lang="zh-CN" altLang="en-US" sz="2000" b="1" dirty="0" smtClean="0"/>
                        <a:t>、</a:t>
                      </a:r>
                      <a:endParaRPr lang="zh-CN" altLang="en-US" sz="2000" b="1" dirty="0"/>
                    </a:p>
                  </a:txBody>
                  <a:tcPr marL="91436" marR="91436" marT="45708" marB="45708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/>
                        <a:t>3</a:t>
                      </a:r>
                      <a:r>
                        <a:rPr lang="zh-CN" altLang="en-US" sz="2000" b="1" dirty="0" smtClean="0"/>
                        <a:t>、</a:t>
                      </a:r>
                      <a:endParaRPr lang="zh-CN" altLang="en-US" sz="2000" b="1" dirty="0"/>
                    </a:p>
                  </a:txBody>
                  <a:tcPr marL="91436" marR="91436" marT="45708" marB="45708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/>
                        <a:t>3</a:t>
                      </a:r>
                      <a:r>
                        <a:rPr lang="zh-CN" altLang="en-US" sz="2000" b="1" dirty="0" smtClean="0"/>
                        <a:t>、</a:t>
                      </a:r>
                      <a:endParaRPr lang="zh-CN" altLang="en-US" sz="2000" b="1" dirty="0"/>
                    </a:p>
                  </a:txBody>
                  <a:tcPr marL="91436" marR="91436" marT="45708" marB="45708" anchor="ctr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3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 smtClean="0"/>
                        <a:t>……</a:t>
                      </a:r>
                      <a:endParaRPr lang="zh-CN" altLang="en-US" sz="2000" dirty="0"/>
                    </a:p>
                  </a:txBody>
                  <a:tcPr marL="91436" marR="91436" marT="45708" marB="4570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 smtClean="0"/>
                        <a:t>……</a:t>
                      </a:r>
                      <a:endParaRPr lang="zh-CN" altLang="en-US" sz="2000" dirty="0"/>
                    </a:p>
                  </a:txBody>
                  <a:tcPr marL="91436" marR="91436" marT="45708" marB="4570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 smtClean="0"/>
                        <a:t>……</a:t>
                      </a:r>
                      <a:endParaRPr lang="zh-CN" altLang="en-US" sz="2000" dirty="0"/>
                    </a:p>
                  </a:txBody>
                  <a:tcPr marL="91436" marR="91436" marT="45708" marB="4570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44713" y="911231"/>
            <a:ext cx="7019697" cy="5607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indent="20002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、读拼音写汉字。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7721" y="1696555"/>
            <a:ext cx="24822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躲</a:t>
            </a:r>
            <a:r>
              <a:rPr lang="en-US" altLang="zh-CN" sz="3600" b="1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bì</a:t>
            </a:r>
            <a:r>
              <a:rPr lang="zh-CN" altLang="en-US" sz="36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  ）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30993" y="1696555"/>
            <a:ext cx="2712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震</a:t>
            </a:r>
            <a:r>
              <a:rPr lang="en-US" altLang="zh-CN" sz="3600" b="1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hàn</a:t>
            </a:r>
            <a:r>
              <a:rPr lang="zh-CN" altLang="en-US" sz="36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  ）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16283" y="2553811"/>
            <a:ext cx="294322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喧</a:t>
            </a:r>
            <a:r>
              <a:rPr lang="en-US" altLang="zh-CN" sz="3600" b="1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r>
              <a:rPr lang="en-US" altLang="vi-VN" sz="3600" b="1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ǎ</a:t>
            </a:r>
            <a:r>
              <a:rPr lang="vi-VN" altLang="zh-CN" sz="36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nɡ</a:t>
            </a:r>
            <a:r>
              <a:rPr lang="zh-CN" altLang="en-US" sz="36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  ）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59555" y="2553811"/>
            <a:ext cx="294322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轻</a:t>
            </a:r>
            <a:r>
              <a:rPr lang="en-US" altLang="zh-CN" sz="3600" b="1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yínɡ</a:t>
            </a:r>
            <a:r>
              <a:rPr lang="zh-CN" altLang="en-US" sz="36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  ）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39209" y="3411067"/>
            <a:ext cx="294322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滚</a:t>
            </a:r>
            <a:r>
              <a:rPr lang="en-US" altLang="zh-CN" sz="3600" b="1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zhuì</a:t>
            </a:r>
            <a:r>
              <a:rPr lang="zh-CN" altLang="en-US" sz="36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  ）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7895" y="1684032"/>
            <a:ext cx="64198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避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38988" y="1696555"/>
            <a:ext cx="64198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撼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12576" y="2538756"/>
            <a:ext cx="64198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嚷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13554" y="2553811"/>
            <a:ext cx="64198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盈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93208" y="3411067"/>
            <a:ext cx="64198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坠</a:t>
            </a:r>
          </a:p>
        </p:txBody>
      </p:sp>
      <p:grpSp>
        <p:nvGrpSpPr>
          <p:cNvPr id="17" name="组合 1"/>
          <p:cNvGrpSpPr>
            <a:grpSpLocks/>
          </p:cNvGrpSpPr>
          <p:nvPr/>
        </p:nvGrpSpPr>
        <p:grpSpPr bwMode="auto">
          <a:xfrm>
            <a:off x="179388" y="28575"/>
            <a:ext cx="2249487" cy="584200"/>
            <a:chOff x="251073" y="195486"/>
            <a:chExt cx="2249488" cy="585350"/>
          </a:xfrm>
        </p:grpSpPr>
        <p:sp>
          <p:nvSpPr>
            <p:cNvPr id="23" name="文本框 13"/>
            <p:cNvSpPr txBox="1">
              <a:spLocks noChangeArrowheads="1"/>
            </p:cNvSpPr>
            <p:nvPr/>
          </p:nvSpPr>
          <p:spPr bwMode="auto">
            <a:xfrm>
              <a:off x="253093" y="195486"/>
              <a:ext cx="1943462" cy="58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随堂练习</a:t>
              </a: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251073" y="771292"/>
              <a:ext cx="201612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26" name="Group 4"/>
            <p:cNvGrpSpPr>
              <a:grpSpLocks noChangeAspect="1"/>
            </p:cNvGrpSpPr>
            <p:nvPr/>
          </p:nvGrpSpPr>
          <p:grpSpPr bwMode="auto">
            <a:xfrm>
              <a:off x="2051298" y="411386"/>
              <a:ext cx="449263" cy="292100"/>
              <a:chOff x="2432" y="1329"/>
              <a:chExt cx="657" cy="426"/>
            </a:xfrm>
          </p:grpSpPr>
          <p:sp>
            <p:nvSpPr>
              <p:cNvPr id="2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434" y="1330"/>
                <a:ext cx="652" cy="42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8" name="Freeform 5"/>
              <p:cNvSpPr/>
              <p:nvPr/>
            </p:nvSpPr>
            <p:spPr bwMode="auto">
              <a:xfrm>
                <a:off x="2478" y="1330"/>
                <a:ext cx="611" cy="422"/>
              </a:xfrm>
              <a:custGeom>
                <a:avLst/>
                <a:gdLst>
                  <a:gd name="T0" fmla="*/ 315 w 351"/>
                  <a:gd name="T1" fmla="*/ 0 h 242"/>
                  <a:gd name="T2" fmla="*/ 292 w 351"/>
                  <a:gd name="T3" fmla="*/ 9 h 242"/>
                  <a:gd name="T4" fmla="*/ 291 w 351"/>
                  <a:gd name="T5" fmla="*/ 10 h 242"/>
                  <a:gd name="T6" fmla="*/ 309 w 351"/>
                  <a:gd name="T7" fmla="*/ 3 h 242"/>
                  <a:gd name="T8" fmla="*/ 310 w 351"/>
                  <a:gd name="T9" fmla="*/ 4 h 242"/>
                  <a:gd name="T10" fmla="*/ 317 w 351"/>
                  <a:gd name="T11" fmla="*/ 10 h 242"/>
                  <a:gd name="T12" fmla="*/ 325 w 351"/>
                  <a:gd name="T13" fmla="*/ 27 h 242"/>
                  <a:gd name="T14" fmla="*/ 336 w 351"/>
                  <a:gd name="T15" fmla="*/ 59 h 242"/>
                  <a:gd name="T16" fmla="*/ 268 w 351"/>
                  <a:gd name="T17" fmla="*/ 95 h 242"/>
                  <a:gd name="T18" fmla="*/ 267 w 351"/>
                  <a:gd name="T19" fmla="*/ 95 h 242"/>
                  <a:gd name="T20" fmla="*/ 267 w 351"/>
                  <a:gd name="T21" fmla="*/ 95 h 242"/>
                  <a:gd name="T22" fmla="*/ 24 w 351"/>
                  <a:gd name="T23" fmla="*/ 219 h 242"/>
                  <a:gd name="T24" fmla="*/ 2 w 351"/>
                  <a:gd name="T25" fmla="*/ 229 h 242"/>
                  <a:gd name="T26" fmla="*/ 0 w 351"/>
                  <a:gd name="T27" fmla="*/ 229 h 242"/>
                  <a:gd name="T28" fmla="*/ 6 w 351"/>
                  <a:gd name="T29" fmla="*/ 240 h 242"/>
                  <a:gd name="T30" fmla="*/ 12 w 351"/>
                  <a:gd name="T31" fmla="*/ 242 h 242"/>
                  <a:gd name="T32" fmla="*/ 34 w 351"/>
                  <a:gd name="T33" fmla="*/ 232 h 242"/>
                  <a:gd name="T34" fmla="*/ 350 w 351"/>
                  <a:gd name="T35" fmla="*/ 68 h 242"/>
                  <a:gd name="T36" fmla="*/ 335 w 351"/>
                  <a:gd name="T37" fmla="*/ 29 h 242"/>
                  <a:gd name="T38" fmla="*/ 324 w 351"/>
                  <a:gd name="T39" fmla="*/ 8 h 242"/>
                  <a:gd name="T40" fmla="*/ 317 w 351"/>
                  <a:gd name="T41" fmla="*/ 1 h 242"/>
                  <a:gd name="T42" fmla="*/ 315 w 351"/>
                  <a:gd name="T4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1" h="242">
                    <a:moveTo>
                      <a:pt x="315" y="0"/>
                    </a:moveTo>
                    <a:cubicBezTo>
                      <a:pt x="311" y="0"/>
                      <a:pt x="299" y="6"/>
                      <a:pt x="292" y="9"/>
                    </a:cubicBezTo>
                    <a:cubicBezTo>
                      <a:pt x="292" y="9"/>
                      <a:pt x="292" y="9"/>
                      <a:pt x="291" y="10"/>
                    </a:cubicBezTo>
                    <a:cubicBezTo>
                      <a:pt x="298" y="7"/>
                      <a:pt x="306" y="3"/>
                      <a:pt x="309" y="3"/>
                    </a:cubicBezTo>
                    <a:cubicBezTo>
                      <a:pt x="309" y="3"/>
                      <a:pt x="310" y="3"/>
                      <a:pt x="310" y="4"/>
                    </a:cubicBezTo>
                    <a:cubicBezTo>
                      <a:pt x="312" y="6"/>
                      <a:pt x="317" y="10"/>
                      <a:pt x="317" y="10"/>
                    </a:cubicBezTo>
                    <a:cubicBezTo>
                      <a:pt x="317" y="10"/>
                      <a:pt x="321" y="15"/>
                      <a:pt x="325" y="27"/>
                    </a:cubicBezTo>
                    <a:cubicBezTo>
                      <a:pt x="330" y="39"/>
                      <a:pt x="338" y="56"/>
                      <a:pt x="336" y="59"/>
                    </a:cubicBezTo>
                    <a:cubicBezTo>
                      <a:pt x="336" y="60"/>
                      <a:pt x="308" y="75"/>
                      <a:pt x="268" y="95"/>
                    </a:cubicBezTo>
                    <a:cubicBezTo>
                      <a:pt x="268" y="95"/>
                      <a:pt x="268" y="95"/>
                      <a:pt x="267" y="95"/>
                    </a:cubicBezTo>
                    <a:cubicBezTo>
                      <a:pt x="267" y="95"/>
                      <a:pt x="267" y="95"/>
                      <a:pt x="267" y="95"/>
                    </a:cubicBezTo>
                    <a:cubicBezTo>
                      <a:pt x="179" y="140"/>
                      <a:pt x="38" y="211"/>
                      <a:pt x="24" y="219"/>
                    </a:cubicBezTo>
                    <a:cubicBezTo>
                      <a:pt x="11" y="227"/>
                      <a:pt x="5" y="229"/>
                      <a:pt x="2" y="229"/>
                    </a:cubicBezTo>
                    <a:cubicBezTo>
                      <a:pt x="1" y="229"/>
                      <a:pt x="0" y="229"/>
                      <a:pt x="0" y="229"/>
                    </a:cubicBezTo>
                    <a:cubicBezTo>
                      <a:pt x="3" y="235"/>
                      <a:pt x="5" y="239"/>
                      <a:pt x="6" y="240"/>
                    </a:cubicBezTo>
                    <a:cubicBezTo>
                      <a:pt x="8" y="241"/>
                      <a:pt x="9" y="242"/>
                      <a:pt x="12" y="242"/>
                    </a:cubicBezTo>
                    <a:cubicBezTo>
                      <a:pt x="16" y="242"/>
                      <a:pt x="22" y="240"/>
                      <a:pt x="34" y="232"/>
                    </a:cubicBezTo>
                    <a:cubicBezTo>
                      <a:pt x="54" y="220"/>
                      <a:pt x="348" y="72"/>
                      <a:pt x="350" y="68"/>
                    </a:cubicBezTo>
                    <a:cubicBezTo>
                      <a:pt x="351" y="65"/>
                      <a:pt x="341" y="44"/>
                      <a:pt x="335" y="29"/>
                    </a:cubicBezTo>
                    <a:cubicBezTo>
                      <a:pt x="329" y="15"/>
                      <a:pt x="324" y="8"/>
                      <a:pt x="324" y="8"/>
                    </a:cubicBezTo>
                    <a:cubicBezTo>
                      <a:pt x="324" y="8"/>
                      <a:pt x="319" y="3"/>
                      <a:pt x="317" y="1"/>
                    </a:cubicBezTo>
                    <a:cubicBezTo>
                      <a:pt x="316" y="0"/>
                      <a:pt x="316" y="0"/>
                      <a:pt x="315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29" name="Freeform 6"/>
              <p:cNvSpPr/>
              <p:nvPr/>
            </p:nvSpPr>
            <p:spPr bwMode="auto">
              <a:xfrm>
                <a:off x="2432" y="1334"/>
                <a:ext cx="634" cy="399"/>
              </a:xfrm>
              <a:custGeom>
                <a:avLst/>
                <a:gdLst>
                  <a:gd name="T0" fmla="*/ 3 w 364"/>
                  <a:gd name="T1" fmla="*/ 171 h 229"/>
                  <a:gd name="T2" fmla="*/ 3 w 364"/>
                  <a:gd name="T3" fmla="*/ 182 h 229"/>
                  <a:gd name="T4" fmla="*/ 23 w 364"/>
                  <a:gd name="T5" fmla="*/ 225 h 229"/>
                  <a:gd name="T6" fmla="*/ 50 w 364"/>
                  <a:gd name="T7" fmla="*/ 217 h 229"/>
                  <a:gd name="T8" fmla="*/ 362 w 364"/>
                  <a:gd name="T9" fmla="*/ 57 h 229"/>
                  <a:gd name="T10" fmla="*/ 351 w 364"/>
                  <a:gd name="T11" fmla="*/ 25 h 229"/>
                  <a:gd name="T12" fmla="*/ 343 w 364"/>
                  <a:gd name="T13" fmla="*/ 8 h 229"/>
                  <a:gd name="T14" fmla="*/ 336 w 364"/>
                  <a:gd name="T15" fmla="*/ 2 h 229"/>
                  <a:gd name="T16" fmla="*/ 312 w 364"/>
                  <a:gd name="T17" fmla="*/ 10 h 229"/>
                  <a:gd name="T18" fmla="*/ 10 w 364"/>
                  <a:gd name="T19" fmla="*/ 166 h 229"/>
                  <a:gd name="T20" fmla="*/ 3 w 364"/>
                  <a:gd name="T21" fmla="*/ 17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229">
                    <a:moveTo>
                      <a:pt x="3" y="171"/>
                    </a:moveTo>
                    <a:cubicBezTo>
                      <a:pt x="3" y="171"/>
                      <a:pt x="0" y="174"/>
                      <a:pt x="3" y="182"/>
                    </a:cubicBezTo>
                    <a:cubicBezTo>
                      <a:pt x="6" y="191"/>
                      <a:pt x="20" y="223"/>
                      <a:pt x="23" y="225"/>
                    </a:cubicBezTo>
                    <a:cubicBezTo>
                      <a:pt x="26" y="227"/>
                      <a:pt x="30" y="229"/>
                      <a:pt x="50" y="217"/>
                    </a:cubicBezTo>
                    <a:cubicBezTo>
                      <a:pt x="70" y="206"/>
                      <a:pt x="361" y="60"/>
                      <a:pt x="362" y="57"/>
                    </a:cubicBezTo>
                    <a:cubicBezTo>
                      <a:pt x="364" y="54"/>
                      <a:pt x="356" y="37"/>
                      <a:pt x="351" y="25"/>
                    </a:cubicBezTo>
                    <a:cubicBezTo>
                      <a:pt x="347" y="13"/>
                      <a:pt x="343" y="8"/>
                      <a:pt x="343" y="8"/>
                    </a:cubicBezTo>
                    <a:cubicBezTo>
                      <a:pt x="343" y="8"/>
                      <a:pt x="338" y="4"/>
                      <a:pt x="336" y="2"/>
                    </a:cubicBezTo>
                    <a:cubicBezTo>
                      <a:pt x="334" y="0"/>
                      <a:pt x="320" y="6"/>
                      <a:pt x="312" y="10"/>
                    </a:cubicBezTo>
                    <a:cubicBezTo>
                      <a:pt x="305" y="14"/>
                      <a:pt x="15" y="163"/>
                      <a:pt x="10" y="166"/>
                    </a:cubicBezTo>
                    <a:cubicBezTo>
                      <a:pt x="5" y="168"/>
                      <a:pt x="3" y="171"/>
                      <a:pt x="3" y="171"/>
                    </a:cubicBezTo>
                  </a:path>
                </a:pathLst>
              </a:cu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30" name="Freeform 7"/>
              <p:cNvSpPr/>
              <p:nvPr/>
            </p:nvSpPr>
            <p:spPr bwMode="auto">
              <a:xfrm>
                <a:off x="2432" y="1606"/>
                <a:ext cx="100" cy="125"/>
              </a:xfrm>
              <a:custGeom>
                <a:avLst/>
                <a:gdLst>
                  <a:gd name="T0" fmla="*/ 57 w 57"/>
                  <a:gd name="T1" fmla="*/ 59 h 73"/>
                  <a:gd name="T2" fmla="*/ 51 w 57"/>
                  <a:gd name="T3" fmla="*/ 50 h 73"/>
                  <a:gd name="T4" fmla="*/ 46 w 57"/>
                  <a:gd name="T5" fmla="*/ 41 h 73"/>
                  <a:gd name="T6" fmla="*/ 44 w 57"/>
                  <a:gd name="T7" fmla="*/ 34 h 73"/>
                  <a:gd name="T8" fmla="*/ 43 w 57"/>
                  <a:gd name="T9" fmla="*/ 22 h 73"/>
                  <a:gd name="T10" fmla="*/ 41 w 57"/>
                  <a:gd name="T11" fmla="*/ 12 h 73"/>
                  <a:gd name="T12" fmla="*/ 39 w 57"/>
                  <a:gd name="T13" fmla="*/ 0 h 73"/>
                  <a:gd name="T14" fmla="*/ 33 w 57"/>
                  <a:gd name="T15" fmla="*/ 0 h 73"/>
                  <a:gd name="T16" fmla="*/ 28 w 57"/>
                  <a:gd name="T17" fmla="*/ 1 h 73"/>
                  <a:gd name="T18" fmla="*/ 10 w 57"/>
                  <a:gd name="T19" fmla="*/ 11 h 73"/>
                  <a:gd name="T20" fmla="*/ 3 w 57"/>
                  <a:gd name="T21" fmla="*/ 16 h 73"/>
                  <a:gd name="T22" fmla="*/ 3 w 57"/>
                  <a:gd name="T23" fmla="*/ 27 h 73"/>
                  <a:gd name="T24" fmla="*/ 19 w 57"/>
                  <a:gd name="T25" fmla="*/ 63 h 73"/>
                  <a:gd name="T26" fmla="*/ 23 w 57"/>
                  <a:gd name="T27" fmla="*/ 70 h 73"/>
                  <a:gd name="T28" fmla="*/ 38 w 57"/>
                  <a:gd name="T29" fmla="*/ 69 h 73"/>
                  <a:gd name="T30" fmla="*/ 47 w 57"/>
                  <a:gd name="T31" fmla="*/ 64 h 73"/>
                  <a:gd name="T32" fmla="*/ 50 w 57"/>
                  <a:gd name="T33" fmla="*/ 62 h 73"/>
                  <a:gd name="T34" fmla="*/ 57 w 57"/>
                  <a:gd name="T35" fmla="*/ 5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73">
                    <a:moveTo>
                      <a:pt x="57" y="59"/>
                    </a:moveTo>
                    <a:cubicBezTo>
                      <a:pt x="55" y="55"/>
                      <a:pt x="51" y="50"/>
                      <a:pt x="51" y="50"/>
                    </a:cubicBezTo>
                    <a:cubicBezTo>
                      <a:pt x="51" y="50"/>
                      <a:pt x="48" y="44"/>
                      <a:pt x="46" y="41"/>
                    </a:cubicBezTo>
                    <a:cubicBezTo>
                      <a:pt x="45" y="39"/>
                      <a:pt x="44" y="34"/>
                      <a:pt x="44" y="34"/>
                    </a:cubicBezTo>
                    <a:cubicBezTo>
                      <a:pt x="44" y="34"/>
                      <a:pt x="43" y="26"/>
                      <a:pt x="43" y="22"/>
                    </a:cubicBezTo>
                    <a:cubicBezTo>
                      <a:pt x="42" y="19"/>
                      <a:pt x="41" y="14"/>
                      <a:pt x="41" y="12"/>
                    </a:cubicBezTo>
                    <a:cubicBezTo>
                      <a:pt x="40" y="10"/>
                      <a:pt x="40" y="4"/>
                      <a:pt x="39" y="0"/>
                    </a:cubicBezTo>
                    <a:cubicBezTo>
                      <a:pt x="36" y="0"/>
                      <a:pt x="33" y="0"/>
                      <a:pt x="33" y="0"/>
                    </a:cubicBezTo>
                    <a:cubicBezTo>
                      <a:pt x="33" y="0"/>
                      <a:pt x="31" y="0"/>
                      <a:pt x="28" y="1"/>
                    </a:cubicBezTo>
                    <a:cubicBezTo>
                      <a:pt x="17" y="7"/>
                      <a:pt x="11" y="10"/>
                      <a:pt x="10" y="11"/>
                    </a:cubicBezTo>
                    <a:cubicBezTo>
                      <a:pt x="5" y="13"/>
                      <a:pt x="3" y="16"/>
                      <a:pt x="3" y="16"/>
                    </a:cubicBezTo>
                    <a:cubicBezTo>
                      <a:pt x="3" y="16"/>
                      <a:pt x="0" y="19"/>
                      <a:pt x="3" y="27"/>
                    </a:cubicBezTo>
                    <a:cubicBezTo>
                      <a:pt x="5" y="33"/>
                      <a:pt x="13" y="52"/>
                      <a:pt x="19" y="63"/>
                    </a:cubicBezTo>
                    <a:cubicBezTo>
                      <a:pt x="20" y="67"/>
                      <a:pt x="22" y="69"/>
                      <a:pt x="23" y="70"/>
                    </a:cubicBezTo>
                    <a:cubicBezTo>
                      <a:pt x="25" y="72"/>
                      <a:pt x="28" y="73"/>
                      <a:pt x="38" y="69"/>
                    </a:cubicBezTo>
                    <a:cubicBezTo>
                      <a:pt x="41" y="67"/>
                      <a:pt x="44" y="66"/>
                      <a:pt x="47" y="64"/>
                    </a:cubicBezTo>
                    <a:cubicBezTo>
                      <a:pt x="48" y="63"/>
                      <a:pt x="49" y="63"/>
                      <a:pt x="50" y="62"/>
                    </a:cubicBezTo>
                    <a:cubicBezTo>
                      <a:pt x="51" y="62"/>
                      <a:pt x="54" y="60"/>
                      <a:pt x="57" y="5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31" name="Freeform 8"/>
              <p:cNvSpPr/>
              <p:nvPr/>
            </p:nvSpPr>
            <p:spPr bwMode="auto">
              <a:xfrm>
                <a:off x="2954" y="1362"/>
                <a:ext cx="5" cy="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EEBEA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2" name="Freeform 9"/>
              <p:cNvSpPr/>
              <p:nvPr/>
            </p:nvSpPr>
            <p:spPr bwMode="auto">
              <a:xfrm>
                <a:off x="2943" y="1497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78C94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33" name="Freeform 10"/>
              <p:cNvSpPr>
                <a:spLocks noEditPoints="1"/>
              </p:cNvSpPr>
              <p:nvPr/>
            </p:nvSpPr>
            <p:spPr bwMode="auto">
              <a:xfrm>
                <a:off x="2511" y="1362"/>
                <a:ext cx="539" cy="322"/>
              </a:xfrm>
              <a:custGeom>
                <a:avLst/>
                <a:gdLst>
                  <a:gd name="T0" fmla="*/ 7 w 309"/>
                  <a:gd name="T1" fmla="*/ 184 h 184"/>
                  <a:gd name="T2" fmla="*/ 9 w 309"/>
                  <a:gd name="T3" fmla="*/ 184 h 184"/>
                  <a:gd name="T4" fmla="*/ 9 w 309"/>
                  <a:gd name="T5" fmla="*/ 178 h 184"/>
                  <a:gd name="T6" fmla="*/ 8 w 309"/>
                  <a:gd name="T7" fmla="*/ 180 h 184"/>
                  <a:gd name="T8" fmla="*/ 9 w 309"/>
                  <a:gd name="T9" fmla="*/ 178 h 184"/>
                  <a:gd name="T10" fmla="*/ 34 w 309"/>
                  <a:gd name="T11" fmla="*/ 174 h 184"/>
                  <a:gd name="T12" fmla="*/ 34 w 309"/>
                  <a:gd name="T13" fmla="*/ 179 h 184"/>
                  <a:gd name="T14" fmla="*/ 36 w 309"/>
                  <a:gd name="T15" fmla="*/ 176 h 184"/>
                  <a:gd name="T16" fmla="*/ 38 w 309"/>
                  <a:gd name="T17" fmla="*/ 176 h 184"/>
                  <a:gd name="T18" fmla="*/ 84 w 309"/>
                  <a:gd name="T19" fmla="*/ 144 h 184"/>
                  <a:gd name="T20" fmla="*/ 85 w 309"/>
                  <a:gd name="T21" fmla="*/ 145 h 184"/>
                  <a:gd name="T22" fmla="*/ 84 w 309"/>
                  <a:gd name="T23" fmla="*/ 144 h 184"/>
                  <a:gd name="T24" fmla="*/ 0 w 309"/>
                  <a:gd name="T25" fmla="*/ 135 h 184"/>
                  <a:gd name="T26" fmla="*/ 1 w 309"/>
                  <a:gd name="T27" fmla="*/ 135 h 184"/>
                  <a:gd name="T28" fmla="*/ 138 w 309"/>
                  <a:gd name="T29" fmla="*/ 123 h 184"/>
                  <a:gd name="T30" fmla="*/ 139 w 309"/>
                  <a:gd name="T31" fmla="*/ 123 h 184"/>
                  <a:gd name="T32" fmla="*/ 154 w 309"/>
                  <a:gd name="T33" fmla="*/ 115 h 184"/>
                  <a:gd name="T34" fmla="*/ 154 w 309"/>
                  <a:gd name="T35" fmla="*/ 116 h 184"/>
                  <a:gd name="T36" fmla="*/ 154 w 309"/>
                  <a:gd name="T37" fmla="*/ 115 h 184"/>
                  <a:gd name="T38" fmla="*/ 50 w 309"/>
                  <a:gd name="T39" fmla="*/ 113 h 184"/>
                  <a:gd name="T40" fmla="*/ 53 w 309"/>
                  <a:gd name="T41" fmla="*/ 115 h 184"/>
                  <a:gd name="T42" fmla="*/ 146 w 309"/>
                  <a:gd name="T43" fmla="*/ 113 h 184"/>
                  <a:gd name="T44" fmla="*/ 147 w 309"/>
                  <a:gd name="T45" fmla="*/ 114 h 184"/>
                  <a:gd name="T46" fmla="*/ 146 w 309"/>
                  <a:gd name="T47" fmla="*/ 113 h 184"/>
                  <a:gd name="T48" fmla="*/ 149 w 309"/>
                  <a:gd name="T49" fmla="*/ 111 h 184"/>
                  <a:gd name="T50" fmla="*/ 151 w 309"/>
                  <a:gd name="T51" fmla="*/ 111 h 184"/>
                  <a:gd name="T52" fmla="*/ 165 w 309"/>
                  <a:gd name="T53" fmla="*/ 109 h 184"/>
                  <a:gd name="T54" fmla="*/ 162 w 309"/>
                  <a:gd name="T55" fmla="*/ 113 h 184"/>
                  <a:gd name="T56" fmla="*/ 166 w 309"/>
                  <a:gd name="T57" fmla="*/ 111 h 184"/>
                  <a:gd name="T58" fmla="*/ 184 w 309"/>
                  <a:gd name="T59" fmla="*/ 107 h 184"/>
                  <a:gd name="T60" fmla="*/ 184 w 309"/>
                  <a:gd name="T61" fmla="*/ 109 h 184"/>
                  <a:gd name="T62" fmla="*/ 184 w 309"/>
                  <a:gd name="T63" fmla="*/ 107 h 184"/>
                  <a:gd name="T64" fmla="*/ 50 w 309"/>
                  <a:gd name="T65" fmla="*/ 109 h 184"/>
                  <a:gd name="T66" fmla="*/ 53 w 309"/>
                  <a:gd name="T67" fmla="*/ 111 h 184"/>
                  <a:gd name="T68" fmla="*/ 53 w 309"/>
                  <a:gd name="T69" fmla="*/ 107 h 184"/>
                  <a:gd name="T70" fmla="*/ 248 w 309"/>
                  <a:gd name="T71" fmla="*/ 77 h 184"/>
                  <a:gd name="T72" fmla="*/ 249 w 309"/>
                  <a:gd name="T73" fmla="*/ 77 h 184"/>
                  <a:gd name="T74" fmla="*/ 249 w 309"/>
                  <a:gd name="T75" fmla="*/ 75 h 184"/>
                  <a:gd name="T76" fmla="*/ 252 w 309"/>
                  <a:gd name="T77" fmla="*/ 67 h 184"/>
                  <a:gd name="T78" fmla="*/ 252 w 309"/>
                  <a:gd name="T79" fmla="*/ 70 h 184"/>
                  <a:gd name="T80" fmla="*/ 268 w 309"/>
                  <a:gd name="T81" fmla="*/ 64 h 184"/>
                  <a:gd name="T82" fmla="*/ 266 w 309"/>
                  <a:gd name="T83" fmla="*/ 66 h 184"/>
                  <a:gd name="T84" fmla="*/ 268 w 309"/>
                  <a:gd name="T85" fmla="*/ 66 h 184"/>
                  <a:gd name="T86" fmla="*/ 276 w 309"/>
                  <a:gd name="T87" fmla="*/ 54 h 184"/>
                  <a:gd name="T88" fmla="*/ 276 w 309"/>
                  <a:gd name="T89" fmla="*/ 55 h 184"/>
                  <a:gd name="T90" fmla="*/ 276 w 309"/>
                  <a:gd name="T91" fmla="*/ 54 h 184"/>
                  <a:gd name="T92" fmla="*/ 307 w 309"/>
                  <a:gd name="T93" fmla="*/ 17 h 184"/>
                  <a:gd name="T94" fmla="*/ 309 w 309"/>
                  <a:gd name="T95" fmla="*/ 17 h 184"/>
                  <a:gd name="T96" fmla="*/ 254 w 309"/>
                  <a:gd name="T97" fmla="*/ 11 h 184"/>
                  <a:gd name="T98" fmla="*/ 254 w 309"/>
                  <a:gd name="T99" fmla="*/ 12 h 184"/>
                  <a:gd name="T100" fmla="*/ 254 w 309"/>
                  <a:gd name="T101" fmla="*/ 11 h 184"/>
                  <a:gd name="T102" fmla="*/ 304 w 309"/>
                  <a:gd name="T103" fmla="*/ 12 h 184"/>
                  <a:gd name="T104" fmla="*/ 308 w 309"/>
                  <a:gd name="T105" fmla="*/ 14 h 184"/>
                  <a:gd name="T106" fmla="*/ 307 w 309"/>
                  <a:gd name="T107" fmla="*/ 11 h 184"/>
                  <a:gd name="T108" fmla="*/ 305 w 309"/>
                  <a:gd name="T109" fmla="*/ 10 h 184"/>
                  <a:gd name="T110" fmla="*/ 245 w 309"/>
                  <a:gd name="T111" fmla="*/ 12 h 184"/>
                  <a:gd name="T112" fmla="*/ 245 w 309"/>
                  <a:gd name="T113" fmla="*/ 10 h 184"/>
                  <a:gd name="T114" fmla="*/ 257 w 309"/>
                  <a:gd name="T115" fmla="*/ 0 h 184"/>
                  <a:gd name="T116" fmla="*/ 254 w 309"/>
                  <a:gd name="T117" fmla="*/ 1 h 184"/>
                  <a:gd name="T118" fmla="*/ 255 w 309"/>
                  <a:gd name="T119" fmla="*/ 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9" h="184">
                    <a:moveTo>
                      <a:pt x="8" y="183"/>
                    </a:moveTo>
                    <a:cubicBezTo>
                      <a:pt x="7" y="183"/>
                      <a:pt x="7" y="183"/>
                      <a:pt x="7" y="184"/>
                    </a:cubicBezTo>
                    <a:cubicBezTo>
                      <a:pt x="7" y="184"/>
                      <a:pt x="8" y="184"/>
                      <a:pt x="8" y="184"/>
                    </a:cubicBezTo>
                    <a:cubicBezTo>
                      <a:pt x="8" y="184"/>
                      <a:pt x="9" y="184"/>
                      <a:pt x="9" y="184"/>
                    </a:cubicBezTo>
                    <a:cubicBezTo>
                      <a:pt x="9" y="183"/>
                      <a:pt x="8" y="183"/>
                      <a:pt x="8" y="183"/>
                    </a:cubicBezTo>
                    <a:moveTo>
                      <a:pt x="9" y="178"/>
                    </a:moveTo>
                    <a:cubicBezTo>
                      <a:pt x="8" y="178"/>
                      <a:pt x="7" y="180"/>
                      <a:pt x="8" y="180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9" y="180"/>
                      <a:pt x="10" y="178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moveTo>
                      <a:pt x="35" y="171"/>
                    </a:moveTo>
                    <a:cubicBezTo>
                      <a:pt x="35" y="171"/>
                      <a:pt x="34" y="172"/>
                      <a:pt x="34" y="174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33" y="175"/>
                      <a:pt x="32" y="179"/>
                      <a:pt x="34" y="179"/>
                    </a:cubicBezTo>
                    <a:cubicBezTo>
                      <a:pt x="34" y="179"/>
                      <a:pt x="34" y="179"/>
                      <a:pt x="35" y="179"/>
                    </a:cubicBezTo>
                    <a:cubicBezTo>
                      <a:pt x="35" y="178"/>
                      <a:pt x="36" y="177"/>
                      <a:pt x="36" y="176"/>
                    </a:cubicBezTo>
                    <a:cubicBezTo>
                      <a:pt x="37" y="176"/>
                      <a:pt x="37" y="176"/>
                      <a:pt x="38" y="176"/>
                    </a:cubicBezTo>
                    <a:cubicBezTo>
                      <a:pt x="38" y="176"/>
                      <a:pt x="38" y="176"/>
                      <a:pt x="38" y="176"/>
                    </a:cubicBezTo>
                    <a:cubicBezTo>
                      <a:pt x="39" y="176"/>
                      <a:pt x="37" y="171"/>
                      <a:pt x="35" y="171"/>
                    </a:cubicBezTo>
                    <a:moveTo>
                      <a:pt x="84" y="144"/>
                    </a:moveTo>
                    <a:cubicBezTo>
                      <a:pt x="84" y="144"/>
                      <a:pt x="84" y="144"/>
                      <a:pt x="84" y="145"/>
                    </a:cubicBezTo>
                    <a:cubicBezTo>
                      <a:pt x="84" y="145"/>
                      <a:pt x="84" y="145"/>
                      <a:pt x="85" y="145"/>
                    </a:cubicBezTo>
                    <a:cubicBezTo>
                      <a:pt x="85" y="145"/>
                      <a:pt x="85" y="145"/>
                      <a:pt x="86" y="145"/>
                    </a:cubicBezTo>
                    <a:cubicBezTo>
                      <a:pt x="86" y="145"/>
                      <a:pt x="85" y="144"/>
                      <a:pt x="84" y="144"/>
                    </a:cubicBezTo>
                    <a:moveTo>
                      <a:pt x="1" y="134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1" y="135"/>
                    </a:cubicBezTo>
                    <a:cubicBezTo>
                      <a:pt x="1" y="135"/>
                      <a:pt x="1" y="135"/>
                      <a:pt x="1" y="135"/>
                    </a:cubicBezTo>
                    <a:cubicBezTo>
                      <a:pt x="1" y="134"/>
                      <a:pt x="1" y="134"/>
                      <a:pt x="1" y="134"/>
                    </a:cubicBezTo>
                    <a:moveTo>
                      <a:pt x="138" y="123"/>
                    </a:moveTo>
                    <a:cubicBezTo>
                      <a:pt x="137" y="123"/>
                      <a:pt x="136" y="124"/>
                      <a:pt x="137" y="125"/>
                    </a:cubicBezTo>
                    <a:cubicBezTo>
                      <a:pt x="138" y="124"/>
                      <a:pt x="139" y="125"/>
                      <a:pt x="139" y="123"/>
                    </a:cubicBezTo>
                    <a:cubicBezTo>
                      <a:pt x="139" y="123"/>
                      <a:pt x="138" y="123"/>
                      <a:pt x="138" y="123"/>
                    </a:cubicBezTo>
                    <a:moveTo>
                      <a:pt x="154" y="115"/>
                    </a:moveTo>
                    <a:cubicBezTo>
                      <a:pt x="154" y="115"/>
                      <a:pt x="153" y="115"/>
                      <a:pt x="153" y="115"/>
                    </a:cubicBezTo>
                    <a:cubicBezTo>
                      <a:pt x="153" y="116"/>
                      <a:pt x="154" y="116"/>
                      <a:pt x="154" y="116"/>
                    </a:cubicBezTo>
                    <a:cubicBezTo>
                      <a:pt x="155" y="116"/>
                      <a:pt x="155" y="116"/>
                      <a:pt x="155" y="116"/>
                    </a:cubicBezTo>
                    <a:cubicBezTo>
                      <a:pt x="155" y="115"/>
                      <a:pt x="155" y="115"/>
                      <a:pt x="154" y="115"/>
                    </a:cubicBezTo>
                    <a:moveTo>
                      <a:pt x="50" y="113"/>
                    </a:move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2" y="115"/>
                      <a:pt x="52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4"/>
                      <a:pt x="51" y="113"/>
                      <a:pt x="50" y="113"/>
                    </a:cubicBezTo>
                    <a:moveTo>
                      <a:pt x="146" y="113"/>
                    </a:move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5" y="114"/>
                      <a:pt x="146" y="114"/>
                      <a:pt x="147" y="114"/>
                    </a:cubicBezTo>
                    <a:cubicBezTo>
                      <a:pt x="147" y="114"/>
                      <a:pt x="147" y="114"/>
                      <a:pt x="147" y="113"/>
                    </a:cubicBezTo>
                    <a:cubicBezTo>
                      <a:pt x="148" y="113"/>
                      <a:pt x="147" y="113"/>
                      <a:pt x="146" y="113"/>
                    </a:cubicBezTo>
                    <a:moveTo>
                      <a:pt x="150" y="110"/>
                    </a:moveTo>
                    <a:cubicBezTo>
                      <a:pt x="149" y="110"/>
                      <a:pt x="149" y="110"/>
                      <a:pt x="149" y="111"/>
                    </a:cubicBezTo>
                    <a:cubicBezTo>
                      <a:pt x="149" y="111"/>
                      <a:pt x="150" y="111"/>
                      <a:pt x="150" y="111"/>
                    </a:cubicBezTo>
                    <a:cubicBezTo>
                      <a:pt x="151" y="111"/>
                      <a:pt x="151" y="111"/>
                      <a:pt x="151" y="111"/>
                    </a:cubicBezTo>
                    <a:cubicBezTo>
                      <a:pt x="151" y="111"/>
                      <a:pt x="150" y="110"/>
                      <a:pt x="150" y="110"/>
                    </a:cubicBezTo>
                    <a:moveTo>
                      <a:pt x="165" y="109"/>
                    </a:moveTo>
                    <a:cubicBezTo>
                      <a:pt x="165" y="109"/>
                      <a:pt x="163" y="110"/>
                      <a:pt x="162" y="111"/>
                    </a:cubicBezTo>
                    <a:cubicBezTo>
                      <a:pt x="161" y="112"/>
                      <a:pt x="161" y="113"/>
                      <a:pt x="162" y="113"/>
                    </a:cubicBezTo>
                    <a:cubicBezTo>
                      <a:pt x="162" y="113"/>
                      <a:pt x="163" y="113"/>
                      <a:pt x="164" y="113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10"/>
                      <a:pt x="166" y="109"/>
                      <a:pt x="165" y="109"/>
                    </a:cubicBezTo>
                    <a:moveTo>
                      <a:pt x="184" y="107"/>
                    </a:moveTo>
                    <a:cubicBezTo>
                      <a:pt x="184" y="107"/>
                      <a:pt x="183" y="109"/>
                      <a:pt x="184" y="109"/>
                    </a:cubicBez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9"/>
                      <a:pt x="185" y="107"/>
                      <a:pt x="184" y="107"/>
                    </a:cubicBezTo>
                    <a:cubicBezTo>
                      <a:pt x="184" y="107"/>
                      <a:pt x="184" y="107"/>
                      <a:pt x="184" y="107"/>
                    </a:cubicBezTo>
                    <a:moveTo>
                      <a:pt x="53" y="107"/>
                    </a:moveTo>
                    <a:cubicBezTo>
                      <a:pt x="51" y="107"/>
                      <a:pt x="50" y="108"/>
                      <a:pt x="50" y="109"/>
                    </a:cubicBezTo>
                    <a:cubicBezTo>
                      <a:pt x="50" y="110"/>
                      <a:pt x="50" y="111"/>
                      <a:pt x="51" y="111"/>
                    </a:cubicBezTo>
                    <a:cubicBezTo>
                      <a:pt x="52" y="111"/>
                      <a:pt x="52" y="111"/>
                      <a:pt x="53" y="111"/>
                    </a:cubicBezTo>
                    <a:cubicBezTo>
                      <a:pt x="54" y="111"/>
                      <a:pt x="54" y="108"/>
                      <a:pt x="54" y="107"/>
                    </a:cubicBezTo>
                    <a:cubicBezTo>
                      <a:pt x="53" y="107"/>
                      <a:pt x="53" y="107"/>
                      <a:pt x="53" y="107"/>
                    </a:cubicBezTo>
                    <a:moveTo>
                      <a:pt x="249" y="75"/>
                    </a:moveTo>
                    <a:cubicBezTo>
                      <a:pt x="249" y="75"/>
                      <a:pt x="249" y="76"/>
                      <a:pt x="248" y="77"/>
                    </a:cubicBezTo>
                    <a:cubicBezTo>
                      <a:pt x="248" y="77"/>
                      <a:pt x="248" y="77"/>
                      <a:pt x="248" y="77"/>
                    </a:cubicBezTo>
                    <a:cubicBezTo>
                      <a:pt x="249" y="77"/>
                      <a:pt x="249" y="77"/>
                      <a:pt x="249" y="77"/>
                    </a:cubicBezTo>
                    <a:cubicBezTo>
                      <a:pt x="250" y="77"/>
                      <a:pt x="250" y="76"/>
                      <a:pt x="251" y="76"/>
                    </a:cubicBezTo>
                    <a:cubicBezTo>
                      <a:pt x="250" y="76"/>
                      <a:pt x="250" y="75"/>
                      <a:pt x="249" y="75"/>
                    </a:cubicBezTo>
                    <a:moveTo>
                      <a:pt x="253" y="66"/>
                    </a:moveTo>
                    <a:cubicBezTo>
                      <a:pt x="252" y="67"/>
                      <a:pt x="252" y="67"/>
                      <a:pt x="252" y="67"/>
                    </a:cubicBezTo>
                    <a:cubicBezTo>
                      <a:pt x="250" y="67"/>
                      <a:pt x="250" y="67"/>
                      <a:pt x="250" y="67"/>
                    </a:cubicBezTo>
                    <a:cubicBezTo>
                      <a:pt x="250" y="70"/>
                      <a:pt x="251" y="70"/>
                      <a:pt x="252" y="70"/>
                    </a:cubicBezTo>
                    <a:cubicBezTo>
                      <a:pt x="254" y="70"/>
                      <a:pt x="258" y="66"/>
                      <a:pt x="253" y="66"/>
                    </a:cubicBezTo>
                    <a:moveTo>
                      <a:pt x="268" y="64"/>
                    </a:moveTo>
                    <a:cubicBezTo>
                      <a:pt x="268" y="64"/>
                      <a:pt x="268" y="65"/>
                      <a:pt x="268" y="65"/>
                    </a:cubicBezTo>
                    <a:cubicBezTo>
                      <a:pt x="266" y="66"/>
                      <a:pt x="266" y="66"/>
                      <a:pt x="266" y="66"/>
                    </a:cubicBezTo>
                    <a:cubicBezTo>
                      <a:pt x="266" y="67"/>
                      <a:pt x="266" y="67"/>
                      <a:pt x="267" y="67"/>
                    </a:cubicBezTo>
                    <a:cubicBezTo>
                      <a:pt x="267" y="67"/>
                      <a:pt x="268" y="67"/>
                      <a:pt x="268" y="66"/>
                    </a:cubicBezTo>
                    <a:cubicBezTo>
                      <a:pt x="269" y="66"/>
                      <a:pt x="269" y="64"/>
                      <a:pt x="268" y="64"/>
                    </a:cubicBezTo>
                    <a:moveTo>
                      <a:pt x="276" y="54"/>
                    </a:moveTo>
                    <a:cubicBezTo>
                      <a:pt x="276" y="54"/>
                      <a:pt x="275" y="55"/>
                      <a:pt x="276" y="55"/>
                    </a:cubicBezTo>
                    <a:cubicBezTo>
                      <a:pt x="276" y="55"/>
                      <a:pt x="276" y="55"/>
                      <a:pt x="276" y="55"/>
                    </a:cubicBezTo>
                    <a:cubicBezTo>
                      <a:pt x="276" y="55"/>
                      <a:pt x="277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moveTo>
                      <a:pt x="308" y="17"/>
                    </a:moveTo>
                    <a:cubicBezTo>
                      <a:pt x="308" y="17"/>
                      <a:pt x="307" y="17"/>
                      <a:pt x="307" y="17"/>
                    </a:cubicBezTo>
                    <a:cubicBezTo>
                      <a:pt x="307" y="18"/>
                      <a:pt x="308" y="18"/>
                      <a:pt x="308" y="18"/>
                    </a:cubicBezTo>
                    <a:cubicBezTo>
                      <a:pt x="309" y="18"/>
                      <a:pt x="309" y="18"/>
                      <a:pt x="309" y="17"/>
                    </a:cubicBezTo>
                    <a:cubicBezTo>
                      <a:pt x="309" y="17"/>
                      <a:pt x="308" y="17"/>
                      <a:pt x="308" y="17"/>
                    </a:cubicBezTo>
                    <a:moveTo>
                      <a:pt x="254" y="11"/>
                    </a:moveTo>
                    <a:cubicBezTo>
                      <a:pt x="253" y="11"/>
                      <a:pt x="253" y="11"/>
                      <a:pt x="253" y="11"/>
                    </a:cubicBezTo>
                    <a:cubicBezTo>
                      <a:pt x="253" y="11"/>
                      <a:pt x="254" y="12"/>
                      <a:pt x="254" y="12"/>
                    </a:cubicBezTo>
                    <a:cubicBezTo>
                      <a:pt x="254" y="12"/>
                      <a:pt x="255" y="12"/>
                      <a:pt x="255" y="11"/>
                    </a:cubicBezTo>
                    <a:cubicBezTo>
                      <a:pt x="255" y="11"/>
                      <a:pt x="254" y="11"/>
                      <a:pt x="254" y="11"/>
                    </a:cubicBezTo>
                    <a:moveTo>
                      <a:pt x="305" y="10"/>
                    </a:moveTo>
                    <a:cubicBezTo>
                      <a:pt x="304" y="10"/>
                      <a:pt x="304" y="11"/>
                      <a:pt x="304" y="12"/>
                    </a:cubicBezTo>
                    <a:cubicBezTo>
                      <a:pt x="305" y="13"/>
                      <a:pt x="306" y="14"/>
                      <a:pt x="307" y="14"/>
                    </a:cubicBezTo>
                    <a:cubicBezTo>
                      <a:pt x="307" y="14"/>
                      <a:pt x="308" y="14"/>
                      <a:pt x="308" y="14"/>
                    </a:cubicBezTo>
                    <a:cubicBezTo>
                      <a:pt x="308" y="14"/>
                      <a:pt x="308" y="14"/>
                      <a:pt x="308" y="14"/>
                    </a:cubicBezTo>
                    <a:cubicBezTo>
                      <a:pt x="308" y="13"/>
                      <a:pt x="308" y="12"/>
                      <a:pt x="307" y="11"/>
                    </a:cubicBezTo>
                    <a:cubicBezTo>
                      <a:pt x="307" y="11"/>
                      <a:pt x="306" y="10"/>
                      <a:pt x="306" y="10"/>
                    </a:cubicBezTo>
                    <a:cubicBezTo>
                      <a:pt x="306" y="10"/>
                      <a:pt x="306" y="10"/>
                      <a:pt x="305" y="10"/>
                    </a:cubicBezTo>
                    <a:moveTo>
                      <a:pt x="245" y="10"/>
                    </a:moveTo>
                    <a:cubicBezTo>
                      <a:pt x="244" y="10"/>
                      <a:pt x="243" y="12"/>
                      <a:pt x="245" y="12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46" y="12"/>
                      <a:pt x="247" y="10"/>
                      <a:pt x="245" y="10"/>
                    </a:cubicBezTo>
                    <a:cubicBezTo>
                      <a:pt x="245" y="10"/>
                      <a:pt x="245" y="10"/>
                      <a:pt x="245" y="10"/>
                    </a:cubicBezTo>
                    <a:moveTo>
                      <a:pt x="257" y="0"/>
                    </a:moveTo>
                    <a:cubicBezTo>
                      <a:pt x="256" y="0"/>
                      <a:pt x="255" y="0"/>
                      <a:pt x="255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2"/>
                      <a:pt x="254" y="3"/>
                      <a:pt x="255" y="3"/>
                    </a:cubicBezTo>
                    <a:cubicBezTo>
                      <a:pt x="256" y="3"/>
                      <a:pt x="258" y="1"/>
                      <a:pt x="257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857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564" y="1008812"/>
            <a:ext cx="4304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二、根据意思写词语。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9248" y="2008944"/>
            <a:ext cx="44767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大声地叫。（     ）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2192" y="2781491"/>
            <a:ext cx="65182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震动，摇动人的心灵。（     ）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7317" y="2008944"/>
            <a:ext cx="9994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喧嚷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92852" y="2781491"/>
            <a:ext cx="9994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震撼</a:t>
            </a:r>
          </a:p>
        </p:txBody>
      </p:sp>
    </p:spTree>
    <p:extLst>
      <p:ext uri="{BB962C8B-B14F-4D97-AF65-F5344CB8AC3E}">
        <p14:creationId xmlns:p14="http://schemas.microsoft.com/office/powerpoint/2010/main" val="428363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组合 1"/>
          <p:cNvGrpSpPr>
            <a:grpSpLocks/>
          </p:cNvGrpSpPr>
          <p:nvPr/>
        </p:nvGrpSpPr>
        <p:grpSpPr bwMode="auto">
          <a:xfrm>
            <a:off x="277814" y="174900"/>
            <a:ext cx="2251075" cy="584775"/>
            <a:chOff x="251073" y="195486"/>
            <a:chExt cx="2249488" cy="585926"/>
          </a:xfrm>
        </p:grpSpPr>
        <p:sp>
          <p:nvSpPr>
            <p:cNvPr id="52235" name="文本框 13"/>
            <p:cNvSpPr txBox="1">
              <a:spLocks noChangeArrowheads="1"/>
            </p:cNvSpPr>
            <p:nvPr/>
          </p:nvSpPr>
          <p:spPr bwMode="auto">
            <a:xfrm>
              <a:off x="253093" y="195486"/>
              <a:ext cx="1943462" cy="585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课后作业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251073" y="771292"/>
              <a:ext cx="201629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52237" name="Group 4"/>
            <p:cNvGrpSpPr>
              <a:grpSpLocks noChangeAspect="1"/>
            </p:cNvGrpSpPr>
            <p:nvPr/>
          </p:nvGrpSpPr>
          <p:grpSpPr bwMode="auto">
            <a:xfrm>
              <a:off x="2051298" y="411386"/>
              <a:ext cx="449263" cy="292100"/>
              <a:chOff x="2432" y="1329"/>
              <a:chExt cx="657" cy="426"/>
            </a:xfrm>
          </p:grpSpPr>
          <p:sp>
            <p:nvSpPr>
              <p:cNvPr id="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435" y="1330"/>
                <a:ext cx="652" cy="42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" name="Freeform 5"/>
              <p:cNvSpPr/>
              <p:nvPr/>
            </p:nvSpPr>
            <p:spPr bwMode="auto">
              <a:xfrm>
                <a:off x="2479" y="1330"/>
                <a:ext cx="610" cy="422"/>
              </a:xfrm>
              <a:custGeom>
                <a:avLst/>
                <a:gdLst>
                  <a:gd name="T0" fmla="*/ 315 w 351"/>
                  <a:gd name="T1" fmla="*/ 0 h 242"/>
                  <a:gd name="T2" fmla="*/ 292 w 351"/>
                  <a:gd name="T3" fmla="*/ 9 h 242"/>
                  <a:gd name="T4" fmla="*/ 291 w 351"/>
                  <a:gd name="T5" fmla="*/ 10 h 242"/>
                  <a:gd name="T6" fmla="*/ 309 w 351"/>
                  <a:gd name="T7" fmla="*/ 3 h 242"/>
                  <a:gd name="T8" fmla="*/ 310 w 351"/>
                  <a:gd name="T9" fmla="*/ 4 h 242"/>
                  <a:gd name="T10" fmla="*/ 317 w 351"/>
                  <a:gd name="T11" fmla="*/ 10 h 242"/>
                  <a:gd name="T12" fmla="*/ 325 w 351"/>
                  <a:gd name="T13" fmla="*/ 27 h 242"/>
                  <a:gd name="T14" fmla="*/ 336 w 351"/>
                  <a:gd name="T15" fmla="*/ 59 h 242"/>
                  <a:gd name="T16" fmla="*/ 268 w 351"/>
                  <a:gd name="T17" fmla="*/ 95 h 242"/>
                  <a:gd name="T18" fmla="*/ 267 w 351"/>
                  <a:gd name="T19" fmla="*/ 95 h 242"/>
                  <a:gd name="T20" fmla="*/ 267 w 351"/>
                  <a:gd name="T21" fmla="*/ 95 h 242"/>
                  <a:gd name="T22" fmla="*/ 24 w 351"/>
                  <a:gd name="T23" fmla="*/ 219 h 242"/>
                  <a:gd name="T24" fmla="*/ 2 w 351"/>
                  <a:gd name="T25" fmla="*/ 229 h 242"/>
                  <a:gd name="T26" fmla="*/ 0 w 351"/>
                  <a:gd name="T27" fmla="*/ 229 h 242"/>
                  <a:gd name="T28" fmla="*/ 6 w 351"/>
                  <a:gd name="T29" fmla="*/ 240 h 242"/>
                  <a:gd name="T30" fmla="*/ 12 w 351"/>
                  <a:gd name="T31" fmla="*/ 242 h 242"/>
                  <a:gd name="T32" fmla="*/ 34 w 351"/>
                  <a:gd name="T33" fmla="*/ 232 h 242"/>
                  <a:gd name="T34" fmla="*/ 350 w 351"/>
                  <a:gd name="T35" fmla="*/ 68 h 242"/>
                  <a:gd name="T36" fmla="*/ 335 w 351"/>
                  <a:gd name="T37" fmla="*/ 29 h 242"/>
                  <a:gd name="T38" fmla="*/ 324 w 351"/>
                  <a:gd name="T39" fmla="*/ 8 h 242"/>
                  <a:gd name="T40" fmla="*/ 317 w 351"/>
                  <a:gd name="T41" fmla="*/ 1 h 242"/>
                  <a:gd name="T42" fmla="*/ 315 w 351"/>
                  <a:gd name="T4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1" h="242">
                    <a:moveTo>
                      <a:pt x="315" y="0"/>
                    </a:moveTo>
                    <a:cubicBezTo>
                      <a:pt x="311" y="0"/>
                      <a:pt x="299" y="6"/>
                      <a:pt x="292" y="9"/>
                    </a:cubicBezTo>
                    <a:cubicBezTo>
                      <a:pt x="292" y="9"/>
                      <a:pt x="292" y="9"/>
                      <a:pt x="291" y="10"/>
                    </a:cubicBezTo>
                    <a:cubicBezTo>
                      <a:pt x="298" y="7"/>
                      <a:pt x="306" y="3"/>
                      <a:pt x="309" y="3"/>
                    </a:cubicBezTo>
                    <a:cubicBezTo>
                      <a:pt x="309" y="3"/>
                      <a:pt x="310" y="3"/>
                      <a:pt x="310" y="4"/>
                    </a:cubicBezTo>
                    <a:cubicBezTo>
                      <a:pt x="312" y="6"/>
                      <a:pt x="317" y="10"/>
                      <a:pt x="317" y="10"/>
                    </a:cubicBezTo>
                    <a:cubicBezTo>
                      <a:pt x="317" y="10"/>
                      <a:pt x="321" y="15"/>
                      <a:pt x="325" y="27"/>
                    </a:cubicBezTo>
                    <a:cubicBezTo>
                      <a:pt x="330" y="39"/>
                      <a:pt x="338" y="56"/>
                      <a:pt x="336" y="59"/>
                    </a:cubicBezTo>
                    <a:cubicBezTo>
                      <a:pt x="336" y="60"/>
                      <a:pt x="308" y="75"/>
                      <a:pt x="268" y="95"/>
                    </a:cubicBezTo>
                    <a:cubicBezTo>
                      <a:pt x="268" y="95"/>
                      <a:pt x="268" y="95"/>
                      <a:pt x="267" y="95"/>
                    </a:cubicBezTo>
                    <a:cubicBezTo>
                      <a:pt x="267" y="95"/>
                      <a:pt x="267" y="95"/>
                      <a:pt x="267" y="95"/>
                    </a:cubicBezTo>
                    <a:cubicBezTo>
                      <a:pt x="179" y="140"/>
                      <a:pt x="38" y="211"/>
                      <a:pt x="24" y="219"/>
                    </a:cubicBezTo>
                    <a:cubicBezTo>
                      <a:pt x="11" y="227"/>
                      <a:pt x="5" y="229"/>
                      <a:pt x="2" y="229"/>
                    </a:cubicBezTo>
                    <a:cubicBezTo>
                      <a:pt x="1" y="229"/>
                      <a:pt x="0" y="229"/>
                      <a:pt x="0" y="229"/>
                    </a:cubicBezTo>
                    <a:cubicBezTo>
                      <a:pt x="3" y="235"/>
                      <a:pt x="5" y="239"/>
                      <a:pt x="6" y="240"/>
                    </a:cubicBezTo>
                    <a:cubicBezTo>
                      <a:pt x="8" y="241"/>
                      <a:pt x="9" y="242"/>
                      <a:pt x="12" y="242"/>
                    </a:cubicBezTo>
                    <a:cubicBezTo>
                      <a:pt x="16" y="242"/>
                      <a:pt x="22" y="240"/>
                      <a:pt x="34" y="232"/>
                    </a:cubicBezTo>
                    <a:cubicBezTo>
                      <a:pt x="54" y="220"/>
                      <a:pt x="348" y="72"/>
                      <a:pt x="350" y="68"/>
                    </a:cubicBezTo>
                    <a:cubicBezTo>
                      <a:pt x="351" y="65"/>
                      <a:pt x="341" y="44"/>
                      <a:pt x="335" y="29"/>
                    </a:cubicBezTo>
                    <a:cubicBezTo>
                      <a:pt x="329" y="15"/>
                      <a:pt x="324" y="8"/>
                      <a:pt x="324" y="8"/>
                    </a:cubicBezTo>
                    <a:cubicBezTo>
                      <a:pt x="324" y="8"/>
                      <a:pt x="319" y="3"/>
                      <a:pt x="317" y="1"/>
                    </a:cubicBezTo>
                    <a:cubicBezTo>
                      <a:pt x="316" y="0"/>
                      <a:pt x="316" y="0"/>
                      <a:pt x="315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8" name="Freeform 6"/>
              <p:cNvSpPr/>
              <p:nvPr/>
            </p:nvSpPr>
            <p:spPr bwMode="auto">
              <a:xfrm>
                <a:off x="2432" y="1334"/>
                <a:ext cx="633" cy="399"/>
              </a:xfrm>
              <a:custGeom>
                <a:avLst/>
                <a:gdLst>
                  <a:gd name="T0" fmla="*/ 3 w 364"/>
                  <a:gd name="T1" fmla="*/ 171 h 229"/>
                  <a:gd name="T2" fmla="*/ 3 w 364"/>
                  <a:gd name="T3" fmla="*/ 182 h 229"/>
                  <a:gd name="T4" fmla="*/ 23 w 364"/>
                  <a:gd name="T5" fmla="*/ 225 h 229"/>
                  <a:gd name="T6" fmla="*/ 50 w 364"/>
                  <a:gd name="T7" fmla="*/ 217 h 229"/>
                  <a:gd name="T8" fmla="*/ 362 w 364"/>
                  <a:gd name="T9" fmla="*/ 57 h 229"/>
                  <a:gd name="T10" fmla="*/ 351 w 364"/>
                  <a:gd name="T11" fmla="*/ 25 h 229"/>
                  <a:gd name="T12" fmla="*/ 343 w 364"/>
                  <a:gd name="T13" fmla="*/ 8 h 229"/>
                  <a:gd name="T14" fmla="*/ 336 w 364"/>
                  <a:gd name="T15" fmla="*/ 2 h 229"/>
                  <a:gd name="T16" fmla="*/ 312 w 364"/>
                  <a:gd name="T17" fmla="*/ 10 h 229"/>
                  <a:gd name="T18" fmla="*/ 10 w 364"/>
                  <a:gd name="T19" fmla="*/ 166 h 229"/>
                  <a:gd name="T20" fmla="*/ 3 w 364"/>
                  <a:gd name="T21" fmla="*/ 17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229">
                    <a:moveTo>
                      <a:pt x="3" y="171"/>
                    </a:moveTo>
                    <a:cubicBezTo>
                      <a:pt x="3" y="171"/>
                      <a:pt x="0" y="174"/>
                      <a:pt x="3" y="182"/>
                    </a:cubicBezTo>
                    <a:cubicBezTo>
                      <a:pt x="6" y="191"/>
                      <a:pt x="20" y="223"/>
                      <a:pt x="23" y="225"/>
                    </a:cubicBezTo>
                    <a:cubicBezTo>
                      <a:pt x="26" y="227"/>
                      <a:pt x="30" y="229"/>
                      <a:pt x="50" y="217"/>
                    </a:cubicBezTo>
                    <a:cubicBezTo>
                      <a:pt x="70" y="206"/>
                      <a:pt x="361" y="60"/>
                      <a:pt x="362" y="57"/>
                    </a:cubicBezTo>
                    <a:cubicBezTo>
                      <a:pt x="364" y="54"/>
                      <a:pt x="356" y="37"/>
                      <a:pt x="351" y="25"/>
                    </a:cubicBezTo>
                    <a:cubicBezTo>
                      <a:pt x="347" y="13"/>
                      <a:pt x="343" y="8"/>
                      <a:pt x="343" y="8"/>
                    </a:cubicBezTo>
                    <a:cubicBezTo>
                      <a:pt x="343" y="8"/>
                      <a:pt x="338" y="4"/>
                      <a:pt x="336" y="2"/>
                    </a:cubicBezTo>
                    <a:cubicBezTo>
                      <a:pt x="334" y="0"/>
                      <a:pt x="320" y="6"/>
                      <a:pt x="312" y="10"/>
                    </a:cubicBezTo>
                    <a:cubicBezTo>
                      <a:pt x="305" y="14"/>
                      <a:pt x="15" y="163"/>
                      <a:pt x="10" y="166"/>
                    </a:cubicBezTo>
                    <a:cubicBezTo>
                      <a:pt x="5" y="168"/>
                      <a:pt x="3" y="171"/>
                      <a:pt x="3" y="171"/>
                    </a:cubicBezTo>
                  </a:path>
                </a:pathLst>
              </a:cu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9" name="Freeform 7"/>
              <p:cNvSpPr/>
              <p:nvPr/>
            </p:nvSpPr>
            <p:spPr bwMode="auto">
              <a:xfrm>
                <a:off x="2432" y="1606"/>
                <a:ext cx="100" cy="125"/>
              </a:xfrm>
              <a:custGeom>
                <a:avLst/>
                <a:gdLst>
                  <a:gd name="T0" fmla="*/ 57 w 57"/>
                  <a:gd name="T1" fmla="*/ 59 h 73"/>
                  <a:gd name="T2" fmla="*/ 51 w 57"/>
                  <a:gd name="T3" fmla="*/ 50 h 73"/>
                  <a:gd name="T4" fmla="*/ 46 w 57"/>
                  <a:gd name="T5" fmla="*/ 41 h 73"/>
                  <a:gd name="T6" fmla="*/ 44 w 57"/>
                  <a:gd name="T7" fmla="*/ 34 h 73"/>
                  <a:gd name="T8" fmla="*/ 43 w 57"/>
                  <a:gd name="T9" fmla="*/ 22 h 73"/>
                  <a:gd name="T10" fmla="*/ 41 w 57"/>
                  <a:gd name="T11" fmla="*/ 12 h 73"/>
                  <a:gd name="T12" fmla="*/ 39 w 57"/>
                  <a:gd name="T13" fmla="*/ 0 h 73"/>
                  <a:gd name="T14" fmla="*/ 33 w 57"/>
                  <a:gd name="T15" fmla="*/ 0 h 73"/>
                  <a:gd name="T16" fmla="*/ 28 w 57"/>
                  <a:gd name="T17" fmla="*/ 1 h 73"/>
                  <a:gd name="T18" fmla="*/ 10 w 57"/>
                  <a:gd name="T19" fmla="*/ 11 h 73"/>
                  <a:gd name="T20" fmla="*/ 3 w 57"/>
                  <a:gd name="T21" fmla="*/ 16 h 73"/>
                  <a:gd name="T22" fmla="*/ 3 w 57"/>
                  <a:gd name="T23" fmla="*/ 27 h 73"/>
                  <a:gd name="T24" fmla="*/ 19 w 57"/>
                  <a:gd name="T25" fmla="*/ 63 h 73"/>
                  <a:gd name="T26" fmla="*/ 23 w 57"/>
                  <a:gd name="T27" fmla="*/ 70 h 73"/>
                  <a:gd name="T28" fmla="*/ 38 w 57"/>
                  <a:gd name="T29" fmla="*/ 69 h 73"/>
                  <a:gd name="T30" fmla="*/ 47 w 57"/>
                  <a:gd name="T31" fmla="*/ 64 h 73"/>
                  <a:gd name="T32" fmla="*/ 50 w 57"/>
                  <a:gd name="T33" fmla="*/ 62 h 73"/>
                  <a:gd name="T34" fmla="*/ 57 w 57"/>
                  <a:gd name="T35" fmla="*/ 5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73">
                    <a:moveTo>
                      <a:pt x="57" y="59"/>
                    </a:moveTo>
                    <a:cubicBezTo>
                      <a:pt x="55" y="55"/>
                      <a:pt x="51" y="50"/>
                      <a:pt x="51" y="50"/>
                    </a:cubicBezTo>
                    <a:cubicBezTo>
                      <a:pt x="51" y="50"/>
                      <a:pt x="48" y="44"/>
                      <a:pt x="46" y="41"/>
                    </a:cubicBezTo>
                    <a:cubicBezTo>
                      <a:pt x="45" y="39"/>
                      <a:pt x="44" y="34"/>
                      <a:pt x="44" y="34"/>
                    </a:cubicBezTo>
                    <a:cubicBezTo>
                      <a:pt x="44" y="34"/>
                      <a:pt x="43" y="26"/>
                      <a:pt x="43" y="22"/>
                    </a:cubicBezTo>
                    <a:cubicBezTo>
                      <a:pt x="42" y="19"/>
                      <a:pt x="41" y="14"/>
                      <a:pt x="41" y="12"/>
                    </a:cubicBezTo>
                    <a:cubicBezTo>
                      <a:pt x="40" y="10"/>
                      <a:pt x="40" y="4"/>
                      <a:pt x="39" y="0"/>
                    </a:cubicBezTo>
                    <a:cubicBezTo>
                      <a:pt x="36" y="0"/>
                      <a:pt x="33" y="0"/>
                      <a:pt x="33" y="0"/>
                    </a:cubicBezTo>
                    <a:cubicBezTo>
                      <a:pt x="33" y="0"/>
                      <a:pt x="31" y="0"/>
                      <a:pt x="28" y="1"/>
                    </a:cubicBezTo>
                    <a:cubicBezTo>
                      <a:pt x="17" y="7"/>
                      <a:pt x="11" y="10"/>
                      <a:pt x="10" y="11"/>
                    </a:cubicBezTo>
                    <a:cubicBezTo>
                      <a:pt x="5" y="13"/>
                      <a:pt x="3" y="16"/>
                      <a:pt x="3" y="16"/>
                    </a:cubicBezTo>
                    <a:cubicBezTo>
                      <a:pt x="3" y="16"/>
                      <a:pt x="0" y="19"/>
                      <a:pt x="3" y="27"/>
                    </a:cubicBezTo>
                    <a:cubicBezTo>
                      <a:pt x="5" y="33"/>
                      <a:pt x="13" y="52"/>
                      <a:pt x="19" y="63"/>
                    </a:cubicBezTo>
                    <a:cubicBezTo>
                      <a:pt x="20" y="67"/>
                      <a:pt x="22" y="69"/>
                      <a:pt x="23" y="70"/>
                    </a:cubicBezTo>
                    <a:cubicBezTo>
                      <a:pt x="25" y="72"/>
                      <a:pt x="28" y="73"/>
                      <a:pt x="38" y="69"/>
                    </a:cubicBezTo>
                    <a:cubicBezTo>
                      <a:pt x="41" y="67"/>
                      <a:pt x="44" y="66"/>
                      <a:pt x="47" y="64"/>
                    </a:cubicBezTo>
                    <a:cubicBezTo>
                      <a:pt x="48" y="63"/>
                      <a:pt x="49" y="63"/>
                      <a:pt x="50" y="62"/>
                    </a:cubicBezTo>
                    <a:cubicBezTo>
                      <a:pt x="51" y="62"/>
                      <a:pt x="54" y="60"/>
                      <a:pt x="57" y="59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0" name="Freeform 8"/>
              <p:cNvSpPr/>
              <p:nvPr/>
            </p:nvSpPr>
            <p:spPr bwMode="auto">
              <a:xfrm>
                <a:off x="2954" y="1362"/>
                <a:ext cx="5" cy="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EEBEA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1" name="Freeform 9"/>
              <p:cNvSpPr/>
              <p:nvPr/>
            </p:nvSpPr>
            <p:spPr bwMode="auto">
              <a:xfrm>
                <a:off x="2943" y="1497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78C94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2" name="Freeform 10"/>
              <p:cNvSpPr>
                <a:spLocks noEditPoints="1"/>
              </p:cNvSpPr>
              <p:nvPr/>
            </p:nvSpPr>
            <p:spPr bwMode="auto">
              <a:xfrm>
                <a:off x="2511" y="1362"/>
                <a:ext cx="538" cy="322"/>
              </a:xfrm>
              <a:custGeom>
                <a:avLst/>
                <a:gdLst>
                  <a:gd name="T0" fmla="*/ 7 w 309"/>
                  <a:gd name="T1" fmla="*/ 184 h 184"/>
                  <a:gd name="T2" fmla="*/ 9 w 309"/>
                  <a:gd name="T3" fmla="*/ 184 h 184"/>
                  <a:gd name="T4" fmla="*/ 9 w 309"/>
                  <a:gd name="T5" fmla="*/ 178 h 184"/>
                  <a:gd name="T6" fmla="*/ 8 w 309"/>
                  <a:gd name="T7" fmla="*/ 180 h 184"/>
                  <a:gd name="T8" fmla="*/ 9 w 309"/>
                  <a:gd name="T9" fmla="*/ 178 h 184"/>
                  <a:gd name="T10" fmla="*/ 34 w 309"/>
                  <a:gd name="T11" fmla="*/ 174 h 184"/>
                  <a:gd name="T12" fmla="*/ 34 w 309"/>
                  <a:gd name="T13" fmla="*/ 179 h 184"/>
                  <a:gd name="T14" fmla="*/ 36 w 309"/>
                  <a:gd name="T15" fmla="*/ 176 h 184"/>
                  <a:gd name="T16" fmla="*/ 38 w 309"/>
                  <a:gd name="T17" fmla="*/ 176 h 184"/>
                  <a:gd name="T18" fmla="*/ 84 w 309"/>
                  <a:gd name="T19" fmla="*/ 144 h 184"/>
                  <a:gd name="T20" fmla="*/ 85 w 309"/>
                  <a:gd name="T21" fmla="*/ 145 h 184"/>
                  <a:gd name="T22" fmla="*/ 84 w 309"/>
                  <a:gd name="T23" fmla="*/ 144 h 184"/>
                  <a:gd name="T24" fmla="*/ 0 w 309"/>
                  <a:gd name="T25" fmla="*/ 135 h 184"/>
                  <a:gd name="T26" fmla="*/ 1 w 309"/>
                  <a:gd name="T27" fmla="*/ 135 h 184"/>
                  <a:gd name="T28" fmla="*/ 138 w 309"/>
                  <a:gd name="T29" fmla="*/ 123 h 184"/>
                  <a:gd name="T30" fmla="*/ 139 w 309"/>
                  <a:gd name="T31" fmla="*/ 123 h 184"/>
                  <a:gd name="T32" fmla="*/ 154 w 309"/>
                  <a:gd name="T33" fmla="*/ 115 h 184"/>
                  <a:gd name="T34" fmla="*/ 154 w 309"/>
                  <a:gd name="T35" fmla="*/ 116 h 184"/>
                  <a:gd name="T36" fmla="*/ 154 w 309"/>
                  <a:gd name="T37" fmla="*/ 115 h 184"/>
                  <a:gd name="T38" fmla="*/ 50 w 309"/>
                  <a:gd name="T39" fmla="*/ 113 h 184"/>
                  <a:gd name="T40" fmla="*/ 53 w 309"/>
                  <a:gd name="T41" fmla="*/ 115 h 184"/>
                  <a:gd name="T42" fmla="*/ 146 w 309"/>
                  <a:gd name="T43" fmla="*/ 113 h 184"/>
                  <a:gd name="T44" fmla="*/ 147 w 309"/>
                  <a:gd name="T45" fmla="*/ 114 h 184"/>
                  <a:gd name="T46" fmla="*/ 146 w 309"/>
                  <a:gd name="T47" fmla="*/ 113 h 184"/>
                  <a:gd name="T48" fmla="*/ 149 w 309"/>
                  <a:gd name="T49" fmla="*/ 111 h 184"/>
                  <a:gd name="T50" fmla="*/ 151 w 309"/>
                  <a:gd name="T51" fmla="*/ 111 h 184"/>
                  <a:gd name="T52" fmla="*/ 165 w 309"/>
                  <a:gd name="T53" fmla="*/ 109 h 184"/>
                  <a:gd name="T54" fmla="*/ 162 w 309"/>
                  <a:gd name="T55" fmla="*/ 113 h 184"/>
                  <a:gd name="T56" fmla="*/ 166 w 309"/>
                  <a:gd name="T57" fmla="*/ 111 h 184"/>
                  <a:gd name="T58" fmla="*/ 184 w 309"/>
                  <a:gd name="T59" fmla="*/ 107 h 184"/>
                  <a:gd name="T60" fmla="*/ 184 w 309"/>
                  <a:gd name="T61" fmla="*/ 109 h 184"/>
                  <a:gd name="T62" fmla="*/ 184 w 309"/>
                  <a:gd name="T63" fmla="*/ 107 h 184"/>
                  <a:gd name="T64" fmla="*/ 50 w 309"/>
                  <a:gd name="T65" fmla="*/ 109 h 184"/>
                  <a:gd name="T66" fmla="*/ 53 w 309"/>
                  <a:gd name="T67" fmla="*/ 111 h 184"/>
                  <a:gd name="T68" fmla="*/ 53 w 309"/>
                  <a:gd name="T69" fmla="*/ 107 h 184"/>
                  <a:gd name="T70" fmla="*/ 248 w 309"/>
                  <a:gd name="T71" fmla="*/ 77 h 184"/>
                  <a:gd name="T72" fmla="*/ 249 w 309"/>
                  <a:gd name="T73" fmla="*/ 77 h 184"/>
                  <a:gd name="T74" fmla="*/ 249 w 309"/>
                  <a:gd name="T75" fmla="*/ 75 h 184"/>
                  <a:gd name="T76" fmla="*/ 252 w 309"/>
                  <a:gd name="T77" fmla="*/ 67 h 184"/>
                  <a:gd name="T78" fmla="*/ 252 w 309"/>
                  <a:gd name="T79" fmla="*/ 70 h 184"/>
                  <a:gd name="T80" fmla="*/ 268 w 309"/>
                  <a:gd name="T81" fmla="*/ 64 h 184"/>
                  <a:gd name="T82" fmla="*/ 266 w 309"/>
                  <a:gd name="T83" fmla="*/ 66 h 184"/>
                  <a:gd name="T84" fmla="*/ 268 w 309"/>
                  <a:gd name="T85" fmla="*/ 66 h 184"/>
                  <a:gd name="T86" fmla="*/ 276 w 309"/>
                  <a:gd name="T87" fmla="*/ 54 h 184"/>
                  <a:gd name="T88" fmla="*/ 276 w 309"/>
                  <a:gd name="T89" fmla="*/ 55 h 184"/>
                  <a:gd name="T90" fmla="*/ 276 w 309"/>
                  <a:gd name="T91" fmla="*/ 54 h 184"/>
                  <a:gd name="T92" fmla="*/ 307 w 309"/>
                  <a:gd name="T93" fmla="*/ 17 h 184"/>
                  <a:gd name="T94" fmla="*/ 309 w 309"/>
                  <a:gd name="T95" fmla="*/ 17 h 184"/>
                  <a:gd name="T96" fmla="*/ 254 w 309"/>
                  <a:gd name="T97" fmla="*/ 11 h 184"/>
                  <a:gd name="T98" fmla="*/ 254 w 309"/>
                  <a:gd name="T99" fmla="*/ 12 h 184"/>
                  <a:gd name="T100" fmla="*/ 254 w 309"/>
                  <a:gd name="T101" fmla="*/ 11 h 184"/>
                  <a:gd name="T102" fmla="*/ 304 w 309"/>
                  <a:gd name="T103" fmla="*/ 12 h 184"/>
                  <a:gd name="T104" fmla="*/ 308 w 309"/>
                  <a:gd name="T105" fmla="*/ 14 h 184"/>
                  <a:gd name="T106" fmla="*/ 307 w 309"/>
                  <a:gd name="T107" fmla="*/ 11 h 184"/>
                  <a:gd name="T108" fmla="*/ 305 w 309"/>
                  <a:gd name="T109" fmla="*/ 10 h 184"/>
                  <a:gd name="T110" fmla="*/ 245 w 309"/>
                  <a:gd name="T111" fmla="*/ 12 h 184"/>
                  <a:gd name="T112" fmla="*/ 245 w 309"/>
                  <a:gd name="T113" fmla="*/ 10 h 184"/>
                  <a:gd name="T114" fmla="*/ 257 w 309"/>
                  <a:gd name="T115" fmla="*/ 0 h 184"/>
                  <a:gd name="T116" fmla="*/ 254 w 309"/>
                  <a:gd name="T117" fmla="*/ 1 h 184"/>
                  <a:gd name="T118" fmla="*/ 255 w 309"/>
                  <a:gd name="T119" fmla="*/ 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9" h="184">
                    <a:moveTo>
                      <a:pt x="8" y="183"/>
                    </a:moveTo>
                    <a:cubicBezTo>
                      <a:pt x="7" y="183"/>
                      <a:pt x="7" y="183"/>
                      <a:pt x="7" y="184"/>
                    </a:cubicBezTo>
                    <a:cubicBezTo>
                      <a:pt x="7" y="184"/>
                      <a:pt x="8" y="184"/>
                      <a:pt x="8" y="184"/>
                    </a:cubicBezTo>
                    <a:cubicBezTo>
                      <a:pt x="8" y="184"/>
                      <a:pt x="9" y="184"/>
                      <a:pt x="9" y="184"/>
                    </a:cubicBezTo>
                    <a:cubicBezTo>
                      <a:pt x="9" y="183"/>
                      <a:pt x="8" y="183"/>
                      <a:pt x="8" y="183"/>
                    </a:cubicBezTo>
                    <a:moveTo>
                      <a:pt x="9" y="178"/>
                    </a:moveTo>
                    <a:cubicBezTo>
                      <a:pt x="8" y="178"/>
                      <a:pt x="7" y="180"/>
                      <a:pt x="8" y="180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9" y="180"/>
                      <a:pt x="10" y="178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moveTo>
                      <a:pt x="35" y="171"/>
                    </a:moveTo>
                    <a:cubicBezTo>
                      <a:pt x="35" y="171"/>
                      <a:pt x="34" y="172"/>
                      <a:pt x="34" y="174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33" y="175"/>
                      <a:pt x="32" y="179"/>
                      <a:pt x="34" y="179"/>
                    </a:cubicBezTo>
                    <a:cubicBezTo>
                      <a:pt x="34" y="179"/>
                      <a:pt x="34" y="179"/>
                      <a:pt x="35" y="179"/>
                    </a:cubicBezTo>
                    <a:cubicBezTo>
                      <a:pt x="35" y="178"/>
                      <a:pt x="36" y="177"/>
                      <a:pt x="36" y="176"/>
                    </a:cubicBezTo>
                    <a:cubicBezTo>
                      <a:pt x="37" y="176"/>
                      <a:pt x="37" y="176"/>
                      <a:pt x="38" y="176"/>
                    </a:cubicBezTo>
                    <a:cubicBezTo>
                      <a:pt x="38" y="176"/>
                      <a:pt x="38" y="176"/>
                      <a:pt x="38" y="176"/>
                    </a:cubicBezTo>
                    <a:cubicBezTo>
                      <a:pt x="39" y="176"/>
                      <a:pt x="37" y="171"/>
                      <a:pt x="35" y="171"/>
                    </a:cubicBezTo>
                    <a:moveTo>
                      <a:pt x="84" y="144"/>
                    </a:moveTo>
                    <a:cubicBezTo>
                      <a:pt x="84" y="144"/>
                      <a:pt x="84" y="144"/>
                      <a:pt x="84" y="145"/>
                    </a:cubicBezTo>
                    <a:cubicBezTo>
                      <a:pt x="84" y="145"/>
                      <a:pt x="84" y="145"/>
                      <a:pt x="85" y="145"/>
                    </a:cubicBezTo>
                    <a:cubicBezTo>
                      <a:pt x="85" y="145"/>
                      <a:pt x="85" y="145"/>
                      <a:pt x="86" y="145"/>
                    </a:cubicBezTo>
                    <a:cubicBezTo>
                      <a:pt x="86" y="145"/>
                      <a:pt x="85" y="144"/>
                      <a:pt x="84" y="144"/>
                    </a:cubicBezTo>
                    <a:moveTo>
                      <a:pt x="1" y="134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1" y="135"/>
                    </a:cubicBezTo>
                    <a:cubicBezTo>
                      <a:pt x="1" y="135"/>
                      <a:pt x="1" y="135"/>
                      <a:pt x="1" y="135"/>
                    </a:cubicBezTo>
                    <a:cubicBezTo>
                      <a:pt x="1" y="134"/>
                      <a:pt x="1" y="134"/>
                      <a:pt x="1" y="134"/>
                    </a:cubicBezTo>
                    <a:moveTo>
                      <a:pt x="138" y="123"/>
                    </a:moveTo>
                    <a:cubicBezTo>
                      <a:pt x="137" y="123"/>
                      <a:pt x="136" y="124"/>
                      <a:pt x="137" y="125"/>
                    </a:cubicBezTo>
                    <a:cubicBezTo>
                      <a:pt x="138" y="124"/>
                      <a:pt x="139" y="125"/>
                      <a:pt x="139" y="123"/>
                    </a:cubicBezTo>
                    <a:cubicBezTo>
                      <a:pt x="139" y="123"/>
                      <a:pt x="138" y="123"/>
                      <a:pt x="138" y="123"/>
                    </a:cubicBezTo>
                    <a:moveTo>
                      <a:pt x="154" y="115"/>
                    </a:moveTo>
                    <a:cubicBezTo>
                      <a:pt x="154" y="115"/>
                      <a:pt x="153" y="115"/>
                      <a:pt x="153" y="115"/>
                    </a:cubicBezTo>
                    <a:cubicBezTo>
                      <a:pt x="153" y="116"/>
                      <a:pt x="154" y="116"/>
                      <a:pt x="154" y="116"/>
                    </a:cubicBezTo>
                    <a:cubicBezTo>
                      <a:pt x="155" y="116"/>
                      <a:pt x="155" y="116"/>
                      <a:pt x="155" y="116"/>
                    </a:cubicBezTo>
                    <a:cubicBezTo>
                      <a:pt x="155" y="115"/>
                      <a:pt x="155" y="115"/>
                      <a:pt x="154" y="115"/>
                    </a:cubicBezTo>
                    <a:moveTo>
                      <a:pt x="50" y="113"/>
                    </a:move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2" y="115"/>
                      <a:pt x="52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4"/>
                      <a:pt x="51" y="113"/>
                      <a:pt x="50" y="113"/>
                    </a:cubicBezTo>
                    <a:moveTo>
                      <a:pt x="146" y="113"/>
                    </a:move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5" y="114"/>
                      <a:pt x="146" y="114"/>
                      <a:pt x="147" y="114"/>
                    </a:cubicBezTo>
                    <a:cubicBezTo>
                      <a:pt x="147" y="114"/>
                      <a:pt x="147" y="114"/>
                      <a:pt x="147" y="113"/>
                    </a:cubicBezTo>
                    <a:cubicBezTo>
                      <a:pt x="148" y="113"/>
                      <a:pt x="147" y="113"/>
                      <a:pt x="146" y="113"/>
                    </a:cubicBezTo>
                    <a:moveTo>
                      <a:pt x="150" y="110"/>
                    </a:moveTo>
                    <a:cubicBezTo>
                      <a:pt x="149" y="110"/>
                      <a:pt x="149" y="110"/>
                      <a:pt x="149" y="111"/>
                    </a:cubicBezTo>
                    <a:cubicBezTo>
                      <a:pt x="149" y="111"/>
                      <a:pt x="150" y="111"/>
                      <a:pt x="150" y="111"/>
                    </a:cubicBezTo>
                    <a:cubicBezTo>
                      <a:pt x="151" y="111"/>
                      <a:pt x="151" y="111"/>
                      <a:pt x="151" y="111"/>
                    </a:cubicBezTo>
                    <a:cubicBezTo>
                      <a:pt x="151" y="111"/>
                      <a:pt x="150" y="110"/>
                      <a:pt x="150" y="110"/>
                    </a:cubicBezTo>
                    <a:moveTo>
                      <a:pt x="165" y="109"/>
                    </a:moveTo>
                    <a:cubicBezTo>
                      <a:pt x="165" y="109"/>
                      <a:pt x="163" y="110"/>
                      <a:pt x="162" y="111"/>
                    </a:cubicBezTo>
                    <a:cubicBezTo>
                      <a:pt x="161" y="112"/>
                      <a:pt x="161" y="113"/>
                      <a:pt x="162" y="113"/>
                    </a:cubicBezTo>
                    <a:cubicBezTo>
                      <a:pt x="162" y="113"/>
                      <a:pt x="163" y="113"/>
                      <a:pt x="164" y="113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10"/>
                      <a:pt x="166" y="109"/>
                      <a:pt x="165" y="109"/>
                    </a:cubicBezTo>
                    <a:moveTo>
                      <a:pt x="184" y="107"/>
                    </a:moveTo>
                    <a:cubicBezTo>
                      <a:pt x="184" y="107"/>
                      <a:pt x="183" y="109"/>
                      <a:pt x="184" y="109"/>
                    </a:cubicBez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9"/>
                      <a:pt x="185" y="107"/>
                      <a:pt x="184" y="107"/>
                    </a:cubicBezTo>
                    <a:cubicBezTo>
                      <a:pt x="184" y="107"/>
                      <a:pt x="184" y="107"/>
                      <a:pt x="184" y="107"/>
                    </a:cubicBezTo>
                    <a:moveTo>
                      <a:pt x="53" y="107"/>
                    </a:moveTo>
                    <a:cubicBezTo>
                      <a:pt x="51" y="107"/>
                      <a:pt x="50" y="108"/>
                      <a:pt x="50" y="109"/>
                    </a:cubicBezTo>
                    <a:cubicBezTo>
                      <a:pt x="50" y="110"/>
                      <a:pt x="50" y="111"/>
                      <a:pt x="51" y="111"/>
                    </a:cubicBezTo>
                    <a:cubicBezTo>
                      <a:pt x="52" y="111"/>
                      <a:pt x="52" y="111"/>
                      <a:pt x="53" y="111"/>
                    </a:cubicBezTo>
                    <a:cubicBezTo>
                      <a:pt x="54" y="111"/>
                      <a:pt x="54" y="108"/>
                      <a:pt x="54" y="107"/>
                    </a:cubicBezTo>
                    <a:cubicBezTo>
                      <a:pt x="53" y="107"/>
                      <a:pt x="53" y="107"/>
                      <a:pt x="53" y="107"/>
                    </a:cubicBezTo>
                    <a:moveTo>
                      <a:pt x="249" y="75"/>
                    </a:moveTo>
                    <a:cubicBezTo>
                      <a:pt x="249" y="75"/>
                      <a:pt x="249" y="76"/>
                      <a:pt x="248" y="77"/>
                    </a:cubicBezTo>
                    <a:cubicBezTo>
                      <a:pt x="248" y="77"/>
                      <a:pt x="248" y="77"/>
                      <a:pt x="248" y="77"/>
                    </a:cubicBezTo>
                    <a:cubicBezTo>
                      <a:pt x="249" y="77"/>
                      <a:pt x="249" y="77"/>
                      <a:pt x="249" y="77"/>
                    </a:cubicBezTo>
                    <a:cubicBezTo>
                      <a:pt x="250" y="77"/>
                      <a:pt x="250" y="76"/>
                      <a:pt x="251" y="76"/>
                    </a:cubicBezTo>
                    <a:cubicBezTo>
                      <a:pt x="250" y="76"/>
                      <a:pt x="250" y="75"/>
                      <a:pt x="249" y="75"/>
                    </a:cubicBezTo>
                    <a:moveTo>
                      <a:pt x="253" y="66"/>
                    </a:moveTo>
                    <a:cubicBezTo>
                      <a:pt x="252" y="67"/>
                      <a:pt x="252" y="67"/>
                      <a:pt x="252" y="67"/>
                    </a:cubicBezTo>
                    <a:cubicBezTo>
                      <a:pt x="250" y="67"/>
                      <a:pt x="250" y="67"/>
                      <a:pt x="250" y="67"/>
                    </a:cubicBezTo>
                    <a:cubicBezTo>
                      <a:pt x="250" y="70"/>
                      <a:pt x="251" y="70"/>
                      <a:pt x="252" y="70"/>
                    </a:cubicBezTo>
                    <a:cubicBezTo>
                      <a:pt x="254" y="70"/>
                      <a:pt x="258" y="66"/>
                      <a:pt x="253" y="66"/>
                    </a:cubicBezTo>
                    <a:moveTo>
                      <a:pt x="268" y="64"/>
                    </a:moveTo>
                    <a:cubicBezTo>
                      <a:pt x="268" y="64"/>
                      <a:pt x="268" y="65"/>
                      <a:pt x="268" y="65"/>
                    </a:cubicBezTo>
                    <a:cubicBezTo>
                      <a:pt x="266" y="66"/>
                      <a:pt x="266" y="66"/>
                      <a:pt x="266" y="66"/>
                    </a:cubicBezTo>
                    <a:cubicBezTo>
                      <a:pt x="266" y="67"/>
                      <a:pt x="266" y="67"/>
                      <a:pt x="267" y="67"/>
                    </a:cubicBezTo>
                    <a:cubicBezTo>
                      <a:pt x="267" y="67"/>
                      <a:pt x="268" y="67"/>
                      <a:pt x="268" y="66"/>
                    </a:cubicBezTo>
                    <a:cubicBezTo>
                      <a:pt x="269" y="66"/>
                      <a:pt x="269" y="64"/>
                      <a:pt x="268" y="64"/>
                    </a:cubicBezTo>
                    <a:moveTo>
                      <a:pt x="276" y="54"/>
                    </a:moveTo>
                    <a:cubicBezTo>
                      <a:pt x="276" y="54"/>
                      <a:pt x="275" y="55"/>
                      <a:pt x="276" y="55"/>
                    </a:cubicBezTo>
                    <a:cubicBezTo>
                      <a:pt x="276" y="55"/>
                      <a:pt x="276" y="55"/>
                      <a:pt x="276" y="55"/>
                    </a:cubicBezTo>
                    <a:cubicBezTo>
                      <a:pt x="276" y="55"/>
                      <a:pt x="277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moveTo>
                      <a:pt x="308" y="17"/>
                    </a:moveTo>
                    <a:cubicBezTo>
                      <a:pt x="308" y="17"/>
                      <a:pt x="307" y="17"/>
                      <a:pt x="307" y="17"/>
                    </a:cubicBezTo>
                    <a:cubicBezTo>
                      <a:pt x="307" y="18"/>
                      <a:pt x="308" y="18"/>
                      <a:pt x="308" y="18"/>
                    </a:cubicBezTo>
                    <a:cubicBezTo>
                      <a:pt x="309" y="18"/>
                      <a:pt x="309" y="18"/>
                      <a:pt x="309" y="17"/>
                    </a:cubicBezTo>
                    <a:cubicBezTo>
                      <a:pt x="309" y="17"/>
                      <a:pt x="308" y="17"/>
                      <a:pt x="308" y="17"/>
                    </a:cubicBezTo>
                    <a:moveTo>
                      <a:pt x="254" y="11"/>
                    </a:moveTo>
                    <a:cubicBezTo>
                      <a:pt x="253" y="11"/>
                      <a:pt x="253" y="11"/>
                      <a:pt x="253" y="11"/>
                    </a:cubicBezTo>
                    <a:cubicBezTo>
                      <a:pt x="253" y="11"/>
                      <a:pt x="254" y="12"/>
                      <a:pt x="254" y="12"/>
                    </a:cubicBezTo>
                    <a:cubicBezTo>
                      <a:pt x="254" y="12"/>
                      <a:pt x="255" y="12"/>
                      <a:pt x="255" y="11"/>
                    </a:cubicBezTo>
                    <a:cubicBezTo>
                      <a:pt x="255" y="11"/>
                      <a:pt x="254" y="11"/>
                      <a:pt x="254" y="11"/>
                    </a:cubicBezTo>
                    <a:moveTo>
                      <a:pt x="305" y="10"/>
                    </a:moveTo>
                    <a:cubicBezTo>
                      <a:pt x="304" y="10"/>
                      <a:pt x="304" y="11"/>
                      <a:pt x="304" y="12"/>
                    </a:cubicBezTo>
                    <a:cubicBezTo>
                      <a:pt x="305" y="13"/>
                      <a:pt x="306" y="14"/>
                      <a:pt x="307" y="14"/>
                    </a:cubicBezTo>
                    <a:cubicBezTo>
                      <a:pt x="307" y="14"/>
                      <a:pt x="308" y="14"/>
                      <a:pt x="308" y="14"/>
                    </a:cubicBezTo>
                    <a:cubicBezTo>
                      <a:pt x="308" y="14"/>
                      <a:pt x="308" y="14"/>
                      <a:pt x="308" y="14"/>
                    </a:cubicBezTo>
                    <a:cubicBezTo>
                      <a:pt x="308" y="13"/>
                      <a:pt x="308" y="12"/>
                      <a:pt x="307" y="11"/>
                    </a:cubicBezTo>
                    <a:cubicBezTo>
                      <a:pt x="307" y="11"/>
                      <a:pt x="306" y="10"/>
                      <a:pt x="306" y="10"/>
                    </a:cubicBezTo>
                    <a:cubicBezTo>
                      <a:pt x="306" y="10"/>
                      <a:pt x="306" y="10"/>
                      <a:pt x="305" y="10"/>
                    </a:cubicBezTo>
                    <a:moveTo>
                      <a:pt x="245" y="10"/>
                    </a:moveTo>
                    <a:cubicBezTo>
                      <a:pt x="244" y="10"/>
                      <a:pt x="243" y="12"/>
                      <a:pt x="245" y="12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46" y="12"/>
                      <a:pt x="247" y="10"/>
                      <a:pt x="245" y="10"/>
                    </a:cubicBezTo>
                    <a:cubicBezTo>
                      <a:pt x="245" y="10"/>
                      <a:pt x="245" y="10"/>
                      <a:pt x="245" y="10"/>
                    </a:cubicBezTo>
                    <a:moveTo>
                      <a:pt x="257" y="0"/>
                    </a:moveTo>
                    <a:cubicBezTo>
                      <a:pt x="256" y="0"/>
                      <a:pt x="255" y="0"/>
                      <a:pt x="255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2"/>
                      <a:pt x="254" y="3"/>
                      <a:pt x="255" y="3"/>
                    </a:cubicBezTo>
                    <a:cubicBezTo>
                      <a:pt x="256" y="3"/>
                      <a:pt x="258" y="1"/>
                      <a:pt x="257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52227" name="TextBox 1"/>
          <p:cNvSpPr txBox="1">
            <a:spLocks noChangeArrowheads="1"/>
          </p:cNvSpPr>
          <p:nvPr/>
        </p:nvSpPr>
        <p:spPr bwMode="auto">
          <a:xfrm>
            <a:off x="1362296" y="1441107"/>
            <a:ext cx="6533424" cy="193283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  <a:spcBef>
                <a:spcPts val="1200"/>
              </a:spcBef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查看小组学习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清单，课堂上没有解决的问题，课下通过交流、请教、查阅资料等方式继续研究。</a:t>
            </a:r>
            <a:endParaRPr lang="en-US" altLang="zh-CN" sz="33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86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文本框 20"/>
          <p:cNvSpPr txBox="1">
            <a:spLocks noChangeArrowheads="1"/>
          </p:cNvSpPr>
          <p:nvPr/>
        </p:nvSpPr>
        <p:spPr bwMode="auto">
          <a:xfrm>
            <a:off x="782637" y="1373274"/>
            <a:ext cx="7811347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65000"/>
              </a:lnSpc>
            </a:pPr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</a:rPr>
              <a:t>躲</a:t>
            </a:r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避</a:t>
            </a:r>
            <a:r>
              <a:rPr lang="zh-CN" altLang="en-US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6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6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震</a:t>
            </a:r>
            <a:r>
              <a:rPr lang="zh-CN" altLang="en-US" sz="6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撼</a:t>
            </a:r>
            <a:r>
              <a:rPr lang="zh-CN" altLang="en-US" sz="6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6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喧</a:t>
            </a:r>
            <a:r>
              <a:rPr lang="zh-CN" altLang="en-US" sz="6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嚷</a:t>
            </a:r>
            <a:endParaRPr lang="en-US" altLang="zh-CN" sz="6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65000"/>
              </a:lnSpc>
            </a:pPr>
            <a:r>
              <a:rPr lang="zh-CN" altLang="en-US" sz="6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家</a:t>
            </a:r>
            <a:r>
              <a:rPr lang="zh-CN" altLang="en-US" sz="6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雀</a:t>
            </a:r>
            <a:r>
              <a:rPr lang="zh-CN" altLang="en-US" sz="6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儿</a:t>
            </a:r>
            <a:r>
              <a:rPr lang="zh-CN" altLang="en-US" sz="6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6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屋</a:t>
            </a:r>
            <a:r>
              <a:rPr lang="zh-CN" altLang="en-US" sz="6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檐</a:t>
            </a:r>
            <a:endParaRPr lang="zh-CN" altLang="en-US" sz="6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1">
            <a:extLst/>
          </p:cNvPr>
          <p:cNvSpPr txBox="1">
            <a:spLocks noChangeArrowheads="1"/>
          </p:cNvSpPr>
          <p:nvPr/>
        </p:nvSpPr>
        <p:spPr bwMode="auto">
          <a:xfrm>
            <a:off x="1795383" y="1148764"/>
            <a:ext cx="1352190" cy="70643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4000" b="1" spc="-250" dirty="0" err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bì</a:t>
            </a:r>
            <a:endParaRPr lang="zh-CN" altLang="en-US" sz="4000" b="1" spc="-25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1">
            <a:extLst/>
          </p:cNvPr>
          <p:cNvSpPr txBox="1">
            <a:spLocks noChangeArrowheads="1"/>
          </p:cNvSpPr>
          <p:nvPr/>
        </p:nvSpPr>
        <p:spPr bwMode="auto">
          <a:xfrm>
            <a:off x="4413665" y="1148765"/>
            <a:ext cx="1648163" cy="70643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4000" b="1" spc="-250" dirty="0" err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hàn</a:t>
            </a:r>
            <a:endParaRPr lang="zh-CN" altLang="en-US" sz="4000" b="1" spc="-25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1">
            <a:extLst/>
          </p:cNvPr>
          <p:cNvSpPr txBox="1">
            <a:spLocks noChangeArrowheads="1"/>
          </p:cNvSpPr>
          <p:nvPr/>
        </p:nvSpPr>
        <p:spPr bwMode="auto">
          <a:xfrm>
            <a:off x="6256306" y="1148765"/>
            <a:ext cx="2060204" cy="70643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4000" b="1" spc="-250" dirty="0" err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xuān</a:t>
            </a:r>
            <a:endParaRPr lang="zh-CN" altLang="en-US" sz="4000" b="1" spc="-25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1">
            <a:extLst/>
          </p:cNvPr>
          <p:cNvSpPr txBox="1">
            <a:spLocks noChangeArrowheads="1"/>
          </p:cNvSpPr>
          <p:nvPr/>
        </p:nvSpPr>
        <p:spPr bwMode="auto">
          <a:xfrm>
            <a:off x="3161128" y="2665855"/>
            <a:ext cx="1821620" cy="70802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4000" b="1" spc="-250" dirty="0" err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qiǎo</a:t>
            </a:r>
            <a:endParaRPr lang="zh-CN" altLang="en-US" sz="4000" b="1" spc="-25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">
            <a:extLst/>
          </p:cNvPr>
          <p:cNvSpPr txBox="1">
            <a:spLocks noChangeArrowheads="1"/>
          </p:cNvSpPr>
          <p:nvPr/>
        </p:nvSpPr>
        <p:spPr bwMode="auto">
          <a:xfrm>
            <a:off x="6535832" y="2588921"/>
            <a:ext cx="1576889" cy="70802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4000" b="1" spc="-250" dirty="0" err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yán</a:t>
            </a:r>
            <a:endParaRPr lang="zh-CN" altLang="en-US" sz="4000" b="1" spc="-25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7" descr="花盆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96850"/>
            <a:ext cx="5080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http://pic40.nipic.com/20140413/2531170_153903482000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9"/>
          <a:stretch>
            <a:fillRect/>
          </a:stretch>
        </p:blipFill>
        <p:spPr bwMode="auto">
          <a:xfrm>
            <a:off x="8001000" y="3960813"/>
            <a:ext cx="95567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214313" y="160338"/>
            <a:ext cx="2000250" cy="582612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00FFFF"/>
              </a:solidFill>
              <a:latin typeface="Times New Roman" pitchFamily="18" charset="0"/>
              <a:ea typeface="隶书" pitchFamily="49" charset="-122"/>
            </a:endParaRPr>
          </a:p>
        </p:txBody>
      </p:sp>
      <p:pic>
        <p:nvPicPr>
          <p:cNvPr id="15" name="图片 7" descr="花盆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96850"/>
            <a:ext cx="4286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30"/>
          <p:cNvSpPr txBox="1">
            <a:spLocks noChangeArrowheads="1"/>
          </p:cNvSpPr>
          <p:nvPr/>
        </p:nvSpPr>
        <p:spPr bwMode="auto">
          <a:xfrm>
            <a:off x="642938" y="71438"/>
            <a:ext cx="1574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我会认</a:t>
            </a:r>
          </a:p>
        </p:txBody>
      </p:sp>
      <p:grpSp>
        <p:nvGrpSpPr>
          <p:cNvPr id="17" name="组合 27"/>
          <p:cNvGrpSpPr>
            <a:grpSpLocks/>
          </p:cNvGrpSpPr>
          <p:nvPr/>
        </p:nvGrpSpPr>
        <p:grpSpPr bwMode="auto">
          <a:xfrm>
            <a:off x="4071938" y="87313"/>
            <a:ext cx="4387850" cy="1166812"/>
            <a:chOff x="5072066" y="86916"/>
            <a:chExt cx="3387722" cy="1485516"/>
          </a:xfrm>
        </p:grpSpPr>
        <p:sp>
          <p:nvSpPr>
            <p:cNvPr id="18" name="云形标注 17"/>
            <p:cNvSpPr/>
            <p:nvPr/>
          </p:nvSpPr>
          <p:spPr>
            <a:xfrm>
              <a:off x="5072066" y="86916"/>
              <a:ext cx="3387722" cy="1485516"/>
            </a:xfrm>
            <a:prstGeom prst="cloudCallout">
              <a:avLst>
                <a:gd name="adj1" fmla="val 55758"/>
                <a:gd name="adj2" fmla="val 55395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   </a:t>
              </a:r>
              <a:endParaRPr lang="zh-CN" altLang="en-US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19" name="矩形 38"/>
            <p:cNvSpPr>
              <a:spLocks noChangeArrowheads="1"/>
            </p:cNvSpPr>
            <p:nvPr/>
          </p:nvSpPr>
          <p:spPr bwMode="auto">
            <a:xfrm>
              <a:off x="5500694" y="227859"/>
              <a:ext cx="2786082" cy="1214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你用什么好办法记住这些生字的呢？</a:t>
              </a: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153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982788"/>
            <a:ext cx="10572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左大括号 3"/>
          <p:cNvSpPr>
            <a:spLocks/>
          </p:cNvSpPr>
          <p:nvPr/>
        </p:nvSpPr>
        <p:spPr bwMode="auto">
          <a:xfrm>
            <a:off x="1824038" y="1843088"/>
            <a:ext cx="285750" cy="1050925"/>
          </a:xfrm>
          <a:prstGeom prst="leftBrace">
            <a:avLst>
              <a:gd name="adj1" fmla="val 23633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zh-CN" alt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3" name="TextBox 14"/>
          <p:cNvSpPr txBox="1">
            <a:spLocks noChangeArrowheads="1"/>
          </p:cNvSpPr>
          <p:nvPr/>
        </p:nvSpPr>
        <p:spPr bwMode="auto">
          <a:xfrm>
            <a:off x="3148013" y="1347788"/>
            <a:ext cx="4732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（麻雀） （孔雀）</a:t>
            </a:r>
            <a:endParaRPr lang="zh-CN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</a:endParaRPr>
          </a:p>
        </p:txBody>
      </p:sp>
      <p:sp>
        <p:nvSpPr>
          <p:cNvPr id="17414" name="TextBox 16"/>
          <p:cNvSpPr txBox="1">
            <a:spLocks noChangeArrowheads="1"/>
          </p:cNvSpPr>
          <p:nvPr/>
        </p:nvSpPr>
        <p:spPr bwMode="auto">
          <a:xfrm>
            <a:off x="3143250" y="2411413"/>
            <a:ext cx="4524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4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家雀儿） </a:t>
            </a:r>
            <a:endParaRPr lang="zh-CN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</a:endParaRPr>
          </a:p>
        </p:txBody>
      </p:sp>
      <p:sp>
        <p:nvSpPr>
          <p:cNvPr id="33798" name="TextBox 2"/>
          <p:cNvSpPr txBox="1">
            <a:spLocks noChangeArrowheads="1"/>
          </p:cNvSpPr>
          <p:nvPr/>
        </p:nvSpPr>
        <p:spPr bwMode="auto">
          <a:xfrm>
            <a:off x="872678" y="1928813"/>
            <a:ext cx="8803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5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雀</a:t>
            </a:r>
            <a:endParaRPr lang="zh-CN" altLang="en-US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42875" y="107950"/>
            <a:ext cx="1857375" cy="6778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800" name="Text Box 2"/>
          <p:cNvSpPr txBox="1">
            <a:spLocks noChangeArrowheads="1"/>
          </p:cNvSpPr>
          <p:nvPr/>
        </p:nvSpPr>
        <p:spPr bwMode="auto">
          <a:xfrm>
            <a:off x="214313" y="107950"/>
            <a:ext cx="1785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ea typeface="黑体" panose="02010609060101010101" pitchFamily="49" charset="-122"/>
              </a:rPr>
              <a:t>多音字</a:t>
            </a: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2200274" y="1393825"/>
            <a:ext cx="1508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4000" b="1" dirty="0" err="1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què</a:t>
            </a:r>
            <a:endParaRPr lang="en-US" altLang="zh-CN" sz="40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2168525" y="2355850"/>
            <a:ext cx="1539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4000" b="1" dirty="0" err="1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qiǎo</a:t>
            </a:r>
            <a:endParaRPr lang="en-US" altLang="zh-CN" sz="40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85813" y="3628286"/>
            <a:ext cx="7880624" cy="7571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家</a:t>
            </a:r>
            <a:r>
              <a:rPr lang="zh-CN" altLang="en-US" sz="3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雀</a:t>
            </a:r>
            <a:r>
              <a:rPr lang="zh-CN" altLang="en-US" sz="3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600" b="1" dirty="0" err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qiǎo</a:t>
            </a:r>
            <a:r>
              <a:rPr lang="zh-CN" altLang="en-US" sz="3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3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儿其实就是麻</a:t>
            </a:r>
            <a:r>
              <a:rPr lang="zh-CN" altLang="en-US" sz="3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雀</a:t>
            </a:r>
            <a:r>
              <a:rPr lang="zh-CN" altLang="en-US" sz="3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600" b="1" dirty="0" err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què</a:t>
            </a:r>
            <a:r>
              <a:rPr lang="zh-CN" altLang="en-US" sz="3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）。</a:t>
            </a:r>
            <a:endParaRPr lang="zh-CN" altLang="en-US" sz="3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069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9" grpId="0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979516" y="1299501"/>
            <a:ext cx="7316585" cy="297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躲避  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震撼   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喧嚷   家雀儿</a:t>
            </a: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屋檐   吼叫   轻盈   猛烈</a:t>
            </a: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确定   鲜艳   香甜   秘密</a:t>
            </a: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黑压压  水淋淋   湿漉漉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214313" y="160338"/>
            <a:ext cx="2270125" cy="582612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00FFFF"/>
              </a:solidFill>
              <a:latin typeface="Times New Roman" pitchFamily="18" charset="0"/>
              <a:ea typeface="隶书" pitchFamily="49" charset="-122"/>
            </a:endParaRPr>
          </a:p>
        </p:txBody>
      </p:sp>
      <p:pic>
        <p:nvPicPr>
          <p:cNvPr id="39940" name="图片 7" descr="花盆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5080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7"/>
          <p:cNvSpPr txBox="1">
            <a:spLocks noChangeArrowheads="1"/>
          </p:cNvSpPr>
          <p:nvPr/>
        </p:nvSpPr>
        <p:spPr bwMode="auto">
          <a:xfrm>
            <a:off x="714375" y="71438"/>
            <a:ext cx="1728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读一读</a:t>
            </a:r>
          </a:p>
        </p:txBody>
      </p:sp>
      <p:sp>
        <p:nvSpPr>
          <p:cNvPr id="7" name="圆角矩形 6">
            <a:extLst/>
          </p:cNvPr>
          <p:cNvSpPr/>
          <p:nvPr/>
        </p:nvSpPr>
        <p:spPr>
          <a:xfrm>
            <a:off x="755650" y="1143000"/>
            <a:ext cx="6911975" cy="3286125"/>
          </a:xfrm>
          <a:prstGeom prst="roundRect">
            <a:avLst/>
          </a:prstGeom>
          <a:noFill/>
          <a:ln w="38100">
            <a:solidFill>
              <a:srgbClr val="33CC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文本框 1">
            <a:extLst/>
          </p:cNvPr>
          <p:cNvSpPr txBox="1">
            <a:spLocks noChangeArrowheads="1"/>
          </p:cNvSpPr>
          <p:nvPr/>
        </p:nvSpPr>
        <p:spPr bwMode="auto">
          <a:xfrm>
            <a:off x="5802117" y="3127194"/>
            <a:ext cx="135219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spc="-250" dirty="0" err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lù</a:t>
            </a:r>
            <a:endParaRPr lang="zh-CN" altLang="en-US" sz="3200" b="1" spc="-25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376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E:\上课课件\人六语上\人六语大课堂\人（六）语状元大课堂\近义词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97623"/>
            <a:ext cx="23749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E:\上课课件\人六语上\人六语大课堂\人（六）语状元大课堂\反义词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643660"/>
            <a:ext cx="24860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矩形 3"/>
          <p:cNvSpPr>
            <a:spLocks noChangeArrowheads="1"/>
          </p:cNvSpPr>
          <p:nvPr/>
        </p:nvSpPr>
        <p:spPr bwMode="auto">
          <a:xfrm>
            <a:off x="514350" y="1457787"/>
            <a:ext cx="3457575" cy="245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躲避 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  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震撼 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  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喧嚷 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  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761758" y="1586375"/>
            <a:ext cx="19515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躲开</a:t>
            </a:r>
            <a:endParaRPr lang="en-US" altLang="zh-CN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438" name="矩形 5"/>
          <p:cNvSpPr>
            <a:spLocks noChangeArrowheads="1"/>
          </p:cNvSpPr>
          <p:nvPr/>
        </p:nvSpPr>
        <p:spPr bwMode="auto">
          <a:xfrm>
            <a:off x="4506913" y="1532400"/>
            <a:ext cx="411797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轻盈 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  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密集 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  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柔弱 </a:t>
            </a:r>
            <a:r>
              <a:rPr lang="en-US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761758" y="2401196"/>
            <a:ext cx="19515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震动</a:t>
            </a:r>
            <a:endParaRPr lang="en-US" altLang="zh-CN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761758" y="3237309"/>
            <a:ext cx="19515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喧闹</a:t>
            </a:r>
            <a:endParaRPr lang="en-US" altLang="zh-CN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797359" y="1619712"/>
            <a:ext cx="2101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沉重</a:t>
            </a:r>
            <a:endParaRPr lang="en-US" altLang="zh-CN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797358" y="2444207"/>
            <a:ext cx="19646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稀疏</a:t>
            </a:r>
            <a:endParaRPr lang="en-US" altLang="zh-CN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879273" y="3237309"/>
            <a:ext cx="1882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强壮</a:t>
            </a:r>
            <a:endParaRPr lang="en-US" altLang="zh-CN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80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FC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19" b="1929"/>
          <a:stretch>
            <a:fillRect/>
          </a:stretch>
        </p:blipFill>
        <p:spPr bwMode="auto">
          <a:xfrm>
            <a:off x="0" y="2520950"/>
            <a:ext cx="91440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699711" y="1000125"/>
            <a:ext cx="1244600" cy="1165225"/>
            <a:chOff x="176137" y="755316"/>
            <a:chExt cx="1245176" cy="1165296"/>
          </a:xfrm>
        </p:grpSpPr>
        <p:pic>
          <p:nvPicPr>
            <p:cNvPr id="14357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137" y="755316"/>
              <a:ext cx="1245176" cy="1165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8" name="TextBox 129"/>
            <p:cNvSpPr txBox="1">
              <a:spLocks noChangeArrowheads="1"/>
            </p:cNvSpPr>
            <p:nvPr/>
          </p:nvSpPr>
          <p:spPr bwMode="auto">
            <a:xfrm>
              <a:off x="510137" y="935854"/>
              <a:ext cx="687497" cy="646370"/>
            </a:xfrm>
            <a:prstGeom prst="rect">
              <a:avLst/>
            </a:prstGeom>
            <a:ln/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6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避</a:t>
              </a:r>
            </a:p>
          </p:txBody>
        </p:sp>
      </p:grpSp>
      <p:grpSp>
        <p:nvGrpSpPr>
          <p:cNvPr id="4" name="组合 5"/>
          <p:cNvGrpSpPr>
            <a:grpSpLocks/>
          </p:cNvGrpSpPr>
          <p:nvPr/>
        </p:nvGrpSpPr>
        <p:grpSpPr bwMode="auto">
          <a:xfrm>
            <a:off x="2126874" y="1000125"/>
            <a:ext cx="1220787" cy="1143000"/>
            <a:chOff x="1681448" y="677937"/>
            <a:chExt cx="1220809" cy="1142493"/>
          </a:xfrm>
        </p:grpSpPr>
        <p:pic>
          <p:nvPicPr>
            <p:cNvPr id="14355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448" y="677937"/>
              <a:ext cx="1220809" cy="114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6" name="TextBox 132"/>
            <p:cNvSpPr txBox="1">
              <a:spLocks noChangeArrowheads="1"/>
            </p:cNvSpPr>
            <p:nvPr/>
          </p:nvSpPr>
          <p:spPr bwMode="auto">
            <a:xfrm>
              <a:off x="2004570" y="858383"/>
              <a:ext cx="692233" cy="646044"/>
            </a:xfrm>
            <a:prstGeom prst="rect">
              <a:avLst/>
            </a:prstGeom>
            <a:ln/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6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撼</a:t>
              </a:r>
            </a:p>
          </p:txBody>
        </p:sp>
      </p:grpSp>
      <p:grpSp>
        <p:nvGrpSpPr>
          <p:cNvPr id="5" name="组合 8"/>
          <p:cNvGrpSpPr>
            <a:grpSpLocks/>
          </p:cNvGrpSpPr>
          <p:nvPr/>
        </p:nvGrpSpPr>
        <p:grpSpPr bwMode="auto">
          <a:xfrm>
            <a:off x="3598486" y="1000125"/>
            <a:ext cx="1211263" cy="1135063"/>
            <a:chOff x="3144071" y="676780"/>
            <a:chExt cx="1211905" cy="1134160"/>
          </a:xfrm>
        </p:grpSpPr>
        <p:pic>
          <p:nvPicPr>
            <p:cNvPr id="14353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4071" y="676780"/>
              <a:ext cx="1211905" cy="1134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4" name="TextBox 135"/>
            <p:cNvSpPr txBox="1">
              <a:spLocks noChangeArrowheads="1"/>
            </p:cNvSpPr>
            <p:nvPr/>
          </p:nvSpPr>
          <p:spPr bwMode="auto">
            <a:xfrm>
              <a:off x="3452808" y="878233"/>
              <a:ext cx="681926" cy="645817"/>
            </a:xfrm>
            <a:prstGeom prst="rect">
              <a:avLst/>
            </a:prstGeom>
            <a:ln/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6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喧</a:t>
              </a:r>
            </a:p>
          </p:txBody>
        </p:sp>
      </p:grpSp>
      <p:grpSp>
        <p:nvGrpSpPr>
          <p:cNvPr id="6" name="组合 11"/>
          <p:cNvGrpSpPr>
            <a:grpSpLocks/>
          </p:cNvGrpSpPr>
          <p:nvPr/>
        </p:nvGrpSpPr>
        <p:grpSpPr bwMode="auto">
          <a:xfrm>
            <a:off x="5073274" y="1000125"/>
            <a:ext cx="1223962" cy="1147763"/>
            <a:chOff x="4638774" y="664214"/>
            <a:chExt cx="1225333" cy="1146726"/>
          </a:xfrm>
        </p:grpSpPr>
        <p:pic>
          <p:nvPicPr>
            <p:cNvPr id="14351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8774" y="664214"/>
              <a:ext cx="1225333" cy="1146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2" name="TextBox 138"/>
            <p:cNvSpPr txBox="1">
              <a:spLocks noChangeArrowheads="1"/>
            </p:cNvSpPr>
            <p:nvPr/>
          </p:nvSpPr>
          <p:spPr bwMode="auto">
            <a:xfrm>
              <a:off x="4980886" y="844577"/>
              <a:ext cx="712274" cy="645746"/>
            </a:xfrm>
            <a:prstGeom prst="rect">
              <a:avLst/>
            </a:prstGeom>
            <a:ln/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6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雀</a:t>
              </a:r>
            </a:p>
          </p:txBody>
        </p:sp>
      </p:grpSp>
      <p:grpSp>
        <p:nvGrpSpPr>
          <p:cNvPr id="7" name="组合 14"/>
          <p:cNvGrpSpPr>
            <a:grpSpLocks/>
          </p:cNvGrpSpPr>
          <p:nvPr/>
        </p:nvGrpSpPr>
        <p:grpSpPr bwMode="auto">
          <a:xfrm>
            <a:off x="6554411" y="1000125"/>
            <a:ext cx="1225550" cy="1146175"/>
            <a:chOff x="6032462" y="702667"/>
            <a:chExt cx="1225332" cy="1146725"/>
          </a:xfrm>
        </p:grpSpPr>
        <p:pic>
          <p:nvPicPr>
            <p:cNvPr id="14349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462" y="702667"/>
              <a:ext cx="1225332" cy="114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0" name="TextBox 141"/>
            <p:cNvSpPr txBox="1">
              <a:spLocks noChangeArrowheads="1"/>
            </p:cNvSpPr>
            <p:nvPr/>
          </p:nvSpPr>
          <p:spPr bwMode="auto">
            <a:xfrm>
              <a:off x="6330944" y="883279"/>
              <a:ext cx="669952" cy="646641"/>
            </a:xfrm>
            <a:prstGeom prst="rect">
              <a:avLst/>
            </a:prstGeom>
            <a:ln/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600" b="1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檐</a:t>
              </a:r>
              <a:endPara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3396140" y="165145"/>
            <a:ext cx="224292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蝴蝶采花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95062E-6 L 0.25677 0.516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30" y="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35711 0.526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7" y="26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-0.3533 0.430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74" y="21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19753E-6 L -0.42344 0.50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1" y="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19753E-6 L 0.04254 0.4441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" y="22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小凤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6107</TotalTime>
  <Words>1691</Words>
  <PresentationFormat>全屏显示(16:9)</PresentationFormat>
  <Paragraphs>199</Paragraphs>
  <Slides>42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2" baseType="lpstr">
      <vt:lpstr>仿宋</vt:lpstr>
      <vt:lpstr>黑体</vt:lpstr>
      <vt:lpstr>楷体</vt:lpstr>
      <vt:lpstr>隶书</vt:lpstr>
      <vt:lpstr>宋体</vt:lpstr>
      <vt:lpstr>Arial</vt:lpstr>
      <vt:lpstr>Calibri</vt:lpstr>
      <vt:lpstr>Times New Roman</vt:lpstr>
      <vt:lpstr>Wingdings</vt:lpstr>
      <vt:lpstr>小凤主题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小凤教学自营店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四年级上册语文课件</dc:title>
  <dc:subject>小凤老师自制出品</dc:subject>
  <dc:creator>小凤教学自营店所有</dc:creator>
  <dcterms:created xsi:type="dcterms:W3CDTF">2016-01-14T07:05:12Z</dcterms:created>
  <dcterms:modified xsi:type="dcterms:W3CDTF">2020-08-20T04:13:19Z</dcterms:modified>
</cp:coreProperties>
</file>