
<file path=[Content_Types].xml><?xml version="1.0" encoding="utf-8"?>
<Types xmlns="http://schemas.openxmlformats.org/package/2006/content-types">
  <Default Extension="jpeg" ContentType="image/jpe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9" r:id="rId3"/>
    <p:sldId id="256" r:id="rId4"/>
    <p:sldId id="360" r:id="rId5"/>
    <p:sldId id="361" r:id="rId6"/>
    <p:sldId id="370" r:id="rId7"/>
    <p:sldId id="364" r:id="rId8"/>
    <p:sldId id="365" r:id="rId9"/>
    <p:sldId id="371" r:id="rId10"/>
    <p:sldId id="366" r:id="rId11"/>
    <p:sldId id="367" r:id="rId12"/>
    <p:sldId id="372" r:id="rId13"/>
    <p:sldId id="368" r:id="rId14"/>
    <p:sldId id="369" r:id="rId15"/>
    <p:sldId id="376" r:id="rId16"/>
    <p:sldId id="373" r:id="rId17"/>
    <p:sldId id="374" r:id="rId18"/>
    <p:sldId id="375" r:id="rId19"/>
    <p:sldId id="362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3837" autoAdjust="0"/>
  </p:normalViewPr>
  <p:slideViewPr>
    <p:cSldViewPr>
      <p:cViewPr varScale="1">
        <p:scale>
          <a:sx n="83" d="100"/>
          <a:sy n="83" d="100"/>
        </p:scale>
        <p:origin x="1002" y="78"/>
      </p:cViewPr>
      <p:guideLst>
        <p:guide orient="horz" pos="2083"/>
        <p:guide pos="29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72C5D-CFC0-4D8E-AD77-5914400A97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255F0-D120-416A-B531-BED8BDC3A5E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C0A-0F3D-45EC-AA33-87ECBBE016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79B8-D732-42C8-8EBA-2C54DDABF5C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C0A-0F3D-45EC-AA33-87ECBBE016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79B8-D732-42C8-8EBA-2C54DDABF5C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C0A-0F3D-45EC-AA33-87ECBBE016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79B8-D732-42C8-8EBA-2C54DDABF5C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C0A-0F3D-45EC-AA33-87ECBBE016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79B8-D732-42C8-8EBA-2C54DDABF5C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C0A-0F3D-45EC-AA33-87ECBBE016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79B8-D732-42C8-8EBA-2C54DDABF5C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C0A-0F3D-45EC-AA33-87ECBBE016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79B8-D732-42C8-8EBA-2C54DDABF5C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C0A-0F3D-45EC-AA33-87ECBBE016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79B8-D732-42C8-8EBA-2C54DDABF5C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C0A-0F3D-45EC-AA33-87ECBBE016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79B8-D732-42C8-8EBA-2C54DDABF5C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C0A-0F3D-45EC-AA33-87ECBBE016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79B8-D732-42C8-8EBA-2C54DDABF5C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C0A-0F3D-45EC-AA33-87ECBBE016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79B8-D732-42C8-8EBA-2C54DDABF5C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DC0A-0F3D-45EC-AA33-87ECBBE016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79B8-D732-42C8-8EBA-2C54DDABF5C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CDC0A-0F3D-45EC-AA33-87ECBBE016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279B8-D732-42C8-8EBA-2C54DDABF5C1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GIF"/><Relationship Id="rId1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954405" y="1465580"/>
            <a:ext cx="7633970" cy="3097530"/>
            <a:chOff x="927" y="2904"/>
            <a:chExt cx="12022" cy="4878"/>
          </a:xfrm>
        </p:grpSpPr>
        <p:grpSp>
          <p:nvGrpSpPr>
            <p:cNvPr id="3074" name="组合 3073"/>
            <p:cNvGrpSpPr/>
            <p:nvPr/>
          </p:nvGrpSpPr>
          <p:grpSpPr>
            <a:xfrm>
              <a:off x="927" y="2904"/>
              <a:ext cx="12023" cy="4878"/>
              <a:chOff x="884" y="300"/>
              <a:chExt cx="3947" cy="1406"/>
            </a:xfrm>
          </p:grpSpPr>
          <p:sp>
            <p:nvSpPr>
              <p:cNvPr id="3075" name="矩形 3074"/>
              <p:cNvSpPr/>
              <p:nvPr/>
            </p:nvSpPr>
            <p:spPr>
              <a:xfrm>
                <a:off x="1066" y="436"/>
                <a:ext cx="3583" cy="1134"/>
              </a:xfrm>
              <a:prstGeom prst="rect">
                <a:avLst/>
              </a:prstGeom>
              <a:gradFill rotWithShape="0">
                <a:gsLst>
                  <a:gs pos="0">
                    <a:srgbClr val="3399FF">
                      <a:alpha val="100000"/>
                    </a:srgbClr>
                  </a:gs>
                  <a:gs pos="16000">
                    <a:srgbClr val="00CCCC">
                      <a:alpha val="100000"/>
                    </a:srgbClr>
                  </a:gs>
                  <a:gs pos="47000">
                    <a:srgbClr val="9999FF">
                      <a:alpha val="100000"/>
                    </a:srgbClr>
                  </a:gs>
                  <a:gs pos="60001">
                    <a:srgbClr val="2E6792">
                      <a:alpha val="100000"/>
                    </a:srgbClr>
                  </a:gs>
                  <a:gs pos="71001">
                    <a:srgbClr val="3333CC">
                      <a:alpha val="100000"/>
                    </a:srgbClr>
                  </a:gs>
                  <a:gs pos="81000">
                    <a:srgbClr val="1170FF">
                      <a:alpha val="100000"/>
                    </a:srgbClr>
                  </a:gs>
                  <a:gs pos="100000">
                    <a:srgbClr val="006699">
                      <a:alpha val="100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3076" name="组合 3075"/>
              <p:cNvGrpSpPr/>
              <p:nvPr/>
            </p:nvGrpSpPr>
            <p:grpSpPr>
              <a:xfrm>
                <a:off x="884" y="300"/>
                <a:ext cx="227" cy="1406"/>
                <a:chOff x="1202" y="300"/>
                <a:chExt cx="227" cy="1406"/>
              </a:xfrm>
            </p:grpSpPr>
            <p:sp>
              <p:nvSpPr>
                <p:cNvPr id="3077" name="矩形 3076"/>
                <p:cNvSpPr/>
                <p:nvPr/>
              </p:nvSpPr>
              <p:spPr>
                <a:xfrm>
                  <a:off x="1247" y="300"/>
                  <a:ext cx="136" cy="1406"/>
                </a:xfrm>
                <a:prstGeom prst="rect">
                  <a:avLst/>
                </a:prstGeom>
                <a:gradFill rotWithShape="0">
                  <a:gsLst>
                    <a:gs pos="0">
                      <a:srgbClr val="3399FF">
                        <a:alpha val="100000"/>
                      </a:srgbClr>
                    </a:gs>
                    <a:gs pos="16000">
                      <a:srgbClr val="00CCCC">
                        <a:alpha val="100000"/>
                      </a:srgbClr>
                    </a:gs>
                    <a:gs pos="47000">
                      <a:srgbClr val="9999FF">
                        <a:alpha val="100000"/>
                      </a:srgbClr>
                    </a:gs>
                    <a:gs pos="60001">
                      <a:srgbClr val="2E6792">
                        <a:alpha val="100000"/>
                      </a:srgbClr>
                    </a:gs>
                    <a:gs pos="71001">
                      <a:srgbClr val="3333CC">
                        <a:alpha val="100000"/>
                      </a:srgbClr>
                    </a:gs>
                    <a:gs pos="81000">
                      <a:srgbClr val="1170FF">
                        <a:alpha val="100000"/>
                      </a:srgbClr>
                    </a:gs>
                    <a:gs pos="100000">
                      <a:srgbClr val="006699">
                        <a:alpha val="100000"/>
                      </a:srgb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3078" name="矩形 3077"/>
                <p:cNvSpPr/>
                <p:nvPr/>
              </p:nvSpPr>
              <p:spPr>
                <a:xfrm>
                  <a:off x="1202" y="436"/>
                  <a:ext cx="227" cy="1134"/>
                </a:xfrm>
                <a:prstGeom prst="rect">
                  <a:avLst/>
                </a:prstGeom>
                <a:gradFill rotWithShape="0">
                  <a:gsLst>
                    <a:gs pos="0">
                      <a:srgbClr val="3399FF">
                        <a:alpha val="100000"/>
                      </a:srgbClr>
                    </a:gs>
                    <a:gs pos="16000">
                      <a:srgbClr val="00CCCC">
                        <a:alpha val="100000"/>
                      </a:srgbClr>
                    </a:gs>
                    <a:gs pos="47000">
                      <a:srgbClr val="9999FF">
                        <a:alpha val="100000"/>
                      </a:srgbClr>
                    </a:gs>
                    <a:gs pos="60001">
                      <a:srgbClr val="2E6792">
                        <a:alpha val="100000"/>
                      </a:srgbClr>
                    </a:gs>
                    <a:gs pos="71001">
                      <a:srgbClr val="3333CC">
                        <a:alpha val="100000"/>
                      </a:srgbClr>
                    </a:gs>
                    <a:gs pos="81000">
                      <a:srgbClr val="1170FF">
                        <a:alpha val="100000"/>
                      </a:srgbClr>
                    </a:gs>
                    <a:gs pos="100000">
                      <a:srgbClr val="006699">
                        <a:alpha val="100000"/>
                      </a:srgb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3079" name="组合 3078"/>
              <p:cNvGrpSpPr/>
              <p:nvPr/>
            </p:nvGrpSpPr>
            <p:grpSpPr>
              <a:xfrm>
                <a:off x="4604" y="300"/>
                <a:ext cx="227" cy="1406"/>
                <a:chOff x="1202" y="300"/>
                <a:chExt cx="227" cy="1406"/>
              </a:xfrm>
            </p:grpSpPr>
            <p:sp>
              <p:nvSpPr>
                <p:cNvPr id="3080" name="矩形 3079"/>
                <p:cNvSpPr/>
                <p:nvPr/>
              </p:nvSpPr>
              <p:spPr>
                <a:xfrm>
                  <a:off x="1247" y="300"/>
                  <a:ext cx="136" cy="1406"/>
                </a:xfrm>
                <a:prstGeom prst="rect">
                  <a:avLst/>
                </a:prstGeom>
                <a:gradFill rotWithShape="0">
                  <a:gsLst>
                    <a:gs pos="0">
                      <a:srgbClr val="3399FF">
                        <a:alpha val="100000"/>
                      </a:srgbClr>
                    </a:gs>
                    <a:gs pos="16000">
                      <a:srgbClr val="00CCCC">
                        <a:alpha val="100000"/>
                      </a:srgbClr>
                    </a:gs>
                    <a:gs pos="47000">
                      <a:srgbClr val="9999FF">
                        <a:alpha val="100000"/>
                      </a:srgbClr>
                    </a:gs>
                    <a:gs pos="60001">
                      <a:srgbClr val="2E6792">
                        <a:alpha val="100000"/>
                      </a:srgbClr>
                    </a:gs>
                    <a:gs pos="71001">
                      <a:srgbClr val="3333CC">
                        <a:alpha val="100000"/>
                      </a:srgbClr>
                    </a:gs>
                    <a:gs pos="81000">
                      <a:srgbClr val="1170FF">
                        <a:alpha val="100000"/>
                      </a:srgbClr>
                    </a:gs>
                    <a:gs pos="100000">
                      <a:srgbClr val="006699">
                        <a:alpha val="100000"/>
                      </a:srgb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3081" name="矩形 3080"/>
                <p:cNvSpPr/>
                <p:nvPr/>
              </p:nvSpPr>
              <p:spPr>
                <a:xfrm>
                  <a:off x="1202" y="436"/>
                  <a:ext cx="227" cy="1134"/>
                </a:xfrm>
                <a:prstGeom prst="rect">
                  <a:avLst/>
                </a:prstGeom>
                <a:gradFill rotWithShape="0">
                  <a:gsLst>
                    <a:gs pos="0">
                      <a:srgbClr val="3399FF">
                        <a:alpha val="100000"/>
                      </a:srgbClr>
                    </a:gs>
                    <a:gs pos="16000">
                      <a:srgbClr val="00CCCC">
                        <a:alpha val="100000"/>
                      </a:srgbClr>
                    </a:gs>
                    <a:gs pos="47000">
                      <a:srgbClr val="9999FF">
                        <a:alpha val="100000"/>
                      </a:srgbClr>
                    </a:gs>
                    <a:gs pos="60001">
                      <a:srgbClr val="2E6792">
                        <a:alpha val="100000"/>
                      </a:srgbClr>
                    </a:gs>
                    <a:gs pos="71001">
                      <a:srgbClr val="3333CC">
                        <a:alpha val="100000"/>
                      </a:srgbClr>
                    </a:gs>
                    <a:gs pos="81000">
                      <a:srgbClr val="1170FF">
                        <a:alpha val="100000"/>
                      </a:srgbClr>
                    </a:gs>
                    <a:gs pos="100000">
                      <a:srgbClr val="006699">
                        <a:alpha val="100000"/>
                      </a:srgb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sp>
          <p:nvSpPr>
            <p:cNvPr id="3083" name="矩形 3082"/>
            <p:cNvSpPr/>
            <p:nvPr/>
          </p:nvSpPr>
          <p:spPr>
            <a:xfrm>
              <a:off x="2322" y="3585"/>
              <a:ext cx="9412" cy="3515"/>
            </a:xfrm>
            <a:prstGeom prst="rect">
              <a:avLst/>
            </a:prstGeom>
          </p:spPr>
          <p:txBody>
            <a:bodyPr wrap="none" fromWordArt="1">
              <a:prstTxWarp prst="textCanUp">
                <a:avLst>
                  <a:gd name="adj" fmla="val 70699"/>
                </a:avLst>
              </a:prstTxWarp>
              <a:normAutofit/>
            </a:bodyPr>
            <a:p>
              <a:pPr algn="ctr"/>
              <a:r>
                <a:rPr lang="zh-CN" altLang="en-US" sz="4400" b="1" i="1">
                  <a:ln w="9525" cap="flat" cmpd="sng">
                    <a:pattFill prst="smGrid">
                      <a:fgClr>
                        <a:srgbClr val="CC99FF"/>
                      </a:fgClr>
                      <a:bgClr>
                        <a:srgbClr val="FFFFFF"/>
                      </a:bgClr>
                    </a:pattFill>
                    <a:prstDash val="solid"/>
                    <a:headEnd type="none" w="med" len="med"/>
                    <a:tailEnd type="none" w="med" len="med"/>
                  </a:ln>
                  <a:gradFill rotWithShape="1">
                    <a:gsLst>
                      <a:gs pos="0">
                        <a:srgbClr val="A603AB">
                          <a:alpha val="100000"/>
                        </a:srgbClr>
                      </a:gs>
                      <a:gs pos="21001">
                        <a:srgbClr val="0819FB">
                          <a:alpha val="99790"/>
                        </a:srgbClr>
                      </a:gs>
                      <a:gs pos="35001">
                        <a:srgbClr val="1A8D48">
                          <a:alpha val="99650"/>
                        </a:srgbClr>
                      </a:gs>
                      <a:gs pos="52000">
                        <a:srgbClr val="FFFF00">
                          <a:alpha val="99480"/>
                        </a:srgbClr>
                      </a:gs>
                      <a:gs pos="73000">
                        <a:srgbClr val="EE3F17">
                          <a:alpha val="99270"/>
                        </a:srgbClr>
                      </a:gs>
                      <a:gs pos="88000">
                        <a:srgbClr val="E81766">
                          <a:alpha val="99120"/>
                        </a:srgbClr>
                      </a:gs>
                      <a:gs pos="100000">
                        <a:srgbClr val="A603AB">
                          <a:alpha val="99001"/>
                        </a:srgbClr>
                      </a:gs>
                    </a:gsLst>
                    <a:lin ang="5400000" scaled="1"/>
                    <a:tileRect/>
                  </a:gradFill>
                  <a:effectLst>
                    <a:outerShdw dist="53882" dir="2699999" algn="ctr" rotWithShape="0">
                      <a:srgbClr val="9999FF">
                        <a:alpha val="80000"/>
                      </a:srgbClr>
                    </a:outerShdw>
                  </a:effectLst>
                  <a:latin typeface="隶书" panose="02010509060101010101" pitchFamily="49" charset="-122"/>
                  <a:ea typeface="隶书" panose="02010509060101010101" pitchFamily="49" charset="-122"/>
                </a:rPr>
                <a:t>百分数和小数的互化</a:t>
              </a:r>
              <a:endParaRPr lang="zh-CN" altLang="en-US" sz="4400" b="1" i="1">
                <a:ln w="9525" cap="flat" cmpd="sng">
                  <a:pattFill prst="smGrid">
                    <a:fgClr>
                      <a:srgbClr val="CC99FF"/>
                    </a:fgClr>
                    <a:bgClr>
                      <a:srgbClr val="FFFFFF"/>
                    </a:bgClr>
                  </a:patt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21001">
                      <a:srgbClr val="0819FB">
                        <a:alpha val="99790"/>
                      </a:srgbClr>
                    </a:gs>
                    <a:gs pos="35001">
                      <a:srgbClr val="1A8D48">
                        <a:alpha val="99650"/>
                      </a:srgbClr>
                    </a:gs>
                    <a:gs pos="52000">
                      <a:srgbClr val="FFFF00">
                        <a:alpha val="99480"/>
                      </a:srgbClr>
                    </a:gs>
                    <a:gs pos="73000">
                      <a:srgbClr val="EE3F17">
                        <a:alpha val="99270"/>
                      </a:srgbClr>
                    </a:gs>
                    <a:gs pos="88000">
                      <a:srgbClr val="E81766">
                        <a:alpha val="99120"/>
                      </a:srgbClr>
                    </a:gs>
                    <a:gs pos="100000">
                      <a:srgbClr val="A603AB">
                        <a:alpha val="99001"/>
                      </a:srgbClr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672465" y="818515"/>
            <a:ext cx="343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/>
              <a:t>苏教版六年级上册</a:t>
            </a:r>
            <a:endParaRPr lang="zh-CN" altLang="en-US" sz="3200"/>
          </a:p>
        </p:txBody>
      </p:sp>
      <p:sp>
        <p:nvSpPr>
          <p:cNvPr id="3" name="文本框 2"/>
          <p:cNvSpPr txBox="1"/>
          <p:nvPr/>
        </p:nvSpPr>
        <p:spPr>
          <a:xfrm>
            <a:off x="6082030" y="518541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/>
              <a:t>张云</a:t>
            </a:r>
            <a:endParaRPr lang="zh-CN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文本框 13313"/>
          <p:cNvSpPr txBox="1"/>
          <p:nvPr/>
        </p:nvSpPr>
        <p:spPr>
          <a:xfrm>
            <a:off x="250825" y="1484313"/>
            <a:ext cx="8280400" cy="823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3600" b="1" dirty="0">
                <a:solidFill>
                  <a:srgbClr val="080133"/>
                </a:solidFill>
                <a:latin typeface="Arial" panose="020B0604020202020204" pitchFamily="34" charset="0"/>
              </a:rPr>
              <a:t>百分数 </a:t>
            </a: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</a:rPr>
              <a:t>                                             </a:t>
            </a:r>
            <a:r>
              <a:rPr lang="zh-CN" altLang="en-US" sz="4800" b="1" dirty="0">
                <a:solidFill>
                  <a:srgbClr val="0000FF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小 数</a:t>
            </a:r>
            <a:endParaRPr lang="zh-CN" altLang="en-US" sz="4800" b="1" dirty="0">
              <a:solidFill>
                <a:srgbClr val="0000FF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13315" name="直接连接符 13314"/>
          <p:cNvSpPr/>
          <p:nvPr/>
        </p:nvSpPr>
        <p:spPr>
          <a:xfrm>
            <a:off x="1835150" y="1989138"/>
            <a:ext cx="4895850" cy="0"/>
          </a:xfrm>
          <a:prstGeom prst="line">
            <a:avLst/>
          </a:prstGeom>
          <a:ln w="4445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16" name="文本框 13315"/>
          <p:cNvSpPr txBox="1"/>
          <p:nvPr/>
        </p:nvSpPr>
        <p:spPr>
          <a:xfrm>
            <a:off x="1763713" y="692150"/>
            <a:ext cx="5329237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4000" b="1" dirty="0">
                <a:solidFill>
                  <a:srgbClr val="660066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把百分号去掉，同时把小数点向左移动两位。</a:t>
            </a:r>
            <a:endParaRPr lang="zh-CN" altLang="en-US" sz="4000" b="1" dirty="0">
              <a:solidFill>
                <a:srgbClr val="660066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13317" name="矩形 13316">
            <a:hlinkClick r:id="" action="ppaction://noaction"/>
          </p:cNvPr>
          <p:cNvSpPr/>
          <p:nvPr/>
        </p:nvSpPr>
        <p:spPr>
          <a:xfrm>
            <a:off x="2916238" y="2565400"/>
            <a:ext cx="3743325" cy="10795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30912"/>
              </a:avLst>
            </a:prstTxWarp>
            <a:normAutofit/>
          </a:bodyPr>
          <a:p>
            <a:pPr algn="ctr"/>
            <a:r>
              <a:rPr lang="zh-CN" altLang="en-US" sz="5400" b="1" i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我会了！</a:t>
            </a:r>
            <a:endParaRPr lang="zh-CN" altLang="en-US" sz="5400" b="1" i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80000"/>
                  </a:srgb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3318" name="文本框 13317"/>
          <p:cNvSpPr txBox="1"/>
          <p:nvPr/>
        </p:nvSpPr>
        <p:spPr>
          <a:xfrm>
            <a:off x="827088" y="4149725"/>
            <a:ext cx="7705725" cy="1554163"/>
          </a:xfrm>
          <a:prstGeom prst="rect">
            <a:avLst/>
          </a:prstGeom>
          <a:solidFill>
            <a:srgbClr val="0070C0"/>
          </a:solidFill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3200" b="1" dirty="0">
                <a:solidFill>
                  <a:srgbClr val="FFFF00"/>
                </a:solidFill>
                <a:latin typeface="Arial" panose="020B0604020202020204" pitchFamily="34" charset="0"/>
              </a:rPr>
              <a:t>     </a:t>
            </a:r>
            <a:r>
              <a:rPr lang="zh-CN" altLang="en-US" sz="3200" b="1" dirty="0">
                <a:solidFill>
                  <a:srgbClr val="FFFF00"/>
                </a:solidFill>
                <a:latin typeface="Arial" panose="020B0604020202020204" pitchFamily="34" charset="0"/>
              </a:rPr>
              <a:t>去掉百分号时，原数就扩大</a:t>
            </a:r>
            <a:r>
              <a:rPr lang="en-US" altLang="zh-CN" sz="3200" b="1" dirty="0">
                <a:solidFill>
                  <a:srgbClr val="FFFF00"/>
                </a:solidFill>
                <a:latin typeface="Arial" panose="020B0604020202020204" pitchFamily="34" charset="0"/>
              </a:rPr>
              <a:t>100</a:t>
            </a:r>
            <a:r>
              <a:rPr lang="zh-CN" altLang="en-US" sz="3200" b="1" dirty="0">
                <a:solidFill>
                  <a:srgbClr val="FFFF00"/>
                </a:solidFill>
                <a:latin typeface="Arial" panose="020B0604020202020204" pitchFamily="34" charset="0"/>
              </a:rPr>
              <a:t>倍；然后再把它的小数点向左移动两位时，又使它缩小</a:t>
            </a:r>
            <a:r>
              <a:rPr lang="en-US" altLang="zh-CN" sz="3200" b="1" dirty="0">
                <a:solidFill>
                  <a:srgbClr val="FFFF00"/>
                </a:solidFill>
                <a:latin typeface="Arial" panose="020B0604020202020204" pitchFamily="34" charset="0"/>
              </a:rPr>
              <a:t>100</a:t>
            </a:r>
            <a:r>
              <a:rPr lang="zh-CN" altLang="en-US" sz="3200" b="1" dirty="0">
                <a:solidFill>
                  <a:srgbClr val="FFFF00"/>
                </a:solidFill>
                <a:latin typeface="Arial" panose="020B0604020202020204" pitchFamily="34" charset="0"/>
              </a:rPr>
              <a:t>倍。所以原数大小是不变的。 </a:t>
            </a:r>
            <a:endParaRPr lang="zh-CN" altLang="en-US" sz="3200" b="1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13319" name="图片 13318" descr="10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3350" y="2565400"/>
            <a:ext cx="1296988" cy="12636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8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100" name="图片 409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7655" y="654368"/>
            <a:ext cx="2160588" cy="6746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3" name="文本框 4102"/>
          <p:cNvSpPr txBox="1"/>
          <p:nvPr/>
        </p:nvSpPr>
        <p:spPr>
          <a:xfrm>
            <a:off x="72390" y="1531938"/>
            <a:ext cx="1105217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latin typeface="Arial" panose="020B0604020202020204" pitchFamily="34" charset="0"/>
              </a:rPr>
              <a:t>2.</a:t>
            </a:r>
            <a:r>
              <a:rPr lang="zh-CN" altLang="en-US" sz="3600" b="1" dirty="0">
                <a:latin typeface="Arial" panose="020B0604020202020204" pitchFamily="34" charset="0"/>
              </a:rPr>
              <a:t>把</a:t>
            </a:r>
            <a:r>
              <a:rPr lang="en-US" altLang="zh-CN" sz="3600" b="1" dirty="0">
                <a:latin typeface="Arial" panose="020B0604020202020204" pitchFamily="34" charset="0"/>
              </a:rPr>
              <a:t>43</a:t>
            </a:r>
            <a:r>
              <a:rPr lang="zh-CN" altLang="en-US" sz="3600" b="1" dirty="0">
                <a:latin typeface="Arial" panose="020B0604020202020204" pitchFamily="34" charset="0"/>
              </a:rPr>
              <a:t>％、</a:t>
            </a:r>
            <a:r>
              <a:rPr lang="en-US" altLang="zh-CN" sz="3600" b="1" dirty="0">
                <a:latin typeface="Arial" panose="020B0604020202020204" pitchFamily="34" charset="0"/>
              </a:rPr>
              <a:t>131</a:t>
            </a:r>
            <a:r>
              <a:rPr lang="zh-CN" altLang="en-US" sz="3600" b="1" dirty="0">
                <a:latin typeface="Arial" panose="020B0604020202020204" pitchFamily="34" charset="0"/>
              </a:rPr>
              <a:t>％、</a:t>
            </a:r>
            <a:r>
              <a:rPr lang="en-US" altLang="zh-CN" sz="3600" b="1" dirty="0">
                <a:latin typeface="Arial" panose="020B0604020202020204" pitchFamily="34" charset="0"/>
              </a:rPr>
              <a:t>16</a:t>
            </a:r>
            <a:r>
              <a:rPr lang="zh-CN" altLang="en-US" sz="3600" b="1" dirty="0">
                <a:latin typeface="Arial" panose="020B0604020202020204" pitchFamily="34" charset="0"/>
              </a:rPr>
              <a:t>％、</a:t>
            </a:r>
            <a:r>
              <a:rPr lang="en-US" altLang="zh-CN" sz="3600" b="1" dirty="0">
                <a:latin typeface="Arial" panose="020B0604020202020204" pitchFamily="34" charset="0"/>
              </a:rPr>
              <a:t>0.4</a:t>
            </a:r>
            <a:r>
              <a:rPr lang="zh-CN" altLang="en-US" sz="3600" b="1" dirty="0">
                <a:latin typeface="Arial" panose="020B0604020202020204" pitchFamily="34" charset="0"/>
              </a:rPr>
              <a:t>％改写成小数。</a:t>
            </a:r>
            <a:endParaRPr lang="zh-CN" altLang="en-US" sz="3600" b="1">
              <a:latin typeface="Arial" panose="020B0604020202020204" pitchFamily="34" charset="0"/>
            </a:endParaRPr>
          </a:p>
        </p:txBody>
      </p:sp>
      <p:sp>
        <p:nvSpPr>
          <p:cNvPr id="4119" name="文本框 4118"/>
          <p:cNvSpPr txBox="1"/>
          <p:nvPr/>
        </p:nvSpPr>
        <p:spPr>
          <a:xfrm>
            <a:off x="180975" y="2437448"/>
            <a:ext cx="284321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latin typeface="Arial" panose="020B0604020202020204" pitchFamily="34" charset="0"/>
              </a:rPr>
              <a:t>1</a:t>
            </a:r>
            <a:r>
              <a:rPr lang="zh-CN" altLang="en-US" sz="3600" b="1" dirty="0">
                <a:latin typeface="Arial" panose="020B0604020202020204" pitchFamily="34" charset="0"/>
              </a:rPr>
              <a:t>） </a:t>
            </a:r>
            <a:r>
              <a:rPr lang="en-US" altLang="zh-CN" sz="3600" b="1" dirty="0">
                <a:latin typeface="Arial" panose="020B0604020202020204" pitchFamily="34" charset="0"/>
              </a:rPr>
              <a:t>43</a:t>
            </a:r>
            <a:r>
              <a:rPr lang="zh-CN" altLang="en-US" sz="3600" b="1" dirty="0">
                <a:latin typeface="Arial" panose="020B0604020202020204" pitchFamily="34" charset="0"/>
              </a:rPr>
              <a:t>％</a:t>
            </a:r>
            <a:r>
              <a:rPr lang="zh-CN" altLang="en-US" sz="3600" b="1">
                <a:latin typeface="Arial" panose="020B0604020202020204" pitchFamily="34" charset="0"/>
              </a:rPr>
              <a:t> </a:t>
            </a:r>
            <a:r>
              <a:rPr lang="en-US" altLang="zh-CN" sz="3600" b="1">
                <a:latin typeface="Arial" panose="020B0604020202020204" pitchFamily="34" charset="0"/>
              </a:rPr>
              <a:t>=</a:t>
            </a:r>
            <a:endParaRPr lang="en-US" altLang="zh-CN" sz="3600" b="1">
              <a:latin typeface="Arial" panose="020B0604020202020204" pitchFamily="34" charset="0"/>
            </a:endParaRPr>
          </a:p>
        </p:txBody>
      </p:sp>
      <p:sp>
        <p:nvSpPr>
          <p:cNvPr id="4120" name="矩形 4119"/>
          <p:cNvSpPr/>
          <p:nvPr/>
        </p:nvSpPr>
        <p:spPr>
          <a:xfrm>
            <a:off x="3168650" y="2437448"/>
            <a:ext cx="1073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0.43</a:t>
            </a:r>
            <a:endParaRPr lang="en-US" altLang="zh-CN" sz="36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21" name="文本框 4120"/>
          <p:cNvSpPr txBox="1"/>
          <p:nvPr/>
        </p:nvSpPr>
        <p:spPr>
          <a:xfrm>
            <a:off x="180975" y="3149283"/>
            <a:ext cx="31686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latin typeface="Arial" panose="020B0604020202020204" pitchFamily="34" charset="0"/>
              </a:rPr>
              <a:t>2</a:t>
            </a:r>
            <a:r>
              <a:rPr lang="zh-CN" altLang="en-US" sz="3600" b="1" dirty="0">
                <a:latin typeface="Arial" panose="020B0604020202020204" pitchFamily="34" charset="0"/>
              </a:rPr>
              <a:t>） </a:t>
            </a:r>
            <a:r>
              <a:rPr lang="en-US" altLang="zh-CN" sz="3600" b="1" dirty="0">
                <a:latin typeface="Arial" panose="020B0604020202020204" pitchFamily="34" charset="0"/>
              </a:rPr>
              <a:t>131</a:t>
            </a:r>
            <a:r>
              <a:rPr lang="zh-CN" altLang="en-US" sz="3600" b="1" dirty="0">
                <a:latin typeface="Arial" panose="020B0604020202020204" pitchFamily="34" charset="0"/>
              </a:rPr>
              <a:t>％</a:t>
            </a:r>
            <a:r>
              <a:rPr lang="zh-CN" altLang="en-US" sz="3600" b="1">
                <a:latin typeface="Arial" panose="020B0604020202020204" pitchFamily="34" charset="0"/>
              </a:rPr>
              <a:t> </a:t>
            </a:r>
            <a:r>
              <a:rPr lang="en-US" altLang="zh-CN" sz="3600" b="1">
                <a:latin typeface="Arial" panose="020B0604020202020204" pitchFamily="34" charset="0"/>
              </a:rPr>
              <a:t>=</a:t>
            </a:r>
            <a:endParaRPr lang="en-US" altLang="zh-CN" sz="3600" b="1">
              <a:latin typeface="Arial" panose="020B0604020202020204" pitchFamily="34" charset="0"/>
            </a:endParaRPr>
          </a:p>
        </p:txBody>
      </p:sp>
      <p:sp>
        <p:nvSpPr>
          <p:cNvPr id="4122" name="矩形 4121"/>
          <p:cNvSpPr/>
          <p:nvPr/>
        </p:nvSpPr>
        <p:spPr>
          <a:xfrm>
            <a:off x="3283903" y="3102293"/>
            <a:ext cx="1073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1.31</a:t>
            </a:r>
            <a:endParaRPr lang="en-US" altLang="zh-CN" sz="36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23" name="文本框 4122"/>
          <p:cNvSpPr txBox="1"/>
          <p:nvPr/>
        </p:nvSpPr>
        <p:spPr>
          <a:xfrm>
            <a:off x="152400" y="3824923"/>
            <a:ext cx="29162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latin typeface="Arial" panose="020B0604020202020204" pitchFamily="34" charset="0"/>
              </a:rPr>
              <a:t>3</a:t>
            </a:r>
            <a:r>
              <a:rPr lang="zh-CN" altLang="en-US" sz="3600" b="1" dirty="0">
                <a:latin typeface="Arial" panose="020B0604020202020204" pitchFamily="34" charset="0"/>
              </a:rPr>
              <a:t>） </a:t>
            </a:r>
            <a:r>
              <a:rPr lang="en-US" altLang="zh-CN" sz="3600" b="1" dirty="0">
                <a:latin typeface="Arial" panose="020B0604020202020204" pitchFamily="34" charset="0"/>
              </a:rPr>
              <a:t>16</a:t>
            </a:r>
            <a:r>
              <a:rPr lang="zh-CN" altLang="en-US" sz="3600" b="1" dirty="0">
                <a:latin typeface="Arial" panose="020B0604020202020204" pitchFamily="34" charset="0"/>
              </a:rPr>
              <a:t>％</a:t>
            </a:r>
            <a:r>
              <a:rPr lang="zh-CN" altLang="en-US" sz="3600" b="1">
                <a:latin typeface="Arial" panose="020B0604020202020204" pitchFamily="34" charset="0"/>
              </a:rPr>
              <a:t> </a:t>
            </a:r>
            <a:r>
              <a:rPr lang="en-US" altLang="zh-CN" sz="3600" b="1">
                <a:latin typeface="Arial" panose="020B0604020202020204" pitchFamily="34" charset="0"/>
              </a:rPr>
              <a:t>=</a:t>
            </a:r>
            <a:endParaRPr lang="en-US" altLang="zh-CN" sz="3600" b="1">
              <a:latin typeface="Arial" panose="020B0604020202020204" pitchFamily="34" charset="0"/>
            </a:endParaRPr>
          </a:p>
        </p:txBody>
      </p:sp>
      <p:sp>
        <p:nvSpPr>
          <p:cNvPr id="4124" name="矩形 4123"/>
          <p:cNvSpPr/>
          <p:nvPr/>
        </p:nvSpPr>
        <p:spPr>
          <a:xfrm>
            <a:off x="3024505" y="3824923"/>
            <a:ext cx="1073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0.16</a:t>
            </a:r>
            <a:endParaRPr lang="en-US" altLang="zh-CN" sz="36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25" name="文本框 4124"/>
          <p:cNvSpPr txBox="1"/>
          <p:nvPr/>
        </p:nvSpPr>
        <p:spPr>
          <a:xfrm>
            <a:off x="109855" y="4588828"/>
            <a:ext cx="302418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latin typeface="Arial" panose="020B0604020202020204" pitchFamily="34" charset="0"/>
              </a:rPr>
              <a:t>4</a:t>
            </a:r>
            <a:r>
              <a:rPr lang="zh-CN" altLang="en-US" sz="3600" b="1" dirty="0">
                <a:latin typeface="Arial" panose="020B0604020202020204" pitchFamily="34" charset="0"/>
              </a:rPr>
              <a:t>） </a:t>
            </a:r>
            <a:r>
              <a:rPr lang="en-US" altLang="zh-CN" sz="3600" b="1" dirty="0">
                <a:latin typeface="Arial" panose="020B0604020202020204" pitchFamily="34" charset="0"/>
              </a:rPr>
              <a:t>0.4</a:t>
            </a:r>
            <a:r>
              <a:rPr lang="zh-CN" altLang="en-US" sz="3600" b="1" dirty="0">
                <a:latin typeface="Arial" panose="020B0604020202020204" pitchFamily="34" charset="0"/>
              </a:rPr>
              <a:t>％</a:t>
            </a:r>
            <a:r>
              <a:rPr lang="zh-CN" altLang="en-US" sz="3600" b="1">
                <a:latin typeface="Arial" panose="020B0604020202020204" pitchFamily="34" charset="0"/>
              </a:rPr>
              <a:t> </a:t>
            </a:r>
            <a:r>
              <a:rPr lang="en-US" altLang="zh-CN" sz="3600" b="1">
                <a:latin typeface="Arial" panose="020B0604020202020204" pitchFamily="34" charset="0"/>
              </a:rPr>
              <a:t>=</a:t>
            </a:r>
            <a:endParaRPr lang="en-US" altLang="zh-CN" sz="3600" b="1">
              <a:latin typeface="Arial" panose="020B0604020202020204" pitchFamily="34" charset="0"/>
            </a:endParaRPr>
          </a:p>
        </p:txBody>
      </p:sp>
      <p:sp>
        <p:nvSpPr>
          <p:cNvPr id="4126" name="矩形 4125"/>
          <p:cNvSpPr/>
          <p:nvPr/>
        </p:nvSpPr>
        <p:spPr>
          <a:xfrm>
            <a:off x="3041650" y="4517073"/>
            <a:ext cx="1327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0.004</a:t>
            </a:r>
            <a:endParaRPr lang="en-US" altLang="zh-CN" sz="36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19" grpId="0"/>
      <p:bldP spid="4120" grpId="0"/>
      <p:bldP spid="4121" grpId="0"/>
      <p:bldP spid="4122" grpId="0"/>
      <p:bldP spid="4123" grpId="0"/>
      <p:bldP spid="4124" grpId="0"/>
      <p:bldP spid="4125" grpId="0"/>
      <p:bldP spid="41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文本框 14337"/>
          <p:cNvSpPr txBox="1"/>
          <p:nvPr/>
        </p:nvSpPr>
        <p:spPr>
          <a:xfrm>
            <a:off x="410210" y="2546033"/>
            <a:ext cx="8497888" cy="2289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en-US" altLang="zh-CN" sz="3600" b="1" dirty="0">
                <a:solidFill>
                  <a:srgbClr val="000099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         </a:t>
            </a:r>
            <a:r>
              <a:rPr lang="zh-CN" altLang="en-US" sz="3600" b="1" dirty="0">
                <a:solidFill>
                  <a:srgbClr val="000099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把小数化成百分数，只要把小数点向右移动两位，同时在后面添上百分号；把百分数化成小数，只要把百分号去掉，同时把小数点向左移动两位。</a:t>
            </a:r>
            <a:endParaRPr lang="zh-CN" altLang="en-US" sz="3600" b="1">
              <a:solidFill>
                <a:srgbClr val="000099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grpSp>
        <p:nvGrpSpPr>
          <p:cNvPr id="14345" name="组合 14344"/>
          <p:cNvGrpSpPr/>
          <p:nvPr/>
        </p:nvGrpSpPr>
        <p:grpSpPr>
          <a:xfrm>
            <a:off x="313055" y="715328"/>
            <a:ext cx="7562850" cy="1393825"/>
            <a:chOff x="884" y="300"/>
            <a:chExt cx="3947" cy="1406"/>
          </a:xfrm>
        </p:grpSpPr>
        <p:sp>
          <p:nvSpPr>
            <p:cNvPr id="14346" name="矩形 14345"/>
            <p:cNvSpPr/>
            <p:nvPr/>
          </p:nvSpPr>
          <p:spPr>
            <a:xfrm>
              <a:off x="1066" y="436"/>
              <a:ext cx="3583" cy="1134"/>
            </a:xfrm>
            <a:prstGeom prst="rect">
              <a:avLst/>
            </a:prstGeom>
            <a:gradFill rotWithShape="0">
              <a:gsLst>
                <a:gs pos="0">
                  <a:srgbClr val="3399FF">
                    <a:alpha val="100000"/>
                  </a:srgbClr>
                </a:gs>
                <a:gs pos="16000">
                  <a:srgbClr val="00CCCC">
                    <a:alpha val="100000"/>
                  </a:srgbClr>
                </a:gs>
                <a:gs pos="47000">
                  <a:srgbClr val="9999FF">
                    <a:alpha val="100000"/>
                  </a:srgbClr>
                </a:gs>
                <a:gs pos="60001">
                  <a:srgbClr val="2E6792">
                    <a:alpha val="100000"/>
                  </a:srgbClr>
                </a:gs>
                <a:gs pos="71001">
                  <a:srgbClr val="3333CC">
                    <a:alpha val="100000"/>
                  </a:srgbClr>
                </a:gs>
                <a:gs pos="81000">
                  <a:srgbClr val="1170FF">
                    <a:alpha val="100000"/>
                  </a:srgbClr>
                </a:gs>
                <a:gs pos="100000">
                  <a:srgbClr val="006699">
                    <a:alpha val="10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4347" name="组合 14346"/>
            <p:cNvGrpSpPr/>
            <p:nvPr/>
          </p:nvGrpSpPr>
          <p:grpSpPr>
            <a:xfrm>
              <a:off x="884" y="300"/>
              <a:ext cx="227" cy="1406"/>
              <a:chOff x="1202" y="300"/>
              <a:chExt cx="227" cy="1406"/>
            </a:xfrm>
          </p:grpSpPr>
          <p:sp>
            <p:nvSpPr>
              <p:cNvPr id="14348" name="矩形 14347"/>
              <p:cNvSpPr/>
              <p:nvPr/>
            </p:nvSpPr>
            <p:spPr>
              <a:xfrm>
                <a:off x="1247" y="300"/>
                <a:ext cx="136" cy="1406"/>
              </a:xfrm>
              <a:prstGeom prst="rect">
                <a:avLst/>
              </a:prstGeom>
              <a:gradFill rotWithShape="0">
                <a:gsLst>
                  <a:gs pos="0">
                    <a:srgbClr val="3399FF">
                      <a:alpha val="100000"/>
                    </a:srgbClr>
                  </a:gs>
                  <a:gs pos="16000">
                    <a:srgbClr val="00CCCC">
                      <a:alpha val="100000"/>
                    </a:srgbClr>
                  </a:gs>
                  <a:gs pos="47000">
                    <a:srgbClr val="9999FF">
                      <a:alpha val="100000"/>
                    </a:srgbClr>
                  </a:gs>
                  <a:gs pos="60001">
                    <a:srgbClr val="2E6792">
                      <a:alpha val="100000"/>
                    </a:srgbClr>
                  </a:gs>
                  <a:gs pos="71001">
                    <a:srgbClr val="3333CC">
                      <a:alpha val="100000"/>
                    </a:srgbClr>
                  </a:gs>
                  <a:gs pos="81000">
                    <a:srgbClr val="1170FF">
                      <a:alpha val="100000"/>
                    </a:srgbClr>
                  </a:gs>
                  <a:gs pos="100000">
                    <a:srgbClr val="006699">
                      <a:alpha val="100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49" name="矩形 14348"/>
              <p:cNvSpPr/>
              <p:nvPr/>
            </p:nvSpPr>
            <p:spPr>
              <a:xfrm>
                <a:off x="1202" y="436"/>
                <a:ext cx="227" cy="1134"/>
              </a:xfrm>
              <a:prstGeom prst="rect">
                <a:avLst/>
              </a:prstGeom>
              <a:gradFill rotWithShape="0">
                <a:gsLst>
                  <a:gs pos="0">
                    <a:srgbClr val="3399FF">
                      <a:alpha val="100000"/>
                    </a:srgbClr>
                  </a:gs>
                  <a:gs pos="16000">
                    <a:srgbClr val="00CCCC">
                      <a:alpha val="100000"/>
                    </a:srgbClr>
                  </a:gs>
                  <a:gs pos="47000">
                    <a:srgbClr val="9999FF">
                      <a:alpha val="100000"/>
                    </a:srgbClr>
                  </a:gs>
                  <a:gs pos="60001">
                    <a:srgbClr val="2E6792">
                      <a:alpha val="100000"/>
                    </a:srgbClr>
                  </a:gs>
                  <a:gs pos="71001">
                    <a:srgbClr val="3333CC">
                      <a:alpha val="100000"/>
                    </a:srgbClr>
                  </a:gs>
                  <a:gs pos="81000">
                    <a:srgbClr val="1170FF">
                      <a:alpha val="100000"/>
                    </a:srgbClr>
                  </a:gs>
                  <a:gs pos="100000">
                    <a:srgbClr val="006699">
                      <a:alpha val="100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4350" name="组合 14349"/>
            <p:cNvGrpSpPr/>
            <p:nvPr/>
          </p:nvGrpSpPr>
          <p:grpSpPr>
            <a:xfrm>
              <a:off x="4604" y="300"/>
              <a:ext cx="227" cy="1406"/>
              <a:chOff x="1202" y="300"/>
              <a:chExt cx="227" cy="1406"/>
            </a:xfrm>
          </p:grpSpPr>
          <p:sp>
            <p:nvSpPr>
              <p:cNvPr id="14351" name="矩形 14350"/>
              <p:cNvSpPr/>
              <p:nvPr/>
            </p:nvSpPr>
            <p:spPr>
              <a:xfrm>
                <a:off x="1247" y="300"/>
                <a:ext cx="136" cy="1406"/>
              </a:xfrm>
              <a:prstGeom prst="rect">
                <a:avLst/>
              </a:prstGeom>
              <a:gradFill rotWithShape="0">
                <a:gsLst>
                  <a:gs pos="0">
                    <a:srgbClr val="3399FF">
                      <a:alpha val="100000"/>
                    </a:srgbClr>
                  </a:gs>
                  <a:gs pos="16000">
                    <a:srgbClr val="00CCCC">
                      <a:alpha val="100000"/>
                    </a:srgbClr>
                  </a:gs>
                  <a:gs pos="47000">
                    <a:srgbClr val="9999FF">
                      <a:alpha val="100000"/>
                    </a:srgbClr>
                  </a:gs>
                  <a:gs pos="60001">
                    <a:srgbClr val="2E6792">
                      <a:alpha val="100000"/>
                    </a:srgbClr>
                  </a:gs>
                  <a:gs pos="71001">
                    <a:srgbClr val="3333CC">
                      <a:alpha val="100000"/>
                    </a:srgbClr>
                  </a:gs>
                  <a:gs pos="81000">
                    <a:srgbClr val="1170FF">
                      <a:alpha val="100000"/>
                    </a:srgbClr>
                  </a:gs>
                  <a:gs pos="100000">
                    <a:srgbClr val="006699">
                      <a:alpha val="100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52" name="矩形 14351"/>
              <p:cNvSpPr/>
              <p:nvPr/>
            </p:nvSpPr>
            <p:spPr>
              <a:xfrm>
                <a:off x="1202" y="436"/>
                <a:ext cx="227" cy="1134"/>
              </a:xfrm>
              <a:prstGeom prst="rect">
                <a:avLst/>
              </a:prstGeom>
              <a:gradFill rotWithShape="0">
                <a:gsLst>
                  <a:gs pos="0">
                    <a:srgbClr val="3399FF">
                      <a:alpha val="100000"/>
                    </a:srgbClr>
                  </a:gs>
                  <a:gs pos="16000">
                    <a:srgbClr val="00CCCC">
                      <a:alpha val="100000"/>
                    </a:srgbClr>
                  </a:gs>
                  <a:gs pos="47000">
                    <a:srgbClr val="9999FF">
                      <a:alpha val="100000"/>
                    </a:srgbClr>
                  </a:gs>
                  <a:gs pos="60001">
                    <a:srgbClr val="2E6792">
                      <a:alpha val="100000"/>
                    </a:srgbClr>
                  </a:gs>
                  <a:gs pos="71001">
                    <a:srgbClr val="3333CC">
                      <a:alpha val="100000"/>
                    </a:srgbClr>
                  </a:gs>
                  <a:gs pos="81000">
                    <a:srgbClr val="1170FF">
                      <a:alpha val="100000"/>
                    </a:srgbClr>
                  </a:gs>
                  <a:gs pos="100000">
                    <a:srgbClr val="006699">
                      <a:alpha val="100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sp>
        <p:nvSpPr>
          <p:cNvPr id="14353" name="矩形 14352"/>
          <p:cNvSpPr/>
          <p:nvPr/>
        </p:nvSpPr>
        <p:spPr>
          <a:xfrm>
            <a:off x="1065530" y="966153"/>
            <a:ext cx="6048375" cy="1008062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  <a:normAutofit/>
          </a:bodyPr>
          <a:p>
            <a:pPr algn="ctr"/>
            <a:r>
              <a:rPr lang="zh-CN" altLang="en-US" sz="4400" b="1" i="1">
                <a:ln w="9525" cap="flat" cmpd="sng">
                  <a:pattFill prst="smGrid">
                    <a:fgClr>
                      <a:srgbClr val="CC99FF"/>
                    </a:fgClr>
                    <a:bgClr>
                      <a:srgbClr val="FFFFFF"/>
                    </a:bgClr>
                  </a:pattFill>
                  <a:prstDash val="solid"/>
                  <a:headEnd type="none" w="med" len="med"/>
                  <a:tailEnd type="none" w="med" len="med"/>
                </a:ln>
                <a:solidFill>
                  <a:schemeClr val="tx2">
                    <a:alpha val="99001"/>
                  </a:schemeClr>
                </a:soli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百分数和小数互化的方法</a:t>
            </a:r>
            <a:endParaRPr lang="zh-CN" altLang="en-US" sz="4400" b="1" i="1">
              <a:ln w="9525" cap="flat" cmpd="sng">
                <a:pattFill prst="smGrid">
                  <a:fgClr>
                    <a:srgbClr val="CC99FF"/>
                  </a:fgClr>
                  <a:bgClr>
                    <a:srgbClr val="FFFFFF"/>
                  </a:bgClr>
                </a:pattFill>
                <a:prstDash val="solid"/>
                <a:headEnd type="none" w="med" len="med"/>
                <a:tailEnd type="none" w="med" len="med"/>
              </a:ln>
              <a:solidFill>
                <a:schemeClr val="tx2">
                  <a:alpha val="99001"/>
                </a:schemeClr>
              </a:solidFill>
              <a:effectLst>
                <a:outerShdw dist="53882" dir="2699999" algn="ctr" rotWithShape="0">
                  <a:srgbClr val="9999FF">
                    <a:alpha val="80000"/>
                  </a:srgb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十六角星 15361"/>
          <p:cNvSpPr/>
          <p:nvPr/>
        </p:nvSpPr>
        <p:spPr>
          <a:xfrm>
            <a:off x="250825" y="260350"/>
            <a:ext cx="8353425" cy="936625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 eaLnBrk="0" hangingPunct="0"/>
            <a:r>
              <a:rPr lang="zh-CN" altLang="en-US" sz="4400" b="1" dirty="0">
                <a:solidFill>
                  <a:schemeClr val="tx2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第三关，课堂体验！</a:t>
            </a:r>
            <a:endParaRPr lang="zh-CN" altLang="en-US" sz="4400" b="1" dirty="0">
              <a:solidFill>
                <a:schemeClr val="tx2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15363" name="文本框 15362"/>
          <p:cNvSpPr txBox="1"/>
          <p:nvPr/>
        </p:nvSpPr>
        <p:spPr>
          <a:xfrm>
            <a:off x="611188" y="1700213"/>
            <a:ext cx="8137525" cy="47078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4000" b="1" dirty="0">
                <a:solidFill>
                  <a:srgbClr val="000099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      </a:t>
            </a:r>
            <a:endParaRPr lang="en-US" altLang="zh-CN" sz="4000" b="1" dirty="0">
              <a:solidFill>
                <a:srgbClr val="000099"/>
              </a:solidFill>
              <a:latin typeface="Arial" panose="020B0604020202020204" pitchFamily="34" charset="0"/>
              <a:ea typeface="幼圆" panose="02010509060101010101" pitchFamily="49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4000" b="1" dirty="0">
                <a:solidFill>
                  <a:srgbClr val="000099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       </a:t>
            </a:r>
            <a:r>
              <a:rPr lang="zh-CN" altLang="en-US" sz="4000" b="1" dirty="0">
                <a:solidFill>
                  <a:srgbClr val="000099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把小数</a:t>
            </a:r>
            <a:r>
              <a:rPr lang="zh-CN" altLang="en-US" sz="4000" b="1" dirty="0">
                <a:solidFill>
                  <a:srgbClr val="0000CC"/>
                </a:solidFill>
                <a:latin typeface="Arial" panose="020B0604020202020204" pitchFamily="34" charset="0"/>
                <a:sym typeface="+mn-ea"/>
              </a:rPr>
              <a:t>改写成</a:t>
            </a:r>
            <a:r>
              <a:rPr lang="zh-CN" altLang="en-US" sz="4000" b="1" dirty="0">
                <a:solidFill>
                  <a:srgbClr val="000099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百分数，只要把小数点向（    ）移动 </a:t>
            </a:r>
            <a:r>
              <a:rPr lang="en-US" altLang="zh-CN" sz="4000" b="1" dirty="0">
                <a:solidFill>
                  <a:srgbClr val="000099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(    ) </a:t>
            </a:r>
            <a:r>
              <a:rPr lang="zh-CN" altLang="en-US" sz="4000" b="1" dirty="0">
                <a:solidFill>
                  <a:srgbClr val="000099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位，同时在后面添上（            ）；把百分数化成小数，只要把百分号（         ），同时把小数点向（     ）移动</a:t>
            </a:r>
            <a:r>
              <a:rPr lang="en-US" altLang="zh-CN" sz="4000" b="1" dirty="0">
                <a:solidFill>
                  <a:srgbClr val="000099"/>
                </a:solidFill>
                <a:latin typeface="Arial" panose="020B0604020202020204" pitchFamily="34" charset="0"/>
                <a:ea typeface="幼圆" panose="02010509060101010101" pitchFamily="49" charset="-122"/>
                <a:sym typeface="+mn-ea"/>
              </a:rPr>
              <a:t>(    )</a:t>
            </a:r>
            <a:r>
              <a:rPr lang="zh-CN" altLang="en-US" sz="4000" b="1" dirty="0">
                <a:solidFill>
                  <a:srgbClr val="000099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位。</a:t>
            </a:r>
            <a:endParaRPr lang="zh-CN" altLang="en-US" sz="4000" b="1" dirty="0">
              <a:solidFill>
                <a:srgbClr val="000099"/>
              </a:solidFill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15364" name="文本框 15363"/>
          <p:cNvSpPr txBox="1"/>
          <p:nvPr/>
        </p:nvSpPr>
        <p:spPr>
          <a:xfrm>
            <a:off x="3163888" y="3172143"/>
            <a:ext cx="649287" cy="829945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4800" b="1" dirty="0">
                <a:solidFill>
                  <a:srgbClr val="C00000"/>
                </a:solidFill>
                <a:uFillTx/>
                <a:latin typeface="Arial" panose="020B0604020202020204" pitchFamily="34" charset="0"/>
              </a:rPr>
              <a:t>右</a:t>
            </a:r>
            <a:endParaRPr lang="zh-CN" altLang="en-US" sz="4800" b="1" dirty="0">
              <a:solidFill>
                <a:srgbClr val="C00000"/>
              </a:solidFill>
              <a:uFillTx/>
              <a:latin typeface="Arial" panose="020B0604020202020204" pitchFamily="34" charset="0"/>
            </a:endParaRPr>
          </a:p>
        </p:txBody>
      </p:sp>
      <p:sp>
        <p:nvSpPr>
          <p:cNvPr id="15365" name="文本框 15364"/>
          <p:cNvSpPr txBox="1"/>
          <p:nvPr/>
        </p:nvSpPr>
        <p:spPr>
          <a:xfrm>
            <a:off x="3690938" y="3820478"/>
            <a:ext cx="1944687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4400" b="1" dirty="0">
                <a:solidFill>
                  <a:srgbClr val="FF3300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百分号 </a:t>
            </a:r>
            <a:endParaRPr lang="zh-CN" altLang="en-US" sz="4400" b="1" dirty="0">
              <a:solidFill>
                <a:srgbClr val="FF3300"/>
              </a:solidFill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15366" name="文本框 15365"/>
          <p:cNvSpPr txBox="1"/>
          <p:nvPr/>
        </p:nvSpPr>
        <p:spPr>
          <a:xfrm>
            <a:off x="6872605" y="4365625"/>
            <a:ext cx="1512888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4000" b="1" dirty="0">
                <a:solidFill>
                  <a:srgbClr val="FF0000"/>
                </a:solidFill>
                <a:uFillTx/>
                <a:latin typeface="Arial" panose="020B0604020202020204" pitchFamily="34" charset="0"/>
              </a:rPr>
              <a:t>去掉</a:t>
            </a:r>
            <a:r>
              <a:rPr lang="zh-CN" altLang="en-US" sz="4800" b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endParaRPr lang="zh-CN" altLang="en-US" sz="48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5367" name="文本框 15366"/>
          <p:cNvSpPr txBox="1"/>
          <p:nvPr/>
        </p:nvSpPr>
        <p:spPr>
          <a:xfrm>
            <a:off x="5288915" y="5013643"/>
            <a:ext cx="649288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4800" b="1" dirty="0">
                <a:solidFill>
                  <a:srgbClr val="FF0000"/>
                </a:solidFill>
                <a:uFillTx/>
                <a:latin typeface="Arial" panose="020B0604020202020204" pitchFamily="34" charset="0"/>
              </a:rPr>
              <a:t>左</a:t>
            </a:r>
            <a:endParaRPr lang="zh-CN" altLang="en-US" sz="4800" b="1" dirty="0">
              <a:solidFill>
                <a:srgbClr val="FF0000"/>
              </a:solidFill>
              <a:uFillTx/>
              <a:latin typeface="Arial" panose="020B0604020202020204" pitchFamily="34" charset="0"/>
            </a:endParaRPr>
          </a:p>
        </p:txBody>
      </p:sp>
      <p:pic>
        <p:nvPicPr>
          <p:cNvPr id="15368" name="图片 15367" descr="10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825" y="1557338"/>
            <a:ext cx="1295400" cy="1295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9" name="矩形 15368"/>
          <p:cNvSpPr/>
          <p:nvPr/>
        </p:nvSpPr>
        <p:spPr>
          <a:xfrm rot="-336816">
            <a:off x="2128838" y="1482725"/>
            <a:ext cx="4679950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3884"/>
              </a:avLst>
            </a:prstTxWarp>
            <a:normAutofit/>
          </a:bodyPr>
          <a:p>
            <a:pPr algn="ctr"/>
            <a:r>
              <a:rPr lang="zh-CN" altLang="en-US" sz="3600">
                <a:ln w="50800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30000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我是填空小能手！</a:t>
            </a:r>
            <a:endParaRPr lang="zh-CN" altLang="en-US" sz="3600">
              <a:ln w="50800" cap="flat" cmpd="sng">
                <a:solidFill>
                  <a:srgbClr val="FF00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30000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59425" y="3244215"/>
            <a:ext cx="73787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b="1" dirty="0">
                <a:solidFill>
                  <a:srgbClr val="FF0000"/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sym typeface="+mn-ea"/>
              </a:rPr>
              <a:t>两</a:t>
            </a:r>
            <a:endParaRPr lang="zh-CN" altLang="en-US" sz="4000" b="1" dirty="0">
              <a:solidFill>
                <a:srgbClr val="FF0000"/>
              </a:solidFill>
              <a:uFillTx/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647940" y="5085715"/>
            <a:ext cx="73787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b="1" dirty="0">
                <a:solidFill>
                  <a:srgbClr val="FF0000"/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sym typeface="+mn-ea"/>
              </a:rPr>
              <a:t>两</a:t>
            </a:r>
            <a:endParaRPr lang="zh-CN" altLang="en-US" sz="4000" b="1" dirty="0">
              <a:solidFill>
                <a:srgbClr val="FF0000"/>
              </a:solidFill>
              <a:uFillTx/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.000000"/>
                                          </p:val>
                                        </p:tav>
                                        <p:tav tm="69900">
                                          <p:val>
                                            <p:fltVal val="45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ldLvl="0" animBg="1"/>
      <p:bldP spid="15363" grpId="0"/>
      <p:bldP spid="15364" grpId="0" bldLvl="0" animBg="1"/>
      <p:bldP spid="15365" grpId="0"/>
      <p:bldP spid="15366" grpId="0"/>
      <p:bldP spid="15367" grpId="0"/>
      <p:bldP spid="2" grpId="0"/>
      <p:bldP spid="3" grpId="0"/>
      <p:bldP spid="1536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椭圆形标注 1"/>
          <p:cNvSpPr/>
          <p:nvPr/>
        </p:nvSpPr>
        <p:spPr>
          <a:xfrm>
            <a:off x="143510" y="531495"/>
            <a:ext cx="1041400" cy="490220"/>
          </a:xfrm>
          <a:prstGeom prst="wedgeEllipseCallout">
            <a:avLst>
              <a:gd name="adj1" fmla="val -33685"/>
              <a:gd name="adj2" fmla="val 56134"/>
            </a:avLst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endParaRPr dirty="0">
              <a:latin typeface="Arial" panose="020B0604020202020204" pitchFamily="34" charset="0"/>
            </a:endParaRPr>
          </a:p>
        </p:txBody>
      </p:sp>
      <p:pic>
        <p:nvPicPr>
          <p:cNvPr id="12292" name="图片 1229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825" y="6030913"/>
            <a:ext cx="827088" cy="8270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3" name="图片 1229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3888" y="5805488"/>
            <a:ext cx="641350" cy="8556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4" name="文本框 12293"/>
          <p:cNvSpPr txBox="1"/>
          <p:nvPr/>
        </p:nvSpPr>
        <p:spPr>
          <a:xfrm>
            <a:off x="206375" y="459740"/>
            <a:ext cx="8731885" cy="212280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b="1" dirty="0">
                <a:solidFill>
                  <a:schemeClr val="tx2"/>
                </a:solidFill>
                <a:latin typeface="Arial" panose="020B0604020202020204" pitchFamily="34" charset="0"/>
              </a:rPr>
              <a:t>例</a:t>
            </a:r>
            <a:r>
              <a:rPr lang="en-US" altLang="zh-CN" sz="3600" b="1" dirty="0">
                <a:solidFill>
                  <a:schemeClr val="tx2"/>
                </a:solidFill>
                <a:latin typeface="Arial" panose="020B0604020202020204" pitchFamily="34" charset="0"/>
              </a:rPr>
              <a:t>2  </a:t>
            </a:r>
            <a:r>
              <a:rPr lang="zh-CN" altLang="en-US" sz="3200" b="1" dirty="0">
                <a:latin typeface="Arial" panose="020B0604020202020204" pitchFamily="34" charset="0"/>
              </a:rPr>
              <a:t>学校田径队进行体能训练，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r>
              <a:rPr lang="zh-CN" altLang="en-US" sz="3200" b="1" dirty="0">
                <a:latin typeface="Arial" panose="020B0604020202020204" pitchFamily="34" charset="0"/>
              </a:rPr>
              <a:t>李老师要求队员用</a:t>
            </a:r>
            <a:r>
              <a:rPr lang="en-US" altLang="zh-CN" sz="3200" b="1" dirty="0">
                <a:latin typeface="Arial" panose="020B0604020202020204" pitchFamily="34" charset="0"/>
              </a:rPr>
              <a:t>5</a:t>
            </a:r>
            <a:r>
              <a:rPr lang="zh-CN" altLang="en-US" sz="3200" b="1" dirty="0">
                <a:latin typeface="Arial" panose="020B0604020202020204" pitchFamily="34" charset="0"/>
              </a:rPr>
              <a:t>分钟完成指定个数的仰卧起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r>
              <a:rPr lang="zh-CN" altLang="en-US" sz="3200" b="1" dirty="0">
                <a:latin typeface="Arial" panose="020B0604020202020204" pitchFamily="34" charset="0"/>
              </a:rPr>
              <a:t>坐练习。结果王红完成了指定个数的</a:t>
            </a:r>
            <a:r>
              <a:rPr lang="en-US" altLang="zh-CN" sz="3200" b="1" dirty="0">
                <a:latin typeface="Arial" panose="020B0604020202020204" pitchFamily="34" charset="0"/>
              </a:rPr>
              <a:t>1.15</a:t>
            </a:r>
            <a:r>
              <a:rPr lang="zh-CN" altLang="en-US" sz="3200" b="1" dirty="0">
                <a:latin typeface="Arial" panose="020B0604020202020204" pitchFamily="34" charset="0"/>
              </a:rPr>
              <a:t>倍，李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r>
              <a:rPr lang="zh-CN" altLang="en-US" sz="3200" b="1" dirty="0">
                <a:latin typeface="Arial" panose="020B0604020202020204" pitchFamily="34" charset="0"/>
              </a:rPr>
              <a:t>芳完成了指定个数的</a:t>
            </a:r>
            <a:r>
              <a:rPr lang="en-US" altLang="zh-CN" sz="3200" b="1" dirty="0">
                <a:latin typeface="Arial" panose="020B0604020202020204" pitchFamily="34" charset="0"/>
              </a:rPr>
              <a:t>110</a:t>
            </a:r>
            <a:r>
              <a:rPr lang="zh-CN" altLang="en-US" sz="3200" b="1" dirty="0">
                <a:latin typeface="Arial" panose="020B0604020202020204" pitchFamily="34" charset="0"/>
              </a:rPr>
              <a:t>％。谁完成的个数多？</a:t>
            </a:r>
            <a:endParaRPr lang="zh-CN" altLang="en-US" sz="3200" b="1">
              <a:latin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41705" y="2724150"/>
            <a:ext cx="279781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altLang="zh-CN" sz="4000" b="1" dirty="0">
                <a:latin typeface="Arial" panose="020B0604020202020204" pitchFamily="34" charset="0"/>
                <a:sym typeface="+mn-ea"/>
              </a:rPr>
              <a:t>1.15=115</a:t>
            </a:r>
            <a:r>
              <a:rPr lang="zh-CN" altLang="en-US" sz="4000" b="1" dirty="0">
                <a:latin typeface="Arial" panose="020B0604020202020204" pitchFamily="34" charset="0"/>
                <a:sym typeface="+mn-ea"/>
              </a:rPr>
              <a:t>％</a:t>
            </a:r>
            <a:endParaRPr lang="en-US" altLang="zh-CN" sz="4000" b="1" dirty="0">
              <a:latin typeface="Arial" panose="020B0604020202020204" pitchFamily="3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41705" y="3652520"/>
            <a:ext cx="2930525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4000" b="1"/>
              <a:t>1.15</a:t>
            </a:r>
            <a:r>
              <a:rPr lang="zh-CN" altLang="en-US" sz="4000" b="1" dirty="0">
                <a:solidFill>
                  <a:srgbClr val="990000"/>
                </a:solidFill>
                <a:latin typeface="Arial" panose="020B0604020202020204" pitchFamily="34" charset="0"/>
                <a:sym typeface="+mn-ea"/>
              </a:rPr>
              <a:t>﹥</a:t>
            </a:r>
            <a:r>
              <a:rPr lang="en-US" altLang="zh-CN" sz="4000" b="1" dirty="0">
                <a:latin typeface="Arial" panose="020B0604020202020204" pitchFamily="34" charset="0"/>
                <a:sym typeface="+mn-ea"/>
              </a:rPr>
              <a:t>110</a:t>
            </a:r>
            <a:r>
              <a:rPr lang="zh-CN" altLang="en-US" sz="4000" b="1" dirty="0">
                <a:latin typeface="Arial" panose="020B0604020202020204" pitchFamily="34" charset="0"/>
                <a:sym typeface="+mn-ea"/>
              </a:rPr>
              <a:t>％</a:t>
            </a:r>
            <a:endParaRPr lang="en-US" altLang="zh-CN" sz="4000"/>
          </a:p>
        </p:txBody>
      </p:sp>
      <p:sp>
        <p:nvSpPr>
          <p:cNvPr id="5" name="文本框 4"/>
          <p:cNvSpPr txBox="1"/>
          <p:nvPr/>
        </p:nvSpPr>
        <p:spPr>
          <a:xfrm>
            <a:off x="4853940" y="2724150"/>
            <a:ext cx="2515235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4000" b="1" dirty="0">
                <a:latin typeface="Arial" panose="020B0604020202020204" pitchFamily="34" charset="0"/>
                <a:sym typeface="+mn-ea"/>
              </a:rPr>
              <a:t>110</a:t>
            </a:r>
            <a:r>
              <a:rPr lang="zh-CN" altLang="en-US" sz="4000" b="1" dirty="0">
                <a:latin typeface="Arial" panose="020B0604020202020204" pitchFamily="34" charset="0"/>
                <a:sym typeface="+mn-ea"/>
              </a:rPr>
              <a:t>％</a:t>
            </a:r>
            <a:r>
              <a:rPr lang="en-US" altLang="zh-CN" sz="4000" b="1" dirty="0">
                <a:latin typeface="Arial" panose="020B0604020202020204" pitchFamily="34" charset="0"/>
                <a:sym typeface="+mn-ea"/>
              </a:rPr>
              <a:t>=1.1</a:t>
            </a:r>
            <a:endParaRPr lang="en-US" altLang="zh-CN" sz="4000" b="1" dirty="0">
              <a:latin typeface="Arial" panose="020B0604020202020204" pitchFamily="3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797425" y="3642360"/>
            <a:ext cx="2930525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4000" b="1"/>
              <a:t>1.15</a:t>
            </a:r>
            <a:r>
              <a:rPr lang="zh-CN" altLang="en-US" sz="4000" b="1" dirty="0">
                <a:solidFill>
                  <a:srgbClr val="990000"/>
                </a:solidFill>
                <a:latin typeface="Arial" panose="020B0604020202020204" pitchFamily="34" charset="0"/>
                <a:sym typeface="+mn-ea"/>
              </a:rPr>
              <a:t>﹥</a:t>
            </a:r>
            <a:r>
              <a:rPr lang="en-US" altLang="zh-CN" sz="4000" b="1" dirty="0">
                <a:latin typeface="Arial" panose="020B0604020202020204" pitchFamily="34" charset="0"/>
                <a:sym typeface="+mn-ea"/>
              </a:rPr>
              <a:t>110</a:t>
            </a:r>
            <a:r>
              <a:rPr lang="zh-CN" altLang="en-US" sz="4000" b="1" dirty="0">
                <a:latin typeface="Arial" panose="020B0604020202020204" pitchFamily="34" charset="0"/>
                <a:sym typeface="+mn-ea"/>
              </a:rPr>
              <a:t>％</a:t>
            </a:r>
            <a:endParaRPr lang="en-US" altLang="zh-CN" sz="400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文本框 9217"/>
          <p:cNvSpPr txBox="1"/>
          <p:nvPr/>
        </p:nvSpPr>
        <p:spPr>
          <a:xfrm>
            <a:off x="2439988" y="4796155"/>
            <a:ext cx="996950" cy="579438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25%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9219" name="文本框 9218"/>
          <p:cNvSpPr txBox="1"/>
          <p:nvPr/>
        </p:nvSpPr>
        <p:spPr>
          <a:xfrm>
            <a:off x="2088833" y="2133600"/>
            <a:ext cx="973137" cy="579438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1.13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9220" name="文本框 9219"/>
          <p:cNvSpPr txBox="1"/>
          <p:nvPr/>
        </p:nvSpPr>
        <p:spPr>
          <a:xfrm>
            <a:off x="6883718" y="4914265"/>
            <a:ext cx="1335087" cy="579438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98.5%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9221" name="文本框 9220"/>
          <p:cNvSpPr txBox="1"/>
          <p:nvPr/>
        </p:nvSpPr>
        <p:spPr>
          <a:xfrm>
            <a:off x="5204143" y="4870450"/>
            <a:ext cx="1109345" cy="583565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0.9%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9222" name="文本框 9221"/>
          <p:cNvSpPr txBox="1"/>
          <p:nvPr/>
        </p:nvSpPr>
        <p:spPr>
          <a:xfrm>
            <a:off x="771525" y="4868863"/>
            <a:ext cx="1222375" cy="579437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113%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9223" name="文本框 9222"/>
          <p:cNvSpPr txBox="1"/>
          <p:nvPr/>
        </p:nvSpPr>
        <p:spPr>
          <a:xfrm>
            <a:off x="3875088" y="4868863"/>
            <a:ext cx="771525" cy="579437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9%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9224" name="文本框 9223"/>
          <p:cNvSpPr txBox="1"/>
          <p:nvPr/>
        </p:nvSpPr>
        <p:spPr>
          <a:xfrm>
            <a:off x="3516630" y="2133918"/>
            <a:ext cx="1198563" cy="579437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0.985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9237" name="直接连接符 9236"/>
          <p:cNvSpPr/>
          <p:nvPr/>
        </p:nvSpPr>
        <p:spPr>
          <a:xfrm>
            <a:off x="1331913" y="2781300"/>
            <a:ext cx="1511300" cy="1943100"/>
          </a:xfrm>
          <a:prstGeom prst="line">
            <a:avLst/>
          </a:prstGeom>
          <a:ln w="38100" cap="flat" cmpd="sng">
            <a:solidFill>
              <a:srgbClr val="99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8" name="直接连接符 9237"/>
          <p:cNvSpPr/>
          <p:nvPr/>
        </p:nvSpPr>
        <p:spPr>
          <a:xfrm flipH="1">
            <a:off x="1403350" y="2636838"/>
            <a:ext cx="1152525" cy="2159000"/>
          </a:xfrm>
          <a:prstGeom prst="line">
            <a:avLst/>
          </a:prstGeom>
          <a:ln w="38100" cap="flat" cmpd="sng">
            <a:solidFill>
              <a:srgbClr val="99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9" name="直接连接符 9238"/>
          <p:cNvSpPr/>
          <p:nvPr/>
        </p:nvSpPr>
        <p:spPr>
          <a:xfrm>
            <a:off x="4211638" y="2781300"/>
            <a:ext cx="2808287" cy="2160588"/>
          </a:xfrm>
          <a:prstGeom prst="line">
            <a:avLst/>
          </a:prstGeom>
          <a:ln w="38100" cap="flat" cmpd="sng">
            <a:solidFill>
              <a:srgbClr val="99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0" name="直接连接符 9239"/>
          <p:cNvSpPr/>
          <p:nvPr/>
        </p:nvSpPr>
        <p:spPr>
          <a:xfrm flipH="1">
            <a:off x="4284663" y="2852738"/>
            <a:ext cx="1152525" cy="2159000"/>
          </a:xfrm>
          <a:prstGeom prst="line">
            <a:avLst/>
          </a:prstGeom>
          <a:ln w="38100" cap="flat" cmpd="sng">
            <a:solidFill>
              <a:srgbClr val="99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1" name="直接连接符 9240"/>
          <p:cNvSpPr/>
          <p:nvPr/>
        </p:nvSpPr>
        <p:spPr>
          <a:xfrm flipH="1">
            <a:off x="5724525" y="2781300"/>
            <a:ext cx="1152525" cy="2159000"/>
          </a:xfrm>
          <a:prstGeom prst="line">
            <a:avLst/>
          </a:prstGeom>
          <a:ln w="38100" cap="flat" cmpd="sng">
            <a:solidFill>
              <a:srgbClr val="99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2" name="矩形 9241"/>
          <p:cNvSpPr/>
          <p:nvPr/>
        </p:nvSpPr>
        <p:spPr>
          <a:xfrm>
            <a:off x="827088" y="476250"/>
            <a:ext cx="1873250" cy="1173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40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000082">
                        <a:alpha val="100000"/>
                      </a:srgbClr>
                    </a:gs>
                    <a:gs pos="30000">
                      <a:srgbClr val="66008F">
                        <a:alpha val="100000"/>
                      </a:srgbClr>
                    </a:gs>
                    <a:gs pos="64999">
                      <a:srgbClr val="BA0066">
                        <a:alpha val="100000"/>
                      </a:srgbClr>
                    </a:gs>
                    <a:gs pos="89999">
                      <a:srgbClr val="FF0000">
                        <a:alpha val="100000"/>
                      </a:srgbClr>
                    </a:gs>
                    <a:gs pos="100000">
                      <a:srgbClr val="FF8200">
                        <a:alpha val="100000"/>
                      </a:srgbClr>
                    </a:gs>
                  </a:gsLst>
                  <a:lin ang="5400000" scaled="1"/>
                  <a:tileRect/>
                </a:gradFill>
                <a:effectLst>
                  <a:outerShdw sy="50000" kx="-2591412" algn="br" rotWithShape="0">
                    <a:srgbClr val="868686">
                      <a:alpha val="50000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连线题</a:t>
            </a:r>
            <a:endParaRPr lang="zh-CN" altLang="en-US" sz="4000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000082">
                      <a:alpha val="100000"/>
                    </a:srgbClr>
                  </a:gs>
                  <a:gs pos="30000">
                    <a:srgbClr val="66008F">
                      <a:alpha val="100000"/>
                    </a:srgbClr>
                  </a:gs>
                  <a:gs pos="64999">
                    <a:srgbClr val="BA0066">
                      <a:alpha val="100000"/>
                    </a:srgbClr>
                  </a:gs>
                  <a:gs pos="89999">
                    <a:srgbClr val="FF0000">
                      <a:alpha val="100000"/>
                    </a:srgbClr>
                  </a:gs>
                  <a:gs pos="100000">
                    <a:srgbClr val="FF8200">
                      <a:alpha val="100000"/>
                    </a:srgbClr>
                  </a:gs>
                </a:gsLst>
                <a:lin ang="5400000" scaled="1"/>
                <a:tileRect/>
              </a:gradFill>
              <a:effectLst>
                <a:outerShdw sy="50000" kx="-2591412" algn="br" rotWithShape="0">
                  <a:srgbClr val="868686">
                    <a:alpha val="50000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59790" y="2197735"/>
            <a:ext cx="90297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200"/>
              <a:t>0.25</a:t>
            </a:r>
            <a:endParaRPr lang="en-US" altLang="zh-CN" sz="3200"/>
          </a:p>
        </p:txBody>
      </p:sp>
      <p:sp>
        <p:nvSpPr>
          <p:cNvPr id="3" name="文本框 2"/>
          <p:cNvSpPr txBox="1"/>
          <p:nvPr/>
        </p:nvSpPr>
        <p:spPr>
          <a:xfrm>
            <a:off x="5092700" y="2125980"/>
            <a:ext cx="90297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200"/>
              <a:t>0.09</a:t>
            </a:r>
            <a:endParaRPr lang="en-US" altLang="zh-CN" sz="3200"/>
          </a:p>
        </p:txBody>
      </p:sp>
      <p:sp>
        <p:nvSpPr>
          <p:cNvPr id="4" name="文本框 3"/>
          <p:cNvSpPr txBox="1"/>
          <p:nvPr/>
        </p:nvSpPr>
        <p:spPr>
          <a:xfrm>
            <a:off x="6403340" y="2146300"/>
            <a:ext cx="11087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200"/>
              <a:t>0.009</a:t>
            </a:r>
            <a:endParaRPr lang="en-US" altLang="zh-CN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矩形 10241"/>
          <p:cNvSpPr/>
          <p:nvPr/>
        </p:nvSpPr>
        <p:spPr>
          <a:xfrm>
            <a:off x="611188" y="476250"/>
            <a:ext cx="2233612" cy="104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4000">
                <a:gradFill rotWithShape="0">
                  <a:gsLst>
                    <a:gs pos="0">
                      <a:srgbClr val="000000">
                        <a:alpha val="100000"/>
                      </a:srgbClr>
                    </a:gs>
                    <a:gs pos="39999">
                      <a:srgbClr val="0A128C">
                        <a:alpha val="100000"/>
                      </a:srgbClr>
                    </a:gs>
                    <a:gs pos="70000">
                      <a:srgbClr val="181CC7">
                        <a:alpha val="100000"/>
                      </a:srgbClr>
                    </a:gs>
                    <a:gs pos="88000">
                      <a:srgbClr val="7005D4">
                        <a:alpha val="100000"/>
                      </a:srgbClr>
                    </a:gs>
                    <a:gs pos="100000">
                      <a:srgbClr val="8C3D91">
                        <a:alpha val="100000"/>
                      </a:srgb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effectLst>
                  <a:prstShdw prst="shdw13" dist="53882" dir="13499999">
                    <a:srgbClr val="808080">
                      <a:alpha val="50000"/>
                    </a:srgbClr>
                  </a:prst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比较大小</a:t>
            </a:r>
            <a:endParaRPr lang="zh-CN" altLang="en-US" sz="4000">
              <a:gradFill rotWithShape="0">
                <a:gsLst>
                  <a:gs pos="0">
                    <a:srgbClr val="000000">
                      <a:alpha val="100000"/>
                    </a:srgbClr>
                  </a:gs>
                  <a:gs pos="39999">
                    <a:srgbClr val="0A128C">
                      <a:alpha val="100000"/>
                    </a:srgbClr>
                  </a:gs>
                  <a:gs pos="70000">
                    <a:srgbClr val="181CC7">
                      <a:alpha val="100000"/>
                    </a:srgbClr>
                  </a:gs>
                  <a:gs pos="88000">
                    <a:srgbClr val="7005D4">
                      <a:alpha val="100000"/>
                    </a:srgbClr>
                  </a:gs>
                  <a:gs pos="100000">
                    <a:srgbClr val="8C3D91">
                      <a:alpha val="100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effectLst>
                <a:prstShdw prst="shdw13" dist="53882" dir="13499999">
                  <a:srgbClr val="808080">
                    <a:alpha val="50000"/>
                  </a:srgbClr>
                </a:prst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0243" name="文本框 10242"/>
          <p:cNvSpPr txBox="1"/>
          <p:nvPr/>
        </p:nvSpPr>
        <p:spPr>
          <a:xfrm>
            <a:off x="715963" y="2133600"/>
            <a:ext cx="1335087" cy="579438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14.3%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10244" name="文本框 10243"/>
          <p:cNvSpPr txBox="1"/>
          <p:nvPr/>
        </p:nvSpPr>
        <p:spPr>
          <a:xfrm>
            <a:off x="2770823" y="2133600"/>
            <a:ext cx="974090" cy="583565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1.43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grpSp>
        <p:nvGrpSpPr>
          <p:cNvPr id="10245" name="组合 10244"/>
          <p:cNvGrpSpPr/>
          <p:nvPr/>
        </p:nvGrpSpPr>
        <p:grpSpPr>
          <a:xfrm>
            <a:off x="5076825" y="2203450"/>
            <a:ext cx="431800" cy="730250"/>
            <a:chOff x="930" y="1721"/>
            <a:chExt cx="272" cy="460"/>
          </a:xfrm>
        </p:grpSpPr>
        <p:sp>
          <p:nvSpPr>
            <p:cNvPr id="10246" name="文本框 10245"/>
            <p:cNvSpPr txBox="1"/>
            <p:nvPr/>
          </p:nvSpPr>
          <p:spPr>
            <a:xfrm>
              <a:off x="930" y="1721"/>
              <a:ext cx="243" cy="368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t">
              <a:spAutoFit/>
            </a:bodyPr>
            <a:p>
              <a:r>
                <a:rPr lang="en-US" altLang="zh-CN" sz="3200">
                  <a:solidFill>
                    <a:srgbClr val="333300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1</a:t>
              </a:r>
              <a:endParaRPr lang="en-US" altLang="zh-CN" sz="3200">
                <a:solidFill>
                  <a:srgbClr val="333300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0247" name="文本框 10246"/>
            <p:cNvSpPr txBox="1"/>
            <p:nvPr/>
          </p:nvSpPr>
          <p:spPr>
            <a:xfrm>
              <a:off x="1007" y="1852"/>
              <a:ext cx="195" cy="329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>
                  <a:alpha val="50000"/>
                </a:schemeClr>
              </a:outerShdw>
            </a:effectLst>
          </p:spPr>
          <p:txBody>
            <a:bodyPr wrap="square" anchor="t">
              <a:spAutoFit/>
            </a:bodyPr>
            <a:p>
              <a:endParaRPr lang="en-US" altLang="zh-CN" sz="2800">
                <a:solidFill>
                  <a:srgbClr val="333300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sp>
        <p:nvSpPr>
          <p:cNvPr id="10249" name="文本框 10248"/>
          <p:cNvSpPr txBox="1"/>
          <p:nvPr/>
        </p:nvSpPr>
        <p:spPr>
          <a:xfrm>
            <a:off x="6372225" y="2205038"/>
            <a:ext cx="996315" cy="583565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10%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grpSp>
        <p:nvGrpSpPr>
          <p:cNvPr id="10255" name="组合 10254"/>
          <p:cNvGrpSpPr/>
          <p:nvPr/>
        </p:nvGrpSpPr>
        <p:grpSpPr>
          <a:xfrm>
            <a:off x="4554538" y="3495675"/>
            <a:ext cx="1096963" cy="765175"/>
            <a:chOff x="555" y="1673"/>
            <a:chExt cx="691" cy="482"/>
          </a:xfrm>
        </p:grpSpPr>
        <p:sp>
          <p:nvSpPr>
            <p:cNvPr id="10256" name="文本框 10255"/>
            <p:cNvSpPr txBox="1"/>
            <p:nvPr/>
          </p:nvSpPr>
          <p:spPr>
            <a:xfrm>
              <a:off x="555" y="1673"/>
              <a:ext cx="691" cy="368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t">
              <a:spAutoFit/>
            </a:bodyPr>
            <a:p>
              <a:r>
                <a:rPr lang="en-US" altLang="zh-CN" sz="3200">
                  <a:solidFill>
                    <a:srgbClr val="333300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0.375</a:t>
              </a:r>
              <a:endParaRPr lang="en-US" altLang="zh-CN" sz="3200">
                <a:solidFill>
                  <a:srgbClr val="333300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0257" name="文本框 10256"/>
            <p:cNvSpPr txBox="1"/>
            <p:nvPr/>
          </p:nvSpPr>
          <p:spPr>
            <a:xfrm>
              <a:off x="1020" y="1826"/>
              <a:ext cx="195" cy="329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t">
              <a:spAutoFit/>
            </a:bodyPr>
            <a:p>
              <a:endParaRPr lang="en-US" altLang="zh-CN" sz="2800">
                <a:solidFill>
                  <a:srgbClr val="333300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sp>
        <p:nvSpPr>
          <p:cNvPr id="10259" name="文本框 10258"/>
          <p:cNvSpPr txBox="1"/>
          <p:nvPr/>
        </p:nvSpPr>
        <p:spPr>
          <a:xfrm>
            <a:off x="6516688" y="3501708"/>
            <a:ext cx="1335087" cy="579437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3.75%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10260" name="文本框 10259"/>
          <p:cNvSpPr txBox="1"/>
          <p:nvPr/>
        </p:nvSpPr>
        <p:spPr>
          <a:xfrm>
            <a:off x="722630" y="3475355"/>
            <a:ext cx="1222375" cy="583565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800%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10261" name="文本框 10260"/>
          <p:cNvSpPr txBox="1"/>
          <p:nvPr/>
        </p:nvSpPr>
        <p:spPr>
          <a:xfrm>
            <a:off x="3013075" y="3486150"/>
            <a:ext cx="408940" cy="583565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8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10267" name="文本框 10266"/>
          <p:cNvSpPr txBox="1"/>
          <p:nvPr/>
        </p:nvSpPr>
        <p:spPr>
          <a:xfrm>
            <a:off x="1835150" y="2133600"/>
            <a:ext cx="1017588" cy="579438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(     )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10268" name="文本框 10267"/>
          <p:cNvSpPr txBox="1"/>
          <p:nvPr/>
        </p:nvSpPr>
        <p:spPr>
          <a:xfrm>
            <a:off x="1908175" y="1916113"/>
            <a:ext cx="873125" cy="91440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zh-CN" altLang="en-US" sz="5400" b="1" dirty="0">
                <a:solidFill>
                  <a:srgbClr val="990000"/>
                </a:solidFill>
                <a:latin typeface="Arial" panose="020B0604020202020204" pitchFamily="34" charset="0"/>
              </a:rPr>
              <a:t>﹤</a:t>
            </a:r>
            <a:endParaRPr lang="zh-CN" altLang="en-US" sz="5400" b="1" dirty="0">
              <a:solidFill>
                <a:srgbClr val="990000"/>
              </a:solidFill>
              <a:latin typeface="Arial" panose="020B0604020202020204" pitchFamily="34" charset="0"/>
            </a:endParaRPr>
          </a:p>
        </p:txBody>
      </p:sp>
      <p:sp>
        <p:nvSpPr>
          <p:cNvPr id="10269" name="文本框 10268"/>
          <p:cNvSpPr txBox="1"/>
          <p:nvPr/>
        </p:nvSpPr>
        <p:spPr>
          <a:xfrm>
            <a:off x="5531485" y="2010093"/>
            <a:ext cx="873125" cy="91440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zh-CN" altLang="en-US" sz="5400" b="1" dirty="0">
                <a:solidFill>
                  <a:srgbClr val="990000"/>
                </a:solidFill>
                <a:latin typeface="Arial" panose="020B0604020202020204" pitchFamily="34" charset="0"/>
              </a:rPr>
              <a:t>﹥</a:t>
            </a:r>
            <a:endParaRPr lang="zh-CN" altLang="en-US" sz="5400" b="1" dirty="0">
              <a:solidFill>
                <a:srgbClr val="990000"/>
              </a:solidFill>
              <a:latin typeface="Arial" panose="020B0604020202020204" pitchFamily="34" charset="0"/>
            </a:endParaRPr>
          </a:p>
        </p:txBody>
      </p:sp>
      <p:sp>
        <p:nvSpPr>
          <p:cNvPr id="10270" name="文本框 10269"/>
          <p:cNvSpPr txBox="1"/>
          <p:nvPr/>
        </p:nvSpPr>
        <p:spPr>
          <a:xfrm>
            <a:off x="5437505" y="2174875"/>
            <a:ext cx="1017588" cy="579438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(     )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10272" name="文本框 10271"/>
          <p:cNvSpPr txBox="1"/>
          <p:nvPr/>
        </p:nvSpPr>
        <p:spPr>
          <a:xfrm>
            <a:off x="5570538" y="3500438"/>
            <a:ext cx="1017587" cy="579437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(     )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10273" name="文本框 10272"/>
          <p:cNvSpPr txBox="1"/>
          <p:nvPr/>
        </p:nvSpPr>
        <p:spPr>
          <a:xfrm>
            <a:off x="1907858" y="3474403"/>
            <a:ext cx="1017587" cy="579437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(     )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10277" name="文本框 10276"/>
          <p:cNvSpPr txBox="1"/>
          <p:nvPr/>
        </p:nvSpPr>
        <p:spPr>
          <a:xfrm>
            <a:off x="5654675" y="3306763"/>
            <a:ext cx="873125" cy="91440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zh-CN" altLang="en-US" sz="5400" b="1" dirty="0">
                <a:solidFill>
                  <a:srgbClr val="990000"/>
                </a:solidFill>
                <a:latin typeface="Arial" panose="020B0604020202020204" pitchFamily="34" charset="0"/>
              </a:rPr>
              <a:t>﹥</a:t>
            </a:r>
            <a:endParaRPr lang="zh-CN" altLang="en-US" sz="5400" b="1" dirty="0">
              <a:solidFill>
                <a:srgbClr val="990000"/>
              </a:solidFill>
              <a:latin typeface="Arial" panose="020B0604020202020204" pitchFamily="34" charset="0"/>
            </a:endParaRPr>
          </a:p>
        </p:txBody>
      </p:sp>
      <p:sp>
        <p:nvSpPr>
          <p:cNvPr id="10278" name="文本框 10277"/>
          <p:cNvSpPr txBox="1"/>
          <p:nvPr/>
        </p:nvSpPr>
        <p:spPr>
          <a:xfrm>
            <a:off x="2157413" y="3328353"/>
            <a:ext cx="583565" cy="92202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en-US" altLang="zh-CN" sz="5400" b="1" dirty="0">
                <a:solidFill>
                  <a:srgbClr val="990000"/>
                </a:solidFill>
                <a:latin typeface="Arial" panose="020B0604020202020204" pitchFamily="34" charset="0"/>
              </a:rPr>
              <a:t>=</a:t>
            </a:r>
            <a:endParaRPr lang="en-US" altLang="zh-CN" sz="5400" b="1" dirty="0">
              <a:solidFill>
                <a:srgbClr val="99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8" grpId="0" animBg="1"/>
      <p:bldP spid="10278" grpId="0" bldLvl="0" animBg="1"/>
      <p:bldP spid="10277" grpId="0" animBg="1"/>
      <p:bldP spid="10269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文本框 11265"/>
          <p:cNvSpPr txBox="1"/>
          <p:nvPr/>
        </p:nvSpPr>
        <p:spPr>
          <a:xfrm>
            <a:off x="395288" y="549275"/>
            <a:ext cx="8496300" cy="2287588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sz="3200" dirty="0">
                <a:solidFill>
                  <a:srgbClr val="333333"/>
                </a:solidFill>
                <a:latin typeface="Arial" panose="020B0604020202020204" pitchFamily="34" charset="0"/>
              </a:rPr>
              <a:t>在</a:t>
            </a:r>
            <a:r>
              <a:rPr lang="en-US" altLang="zh-CN" sz="3200" dirty="0">
                <a:solidFill>
                  <a:srgbClr val="333333"/>
                </a:solidFill>
                <a:latin typeface="Arial" panose="020B0604020202020204" pitchFamily="34" charset="0"/>
              </a:rPr>
              <a:t>0.3</a:t>
            </a:r>
            <a:r>
              <a:rPr lang="zh-CN" altLang="en-US" sz="3200" dirty="0">
                <a:solidFill>
                  <a:srgbClr val="333333"/>
                </a:solidFill>
                <a:latin typeface="Arial" panose="020B0604020202020204" pitchFamily="34" charset="0"/>
              </a:rPr>
              <a:t>；     ；</a:t>
            </a:r>
            <a:r>
              <a:rPr lang="en-US" altLang="zh-CN" sz="3200" dirty="0">
                <a:solidFill>
                  <a:srgbClr val="333333"/>
                </a:solidFill>
                <a:latin typeface="Arial" panose="020B0604020202020204" pitchFamily="34" charset="0"/>
              </a:rPr>
              <a:t>30%</a:t>
            </a:r>
            <a:r>
              <a:rPr lang="zh-CN" altLang="en-US" sz="3200" dirty="0">
                <a:solidFill>
                  <a:srgbClr val="333333"/>
                </a:solidFill>
                <a:latin typeface="Arial" panose="020B0604020202020204" pitchFamily="34" charset="0"/>
              </a:rPr>
              <a:t>；</a:t>
            </a:r>
            <a:r>
              <a:rPr lang="en-US" altLang="zh-CN" sz="3200" dirty="0">
                <a:solidFill>
                  <a:srgbClr val="333333"/>
                </a:solidFill>
                <a:latin typeface="Arial" panose="020B0604020202020204" pitchFamily="34" charset="0"/>
              </a:rPr>
              <a:t>0.03</a:t>
            </a:r>
            <a:r>
              <a:rPr lang="zh-CN" altLang="en-US" sz="3200" dirty="0">
                <a:solidFill>
                  <a:srgbClr val="333333"/>
                </a:solidFill>
                <a:latin typeface="Arial" panose="020B0604020202020204" pitchFamily="34" charset="0"/>
              </a:rPr>
              <a:t>这四个数中，最大的是（       ），最小的是（        ），相等的是（      ）与（       ）。</a:t>
            </a:r>
            <a:endParaRPr lang="zh-CN" altLang="en-US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grpSp>
        <p:nvGrpSpPr>
          <p:cNvPr id="11267" name="组合 11266"/>
          <p:cNvGrpSpPr/>
          <p:nvPr/>
        </p:nvGrpSpPr>
        <p:grpSpPr>
          <a:xfrm>
            <a:off x="1835150" y="620713"/>
            <a:ext cx="361950" cy="900112"/>
            <a:chOff x="1020" y="1586"/>
            <a:chExt cx="228" cy="567"/>
          </a:xfrm>
        </p:grpSpPr>
        <p:sp>
          <p:nvSpPr>
            <p:cNvPr id="11268" name="文本框 11267"/>
            <p:cNvSpPr txBox="1"/>
            <p:nvPr/>
          </p:nvSpPr>
          <p:spPr>
            <a:xfrm>
              <a:off x="1020" y="1586"/>
              <a:ext cx="228" cy="327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/>
              </a:outerShdw>
            </a:effectLst>
          </p:spPr>
          <p:txBody>
            <a:bodyPr wrap="none" anchor="t">
              <a:spAutoFit/>
            </a:bodyPr>
            <a:p>
              <a:r>
                <a:rPr lang="en-US" altLang="zh-CN" sz="2800">
                  <a:solidFill>
                    <a:srgbClr val="333300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1</a:t>
              </a:r>
              <a:endParaRPr lang="en-US" altLang="zh-CN" sz="2800">
                <a:solidFill>
                  <a:srgbClr val="333300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1269" name="文本框 11268"/>
            <p:cNvSpPr txBox="1"/>
            <p:nvPr/>
          </p:nvSpPr>
          <p:spPr>
            <a:xfrm>
              <a:off x="1020" y="1826"/>
              <a:ext cx="228" cy="327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/>
              </a:outerShdw>
            </a:effectLst>
          </p:spPr>
          <p:txBody>
            <a:bodyPr wrap="none" anchor="t">
              <a:spAutoFit/>
            </a:bodyPr>
            <a:p>
              <a:r>
                <a:rPr lang="en-US" altLang="zh-CN" sz="2800">
                  <a:solidFill>
                    <a:srgbClr val="333300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3</a:t>
              </a:r>
              <a:endParaRPr lang="en-US" altLang="zh-CN" sz="2800">
                <a:solidFill>
                  <a:srgbClr val="333300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1270" name="直接连接符 11269"/>
            <p:cNvSpPr/>
            <p:nvPr/>
          </p:nvSpPr>
          <p:spPr>
            <a:xfrm>
              <a:off x="1020" y="1888"/>
              <a:ext cx="227" cy="0"/>
            </a:xfrm>
            <a:prstGeom prst="line">
              <a:avLst/>
            </a:prstGeom>
            <a:ln w="38100" cap="flat" cmpd="sng">
              <a:solidFill>
                <a:srgbClr val="333300"/>
              </a:solidFill>
              <a:prstDash val="solid"/>
              <a:headEnd type="none" w="med" len="med"/>
              <a:tailEnd type="none" w="med" len="med"/>
            </a:ln>
            <a:effectLst>
              <a:outerShdw dist="35921" dir="2699999" algn="ctr" rotWithShape="0">
                <a:schemeClr val="bg2"/>
              </a:outerShdw>
            </a:effectLst>
          </p:spPr>
        </p:sp>
      </p:grpSp>
      <p:grpSp>
        <p:nvGrpSpPr>
          <p:cNvPr id="11271" name="组合 11270"/>
          <p:cNvGrpSpPr/>
          <p:nvPr/>
        </p:nvGrpSpPr>
        <p:grpSpPr>
          <a:xfrm>
            <a:off x="1547813" y="1341438"/>
            <a:ext cx="361950" cy="900112"/>
            <a:chOff x="1020" y="1586"/>
            <a:chExt cx="228" cy="567"/>
          </a:xfrm>
        </p:grpSpPr>
        <p:sp>
          <p:nvSpPr>
            <p:cNvPr id="11272" name="文本框 11271"/>
            <p:cNvSpPr txBox="1"/>
            <p:nvPr/>
          </p:nvSpPr>
          <p:spPr>
            <a:xfrm>
              <a:off x="1020" y="1586"/>
              <a:ext cx="228" cy="327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/>
              </a:outerShdw>
            </a:effectLst>
          </p:spPr>
          <p:txBody>
            <a:bodyPr wrap="none" anchor="t">
              <a:spAutoFit/>
            </a:bodyPr>
            <a:p>
              <a:r>
                <a:rPr lang="en-US" altLang="zh-CN" sz="2800">
                  <a:solidFill>
                    <a:srgbClr val="333300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1</a:t>
              </a:r>
              <a:endParaRPr lang="en-US" altLang="zh-CN" sz="2800">
                <a:solidFill>
                  <a:srgbClr val="333300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1273" name="文本框 11272"/>
            <p:cNvSpPr txBox="1"/>
            <p:nvPr/>
          </p:nvSpPr>
          <p:spPr>
            <a:xfrm>
              <a:off x="1020" y="1826"/>
              <a:ext cx="228" cy="327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/>
              </a:outerShdw>
            </a:effectLst>
          </p:spPr>
          <p:txBody>
            <a:bodyPr wrap="none" anchor="t">
              <a:spAutoFit/>
            </a:bodyPr>
            <a:p>
              <a:r>
                <a:rPr lang="en-US" altLang="zh-CN" sz="2800">
                  <a:solidFill>
                    <a:srgbClr val="333300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3</a:t>
              </a:r>
              <a:endParaRPr lang="en-US" altLang="zh-CN" sz="2800">
                <a:solidFill>
                  <a:srgbClr val="333300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11274" name="直接连接符 11273"/>
            <p:cNvSpPr/>
            <p:nvPr/>
          </p:nvSpPr>
          <p:spPr>
            <a:xfrm>
              <a:off x="1020" y="1888"/>
              <a:ext cx="227" cy="0"/>
            </a:xfrm>
            <a:prstGeom prst="line">
              <a:avLst/>
            </a:prstGeom>
            <a:ln w="38100" cap="flat" cmpd="sng">
              <a:solidFill>
                <a:srgbClr val="333300"/>
              </a:solidFill>
              <a:prstDash val="solid"/>
              <a:headEnd type="none" w="med" len="med"/>
              <a:tailEnd type="none" w="med" len="med"/>
            </a:ln>
            <a:effectLst>
              <a:outerShdw dist="35921" dir="2699999" algn="ctr" rotWithShape="0">
                <a:schemeClr val="bg2"/>
              </a:outerShdw>
            </a:effectLst>
          </p:spPr>
        </p:sp>
      </p:grpSp>
      <p:sp>
        <p:nvSpPr>
          <p:cNvPr id="11275" name="文本框 11274"/>
          <p:cNvSpPr txBox="1"/>
          <p:nvPr/>
        </p:nvSpPr>
        <p:spPr>
          <a:xfrm>
            <a:off x="4932363" y="1268413"/>
            <a:ext cx="1173162" cy="823912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0.03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11276" name="文本框 11275"/>
          <p:cNvSpPr txBox="1"/>
          <p:nvPr/>
        </p:nvSpPr>
        <p:spPr>
          <a:xfrm>
            <a:off x="827088" y="1989138"/>
            <a:ext cx="1173162" cy="823912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0.3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11277" name="文本框 11276"/>
          <p:cNvSpPr txBox="1"/>
          <p:nvPr/>
        </p:nvSpPr>
        <p:spPr>
          <a:xfrm>
            <a:off x="2700338" y="1989138"/>
            <a:ext cx="1173162" cy="823912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en-US" altLang="zh-CN" sz="3200">
                <a:solidFill>
                  <a:srgbClr val="333333"/>
                </a:solidFill>
                <a:latin typeface="Arial" panose="020B0604020202020204" pitchFamily="34" charset="0"/>
              </a:rPr>
              <a:t>30%</a:t>
            </a:r>
            <a:endParaRPr lang="en-US" altLang="zh-CN" sz="32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 bldLvl="0" animBg="1"/>
      <p:bldP spid="11276" grpId="0" bldLvl="0" animBg="1"/>
      <p:bldP spid="11277" grpId="0" bldLvl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105660" y="2829560"/>
            <a:ext cx="4575175" cy="156845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9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谢谢！</a:t>
            </a:r>
            <a:endParaRPr lang="zh-CN" altLang="en-US" sz="96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68630" y="260350"/>
            <a:ext cx="7343775" cy="4192905"/>
            <a:chOff x="738" y="410"/>
            <a:chExt cx="11565" cy="6603"/>
          </a:xfrm>
        </p:grpSpPr>
        <p:grpSp>
          <p:nvGrpSpPr>
            <p:cNvPr id="6146" name="组合 6145"/>
            <p:cNvGrpSpPr/>
            <p:nvPr/>
          </p:nvGrpSpPr>
          <p:grpSpPr>
            <a:xfrm>
              <a:off x="1643" y="2225"/>
              <a:ext cx="10660" cy="4788"/>
              <a:chOff x="657" y="890"/>
              <a:chExt cx="4264" cy="1915"/>
            </a:xfrm>
          </p:grpSpPr>
          <p:sp>
            <p:nvSpPr>
              <p:cNvPr id="6147" name="文本框 6146"/>
              <p:cNvSpPr txBox="1"/>
              <p:nvPr/>
            </p:nvSpPr>
            <p:spPr>
              <a:xfrm>
                <a:off x="657" y="890"/>
                <a:ext cx="4264" cy="67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3200" b="1" dirty="0">
                    <a:solidFill>
                      <a:srgbClr val="0000CC"/>
                    </a:solidFill>
                    <a:latin typeface="Arial" panose="020B0604020202020204" pitchFamily="34" charset="0"/>
                  </a:rPr>
                  <a:t>       </a:t>
                </a:r>
                <a:r>
                  <a:rPr lang="zh-CN" altLang="en-US" sz="3200" b="1" dirty="0">
                    <a:solidFill>
                      <a:srgbClr val="0000CC"/>
                    </a:solidFill>
                    <a:latin typeface="Arial" panose="020B0604020202020204" pitchFamily="34" charset="0"/>
                  </a:rPr>
                  <a:t>把下面的小数改写成分数，并说一说小数</a:t>
                </a:r>
                <a:r>
                  <a:rPr lang="zh-CN" altLang="en-US" sz="3200" b="1" dirty="0">
                    <a:solidFill>
                      <a:srgbClr val="0000CC"/>
                    </a:solidFill>
                    <a:latin typeface="Arial" panose="020B0604020202020204" pitchFamily="34" charset="0"/>
                    <a:sym typeface="+mn-ea"/>
                  </a:rPr>
                  <a:t>改写成</a:t>
                </a:r>
                <a:r>
                  <a:rPr lang="zh-CN" altLang="en-US" sz="3200" b="1" dirty="0">
                    <a:solidFill>
                      <a:srgbClr val="0000CC"/>
                    </a:solidFill>
                    <a:latin typeface="Arial" panose="020B0604020202020204" pitchFamily="34" charset="0"/>
                  </a:rPr>
                  <a:t>分数的方法。 </a:t>
                </a:r>
                <a:endParaRPr lang="zh-CN" altLang="en-US" sz="3200" b="1" dirty="0">
                  <a:solidFill>
                    <a:srgbClr val="0000CC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48" name="文本框 6147"/>
              <p:cNvSpPr txBox="1"/>
              <p:nvPr/>
            </p:nvSpPr>
            <p:spPr>
              <a:xfrm>
                <a:off x="1111" y="1752"/>
                <a:ext cx="1134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800" b="1" dirty="0">
                    <a:latin typeface="Arial" panose="020B0604020202020204" pitchFamily="34" charset="0"/>
                  </a:rPr>
                  <a:t>0.45 </a:t>
                </a:r>
                <a:r>
                  <a:rPr lang="zh-CN" altLang="en-US" sz="2800" b="1" dirty="0">
                    <a:latin typeface="Arial" panose="020B0604020202020204" pitchFamily="34" charset="0"/>
                  </a:rPr>
                  <a:t>＝</a:t>
                </a:r>
                <a:r>
                  <a:rPr lang="zh-CN" altLang="en-US" sz="3600" b="1" dirty="0">
                    <a:latin typeface="Arial" panose="020B0604020202020204" pitchFamily="34" charset="0"/>
                  </a:rPr>
                  <a:t>  </a:t>
                </a:r>
                <a:endParaRPr lang="zh-CN" altLang="en-US" sz="36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149" name="文本框 6148"/>
              <p:cNvSpPr txBox="1"/>
              <p:nvPr/>
            </p:nvSpPr>
            <p:spPr>
              <a:xfrm>
                <a:off x="1066" y="2478"/>
                <a:ext cx="1316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800" b="1" dirty="0">
                    <a:latin typeface="Arial" panose="020B0604020202020204" pitchFamily="34" charset="0"/>
                  </a:rPr>
                  <a:t>0.367</a:t>
                </a:r>
                <a:r>
                  <a:rPr lang="zh-CN" altLang="en-US" sz="2800" b="1" dirty="0">
                    <a:latin typeface="Arial" panose="020B0604020202020204" pitchFamily="34" charset="0"/>
                  </a:rPr>
                  <a:t>＝</a:t>
                </a:r>
                <a:endParaRPr lang="zh-CN" altLang="en-US" sz="2800" b="1" dirty="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6165" name="组合 6164"/>
            <p:cNvGrpSpPr/>
            <p:nvPr/>
          </p:nvGrpSpPr>
          <p:grpSpPr>
            <a:xfrm>
              <a:off x="738" y="410"/>
              <a:ext cx="10432" cy="2605"/>
              <a:chOff x="295" y="164"/>
              <a:chExt cx="4173" cy="1042"/>
            </a:xfrm>
          </p:grpSpPr>
          <p:pic>
            <p:nvPicPr>
              <p:cNvPr id="6166" name="图片 6165" descr="1003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95" y="346"/>
                <a:ext cx="816" cy="86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67" name="矩形 6166"/>
              <p:cNvSpPr/>
              <p:nvPr/>
            </p:nvSpPr>
            <p:spPr>
              <a:xfrm>
                <a:off x="1429" y="164"/>
                <a:ext cx="3039" cy="681"/>
              </a:xfrm>
              <a:prstGeom prst="rect">
                <a:avLst/>
              </a:prstGeom>
            </p:spPr>
            <p:txBody>
              <a:bodyPr wrap="none" fromWordArt="1">
                <a:prstTxWarp prst="textCanUp">
                  <a:avLst>
                    <a:gd name="adj" fmla="val 66667"/>
                  </a:avLst>
                </a:prstTxWarp>
                <a:normAutofit/>
              </a:bodyPr>
              <a:p>
                <a:pPr algn="ctr"/>
                <a:r>
                  <a:rPr lang="zh-CN" altLang="en-US" sz="6000" b="1">
                    <a:ln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  <a:solidFill>
                      <a:srgbClr val="0000FF"/>
                    </a:solidFill>
                    <a:effectLst>
                      <a:outerShdw dist="45791" dir="2021404" algn="ctr" rotWithShape="0">
                        <a:srgbClr val="808080">
                          <a:alpha val="80000"/>
                        </a:srgbClr>
                      </a:outerShdw>
                    </a:effectLst>
                    <a:latin typeface="隶书" panose="02010509060101010101" pitchFamily="49" charset="-122"/>
                    <a:ea typeface="隶书" panose="02010509060101010101" pitchFamily="49" charset="-122"/>
                  </a:rPr>
                  <a:t>第一关，我能行！</a:t>
                </a:r>
                <a:endParaRPr lang="zh-CN" altLang="en-US" sz="6000" b="1">
                  <a:ln w="12700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rgbClr val="0000FF"/>
                  </a:solidFill>
                  <a:effectLst>
                    <a:outerShdw dist="45791" dir="2021404" algn="ctr" rotWithShape="0">
                      <a:srgbClr val="808080">
                        <a:alpha val="80000"/>
                      </a:srgbClr>
                    </a:outerShdw>
                  </a:effectLst>
                  <a:latin typeface="隶书" panose="02010509060101010101" pitchFamily="49" charset="-122"/>
                  <a:ea typeface="隶书" panose="02010509060101010101" pitchFamily="49" charset="-122"/>
                </a:endParaRPr>
              </a:p>
            </p:txBody>
          </p:sp>
        </p:grpSp>
      </p:grpSp>
      <p:grpSp>
        <p:nvGrpSpPr>
          <p:cNvPr id="6151" name="组合 6150"/>
          <p:cNvGrpSpPr/>
          <p:nvPr/>
        </p:nvGrpSpPr>
        <p:grpSpPr>
          <a:xfrm>
            <a:off x="3132138" y="2636838"/>
            <a:ext cx="2222784" cy="1038326"/>
            <a:chOff x="1565" y="1117"/>
            <a:chExt cx="1316" cy="614"/>
          </a:xfrm>
        </p:grpSpPr>
        <p:grpSp>
          <p:nvGrpSpPr>
            <p:cNvPr id="6152" name="组合 6151"/>
            <p:cNvGrpSpPr/>
            <p:nvPr/>
          </p:nvGrpSpPr>
          <p:grpSpPr>
            <a:xfrm>
              <a:off x="1565" y="1162"/>
              <a:ext cx="590" cy="569"/>
              <a:chOff x="4422" y="1434"/>
              <a:chExt cx="590" cy="569"/>
            </a:xfrm>
          </p:grpSpPr>
          <p:sp>
            <p:nvSpPr>
              <p:cNvPr id="6153" name="文本框 6152"/>
              <p:cNvSpPr txBox="1"/>
              <p:nvPr/>
            </p:nvSpPr>
            <p:spPr>
              <a:xfrm>
                <a:off x="4513" y="1434"/>
                <a:ext cx="499" cy="34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3200" b="1">
                    <a:latin typeface="Arial" panose="020B0604020202020204" pitchFamily="34" charset="0"/>
                  </a:rPr>
                  <a:t>45</a:t>
                </a:r>
                <a:endParaRPr lang="en-US" altLang="zh-CN" sz="3200" b="1">
                  <a:latin typeface="Arial" panose="020B0604020202020204" pitchFamily="34" charset="0"/>
                </a:endParaRPr>
              </a:p>
            </p:txBody>
          </p:sp>
          <p:sp>
            <p:nvSpPr>
              <p:cNvPr id="6154" name="直接连接符 6153"/>
              <p:cNvSpPr/>
              <p:nvPr/>
            </p:nvSpPr>
            <p:spPr>
              <a:xfrm>
                <a:off x="4513" y="1706"/>
                <a:ext cx="363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55" name="文本框 6154"/>
              <p:cNvSpPr txBox="1"/>
              <p:nvPr/>
            </p:nvSpPr>
            <p:spPr>
              <a:xfrm>
                <a:off x="4422" y="1661"/>
                <a:ext cx="590" cy="34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3200" b="1">
                    <a:latin typeface="Arial" panose="020B0604020202020204" pitchFamily="34" charset="0"/>
                  </a:rPr>
                  <a:t>100</a:t>
                </a:r>
                <a:endParaRPr lang="en-US" altLang="zh-CN" sz="3200" b="1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158" name="文本框 6157"/>
            <p:cNvSpPr txBox="1"/>
            <p:nvPr/>
          </p:nvSpPr>
          <p:spPr>
            <a:xfrm>
              <a:off x="2563" y="1117"/>
              <a:ext cx="318" cy="34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grpSp>
        <p:nvGrpSpPr>
          <p:cNvPr id="6161" name="组合 6160"/>
          <p:cNvGrpSpPr/>
          <p:nvPr/>
        </p:nvGrpSpPr>
        <p:grpSpPr>
          <a:xfrm>
            <a:off x="3132138" y="3716338"/>
            <a:ext cx="1223962" cy="1103312"/>
            <a:chOff x="3923" y="1797"/>
            <a:chExt cx="635" cy="574"/>
          </a:xfrm>
        </p:grpSpPr>
        <p:sp>
          <p:nvSpPr>
            <p:cNvPr id="3" name="文本框 2"/>
            <p:cNvSpPr txBox="1"/>
            <p:nvPr/>
          </p:nvSpPr>
          <p:spPr>
            <a:xfrm>
              <a:off x="4014" y="1797"/>
              <a:ext cx="499" cy="30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3200" b="1">
                  <a:latin typeface="Arial" panose="020B0604020202020204" pitchFamily="34" charset="0"/>
                </a:rPr>
                <a:t>367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  <p:sp>
          <p:nvSpPr>
            <p:cNvPr id="6163" name="直接连接符 6162"/>
            <p:cNvSpPr/>
            <p:nvPr/>
          </p:nvSpPr>
          <p:spPr>
            <a:xfrm>
              <a:off x="3923" y="2069"/>
              <a:ext cx="59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64" name="文本框 6163"/>
            <p:cNvSpPr txBox="1"/>
            <p:nvPr/>
          </p:nvSpPr>
          <p:spPr>
            <a:xfrm>
              <a:off x="3923" y="2069"/>
              <a:ext cx="635" cy="30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3200" b="1">
                  <a:latin typeface="Arial" panose="020B0604020202020204" pitchFamily="34" charset="0"/>
                </a:rPr>
                <a:t>1000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6150" name="文本框 6149"/>
          <p:cNvSpPr txBox="1"/>
          <p:nvPr/>
        </p:nvSpPr>
        <p:spPr>
          <a:xfrm>
            <a:off x="108585" y="4819650"/>
            <a:ext cx="8567420" cy="1076325"/>
          </a:xfrm>
          <a:prstGeom prst="rect">
            <a:avLst/>
          </a:prstGeom>
          <a:solidFill>
            <a:srgbClr val="00339A"/>
          </a:solidFill>
          <a:ln w="9525">
            <a:noFill/>
          </a:ln>
        </p:spPr>
        <p:txBody>
          <a:bodyPr wrap="square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3200" b="1" dirty="0">
                <a:solidFill>
                  <a:srgbClr val="FFFF00"/>
                </a:solidFill>
                <a:latin typeface="Arial" panose="020B0604020202020204" pitchFamily="34" charset="0"/>
              </a:rPr>
              <a:t>        </a:t>
            </a:r>
            <a:r>
              <a:rPr lang="zh-CN" altLang="en-US" sz="3200" b="1" dirty="0">
                <a:solidFill>
                  <a:srgbClr val="FFFF00"/>
                </a:solidFill>
                <a:latin typeface="Arial" panose="020B0604020202020204" pitchFamily="34" charset="0"/>
              </a:rPr>
              <a:t>把小数</a:t>
            </a:r>
            <a:r>
              <a:rPr lang="zh-CN" altLang="en-US" sz="3200" b="1" dirty="0">
                <a:solidFill>
                  <a:srgbClr val="FFFF00"/>
                </a:solidFill>
                <a:latin typeface="Arial" panose="020B0604020202020204" pitchFamily="34" charset="0"/>
                <a:sym typeface="+mn-ea"/>
              </a:rPr>
              <a:t>改写成</a:t>
            </a:r>
            <a:r>
              <a:rPr lang="zh-CN" altLang="en-US" sz="3200" b="1" dirty="0">
                <a:solidFill>
                  <a:srgbClr val="FFFF00"/>
                </a:solidFill>
                <a:latin typeface="Arial" panose="020B0604020202020204" pitchFamily="34" charset="0"/>
              </a:rPr>
              <a:t>分数，先把小数</a:t>
            </a:r>
            <a:r>
              <a:rPr lang="zh-CN" altLang="en-US" sz="3200" b="1" dirty="0">
                <a:solidFill>
                  <a:srgbClr val="FFFF00"/>
                </a:solidFill>
                <a:latin typeface="Arial" panose="020B0604020202020204" pitchFamily="34" charset="0"/>
                <a:sym typeface="+mn-ea"/>
              </a:rPr>
              <a:t>改写</a:t>
            </a:r>
            <a:r>
              <a:rPr lang="zh-CN" altLang="en-US" sz="3200" b="1" dirty="0">
                <a:solidFill>
                  <a:srgbClr val="FFFF00"/>
                </a:solidFill>
                <a:latin typeface="Arial" panose="020B0604020202020204" pitchFamily="34" charset="0"/>
              </a:rPr>
              <a:t>成分母是</a:t>
            </a:r>
            <a:r>
              <a:rPr lang="en-US" altLang="zh-CN" sz="3200" b="1" dirty="0">
                <a:solidFill>
                  <a:srgbClr val="FFFF00"/>
                </a:solidFill>
                <a:latin typeface="Arial" panose="020B0604020202020204" pitchFamily="34" charset="0"/>
              </a:rPr>
              <a:t>10</a:t>
            </a:r>
            <a:r>
              <a:rPr lang="zh-CN" altLang="en-US" sz="3200" b="1" dirty="0">
                <a:solidFill>
                  <a:srgbClr val="FFFF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3200" b="1" dirty="0">
                <a:solidFill>
                  <a:srgbClr val="FFFF00"/>
                </a:solidFill>
                <a:latin typeface="Arial" panose="020B0604020202020204" pitchFamily="34" charset="0"/>
              </a:rPr>
              <a:t>100</a:t>
            </a:r>
            <a:r>
              <a:rPr lang="zh-CN" altLang="en-US" sz="3200" b="1" dirty="0">
                <a:solidFill>
                  <a:srgbClr val="FFFF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3200" b="1" dirty="0">
                <a:solidFill>
                  <a:srgbClr val="FFFF00"/>
                </a:solidFill>
                <a:latin typeface="Arial" panose="020B0604020202020204" pitchFamily="34" charset="0"/>
              </a:rPr>
              <a:t>1000</a:t>
            </a:r>
            <a:r>
              <a:rPr lang="zh-CN" altLang="en-US" sz="3200" b="1" dirty="0">
                <a:solidFill>
                  <a:srgbClr val="FFFF00"/>
                </a:solidFill>
                <a:latin typeface="Arial" panose="020B0604020202020204" pitchFamily="34" charset="0"/>
              </a:rPr>
              <a:t>的分数，再约分化简。</a:t>
            </a:r>
            <a:endParaRPr lang="zh-CN" altLang="en-US" sz="3200" b="1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4129084" y="2636838"/>
            <a:ext cx="1457646" cy="1114425"/>
            <a:chOff x="2109" y="1117"/>
            <a:chExt cx="863" cy="659"/>
          </a:xfrm>
        </p:grpSpPr>
        <p:sp>
          <p:nvSpPr>
            <p:cNvPr id="13" name="文本框 12"/>
            <p:cNvSpPr txBox="1"/>
            <p:nvPr/>
          </p:nvSpPr>
          <p:spPr>
            <a:xfrm>
              <a:off x="2109" y="1253"/>
              <a:ext cx="408" cy="34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zh-CN" altLang="en-US" sz="3200" b="1" dirty="0">
                  <a:latin typeface="Arial" panose="020B0604020202020204" pitchFamily="34" charset="0"/>
                </a:rPr>
                <a:t>＝</a:t>
              </a:r>
              <a:endParaRPr lang="zh-CN" altLang="en-US" sz="3200" b="1" dirty="0">
                <a:latin typeface="Arial" panose="020B0604020202020204" pitchFamily="34" charset="0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2472" y="1117"/>
              <a:ext cx="500" cy="659"/>
              <a:chOff x="4195" y="1389"/>
              <a:chExt cx="500" cy="659"/>
            </a:xfrm>
          </p:grpSpPr>
          <p:sp>
            <p:nvSpPr>
              <p:cNvPr id="15" name="文本框 14"/>
              <p:cNvSpPr txBox="1"/>
              <p:nvPr/>
            </p:nvSpPr>
            <p:spPr>
              <a:xfrm>
                <a:off x="4286" y="1389"/>
                <a:ext cx="318" cy="34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3200" b="1">
                    <a:latin typeface="Arial" panose="020B0604020202020204" pitchFamily="34" charset="0"/>
                  </a:rPr>
                  <a:t>9</a:t>
                </a:r>
                <a:endParaRPr lang="en-US" altLang="zh-CN" sz="3200" b="1">
                  <a:latin typeface="Arial" panose="020B0604020202020204" pitchFamily="34" charset="0"/>
                </a:endParaRPr>
              </a:p>
            </p:txBody>
          </p:sp>
          <p:sp>
            <p:nvSpPr>
              <p:cNvPr id="16" name="直接连接符 15"/>
              <p:cNvSpPr/>
              <p:nvPr/>
            </p:nvSpPr>
            <p:spPr>
              <a:xfrm>
                <a:off x="4195" y="1706"/>
                <a:ext cx="409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" name="文本框 16"/>
              <p:cNvSpPr txBox="1"/>
              <p:nvPr/>
            </p:nvSpPr>
            <p:spPr>
              <a:xfrm>
                <a:off x="4241" y="1706"/>
                <a:ext cx="454" cy="34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3200" b="1">
                    <a:latin typeface="Arial" panose="020B0604020202020204" pitchFamily="34" charset="0"/>
                  </a:rPr>
                  <a:t>20</a:t>
                </a:r>
                <a:endParaRPr lang="en-US" altLang="zh-CN" sz="3200" b="1">
                  <a:latin typeface="Arial" panose="020B0604020202020204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文本框 7169"/>
          <p:cNvSpPr txBox="1"/>
          <p:nvPr/>
        </p:nvSpPr>
        <p:spPr>
          <a:xfrm>
            <a:off x="520700" y="586740"/>
            <a:ext cx="712533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3600" b="1" dirty="0">
                <a:solidFill>
                  <a:srgbClr val="0000CC"/>
                </a:solidFill>
                <a:latin typeface="Arial" panose="020B0604020202020204" pitchFamily="34" charset="0"/>
              </a:rPr>
              <a:t>把下面的分数</a:t>
            </a:r>
            <a:r>
              <a:rPr lang="zh-CN" altLang="en-US" sz="3600" b="1" dirty="0">
                <a:solidFill>
                  <a:srgbClr val="0000CC"/>
                </a:solidFill>
                <a:latin typeface="Arial" panose="020B0604020202020204" pitchFamily="34" charset="0"/>
                <a:sym typeface="+mn-ea"/>
              </a:rPr>
              <a:t>改写成</a:t>
            </a:r>
            <a:r>
              <a:rPr lang="zh-CN" altLang="en-US" sz="3600" b="1" dirty="0">
                <a:solidFill>
                  <a:srgbClr val="0000CC"/>
                </a:solidFill>
                <a:latin typeface="Arial" panose="020B0604020202020204" pitchFamily="34" charset="0"/>
              </a:rPr>
              <a:t>小数，再说一说你是怎样想的？ </a:t>
            </a:r>
            <a:endParaRPr lang="zh-CN" altLang="en-US" sz="3600" b="1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grpSp>
        <p:nvGrpSpPr>
          <p:cNvPr id="7175" name="组合 7174"/>
          <p:cNvGrpSpPr/>
          <p:nvPr/>
        </p:nvGrpSpPr>
        <p:grpSpPr>
          <a:xfrm>
            <a:off x="1547813" y="3213100"/>
            <a:ext cx="1152525" cy="1217613"/>
            <a:chOff x="521" y="2024"/>
            <a:chExt cx="589" cy="767"/>
          </a:xfrm>
        </p:grpSpPr>
        <p:sp>
          <p:nvSpPr>
            <p:cNvPr id="7176" name="文本框 7175"/>
            <p:cNvSpPr txBox="1"/>
            <p:nvPr/>
          </p:nvSpPr>
          <p:spPr>
            <a:xfrm>
              <a:off x="612" y="2024"/>
              <a:ext cx="483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3600" b="1">
                  <a:latin typeface="Arial" panose="020B0604020202020204" pitchFamily="34" charset="0"/>
                </a:rPr>
                <a:t>21</a:t>
              </a:r>
              <a:endParaRPr lang="en-US" altLang="zh-CN" sz="3600" b="1">
                <a:latin typeface="Arial" panose="020B0604020202020204" pitchFamily="34" charset="0"/>
              </a:endParaRPr>
            </a:p>
          </p:txBody>
        </p:sp>
        <p:sp>
          <p:nvSpPr>
            <p:cNvPr id="7177" name="直接连接符 7176"/>
            <p:cNvSpPr/>
            <p:nvPr/>
          </p:nvSpPr>
          <p:spPr>
            <a:xfrm>
              <a:off x="559" y="2387"/>
              <a:ext cx="48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78" name="文本框 7177"/>
            <p:cNvSpPr txBox="1"/>
            <p:nvPr/>
          </p:nvSpPr>
          <p:spPr>
            <a:xfrm>
              <a:off x="521" y="2387"/>
              <a:ext cx="589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3600" b="1">
                  <a:latin typeface="Arial" panose="020B0604020202020204" pitchFamily="34" charset="0"/>
                </a:rPr>
                <a:t>100</a:t>
              </a:r>
              <a:endParaRPr lang="en-US" altLang="zh-CN" sz="3600" b="1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556068" y="1991995"/>
            <a:ext cx="1152525" cy="1220788"/>
            <a:chOff x="521" y="2024"/>
            <a:chExt cx="589" cy="769"/>
          </a:xfrm>
        </p:grpSpPr>
        <p:sp>
          <p:nvSpPr>
            <p:cNvPr id="4" name="文本框 3"/>
            <p:cNvSpPr txBox="1"/>
            <p:nvPr/>
          </p:nvSpPr>
          <p:spPr>
            <a:xfrm>
              <a:off x="612" y="2024"/>
              <a:ext cx="483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3600" b="1">
                  <a:latin typeface="Arial" panose="020B0604020202020204" pitchFamily="34" charset="0"/>
                </a:rPr>
                <a:t> 3</a:t>
              </a:r>
              <a:endParaRPr lang="en-US" altLang="zh-CN" sz="3600" b="1">
                <a:latin typeface="Arial" panose="020B0604020202020204" pitchFamily="34" charset="0"/>
              </a:endParaRPr>
            </a:p>
          </p:txBody>
        </p:sp>
        <p:sp>
          <p:nvSpPr>
            <p:cNvPr id="5" name="直接连接符 4"/>
            <p:cNvSpPr/>
            <p:nvPr/>
          </p:nvSpPr>
          <p:spPr>
            <a:xfrm>
              <a:off x="559" y="2387"/>
              <a:ext cx="48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" name="文本框 5"/>
            <p:cNvSpPr txBox="1"/>
            <p:nvPr/>
          </p:nvSpPr>
          <p:spPr>
            <a:xfrm>
              <a:off x="521" y="2387"/>
              <a:ext cx="589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3600" b="1">
                  <a:latin typeface="Arial" panose="020B0604020202020204" pitchFamily="34" charset="0"/>
                </a:rPr>
                <a:t> 25</a:t>
              </a:r>
              <a:endParaRPr lang="en-US" altLang="zh-CN" sz="3600" b="1">
                <a:latin typeface="Arial" panose="020B0604020202020204" pitchFamily="34" charset="0"/>
              </a:endParaRPr>
            </a:p>
          </p:txBody>
        </p:sp>
      </p:grpSp>
      <p:sp>
        <p:nvSpPr>
          <p:cNvPr id="7173" name="矩形 7172"/>
          <p:cNvSpPr/>
          <p:nvPr/>
        </p:nvSpPr>
        <p:spPr>
          <a:xfrm>
            <a:off x="2484438" y="2227263"/>
            <a:ext cx="18002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3600" b="1">
                <a:latin typeface="Arial" panose="020B0604020202020204" pitchFamily="34" charset="0"/>
              </a:rPr>
              <a:t>= 3÷25</a:t>
            </a:r>
            <a:endParaRPr lang="en-US" altLang="zh-CN" sz="3600" b="1">
              <a:latin typeface="Arial" panose="020B0604020202020204" pitchFamily="34" charset="0"/>
            </a:endParaRPr>
          </a:p>
        </p:txBody>
      </p:sp>
      <p:sp>
        <p:nvSpPr>
          <p:cNvPr id="7182" name="文本框 7181"/>
          <p:cNvSpPr txBox="1"/>
          <p:nvPr/>
        </p:nvSpPr>
        <p:spPr>
          <a:xfrm>
            <a:off x="4356100" y="2205038"/>
            <a:ext cx="1944688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4000" b="1">
                <a:latin typeface="Arial" panose="020B0604020202020204" pitchFamily="34" charset="0"/>
              </a:rPr>
              <a:t>= 0.12</a:t>
            </a:r>
            <a:endParaRPr lang="en-US" altLang="zh-CN" sz="4000" b="1">
              <a:latin typeface="Arial" panose="020B0604020202020204" pitchFamily="34" charset="0"/>
            </a:endParaRPr>
          </a:p>
        </p:txBody>
      </p:sp>
      <p:sp>
        <p:nvSpPr>
          <p:cNvPr id="7172" name="文本框 7171"/>
          <p:cNvSpPr txBox="1"/>
          <p:nvPr/>
        </p:nvSpPr>
        <p:spPr>
          <a:xfrm>
            <a:off x="2627313" y="3500438"/>
            <a:ext cx="259238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3600" b="1">
                <a:latin typeface="Arial" panose="020B0604020202020204" pitchFamily="34" charset="0"/>
              </a:rPr>
              <a:t>= 21÷100</a:t>
            </a:r>
            <a:endParaRPr lang="en-US" altLang="zh-CN" sz="3600" b="1">
              <a:latin typeface="Arial" panose="020B0604020202020204" pitchFamily="34" charset="0"/>
            </a:endParaRPr>
          </a:p>
        </p:txBody>
      </p:sp>
      <p:sp>
        <p:nvSpPr>
          <p:cNvPr id="7183" name="文本框 7182"/>
          <p:cNvSpPr txBox="1"/>
          <p:nvPr/>
        </p:nvSpPr>
        <p:spPr>
          <a:xfrm>
            <a:off x="4932363" y="3500438"/>
            <a:ext cx="187166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4000" b="1">
                <a:latin typeface="Arial" panose="020B0604020202020204" pitchFamily="34" charset="0"/>
              </a:rPr>
              <a:t>= 0.21</a:t>
            </a:r>
            <a:endParaRPr lang="en-US" altLang="zh-CN" sz="4000" b="1">
              <a:latin typeface="Arial" panose="020B0604020202020204" pitchFamily="34" charset="0"/>
            </a:endParaRPr>
          </a:p>
        </p:txBody>
      </p:sp>
      <p:sp>
        <p:nvSpPr>
          <p:cNvPr id="7171" name="文本框 7170"/>
          <p:cNvSpPr txBox="1"/>
          <p:nvPr/>
        </p:nvSpPr>
        <p:spPr>
          <a:xfrm>
            <a:off x="862330" y="4366895"/>
            <a:ext cx="6985000" cy="1753235"/>
          </a:xfrm>
          <a:prstGeom prst="rect">
            <a:avLst/>
          </a:prstGeom>
          <a:solidFill>
            <a:srgbClr val="00339A"/>
          </a:solidFill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3600" b="1" dirty="0">
                <a:solidFill>
                  <a:srgbClr val="FFFF00"/>
                </a:solidFill>
                <a:latin typeface="Arial" panose="020B0604020202020204" pitchFamily="34" charset="0"/>
              </a:rPr>
              <a:t>       </a:t>
            </a:r>
            <a:r>
              <a:rPr lang="zh-CN" altLang="en-US" sz="3600" b="1" dirty="0">
                <a:solidFill>
                  <a:srgbClr val="FFFF00"/>
                </a:solidFill>
                <a:latin typeface="Arial" panose="020B0604020202020204" pitchFamily="34" charset="0"/>
              </a:rPr>
              <a:t>把分数</a:t>
            </a:r>
            <a:r>
              <a:rPr lang="zh-CN" altLang="en-US" sz="3600" b="1" dirty="0">
                <a:solidFill>
                  <a:srgbClr val="FFFF00"/>
                </a:solidFill>
                <a:latin typeface="Arial" panose="020B0604020202020204" pitchFamily="34" charset="0"/>
                <a:sym typeface="+mn-ea"/>
              </a:rPr>
              <a:t>改写成</a:t>
            </a:r>
            <a:r>
              <a:rPr lang="zh-CN" altLang="en-US" sz="3600" b="1" dirty="0">
                <a:solidFill>
                  <a:srgbClr val="FFFF00"/>
                </a:solidFill>
                <a:latin typeface="Arial" panose="020B0604020202020204" pitchFamily="34" charset="0"/>
              </a:rPr>
              <a:t>小数，用分子除 以分母，除不尽的一 般保留三位小数 。</a:t>
            </a:r>
            <a:endParaRPr lang="zh-CN" altLang="en-US" sz="3600" b="1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717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" fill="hold"/>
                                        <p:tgtEl>
                                          <p:spTgt spid="717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82" grpId="0"/>
      <p:bldP spid="7172" grpId="0"/>
      <p:bldP spid="7183" grpId="0"/>
      <p:bldP spid="7171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文本框 8193"/>
          <p:cNvSpPr txBox="1"/>
          <p:nvPr/>
        </p:nvSpPr>
        <p:spPr>
          <a:xfrm>
            <a:off x="-61595" y="528320"/>
            <a:ext cx="66960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3600" b="1" dirty="0">
                <a:solidFill>
                  <a:srgbClr val="0000CC"/>
                </a:solidFill>
                <a:latin typeface="Arial" panose="020B0604020202020204" pitchFamily="34" charset="0"/>
              </a:rPr>
              <a:t>   </a:t>
            </a:r>
            <a:r>
              <a:rPr lang="zh-CN" altLang="en-US" sz="3600" b="1" dirty="0">
                <a:solidFill>
                  <a:srgbClr val="0000CC"/>
                </a:solidFill>
                <a:latin typeface="Arial" panose="020B0604020202020204" pitchFamily="34" charset="0"/>
              </a:rPr>
              <a:t>把下面的分数改写成百分数。</a:t>
            </a:r>
            <a:endParaRPr lang="zh-CN" altLang="en-US" sz="3600" b="1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grpSp>
        <p:nvGrpSpPr>
          <p:cNvPr id="8196" name="组合 8195"/>
          <p:cNvGrpSpPr/>
          <p:nvPr/>
        </p:nvGrpSpPr>
        <p:grpSpPr>
          <a:xfrm>
            <a:off x="1295083" y="1707833"/>
            <a:ext cx="1008062" cy="1155700"/>
            <a:chOff x="1927" y="2659"/>
            <a:chExt cx="635" cy="728"/>
          </a:xfrm>
        </p:grpSpPr>
        <p:sp>
          <p:nvSpPr>
            <p:cNvPr id="8197" name="文本框 8196"/>
            <p:cNvSpPr txBox="1"/>
            <p:nvPr/>
          </p:nvSpPr>
          <p:spPr>
            <a:xfrm>
              <a:off x="2018" y="2659"/>
              <a:ext cx="54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3200" b="1">
                  <a:latin typeface="Arial" panose="020B0604020202020204" pitchFamily="34" charset="0"/>
                </a:rPr>
                <a:t>35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  <p:sp>
          <p:nvSpPr>
            <p:cNvPr id="8198" name="直接连接符 8197"/>
            <p:cNvSpPr/>
            <p:nvPr/>
          </p:nvSpPr>
          <p:spPr>
            <a:xfrm>
              <a:off x="1927" y="3022"/>
              <a:ext cx="54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199" name="文本框 8198"/>
            <p:cNvSpPr txBox="1"/>
            <p:nvPr/>
          </p:nvSpPr>
          <p:spPr>
            <a:xfrm>
              <a:off x="1927" y="3022"/>
              <a:ext cx="542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 eaLnBrk="0" hangingPunct="0"/>
              <a:r>
                <a:rPr lang="en-US" altLang="zh-CN" sz="3200" b="1">
                  <a:latin typeface="Arial" panose="020B0604020202020204" pitchFamily="34" charset="0"/>
                </a:rPr>
                <a:t>100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200" name="组合 8199"/>
          <p:cNvGrpSpPr/>
          <p:nvPr/>
        </p:nvGrpSpPr>
        <p:grpSpPr>
          <a:xfrm>
            <a:off x="4966970" y="1634808"/>
            <a:ext cx="1296988" cy="1155700"/>
            <a:chOff x="2245" y="2704"/>
            <a:chExt cx="817" cy="728"/>
          </a:xfrm>
        </p:grpSpPr>
        <p:sp>
          <p:nvSpPr>
            <p:cNvPr id="8201" name="文本框 8200"/>
            <p:cNvSpPr txBox="1"/>
            <p:nvPr/>
          </p:nvSpPr>
          <p:spPr>
            <a:xfrm>
              <a:off x="2381" y="2704"/>
              <a:ext cx="45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3200" b="1">
                  <a:latin typeface="Arial" panose="020B0604020202020204" pitchFamily="34" charset="0"/>
                </a:rPr>
                <a:t>9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  <p:sp>
          <p:nvSpPr>
            <p:cNvPr id="8202" name="直接连接符 8201"/>
            <p:cNvSpPr/>
            <p:nvPr/>
          </p:nvSpPr>
          <p:spPr>
            <a:xfrm>
              <a:off x="2290" y="3067"/>
              <a:ext cx="45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03" name="文本框 8202"/>
            <p:cNvSpPr txBox="1"/>
            <p:nvPr/>
          </p:nvSpPr>
          <p:spPr>
            <a:xfrm>
              <a:off x="2245" y="3067"/>
              <a:ext cx="817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3200" b="1">
                  <a:latin typeface="Arial" panose="020B0604020202020204" pitchFamily="34" charset="0"/>
                </a:rPr>
                <a:t>100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204" name="组合 8203"/>
          <p:cNvGrpSpPr/>
          <p:nvPr/>
        </p:nvGrpSpPr>
        <p:grpSpPr>
          <a:xfrm>
            <a:off x="1258888" y="3508058"/>
            <a:ext cx="1223962" cy="1155700"/>
            <a:chOff x="2653" y="2886"/>
            <a:chExt cx="771" cy="728"/>
          </a:xfrm>
        </p:grpSpPr>
        <p:sp>
          <p:nvSpPr>
            <p:cNvPr id="8205" name="文本框 8204"/>
            <p:cNvSpPr txBox="1"/>
            <p:nvPr/>
          </p:nvSpPr>
          <p:spPr>
            <a:xfrm>
              <a:off x="2653" y="2886"/>
              <a:ext cx="771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3200" b="1">
                  <a:latin typeface="Arial" panose="020B0604020202020204" pitchFamily="34" charset="0"/>
                </a:rPr>
                <a:t>21.2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  <p:sp>
          <p:nvSpPr>
            <p:cNvPr id="8206" name="直接连接符 8205"/>
            <p:cNvSpPr/>
            <p:nvPr/>
          </p:nvSpPr>
          <p:spPr>
            <a:xfrm>
              <a:off x="2653" y="3249"/>
              <a:ext cx="54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07" name="文本框 8206"/>
            <p:cNvSpPr txBox="1"/>
            <p:nvPr/>
          </p:nvSpPr>
          <p:spPr>
            <a:xfrm>
              <a:off x="2653" y="3249"/>
              <a:ext cx="545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3200" b="1">
                  <a:latin typeface="Arial" panose="020B0604020202020204" pitchFamily="34" charset="0"/>
                </a:rPr>
                <a:t>100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grpSp>
        <p:nvGrpSpPr>
          <p:cNvPr id="8208" name="组合 8207"/>
          <p:cNvGrpSpPr/>
          <p:nvPr/>
        </p:nvGrpSpPr>
        <p:grpSpPr>
          <a:xfrm>
            <a:off x="4966970" y="3500438"/>
            <a:ext cx="1152525" cy="1154112"/>
            <a:chOff x="3379" y="2614"/>
            <a:chExt cx="726" cy="727"/>
          </a:xfrm>
        </p:grpSpPr>
        <p:sp>
          <p:nvSpPr>
            <p:cNvPr id="8209" name="文本框 8208"/>
            <p:cNvSpPr txBox="1"/>
            <p:nvPr/>
          </p:nvSpPr>
          <p:spPr>
            <a:xfrm>
              <a:off x="3379" y="2614"/>
              <a:ext cx="635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3200" b="1">
                  <a:latin typeface="Arial" panose="020B0604020202020204" pitchFamily="34" charset="0"/>
                </a:rPr>
                <a:t> 1.8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  <p:sp>
          <p:nvSpPr>
            <p:cNvPr id="8210" name="直接连接符 8209"/>
            <p:cNvSpPr/>
            <p:nvPr/>
          </p:nvSpPr>
          <p:spPr>
            <a:xfrm>
              <a:off x="3379" y="2976"/>
              <a:ext cx="499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11" name="文本框 8210"/>
            <p:cNvSpPr txBox="1"/>
            <p:nvPr/>
          </p:nvSpPr>
          <p:spPr>
            <a:xfrm>
              <a:off x="3379" y="2976"/>
              <a:ext cx="726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3200" b="1">
                  <a:latin typeface="Arial" panose="020B0604020202020204" pitchFamily="34" charset="0"/>
                </a:rPr>
                <a:t>100</a:t>
              </a:r>
              <a:endParaRPr lang="en-US" altLang="zh-CN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8212" name="文本框 8211"/>
          <p:cNvSpPr txBox="1"/>
          <p:nvPr/>
        </p:nvSpPr>
        <p:spPr>
          <a:xfrm>
            <a:off x="2231708" y="2060575"/>
            <a:ext cx="16573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＝ </a:t>
            </a:r>
            <a:r>
              <a:rPr lang="en-US" altLang="zh-CN" sz="3200" b="1" dirty="0">
                <a:latin typeface="Arial" panose="020B0604020202020204" pitchFamily="34" charset="0"/>
              </a:rPr>
              <a:t>35</a:t>
            </a:r>
            <a:r>
              <a:rPr lang="zh-CN" altLang="en-US" sz="3200" b="1" dirty="0">
                <a:latin typeface="Arial" panose="020B0604020202020204" pitchFamily="34" charset="0"/>
              </a:rPr>
              <a:t>％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8214" name="文本框 8213"/>
          <p:cNvSpPr txBox="1"/>
          <p:nvPr/>
        </p:nvSpPr>
        <p:spPr>
          <a:xfrm>
            <a:off x="5867400" y="1989138"/>
            <a:ext cx="1366838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＝ </a:t>
            </a:r>
            <a:r>
              <a:rPr lang="en-US" altLang="zh-CN" sz="3200" b="1" dirty="0">
                <a:latin typeface="Arial" panose="020B0604020202020204" pitchFamily="34" charset="0"/>
              </a:rPr>
              <a:t>9</a:t>
            </a:r>
            <a:r>
              <a:rPr lang="zh-CN" altLang="en-US" sz="3200" b="1" dirty="0">
                <a:latin typeface="Arial" panose="020B0604020202020204" pitchFamily="34" charset="0"/>
              </a:rPr>
              <a:t>％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8213" name="文本框 8212"/>
          <p:cNvSpPr txBox="1"/>
          <p:nvPr/>
        </p:nvSpPr>
        <p:spPr>
          <a:xfrm>
            <a:off x="2124075" y="3790315"/>
            <a:ext cx="1944688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＝ </a:t>
            </a:r>
            <a:r>
              <a:rPr lang="en-US" altLang="zh-CN" sz="3200" b="1" dirty="0">
                <a:latin typeface="Arial" panose="020B0604020202020204" pitchFamily="34" charset="0"/>
              </a:rPr>
              <a:t>21.2</a:t>
            </a:r>
            <a:r>
              <a:rPr lang="zh-CN" altLang="en-US" sz="3200" b="1" dirty="0">
                <a:latin typeface="Arial" panose="020B0604020202020204" pitchFamily="34" charset="0"/>
              </a:rPr>
              <a:t>％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8215" name="文本框 8214"/>
          <p:cNvSpPr txBox="1"/>
          <p:nvPr/>
        </p:nvSpPr>
        <p:spPr>
          <a:xfrm>
            <a:off x="5795963" y="3789363"/>
            <a:ext cx="2159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＝ </a:t>
            </a:r>
            <a:r>
              <a:rPr lang="en-US" altLang="zh-CN" sz="3200" b="1" dirty="0">
                <a:latin typeface="Arial" panose="020B0604020202020204" pitchFamily="34" charset="0"/>
              </a:rPr>
              <a:t>1.8</a:t>
            </a:r>
            <a:r>
              <a:rPr lang="zh-CN" altLang="en-US" sz="3200" b="1" dirty="0">
                <a:latin typeface="Arial" panose="020B0604020202020204" pitchFamily="34" charset="0"/>
              </a:rPr>
              <a:t>％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8216" name="文本框 8215"/>
          <p:cNvSpPr txBox="1"/>
          <p:nvPr/>
        </p:nvSpPr>
        <p:spPr>
          <a:xfrm>
            <a:off x="822643" y="4740275"/>
            <a:ext cx="6911975" cy="1198880"/>
          </a:xfrm>
          <a:prstGeom prst="rect">
            <a:avLst/>
          </a:prstGeom>
          <a:solidFill>
            <a:srgbClr val="00339A"/>
          </a:solidFill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3600" b="1" dirty="0">
                <a:solidFill>
                  <a:srgbClr val="FFFF00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      </a:t>
            </a:r>
            <a:r>
              <a:rPr lang="zh-CN" altLang="en-US" sz="3600" b="1" dirty="0">
                <a:solidFill>
                  <a:srgbClr val="FFFF00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分母是</a:t>
            </a:r>
            <a:r>
              <a:rPr lang="en-US" altLang="zh-CN" sz="3600" b="1" dirty="0">
                <a:solidFill>
                  <a:srgbClr val="FFFF00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100</a:t>
            </a:r>
            <a:r>
              <a:rPr lang="zh-CN" altLang="en-US" sz="3600" b="1" dirty="0">
                <a:solidFill>
                  <a:srgbClr val="FFFF00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的分数可以直接</a:t>
            </a:r>
            <a:r>
              <a:rPr lang="zh-CN" altLang="en-US" sz="3600" b="1" dirty="0">
                <a:solidFill>
                  <a:srgbClr val="FFFF00"/>
                </a:solidFill>
                <a:latin typeface="Arial" panose="020B0604020202020204" pitchFamily="34" charset="0"/>
                <a:sym typeface="+mn-ea"/>
              </a:rPr>
              <a:t>改写成</a:t>
            </a:r>
            <a:r>
              <a:rPr lang="zh-CN" altLang="en-US" sz="3600" b="1" dirty="0">
                <a:solidFill>
                  <a:srgbClr val="FFFF00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百分数 。</a:t>
            </a:r>
            <a:endParaRPr lang="zh-CN" altLang="en-US" sz="3600" b="1" dirty="0">
              <a:solidFill>
                <a:srgbClr val="FFFF00"/>
              </a:solidFill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2" grpId="0"/>
      <p:bldP spid="8214" grpId="0"/>
      <p:bldP spid="8213" grpId="0"/>
      <p:bldP spid="8215" grpId="0"/>
      <p:bldP spid="821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椭圆形标注 1"/>
          <p:cNvSpPr/>
          <p:nvPr/>
        </p:nvSpPr>
        <p:spPr>
          <a:xfrm>
            <a:off x="143510" y="531495"/>
            <a:ext cx="1041400" cy="490220"/>
          </a:xfrm>
          <a:prstGeom prst="wedgeEllipseCallout">
            <a:avLst>
              <a:gd name="adj1" fmla="val -33685"/>
              <a:gd name="adj2" fmla="val 56134"/>
            </a:avLst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endParaRPr dirty="0">
              <a:latin typeface="Arial" panose="020B0604020202020204" pitchFamily="34" charset="0"/>
            </a:endParaRPr>
          </a:p>
        </p:txBody>
      </p:sp>
      <p:sp>
        <p:nvSpPr>
          <p:cNvPr id="12290" name="椭圆形标注 12289"/>
          <p:cNvSpPr/>
          <p:nvPr/>
        </p:nvSpPr>
        <p:spPr>
          <a:xfrm>
            <a:off x="4716463" y="3890963"/>
            <a:ext cx="3960812" cy="1655762"/>
          </a:xfrm>
          <a:prstGeom prst="wedgeEllipseCallout">
            <a:avLst>
              <a:gd name="adj1" fmla="val 45630"/>
              <a:gd name="adj2" fmla="val 43866"/>
            </a:avLst>
          </a:prstGeom>
          <a:solidFill>
            <a:srgbClr val="FFCC66"/>
          </a:solidFill>
          <a:ln w="9525" cap="flat" cmpd="sng">
            <a:solidFill>
              <a:srgbClr val="FFCC66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endParaRPr dirty="0">
              <a:latin typeface="Arial" panose="020B0604020202020204" pitchFamily="34" charset="0"/>
            </a:endParaRPr>
          </a:p>
        </p:txBody>
      </p:sp>
      <p:sp>
        <p:nvSpPr>
          <p:cNvPr id="12291" name="椭圆形标注 12290"/>
          <p:cNvSpPr/>
          <p:nvPr/>
        </p:nvSpPr>
        <p:spPr>
          <a:xfrm>
            <a:off x="477203" y="3891280"/>
            <a:ext cx="3960812" cy="1655763"/>
          </a:xfrm>
          <a:prstGeom prst="wedgeEllipseCallout">
            <a:avLst>
              <a:gd name="adj1" fmla="val -33685"/>
              <a:gd name="adj2" fmla="val 56134"/>
            </a:avLst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endParaRPr dirty="0">
              <a:latin typeface="Arial" panose="020B0604020202020204" pitchFamily="34" charset="0"/>
            </a:endParaRPr>
          </a:p>
        </p:txBody>
      </p:sp>
      <p:pic>
        <p:nvPicPr>
          <p:cNvPr id="12292" name="图片 1229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825" y="6030913"/>
            <a:ext cx="827088" cy="8270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3" name="图片 1229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3888" y="5805488"/>
            <a:ext cx="641350" cy="8556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4" name="文本框 12293"/>
          <p:cNvSpPr txBox="1"/>
          <p:nvPr/>
        </p:nvSpPr>
        <p:spPr>
          <a:xfrm>
            <a:off x="206375" y="459740"/>
            <a:ext cx="8731885" cy="212280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b="1" dirty="0">
                <a:solidFill>
                  <a:schemeClr val="tx2"/>
                </a:solidFill>
                <a:latin typeface="Arial" panose="020B0604020202020204" pitchFamily="34" charset="0"/>
              </a:rPr>
              <a:t>例</a:t>
            </a:r>
            <a:r>
              <a:rPr lang="en-US" altLang="zh-CN" sz="3600" b="1" dirty="0">
                <a:solidFill>
                  <a:schemeClr val="tx2"/>
                </a:solidFill>
                <a:latin typeface="Arial" panose="020B0604020202020204" pitchFamily="34" charset="0"/>
              </a:rPr>
              <a:t>2  </a:t>
            </a:r>
            <a:r>
              <a:rPr lang="zh-CN" altLang="en-US" sz="3200" b="1" dirty="0">
                <a:latin typeface="Arial" panose="020B0604020202020204" pitchFamily="34" charset="0"/>
              </a:rPr>
              <a:t>学校田径队进行体能训练，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r>
              <a:rPr lang="zh-CN" altLang="en-US" sz="3200" b="1" dirty="0">
                <a:latin typeface="Arial" panose="020B0604020202020204" pitchFamily="34" charset="0"/>
              </a:rPr>
              <a:t>李老师要求队员用</a:t>
            </a:r>
            <a:r>
              <a:rPr lang="en-US" altLang="zh-CN" sz="3200" b="1" dirty="0">
                <a:latin typeface="Arial" panose="020B0604020202020204" pitchFamily="34" charset="0"/>
              </a:rPr>
              <a:t>5</a:t>
            </a:r>
            <a:r>
              <a:rPr lang="zh-CN" altLang="en-US" sz="3200" b="1" dirty="0">
                <a:latin typeface="Arial" panose="020B0604020202020204" pitchFamily="34" charset="0"/>
              </a:rPr>
              <a:t>分钟完成指定个数的仰卧起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r>
              <a:rPr lang="zh-CN" altLang="en-US" sz="3200" b="1" dirty="0">
                <a:latin typeface="Arial" panose="020B0604020202020204" pitchFamily="34" charset="0"/>
              </a:rPr>
              <a:t>坐练习。结果王红完成了指定个数的</a:t>
            </a:r>
            <a:r>
              <a:rPr lang="en-US" altLang="zh-CN" sz="3200" b="1" dirty="0">
                <a:latin typeface="Arial" panose="020B0604020202020204" pitchFamily="34" charset="0"/>
              </a:rPr>
              <a:t>1.15</a:t>
            </a:r>
            <a:r>
              <a:rPr lang="zh-CN" altLang="en-US" sz="3200" b="1" dirty="0">
                <a:latin typeface="Arial" panose="020B0604020202020204" pitchFamily="34" charset="0"/>
              </a:rPr>
              <a:t>倍，李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r>
              <a:rPr lang="zh-CN" altLang="en-US" sz="3200" b="1" dirty="0">
                <a:latin typeface="Arial" panose="020B0604020202020204" pitchFamily="34" charset="0"/>
              </a:rPr>
              <a:t>芳完成了指定个数的</a:t>
            </a:r>
            <a:r>
              <a:rPr lang="en-US" altLang="zh-CN" sz="3200" b="1" dirty="0">
                <a:latin typeface="Arial" panose="020B0604020202020204" pitchFamily="34" charset="0"/>
              </a:rPr>
              <a:t>110</a:t>
            </a:r>
            <a:r>
              <a:rPr lang="zh-CN" altLang="en-US" sz="3200" b="1" dirty="0">
                <a:latin typeface="Arial" panose="020B0604020202020204" pitchFamily="34" charset="0"/>
              </a:rPr>
              <a:t>％。谁完成的个数多？</a:t>
            </a:r>
            <a:endParaRPr lang="zh-CN" altLang="en-US" sz="3200" b="1">
              <a:latin typeface="Arial" panose="020B0604020202020204" pitchFamily="34" charset="0"/>
            </a:endParaRPr>
          </a:p>
        </p:txBody>
      </p:sp>
      <p:sp>
        <p:nvSpPr>
          <p:cNvPr id="12295" name="文本框 12294"/>
          <p:cNvSpPr txBox="1"/>
          <p:nvPr/>
        </p:nvSpPr>
        <p:spPr>
          <a:xfrm>
            <a:off x="250825" y="2700338"/>
            <a:ext cx="8388350" cy="1190625"/>
          </a:xfrm>
          <a:prstGeom prst="rect">
            <a:avLst/>
          </a:prstGeom>
          <a:solidFill>
            <a:srgbClr val="E2BCE0"/>
          </a:solidFill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b="1" dirty="0">
                <a:latin typeface="Arial" panose="020B0604020202020204" pitchFamily="34" charset="0"/>
              </a:rPr>
              <a:t>要知道谁完成的个数多，只要比较</a:t>
            </a:r>
            <a:r>
              <a:rPr lang="en-US" altLang="zh-CN" sz="3600" b="1" dirty="0">
                <a:latin typeface="Arial" panose="020B0604020202020204" pitchFamily="34" charset="0"/>
              </a:rPr>
              <a:t>1.15</a:t>
            </a:r>
            <a:r>
              <a:rPr lang="zh-CN" altLang="en-US" sz="3600" b="1" dirty="0">
                <a:latin typeface="Arial" panose="020B0604020202020204" pitchFamily="34" charset="0"/>
              </a:rPr>
              <a:t>与</a:t>
            </a:r>
            <a:endParaRPr lang="zh-CN" altLang="en-US" sz="3600" b="1" dirty="0">
              <a:latin typeface="Arial" panose="020B0604020202020204" pitchFamily="34" charset="0"/>
            </a:endParaRPr>
          </a:p>
          <a:p>
            <a:r>
              <a:rPr lang="en-US" altLang="zh-CN" sz="3600" b="1" dirty="0">
                <a:latin typeface="Arial" panose="020B0604020202020204" pitchFamily="34" charset="0"/>
              </a:rPr>
              <a:t>110</a:t>
            </a:r>
            <a:r>
              <a:rPr lang="zh-CN" altLang="en-US" sz="3600" b="1" dirty="0">
                <a:latin typeface="Arial" panose="020B0604020202020204" pitchFamily="34" charset="0"/>
              </a:rPr>
              <a:t>％的大小。</a:t>
            </a:r>
            <a:endParaRPr lang="zh-CN" altLang="en-US" sz="3600" b="1">
              <a:latin typeface="Arial" panose="020B0604020202020204" pitchFamily="34" charset="0"/>
            </a:endParaRPr>
          </a:p>
        </p:txBody>
      </p:sp>
      <p:sp>
        <p:nvSpPr>
          <p:cNvPr id="12296" name="文本框 12295"/>
          <p:cNvSpPr txBox="1"/>
          <p:nvPr/>
        </p:nvSpPr>
        <p:spPr>
          <a:xfrm>
            <a:off x="694373" y="4124325"/>
            <a:ext cx="3841750" cy="11906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b="1" dirty="0">
                <a:latin typeface="Arial" panose="020B0604020202020204" pitchFamily="34" charset="0"/>
              </a:rPr>
              <a:t>可把小数改写成</a:t>
            </a:r>
            <a:endParaRPr lang="zh-CN" altLang="en-US" sz="3600" b="1" dirty="0">
              <a:latin typeface="Arial" panose="020B0604020202020204" pitchFamily="34" charset="0"/>
            </a:endParaRPr>
          </a:p>
          <a:p>
            <a:r>
              <a:rPr lang="zh-CN" altLang="en-US" sz="3600" b="1" dirty="0">
                <a:latin typeface="Arial" panose="020B0604020202020204" pitchFamily="34" charset="0"/>
              </a:rPr>
              <a:t>百分数，再比较。</a:t>
            </a:r>
            <a:endParaRPr lang="zh-CN" altLang="en-US" sz="3600" b="1">
              <a:latin typeface="Arial" panose="020B0604020202020204" pitchFamily="34" charset="0"/>
            </a:endParaRPr>
          </a:p>
        </p:txBody>
      </p:sp>
      <p:sp>
        <p:nvSpPr>
          <p:cNvPr id="12297" name="文本框 12296"/>
          <p:cNvSpPr txBox="1"/>
          <p:nvPr/>
        </p:nvSpPr>
        <p:spPr>
          <a:xfrm>
            <a:off x="4940618" y="4124325"/>
            <a:ext cx="3841750" cy="11906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b="1" dirty="0">
                <a:latin typeface="Arial" panose="020B0604020202020204" pitchFamily="34" charset="0"/>
              </a:rPr>
              <a:t>可把百分数改写</a:t>
            </a:r>
            <a:endParaRPr lang="zh-CN" altLang="en-US" sz="3600" b="1" dirty="0">
              <a:latin typeface="Arial" panose="020B0604020202020204" pitchFamily="34" charset="0"/>
            </a:endParaRPr>
          </a:p>
          <a:p>
            <a:r>
              <a:rPr lang="zh-CN" altLang="en-US" sz="3600" b="1" dirty="0">
                <a:latin typeface="Arial" panose="020B0604020202020204" pitchFamily="34" charset="0"/>
              </a:rPr>
              <a:t>成小数，再比较。</a:t>
            </a:r>
            <a:endParaRPr lang="zh-CN" altLang="en-US" sz="36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ldLvl="0" animBg="1"/>
      <p:bldP spid="12291" grpId="0" bldLvl="0" animBg="1"/>
      <p:bldP spid="12295" grpId="0" bldLvl="0" animBg="1"/>
      <p:bldP spid="12296" grpId="0"/>
      <p:bldP spid="12297" grpId="0"/>
      <p:bldP spid="2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0242" name="组合 10241"/>
          <p:cNvGrpSpPr/>
          <p:nvPr/>
        </p:nvGrpSpPr>
        <p:grpSpPr>
          <a:xfrm>
            <a:off x="3600768" y="3931285"/>
            <a:ext cx="1655762" cy="950913"/>
            <a:chOff x="4785" y="1480"/>
            <a:chExt cx="817" cy="599"/>
          </a:xfrm>
        </p:grpSpPr>
        <p:grpSp>
          <p:nvGrpSpPr>
            <p:cNvPr id="10243" name="组合 10242"/>
            <p:cNvGrpSpPr/>
            <p:nvPr/>
          </p:nvGrpSpPr>
          <p:grpSpPr>
            <a:xfrm>
              <a:off x="5103" y="1480"/>
              <a:ext cx="499" cy="599"/>
              <a:chOff x="431" y="2568"/>
              <a:chExt cx="499" cy="599"/>
            </a:xfrm>
          </p:grpSpPr>
          <p:sp>
            <p:nvSpPr>
              <p:cNvPr id="10244" name="文本框 10243"/>
              <p:cNvSpPr txBox="1"/>
              <p:nvPr/>
            </p:nvSpPr>
            <p:spPr>
              <a:xfrm>
                <a:off x="431" y="2840"/>
                <a:ext cx="499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  <a:latin typeface="Arial" panose="020B0604020202020204" pitchFamily="34" charset="0"/>
                  </a:rPr>
                  <a:t>100</a:t>
                </a:r>
                <a:endParaRPr lang="en-US" altLang="zh-CN" sz="2800">
                  <a:solidFill>
                    <a:srgbClr val="0000CC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0245" name="文本框 10244"/>
              <p:cNvSpPr txBox="1"/>
              <p:nvPr/>
            </p:nvSpPr>
            <p:spPr>
              <a:xfrm>
                <a:off x="431" y="2568"/>
                <a:ext cx="408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  <a:latin typeface="Arial" panose="020B0604020202020204" pitchFamily="34" charset="0"/>
                  </a:rPr>
                  <a:t>260</a:t>
                </a:r>
                <a:endParaRPr lang="en-US" altLang="zh-CN" sz="2800">
                  <a:solidFill>
                    <a:srgbClr val="0000CC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0246" name="直接连接符 10245"/>
              <p:cNvSpPr/>
              <p:nvPr/>
            </p:nvSpPr>
            <p:spPr>
              <a:xfrm>
                <a:off x="431" y="2840"/>
                <a:ext cx="363" cy="0"/>
              </a:xfrm>
              <a:prstGeom prst="line">
                <a:avLst/>
              </a:prstGeom>
              <a:ln w="9525" cap="flat" cmpd="sng">
                <a:solidFill>
                  <a:srgbClr val="0000CC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0247" name="文本框 10246"/>
            <p:cNvSpPr txBox="1"/>
            <p:nvPr/>
          </p:nvSpPr>
          <p:spPr>
            <a:xfrm>
              <a:off x="4785" y="1570"/>
              <a:ext cx="36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zh-CN" altLang="en-US" sz="2800" dirty="0">
                  <a:solidFill>
                    <a:srgbClr val="0000CC"/>
                  </a:solidFill>
                  <a:latin typeface="Arial" panose="020B0604020202020204" pitchFamily="34" charset="0"/>
                </a:rPr>
                <a:t>＝</a:t>
              </a:r>
              <a:endParaRPr lang="zh-CN" altLang="en-US" sz="2800" dirty="0">
                <a:solidFill>
                  <a:srgbClr val="0000CC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0248" name="组合 10247"/>
          <p:cNvGrpSpPr/>
          <p:nvPr/>
        </p:nvGrpSpPr>
        <p:grpSpPr>
          <a:xfrm>
            <a:off x="3780790" y="2759393"/>
            <a:ext cx="1079500" cy="1012825"/>
            <a:chOff x="2336" y="2069"/>
            <a:chExt cx="680" cy="638"/>
          </a:xfrm>
        </p:grpSpPr>
        <p:sp>
          <p:nvSpPr>
            <p:cNvPr id="10249" name="直接连接符 10248"/>
            <p:cNvSpPr/>
            <p:nvPr/>
          </p:nvSpPr>
          <p:spPr>
            <a:xfrm flipH="1">
              <a:off x="2562" y="2387"/>
              <a:ext cx="363" cy="0"/>
            </a:xfrm>
            <a:prstGeom prst="line">
              <a:avLst/>
            </a:prstGeom>
            <a:ln w="25400" cap="flat" cmpd="sng">
              <a:solidFill>
                <a:srgbClr val="0000CC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10250" name="组合 10249"/>
            <p:cNvGrpSpPr/>
            <p:nvPr/>
          </p:nvGrpSpPr>
          <p:grpSpPr>
            <a:xfrm>
              <a:off x="2336" y="2069"/>
              <a:ext cx="680" cy="638"/>
              <a:chOff x="2426" y="1706"/>
              <a:chExt cx="682" cy="653"/>
            </a:xfrm>
          </p:grpSpPr>
          <p:sp>
            <p:nvSpPr>
              <p:cNvPr id="10251" name="文本框 10250"/>
              <p:cNvSpPr txBox="1"/>
              <p:nvPr/>
            </p:nvSpPr>
            <p:spPr>
              <a:xfrm>
                <a:off x="2699" y="1706"/>
                <a:ext cx="409" cy="33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  <a:latin typeface="Arial" panose="020B0604020202020204" pitchFamily="34" charset="0"/>
                  </a:rPr>
                  <a:t>50</a:t>
                </a:r>
                <a:endParaRPr lang="en-US" altLang="zh-CN" sz="2800">
                  <a:solidFill>
                    <a:srgbClr val="0000CC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0252" name="文本框 10251"/>
              <p:cNvSpPr txBox="1"/>
              <p:nvPr/>
            </p:nvSpPr>
            <p:spPr>
              <a:xfrm>
                <a:off x="2608" y="2024"/>
                <a:ext cx="499" cy="33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  <a:latin typeface="Arial" panose="020B0604020202020204" pitchFamily="34" charset="0"/>
                  </a:rPr>
                  <a:t>100</a:t>
                </a:r>
                <a:endParaRPr lang="en-US" altLang="zh-CN" sz="2800">
                  <a:solidFill>
                    <a:srgbClr val="0000CC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0253" name="矩形 10252"/>
              <p:cNvSpPr/>
              <p:nvPr/>
            </p:nvSpPr>
            <p:spPr>
              <a:xfrm>
                <a:off x="2426" y="1888"/>
                <a:ext cx="317" cy="29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0" hangingPunct="0"/>
                <a:r>
                  <a:rPr lang="en-US" altLang="zh-CN" sz="2400" b="1">
                    <a:solidFill>
                      <a:srgbClr val="0000CC"/>
                    </a:solidFill>
                    <a:latin typeface="Arial" panose="020B0604020202020204" pitchFamily="34" charset="0"/>
                  </a:rPr>
                  <a:t>=</a:t>
                </a:r>
                <a:endParaRPr lang="en-US" altLang="zh-CN" sz="2400" b="1">
                  <a:solidFill>
                    <a:srgbClr val="0000CC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0254" name="文本框 10253"/>
          <p:cNvSpPr txBox="1"/>
          <p:nvPr/>
        </p:nvSpPr>
        <p:spPr>
          <a:xfrm>
            <a:off x="4932363" y="2966403"/>
            <a:ext cx="1431925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>
                <a:schemeClr val="bg1"/>
              </a:buClr>
            </a:pPr>
            <a:r>
              <a:rPr lang="en-US" altLang="zh-CN" sz="3200" b="1">
                <a:solidFill>
                  <a:srgbClr val="0000CC"/>
                </a:solidFill>
                <a:latin typeface="Times New Roman" panose="02020603050405020304" pitchFamily="18" charset="0"/>
              </a:rPr>
              <a:t>= 50 %</a:t>
            </a:r>
            <a:endParaRPr lang="en-US" altLang="zh-CN" sz="3200" b="1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5" name="文本框 10254"/>
          <p:cNvSpPr txBox="1"/>
          <p:nvPr/>
        </p:nvSpPr>
        <p:spPr>
          <a:xfrm>
            <a:off x="5145723" y="4073843"/>
            <a:ext cx="1635125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>
                <a:schemeClr val="bg1"/>
              </a:buClr>
            </a:pPr>
            <a:r>
              <a:rPr lang="en-US" altLang="zh-CN" sz="3200" b="1">
                <a:solidFill>
                  <a:srgbClr val="0000CC"/>
                </a:solidFill>
                <a:latin typeface="Times New Roman" panose="02020603050405020304" pitchFamily="18" charset="0"/>
              </a:rPr>
              <a:t>= 260 %</a:t>
            </a:r>
            <a:endParaRPr lang="en-US" altLang="zh-CN" sz="3200" b="1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0256" name="组合 10255"/>
          <p:cNvGrpSpPr/>
          <p:nvPr/>
        </p:nvGrpSpPr>
        <p:grpSpPr>
          <a:xfrm>
            <a:off x="1331912" y="2133600"/>
            <a:ext cx="6623051" cy="3400425"/>
            <a:chOff x="1293" y="981"/>
            <a:chExt cx="4172" cy="2142"/>
          </a:xfrm>
        </p:grpSpPr>
        <p:sp>
          <p:nvSpPr>
            <p:cNvPr id="10257" name="文本框 10256"/>
            <p:cNvSpPr txBox="1"/>
            <p:nvPr/>
          </p:nvSpPr>
          <p:spPr>
            <a:xfrm>
              <a:off x="1474" y="981"/>
              <a:ext cx="3991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buClr>
                  <a:schemeClr val="bg1"/>
                </a:buClr>
              </a:pPr>
              <a:r>
                <a:rPr lang="zh-CN" altLang="en-US" sz="3200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把 </a:t>
              </a:r>
              <a:r>
                <a:rPr lang="en-US" altLang="zh-CN" sz="3200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0.5 </a:t>
              </a:r>
              <a:r>
                <a:rPr lang="zh-CN" altLang="en-US" sz="3200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、</a:t>
              </a:r>
              <a:r>
                <a:rPr lang="en-US" altLang="zh-CN" sz="3200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2.6 </a:t>
              </a:r>
              <a:r>
                <a:rPr lang="zh-CN" altLang="en-US" sz="3200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、</a:t>
              </a:r>
              <a:r>
                <a:rPr lang="en-US" altLang="zh-CN" sz="3200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0.789  </a:t>
              </a:r>
              <a:r>
                <a:rPr lang="zh-CN" altLang="en-US" sz="3200" b="1" dirty="0">
                  <a:solidFill>
                    <a:srgbClr val="0000CC"/>
                  </a:solidFill>
                  <a:latin typeface="Arial" panose="020B0604020202020204" pitchFamily="34" charset="0"/>
                  <a:sym typeface="+mn-ea"/>
                </a:rPr>
                <a:t>改写成</a:t>
              </a:r>
              <a:r>
                <a:rPr lang="zh-CN" altLang="en-US" sz="3200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百分数。</a:t>
              </a:r>
              <a:endParaRPr lang="zh-CN" altLang="en-US" sz="3200" b="1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258" name="文本框 10257"/>
            <p:cNvSpPr txBox="1"/>
            <p:nvPr/>
          </p:nvSpPr>
          <p:spPr>
            <a:xfrm>
              <a:off x="1599" y="1518"/>
              <a:ext cx="646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Clr>
                  <a:schemeClr val="bg1"/>
                </a:buClr>
              </a:pPr>
              <a:r>
                <a:rPr lang="en-US" altLang="zh-CN" sz="3200" b="1">
                  <a:solidFill>
                    <a:srgbClr val="0000CC"/>
                  </a:solidFill>
                  <a:latin typeface="Times New Roman" panose="02020603050405020304" pitchFamily="18" charset="0"/>
                </a:rPr>
                <a:t>0.5 =</a:t>
              </a:r>
              <a:endParaRPr lang="en-US" altLang="zh-CN" sz="3200" b="1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259" name="文本框 10258"/>
            <p:cNvSpPr txBox="1"/>
            <p:nvPr/>
          </p:nvSpPr>
          <p:spPr>
            <a:xfrm>
              <a:off x="1567" y="2172"/>
              <a:ext cx="710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Clr>
                  <a:schemeClr val="bg1"/>
                </a:buClr>
              </a:pPr>
              <a:r>
                <a:rPr lang="en-US" altLang="zh-CN" sz="3200" b="1">
                  <a:solidFill>
                    <a:srgbClr val="0000CC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2.6  =</a:t>
              </a:r>
              <a:endParaRPr lang="en-US" altLang="zh-CN" sz="3200" b="1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10260" name="文本框 10259"/>
            <p:cNvSpPr txBox="1"/>
            <p:nvPr/>
          </p:nvSpPr>
          <p:spPr>
            <a:xfrm>
              <a:off x="1293" y="2758"/>
              <a:ext cx="966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Clr>
                  <a:schemeClr val="bg1"/>
                </a:buClr>
              </a:pPr>
              <a:r>
                <a:rPr lang="en-US" altLang="zh-CN" sz="3200" b="1">
                  <a:solidFill>
                    <a:srgbClr val="0000CC"/>
                  </a:solidFill>
                  <a:latin typeface="Times New Roman" panose="02020603050405020304" pitchFamily="18" charset="0"/>
                </a:rPr>
                <a:t>0.789  =</a:t>
              </a:r>
              <a:endParaRPr lang="en-US" altLang="zh-CN" sz="3200" b="1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0261" name="文本框 10260"/>
          <p:cNvSpPr txBox="1"/>
          <p:nvPr/>
        </p:nvSpPr>
        <p:spPr>
          <a:xfrm>
            <a:off x="5078095" y="4967605"/>
            <a:ext cx="15938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>
                <a:schemeClr val="bg1"/>
              </a:buClr>
            </a:pP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= </a:t>
            </a:r>
            <a:r>
              <a:rPr lang="en-US" altLang="zh-CN" sz="3200" b="1">
                <a:solidFill>
                  <a:srgbClr val="0000CC"/>
                </a:solidFill>
                <a:latin typeface="Times New Roman" panose="02020603050405020304" pitchFamily="18" charset="0"/>
              </a:rPr>
              <a:t>78.9%</a:t>
            </a:r>
            <a:endParaRPr lang="en-US" altLang="zh-CN" sz="3200" b="1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0262" name="组合 10261"/>
          <p:cNvGrpSpPr/>
          <p:nvPr/>
        </p:nvGrpSpPr>
        <p:grpSpPr>
          <a:xfrm>
            <a:off x="2894013" y="2851468"/>
            <a:ext cx="792162" cy="952500"/>
            <a:chOff x="431" y="2205"/>
            <a:chExt cx="499" cy="600"/>
          </a:xfrm>
        </p:grpSpPr>
        <p:sp>
          <p:nvSpPr>
            <p:cNvPr id="10263" name="文本框 10262"/>
            <p:cNvSpPr txBox="1"/>
            <p:nvPr/>
          </p:nvSpPr>
          <p:spPr>
            <a:xfrm>
              <a:off x="521" y="2205"/>
              <a:ext cx="409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2800">
                  <a:solidFill>
                    <a:srgbClr val="0000CC"/>
                  </a:solidFill>
                  <a:latin typeface="Arial" panose="020B0604020202020204" pitchFamily="34" charset="0"/>
                </a:rPr>
                <a:t> 5</a:t>
              </a:r>
              <a:endParaRPr lang="en-US" altLang="zh-CN" sz="2800">
                <a:solidFill>
                  <a:srgbClr val="0000C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64" name="直接连接符 10263"/>
            <p:cNvSpPr/>
            <p:nvPr/>
          </p:nvSpPr>
          <p:spPr>
            <a:xfrm>
              <a:off x="521" y="2478"/>
              <a:ext cx="363" cy="0"/>
            </a:xfrm>
            <a:prstGeom prst="line">
              <a:avLst/>
            </a:prstGeom>
            <a:ln w="9525" cap="flat" cmpd="sng">
              <a:solidFill>
                <a:srgbClr val="0000CC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65" name="文本框 10264"/>
            <p:cNvSpPr txBox="1"/>
            <p:nvPr/>
          </p:nvSpPr>
          <p:spPr>
            <a:xfrm>
              <a:off x="431" y="2478"/>
              <a:ext cx="499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2800">
                  <a:solidFill>
                    <a:srgbClr val="0000CC"/>
                  </a:solidFill>
                  <a:latin typeface="Arial" panose="020B0604020202020204" pitchFamily="34" charset="0"/>
                </a:rPr>
                <a:t> 10</a:t>
              </a:r>
              <a:endParaRPr lang="en-US" altLang="zh-CN" sz="2800">
                <a:solidFill>
                  <a:srgbClr val="0000CC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0271" name="组合 10270"/>
          <p:cNvGrpSpPr/>
          <p:nvPr/>
        </p:nvGrpSpPr>
        <p:grpSpPr>
          <a:xfrm>
            <a:off x="2867978" y="4728210"/>
            <a:ext cx="1150937" cy="1022350"/>
            <a:chOff x="340" y="2523"/>
            <a:chExt cx="725" cy="644"/>
          </a:xfrm>
        </p:grpSpPr>
        <p:sp>
          <p:nvSpPr>
            <p:cNvPr id="10272" name="文本框 10271"/>
            <p:cNvSpPr txBox="1"/>
            <p:nvPr/>
          </p:nvSpPr>
          <p:spPr>
            <a:xfrm>
              <a:off x="340" y="2840"/>
              <a:ext cx="725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2800">
                  <a:solidFill>
                    <a:srgbClr val="0000CC"/>
                  </a:solidFill>
                  <a:latin typeface="Arial" panose="020B0604020202020204" pitchFamily="34" charset="0"/>
                </a:rPr>
                <a:t>1000</a:t>
              </a:r>
              <a:endParaRPr lang="en-US" altLang="zh-CN" sz="2800">
                <a:solidFill>
                  <a:srgbClr val="0000C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73" name="文本框 10272"/>
            <p:cNvSpPr txBox="1"/>
            <p:nvPr/>
          </p:nvSpPr>
          <p:spPr>
            <a:xfrm>
              <a:off x="385" y="2523"/>
              <a:ext cx="499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2800">
                  <a:solidFill>
                    <a:srgbClr val="0000CC"/>
                  </a:solidFill>
                  <a:latin typeface="Arial" panose="020B0604020202020204" pitchFamily="34" charset="0"/>
                </a:rPr>
                <a:t>789</a:t>
              </a:r>
              <a:endParaRPr lang="en-US" altLang="zh-CN" sz="2800">
                <a:solidFill>
                  <a:srgbClr val="0000C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74" name="直接连接符 10273"/>
            <p:cNvSpPr/>
            <p:nvPr/>
          </p:nvSpPr>
          <p:spPr>
            <a:xfrm>
              <a:off x="385" y="2840"/>
              <a:ext cx="499" cy="0"/>
            </a:xfrm>
            <a:prstGeom prst="line">
              <a:avLst/>
            </a:prstGeom>
            <a:ln w="9525" cap="flat" cmpd="sng">
              <a:solidFill>
                <a:srgbClr val="0000CC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0275" name="组合 10274"/>
          <p:cNvGrpSpPr/>
          <p:nvPr/>
        </p:nvGrpSpPr>
        <p:grpSpPr>
          <a:xfrm>
            <a:off x="2506345" y="3860165"/>
            <a:ext cx="1296988" cy="950913"/>
            <a:chOff x="4785" y="1480"/>
            <a:chExt cx="817" cy="599"/>
          </a:xfrm>
        </p:grpSpPr>
        <p:grpSp>
          <p:nvGrpSpPr>
            <p:cNvPr id="10276" name="组合 10275"/>
            <p:cNvGrpSpPr/>
            <p:nvPr/>
          </p:nvGrpSpPr>
          <p:grpSpPr>
            <a:xfrm>
              <a:off x="5103" y="1480"/>
              <a:ext cx="499" cy="599"/>
              <a:chOff x="431" y="2568"/>
              <a:chExt cx="499" cy="599"/>
            </a:xfrm>
          </p:grpSpPr>
          <p:sp>
            <p:nvSpPr>
              <p:cNvPr id="10277" name="文本框 10276"/>
              <p:cNvSpPr txBox="1"/>
              <p:nvPr/>
            </p:nvSpPr>
            <p:spPr>
              <a:xfrm>
                <a:off x="431" y="2840"/>
                <a:ext cx="499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  <a:latin typeface="Arial" panose="020B0604020202020204" pitchFamily="34" charset="0"/>
                  </a:rPr>
                  <a:t>10</a:t>
                </a:r>
                <a:endParaRPr lang="en-US" altLang="zh-CN" sz="2800">
                  <a:solidFill>
                    <a:srgbClr val="0000CC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0278" name="文本框 10277"/>
              <p:cNvSpPr txBox="1"/>
              <p:nvPr/>
            </p:nvSpPr>
            <p:spPr>
              <a:xfrm>
                <a:off x="431" y="2568"/>
                <a:ext cx="408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  <a:latin typeface="Arial" panose="020B0604020202020204" pitchFamily="34" charset="0"/>
                  </a:rPr>
                  <a:t>26</a:t>
                </a:r>
                <a:endParaRPr lang="en-US" altLang="zh-CN" sz="2800">
                  <a:solidFill>
                    <a:srgbClr val="0000CC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0279" name="直接连接符 10278"/>
              <p:cNvSpPr/>
              <p:nvPr/>
            </p:nvSpPr>
            <p:spPr>
              <a:xfrm>
                <a:off x="431" y="2840"/>
                <a:ext cx="363" cy="0"/>
              </a:xfrm>
              <a:prstGeom prst="line">
                <a:avLst/>
              </a:prstGeom>
              <a:ln w="9525" cap="flat" cmpd="sng">
                <a:solidFill>
                  <a:srgbClr val="0000CC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0280" name="文本框 10279"/>
            <p:cNvSpPr txBox="1"/>
            <p:nvPr/>
          </p:nvSpPr>
          <p:spPr>
            <a:xfrm>
              <a:off x="4785" y="1570"/>
              <a:ext cx="363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endParaRPr lang="zh-CN" altLang="en-US" sz="2800" dirty="0">
                <a:solidFill>
                  <a:srgbClr val="0000CC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0281" name="组合 10280"/>
          <p:cNvGrpSpPr/>
          <p:nvPr/>
        </p:nvGrpSpPr>
        <p:grpSpPr>
          <a:xfrm>
            <a:off x="3743960" y="4800600"/>
            <a:ext cx="1584325" cy="950913"/>
            <a:chOff x="158" y="2432"/>
            <a:chExt cx="998" cy="599"/>
          </a:xfrm>
        </p:grpSpPr>
        <p:grpSp>
          <p:nvGrpSpPr>
            <p:cNvPr id="10282" name="组合 10281"/>
            <p:cNvGrpSpPr/>
            <p:nvPr/>
          </p:nvGrpSpPr>
          <p:grpSpPr>
            <a:xfrm>
              <a:off x="476" y="2432"/>
              <a:ext cx="680" cy="599"/>
              <a:chOff x="476" y="2432"/>
              <a:chExt cx="680" cy="599"/>
            </a:xfrm>
          </p:grpSpPr>
          <p:sp>
            <p:nvSpPr>
              <p:cNvPr id="10283" name="文本框 10282"/>
              <p:cNvSpPr txBox="1"/>
              <p:nvPr/>
            </p:nvSpPr>
            <p:spPr>
              <a:xfrm>
                <a:off x="521" y="2704"/>
                <a:ext cx="499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  <a:latin typeface="Arial" panose="020B0604020202020204" pitchFamily="34" charset="0"/>
                  </a:rPr>
                  <a:t>100</a:t>
                </a:r>
                <a:endParaRPr lang="en-US" altLang="zh-CN" sz="2800">
                  <a:solidFill>
                    <a:srgbClr val="0000CC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0284" name="文本框 10283"/>
              <p:cNvSpPr txBox="1"/>
              <p:nvPr/>
            </p:nvSpPr>
            <p:spPr>
              <a:xfrm>
                <a:off x="476" y="2432"/>
                <a:ext cx="680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0" hangingPunct="0">
                  <a:spcBef>
                    <a:spcPct val="50000"/>
                  </a:spcBef>
                </a:pPr>
                <a:r>
                  <a:rPr lang="en-US" altLang="zh-CN" sz="2800">
                    <a:solidFill>
                      <a:srgbClr val="0000CC"/>
                    </a:solidFill>
                    <a:latin typeface="Arial" panose="020B0604020202020204" pitchFamily="34" charset="0"/>
                  </a:rPr>
                  <a:t>78.9</a:t>
                </a:r>
                <a:endParaRPr lang="en-US" altLang="zh-CN" sz="2800">
                  <a:solidFill>
                    <a:srgbClr val="0000CC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0285" name="直接连接符 10284"/>
              <p:cNvSpPr/>
              <p:nvPr/>
            </p:nvSpPr>
            <p:spPr>
              <a:xfrm>
                <a:off x="521" y="2750"/>
                <a:ext cx="454" cy="0"/>
              </a:xfrm>
              <a:prstGeom prst="line">
                <a:avLst/>
              </a:prstGeom>
              <a:ln w="9525" cap="flat" cmpd="sng">
                <a:solidFill>
                  <a:srgbClr val="0000CC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0286" name="文本框 10285"/>
            <p:cNvSpPr txBox="1"/>
            <p:nvPr/>
          </p:nvSpPr>
          <p:spPr>
            <a:xfrm>
              <a:off x="158" y="2568"/>
              <a:ext cx="45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zh-CN" altLang="en-US" sz="2800" dirty="0">
                  <a:solidFill>
                    <a:srgbClr val="0000CC"/>
                  </a:solidFill>
                  <a:latin typeface="Arial" panose="020B0604020202020204" pitchFamily="34" charset="0"/>
                </a:rPr>
                <a:t>＝</a:t>
              </a:r>
              <a:endParaRPr lang="zh-CN" altLang="en-US" sz="2800" dirty="0">
                <a:solidFill>
                  <a:srgbClr val="0000CC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0287" name="矩形 10286"/>
          <p:cNvSpPr/>
          <p:nvPr/>
        </p:nvSpPr>
        <p:spPr>
          <a:xfrm>
            <a:off x="2555558" y="2860040"/>
            <a:ext cx="2303462" cy="792163"/>
          </a:xfrm>
          <a:prstGeom prst="rect">
            <a:avLst/>
          </a:prstGeom>
          <a:solidFill>
            <a:srgbClr val="D6EBFE"/>
          </a:solidFill>
          <a:ln w="25400" cap="flat" cmpd="sng">
            <a:solidFill>
              <a:srgbClr val="000000"/>
            </a:solidFill>
            <a:prstDash val="dash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288" name="矩形 10287"/>
          <p:cNvSpPr/>
          <p:nvPr/>
        </p:nvSpPr>
        <p:spPr>
          <a:xfrm>
            <a:off x="2506980" y="3938270"/>
            <a:ext cx="2639060" cy="790575"/>
          </a:xfrm>
          <a:prstGeom prst="rect">
            <a:avLst/>
          </a:prstGeom>
          <a:solidFill>
            <a:srgbClr val="D7EBFD"/>
          </a:solidFill>
          <a:ln w="25400" cap="flat" cmpd="sng">
            <a:solidFill>
              <a:schemeClr val="tx1"/>
            </a:solidFill>
            <a:prstDash val="dash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289" name="矩形 10288"/>
          <p:cNvSpPr/>
          <p:nvPr/>
        </p:nvSpPr>
        <p:spPr>
          <a:xfrm>
            <a:off x="2377123" y="4859973"/>
            <a:ext cx="2663825" cy="769937"/>
          </a:xfrm>
          <a:prstGeom prst="rect">
            <a:avLst/>
          </a:prstGeom>
          <a:solidFill>
            <a:srgbClr val="D7EBFD"/>
          </a:solidFill>
          <a:ln w="25400" cap="flat" cmpd="sng">
            <a:solidFill>
              <a:schemeClr val="tx1"/>
            </a:solidFill>
            <a:prstDash val="dash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pic>
        <p:nvPicPr>
          <p:cNvPr id="10290" name="图片 10289" descr="10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825" y="1989138"/>
            <a:ext cx="1223963" cy="1120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91" name="矩形 10290"/>
          <p:cNvSpPr/>
          <p:nvPr/>
        </p:nvSpPr>
        <p:spPr>
          <a:xfrm rot="-237453">
            <a:off x="1476375" y="260350"/>
            <a:ext cx="6223000" cy="9366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10319"/>
                <a:gd name="adj2" fmla="val -1019"/>
              </a:avLst>
            </a:prstTxWarp>
            <a:normAutofit/>
          </a:bodyPr>
          <a:p>
            <a:pPr algn="ctr"/>
            <a:r>
              <a:rPr lang="zh-CN" altLang="en-US" sz="4800" b="1" normalizeH="1">
                <a:ln w="25400" cap="flat" cmpd="sng">
                  <a:solidFill>
                    <a:srgbClr val="000099"/>
                  </a:solidFill>
                  <a:prstDash val="sysDot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89999"/>
                      </a:srgbClr>
                    </a:gs>
                    <a:gs pos="12000">
                      <a:srgbClr val="E81766">
                        <a:alpha val="91199"/>
                      </a:srgbClr>
                    </a:gs>
                    <a:gs pos="27000">
                      <a:srgbClr val="EE3F17">
                        <a:alpha val="92700"/>
                      </a:srgbClr>
                    </a:gs>
                    <a:gs pos="48000">
                      <a:srgbClr val="FFFF00">
                        <a:alpha val="94800"/>
                      </a:srgbClr>
                    </a:gs>
                    <a:gs pos="64999">
                      <a:srgbClr val="1A8D48">
                        <a:alpha val="96500"/>
                      </a:srgbClr>
                    </a:gs>
                    <a:gs pos="78999">
                      <a:srgbClr val="0819FB">
                        <a:alpha val="979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18000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第二关，合作探究新知</a:t>
            </a:r>
            <a:endParaRPr lang="zh-CN" altLang="en-US" sz="4800" b="1" normalizeH="1">
              <a:ln w="25400" cap="flat" cmpd="sng">
                <a:solidFill>
                  <a:srgbClr val="000099"/>
                </a:solidFill>
                <a:prstDash val="sysDot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89999"/>
                    </a:srgbClr>
                  </a:gs>
                  <a:gs pos="12000">
                    <a:srgbClr val="E81766">
                      <a:alpha val="91199"/>
                    </a:srgbClr>
                  </a:gs>
                  <a:gs pos="27000">
                    <a:srgbClr val="EE3F17">
                      <a:alpha val="92700"/>
                    </a:srgbClr>
                  </a:gs>
                  <a:gs pos="48000">
                    <a:srgbClr val="FFFF00">
                      <a:alpha val="94800"/>
                    </a:srgbClr>
                  </a:gs>
                  <a:gs pos="64999">
                    <a:srgbClr val="1A8D48">
                      <a:alpha val="96500"/>
                    </a:srgbClr>
                  </a:gs>
                  <a:gs pos="78999">
                    <a:srgbClr val="0819FB">
                      <a:alpha val="979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18000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10292" name="图片 10291" descr="问号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549275"/>
            <a:ext cx="1117600" cy="841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93" name="文本框 10292"/>
          <p:cNvSpPr txBox="1"/>
          <p:nvPr/>
        </p:nvSpPr>
        <p:spPr>
          <a:xfrm>
            <a:off x="611188" y="1412875"/>
            <a:ext cx="8064500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思考：尝试用学过的知识怎样把小数</a:t>
            </a:r>
            <a:r>
              <a:rPr lang="zh-CN" altLang="en-US" sz="2800" b="1" dirty="0">
                <a:solidFill>
                  <a:srgbClr val="0000CC"/>
                </a:solidFill>
                <a:latin typeface="Arial" panose="020B0604020202020204" pitchFamily="34" charset="0"/>
                <a:sym typeface="+mn-ea"/>
              </a:rPr>
              <a:t>改写成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百分数？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29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1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85" decel="100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385" decel="100000"/>
                                        <p:tgtEl>
                                          <p:spTgt spid="102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385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385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385" decel="100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385" decel="100000"/>
                                        <p:tgtEl>
                                          <p:spTgt spid="102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7" dur="385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385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92" decel="100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192" decel="100000"/>
                                        <p:tgtEl>
                                          <p:spTgt spid="102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0" dur="192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2" dur="192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0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/>
      <p:bldP spid="10255" grpId="0"/>
      <p:bldP spid="10261" grpId="0"/>
      <p:bldP spid="102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文本框 11265"/>
          <p:cNvSpPr txBox="1"/>
          <p:nvPr/>
        </p:nvSpPr>
        <p:spPr>
          <a:xfrm>
            <a:off x="179388" y="1773238"/>
            <a:ext cx="8713787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3600" b="1" dirty="0">
                <a:solidFill>
                  <a:srgbClr val="0000CC"/>
                </a:solidFill>
                <a:latin typeface="Arial" panose="020B0604020202020204" pitchFamily="34" charset="0"/>
              </a:rPr>
              <a:t>小数                                             </a:t>
            </a:r>
            <a:r>
              <a:rPr lang="zh-CN" altLang="en-US" sz="4400" b="1" dirty="0">
                <a:solidFill>
                  <a:srgbClr val="660066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百分数</a:t>
            </a:r>
            <a:endParaRPr lang="zh-CN" altLang="en-US" sz="4400" b="1" dirty="0">
              <a:solidFill>
                <a:srgbClr val="660066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11267" name="直接连接符 11266"/>
          <p:cNvSpPr/>
          <p:nvPr/>
        </p:nvSpPr>
        <p:spPr>
          <a:xfrm>
            <a:off x="1476375" y="2205038"/>
            <a:ext cx="5472113" cy="0"/>
          </a:xfrm>
          <a:prstGeom prst="line">
            <a:avLst/>
          </a:prstGeom>
          <a:ln w="38100" cap="flat" cmpd="sng">
            <a:solidFill>
              <a:schemeClr val="tx2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1268" name="文本框 11267"/>
          <p:cNvSpPr txBox="1"/>
          <p:nvPr/>
        </p:nvSpPr>
        <p:spPr>
          <a:xfrm>
            <a:off x="1403350" y="836613"/>
            <a:ext cx="5832475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4000" b="1" dirty="0">
                <a:solidFill>
                  <a:srgbClr val="0000CC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      </a:t>
            </a:r>
            <a:r>
              <a:rPr lang="zh-CN" altLang="en-US" sz="4000" b="1" dirty="0">
                <a:solidFill>
                  <a:srgbClr val="0000CC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把小数点向右移动两位，同时添上百分号。</a:t>
            </a:r>
            <a:endParaRPr lang="zh-CN" altLang="en-US" sz="4000" b="1" dirty="0">
              <a:solidFill>
                <a:srgbClr val="0000CC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11269" name="文本框 11268"/>
          <p:cNvSpPr txBox="1"/>
          <p:nvPr/>
        </p:nvSpPr>
        <p:spPr>
          <a:xfrm>
            <a:off x="3563938" y="2708275"/>
            <a:ext cx="28813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4000" b="1" dirty="0">
                <a:latin typeface="Arial" panose="020B0604020202020204" pitchFamily="34" charset="0"/>
                <a:ea typeface="隶书" panose="02010509060101010101" pitchFamily="49" charset="-122"/>
              </a:rPr>
              <a:t>你知道吗？</a:t>
            </a:r>
            <a:endParaRPr lang="zh-CN" altLang="en-US" sz="4000" b="1" dirty="0"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11270" name="文本框 11269"/>
          <p:cNvSpPr txBox="1"/>
          <p:nvPr/>
        </p:nvSpPr>
        <p:spPr>
          <a:xfrm>
            <a:off x="755650" y="4076700"/>
            <a:ext cx="7993063" cy="1554163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3200" b="1" dirty="0">
                <a:solidFill>
                  <a:srgbClr val="66FFFF"/>
                </a:solidFill>
                <a:latin typeface="Arial" panose="020B0604020202020204" pitchFamily="34" charset="0"/>
              </a:rPr>
              <a:t>        </a:t>
            </a:r>
            <a:r>
              <a:rPr lang="zh-CN" altLang="en-US" sz="3200" b="1" dirty="0">
                <a:solidFill>
                  <a:srgbClr val="66FFFF"/>
                </a:solidFill>
                <a:latin typeface="Arial" panose="020B0604020202020204" pitchFamily="34" charset="0"/>
              </a:rPr>
              <a:t>当小数点向右移动两位时，原数就扩大</a:t>
            </a:r>
            <a:r>
              <a:rPr lang="en-US" altLang="zh-CN" sz="3200" b="1" dirty="0">
                <a:solidFill>
                  <a:srgbClr val="66FFFF"/>
                </a:solidFill>
                <a:latin typeface="Arial" panose="020B0604020202020204" pitchFamily="34" charset="0"/>
              </a:rPr>
              <a:t>100</a:t>
            </a:r>
            <a:r>
              <a:rPr lang="zh-CN" altLang="en-US" sz="3200" b="1" dirty="0">
                <a:solidFill>
                  <a:srgbClr val="66FFFF"/>
                </a:solidFill>
                <a:latin typeface="Arial" panose="020B0604020202020204" pitchFamily="34" charset="0"/>
              </a:rPr>
              <a:t>倍；再添上百分号，又使它缩小</a:t>
            </a:r>
            <a:r>
              <a:rPr lang="en-US" altLang="zh-CN" sz="3200" b="1" dirty="0">
                <a:solidFill>
                  <a:srgbClr val="66FFFF"/>
                </a:solidFill>
                <a:latin typeface="Arial" panose="020B0604020202020204" pitchFamily="34" charset="0"/>
              </a:rPr>
              <a:t>100</a:t>
            </a:r>
            <a:r>
              <a:rPr lang="zh-CN" altLang="en-US" sz="3200" b="1" dirty="0">
                <a:solidFill>
                  <a:srgbClr val="66FFFF"/>
                </a:solidFill>
                <a:latin typeface="Arial" panose="020B0604020202020204" pitchFamily="34" charset="0"/>
              </a:rPr>
              <a:t>倍。所以原数大小是不变的。 </a:t>
            </a:r>
            <a:endParaRPr lang="zh-CN" altLang="en-US" sz="3200" b="1" dirty="0">
              <a:solidFill>
                <a:srgbClr val="66FFFF"/>
              </a:solidFill>
              <a:latin typeface="Arial" panose="020B0604020202020204" pitchFamily="34" charset="0"/>
            </a:endParaRPr>
          </a:p>
        </p:txBody>
      </p:sp>
      <p:pic>
        <p:nvPicPr>
          <p:cNvPr id="11271" name="图片 11270" descr="问号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5150" y="2492375"/>
            <a:ext cx="865188" cy="1295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.000000"/>
                                          </p:val>
                                        </p:tav>
                                        <p:tav tm="69900">
                                          <p:val>
                                            <p:fltVal val="45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70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02" name="文本框 4101"/>
          <p:cNvSpPr txBox="1"/>
          <p:nvPr/>
        </p:nvSpPr>
        <p:spPr>
          <a:xfrm>
            <a:off x="71755" y="1496378"/>
            <a:ext cx="99012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latin typeface="Arial" panose="020B0604020202020204" pitchFamily="34" charset="0"/>
              </a:rPr>
              <a:t>1.</a:t>
            </a:r>
            <a:r>
              <a:rPr lang="zh-CN" altLang="en-US" sz="3600" b="1" dirty="0">
                <a:latin typeface="Arial" panose="020B0604020202020204" pitchFamily="34" charset="0"/>
              </a:rPr>
              <a:t>把</a:t>
            </a:r>
            <a:r>
              <a:rPr lang="en-US" altLang="zh-CN" sz="3600" b="1" dirty="0">
                <a:latin typeface="Arial" panose="020B0604020202020204" pitchFamily="34" charset="0"/>
              </a:rPr>
              <a:t>0.25</a:t>
            </a:r>
            <a:r>
              <a:rPr lang="zh-CN" altLang="en-US" sz="3600" b="1" dirty="0">
                <a:latin typeface="Arial" panose="020B0604020202020204" pitchFamily="34" charset="0"/>
              </a:rPr>
              <a:t>、</a:t>
            </a:r>
            <a:r>
              <a:rPr lang="en-US" altLang="zh-CN" sz="3600" b="1" dirty="0">
                <a:latin typeface="Arial" panose="020B0604020202020204" pitchFamily="34" charset="0"/>
              </a:rPr>
              <a:t>0.08</a:t>
            </a:r>
            <a:r>
              <a:rPr lang="zh-CN" altLang="en-US" sz="3600" b="1" dirty="0">
                <a:latin typeface="Arial" panose="020B0604020202020204" pitchFamily="34" charset="0"/>
              </a:rPr>
              <a:t>、</a:t>
            </a:r>
            <a:r>
              <a:rPr lang="en-US" altLang="zh-CN" sz="3600" b="1" dirty="0">
                <a:latin typeface="Arial" panose="020B0604020202020204" pitchFamily="34" charset="0"/>
              </a:rPr>
              <a:t>0.8</a:t>
            </a:r>
            <a:r>
              <a:rPr lang="zh-CN" altLang="en-US" sz="3600" b="1" dirty="0">
                <a:latin typeface="Arial" panose="020B0604020202020204" pitchFamily="34" charset="0"/>
              </a:rPr>
              <a:t>、</a:t>
            </a:r>
            <a:r>
              <a:rPr lang="en-US" altLang="zh-CN" sz="3600" b="1" dirty="0">
                <a:latin typeface="Arial" panose="020B0604020202020204" pitchFamily="34" charset="0"/>
              </a:rPr>
              <a:t>1.7</a:t>
            </a:r>
            <a:r>
              <a:rPr lang="zh-CN" altLang="en-US" sz="3600" b="1" dirty="0">
                <a:latin typeface="Arial" panose="020B0604020202020204" pitchFamily="34" charset="0"/>
              </a:rPr>
              <a:t>、</a:t>
            </a:r>
            <a:r>
              <a:rPr lang="en-US" altLang="zh-CN" sz="3600" b="1" dirty="0">
                <a:latin typeface="Arial" panose="020B0604020202020204" pitchFamily="34" charset="0"/>
              </a:rPr>
              <a:t>2</a:t>
            </a:r>
            <a:r>
              <a:rPr lang="zh-CN" altLang="en-US" sz="3600" b="1" dirty="0">
                <a:latin typeface="Arial" panose="020B0604020202020204" pitchFamily="34" charset="0"/>
              </a:rPr>
              <a:t>改写成百分数。</a:t>
            </a:r>
            <a:endParaRPr lang="zh-CN" altLang="en-US" sz="3600" b="1">
              <a:latin typeface="Arial" panose="020B0604020202020204" pitchFamily="34" charset="0"/>
            </a:endParaRPr>
          </a:p>
        </p:txBody>
      </p:sp>
      <p:sp>
        <p:nvSpPr>
          <p:cNvPr id="4105" name="文本框 4104"/>
          <p:cNvSpPr txBox="1"/>
          <p:nvPr/>
        </p:nvSpPr>
        <p:spPr>
          <a:xfrm>
            <a:off x="0" y="2457768"/>
            <a:ext cx="27003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latin typeface="Arial" panose="020B0604020202020204" pitchFamily="34" charset="0"/>
              </a:rPr>
              <a:t>1</a:t>
            </a:r>
            <a:r>
              <a:rPr lang="zh-CN" altLang="en-US" sz="3600" b="1" dirty="0">
                <a:latin typeface="Arial" panose="020B0604020202020204" pitchFamily="34" charset="0"/>
              </a:rPr>
              <a:t>）</a:t>
            </a:r>
            <a:r>
              <a:rPr lang="en-US" altLang="zh-CN" sz="3600" b="1">
                <a:latin typeface="Arial" panose="020B0604020202020204" pitchFamily="34" charset="0"/>
              </a:rPr>
              <a:t>0.25 =</a:t>
            </a:r>
            <a:endParaRPr lang="en-US" altLang="zh-CN" sz="3600" b="1">
              <a:latin typeface="Arial" panose="020B0604020202020204" pitchFamily="34" charset="0"/>
            </a:endParaRPr>
          </a:p>
        </p:txBody>
      </p:sp>
      <p:sp>
        <p:nvSpPr>
          <p:cNvPr id="4109" name="矩形 4108"/>
          <p:cNvSpPr/>
          <p:nvPr/>
        </p:nvSpPr>
        <p:spPr>
          <a:xfrm>
            <a:off x="2700655" y="2457768"/>
            <a:ext cx="1149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25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％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10" name="文本框 4109"/>
          <p:cNvSpPr txBox="1"/>
          <p:nvPr/>
        </p:nvSpPr>
        <p:spPr>
          <a:xfrm>
            <a:off x="-635" y="3266440"/>
            <a:ext cx="27368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latin typeface="Arial" panose="020B0604020202020204" pitchFamily="34" charset="0"/>
              </a:rPr>
              <a:t>2</a:t>
            </a:r>
            <a:r>
              <a:rPr lang="zh-CN" altLang="en-US" sz="3600" b="1" dirty="0">
                <a:latin typeface="Arial" panose="020B0604020202020204" pitchFamily="34" charset="0"/>
              </a:rPr>
              <a:t>）</a:t>
            </a:r>
            <a:r>
              <a:rPr lang="en-US" altLang="zh-CN" sz="3600" b="1">
                <a:latin typeface="Arial" panose="020B0604020202020204" pitchFamily="34" charset="0"/>
              </a:rPr>
              <a:t>0.08 =</a:t>
            </a:r>
            <a:endParaRPr lang="en-US" altLang="zh-CN" sz="3600" b="1">
              <a:latin typeface="Arial" panose="020B0604020202020204" pitchFamily="34" charset="0"/>
            </a:endParaRPr>
          </a:p>
        </p:txBody>
      </p:sp>
      <p:sp>
        <p:nvSpPr>
          <p:cNvPr id="4111" name="矩形 4110"/>
          <p:cNvSpPr/>
          <p:nvPr/>
        </p:nvSpPr>
        <p:spPr>
          <a:xfrm>
            <a:off x="2735898" y="3266440"/>
            <a:ext cx="895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8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％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12" name="文本框 4111"/>
          <p:cNvSpPr txBox="1"/>
          <p:nvPr/>
        </p:nvSpPr>
        <p:spPr>
          <a:xfrm>
            <a:off x="0" y="4130040"/>
            <a:ext cx="25209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latin typeface="Arial" panose="020B0604020202020204" pitchFamily="34" charset="0"/>
              </a:rPr>
              <a:t>3</a:t>
            </a:r>
            <a:r>
              <a:rPr lang="zh-CN" altLang="en-US" sz="3600" b="1" dirty="0">
                <a:latin typeface="Arial" panose="020B0604020202020204" pitchFamily="34" charset="0"/>
              </a:rPr>
              <a:t>）</a:t>
            </a:r>
            <a:r>
              <a:rPr lang="en-US" altLang="zh-CN" sz="3600" b="1">
                <a:latin typeface="Arial" panose="020B0604020202020204" pitchFamily="34" charset="0"/>
              </a:rPr>
              <a:t>0.8 =</a:t>
            </a:r>
            <a:endParaRPr lang="en-US" altLang="zh-CN" sz="3600" b="1">
              <a:latin typeface="Arial" panose="020B0604020202020204" pitchFamily="34" charset="0"/>
            </a:endParaRPr>
          </a:p>
        </p:txBody>
      </p:sp>
      <p:sp>
        <p:nvSpPr>
          <p:cNvPr id="4113" name="矩形 4112"/>
          <p:cNvSpPr/>
          <p:nvPr/>
        </p:nvSpPr>
        <p:spPr>
          <a:xfrm>
            <a:off x="2609215" y="4129723"/>
            <a:ext cx="1149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80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％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15" name="文本框 4114"/>
          <p:cNvSpPr txBox="1"/>
          <p:nvPr/>
        </p:nvSpPr>
        <p:spPr>
          <a:xfrm>
            <a:off x="4002405" y="2408873"/>
            <a:ext cx="25209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latin typeface="Arial" panose="020B0604020202020204" pitchFamily="34" charset="0"/>
              </a:rPr>
              <a:t>4</a:t>
            </a:r>
            <a:r>
              <a:rPr lang="zh-CN" altLang="en-US" sz="3600" b="1" dirty="0">
                <a:latin typeface="Arial" panose="020B0604020202020204" pitchFamily="34" charset="0"/>
              </a:rPr>
              <a:t>）</a:t>
            </a:r>
            <a:r>
              <a:rPr lang="en-US" altLang="zh-CN" sz="3600" b="1">
                <a:latin typeface="Arial" panose="020B0604020202020204" pitchFamily="34" charset="0"/>
              </a:rPr>
              <a:t>1.7 =</a:t>
            </a:r>
            <a:endParaRPr lang="en-US" altLang="zh-CN" sz="3600" b="1">
              <a:latin typeface="Arial" panose="020B0604020202020204" pitchFamily="34" charset="0"/>
            </a:endParaRPr>
          </a:p>
        </p:txBody>
      </p:sp>
      <p:sp>
        <p:nvSpPr>
          <p:cNvPr id="4116" name="矩形 4115"/>
          <p:cNvSpPr/>
          <p:nvPr/>
        </p:nvSpPr>
        <p:spPr>
          <a:xfrm>
            <a:off x="6398260" y="2409508"/>
            <a:ext cx="1403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170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％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17" name="文本框 4116"/>
          <p:cNvSpPr txBox="1"/>
          <p:nvPr/>
        </p:nvSpPr>
        <p:spPr>
          <a:xfrm>
            <a:off x="4002405" y="3266440"/>
            <a:ext cx="21240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latin typeface="Arial" panose="020B0604020202020204" pitchFamily="34" charset="0"/>
              </a:rPr>
              <a:t>5</a:t>
            </a:r>
            <a:r>
              <a:rPr lang="zh-CN" altLang="en-US" sz="3600" b="1" dirty="0">
                <a:latin typeface="Arial" panose="020B0604020202020204" pitchFamily="34" charset="0"/>
              </a:rPr>
              <a:t>）</a:t>
            </a:r>
            <a:r>
              <a:rPr lang="en-US" altLang="zh-CN" sz="3600" b="1">
                <a:latin typeface="Arial" panose="020B0604020202020204" pitchFamily="34" charset="0"/>
              </a:rPr>
              <a:t>2 =</a:t>
            </a:r>
            <a:endParaRPr lang="en-US" altLang="zh-CN" sz="3600" b="1">
              <a:latin typeface="Arial" panose="020B0604020202020204" pitchFamily="34" charset="0"/>
            </a:endParaRPr>
          </a:p>
        </p:txBody>
      </p:sp>
      <p:sp>
        <p:nvSpPr>
          <p:cNvPr id="4118" name="矩形 4117"/>
          <p:cNvSpPr/>
          <p:nvPr/>
        </p:nvSpPr>
        <p:spPr>
          <a:xfrm>
            <a:off x="6008370" y="3266440"/>
            <a:ext cx="1403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200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％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7655" y="654368"/>
            <a:ext cx="2160588" cy="6746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/>
      <p:bldP spid="4109" grpId="0"/>
      <p:bldP spid="4110" grpId="0"/>
      <p:bldP spid="4111" grpId="0"/>
      <p:bldP spid="4112" grpId="0"/>
      <p:bldP spid="4113" grpId="0"/>
      <p:bldP spid="4115" grpId="0"/>
      <p:bldP spid="4116" grpId="0"/>
      <p:bldP spid="4117" grpId="0"/>
      <p:bldP spid="41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框 12289"/>
          <p:cNvSpPr txBox="1"/>
          <p:nvPr/>
        </p:nvSpPr>
        <p:spPr>
          <a:xfrm>
            <a:off x="1547813" y="1916113"/>
            <a:ext cx="698341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zh-CN" altLang="en-US" sz="3200" b="1" dirty="0">
                <a:latin typeface="Times New Roman" panose="02020603050405020304" pitchFamily="18" charset="0"/>
              </a:rPr>
              <a:t>把 </a:t>
            </a:r>
            <a:r>
              <a:rPr lang="en-US" altLang="zh-CN" sz="3200" b="1" dirty="0">
                <a:latin typeface="Times New Roman" panose="02020603050405020304" pitchFamily="18" charset="0"/>
              </a:rPr>
              <a:t>72% </a:t>
            </a:r>
            <a:r>
              <a:rPr lang="zh-CN" altLang="en-US" sz="3200" b="1" dirty="0"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latin typeface="Times New Roman" panose="02020603050405020304" pitchFamily="18" charset="0"/>
              </a:rPr>
              <a:t>118% </a:t>
            </a:r>
            <a:r>
              <a:rPr lang="zh-CN" altLang="en-US" sz="3200" b="1" dirty="0"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latin typeface="Times New Roman" panose="02020603050405020304" pitchFamily="18" charset="0"/>
              </a:rPr>
              <a:t>0.9%  </a:t>
            </a:r>
            <a:r>
              <a:rPr lang="zh-CN" altLang="en-US" sz="3200" b="1" dirty="0">
                <a:latin typeface="Times New Roman" panose="02020603050405020304" pitchFamily="18" charset="0"/>
              </a:rPr>
              <a:t>化成小数。</a:t>
            </a:r>
            <a:endParaRPr lang="zh-CN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12291" name="文本框 12290"/>
          <p:cNvSpPr txBox="1"/>
          <p:nvPr/>
        </p:nvSpPr>
        <p:spPr>
          <a:xfrm>
            <a:off x="2578100" y="2930525"/>
            <a:ext cx="12763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>
                <a:schemeClr val="bg1"/>
              </a:buClr>
            </a:pP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72%  =</a:t>
            </a:r>
            <a:endParaRPr lang="en-US" altLang="zh-CN" sz="2800" b="1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2" name="文本框 12291"/>
          <p:cNvSpPr txBox="1"/>
          <p:nvPr/>
        </p:nvSpPr>
        <p:spPr>
          <a:xfrm>
            <a:off x="4711700" y="2930525"/>
            <a:ext cx="317341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= 72÷100   = 0.72</a:t>
            </a:r>
            <a:endParaRPr lang="en-US" altLang="zh-CN" sz="2800" b="1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3" name="文本框 12292"/>
          <p:cNvSpPr txBox="1"/>
          <p:nvPr/>
        </p:nvSpPr>
        <p:spPr>
          <a:xfrm>
            <a:off x="2411413" y="3933825"/>
            <a:ext cx="14541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>
                <a:schemeClr val="bg1"/>
              </a:buClr>
            </a:pP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118%  =</a:t>
            </a:r>
            <a:endParaRPr lang="en-US" altLang="zh-CN" sz="2800" b="1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4" name="文本框 12293"/>
          <p:cNvSpPr txBox="1"/>
          <p:nvPr/>
        </p:nvSpPr>
        <p:spPr>
          <a:xfrm>
            <a:off x="4724400" y="3941763"/>
            <a:ext cx="337661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= 118÷100 = 1.18</a:t>
            </a:r>
            <a:endParaRPr lang="en-US" altLang="zh-CN" sz="2800" b="1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5" name="文本框 12294"/>
          <p:cNvSpPr txBox="1"/>
          <p:nvPr/>
        </p:nvSpPr>
        <p:spPr>
          <a:xfrm>
            <a:off x="2520950" y="5127625"/>
            <a:ext cx="13652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>
                <a:schemeClr val="bg1"/>
              </a:buClr>
            </a:pP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0.9%  =</a:t>
            </a:r>
            <a:endParaRPr lang="en-US" altLang="zh-CN" sz="2800" b="1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6" name="文本框 12295"/>
          <p:cNvSpPr txBox="1"/>
          <p:nvPr/>
        </p:nvSpPr>
        <p:spPr>
          <a:xfrm>
            <a:off x="4724400" y="5105400"/>
            <a:ext cx="36639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800" b="1">
                <a:solidFill>
                  <a:srgbClr val="FF99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0.9÷100  = 0.009</a:t>
            </a:r>
            <a:endParaRPr lang="en-US" altLang="zh-CN" sz="2800" b="1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2297" name="组合 12296"/>
          <p:cNvGrpSpPr/>
          <p:nvPr/>
        </p:nvGrpSpPr>
        <p:grpSpPr>
          <a:xfrm>
            <a:off x="3779838" y="2781300"/>
            <a:ext cx="936625" cy="950913"/>
            <a:chOff x="204" y="1752"/>
            <a:chExt cx="590" cy="599"/>
          </a:xfrm>
        </p:grpSpPr>
        <p:sp>
          <p:nvSpPr>
            <p:cNvPr id="12298" name="文本框 12297"/>
            <p:cNvSpPr txBox="1"/>
            <p:nvPr/>
          </p:nvSpPr>
          <p:spPr>
            <a:xfrm>
              <a:off x="295" y="1752"/>
              <a:ext cx="45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2800">
                  <a:solidFill>
                    <a:srgbClr val="0000CC"/>
                  </a:solidFill>
                  <a:latin typeface="Arial" panose="020B0604020202020204" pitchFamily="34" charset="0"/>
                </a:rPr>
                <a:t>72</a:t>
              </a:r>
              <a:endParaRPr lang="en-US" altLang="zh-CN" sz="2800">
                <a:solidFill>
                  <a:srgbClr val="0000C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299" name="直接连接符 12298"/>
            <p:cNvSpPr/>
            <p:nvPr/>
          </p:nvSpPr>
          <p:spPr>
            <a:xfrm>
              <a:off x="249" y="2024"/>
              <a:ext cx="408" cy="0"/>
            </a:xfrm>
            <a:prstGeom prst="line">
              <a:avLst/>
            </a:prstGeom>
            <a:ln w="9525" cap="flat" cmpd="sng">
              <a:solidFill>
                <a:srgbClr val="0000CC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00" name="文本框 12299"/>
            <p:cNvSpPr txBox="1"/>
            <p:nvPr/>
          </p:nvSpPr>
          <p:spPr>
            <a:xfrm>
              <a:off x="204" y="2024"/>
              <a:ext cx="59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2800">
                  <a:solidFill>
                    <a:srgbClr val="0000CC"/>
                  </a:solidFill>
                  <a:latin typeface="Arial" panose="020B0604020202020204" pitchFamily="34" charset="0"/>
                </a:rPr>
                <a:t>100</a:t>
              </a:r>
              <a:endParaRPr lang="en-US" altLang="zh-CN" sz="2800">
                <a:solidFill>
                  <a:srgbClr val="0000CC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2301" name="组合 12300"/>
          <p:cNvGrpSpPr/>
          <p:nvPr/>
        </p:nvGrpSpPr>
        <p:grpSpPr>
          <a:xfrm>
            <a:off x="3779838" y="3716338"/>
            <a:ext cx="1008062" cy="1022350"/>
            <a:chOff x="340" y="2614"/>
            <a:chExt cx="635" cy="644"/>
          </a:xfrm>
        </p:grpSpPr>
        <p:sp>
          <p:nvSpPr>
            <p:cNvPr id="12302" name="文本框 12301"/>
            <p:cNvSpPr txBox="1"/>
            <p:nvPr/>
          </p:nvSpPr>
          <p:spPr>
            <a:xfrm>
              <a:off x="340" y="2614"/>
              <a:ext cx="635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2800">
                  <a:solidFill>
                    <a:srgbClr val="0000CC"/>
                  </a:solidFill>
                  <a:latin typeface="Arial" panose="020B0604020202020204" pitchFamily="34" charset="0"/>
                </a:rPr>
                <a:t>118</a:t>
              </a:r>
              <a:endParaRPr lang="en-US" altLang="zh-CN" sz="2800">
                <a:solidFill>
                  <a:srgbClr val="0000C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303" name="直接连接符 12302"/>
            <p:cNvSpPr/>
            <p:nvPr/>
          </p:nvSpPr>
          <p:spPr>
            <a:xfrm>
              <a:off x="340" y="2931"/>
              <a:ext cx="499" cy="0"/>
            </a:xfrm>
            <a:prstGeom prst="line">
              <a:avLst/>
            </a:prstGeom>
            <a:ln w="9525" cap="flat" cmpd="sng">
              <a:solidFill>
                <a:srgbClr val="0000CC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04" name="文本框 12303"/>
            <p:cNvSpPr txBox="1"/>
            <p:nvPr/>
          </p:nvSpPr>
          <p:spPr>
            <a:xfrm>
              <a:off x="340" y="2931"/>
              <a:ext cx="59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2800">
                  <a:solidFill>
                    <a:srgbClr val="0000CC"/>
                  </a:solidFill>
                  <a:latin typeface="Arial" panose="020B0604020202020204" pitchFamily="34" charset="0"/>
                </a:rPr>
                <a:t>100</a:t>
              </a:r>
              <a:endParaRPr lang="en-US" altLang="zh-CN" sz="2800">
                <a:solidFill>
                  <a:srgbClr val="0000CC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2305" name="组合 12304"/>
          <p:cNvGrpSpPr/>
          <p:nvPr/>
        </p:nvGrpSpPr>
        <p:grpSpPr>
          <a:xfrm>
            <a:off x="3851275" y="4868863"/>
            <a:ext cx="865188" cy="1022350"/>
            <a:chOff x="431" y="2750"/>
            <a:chExt cx="545" cy="644"/>
          </a:xfrm>
        </p:grpSpPr>
        <p:sp>
          <p:nvSpPr>
            <p:cNvPr id="12306" name="文本框 12305"/>
            <p:cNvSpPr txBox="1"/>
            <p:nvPr/>
          </p:nvSpPr>
          <p:spPr>
            <a:xfrm>
              <a:off x="476" y="2750"/>
              <a:ext cx="499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2800">
                  <a:solidFill>
                    <a:srgbClr val="0000CC"/>
                  </a:solidFill>
                  <a:latin typeface="Arial" panose="020B0604020202020204" pitchFamily="34" charset="0"/>
                </a:rPr>
                <a:t>0.9</a:t>
              </a:r>
              <a:endParaRPr lang="en-US" altLang="zh-CN" sz="2800">
                <a:solidFill>
                  <a:srgbClr val="0000C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307" name="直接连接符 12306"/>
            <p:cNvSpPr/>
            <p:nvPr/>
          </p:nvSpPr>
          <p:spPr>
            <a:xfrm>
              <a:off x="476" y="3067"/>
              <a:ext cx="408" cy="0"/>
            </a:xfrm>
            <a:prstGeom prst="line">
              <a:avLst/>
            </a:prstGeom>
            <a:ln w="9525" cap="flat" cmpd="sng">
              <a:solidFill>
                <a:srgbClr val="0000CC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08" name="文本框 12307"/>
            <p:cNvSpPr txBox="1"/>
            <p:nvPr/>
          </p:nvSpPr>
          <p:spPr>
            <a:xfrm>
              <a:off x="431" y="3067"/>
              <a:ext cx="545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2800">
                  <a:solidFill>
                    <a:srgbClr val="0000CC"/>
                  </a:solidFill>
                  <a:latin typeface="Arial" panose="020B0604020202020204" pitchFamily="34" charset="0"/>
                </a:rPr>
                <a:t>100</a:t>
              </a:r>
              <a:endParaRPr lang="en-US" altLang="zh-CN" sz="2800">
                <a:solidFill>
                  <a:srgbClr val="0000CC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2309" name="矩形 12308"/>
          <p:cNvSpPr/>
          <p:nvPr/>
        </p:nvSpPr>
        <p:spPr>
          <a:xfrm>
            <a:off x="3563938" y="2924175"/>
            <a:ext cx="2879725" cy="719138"/>
          </a:xfrm>
          <a:prstGeom prst="rect">
            <a:avLst/>
          </a:prstGeom>
          <a:solidFill>
            <a:srgbClr val="D6EBFE"/>
          </a:solidFill>
          <a:ln w="25400" cap="flat" cmpd="sng">
            <a:solidFill>
              <a:srgbClr val="000000"/>
            </a:solidFill>
            <a:prstDash val="dash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2310" name="矩形 12309"/>
          <p:cNvSpPr/>
          <p:nvPr/>
        </p:nvSpPr>
        <p:spPr>
          <a:xfrm>
            <a:off x="3563938" y="3860800"/>
            <a:ext cx="2971800" cy="792163"/>
          </a:xfrm>
          <a:prstGeom prst="rect">
            <a:avLst/>
          </a:prstGeom>
          <a:solidFill>
            <a:srgbClr val="D7EBFD"/>
          </a:solidFill>
          <a:ln w="25400" cap="flat" cmpd="sng">
            <a:solidFill>
              <a:schemeClr val="tx1"/>
            </a:solidFill>
            <a:prstDash val="dash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2311" name="矩形 12310"/>
          <p:cNvSpPr/>
          <p:nvPr/>
        </p:nvSpPr>
        <p:spPr>
          <a:xfrm>
            <a:off x="3563938" y="5013325"/>
            <a:ext cx="3009900" cy="792163"/>
          </a:xfrm>
          <a:prstGeom prst="rect">
            <a:avLst/>
          </a:prstGeom>
          <a:solidFill>
            <a:srgbClr val="D7EBFD"/>
          </a:solidFill>
          <a:ln w="25400" cap="flat" cmpd="sng">
            <a:solidFill>
              <a:schemeClr val="tx1"/>
            </a:solidFill>
            <a:prstDash val="dash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2312" name="文本框 12311"/>
          <p:cNvSpPr txBox="1"/>
          <p:nvPr/>
        </p:nvSpPr>
        <p:spPr>
          <a:xfrm>
            <a:off x="971550" y="549275"/>
            <a:ext cx="7129463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sz="3200" b="1" dirty="0">
                <a:solidFill>
                  <a:srgbClr val="000099"/>
                </a:solidFill>
                <a:latin typeface="Arial" panose="020B0604020202020204" pitchFamily="34" charset="0"/>
              </a:rPr>
              <a:t>       </a:t>
            </a:r>
            <a:r>
              <a:rPr lang="zh-CN" altLang="en-US" sz="3200" b="1" dirty="0">
                <a:solidFill>
                  <a:srgbClr val="000099"/>
                </a:solidFill>
                <a:latin typeface="Arial" panose="020B0604020202020204" pitchFamily="34" charset="0"/>
              </a:rPr>
              <a:t>用学过的知识怎样把百分数</a:t>
            </a:r>
            <a:r>
              <a:rPr lang="zh-CN" altLang="en-US" sz="3200" b="1" dirty="0">
                <a:solidFill>
                  <a:srgbClr val="0000CC"/>
                </a:solidFill>
                <a:latin typeface="Arial" panose="020B0604020202020204" pitchFamily="34" charset="0"/>
                <a:sym typeface="+mn-ea"/>
              </a:rPr>
              <a:t>改写成</a:t>
            </a:r>
            <a:r>
              <a:rPr lang="zh-CN" altLang="en-US" sz="3200" b="1" dirty="0">
                <a:solidFill>
                  <a:srgbClr val="000099"/>
                </a:solidFill>
                <a:latin typeface="Arial" panose="020B0604020202020204" pitchFamily="34" charset="0"/>
              </a:rPr>
              <a:t>小数？</a:t>
            </a:r>
            <a:endParaRPr lang="zh-CN" altLang="en-US" sz="3200" b="1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12313" name="矩形 12312"/>
          <p:cNvSpPr/>
          <p:nvPr/>
        </p:nvSpPr>
        <p:spPr>
          <a:xfrm>
            <a:off x="2051050" y="5876925"/>
            <a:ext cx="5905500" cy="6477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0500">
                      <a:srgbClr val="0819FB">
                        <a:alpha val="100000"/>
                      </a:srgbClr>
                    </a:gs>
                    <a:gs pos="17500">
                      <a:srgbClr val="1A8D48">
                        <a:alpha val="100000"/>
                      </a:srgbClr>
                    </a:gs>
                    <a:gs pos="26000">
                      <a:srgbClr val="FFFF00">
                        <a:alpha val="100000"/>
                      </a:srgbClr>
                    </a:gs>
                    <a:gs pos="36500">
                      <a:srgbClr val="EE3F17">
                        <a:alpha val="100000"/>
                      </a:srgbClr>
                    </a:gs>
                    <a:gs pos="44000">
                      <a:srgbClr val="E81766">
                        <a:alpha val="100000"/>
                      </a:srgbClr>
                    </a:gs>
                    <a:gs pos="50000">
                      <a:srgbClr val="A603AB">
                        <a:alpha val="100000"/>
                      </a:srgbClr>
                    </a:gs>
                    <a:gs pos="56000">
                      <a:srgbClr val="E81766">
                        <a:alpha val="100000"/>
                      </a:srgbClr>
                    </a:gs>
                    <a:gs pos="63500">
                      <a:srgbClr val="EE3F17">
                        <a:alpha val="100000"/>
                      </a:srgbClr>
                    </a:gs>
                    <a:gs pos="74000">
                      <a:srgbClr val="FFFF00">
                        <a:alpha val="100000"/>
                      </a:srgbClr>
                    </a:gs>
                    <a:gs pos="82500">
                      <a:srgbClr val="1A8D48">
                        <a:alpha val="100000"/>
                      </a:srgbClr>
                    </a:gs>
                    <a:gs pos="89500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80000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合作交流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0500">
                    <a:srgbClr val="0819FB">
                      <a:alpha val="100000"/>
                    </a:srgbClr>
                  </a:gs>
                  <a:gs pos="17500">
                    <a:srgbClr val="1A8D48">
                      <a:alpha val="100000"/>
                    </a:srgbClr>
                  </a:gs>
                  <a:gs pos="26000">
                    <a:srgbClr val="FFFF00">
                      <a:alpha val="100000"/>
                    </a:srgbClr>
                  </a:gs>
                  <a:gs pos="36500">
                    <a:srgbClr val="EE3F17">
                      <a:alpha val="100000"/>
                    </a:srgbClr>
                  </a:gs>
                  <a:gs pos="44000">
                    <a:srgbClr val="E81766">
                      <a:alpha val="100000"/>
                    </a:srgbClr>
                  </a:gs>
                  <a:gs pos="50000">
                    <a:srgbClr val="A603AB">
                      <a:alpha val="100000"/>
                    </a:srgbClr>
                  </a:gs>
                  <a:gs pos="56000">
                    <a:srgbClr val="E81766">
                      <a:alpha val="100000"/>
                    </a:srgbClr>
                  </a:gs>
                  <a:gs pos="63500">
                    <a:srgbClr val="EE3F17">
                      <a:alpha val="100000"/>
                    </a:srgbClr>
                  </a:gs>
                  <a:gs pos="74000">
                    <a:srgbClr val="FFFF00">
                      <a:alpha val="100000"/>
                    </a:srgbClr>
                  </a:gs>
                  <a:gs pos="82500">
                    <a:srgbClr val="1A8D48">
                      <a:alpha val="100000"/>
                    </a:srgbClr>
                  </a:gs>
                  <a:gs pos="89500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80000"/>
                  </a:srgb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12314" name="图片 12313" descr="问号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5650" y="404813"/>
            <a:ext cx="863600" cy="730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1821815" y="1042035"/>
            <a:ext cx="627888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solidFill>
                  <a:srgbClr val="000099"/>
                </a:solidFill>
                <a:latin typeface="Arial" panose="020B0604020202020204" pitchFamily="34" charset="0"/>
                <a:sym typeface="+mn-ea"/>
              </a:rPr>
              <a:t>  </a:t>
            </a:r>
            <a:r>
              <a:rPr lang="zh-CN" altLang="en-US" sz="3200" b="1" dirty="0">
                <a:solidFill>
                  <a:srgbClr val="000099"/>
                </a:solidFill>
                <a:latin typeface="Arial" panose="020B0604020202020204" pitchFamily="34" charset="0"/>
                <a:sym typeface="+mn-ea"/>
              </a:rPr>
              <a:t>你能直接把百分数</a:t>
            </a:r>
            <a:r>
              <a:rPr lang="zh-CN" altLang="en-US" sz="3200" b="1" dirty="0">
                <a:solidFill>
                  <a:srgbClr val="0000CC"/>
                </a:solidFill>
                <a:latin typeface="Arial" panose="020B0604020202020204" pitchFamily="34" charset="0"/>
                <a:sym typeface="+mn-ea"/>
              </a:rPr>
              <a:t>改写成</a:t>
            </a:r>
            <a:r>
              <a:rPr lang="zh-CN" altLang="en-US" sz="3200" b="1" dirty="0">
                <a:solidFill>
                  <a:srgbClr val="000099"/>
                </a:solidFill>
                <a:latin typeface="Arial" panose="020B0604020202020204" pitchFamily="34" charset="0"/>
                <a:sym typeface="+mn-ea"/>
              </a:rPr>
              <a:t>小数吗？</a:t>
            </a:r>
            <a:endParaRPr lang="zh-CN" altLang="en-US" sz="320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4" grpId="0"/>
      <p:bldP spid="12296" grpId="0"/>
      <p:bldP spid="2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1754</Words>
  <Application>WPS 演示</Application>
  <PresentationFormat>全屏显示(4:3)</PresentationFormat>
  <Paragraphs>338</Paragraphs>
  <Slides>18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1" baseType="lpstr">
      <vt:lpstr>Arial</vt:lpstr>
      <vt:lpstr>宋体</vt:lpstr>
      <vt:lpstr>Wingdings</vt:lpstr>
      <vt:lpstr>隶书</vt:lpstr>
      <vt:lpstr>幼圆</vt:lpstr>
      <vt:lpstr>Times New Roman</vt:lpstr>
      <vt:lpstr>华文新魏</vt:lpstr>
      <vt:lpstr>黑体</vt:lpstr>
      <vt:lpstr>方正姚体</vt:lpstr>
      <vt:lpstr>Calibri</vt:lpstr>
      <vt:lpstr>微软雅黑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jiangwm1</dc:creator>
  <cp:lastModifiedBy>skyflywind</cp:lastModifiedBy>
  <cp:revision>72</cp:revision>
  <dcterms:created xsi:type="dcterms:W3CDTF">2016-09-22T15:13:00Z</dcterms:created>
  <dcterms:modified xsi:type="dcterms:W3CDTF">2018-12-05T06:44:28Z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2052-11.1.0.8002</vt:lpwstr>
  </property>
</Properties>
</file>