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9"/>
  </p:handoutMasterIdLst>
  <p:sldIdLst>
    <p:sldId id="256" r:id="rId2"/>
    <p:sldId id="284" r:id="rId3"/>
    <p:sldId id="285" r:id="rId4"/>
    <p:sldId id="286" r:id="rId5"/>
    <p:sldId id="301" r:id="rId6"/>
    <p:sldId id="302" r:id="rId7"/>
    <p:sldId id="287" r:id="rId8"/>
    <p:sldId id="262" r:id="rId9"/>
    <p:sldId id="309" r:id="rId10"/>
    <p:sldId id="303" r:id="rId11"/>
    <p:sldId id="304" r:id="rId12"/>
    <p:sldId id="306" r:id="rId13"/>
    <p:sldId id="307" r:id="rId14"/>
    <p:sldId id="308" r:id="rId15"/>
    <p:sldId id="272" r:id="rId16"/>
    <p:sldId id="310" r:id="rId17"/>
    <p:sldId id="311" r:id="rId18"/>
    <p:sldId id="273" r:id="rId19"/>
    <p:sldId id="266" r:id="rId20"/>
    <p:sldId id="280" r:id="rId21"/>
    <p:sldId id="281" r:id="rId22"/>
    <p:sldId id="292" r:id="rId23"/>
    <p:sldId id="293" r:id="rId24"/>
    <p:sldId id="294" r:id="rId25"/>
    <p:sldId id="296" r:id="rId26"/>
    <p:sldId id="258" r:id="rId27"/>
    <p:sldId id="269" r:id="rId2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3300"/>
    <a:srgbClr val="FFFF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842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99CE34-934A-4E0A-8F89-EE8E6C3A8D72}" type="datetimeFigureOut">
              <a:rPr lang="zh-CN" altLang="en-US" smtClean="0"/>
              <a:pPr/>
              <a:t>2019/9/26 Thursday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8CD83-92F3-4B2D-A8A4-F8A9BD273B7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1869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C196-192D-481F-AF01-F5201B8E2480}" type="datetimeFigureOut">
              <a:rPr lang="zh-CN" altLang="en-US" smtClean="0"/>
              <a:pPr/>
              <a:t>2019/9/26 Thursday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EC974-8B47-4637-8F22-352790B31262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36" name="图片 3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809" r="19715" b="37651"/>
          <a:stretch/>
        </p:blipFill>
        <p:spPr>
          <a:xfrm>
            <a:off x="0" y="3004457"/>
            <a:ext cx="7341326" cy="1271452"/>
          </a:xfrm>
          <a:prstGeom prst="rect">
            <a:avLst/>
          </a:prstGeom>
        </p:spPr>
      </p:pic>
      <p:pic>
        <p:nvPicPr>
          <p:cNvPr id="37" name="图片 3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62" b="90566"/>
          <a:stretch/>
        </p:blipFill>
        <p:spPr>
          <a:xfrm>
            <a:off x="4093029" y="0"/>
            <a:ext cx="5050971" cy="647010"/>
          </a:xfrm>
          <a:prstGeom prst="rect">
            <a:avLst/>
          </a:prstGeom>
        </p:spPr>
      </p:pic>
      <p:sp>
        <p:nvSpPr>
          <p:cNvPr id="38" name="椭圆 37"/>
          <p:cNvSpPr/>
          <p:nvPr/>
        </p:nvSpPr>
        <p:spPr>
          <a:xfrm>
            <a:off x="7341326" y="3004457"/>
            <a:ext cx="1290095" cy="1290095"/>
          </a:xfrm>
          <a:prstGeom prst="ellipse">
            <a:avLst/>
          </a:prstGeom>
          <a:noFill/>
          <a:ln w="28575">
            <a:solidFill>
              <a:srgbClr val="E5E8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7385914" y="3049045"/>
            <a:ext cx="1200919" cy="1200919"/>
          </a:xfrm>
          <a:prstGeom prst="ellips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479" t="-13053" r="15" b="-22465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8465" y="2323859"/>
            <a:ext cx="5167449" cy="1229839"/>
          </a:xfrm>
        </p:spPr>
        <p:txBody>
          <a:bodyPr anchor="b">
            <a:normAutofit/>
          </a:bodyPr>
          <a:lstStyle>
            <a:lvl1pPr algn="ctr">
              <a:lnSpc>
                <a:spcPct val="120000"/>
              </a:lnSpc>
              <a:defRPr sz="3200" b="1">
                <a:solidFill>
                  <a:srgbClr val="90C413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8465" y="4102939"/>
            <a:ext cx="5167449" cy="586785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990935"/>
      </p:ext>
    </p:extLst>
  </p:cSld>
  <p:clrMapOvr>
    <a:masterClrMapping/>
  </p:clrMapOvr>
  <p:transition>
    <p:dissolve/>
  </p:transition>
  <p:extLst mod="1">
    <p:ext uri="{DCECCB84-F9BA-43D5-87BE-67443E8EF086}">
      <p15:sldGuideLst xmlns=""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C196-192D-481F-AF01-F5201B8E2480}" type="datetimeFigureOut">
              <a:rPr lang="zh-CN" altLang="en-US" smtClean="0"/>
              <a:pPr/>
              <a:t>2019/9/26 Thursday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EC974-8B47-4637-8F22-352790B3126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4139540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C196-192D-481F-AF01-F5201B8E2480}" type="datetimeFigureOut">
              <a:rPr lang="zh-CN" altLang="en-US" smtClean="0"/>
              <a:pPr/>
              <a:t>2019/9/26 Thursday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EC974-8B47-4637-8F22-352790B3126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0058141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C196-192D-481F-AF01-F5201B8E2480}" type="datetimeFigureOut">
              <a:rPr lang="zh-CN" altLang="en-US" smtClean="0"/>
              <a:pPr/>
              <a:t>2019/9/26 Thursday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EC974-8B47-4637-8F22-352790B3126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5087821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C196-192D-481F-AF01-F5201B8E2480}" type="datetimeFigureOut">
              <a:rPr lang="zh-CN" altLang="en-US" smtClean="0"/>
              <a:pPr/>
              <a:t>2019/9/26 Thursday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EC974-8B47-4637-8F22-352790B3126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2174930"/>
      </p:ext>
    </p:extLst>
  </p:cSld>
  <p:clrMapOvr>
    <a:masterClrMapping/>
  </p:clrMapOvr>
  <p:transition>
    <p:dissolve/>
  </p:transition>
  <p:extLst mod="1">
    <p:ext uri="{DCECCB84-F9BA-43D5-87BE-67443E8EF086}">
      <p15:sldGuideLst xmlns=""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C196-192D-481F-AF01-F5201B8E2480}" type="datetimeFigureOut">
              <a:rPr lang="zh-CN" altLang="en-US" smtClean="0"/>
              <a:pPr/>
              <a:t>2019/9/26 Thursday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EC974-8B47-4637-8F22-352790B3126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8313871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C196-192D-481F-AF01-F5201B8E2480}" type="datetimeFigureOut">
              <a:rPr lang="zh-CN" altLang="en-US" smtClean="0"/>
              <a:pPr/>
              <a:t>2019/9/26 Thursday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EC974-8B47-4637-8F22-352790B3126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9989046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C196-192D-481F-AF01-F5201B8E2480}" type="datetimeFigureOut">
              <a:rPr lang="zh-CN" altLang="en-US" smtClean="0"/>
              <a:pPr/>
              <a:t>2019/9/26 Thursday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EC974-8B47-4637-8F22-352790B3126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2360708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C196-192D-481F-AF01-F5201B8E2480}" type="datetimeFigureOut">
              <a:rPr lang="zh-CN" altLang="en-US" smtClean="0"/>
              <a:pPr/>
              <a:t>2019/9/26 Thursday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EC974-8B47-4637-8F22-352790B3126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8701200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C196-192D-481F-AF01-F5201B8E2480}" type="datetimeFigureOut">
              <a:rPr lang="zh-CN" altLang="en-US" smtClean="0"/>
              <a:pPr/>
              <a:t>2019/9/26 Thursday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EC974-8B47-4637-8F22-352790B3126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7388705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C196-192D-481F-AF01-F5201B8E2480}" type="datetimeFigureOut">
              <a:rPr lang="zh-CN" altLang="en-US" smtClean="0"/>
              <a:pPr/>
              <a:t>2019/9/26 Thursday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EC974-8B47-4637-8F22-352790B3126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5752335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1" y="507981"/>
            <a:ext cx="7201987" cy="806501"/>
            <a:chOff x="1" y="507981"/>
            <a:chExt cx="7201987" cy="806501"/>
          </a:xfrm>
        </p:grpSpPr>
        <p:pic>
          <p:nvPicPr>
            <p:cNvPr id="32" name="图片 31"/>
            <p:cNvPicPr>
              <a:picLocks noChangeAspect="1"/>
            </p:cNvPicPr>
            <p:nvPr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361" t="3048" r="33393" b="80825"/>
            <a:stretch/>
          </p:blipFill>
          <p:spPr>
            <a:xfrm>
              <a:off x="1" y="507981"/>
              <a:ext cx="3683725" cy="806501"/>
            </a:xfrm>
            <a:prstGeom prst="rect">
              <a:avLst/>
            </a:prstGeom>
          </p:spPr>
        </p:pic>
        <p:pic>
          <p:nvPicPr>
            <p:cNvPr id="9" name="图片 8"/>
            <p:cNvPicPr>
              <a:picLocks noChangeAspect="1"/>
            </p:cNvPicPr>
            <p:nvPr userDrawn="1"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869" t="3048" r="25295" b="80825"/>
            <a:stretch/>
          </p:blipFill>
          <p:spPr>
            <a:xfrm>
              <a:off x="3683726" y="507981"/>
              <a:ext cx="522514" cy="806501"/>
            </a:xfrm>
            <a:prstGeom prst="rect">
              <a:avLst/>
            </a:prstGeom>
          </p:spPr>
        </p:pic>
        <p:pic>
          <p:nvPicPr>
            <p:cNvPr id="10" name="图片 9"/>
            <p:cNvPicPr>
              <a:picLocks noChangeAspect="1"/>
            </p:cNvPicPr>
            <p:nvPr userDrawn="1"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869" t="3048" r="25295" b="80825"/>
            <a:stretch/>
          </p:blipFill>
          <p:spPr>
            <a:xfrm>
              <a:off x="4206240" y="507981"/>
              <a:ext cx="522514" cy="806501"/>
            </a:xfrm>
            <a:prstGeom prst="rect">
              <a:avLst/>
            </a:prstGeom>
          </p:spPr>
        </p:pic>
        <p:pic>
          <p:nvPicPr>
            <p:cNvPr id="11" name="图片 10"/>
            <p:cNvPicPr>
              <a:picLocks noChangeAspect="1"/>
            </p:cNvPicPr>
            <p:nvPr userDrawn="1"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869" t="3048" r="25295" b="80825"/>
            <a:stretch/>
          </p:blipFill>
          <p:spPr>
            <a:xfrm>
              <a:off x="4728754" y="507981"/>
              <a:ext cx="522514" cy="806501"/>
            </a:xfrm>
            <a:prstGeom prst="rect">
              <a:avLst/>
            </a:prstGeom>
          </p:spPr>
        </p:pic>
        <p:pic>
          <p:nvPicPr>
            <p:cNvPr id="12" name="图片 11"/>
            <p:cNvPicPr>
              <a:picLocks noChangeAspect="1"/>
            </p:cNvPicPr>
            <p:nvPr userDrawn="1"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869" t="3048" r="25295" b="80825"/>
            <a:stretch/>
          </p:blipFill>
          <p:spPr>
            <a:xfrm>
              <a:off x="5216433" y="507981"/>
              <a:ext cx="522514" cy="806501"/>
            </a:xfrm>
            <a:prstGeom prst="rect">
              <a:avLst/>
            </a:prstGeom>
          </p:spPr>
        </p:pic>
        <p:pic>
          <p:nvPicPr>
            <p:cNvPr id="13" name="图片 12"/>
            <p:cNvPicPr>
              <a:picLocks noChangeAspect="1"/>
            </p:cNvPicPr>
            <p:nvPr userDrawn="1"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869" t="3048" r="25295" b="80825"/>
            <a:stretch/>
          </p:blipFill>
          <p:spPr>
            <a:xfrm>
              <a:off x="5734602" y="507981"/>
              <a:ext cx="522514" cy="806501"/>
            </a:xfrm>
            <a:prstGeom prst="rect">
              <a:avLst/>
            </a:prstGeom>
          </p:spPr>
        </p:pic>
        <p:pic>
          <p:nvPicPr>
            <p:cNvPr id="14" name="图片 13"/>
            <p:cNvPicPr>
              <a:picLocks noChangeAspect="1"/>
            </p:cNvPicPr>
            <p:nvPr userDrawn="1"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870" t="3048" r="18634" b="80825"/>
            <a:stretch/>
          </p:blipFill>
          <p:spPr>
            <a:xfrm>
              <a:off x="6235351" y="507981"/>
              <a:ext cx="966637" cy="806501"/>
            </a:xfrm>
            <a:prstGeom prst="rect">
              <a:avLst/>
            </a:prstGeom>
          </p:spPr>
        </p:pic>
      </p:grpSp>
      <p:pic>
        <p:nvPicPr>
          <p:cNvPr id="33" name="图片 32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62" b="92332"/>
          <a:stretch/>
        </p:blipFill>
        <p:spPr>
          <a:xfrm>
            <a:off x="4093029" y="6336482"/>
            <a:ext cx="5050971" cy="525876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255" y="1367983"/>
            <a:ext cx="7826095" cy="46610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BC196-192D-481F-AF01-F5201B8E2480}" type="datetimeFigureOut">
              <a:rPr lang="zh-CN" altLang="en-US" smtClean="0"/>
              <a:pPr/>
              <a:t>2019/9/26 Thursday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EC974-8B47-4637-8F22-352790B31262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0336" y="318474"/>
            <a:ext cx="5965385" cy="5905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728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ssolv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10000"/>
        </a:lnSpc>
        <a:spcBef>
          <a:spcPts val="1800"/>
        </a:spcBef>
        <a:buClr>
          <a:schemeClr val="accent2"/>
        </a:buClr>
        <a:buSzPct val="80000"/>
        <a:buFont typeface="Wingdings 2" panose="05020102010507070707" pitchFamily="18" charset="2"/>
        <a:buChar char=""/>
        <a:defRPr sz="20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357188" indent="-357188" algn="l" defTabSz="914400" rtl="0" eaLnBrk="1" latinLnBrk="0" hangingPunct="1">
        <a:lnSpc>
          <a:spcPct val="130000"/>
        </a:lnSpc>
        <a:spcBef>
          <a:spcPts val="500"/>
        </a:spcBef>
        <a:buFont typeface="Calibri" panose="020F0502020204030204" pitchFamily="34" charset="0"/>
        <a:buChar char=" "/>
        <a:defRPr sz="14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14414" y="1000108"/>
            <a:ext cx="6427147" cy="1365162"/>
          </a:xfrm>
        </p:spPr>
        <p:txBody>
          <a:bodyPr>
            <a:normAutofit/>
          </a:bodyPr>
          <a:lstStyle/>
          <a:p>
            <a:r>
              <a:rPr lang="en-US" altLang="zh-CN" sz="540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25.</a:t>
            </a:r>
            <a:r>
              <a:rPr lang="zh-CN" altLang="en-US" sz="54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王戎不取道旁李</a:t>
            </a:r>
            <a:endParaRPr lang="zh-CN" altLang="en-US" sz="5400" dirty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57290" y="4714884"/>
            <a:ext cx="6143668" cy="1071570"/>
          </a:xfrm>
        </p:spPr>
        <p:txBody>
          <a:bodyPr>
            <a:noAutofit/>
          </a:bodyPr>
          <a:lstStyle/>
          <a:p>
            <a:r>
              <a:rPr lang="zh-CN" altLang="en-US" sz="28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南京市金陵中学实验小学   赵梓如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23556" name="Picture 4" descr="https://timgsa.baidu.com/timg?image&amp;quality=80&amp;size=b9999_10000&amp;sec=1551965682500&amp;di=76b9feaf1982768453338934fecc2fae&amp;imgtype=0&amp;src=http%3A%2F%2Fimg005.hc360.cn%2Fy2%2FM01%2F2D%2FEF%2FwKhQdFRt-yaEVeDAAAAAAMGJ9BM4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2571744"/>
            <a:ext cx="2015744" cy="185448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6150" name="Picture 6" descr="https://timgsa.baidu.com/timg?image&amp;quality=80&amp;size=b9999_10000&amp;sec=1552478786017&amp;di=e65d8612bb3f33d6d8440e34741723ff&amp;imgtype=0&amp;src=http%3A%2F%2Fimg.pconline.com.cn%2Fimages%2Fupload%2Fupc%2Ftx%2Fitbbs%2F1308%2F13%2Fc28%2F24445951_1376404370278_mthum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0"/>
            <a:ext cx="10351698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61442" name="Picture 2" descr="https://timgsa.baidu.com/timg?image&amp;quality=80&amp;size=b9999_10000&amp;sec=1551967486644&amp;di=6b87990af0cea32974cb6a2ac356eaa1&amp;imgtype=0&amp;src=http%3A%2F%2Fn1.itc.cn%2Fimg8%2Fwb%2Frecom%2F2016%2F07%2F30%2F14698662532953357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10278967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9396" name="Picture 4" descr="https://timgsa.baidu.com/timg?image&amp;quality=80&amp;size=b9999_10000&amp;sec=1551967434035&amp;di=fa393aaaa9342efff9ce736644f01ce1&amp;imgtype=0&amp;src=http%3A%2F%2Fimgsrc.baidu.com%2Fimgad%2Fpic%2Fitem%2F86d6277f9e2f07085c918508e324b899a901f226.jpg"/>
          <p:cNvPicPr>
            <a:picLocks noChangeAspect="1" noChangeArrowheads="1"/>
          </p:cNvPicPr>
          <p:nvPr/>
        </p:nvPicPr>
        <p:blipFill rotWithShape="1">
          <a:blip r:embed="rId2"/>
          <a:srcRect b="5052"/>
          <a:stretch/>
        </p:blipFill>
        <p:spPr bwMode="auto">
          <a:xfrm>
            <a:off x="-1071602" y="-857280"/>
            <a:ext cx="12580326" cy="793599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4348" y="1785926"/>
            <a:ext cx="7826095" cy="46610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3600" b="1" dirty="0" smtClean="0">
                <a:solidFill>
                  <a:schemeClr val="accent5">
                    <a:lumMod val="50000"/>
                  </a:schemeClr>
                </a:solidFill>
                <a:latin typeface="+mn-ea"/>
              </a:rPr>
              <a:t>两岸荔枝红，万家烟雨中。</a:t>
            </a:r>
            <a:endParaRPr lang="en-US" altLang="zh-CN" sz="3600" b="1" dirty="0" smtClean="0">
              <a:solidFill>
                <a:schemeClr val="accent5">
                  <a:lumMod val="50000"/>
                </a:schemeClr>
              </a:solidFill>
              <a:latin typeface="+mn-ea"/>
            </a:endParaRPr>
          </a:p>
          <a:p>
            <a:pPr>
              <a:buNone/>
            </a:pPr>
            <a:r>
              <a:rPr lang="zh-CN" altLang="en-US" sz="36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道旁李子</a:t>
            </a:r>
            <a:r>
              <a:rPr lang="en-US" sz="36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__</a:t>
            </a:r>
            <a:r>
              <a:rPr lang="zh-CN" altLang="en-US" sz="36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，诸儿</a:t>
            </a:r>
            <a:r>
              <a:rPr lang="en-US" sz="36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________</a:t>
            </a:r>
            <a:r>
              <a:rPr lang="zh-CN" altLang="en-US" sz="36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。</a:t>
            </a:r>
            <a:endParaRPr lang="zh-CN" altLang="en-US" sz="3600" b="1" dirty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59396" name="Picture 4" descr="https://timgsa.baidu.com/timg?image&amp;quality=80&amp;size=b9999_10000&amp;sec=1551967434035&amp;di=fa393aaaa9342efff9ce736644f01ce1&amp;imgtype=0&amp;src=http%3A%2F%2Fimgsrc.baidu.com%2Fimgad%2Fpic%2Fitem%2F86d6277f9e2f07085c918508e324b899a901f2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143380"/>
            <a:ext cx="4643438" cy="3085055"/>
          </a:xfrm>
          <a:prstGeom prst="rect">
            <a:avLst/>
          </a:prstGeom>
          <a:noFill/>
        </p:spPr>
      </p:pic>
      <p:pic>
        <p:nvPicPr>
          <p:cNvPr id="5" name="Picture 4" descr="https://timgsa.baidu.com/timg?image&amp;quality=80&amp;size=b9999_10000&amp;sec=1551967364792&amp;di=cad81cdaedf85251b869ab55a867aea0&amp;imgtype=0&amp;src=http%3A%2F%2Fimgsrc.baidu.com%2Fimgad%2Fpic%2Fitem%2F908fa0ec08fa513d7e0997e7366d55fbb2fbd96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4143380"/>
            <a:ext cx="4500562" cy="337542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178615" y="285728"/>
            <a:ext cx="5965385" cy="590556"/>
          </a:xfrm>
        </p:spPr>
        <p:txBody>
          <a:bodyPr>
            <a:noAutofit/>
          </a:bodyPr>
          <a:lstStyle/>
          <a:p>
            <a:r>
              <a:rPr lang="zh-CN" altLang="en-US" sz="4000" dirty="0" smtClean="0">
                <a:solidFill>
                  <a:schemeClr val="tx2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多子折枝</a:t>
            </a:r>
            <a:endParaRPr lang="zh-CN" altLang="en-US" sz="4000" dirty="0">
              <a:solidFill>
                <a:schemeClr val="tx2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1643050"/>
            <a:ext cx="9144000" cy="46610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3200" b="1" dirty="0" smtClean="0">
                <a:solidFill>
                  <a:schemeClr val="accent5">
                    <a:lumMod val="50000"/>
                  </a:schemeClr>
                </a:solidFill>
                <a:latin typeface="+mn-ea"/>
              </a:rPr>
              <a:t>黄四娘家花满蹊，千朵万朵压枝低。</a:t>
            </a:r>
            <a:endParaRPr lang="en-US" altLang="zh-CN" sz="3200" b="1" dirty="0" smtClean="0">
              <a:solidFill>
                <a:schemeClr val="accent5">
                  <a:lumMod val="50000"/>
                </a:schemeClr>
              </a:solidFill>
              <a:latin typeface="+mn-ea"/>
            </a:endParaRPr>
          </a:p>
          <a:p>
            <a:pPr>
              <a:buNone/>
            </a:pPr>
            <a:r>
              <a:rPr lang="zh-CN" altLang="en-US" sz="32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道旁李树李子</a:t>
            </a:r>
            <a:r>
              <a:rPr lang="en-US" sz="32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___</a:t>
            </a:r>
            <a:r>
              <a:rPr lang="zh-CN" altLang="en-US" sz="32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，</a:t>
            </a:r>
            <a:r>
              <a:rPr lang="en-US" sz="32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___________</a:t>
            </a:r>
            <a:r>
              <a:rPr lang="zh-CN" altLang="en-US" sz="32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压枝低。</a:t>
            </a:r>
          </a:p>
        </p:txBody>
      </p:sp>
      <p:pic>
        <p:nvPicPr>
          <p:cNvPr id="59396" name="Picture 4" descr="https://timgsa.baidu.com/timg?image&amp;quality=80&amp;size=b9999_10000&amp;sec=1551967434035&amp;di=fa393aaaa9342efff9ce736644f01ce1&amp;imgtype=0&amp;src=http%3A%2F%2Fimgsrc.baidu.com%2Fimgad%2Fpic%2Fitem%2F86d6277f9e2f07085c918508e324b899a901f2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143380"/>
            <a:ext cx="4643438" cy="3085055"/>
          </a:xfrm>
          <a:prstGeom prst="rect">
            <a:avLst/>
          </a:prstGeom>
          <a:noFill/>
        </p:spPr>
      </p:pic>
      <p:pic>
        <p:nvPicPr>
          <p:cNvPr id="5" name="Picture 4" descr="https://timgsa.baidu.com/timg?image&amp;quality=80&amp;size=b9999_10000&amp;sec=1551967364792&amp;di=cad81cdaedf85251b869ab55a867aea0&amp;imgtype=0&amp;src=http%3A%2F%2Fimgsrc.baidu.com%2Fimgad%2Fpic%2Fitem%2F908fa0ec08fa513d7e0997e7366d55fbb2fbd96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4143380"/>
            <a:ext cx="4500562" cy="337542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     王戎不取道旁李①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CN" altLang="en-US" sz="28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   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王戎七岁，尝②与诸小儿游。看道边李树多子折枝，诸儿竞走③取之，</a:t>
            </a:r>
            <a:r>
              <a:rPr lang="zh-CN" altLang="en-US" sz="2800" b="1" dirty="0" smtClean="0">
                <a:solidFill>
                  <a:schemeClr val="bg1">
                    <a:lumMod val="85000"/>
                  </a:schemeClr>
                </a:solidFill>
                <a:latin typeface="楷体" pitchFamily="49" charset="-122"/>
                <a:ea typeface="楷体" pitchFamily="49" charset="-122"/>
              </a:rPr>
              <a:t>唯④戎不动。人问</a:t>
            </a:r>
            <a:r>
              <a:rPr lang="zh-CN" altLang="en-US" sz="2800" b="1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楷体" pitchFamily="49" charset="-122"/>
                <a:ea typeface="楷体" pitchFamily="49" charset="-122"/>
              </a:rPr>
              <a:t>之，答曰：“树在道边而多子，此必苦李。”取之，信然⑤。</a:t>
            </a:r>
            <a:endParaRPr lang="en-US" altLang="zh-CN" sz="2800" b="1" dirty="0" smtClean="0">
              <a:solidFill>
                <a:schemeClr val="tx1">
                  <a:lumMod val="20000"/>
                  <a:lumOff val="8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endParaRPr lang="en-US" altLang="zh-CN" sz="2800" b="1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4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①本文选自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世说新语▪雅量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。王戎：“竹林七贤”之一，自幼聪慧。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②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尝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曾经。 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③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竞走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争着跑过去。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④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唯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只有。 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⑤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信然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的确如此。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     王戎不取道旁李①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CN" altLang="en-US" sz="28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   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王戎七岁，尝②与诸小儿游。看道边李树多子折枝，诸儿竞走③取之，或</a:t>
            </a:r>
            <a:r>
              <a:rPr lang="en-US" altLang="zh-CN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________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，或</a:t>
            </a:r>
            <a:r>
              <a:rPr lang="en-US" altLang="zh-CN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_______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，或</a:t>
            </a:r>
            <a:r>
              <a:rPr lang="en-US" altLang="zh-CN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_______,</a:t>
            </a:r>
            <a:r>
              <a:rPr lang="zh-CN" altLang="en-US" sz="2800" b="1" dirty="0" smtClean="0">
                <a:solidFill>
                  <a:schemeClr val="bg1">
                    <a:lumMod val="85000"/>
                  </a:schemeClr>
                </a:solidFill>
                <a:latin typeface="楷体" pitchFamily="49" charset="-122"/>
                <a:ea typeface="楷体" pitchFamily="49" charset="-122"/>
              </a:rPr>
              <a:t>唯④戎不动。人问</a:t>
            </a:r>
            <a:r>
              <a:rPr lang="zh-CN" altLang="en-US" sz="2800" b="1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楷体" pitchFamily="49" charset="-122"/>
                <a:ea typeface="楷体" pitchFamily="49" charset="-122"/>
              </a:rPr>
              <a:t>之，答曰：“树在道边而多子，此必苦李。”取之，信然⑤。</a:t>
            </a:r>
            <a:endParaRPr lang="en-US" altLang="zh-CN" sz="2800" b="1" dirty="0" smtClean="0">
              <a:solidFill>
                <a:schemeClr val="tx1">
                  <a:lumMod val="20000"/>
                  <a:lumOff val="8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endParaRPr lang="en-US" altLang="zh-CN" sz="2800" b="1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4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①本文选自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世说新语▪雅量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。王戎：“竹林七贤”之一，自幼聪慧。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②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尝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曾经。 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③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竞走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争着跑过去。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④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唯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只有。 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⑤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信然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的确如此。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     王戎不取道旁李①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CN" altLang="en-US" sz="28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   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王戎七岁，尝②与诸小儿游。看道边李树多子折枝，诸儿竞走③取之，</a:t>
            </a:r>
            <a:r>
              <a:rPr lang="zh-CN" altLang="en-US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唯④戎不动。</a:t>
            </a:r>
            <a:r>
              <a:rPr lang="zh-CN" altLang="en-US" sz="2800" b="1" dirty="0" smtClean="0">
                <a:solidFill>
                  <a:schemeClr val="bg1">
                    <a:lumMod val="85000"/>
                  </a:schemeClr>
                </a:solidFill>
                <a:latin typeface="楷体" pitchFamily="49" charset="-122"/>
                <a:ea typeface="楷体" pitchFamily="49" charset="-122"/>
              </a:rPr>
              <a:t>人问</a:t>
            </a:r>
            <a:r>
              <a:rPr lang="zh-CN" altLang="en-US" sz="2800" b="1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楷体" pitchFamily="49" charset="-122"/>
                <a:ea typeface="楷体" pitchFamily="49" charset="-122"/>
              </a:rPr>
              <a:t>之，答曰：“树在道边而多子，此必苦李。”取之，信然⑤。</a:t>
            </a:r>
            <a:endParaRPr lang="en-US" altLang="zh-CN" sz="2800" b="1" dirty="0" smtClean="0">
              <a:solidFill>
                <a:schemeClr val="tx1">
                  <a:lumMod val="20000"/>
                  <a:lumOff val="8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endParaRPr lang="en-US" altLang="zh-CN" sz="2800" b="1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4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①本文选自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世说新语▪雅量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。王戎：“竹林七贤”之一，自幼聪慧。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②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尝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曾经。 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③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竞走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争着跑过去。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④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唯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只有。 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⑤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信然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的确如此。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     王戎不取道旁李①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CN" altLang="en-US" sz="28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   </a:t>
            </a:r>
            <a:r>
              <a:rPr lang="zh-CN" altLang="en-US" sz="2800" b="1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楷体" pitchFamily="49" charset="-122"/>
                <a:ea typeface="楷体" pitchFamily="49" charset="-122"/>
              </a:rPr>
              <a:t>王戎七岁，尝②与诸小儿游。</a:t>
            </a:r>
            <a:r>
              <a:rPr lang="zh-CN" altLang="en-US" sz="2800" b="1" dirty="0" smtClean="0">
                <a:solidFill>
                  <a:schemeClr val="bg1">
                    <a:lumMod val="85000"/>
                  </a:schemeClr>
                </a:solidFill>
                <a:latin typeface="楷体" pitchFamily="49" charset="-122"/>
                <a:ea typeface="楷体" pitchFamily="49" charset="-122"/>
              </a:rPr>
              <a:t>看道边李树多子折枝，诸儿竞走③取之，唯④戎不动。</a:t>
            </a:r>
            <a:r>
              <a:rPr lang="zh-CN" altLang="en-US" sz="28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人问之，答曰：“树在道边而多子，此必苦李。”取之，信然⑤。</a:t>
            </a:r>
            <a:endParaRPr lang="en-US" altLang="zh-CN" sz="2800" b="1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endParaRPr lang="en-US" altLang="zh-CN" sz="2800" b="1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4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①本文选自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世说新语▪雅量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。王戎：“竹林七贤”之一，自幼聪慧。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②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尝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曾经。 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③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竞走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争着跑过去。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④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唯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只有。 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⑤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信然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的确如此。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1285860"/>
            <a:ext cx="7826095" cy="46610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36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   (</a:t>
            </a:r>
            <a:r>
              <a:rPr lang="zh-CN" altLang="en-US" sz="36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人</a:t>
            </a:r>
            <a:r>
              <a:rPr lang="en-US" altLang="zh-CN" sz="36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)</a:t>
            </a:r>
            <a:r>
              <a:rPr lang="zh-CN" altLang="en-US" sz="36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问之，</a:t>
            </a:r>
            <a:endParaRPr lang="en-US" altLang="zh-CN" sz="3600" b="1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en-US" altLang="zh-CN" sz="36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   (    )</a:t>
            </a:r>
            <a:r>
              <a:rPr lang="zh-CN" altLang="en-US" sz="36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答曰：“树在道边而多子，此必苦李。”</a:t>
            </a:r>
            <a:endParaRPr lang="en-US" altLang="zh-CN" sz="3600" b="1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en-US" altLang="zh-CN" sz="36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   (    )</a:t>
            </a:r>
            <a:r>
              <a:rPr lang="zh-CN" altLang="en-US" sz="36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取之，信然。</a:t>
            </a:r>
            <a:endParaRPr lang="en-US" altLang="zh-CN" sz="3600" b="1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en-US" altLang="zh-CN" sz="36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        </a:t>
            </a:r>
          </a:p>
          <a:p>
            <a:pPr>
              <a:buNone/>
            </a:pPr>
            <a:endParaRPr lang="zh-CN" altLang="en-US" sz="3600" b="1" dirty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3428992" y="1142984"/>
            <a:ext cx="714380" cy="78581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3929058" y="3500438"/>
            <a:ext cx="714380" cy="78581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 rot="19619076">
            <a:off x="1165128" y="5003705"/>
            <a:ext cx="10715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他</a:t>
            </a:r>
            <a:endParaRPr lang="zh-CN" altLang="en-US" sz="5400" b="1" dirty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 rot="258661">
            <a:off x="3165392" y="4860829"/>
            <a:ext cx="10715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她</a:t>
            </a:r>
            <a:endParaRPr lang="zh-CN" altLang="en-US" sz="5400" b="1" dirty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 rot="1038842">
            <a:off x="5185184" y="5067733"/>
            <a:ext cx="10715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它</a:t>
            </a:r>
            <a:endParaRPr lang="zh-CN" altLang="en-US" sz="5400" b="1" dirty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2" name="Picture 12" descr="https://timgsa.baidu.com/timg?image&amp;quality=80&amp;size=b9999_10000&amp;sec=1552291682282&amp;di=4c9b38607d09a821b35c67992b52f3b1&amp;imgtype=0&amp;src=http%3A%2F%2Fnews.baosteel.com%2Fnewscenter%2Fupload%2Fimages%2F2017%2F7%2F14%2F149473576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910509"/>
          </a:xfrm>
          <a:prstGeom prst="rect">
            <a:avLst/>
          </a:prstGeom>
          <a:noFill/>
        </p:spPr>
      </p:pic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28662" y="642918"/>
            <a:ext cx="6429420" cy="857256"/>
          </a:xfrm>
          <a:solidFill>
            <a:srgbClr val="FFFFFF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3600" b="1" dirty="0" smtClean="0">
                <a:solidFill>
                  <a:schemeClr val="tx1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骆宾王七岁，</a:t>
            </a:r>
            <a:r>
              <a:rPr lang="en-US" altLang="zh-CN" sz="3600" b="1" dirty="0" smtClean="0">
                <a:solidFill>
                  <a:schemeClr val="tx1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__________</a:t>
            </a:r>
            <a:r>
              <a:rPr lang="zh-CN" altLang="en-US" sz="3600" b="1" dirty="0" smtClean="0">
                <a:solidFill>
                  <a:schemeClr val="tx1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。</a:t>
            </a:r>
            <a:endParaRPr lang="zh-CN" altLang="en-US" sz="3600" b="1" dirty="0">
              <a:solidFill>
                <a:schemeClr val="tx1">
                  <a:lumMod val="50000"/>
                </a:schemeClr>
              </a:solidFill>
              <a:latin typeface="华文楷体" pitchFamily="2" charset="-122"/>
              <a:ea typeface="华文楷体" pitchFamily="2" charset="-122"/>
            </a:endParaRPr>
          </a:p>
        </p:txBody>
      </p:sp>
      <p:pic>
        <p:nvPicPr>
          <p:cNvPr id="40970" name="Picture 10" descr="https://timgsa.baidu.com/timg?image&amp;quality=80&amp;size=b9999_10000&amp;sec=1552291654730&amp;di=b77245ce7424bb7f98bfb735010da549&amp;imgtype=0&amp;src=http%3A%2F%2Fi.qulishi.com%2Fuploads%2Fnews%2F201612%2F1482028054521487.jpg"/>
          <p:cNvPicPr>
            <a:picLocks noChangeAspect="1" noChangeArrowheads="1"/>
          </p:cNvPicPr>
          <p:nvPr/>
        </p:nvPicPr>
        <p:blipFill>
          <a:blip r:embed="rId3"/>
          <a:srcRect l="27788" t="47616" r="26362"/>
          <a:stretch>
            <a:fillRect/>
          </a:stretch>
        </p:blipFill>
        <p:spPr bwMode="auto">
          <a:xfrm>
            <a:off x="5777513" y="4429132"/>
            <a:ext cx="3437957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1285860"/>
            <a:ext cx="7826095" cy="46610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36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   </a:t>
            </a:r>
            <a:r>
              <a:rPr lang="zh-CN" altLang="en-US" sz="36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人问</a:t>
            </a:r>
            <a:r>
              <a:rPr lang="zh-CN" altLang="en-US" sz="3600" b="1" dirty="0" smtClean="0">
                <a:solidFill>
                  <a:srgbClr val="0070C0"/>
                </a:solidFill>
                <a:latin typeface="楷体" pitchFamily="49" charset="-122"/>
                <a:ea typeface="楷体" pitchFamily="49" charset="-122"/>
              </a:rPr>
              <a:t>（    ）</a:t>
            </a:r>
            <a:r>
              <a:rPr lang="zh-CN" altLang="en-US" sz="36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，</a:t>
            </a:r>
            <a:endParaRPr lang="en-US" altLang="zh-CN" sz="3600" b="1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en-US" altLang="zh-CN" sz="36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   (    )</a:t>
            </a:r>
            <a:r>
              <a:rPr lang="zh-CN" altLang="en-US" sz="36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答曰：“树在道边而多子，此必苦李。”</a:t>
            </a:r>
            <a:endParaRPr lang="en-US" altLang="zh-CN" sz="3600" b="1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en-US" altLang="zh-CN" sz="36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   (    )</a:t>
            </a:r>
            <a:r>
              <a:rPr lang="zh-CN" altLang="en-US" sz="36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取</a:t>
            </a:r>
            <a:r>
              <a:rPr lang="zh-CN" altLang="en-US" sz="3600" b="1" dirty="0" smtClean="0">
                <a:solidFill>
                  <a:srgbClr val="0070C0"/>
                </a:solidFill>
                <a:latin typeface="楷体" pitchFamily="49" charset="-122"/>
                <a:ea typeface="楷体" pitchFamily="49" charset="-122"/>
              </a:rPr>
              <a:t>（    ）</a:t>
            </a:r>
            <a:r>
              <a:rPr lang="zh-CN" altLang="en-US" sz="36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，信然。</a:t>
            </a:r>
            <a:endParaRPr lang="en-US" altLang="zh-CN" sz="3600" b="1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en-US" altLang="zh-CN" sz="36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        </a:t>
            </a:r>
          </a:p>
          <a:p>
            <a:pPr>
              <a:buNone/>
            </a:pPr>
            <a:endParaRPr lang="zh-CN" altLang="en-US" sz="3600" b="1" dirty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1285860"/>
            <a:ext cx="7826095" cy="466101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zh-CN" altLang="en-US" sz="36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人们</a:t>
            </a:r>
            <a:r>
              <a:rPr lang="en-US" altLang="zh-CN" sz="36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  <a:sym typeface="Wingdings" pitchFamily="2" charset="2"/>
              </a:rPr>
              <a:t>: </a:t>
            </a:r>
            <a:r>
              <a:rPr lang="zh-CN" altLang="en-US" sz="36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  <a:sym typeface="Wingdings" pitchFamily="2" charset="2"/>
              </a:rPr>
              <a:t>“</a:t>
            </a:r>
            <a:r>
              <a:rPr lang="en-US" altLang="zh-CN" sz="36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  <a:sym typeface="Wingdings" pitchFamily="2" charset="2"/>
              </a:rPr>
              <a:t>_____________________</a:t>
            </a:r>
            <a:r>
              <a:rPr lang="zh-CN" altLang="en-US" sz="36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  <a:sym typeface="Wingdings" pitchFamily="2" charset="2"/>
              </a:rPr>
              <a:t>。”</a:t>
            </a:r>
            <a:endParaRPr lang="en-US" altLang="zh-CN" sz="3600" b="1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zh-CN" altLang="en-US" sz="36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王戎：“</a:t>
            </a:r>
            <a:r>
              <a:rPr lang="en-US" altLang="zh-CN" sz="36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  <a:sym typeface="Wingdings" pitchFamily="2" charset="2"/>
              </a:rPr>
              <a:t>_____________________</a:t>
            </a:r>
            <a:r>
              <a:rPr lang="zh-CN" altLang="en-US" sz="36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  <a:sym typeface="Wingdings" pitchFamily="2" charset="2"/>
              </a:rPr>
              <a:t>。</a:t>
            </a:r>
            <a:r>
              <a:rPr lang="zh-CN" altLang="en-US" sz="36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”</a:t>
            </a:r>
            <a:endParaRPr lang="en-US" altLang="zh-CN" sz="3600" b="1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zh-CN" altLang="en-US" sz="36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人们：“</a:t>
            </a:r>
            <a:r>
              <a:rPr lang="en-US" altLang="zh-CN" sz="36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  <a:sym typeface="Wingdings" pitchFamily="2" charset="2"/>
              </a:rPr>
              <a:t>_____________________</a:t>
            </a:r>
            <a:r>
              <a:rPr lang="zh-CN" altLang="en-US" sz="36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  <a:sym typeface="Wingdings" pitchFamily="2" charset="2"/>
              </a:rPr>
              <a:t>。</a:t>
            </a:r>
            <a:r>
              <a:rPr lang="zh-CN" altLang="en-US" sz="36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”</a:t>
            </a:r>
            <a:endParaRPr lang="en-US" altLang="zh-CN" sz="3600" b="1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zh-CN" altLang="en-US" sz="36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王戎：“</a:t>
            </a:r>
            <a:r>
              <a:rPr lang="en-US" altLang="zh-CN" sz="36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  <a:sym typeface="Wingdings" pitchFamily="2" charset="2"/>
              </a:rPr>
              <a:t>_____________________</a:t>
            </a:r>
            <a:r>
              <a:rPr lang="zh-CN" altLang="en-US" sz="36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  <a:sym typeface="Wingdings" pitchFamily="2" charset="2"/>
              </a:rPr>
              <a:t>。</a:t>
            </a:r>
            <a:r>
              <a:rPr lang="zh-CN" altLang="en-US" sz="36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”</a:t>
            </a:r>
            <a:endParaRPr lang="en-US" altLang="zh-CN" sz="3600" b="1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en-US" altLang="zh-CN" sz="3600" b="1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……</a:t>
            </a:r>
            <a:endParaRPr lang="en-US" altLang="zh-CN" sz="3600" b="1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r>
              <a:rPr lang="en-US" altLang="zh-CN" sz="36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        </a:t>
            </a:r>
          </a:p>
          <a:p>
            <a:pPr>
              <a:buNone/>
            </a:pPr>
            <a:endParaRPr lang="zh-CN" altLang="en-US" sz="3600" b="1" dirty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     王戎不取道旁李①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CN" altLang="en-US" sz="28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   </a:t>
            </a:r>
            <a:r>
              <a:rPr lang="zh-CN" altLang="en-US" sz="2800" b="1" dirty="0" smtClean="0">
                <a:solidFill>
                  <a:schemeClr val="tx1">
                    <a:lumMod val="20000"/>
                    <a:lumOff val="80000"/>
                  </a:schemeClr>
                </a:solidFill>
                <a:latin typeface="楷体" pitchFamily="49" charset="-122"/>
                <a:ea typeface="楷体" pitchFamily="49" charset="-122"/>
              </a:rPr>
              <a:t>王戎七岁，尝②与诸小儿游。</a:t>
            </a:r>
            <a:r>
              <a:rPr lang="zh-CN" altLang="en-US" sz="2800" b="1" dirty="0" smtClean="0">
                <a:solidFill>
                  <a:schemeClr val="bg1">
                    <a:lumMod val="85000"/>
                  </a:schemeClr>
                </a:solidFill>
                <a:latin typeface="楷体" pitchFamily="49" charset="-122"/>
                <a:ea typeface="楷体" pitchFamily="49" charset="-122"/>
              </a:rPr>
              <a:t>看道边李树多子折枝，诸儿竞走③取之，唯④戎不动。</a:t>
            </a:r>
            <a:r>
              <a:rPr lang="zh-CN" altLang="en-US" sz="28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人问之，答曰：“树在道边而多子，此必苦李。”取之，信然⑤。</a:t>
            </a:r>
            <a:endParaRPr lang="en-US" altLang="zh-CN" sz="2800" b="1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endParaRPr lang="en-US" altLang="zh-CN" sz="2800" b="1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4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①本文选自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世说新语▪雅量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。王戎：“竹林七贤”之一，自幼聪慧。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②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尝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曾经。 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③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竞走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争着跑过去。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④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唯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只有。 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⑤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信然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的确如此。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42976" y="1500174"/>
            <a:ext cx="5965385" cy="590556"/>
          </a:xfrm>
        </p:spPr>
        <p:txBody>
          <a:bodyPr>
            <a:normAutofit/>
          </a:bodyPr>
          <a:lstStyle/>
          <a:p>
            <a:r>
              <a:rPr lang="zh-CN" altLang="en-US" sz="32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     </a:t>
            </a:r>
            <a:r>
              <a:rPr lang="zh-CN" altLang="en-US" sz="3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王戎不取道旁李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2196982"/>
            <a:ext cx="7826095" cy="46610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28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   </a:t>
            </a:r>
            <a:r>
              <a:rPr lang="zh-CN" altLang="en-US" sz="32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王戎七岁，尝与诸小儿游。看道边李树多子折枝，诸儿竞走取之，唯戎不动。人问之，答曰：“树在道边而多子，此必苦李。”取之，信然。</a:t>
            </a:r>
            <a:endParaRPr lang="en-US" altLang="zh-CN" sz="3200" b="1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endParaRPr lang="en-US" altLang="zh-CN" sz="2800" b="1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12" name="Picture 4" descr="https://timgsa.baidu.com/timg?image&amp;quality=80&amp;size=b9999_10000&amp;sec=1551965682500&amp;di=76b9feaf1982768453338934fecc2fae&amp;imgtype=0&amp;src=http%3A%2F%2Fimg005.hc360.cn%2Fy2%2FM01%2F2D%2FEF%2FwKhQdFRt-yaEVeDAAAAAAMGJ9BM4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4143380"/>
            <a:ext cx="1571636" cy="144590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4414" y="1357298"/>
            <a:ext cx="5965385" cy="590556"/>
          </a:xfrm>
        </p:spPr>
        <p:txBody>
          <a:bodyPr>
            <a:normAutofit/>
          </a:bodyPr>
          <a:lstStyle/>
          <a:p>
            <a:r>
              <a:rPr lang="zh-CN" altLang="en-US" sz="32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     </a:t>
            </a:r>
            <a:r>
              <a:rPr lang="zh-CN" altLang="en-US" sz="3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王戎不取道旁李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2196982"/>
            <a:ext cx="7826095" cy="46610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28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   </a:t>
            </a:r>
            <a:r>
              <a:rPr lang="zh-CN" altLang="en-US" sz="32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王戎</a:t>
            </a:r>
            <a:r>
              <a:rPr lang="en-US" altLang="zh-CN" sz="32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______</a:t>
            </a:r>
            <a:r>
              <a:rPr lang="zh-CN" altLang="en-US" sz="32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，尝</a:t>
            </a:r>
            <a:r>
              <a:rPr lang="en-US" altLang="zh-CN" sz="32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____________</a:t>
            </a:r>
            <a:r>
              <a:rPr lang="zh-CN" altLang="en-US" sz="32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。看道边李树</a:t>
            </a:r>
            <a:r>
              <a:rPr lang="en-US" altLang="zh-CN" sz="32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__________</a:t>
            </a:r>
            <a:r>
              <a:rPr lang="zh-CN" altLang="en-US" sz="32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，诸儿</a:t>
            </a:r>
            <a:r>
              <a:rPr lang="en-US" altLang="zh-CN" sz="32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__________</a:t>
            </a:r>
            <a:r>
              <a:rPr lang="zh-CN" altLang="en-US" sz="32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，唯戎不动。人问之，答曰：“</a:t>
            </a:r>
            <a:r>
              <a:rPr lang="en-US" altLang="zh-CN" sz="32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_________</a:t>
            </a:r>
          </a:p>
          <a:p>
            <a:pPr>
              <a:buNone/>
            </a:pPr>
            <a:r>
              <a:rPr lang="en-US" altLang="zh-CN" sz="32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______________</a:t>
            </a:r>
            <a:r>
              <a:rPr lang="zh-CN" altLang="en-US" sz="32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，此必苦李。”取之，信然。</a:t>
            </a:r>
            <a:endParaRPr lang="en-US" altLang="zh-CN" sz="3200" b="1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endParaRPr lang="en-US" altLang="zh-CN" sz="2800" b="1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12" name="Picture 4" descr="https://timgsa.baidu.com/timg?image&amp;quality=80&amp;size=b9999_10000&amp;sec=1551965682500&amp;di=76b9feaf1982768453338934fecc2fae&amp;imgtype=0&amp;src=http%3A%2F%2Fimg005.hc360.cn%2Fy2%2FM01%2F2D%2FEF%2FwKhQdFRt-yaEVeDAAAAAAMGJ9BM4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4714884"/>
            <a:ext cx="1571636" cy="144590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42976" y="1500174"/>
            <a:ext cx="5965385" cy="590556"/>
          </a:xfrm>
        </p:spPr>
        <p:txBody>
          <a:bodyPr>
            <a:normAutofit/>
          </a:bodyPr>
          <a:lstStyle/>
          <a:p>
            <a:r>
              <a:rPr lang="zh-CN" altLang="en-US" sz="32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     </a:t>
            </a:r>
            <a:r>
              <a:rPr lang="zh-CN" altLang="en-US" sz="3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王戎不取道旁李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2196982"/>
            <a:ext cx="7826095" cy="46610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28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   </a:t>
            </a:r>
            <a:r>
              <a:rPr lang="zh-CN" altLang="en-US" sz="32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王戎七岁，尝与诸小儿游。看道边李树多子折枝，诸儿竞走取之，唯戎不动。人问之，答曰：“树在道边而多子，此必苦李。”取之，信然。</a:t>
            </a:r>
            <a:endParaRPr lang="en-US" altLang="zh-CN" sz="3200" b="1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endParaRPr lang="en-US" altLang="zh-CN" sz="2800" b="1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12" name="Picture 4" descr="https://timgsa.baidu.com/timg?image&amp;quality=80&amp;size=b9999_10000&amp;sec=1551965682500&amp;di=76b9feaf1982768453338934fecc2fae&amp;imgtype=0&amp;src=http%3A%2F%2Fimg005.hc360.cn%2Fy2%2FM01%2F2D%2FEF%2FwKhQdFRt-yaEVeDAAAAAAMGJ9BM4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4143380"/>
            <a:ext cx="1571636" cy="144590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标题 1"/>
          <p:cNvSpPr txBox="1">
            <a:spLocks/>
          </p:cNvSpPr>
          <p:nvPr/>
        </p:nvSpPr>
        <p:spPr>
          <a:xfrm>
            <a:off x="785786" y="285728"/>
            <a:ext cx="5965385" cy="5905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楷体" pitchFamily="49" charset="-122"/>
                <a:ea typeface="楷体" pitchFamily="49" charset="-122"/>
                <a:cs typeface="+mj-cs"/>
              </a:rPr>
              <a:t>       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楷体" pitchFamily="49" charset="-122"/>
                <a:ea typeface="楷体" pitchFamily="49" charset="-122"/>
                <a:cs typeface="+mj-cs"/>
              </a:rPr>
              <a:t>用自己的话讲故事吧！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     王戎不取道旁李①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CN" altLang="en-US" sz="28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   </a:t>
            </a:r>
            <a:r>
              <a:rPr lang="zh-CN" altLang="en-US" sz="28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王戎七岁，尝②与诸小儿游。看道边李树多子折枝，诸儿竞走③取之，唯④戎不动。人问之，答曰：“树在道边而多子，此必苦李。”取之，信然⑤。</a:t>
            </a:r>
            <a:endParaRPr lang="en-US" altLang="zh-CN" sz="2800" b="1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endParaRPr lang="en-US" altLang="zh-CN" sz="2800" b="1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4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①本文选自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世说新语▪雅量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。王戎：“竹林七贤”之一，自幼聪慧。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②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尝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曾经。 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③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竞走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争着跑过去。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④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唯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只有。 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⑤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信然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的确如此。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1571604" y="4000504"/>
            <a:ext cx="685804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1142976" y="4357694"/>
            <a:ext cx="2357454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0" name="Picture 2" descr="http://s1.sinaimg.cn/mw690/001MjQZCzy756ay6JIA30&amp;690"/>
          <p:cNvPicPr>
            <a:picLocks noChangeAspect="1" noChangeArrowheads="1"/>
          </p:cNvPicPr>
          <p:nvPr/>
        </p:nvPicPr>
        <p:blipFill>
          <a:blip r:embed="rId2"/>
          <a:srcRect l="5494" r="18681"/>
          <a:stretch>
            <a:fillRect/>
          </a:stretch>
        </p:blipFill>
        <p:spPr bwMode="auto">
          <a:xfrm>
            <a:off x="3857620" y="2285992"/>
            <a:ext cx="4976051" cy="3214710"/>
          </a:xfrm>
          <a:prstGeom prst="rect">
            <a:avLst/>
          </a:prstGeom>
          <a:noFill/>
        </p:spPr>
      </p:pic>
      <p:pic>
        <p:nvPicPr>
          <p:cNvPr id="11" name="Picture 2" descr="http://book.img.ireader.com/group6/M00/6F/C9/CmQUOViZkMeEZ0J0AAAAALgyej8324356288.jpg?v=XevtIvj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785926"/>
            <a:ext cx="3161132" cy="421484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chemeClr val="tx1">
                    <a:lumMod val="50000"/>
                  </a:schemeClr>
                </a:solidFill>
              </a:rPr>
              <a:t>借助注释，用自己的话讲讲这个故事。</a:t>
            </a:r>
            <a:endParaRPr lang="zh-CN" alt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     </a:t>
            </a:r>
            <a:r>
              <a:rPr lang="en-US" sz="2600" b="1" dirty="0" err="1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魏明帝</a:t>
            </a:r>
            <a:r>
              <a:rPr lang="zh-CN" altLang="en-US" sz="26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①于宣武场②上断虎爪牙，纵③百姓观之。王戎亦往看。虎乘间④攀栏而吼，其声震地，观者无不辟易颠仆⑤，戎湛然不动，了无恐色。</a:t>
            </a:r>
            <a:endParaRPr lang="en-US" altLang="zh-CN" sz="2600" b="1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ts val="0"/>
              </a:spcBef>
              <a:buNone/>
            </a:pPr>
            <a:endParaRPr lang="zh-CN" altLang="en-US" b="1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4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①</a:t>
            </a:r>
            <a:r>
              <a:rPr lang="en-US" sz="2400" b="1" dirty="0" err="1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魏明帝</a:t>
            </a:r>
            <a:r>
              <a:rPr lang="zh-CN" altLang="en-US" sz="24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：</a:t>
            </a:r>
            <a:r>
              <a:rPr lang="en-US" sz="2400" b="1" dirty="0" err="1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曹睿</a:t>
            </a:r>
            <a:r>
              <a:rPr lang="zh-CN" altLang="en-US" sz="24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，</a:t>
            </a:r>
            <a:r>
              <a:rPr lang="en-US" sz="2400" b="1" dirty="0" err="1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魏文帝曹丕</a:t>
            </a:r>
            <a:r>
              <a:rPr lang="zh-CN" altLang="en-US" sz="24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长子。</a:t>
            </a:r>
          </a:p>
          <a:p>
            <a:pPr>
              <a:spcBef>
                <a:spcPts val="0"/>
              </a:spcBef>
              <a:buNone/>
            </a:pPr>
            <a:r>
              <a:rPr lang="zh-CN" altLang="en-US" sz="24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②宣武场：演武练兵的场所。</a:t>
            </a:r>
          </a:p>
          <a:p>
            <a:pPr>
              <a:spcBef>
                <a:spcPts val="0"/>
              </a:spcBef>
              <a:buNone/>
            </a:pPr>
            <a:r>
              <a:rPr lang="zh-CN" altLang="en-US" sz="24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③纵：凭借，让。 </a:t>
            </a:r>
          </a:p>
          <a:p>
            <a:pPr>
              <a:spcBef>
                <a:spcPts val="0"/>
              </a:spcBef>
              <a:buNone/>
            </a:pPr>
            <a:r>
              <a:rPr lang="zh-CN" altLang="en-US" sz="24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④乘间：抓住笼子的空隙处。</a:t>
            </a:r>
          </a:p>
          <a:p>
            <a:pPr>
              <a:spcBef>
                <a:spcPts val="0"/>
              </a:spcBef>
              <a:buNone/>
            </a:pPr>
            <a:r>
              <a:rPr lang="zh-CN" altLang="en-US" sz="24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⑤辟易：惊退。颠仆：跌倒。 </a:t>
            </a:r>
          </a:p>
          <a:p>
            <a:pPr>
              <a:spcBef>
                <a:spcPts val="0"/>
              </a:spcBef>
              <a:buNone/>
            </a:pPr>
            <a:r>
              <a:rPr lang="zh-CN" altLang="en-US" sz="24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⑥湛（</a:t>
            </a:r>
            <a:r>
              <a:rPr lang="en-US" sz="2400" b="1" dirty="0" err="1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d</a:t>
            </a:r>
            <a:r>
              <a:rPr lang="en-US" altLang="zh-CN" sz="2400" b="1" dirty="0" err="1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ā</a:t>
            </a:r>
            <a:r>
              <a:rPr lang="en-US" sz="2400" b="1" dirty="0" err="1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n</a:t>
            </a:r>
            <a:r>
              <a:rPr lang="zh-CN" altLang="en-US" sz="24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）然：镇定的样子。</a:t>
            </a:r>
          </a:p>
          <a:p>
            <a:endParaRPr lang="zh-CN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1994" name="Picture 10" descr="http://www.kfzimg.com/G06/M00/23/8E/p4YBAFpbLtSAUunBAAE1EUL141g982_b.jpg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 l="7321" t="5000" r="4374" b="14999"/>
          <a:stretch>
            <a:fillRect/>
          </a:stretch>
        </p:blipFill>
        <p:spPr bwMode="auto">
          <a:xfrm>
            <a:off x="-318343" y="0"/>
            <a:ext cx="9462343" cy="6858000"/>
          </a:xfrm>
          <a:prstGeom prst="rect">
            <a:avLst/>
          </a:prstGeom>
          <a:noFill/>
        </p:spPr>
      </p:pic>
      <p:sp>
        <p:nvSpPr>
          <p:cNvPr id="6" name="内容占位符 2"/>
          <p:cNvSpPr txBox="1">
            <a:spLocks/>
          </p:cNvSpPr>
          <p:nvPr/>
        </p:nvSpPr>
        <p:spPr>
          <a:xfrm>
            <a:off x="1214414" y="5572140"/>
            <a:ext cx="6429420" cy="857256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>
            <a:normAutofit/>
          </a:bodyPr>
          <a:lstStyle/>
          <a:p>
            <a:pPr marL="357188" marR="0" lvl="0" indent="-357188" algn="l" defTabSz="914400" rtl="0" eaLnBrk="1" fontAlgn="auto" latinLnBrk="0" hangingPunct="1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2" panose="05020102010507070707" pitchFamily="18" charset="2"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_____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七岁，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__________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。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华文楷体" pitchFamily="2" charset="-122"/>
              <a:ea typeface="华文楷体" pitchFamily="2" charset="-122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Picture 10" descr="https://timgsa.baidu.com/timg?image&amp;quality=80&amp;size=b9999_10000&amp;sec=1552289230028&amp;di=475e49689f577db28fa1dadb09679be8&amp;imgtype=0&amp;src=http%3A%2F%2Fku.90sjimg.com%2Felement_origin_min_pic%2F17%2F08%2F09%2F3eaff62242e405a9202b476a2d2695a8.jpg"/>
          <p:cNvPicPr>
            <a:picLocks noChangeAspect="1" noChangeArrowheads="1"/>
          </p:cNvPicPr>
          <p:nvPr/>
        </p:nvPicPr>
        <p:blipFill>
          <a:blip r:embed="rId2"/>
          <a:srcRect l="1667" t="6186" r="18333" b="13401"/>
          <a:stretch>
            <a:fillRect/>
          </a:stretch>
        </p:blipFill>
        <p:spPr bwMode="auto">
          <a:xfrm>
            <a:off x="-217717" y="0"/>
            <a:ext cx="9361717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内容占位符 2"/>
          <p:cNvSpPr txBox="1">
            <a:spLocks/>
          </p:cNvSpPr>
          <p:nvPr/>
        </p:nvSpPr>
        <p:spPr>
          <a:xfrm>
            <a:off x="928662" y="642918"/>
            <a:ext cx="6429420" cy="857256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>
            <a:normAutofit/>
          </a:bodyPr>
          <a:lstStyle/>
          <a:p>
            <a:pPr marL="357188" marR="0" lvl="0" indent="-357188" algn="l" defTabSz="914400" rtl="0" eaLnBrk="1" fontAlgn="auto" latinLnBrk="0" hangingPunct="1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Pct val="80000"/>
              <a:buFont typeface="Wingdings 2" panose="05020102010507070707" pitchFamily="18" charset="2"/>
              <a:buNone/>
              <a:tabLst/>
              <a:defRPr/>
            </a:pPr>
            <a:r>
              <a:rPr lang="en-US" altLang="zh-CN" sz="3600" b="1" dirty="0" smtClean="0">
                <a:solidFill>
                  <a:schemeClr val="tx1">
                    <a:lumMod val="50000"/>
                  </a:schemeClr>
                </a:solidFill>
                <a:latin typeface="华文楷体" pitchFamily="2" charset="-122"/>
                <a:ea typeface="华文楷体" pitchFamily="2" charset="-122"/>
              </a:rPr>
              <a:t>_______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七岁，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__________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华文楷体" pitchFamily="2" charset="-122"/>
                <a:ea typeface="华文楷体" pitchFamily="2" charset="-122"/>
                <a:cs typeface="+mn-cs"/>
              </a:rPr>
              <a:t>。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华文楷体" pitchFamily="2" charset="-122"/>
              <a:ea typeface="华文楷体" pitchFamily="2" charset="-122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42976" y="1500174"/>
            <a:ext cx="5965385" cy="590556"/>
          </a:xfrm>
        </p:spPr>
        <p:txBody>
          <a:bodyPr>
            <a:normAutofit/>
          </a:bodyPr>
          <a:lstStyle/>
          <a:p>
            <a:r>
              <a:rPr lang="zh-CN" altLang="en-US" sz="32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     </a:t>
            </a:r>
            <a:r>
              <a:rPr lang="zh-CN" altLang="en-US" sz="3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王戎不取道旁李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2196982"/>
            <a:ext cx="7826095" cy="46610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28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   </a:t>
            </a:r>
            <a:r>
              <a:rPr lang="zh-CN" altLang="en-US" sz="3200" b="1" dirty="0" smtClean="0">
                <a:solidFill>
                  <a:srgbClr val="003300"/>
                </a:solidFill>
                <a:latin typeface="楷体" pitchFamily="49" charset="-122"/>
                <a:ea typeface="楷体" pitchFamily="49" charset="-122"/>
              </a:rPr>
              <a:t>王戎七岁，尝与诸小儿游。看道边李树多子折枝，诸儿竞走取之，唯戎不动。人问之，答曰：“树在道边而多子，此必苦李。”取之，信然。</a:t>
            </a:r>
            <a:endParaRPr lang="en-US" altLang="zh-CN" sz="3200" b="1" dirty="0" smtClean="0">
              <a:solidFill>
                <a:srgbClr val="0033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endParaRPr lang="en-US" altLang="zh-CN" sz="2800" b="1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12" name="Picture 4" descr="https://timgsa.baidu.com/timg?image&amp;quality=80&amp;size=b9999_10000&amp;sec=1551965682500&amp;di=76b9feaf1982768453338934fecc2fae&amp;imgtype=0&amp;src=http%3A%2F%2Fimg005.hc360.cn%2Fy2%2FM01%2F2D%2FEF%2FwKhQdFRt-yaEVeDAAAAAAMGJ9BM4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4143380"/>
            <a:ext cx="1571636" cy="144590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42976" y="1500174"/>
            <a:ext cx="5965385" cy="590556"/>
          </a:xfrm>
        </p:spPr>
        <p:txBody>
          <a:bodyPr>
            <a:normAutofit/>
          </a:bodyPr>
          <a:lstStyle/>
          <a:p>
            <a:r>
              <a:rPr lang="zh-CN" altLang="en-US" sz="32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     </a:t>
            </a:r>
            <a:r>
              <a:rPr lang="zh-CN" altLang="en-US" sz="3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王戎不取道旁李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2196982"/>
            <a:ext cx="7826095" cy="46610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28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   </a:t>
            </a:r>
            <a:r>
              <a:rPr lang="zh-CN" altLang="en-US" sz="3200" b="1" dirty="0" smtClean="0">
                <a:solidFill>
                  <a:schemeClr val="accent6">
                    <a:lumMod val="75000"/>
                  </a:schemeClr>
                </a:solidFill>
                <a:latin typeface="楷体" pitchFamily="49" charset="-122"/>
                <a:ea typeface="楷体" pitchFamily="49" charset="-122"/>
              </a:rPr>
              <a:t>王戎七岁，尝与诸小儿游。</a:t>
            </a:r>
            <a:r>
              <a:rPr lang="zh-CN" altLang="en-US" sz="3200" b="1" dirty="0" smtClean="0">
                <a:solidFill>
                  <a:srgbClr val="003300"/>
                </a:solidFill>
                <a:latin typeface="楷体" pitchFamily="49" charset="-122"/>
                <a:ea typeface="楷体" pitchFamily="49" charset="-122"/>
              </a:rPr>
              <a:t>看道边李树多子折枝，诸儿竞走取之，唯戎不动。</a:t>
            </a:r>
            <a:r>
              <a:rPr lang="zh-CN" altLang="en-US" sz="3200" b="1" dirty="0" smtClean="0">
                <a:solidFill>
                  <a:schemeClr val="accent6">
                    <a:lumMod val="75000"/>
                  </a:schemeClr>
                </a:solidFill>
                <a:latin typeface="楷体" pitchFamily="49" charset="-122"/>
                <a:ea typeface="楷体" pitchFamily="49" charset="-122"/>
              </a:rPr>
              <a:t>人问之，答曰：“树在道边而多子，此必苦李。”</a:t>
            </a:r>
            <a:r>
              <a:rPr lang="zh-CN" altLang="en-US" sz="3200" b="1" dirty="0" smtClean="0">
                <a:solidFill>
                  <a:srgbClr val="003300"/>
                </a:solidFill>
                <a:latin typeface="楷体" pitchFamily="49" charset="-122"/>
                <a:ea typeface="楷体" pitchFamily="49" charset="-122"/>
              </a:rPr>
              <a:t>取之，信然。</a:t>
            </a:r>
            <a:endParaRPr lang="en-US" altLang="zh-CN" sz="3200" b="1" dirty="0" smtClean="0">
              <a:solidFill>
                <a:srgbClr val="0033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endParaRPr lang="en-US" altLang="zh-CN" sz="2800" b="1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12" name="Picture 4" descr="https://timgsa.baidu.com/timg?image&amp;quality=80&amp;size=b9999_10000&amp;sec=1551965682500&amp;di=76b9feaf1982768453338934fecc2fae&amp;imgtype=0&amp;src=http%3A%2F%2Fimg005.hc360.cn%2Fy2%2FM01%2F2D%2FEF%2FwKhQdFRt-yaEVeDAAAAAAMGJ9BM4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4143380"/>
            <a:ext cx="1571636" cy="144590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857356" y="4929198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竞（</a:t>
            </a:r>
            <a:r>
              <a:rPr lang="en-US" altLang="zh-CN" sz="3200" b="1" dirty="0" err="1" smtClean="0">
                <a:solidFill>
                  <a:srgbClr val="FF0000"/>
                </a:solidFill>
                <a:latin typeface="+mj-ea"/>
                <a:ea typeface="+mj-ea"/>
              </a:rPr>
              <a:t>jìng</a:t>
            </a:r>
            <a:r>
              <a:rPr lang="zh-CN" altLang="en-US" sz="32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）</a:t>
            </a:r>
            <a:endParaRPr lang="zh-CN" altLang="en-US" sz="3200" b="1" dirty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     王戎不取道旁李①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4348" y="1571612"/>
            <a:ext cx="7826095" cy="466101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CN" altLang="en-US" sz="28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   </a:t>
            </a:r>
            <a:r>
              <a:rPr lang="zh-CN" altLang="en-US" sz="2800" b="1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王戎七岁，尝②与诸小儿游。看道边李树多子折枝，诸儿竞走③取之，唯④戎不动。人问之，答曰：“树在道边而多子，此必苦李。”取之，信然⑤。</a:t>
            </a:r>
            <a:endParaRPr lang="en-US" altLang="zh-CN" sz="2800" b="1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endParaRPr lang="en-US" altLang="zh-CN" sz="2800" b="1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4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①本文选自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世说新语▪雅量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。王戎：“竹林七贤”之一，自幼聪慧。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②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尝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曾经。 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③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竞走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争着跑过去。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④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唯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只有。 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⑤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信然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的确如此。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348" y="3857628"/>
            <a:ext cx="7858180" cy="22467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学习任务：    </a:t>
            </a:r>
            <a:endParaRPr lang="en-US" altLang="zh-CN" sz="2800" b="1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800" dirty="0" smtClean="0">
                <a:solidFill>
                  <a:srgbClr val="000000"/>
                </a:solidFill>
              </a:rPr>
              <a:t>       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读一读：先读读这篇文言文；</a:t>
            </a:r>
            <a:endParaRPr lang="en-US" altLang="zh-CN" sz="2800" b="1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en-US" altLang="zh-CN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 </a:t>
            </a:r>
            <a:r>
              <a:rPr lang="zh-CN" altLang="en-US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看一看：再看看文下注释；</a:t>
            </a:r>
            <a:endParaRPr lang="en-US" altLang="zh-CN" sz="2800" b="1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r>
              <a:rPr lang="zh-CN" altLang="en-US" sz="2800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    顺一顺：然后试着读懂这则故事。</a:t>
            </a:r>
            <a:endParaRPr lang="en-US" altLang="zh-CN" sz="2800" b="1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endParaRPr lang="en-US" altLang="zh-CN" sz="2800" b="1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     王戎不取道旁李①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CN" altLang="en-US" sz="2800" dirty="0" smtClean="0">
                <a:solidFill>
                  <a:srgbClr val="003300"/>
                </a:solidFill>
                <a:latin typeface="楷体" pitchFamily="49" charset="-122"/>
                <a:ea typeface="楷体" pitchFamily="49" charset="-122"/>
              </a:rPr>
              <a:t>      </a:t>
            </a:r>
            <a:r>
              <a:rPr lang="zh-CN" altLang="en-US" sz="2800" b="1" dirty="0" smtClean="0">
                <a:solidFill>
                  <a:srgbClr val="003300"/>
                </a:solidFill>
                <a:latin typeface="楷体" pitchFamily="49" charset="-122"/>
                <a:ea typeface="楷体" pitchFamily="49" charset="-122"/>
              </a:rPr>
              <a:t>王戎七岁，尝②与诸小儿游。看道边李树多子折枝，诸儿竞走③取之，唯④戎不动。</a:t>
            </a:r>
            <a:r>
              <a:rPr lang="zh-CN" altLang="en-US" sz="2800" b="1" dirty="0" smtClean="0">
                <a:solidFill>
                  <a:schemeClr val="bg1">
                    <a:lumMod val="85000"/>
                  </a:schemeClr>
                </a:solidFill>
                <a:latin typeface="楷体" pitchFamily="49" charset="-122"/>
                <a:ea typeface="楷体" pitchFamily="49" charset="-122"/>
              </a:rPr>
              <a:t>人问之，答曰：“树在道边而多子，此必苦李。”取之，信然⑤。</a:t>
            </a:r>
            <a:endParaRPr lang="en-US" altLang="zh-CN" sz="2800" b="1" dirty="0" smtClean="0">
              <a:solidFill>
                <a:schemeClr val="bg1">
                  <a:lumMod val="85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buNone/>
            </a:pPr>
            <a:endParaRPr lang="en-US" altLang="zh-CN" sz="2800" b="1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4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①本文选自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世说新语▪雅量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。王戎：“竹林七贤”之一，自幼聪慧。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②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尝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曾经。 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③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竞走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争着跑过去。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④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唯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只有。 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  <a:p>
            <a:pPr>
              <a:spcBef>
                <a:spcPts val="0"/>
              </a:spcBef>
              <a:buNone/>
            </a:pP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   ⑤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【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信然</a:t>
            </a:r>
            <a:r>
              <a:rPr lang="en-US" altLang="zh-CN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】</a:t>
            </a:r>
            <a:r>
              <a:rPr lang="zh-CN" altLang="en-US" sz="2600" dirty="0" smtClean="0">
                <a:solidFill>
                  <a:schemeClr val="tx1">
                    <a:lumMod val="50000"/>
                  </a:schemeClr>
                </a:solidFill>
                <a:latin typeface="楷体" pitchFamily="49" charset="-122"/>
                <a:ea typeface="楷体" pitchFamily="49" charset="-122"/>
              </a:rPr>
              <a:t>的确如此。</a:t>
            </a:r>
            <a:endParaRPr lang="en-US" altLang="zh-CN" sz="2600" dirty="0" smtClean="0">
              <a:solidFill>
                <a:schemeClr val="tx1">
                  <a:lumMod val="50000"/>
                </a:schemeClr>
              </a:solidFill>
              <a:latin typeface="楷体" pitchFamily="49" charset="-122"/>
              <a:ea typeface="楷体" pitchFamily="49" charset="-122"/>
            </a:endParaRPr>
          </a:p>
        </p:txBody>
      </p:sp>
      <p:pic>
        <p:nvPicPr>
          <p:cNvPr id="54273" name="Picture 1" descr="C:\Users\dell\AppData\Roaming\Tencent\Users\262952521\QQ\WinTemp\RichOle\2{XYU2~3W%EIKW1G[FD7_P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4214818"/>
            <a:ext cx="1857388" cy="1673323"/>
          </a:xfrm>
          <a:prstGeom prst="rect">
            <a:avLst/>
          </a:prstGeom>
          <a:noFill/>
        </p:spPr>
      </p:pic>
      <p:pic>
        <p:nvPicPr>
          <p:cNvPr id="6" name="Picture 4" descr="https://timgsa.baidu.com/timg?image&amp;quality=80&amp;size=b9999_10000&amp;sec=1551965682500&amp;di=76b9feaf1982768453338934fecc2fae&amp;imgtype=0&amp;src=http%3A%2F%2Fimg005.hc360.cn%2Fy2%2FM01%2F2D%2FEF%2FwKhQdFRt-yaEVeDAAAAAAMGJ9BM42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500042"/>
            <a:ext cx="928644" cy="85435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54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50184" name="Picture 8" descr="https://timgsa.baidu.com/timg?image&amp;quality=80&amp;size=b9999_10000&amp;sec=1552474045077&amp;di=9406d4e66e8f7e365118965328003102&amp;imgtype=0&amp;src=http%3A%2F%2Fimgsrc.baidu.com%2Fimgad%2Fpic%2Fitem%2F00e93901213fb80e8a0ad7c43cd12f2eb83894ce.jpg"/>
          <p:cNvPicPr>
            <a:picLocks noChangeAspect="1" noChangeArrowheads="1"/>
          </p:cNvPicPr>
          <p:nvPr/>
        </p:nvPicPr>
        <p:blipFill>
          <a:blip r:embed="rId2"/>
          <a:srcRect b="7937"/>
          <a:stretch>
            <a:fillRect/>
          </a:stretch>
        </p:blipFill>
        <p:spPr bwMode="auto">
          <a:xfrm>
            <a:off x="2071670" y="0"/>
            <a:ext cx="4946754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000120141119A06PPBG">
  <a:themeElements>
    <a:clrScheme name="自定义 188">
      <a:dk1>
        <a:srgbClr val="5F5F5F"/>
      </a:dk1>
      <a:lt1>
        <a:srgbClr val="FFFFFF"/>
      </a:lt1>
      <a:dk2>
        <a:srgbClr val="4D4D4D"/>
      </a:dk2>
      <a:lt2>
        <a:srgbClr val="FFFFFF"/>
      </a:lt2>
      <a:accent1>
        <a:srgbClr val="90C413"/>
      </a:accent1>
      <a:accent2>
        <a:srgbClr val="BABD3D"/>
      </a:accent2>
      <a:accent3>
        <a:srgbClr val="DCAB48"/>
      </a:accent3>
      <a:accent4>
        <a:srgbClr val="6B8A4B"/>
      </a:accent4>
      <a:accent5>
        <a:srgbClr val="00B0F0"/>
      </a:accent5>
      <a:accent6>
        <a:srgbClr val="B84D30"/>
      </a:accent6>
      <a:hlink>
        <a:srgbClr val="409BA2"/>
      </a:hlink>
      <a:folHlink>
        <a:srgbClr val="AFB2B4"/>
      </a:folHlink>
    </a:clrScheme>
    <a:fontScheme name="自定义 15">
      <a:majorFont>
        <a:latin typeface="Arial Black"/>
        <a:ea typeface="微软雅黑"/>
        <a:cs typeface=""/>
      </a:majorFont>
      <a:minorFont>
        <a:latin typeface="Arial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A000120141119A06PPBG</Template>
  <TotalTime>650</TotalTime>
  <Words>1626</Words>
  <Application>Microsoft Office PowerPoint</Application>
  <PresentationFormat>全屏显示(4:3)</PresentationFormat>
  <Paragraphs>117</Paragraphs>
  <Slides>27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28" baseType="lpstr">
      <vt:lpstr>A000120141119A06PPBG</vt:lpstr>
      <vt:lpstr>25.王戎不取道旁李</vt:lpstr>
      <vt:lpstr>PowerPoint 演示文稿</vt:lpstr>
      <vt:lpstr>PowerPoint 演示文稿</vt:lpstr>
      <vt:lpstr>PowerPoint 演示文稿</vt:lpstr>
      <vt:lpstr>        王戎不取道旁李</vt:lpstr>
      <vt:lpstr>        王戎不取道旁李</vt:lpstr>
      <vt:lpstr>        王戎不取道旁李①</vt:lpstr>
      <vt:lpstr>        王戎不取道旁李①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多子折枝</vt:lpstr>
      <vt:lpstr>        王戎不取道旁李①</vt:lpstr>
      <vt:lpstr>        王戎不取道旁李①</vt:lpstr>
      <vt:lpstr>        王戎不取道旁李①</vt:lpstr>
      <vt:lpstr>        王戎不取道旁李①</vt:lpstr>
      <vt:lpstr>PowerPoint 演示文稿</vt:lpstr>
      <vt:lpstr>PowerPoint 演示文稿</vt:lpstr>
      <vt:lpstr>PowerPoint 演示文稿</vt:lpstr>
      <vt:lpstr>        王戎不取道旁李①</vt:lpstr>
      <vt:lpstr>        王戎不取道旁李</vt:lpstr>
      <vt:lpstr>        王戎不取道旁李</vt:lpstr>
      <vt:lpstr>        王戎不取道旁李</vt:lpstr>
      <vt:lpstr>        王戎不取道旁李①</vt:lpstr>
      <vt:lpstr>借助注释，用自己的话讲讲这个故事。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26.王戎不取道旁李</dc:title>
  <dc:creator>dell</dc:creator>
  <cp:lastModifiedBy>Micorosoft</cp:lastModifiedBy>
  <cp:revision>115</cp:revision>
  <dcterms:created xsi:type="dcterms:W3CDTF">2019-03-07T10:34:43Z</dcterms:created>
  <dcterms:modified xsi:type="dcterms:W3CDTF">2019-09-26T08:13:46Z</dcterms:modified>
</cp:coreProperties>
</file>