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3" r:id="rId2"/>
  </p:sldMasterIdLst>
  <p:sldIdLst>
    <p:sldId id="256" r:id="rId3"/>
    <p:sldId id="278" r:id="rId4"/>
    <p:sldId id="280" r:id="rId5"/>
    <p:sldId id="259" r:id="rId6"/>
    <p:sldId id="284" r:id="rId7"/>
    <p:sldId id="260" r:id="rId8"/>
    <p:sldId id="289" r:id="rId9"/>
    <p:sldId id="288" r:id="rId10"/>
    <p:sldId id="286" r:id="rId11"/>
    <p:sldId id="258" r:id="rId12"/>
    <p:sldId id="281" r:id="rId13"/>
    <p:sldId id="285" r:id="rId14"/>
    <p:sldId id="279" r:id="rId15"/>
    <p:sldId id="265" r:id="rId16"/>
    <p:sldId id="290" r:id="rId17"/>
    <p:sldId id="266" r:id="rId18"/>
    <p:sldId id="282" r:id="rId19"/>
    <p:sldId id="271" r:id="rId20"/>
    <p:sldId id="272" r:id="rId21"/>
    <p:sldId id="291" r:id="rId22"/>
    <p:sldId id="380" r:id="rId23"/>
    <p:sldId id="379" r:id="rId24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幼圆" panose="02010509060101010101" pitchFamily="49" charset="-122"/>
      <p:regular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2" d="100"/>
          <a:sy n="122" d="100"/>
        </p:scale>
        <p:origin x="-23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0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983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04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04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49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219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8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47431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2631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40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472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383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824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021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17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27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2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142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966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097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165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056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142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557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50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155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343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15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42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096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286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778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585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8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5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658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23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52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02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589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3362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0695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59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18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6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0133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360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151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783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72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60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489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984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12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48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7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认识射线、直线和角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038958" y="4772781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38" action="ppaction://hlinksldjump"/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3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712" r:id="rId13"/>
    <p:sldLayoutId id="2147483688" r:id="rId14"/>
    <p:sldLayoutId id="2147483689" r:id="rId15"/>
    <p:sldLayoutId id="2147483690" r:id="rId16"/>
    <p:sldLayoutId id="2147483691" r:id="rId17"/>
    <p:sldLayoutId id="2147483693" r:id="rId18"/>
    <p:sldLayoutId id="2147483694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slide" Target="slide1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6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四年级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74347" y="1435155"/>
            <a:ext cx="7784823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认识射线、直线和角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情景导入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3225883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+mj-ea"/>
                <a:ea typeface="+mj-ea"/>
              </a:rPr>
              <a:t>垂线与平行线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34734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3500" b="1" dirty="0">
                  <a:solidFill>
                    <a:srgbClr val="0050AA"/>
                  </a:solidFill>
                  <a:latin typeface="+mj-ea"/>
                  <a:ea typeface="+mj-ea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7"/>
          <p:cNvSpPr/>
          <p:nvPr/>
        </p:nvSpPr>
        <p:spPr>
          <a:xfrm>
            <a:off x="1391383" y="708791"/>
            <a:ext cx="4929583" cy="59456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以一点为端点，画两条射线。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64967" y="423777"/>
            <a:ext cx="1166673" cy="1064551"/>
            <a:chOff x="670145" y="1457273"/>
            <a:chExt cx="1555361" cy="1419401"/>
          </a:xfrm>
        </p:grpSpPr>
        <p:pic>
          <p:nvPicPr>
            <p:cNvPr id="16" name="图片 15" descr="28Z58PICt4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105" y="3507853"/>
            <a:ext cx="1214395" cy="121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1763688" y="3124286"/>
            <a:ext cx="3528392" cy="1600666"/>
          </a:xfrm>
          <a:prstGeom prst="cloudCallout">
            <a:avLst>
              <a:gd name="adj1" fmla="val -58612"/>
              <a:gd name="adj2" fmla="val 509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你能指出角的顶点和两条边吗？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459815" y="2662621"/>
            <a:ext cx="1879600" cy="33338"/>
          </a:xfrm>
          <a:prstGeom prst="line">
            <a:avLst/>
          </a:prstGeom>
          <a:ln w="38100" cap="flat" cmpd="sng">
            <a:solidFill>
              <a:srgbClr val="4A7EB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>
          <a:xfrm rot="5400000" flipH="1" flipV="1">
            <a:off x="2461403" y="1364046"/>
            <a:ext cx="1293812" cy="1317625"/>
          </a:xfrm>
          <a:prstGeom prst="line">
            <a:avLst/>
          </a:prstGeom>
          <a:ln w="38100" cap="flat" cmpd="sng">
            <a:solidFill>
              <a:srgbClr val="4A7EB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4" name="TextBox 8"/>
          <p:cNvSpPr txBox="1"/>
          <p:nvPr/>
        </p:nvSpPr>
        <p:spPr>
          <a:xfrm>
            <a:off x="1547664" y="2618669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顶点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2631361" y="1561486"/>
            <a:ext cx="49404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边</a:t>
            </a:r>
          </a:p>
        </p:txBody>
      </p:sp>
      <p:sp>
        <p:nvSpPr>
          <p:cNvPr id="26" name="TextBox 10"/>
          <p:cNvSpPr txBox="1"/>
          <p:nvPr/>
        </p:nvSpPr>
        <p:spPr>
          <a:xfrm>
            <a:off x="3053540" y="2662621"/>
            <a:ext cx="49404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边</a:t>
            </a:r>
          </a:p>
        </p:txBody>
      </p:sp>
      <p:sp>
        <p:nvSpPr>
          <p:cNvPr id="4" name="椭圆 3"/>
          <p:cNvSpPr/>
          <p:nvPr/>
        </p:nvSpPr>
        <p:spPr>
          <a:xfrm>
            <a:off x="2413492" y="263376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12359" y="2981335"/>
            <a:ext cx="953664" cy="115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圆角矩形标注 28"/>
          <p:cNvSpPr/>
          <p:nvPr/>
        </p:nvSpPr>
        <p:spPr>
          <a:xfrm>
            <a:off x="5436095" y="1777722"/>
            <a:ext cx="2448273" cy="1180193"/>
          </a:xfrm>
          <a:prstGeom prst="wedgeRoundRectCallout">
            <a:avLst>
              <a:gd name="adj1" fmla="val 47592"/>
              <a:gd name="adj2" fmla="val 69762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从一点引出两条射线所组成的图形叫做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4" grpId="0"/>
      <p:bldP spid="25" grpId="0"/>
      <p:bldP spid="26" grpId="0"/>
      <p:bldP spid="4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标注 18"/>
          <p:cNvSpPr/>
          <p:nvPr/>
        </p:nvSpPr>
        <p:spPr>
          <a:xfrm>
            <a:off x="1306473" y="462050"/>
            <a:ext cx="5303791" cy="576063"/>
          </a:xfrm>
          <a:prstGeom prst="wedgeRoundRectCallout">
            <a:avLst>
              <a:gd name="adj1" fmla="val 55769"/>
              <a:gd name="adj2" fmla="val 9288"/>
              <a:gd name="adj3" fmla="val 16667"/>
            </a:avLst>
          </a:prstGeom>
          <a:solidFill>
            <a:schemeClr val="bg1"/>
          </a:solidFill>
          <a:ln w="19050">
            <a:solidFill>
              <a:srgbClr val="00A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角通常用符号“    ”表示，读作角。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4695" y="515149"/>
            <a:ext cx="882898" cy="1265255"/>
          </a:xfrm>
          <a:prstGeom prst="rect">
            <a:avLst/>
          </a:prstGeom>
        </p:spPr>
      </p:pic>
      <p:sp>
        <p:nvSpPr>
          <p:cNvPr id="10" name="Line 5"/>
          <p:cNvSpPr/>
          <p:nvPr/>
        </p:nvSpPr>
        <p:spPr>
          <a:xfrm flipV="1">
            <a:off x="1648364" y="3491562"/>
            <a:ext cx="2232025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Line 6"/>
          <p:cNvSpPr/>
          <p:nvPr/>
        </p:nvSpPr>
        <p:spPr>
          <a:xfrm rot="-2829580">
            <a:off x="1278477" y="2658125"/>
            <a:ext cx="2233612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Text Box 8"/>
          <p:cNvSpPr txBox="1"/>
          <p:nvPr/>
        </p:nvSpPr>
        <p:spPr>
          <a:xfrm>
            <a:off x="802367" y="3331611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顶点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1825246" y="2243439"/>
            <a:ext cx="49404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边</a:t>
            </a:r>
          </a:p>
        </p:txBody>
      </p:sp>
      <p:sp>
        <p:nvSpPr>
          <p:cNvPr id="14" name="Text Box 10"/>
          <p:cNvSpPr txBox="1"/>
          <p:nvPr/>
        </p:nvSpPr>
        <p:spPr>
          <a:xfrm>
            <a:off x="2339604" y="3503857"/>
            <a:ext cx="49404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边</a:t>
            </a:r>
          </a:p>
        </p:txBody>
      </p:sp>
      <p:sp>
        <p:nvSpPr>
          <p:cNvPr id="25" name="Arc 15"/>
          <p:cNvSpPr/>
          <p:nvPr/>
        </p:nvSpPr>
        <p:spPr>
          <a:xfrm>
            <a:off x="2080164" y="3005787"/>
            <a:ext cx="303213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1490" h="21600" fill="none">
                <a:moveTo>
                  <a:pt x="-1" y="0"/>
                </a:moveTo>
                <a:cubicBezTo>
                  <a:pt x="11087" y="0"/>
                  <a:pt x="20373" y="8394"/>
                  <a:pt x="21490" y="19424"/>
                </a:cubicBezTo>
              </a:path>
              <a:path w="21490" h="21600" stroke="0">
                <a:moveTo>
                  <a:pt x="-1" y="0"/>
                </a:moveTo>
                <a:cubicBezTo>
                  <a:pt x="11087" y="0"/>
                  <a:pt x="20373" y="8394"/>
                  <a:pt x="21490" y="19424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Text Box 16"/>
          <p:cNvSpPr txBox="1"/>
          <p:nvPr/>
        </p:nvSpPr>
        <p:spPr>
          <a:xfrm>
            <a:off x="2383377" y="2989912"/>
            <a:ext cx="33813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</a:p>
        </p:txBody>
      </p:sp>
      <p:sp>
        <p:nvSpPr>
          <p:cNvPr id="18" name="流程图: 联系 17"/>
          <p:cNvSpPr/>
          <p:nvPr/>
        </p:nvSpPr>
        <p:spPr>
          <a:xfrm>
            <a:off x="1605792" y="345763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Text Box 17"/>
          <p:cNvSpPr txBox="1"/>
          <p:nvPr/>
        </p:nvSpPr>
        <p:spPr>
          <a:xfrm>
            <a:off x="5109811" y="2469258"/>
            <a:ext cx="16289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记作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:∠1</a:t>
            </a:r>
            <a:endParaRPr lang="zh-CN" altLang="en-US" sz="2800" b="1" u="sng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 Box 18"/>
          <p:cNvSpPr txBox="1"/>
          <p:nvPr/>
        </p:nvSpPr>
        <p:spPr>
          <a:xfrm>
            <a:off x="5148064" y="2980637"/>
            <a:ext cx="180850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角一</a:t>
            </a:r>
          </a:p>
        </p:txBody>
      </p:sp>
      <p:sp>
        <p:nvSpPr>
          <p:cNvPr id="24" name="Text Box 19"/>
          <p:cNvSpPr txBox="1"/>
          <p:nvPr/>
        </p:nvSpPr>
        <p:spPr>
          <a:xfrm>
            <a:off x="3558602" y="453338"/>
            <a:ext cx="61903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/>
      <p:bldP spid="14" grpId="0"/>
      <p:bldP spid="25" grpId="0" animBg="1"/>
      <p:bldP spid="26" grpId="0"/>
      <p:bldP spid="18" grpId="0" animBg="1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87" y="3646368"/>
            <a:ext cx="724683" cy="10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521201"/>
            <a:ext cx="882898" cy="1265255"/>
          </a:xfrm>
          <a:prstGeom prst="rect">
            <a:avLst/>
          </a:prstGeom>
        </p:spPr>
      </p:pic>
      <p:sp>
        <p:nvSpPr>
          <p:cNvPr id="7174" name="云形标注 7173"/>
          <p:cNvSpPr/>
          <p:nvPr/>
        </p:nvSpPr>
        <p:spPr>
          <a:xfrm>
            <a:off x="2396001" y="3849521"/>
            <a:ext cx="4536504" cy="936104"/>
          </a:xfrm>
          <a:prstGeom prst="cloudCallout">
            <a:avLst>
              <a:gd name="adj1" fmla="val 53956"/>
              <a:gd name="adj2" fmla="val -28532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你能读出上面的角吗？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2396001" y="679237"/>
            <a:ext cx="4455649" cy="502511"/>
          </a:xfrm>
          <a:prstGeom prst="wedgeRoundRectCallout">
            <a:avLst>
              <a:gd name="adj1" fmla="val 54073"/>
              <a:gd name="adj2" fmla="val -33733"/>
              <a:gd name="adj3" fmla="val 16667"/>
            </a:avLst>
          </a:prstGeom>
          <a:solidFill>
            <a:schemeClr val="bg1"/>
          </a:solidFill>
          <a:ln w="19050">
            <a:solidFill>
              <a:srgbClr val="00A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如果有几个角，可分别编上号。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78204" y="1309736"/>
            <a:ext cx="1524000" cy="1204913"/>
            <a:chOff x="678204" y="1309736"/>
            <a:chExt cx="1524000" cy="1204913"/>
          </a:xfrm>
        </p:grpSpPr>
        <p:sp>
          <p:nvSpPr>
            <p:cNvPr id="52" name="Line 10"/>
            <p:cNvSpPr/>
            <p:nvPr/>
          </p:nvSpPr>
          <p:spPr>
            <a:xfrm>
              <a:off x="678204" y="2370186"/>
              <a:ext cx="76200" cy="0"/>
            </a:xfrm>
            <a:prstGeom prst="line">
              <a:avLst/>
            </a:prstGeom>
            <a:ln w="9525" cap="flat" cmpd="sng">
              <a:solidFill>
                <a:srgbClr val="00FF00"/>
              </a:solidFill>
              <a:prstDash val="solid"/>
              <a:headEnd type="oval" w="med" len="med"/>
              <a:tailEnd type="none" w="med" len="med"/>
            </a:ln>
          </p:spPr>
        </p:sp>
        <p:grpSp>
          <p:nvGrpSpPr>
            <p:cNvPr id="3" name="组合 2"/>
            <p:cNvGrpSpPr/>
            <p:nvPr/>
          </p:nvGrpSpPr>
          <p:grpSpPr>
            <a:xfrm>
              <a:off x="678204" y="1309736"/>
              <a:ext cx="1524000" cy="1204913"/>
              <a:chOff x="678204" y="1309736"/>
              <a:chExt cx="1524000" cy="1204913"/>
            </a:xfrm>
          </p:grpSpPr>
          <p:sp>
            <p:nvSpPr>
              <p:cNvPr id="24" name="Text Box 13"/>
              <p:cNvSpPr txBox="1"/>
              <p:nvPr/>
            </p:nvSpPr>
            <p:spPr>
              <a:xfrm>
                <a:off x="803541" y="1929874"/>
                <a:ext cx="389744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3200" b="1" dirty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</a:p>
            </p:txBody>
          </p:sp>
          <p:sp>
            <p:nvSpPr>
              <p:cNvPr id="53" name="Line 11"/>
              <p:cNvSpPr/>
              <p:nvPr/>
            </p:nvSpPr>
            <p:spPr>
              <a:xfrm flipV="1">
                <a:off x="678204" y="1309736"/>
                <a:ext cx="895350" cy="1060450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" name="Line 12"/>
              <p:cNvSpPr/>
              <p:nvPr/>
            </p:nvSpPr>
            <p:spPr>
              <a:xfrm>
                <a:off x="678204" y="2370186"/>
                <a:ext cx="1524000" cy="0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56" name="Text Box 14"/>
          <p:cNvSpPr txBox="1"/>
          <p:nvPr/>
        </p:nvSpPr>
        <p:spPr>
          <a:xfrm>
            <a:off x="1090192" y="1879602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54526" y="1311277"/>
            <a:ext cx="1219200" cy="1143000"/>
            <a:chOff x="3254526" y="1311277"/>
            <a:chExt cx="1219200" cy="1143000"/>
          </a:xfrm>
        </p:grpSpPr>
        <p:grpSp>
          <p:nvGrpSpPr>
            <p:cNvPr id="46" name="Group 16"/>
            <p:cNvGrpSpPr/>
            <p:nvPr/>
          </p:nvGrpSpPr>
          <p:grpSpPr>
            <a:xfrm>
              <a:off x="3254526" y="1311277"/>
              <a:ext cx="1219200" cy="1143000"/>
              <a:chOff x="0" y="0"/>
              <a:chExt cx="768" cy="720"/>
            </a:xfrm>
          </p:grpSpPr>
          <p:sp>
            <p:nvSpPr>
              <p:cNvPr id="49" name="Line 17"/>
              <p:cNvSpPr/>
              <p:nvPr/>
            </p:nvSpPr>
            <p:spPr>
              <a:xfrm>
                <a:off x="0" y="720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oval" w="med" len="med"/>
                <a:tailEnd type="none" w="med" len="med"/>
              </a:ln>
            </p:spPr>
          </p:sp>
          <p:sp>
            <p:nvSpPr>
              <p:cNvPr id="50" name="Line 18"/>
              <p:cNvSpPr/>
              <p:nvPr/>
            </p:nvSpPr>
            <p:spPr>
              <a:xfrm>
                <a:off x="0" y="720"/>
                <a:ext cx="768" cy="0"/>
              </a:xfrm>
              <a:prstGeom prst="line">
                <a:avLst/>
              </a:prstGeom>
              <a:ln w="2857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" name="Line 19"/>
              <p:cNvSpPr/>
              <p:nvPr/>
            </p:nvSpPr>
            <p:spPr>
              <a:xfrm flipV="1">
                <a:off x="0" y="0"/>
                <a:ext cx="0" cy="720"/>
              </a:xfrm>
              <a:prstGeom prst="line">
                <a:avLst/>
              </a:prstGeom>
              <a:ln w="2857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7" name="Arc 20"/>
            <p:cNvSpPr/>
            <p:nvPr/>
          </p:nvSpPr>
          <p:spPr>
            <a:xfrm>
              <a:off x="3254526" y="2225677"/>
              <a:ext cx="304800" cy="2286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1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8" name="Rectangle 21"/>
          <p:cNvSpPr/>
          <p:nvPr/>
        </p:nvSpPr>
        <p:spPr>
          <a:xfrm>
            <a:off x="3380193" y="1929874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</a:p>
        </p:txBody>
      </p:sp>
      <p:grpSp>
        <p:nvGrpSpPr>
          <p:cNvPr id="40" name="Group 23"/>
          <p:cNvGrpSpPr/>
          <p:nvPr/>
        </p:nvGrpSpPr>
        <p:grpSpPr>
          <a:xfrm>
            <a:off x="5159526" y="1384302"/>
            <a:ext cx="2286000" cy="1066800"/>
            <a:chOff x="0" y="0"/>
            <a:chExt cx="1440" cy="672"/>
          </a:xfrm>
        </p:grpSpPr>
        <p:sp>
          <p:nvSpPr>
            <p:cNvPr id="42" name="Line 24"/>
            <p:cNvSpPr/>
            <p:nvPr/>
          </p:nvSpPr>
          <p:spPr>
            <a:xfrm>
              <a:off x="576" y="672"/>
              <a:ext cx="96" cy="0"/>
            </a:xfrm>
            <a:prstGeom prst="line">
              <a:avLst/>
            </a:prstGeom>
            <a:ln w="9525" cap="flat" cmpd="sng">
              <a:solidFill>
                <a:srgbClr val="800000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43" name="Line 25"/>
            <p:cNvSpPr/>
            <p:nvPr/>
          </p:nvSpPr>
          <p:spPr>
            <a:xfrm>
              <a:off x="576" y="672"/>
              <a:ext cx="864" cy="0"/>
            </a:xfrm>
            <a:prstGeom prst="line">
              <a:avLst/>
            </a:prstGeom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" name="Line 26"/>
            <p:cNvSpPr/>
            <p:nvPr/>
          </p:nvSpPr>
          <p:spPr>
            <a:xfrm flipH="1" flipV="1">
              <a:off x="0" y="0"/>
              <a:ext cx="576" cy="672"/>
            </a:xfrm>
            <a:prstGeom prst="line">
              <a:avLst/>
            </a:prstGeom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" name="Arc 27"/>
            <p:cNvSpPr/>
            <p:nvPr/>
          </p:nvSpPr>
          <p:spPr>
            <a:xfrm>
              <a:off x="480" y="528"/>
              <a:ext cx="240" cy="14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rgbClr val="8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1" name="Text Box 28"/>
          <p:cNvSpPr txBox="1"/>
          <p:nvPr/>
        </p:nvSpPr>
        <p:spPr>
          <a:xfrm>
            <a:off x="6154889" y="1936752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</a:p>
        </p:txBody>
      </p:sp>
      <p:sp>
        <p:nvSpPr>
          <p:cNvPr id="57" name="Text Box 17"/>
          <p:cNvSpPr txBox="1"/>
          <p:nvPr/>
        </p:nvSpPr>
        <p:spPr>
          <a:xfrm>
            <a:off x="487566" y="2575609"/>
            <a:ext cx="16289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记作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:∠1</a:t>
            </a:r>
            <a:endParaRPr lang="zh-CN" altLang="en-US" sz="2800" b="1" u="sng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8" name="Text Box 18"/>
          <p:cNvSpPr txBox="1"/>
          <p:nvPr/>
        </p:nvSpPr>
        <p:spPr>
          <a:xfrm>
            <a:off x="525819" y="3086988"/>
            <a:ext cx="180850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角一</a:t>
            </a:r>
          </a:p>
        </p:txBody>
      </p:sp>
      <p:sp>
        <p:nvSpPr>
          <p:cNvPr id="59" name="Text Box 17"/>
          <p:cNvSpPr txBox="1"/>
          <p:nvPr/>
        </p:nvSpPr>
        <p:spPr>
          <a:xfrm>
            <a:off x="3145679" y="2587450"/>
            <a:ext cx="16289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记作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:∠2</a:t>
            </a:r>
            <a:endParaRPr lang="zh-CN" altLang="en-US" sz="2800" b="1" u="sng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0" name="Text Box 18"/>
          <p:cNvSpPr txBox="1"/>
          <p:nvPr/>
        </p:nvSpPr>
        <p:spPr>
          <a:xfrm>
            <a:off x="3183932" y="3098829"/>
            <a:ext cx="180850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角二</a:t>
            </a:r>
          </a:p>
        </p:txBody>
      </p:sp>
      <p:sp>
        <p:nvSpPr>
          <p:cNvPr id="61" name="Text Box 17"/>
          <p:cNvSpPr txBox="1"/>
          <p:nvPr/>
        </p:nvSpPr>
        <p:spPr>
          <a:xfrm>
            <a:off x="5754034" y="2599291"/>
            <a:ext cx="16289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记作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:∠3</a:t>
            </a:r>
            <a:endParaRPr lang="zh-CN" altLang="en-US" sz="2800" b="1" u="sng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2" name="Text Box 18"/>
          <p:cNvSpPr txBox="1"/>
          <p:nvPr/>
        </p:nvSpPr>
        <p:spPr>
          <a:xfrm>
            <a:off x="5792287" y="3110670"/>
            <a:ext cx="180850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角三</a:t>
            </a:r>
          </a:p>
        </p:txBody>
      </p:sp>
    </p:spTree>
    <p:extLst>
      <p:ext uri="{BB962C8B-B14F-4D97-AF65-F5344CB8AC3E}">
        <p14:creationId xmlns:p14="http://schemas.microsoft.com/office/powerpoint/2010/main" val="22684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20" grpId="0" animBg="1"/>
      <p:bldP spid="56" grpId="0"/>
      <p:bldP spid="48" grpId="0"/>
      <p:bldP spid="41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1240">
            <a:off x="1156097" y="2303828"/>
            <a:ext cx="2437597" cy="13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71528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sp>
        <p:nvSpPr>
          <p:cNvPr id="20" name="TextBox 71"/>
          <p:cNvSpPr txBox="1">
            <a:spLocks noChangeArrowheads="1"/>
          </p:cNvSpPr>
          <p:nvPr/>
        </p:nvSpPr>
        <p:spPr bwMode="auto">
          <a:xfrm>
            <a:off x="498481" y="1034609"/>
            <a:ext cx="7630689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以下面每条射线为一条边，分别画一个角。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029320" y="2871435"/>
            <a:ext cx="1543573" cy="45719"/>
            <a:chOff x="1029320" y="2871435"/>
            <a:chExt cx="1543573" cy="45719"/>
          </a:xfrm>
        </p:grpSpPr>
        <p:sp>
          <p:nvSpPr>
            <p:cNvPr id="2" name="椭圆 1"/>
            <p:cNvSpPr/>
            <p:nvPr/>
          </p:nvSpPr>
          <p:spPr>
            <a:xfrm>
              <a:off x="1029320" y="287143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083585" y="2897401"/>
              <a:ext cx="148930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739335" y="2439387"/>
            <a:ext cx="1214873" cy="765799"/>
            <a:chOff x="3739335" y="2439387"/>
            <a:chExt cx="1214873" cy="765799"/>
          </a:xfrm>
        </p:grpSpPr>
        <p:sp>
          <p:nvSpPr>
            <p:cNvPr id="18" name="椭圆 17"/>
            <p:cNvSpPr/>
            <p:nvPr/>
          </p:nvSpPr>
          <p:spPr>
            <a:xfrm>
              <a:off x="3739335" y="24393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788882" y="2485106"/>
              <a:ext cx="1165326" cy="72008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5925864" y="2822286"/>
            <a:ext cx="1296144" cy="697221"/>
            <a:chOff x="5925864" y="2822286"/>
            <a:chExt cx="1296144" cy="697221"/>
          </a:xfrm>
        </p:grpSpPr>
        <p:sp>
          <p:nvSpPr>
            <p:cNvPr id="26" name="椭圆 25"/>
            <p:cNvSpPr/>
            <p:nvPr/>
          </p:nvSpPr>
          <p:spPr>
            <a:xfrm>
              <a:off x="5925864" y="347378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5971583" y="2822286"/>
              <a:ext cx="1250425" cy="67436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1240">
            <a:off x="3930693" y="1832134"/>
            <a:ext cx="2437597" cy="13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直接连接符 31"/>
          <p:cNvCxnSpPr/>
          <p:nvPr/>
        </p:nvCxnSpPr>
        <p:spPr>
          <a:xfrm flipV="1">
            <a:off x="1070318" y="2211710"/>
            <a:ext cx="1289949" cy="6825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15"/>
          <p:cNvSpPr/>
          <p:nvPr/>
        </p:nvSpPr>
        <p:spPr>
          <a:xfrm>
            <a:off x="1323549" y="2783096"/>
            <a:ext cx="45719" cy="88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1490" h="21600" fill="none">
                <a:moveTo>
                  <a:pt x="-1" y="0"/>
                </a:moveTo>
                <a:cubicBezTo>
                  <a:pt x="11087" y="0"/>
                  <a:pt x="20373" y="8394"/>
                  <a:pt x="21490" y="19424"/>
                </a:cubicBezTo>
              </a:path>
              <a:path w="21490" h="21600" stroke="0">
                <a:moveTo>
                  <a:pt x="-1" y="0"/>
                </a:moveTo>
                <a:cubicBezTo>
                  <a:pt x="11087" y="0"/>
                  <a:pt x="20373" y="8394"/>
                  <a:pt x="21490" y="19424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7" name="Text Box 16"/>
          <p:cNvSpPr txBox="1"/>
          <p:nvPr/>
        </p:nvSpPr>
        <p:spPr>
          <a:xfrm>
            <a:off x="1391211" y="2566618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3788882" y="1779662"/>
            <a:ext cx="1289949" cy="6825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15"/>
          <p:cNvSpPr/>
          <p:nvPr/>
        </p:nvSpPr>
        <p:spPr>
          <a:xfrm rot="1025917">
            <a:off x="3989034" y="2333467"/>
            <a:ext cx="53549" cy="3092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1490" h="21600" fill="none">
                <a:moveTo>
                  <a:pt x="-1" y="0"/>
                </a:moveTo>
                <a:cubicBezTo>
                  <a:pt x="11087" y="0"/>
                  <a:pt x="20373" y="8394"/>
                  <a:pt x="21490" y="19424"/>
                </a:cubicBezTo>
              </a:path>
              <a:path w="21490" h="21600" stroke="0">
                <a:moveTo>
                  <a:pt x="-1" y="0"/>
                </a:moveTo>
                <a:cubicBezTo>
                  <a:pt x="11087" y="0"/>
                  <a:pt x="20373" y="8394"/>
                  <a:pt x="21490" y="19424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2" name="Arc 15"/>
          <p:cNvSpPr/>
          <p:nvPr/>
        </p:nvSpPr>
        <p:spPr>
          <a:xfrm>
            <a:off x="6228184" y="3367257"/>
            <a:ext cx="65638" cy="1731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1490" h="21600" fill="none">
                <a:moveTo>
                  <a:pt x="-1" y="0"/>
                </a:moveTo>
                <a:cubicBezTo>
                  <a:pt x="11087" y="0"/>
                  <a:pt x="20373" y="8394"/>
                  <a:pt x="21490" y="19424"/>
                </a:cubicBezTo>
              </a:path>
              <a:path w="21490" h="21600" stroke="0">
                <a:moveTo>
                  <a:pt x="-1" y="0"/>
                </a:moveTo>
                <a:cubicBezTo>
                  <a:pt x="11087" y="0"/>
                  <a:pt x="20373" y="8394"/>
                  <a:pt x="21490" y="19424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971583" y="3503105"/>
            <a:ext cx="1602716" cy="372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64" y="3540388"/>
            <a:ext cx="2437597" cy="13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16"/>
          <p:cNvSpPr txBox="1"/>
          <p:nvPr/>
        </p:nvSpPr>
        <p:spPr>
          <a:xfrm>
            <a:off x="4311412" y="2294981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2" name="Text Box 16"/>
          <p:cNvSpPr txBox="1"/>
          <p:nvPr/>
        </p:nvSpPr>
        <p:spPr>
          <a:xfrm>
            <a:off x="6417949" y="3167202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1" grpId="0" animBg="1"/>
      <p:bldP spid="42" grpId="0" animBg="1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7544" y="943192"/>
            <a:ext cx="7975632" cy="10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在下面的直线上画出两个点，使这两点之间的距离是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535166" y="2355726"/>
            <a:ext cx="526908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3420627" y="233286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339752" y="2327100"/>
            <a:ext cx="51486" cy="514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68" y="2392327"/>
            <a:ext cx="3126419" cy="149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5" y="3468159"/>
            <a:ext cx="737267" cy="8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圆角矩形标注 21"/>
          <p:cNvSpPr/>
          <p:nvPr/>
        </p:nvSpPr>
        <p:spPr>
          <a:xfrm>
            <a:off x="1436807" y="3267839"/>
            <a:ext cx="3739238" cy="1046363"/>
          </a:xfrm>
          <a:prstGeom prst="wedgeRoundRectCallout">
            <a:avLst>
              <a:gd name="adj1" fmla="val -61936"/>
              <a:gd name="adj2" fmla="val 1341"/>
              <a:gd name="adj3" fmla="val 16667"/>
            </a:avLst>
          </a:prstGeom>
          <a:solidFill>
            <a:schemeClr val="bg1"/>
          </a:solidFill>
          <a:ln w="19050">
            <a:solidFill>
              <a:srgbClr val="00A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线段和直线有什么关系？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1" y="530090"/>
            <a:ext cx="685781" cy="8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圆角矩形标注 35"/>
          <p:cNvSpPr/>
          <p:nvPr/>
        </p:nvSpPr>
        <p:spPr>
          <a:xfrm>
            <a:off x="1499928" y="456515"/>
            <a:ext cx="3072072" cy="521971"/>
          </a:xfrm>
          <a:prstGeom prst="wedgeRoundRectCallout">
            <a:avLst>
              <a:gd name="adj1" fmla="val -55186"/>
              <a:gd name="adj2" fmla="val 5281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线段与直线的关系。</a:t>
            </a:r>
          </a:p>
        </p:txBody>
      </p:sp>
      <p:sp>
        <p:nvSpPr>
          <p:cNvPr id="37" name="Line 5"/>
          <p:cNvSpPr/>
          <p:nvPr/>
        </p:nvSpPr>
        <p:spPr>
          <a:xfrm>
            <a:off x="4325863" y="1283829"/>
            <a:ext cx="2232025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Line 6"/>
          <p:cNvSpPr/>
          <p:nvPr/>
        </p:nvSpPr>
        <p:spPr>
          <a:xfrm flipV="1">
            <a:off x="1499928" y="1292632"/>
            <a:ext cx="2835460" cy="1588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Oval 7"/>
          <p:cNvSpPr/>
          <p:nvPr/>
        </p:nvSpPr>
        <p:spPr>
          <a:xfrm>
            <a:off x="4254426" y="1221195"/>
            <a:ext cx="142875" cy="142875"/>
          </a:xfrm>
          <a:prstGeom prst="ellipse">
            <a:avLst/>
          </a:prstGeom>
          <a:solidFill>
            <a:srgbClr val="FF3300"/>
          </a:solidFill>
          <a:ln w="317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Text Box 16"/>
          <p:cNvSpPr txBox="1"/>
          <p:nvPr/>
        </p:nvSpPr>
        <p:spPr>
          <a:xfrm>
            <a:off x="6770632" y="1063387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</a:t>
            </a:r>
          </a:p>
        </p:txBody>
      </p:sp>
      <p:sp>
        <p:nvSpPr>
          <p:cNvPr id="41" name="Text Box 17"/>
          <p:cNvSpPr txBox="1"/>
          <p:nvPr/>
        </p:nvSpPr>
        <p:spPr>
          <a:xfrm>
            <a:off x="5233107" y="2907695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射线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867057" y="3130051"/>
            <a:ext cx="2303463" cy="142875"/>
            <a:chOff x="2745086" y="3297367"/>
            <a:chExt cx="2303463" cy="142875"/>
          </a:xfrm>
        </p:grpSpPr>
        <p:grpSp>
          <p:nvGrpSpPr>
            <p:cNvPr id="56" name="Group 8"/>
            <p:cNvGrpSpPr/>
            <p:nvPr/>
          </p:nvGrpSpPr>
          <p:grpSpPr>
            <a:xfrm>
              <a:off x="2745086" y="3368715"/>
              <a:ext cx="2303463" cy="90"/>
              <a:chOff x="0" y="0"/>
              <a:chExt cx="1451" cy="90"/>
            </a:xfrm>
          </p:grpSpPr>
          <p:sp>
            <p:nvSpPr>
              <p:cNvPr id="58" name="Line 9"/>
              <p:cNvSpPr/>
              <p:nvPr/>
            </p:nvSpPr>
            <p:spPr>
              <a:xfrm>
                <a:off x="45" y="46"/>
                <a:ext cx="1406" cy="0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9" name="Oval 10"/>
              <p:cNvSpPr/>
              <p:nvPr/>
            </p:nvSpPr>
            <p:spPr>
              <a:xfrm>
                <a:off x="0" y="0"/>
                <a:ext cx="90" cy="90"/>
              </a:xfrm>
              <a:prstGeom prst="ellipse">
                <a:avLst/>
              </a:prstGeom>
              <a:solidFill>
                <a:srgbClr val="FF3300"/>
              </a:solidFill>
              <a:ln w="317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7" name="Oval 19"/>
            <p:cNvSpPr/>
            <p:nvPr/>
          </p:nvSpPr>
          <p:spPr>
            <a:xfrm>
              <a:off x="2745191" y="3297367"/>
              <a:ext cx="142875" cy="142875"/>
            </a:xfrm>
            <a:prstGeom prst="ellipse">
              <a:avLst/>
            </a:prstGeom>
            <a:solidFill>
              <a:srgbClr val="FF3300"/>
            </a:solidFill>
            <a:ln w="317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" name="Text Box 21"/>
          <p:cNvSpPr txBox="1"/>
          <p:nvPr/>
        </p:nvSpPr>
        <p:spPr>
          <a:xfrm>
            <a:off x="6822146" y="1607499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</a:t>
            </a:r>
          </a:p>
        </p:txBody>
      </p:sp>
      <p:sp>
        <p:nvSpPr>
          <p:cNvPr id="45" name="Oval 7"/>
          <p:cNvSpPr/>
          <p:nvPr/>
        </p:nvSpPr>
        <p:spPr>
          <a:xfrm>
            <a:off x="2022400" y="1222782"/>
            <a:ext cx="142875" cy="142875"/>
          </a:xfrm>
          <a:prstGeom prst="ellipse">
            <a:avLst/>
          </a:prstGeom>
          <a:solidFill>
            <a:srgbClr val="FF3300"/>
          </a:solidFill>
          <a:ln w="317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708804" y="1739488"/>
            <a:ext cx="1376993" cy="170282"/>
            <a:chOff x="3339663" y="4144871"/>
            <a:chExt cx="1376993" cy="170282"/>
          </a:xfrm>
        </p:grpSpPr>
        <p:grpSp>
          <p:nvGrpSpPr>
            <p:cNvPr id="50" name="Group 11"/>
            <p:cNvGrpSpPr/>
            <p:nvPr/>
          </p:nvGrpSpPr>
          <p:grpSpPr>
            <a:xfrm>
              <a:off x="3339663" y="4232978"/>
              <a:ext cx="1366840" cy="90"/>
              <a:chOff x="0" y="0"/>
              <a:chExt cx="861" cy="90"/>
            </a:xfrm>
          </p:grpSpPr>
          <p:sp>
            <p:nvSpPr>
              <p:cNvPr id="53" name="Line 12"/>
              <p:cNvSpPr/>
              <p:nvPr/>
            </p:nvSpPr>
            <p:spPr>
              <a:xfrm>
                <a:off x="45" y="46"/>
                <a:ext cx="771" cy="0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" name="Oval 13"/>
              <p:cNvSpPr/>
              <p:nvPr/>
            </p:nvSpPr>
            <p:spPr>
              <a:xfrm>
                <a:off x="771" y="0"/>
                <a:ext cx="90" cy="90"/>
              </a:xfrm>
              <a:prstGeom prst="ellipse">
                <a:avLst/>
              </a:prstGeom>
              <a:solidFill>
                <a:srgbClr val="FF3300"/>
              </a:solidFill>
              <a:ln w="317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Oval 14"/>
              <p:cNvSpPr/>
              <p:nvPr/>
            </p:nvSpPr>
            <p:spPr>
              <a:xfrm>
                <a:off x="0" y="0"/>
                <a:ext cx="90" cy="90"/>
              </a:xfrm>
              <a:prstGeom prst="ellipse">
                <a:avLst/>
              </a:prstGeom>
              <a:solidFill>
                <a:srgbClr val="FF3300"/>
              </a:solidFill>
              <a:ln w="317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1" name="Oval 7"/>
            <p:cNvSpPr/>
            <p:nvPr/>
          </p:nvSpPr>
          <p:spPr>
            <a:xfrm>
              <a:off x="3339663" y="4172278"/>
              <a:ext cx="142875" cy="142875"/>
            </a:xfrm>
            <a:prstGeom prst="ellipse">
              <a:avLst/>
            </a:prstGeom>
            <a:solidFill>
              <a:srgbClr val="FF3300"/>
            </a:solidFill>
            <a:ln w="317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" name="Oval 7"/>
            <p:cNvSpPr/>
            <p:nvPr/>
          </p:nvSpPr>
          <p:spPr>
            <a:xfrm>
              <a:off x="4573781" y="4144871"/>
              <a:ext cx="142875" cy="142875"/>
            </a:xfrm>
            <a:prstGeom prst="ellipse">
              <a:avLst/>
            </a:prstGeom>
            <a:solidFill>
              <a:srgbClr val="FF3300"/>
            </a:solidFill>
            <a:ln w="317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" name="Text Box 13"/>
          <p:cNvSpPr txBox="1"/>
          <p:nvPr/>
        </p:nvSpPr>
        <p:spPr>
          <a:xfrm>
            <a:off x="2758070" y="1909770"/>
            <a:ext cx="327846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/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线段是直线的一部分。</a:t>
            </a:r>
          </a:p>
        </p:txBody>
      </p:sp>
      <p:sp>
        <p:nvSpPr>
          <p:cNvPr id="49" name="Text Box 15"/>
          <p:cNvSpPr txBox="1"/>
          <p:nvPr/>
        </p:nvSpPr>
        <p:spPr>
          <a:xfrm>
            <a:off x="2781233" y="3369360"/>
            <a:ext cx="3526632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射线是直线的一部分。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485" y="2297914"/>
            <a:ext cx="685781" cy="8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标注 26"/>
          <p:cNvSpPr/>
          <p:nvPr/>
        </p:nvSpPr>
        <p:spPr>
          <a:xfrm>
            <a:off x="1225332" y="2371435"/>
            <a:ext cx="4350737" cy="536260"/>
          </a:xfrm>
          <a:prstGeom prst="wedgeRoundRectCallout">
            <a:avLst>
              <a:gd name="adj1" fmla="val -58435"/>
              <a:gd name="adj2" fmla="val -18813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射线与直线的关系是怎样的？</a:t>
            </a:r>
          </a:p>
        </p:txBody>
      </p:sp>
      <p:sp>
        <p:nvSpPr>
          <p:cNvPr id="28" name="圆角矩形标注 27"/>
          <p:cNvSpPr/>
          <p:nvPr/>
        </p:nvSpPr>
        <p:spPr>
          <a:xfrm>
            <a:off x="3009280" y="3843564"/>
            <a:ext cx="4176463" cy="624498"/>
          </a:xfrm>
          <a:prstGeom prst="wedgeRoundRectCallout">
            <a:avLst>
              <a:gd name="adj1" fmla="val 61894"/>
              <a:gd name="adj2" fmla="val -1777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线段、射线是直线的一部分。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82" y="3722479"/>
            <a:ext cx="724683" cy="10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7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/>
      <p:bldP spid="41" grpId="0"/>
      <p:bldP spid="43" grpId="0"/>
      <p:bldP spid="45" grpId="0" animBg="1"/>
      <p:bldP spid="47" grpId="0"/>
      <p:bldP spid="49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67544" y="563848"/>
            <a:ext cx="79756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数一数每块三角尺上有几个角，指一指每个角的顶点和边。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22" y="2028919"/>
            <a:ext cx="3082323" cy="177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60" y="1746800"/>
            <a:ext cx="3068968" cy="154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5"/>
          <p:cNvSpPr txBox="1"/>
          <p:nvPr/>
        </p:nvSpPr>
        <p:spPr>
          <a:xfrm>
            <a:off x="1990104" y="1599454"/>
            <a:ext cx="64807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</a:t>
            </a:r>
          </a:p>
        </p:txBody>
      </p:sp>
      <p:sp>
        <p:nvSpPr>
          <p:cNvPr id="22" name="Text Box 15"/>
          <p:cNvSpPr txBox="1"/>
          <p:nvPr/>
        </p:nvSpPr>
        <p:spPr>
          <a:xfrm>
            <a:off x="2627784" y="4020012"/>
            <a:ext cx="3593938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每块三角尺上有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个角。</a:t>
            </a:r>
          </a:p>
        </p:txBody>
      </p:sp>
      <p:sp>
        <p:nvSpPr>
          <p:cNvPr id="23" name="Text Box 15"/>
          <p:cNvSpPr txBox="1"/>
          <p:nvPr/>
        </p:nvSpPr>
        <p:spPr>
          <a:xfrm>
            <a:off x="435207" y="2483336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</a:t>
            </a:r>
          </a:p>
        </p:txBody>
      </p:sp>
      <p:sp>
        <p:nvSpPr>
          <p:cNvPr id="24" name="Text Box 15"/>
          <p:cNvSpPr txBox="1"/>
          <p:nvPr/>
        </p:nvSpPr>
        <p:spPr>
          <a:xfrm>
            <a:off x="2840577" y="2967148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</a:t>
            </a:r>
          </a:p>
        </p:txBody>
      </p:sp>
      <p:sp>
        <p:nvSpPr>
          <p:cNvPr id="25" name="Text Box 15"/>
          <p:cNvSpPr txBox="1"/>
          <p:nvPr/>
        </p:nvSpPr>
        <p:spPr>
          <a:xfrm>
            <a:off x="4631817" y="2087317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</a:t>
            </a:r>
          </a:p>
        </p:txBody>
      </p:sp>
      <p:sp>
        <p:nvSpPr>
          <p:cNvPr id="26" name="Text Box 15"/>
          <p:cNvSpPr txBox="1"/>
          <p:nvPr/>
        </p:nvSpPr>
        <p:spPr>
          <a:xfrm>
            <a:off x="6732240" y="1963994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</a:t>
            </a:r>
          </a:p>
        </p:txBody>
      </p:sp>
      <p:sp>
        <p:nvSpPr>
          <p:cNvPr id="27" name="Text Box 15"/>
          <p:cNvSpPr txBox="1"/>
          <p:nvPr/>
        </p:nvSpPr>
        <p:spPr>
          <a:xfrm>
            <a:off x="5868144" y="3423239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</a:t>
            </a:r>
          </a:p>
        </p:txBody>
      </p:sp>
      <p:sp>
        <p:nvSpPr>
          <p:cNvPr id="28" name="Text Box 15"/>
          <p:cNvSpPr txBox="1"/>
          <p:nvPr/>
        </p:nvSpPr>
        <p:spPr>
          <a:xfrm>
            <a:off x="7485920" y="3060997"/>
            <a:ext cx="86215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29" name="Text Box 15"/>
          <p:cNvSpPr txBox="1"/>
          <p:nvPr/>
        </p:nvSpPr>
        <p:spPr>
          <a:xfrm>
            <a:off x="3614675" y="3163547"/>
            <a:ext cx="86215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30" name="Text Box 15"/>
          <p:cNvSpPr txBox="1"/>
          <p:nvPr/>
        </p:nvSpPr>
        <p:spPr>
          <a:xfrm>
            <a:off x="5558767" y="1345761"/>
            <a:ext cx="86215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31" name="Text Box 15"/>
          <p:cNvSpPr txBox="1"/>
          <p:nvPr/>
        </p:nvSpPr>
        <p:spPr>
          <a:xfrm>
            <a:off x="4020111" y="1576593"/>
            <a:ext cx="86215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32" name="Text Box 15"/>
          <p:cNvSpPr txBox="1"/>
          <p:nvPr/>
        </p:nvSpPr>
        <p:spPr>
          <a:xfrm>
            <a:off x="812652" y="3800966"/>
            <a:ext cx="86215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33" name="Text Box 15"/>
          <p:cNvSpPr txBox="1"/>
          <p:nvPr/>
        </p:nvSpPr>
        <p:spPr>
          <a:xfrm>
            <a:off x="652202" y="1599455"/>
            <a:ext cx="86215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457200"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34" name="Text Box 13"/>
          <p:cNvSpPr txBox="1"/>
          <p:nvPr/>
        </p:nvSpPr>
        <p:spPr>
          <a:xfrm rot="19250718">
            <a:off x="1048857" y="3248368"/>
            <a:ext cx="3897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35" name="Text Box 13"/>
          <p:cNvSpPr txBox="1"/>
          <p:nvPr/>
        </p:nvSpPr>
        <p:spPr>
          <a:xfrm rot="8905882">
            <a:off x="3303879" y="1927604"/>
            <a:ext cx="3897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36" name="Text Box 13"/>
          <p:cNvSpPr txBox="1"/>
          <p:nvPr/>
        </p:nvSpPr>
        <p:spPr>
          <a:xfrm rot="11423078">
            <a:off x="6916310" y="2815305"/>
            <a:ext cx="3897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37" name="Text Box 13"/>
          <p:cNvSpPr txBox="1"/>
          <p:nvPr/>
        </p:nvSpPr>
        <p:spPr>
          <a:xfrm>
            <a:off x="4687393" y="2823791"/>
            <a:ext cx="3897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1077402" y="2083915"/>
            <a:ext cx="211846" cy="144016"/>
            <a:chOff x="2638176" y="267494"/>
            <a:chExt cx="211846" cy="14401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638176" y="267494"/>
              <a:ext cx="20240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850022" y="267494"/>
              <a:ext cx="0" cy="144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 rot="7559691">
            <a:off x="5841965" y="1870445"/>
            <a:ext cx="256744" cy="138202"/>
            <a:chOff x="2638176" y="267494"/>
            <a:chExt cx="256744" cy="138202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2638176" y="267494"/>
              <a:ext cx="20240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4040309" flipH="1" flipV="1">
              <a:off x="2780840" y="291616"/>
              <a:ext cx="116519" cy="111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572126" y="699542"/>
            <a:ext cx="6624736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数一数下面的图形中各有几个角，填在括号里。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1789" y="1517209"/>
            <a:ext cx="1296144" cy="1296144"/>
            <a:chOff x="1979712" y="1491630"/>
            <a:chExt cx="1296144" cy="1296144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1979712" y="1491630"/>
              <a:ext cx="1080120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979712" y="1887674"/>
              <a:ext cx="1296144" cy="396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979712" y="2283718"/>
              <a:ext cx="129614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979712" y="2286225"/>
              <a:ext cx="1296144" cy="50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856657" y="1733233"/>
            <a:ext cx="1656184" cy="864096"/>
            <a:chOff x="4932040" y="1933555"/>
            <a:chExt cx="1656184" cy="864096"/>
          </a:xfrm>
        </p:grpSpPr>
        <p:sp>
          <p:nvSpPr>
            <p:cNvPr id="19" name="平行四边形 18"/>
            <p:cNvSpPr/>
            <p:nvPr/>
          </p:nvSpPr>
          <p:spPr>
            <a:xfrm>
              <a:off x="4932040" y="1933555"/>
              <a:ext cx="1656184" cy="864096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148064" y="1933555"/>
              <a:ext cx="122413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1331640" y="3379540"/>
            <a:ext cx="20225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/>
              <a:t>（      ）个角</a:t>
            </a:r>
          </a:p>
        </p:txBody>
      </p:sp>
      <p:sp>
        <p:nvSpPr>
          <p:cNvPr id="17" name="TextBox 28"/>
          <p:cNvSpPr txBox="1"/>
          <p:nvPr/>
        </p:nvSpPr>
        <p:spPr>
          <a:xfrm>
            <a:off x="1746159" y="3471872"/>
            <a:ext cx="42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5259262" y="3471872"/>
            <a:ext cx="42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88024" y="3347828"/>
            <a:ext cx="20225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/>
              <a:t>（      ）个角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608527"/>
            <a:ext cx="7992889" cy="2619407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858661" y="1750045"/>
            <a:ext cx="724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直线的特征：没有端点，可以向两端延伸，不可以测量长度。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841950" y="2110084"/>
            <a:ext cx="757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射线的特征：只有一个端点，只能向一端延伸，不可以测量长度。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858661" y="2832693"/>
            <a:ext cx="7241740" cy="78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从一点引出两条射线所组成的图形叫做角。这个点叫做角的顶点，这两条射线叫做角的边。角通常用符号“∠”来表示。</a:t>
            </a:r>
          </a:p>
        </p:txBody>
      </p:sp>
      <p:sp>
        <p:nvSpPr>
          <p:cNvPr id="9" name="矩形 8"/>
          <p:cNvSpPr/>
          <p:nvPr/>
        </p:nvSpPr>
        <p:spPr>
          <a:xfrm>
            <a:off x="871762" y="3614638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连接两点的线段的长度叫做两点间的距离。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74483" y="2499742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两点之间，线段最短。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5" grpId="0"/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7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情景导入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3963" y="1420957"/>
            <a:ext cx="882898" cy="1265255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3923928" y="948411"/>
            <a:ext cx="3310866" cy="537199"/>
          </a:xfrm>
          <a:prstGeom prst="wedgeRoundRectCallout">
            <a:avLst>
              <a:gd name="adj1" fmla="val 46407"/>
              <a:gd name="adj2" fmla="val 76439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itchFamily="49" charset="-122"/>
                <a:ea typeface="楷体" pitchFamily="49" charset="-122"/>
              </a:rPr>
              <a:t>小朋友，这是什么？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2" y="1491470"/>
            <a:ext cx="13430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2" y="2319723"/>
            <a:ext cx="18478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1" y="3188011"/>
            <a:ext cx="2828925" cy="22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AutoShape 3"/>
          <p:cNvSpPr/>
          <p:nvPr/>
        </p:nvSpPr>
        <p:spPr>
          <a:xfrm>
            <a:off x="3980202" y="954271"/>
            <a:ext cx="3024336" cy="537199"/>
          </a:xfrm>
          <a:prstGeom prst="wedgeRoundRectCallout">
            <a:avLst>
              <a:gd name="adj1" fmla="val 46407"/>
              <a:gd name="adj2" fmla="val 76439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itchFamily="49" charset="-122"/>
                <a:ea typeface="楷体" pitchFamily="49" charset="-122"/>
              </a:rPr>
              <a:t>线段有什么特点？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3611538" y="2787774"/>
            <a:ext cx="4920902" cy="1520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线段直直的，</a:t>
            </a:r>
            <a:endParaRPr lang="en-US" altLang="zh-CN" sz="2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有两个端点，</a:t>
            </a:r>
            <a:endParaRPr lang="en-US" altLang="zh-CN" sz="2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可以测量出长度，长度是有限的。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8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47664" y="1408730"/>
            <a:ext cx="6469327" cy="1130642"/>
            <a:chOff x="1547664" y="1347614"/>
            <a:chExt cx="6469327" cy="1130642"/>
          </a:xfrm>
        </p:grpSpPr>
        <p:sp>
          <p:nvSpPr>
            <p:cNvPr id="6" name="文本框 3"/>
            <p:cNvSpPr txBox="1"/>
            <p:nvPr/>
          </p:nvSpPr>
          <p:spPr>
            <a:xfrm>
              <a:off x="4465813" y="1419486"/>
              <a:ext cx="3551178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kumimoji="1" lang="zh-CN" altLang="en-US" sz="5400" b="1" dirty="0">
                  <a:solidFill>
                    <a:srgbClr val="FF6600"/>
                  </a:solidFill>
                  <a:latin typeface="楷体" pitchFamily="49" charset="-122"/>
                  <a:ea typeface="楷体" pitchFamily="49" charset="-122"/>
                </a:rPr>
                <a:t>伴你成长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347614"/>
              <a:ext cx="2876487" cy="1130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4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6789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>
            <a:extLst>
              <a:ext uri="{FF2B5EF4-FFF2-40B4-BE49-F238E27FC236}">
                <a16:creationId xmlns:a16="http://schemas.microsoft.com/office/drawing/2014/main" id="{8D5756A7-422D-484B-B4AB-B9A5D1E9C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4388"/>
            <a:ext cx="6858000" cy="8239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6" tIns="35241" rIns="67626" bIns="35241" anchor="ctr"/>
          <a:lstStyle/>
          <a:p>
            <a:pPr algn="ctr" eaLnBrk="0" hangingPunct="0"/>
            <a:endParaRPr lang="zh-CN" altLang="en-US" sz="1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91792C9-91C4-44B2-B09C-EFFB77952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2246313"/>
            <a:ext cx="66722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100" b="1">
                <a:solidFill>
                  <a:srgbClr val="92D050"/>
                </a:solidFill>
                <a:latin typeface="Arial" panose="020B0604020202020204" pitchFamily="34" charset="0"/>
              </a:rPr>
              <a:t>更多教学资源持续更新，请关注公众号</a:t>
            </a:r>
            <a:r>
              <a:rPr lang="en-US" altLang="zh-CN" sz="2100" b="1">
                <a:solidFill>
                  <a:srgbClr val="92D050"/>
                </a:solidFill>
                <a:latin typeface="Arial" panose="020B0604020202020204" pitchFamily="34" charset="0"/>
              </a:rPr>
              <a:t>:</a:t>
            </a:r>
            <a:r>
              <a:rPr lang="zh-CN" altLang="zh-CN" sz="2100" b="1">
                <a:solidFill>
                  <a:srgbClr val="92D050"/>
                </a:solidFill>
                <a:latin typeface="Arial" panose="020B0604020202020204" pitchFamily="34" charset="0"/>
              </a:rPr>
              <a:t>凤凰教师</a:t>
            </a:r>
            <a:endParaRPr lang="zh-CN" altLang="zh-CN" sz="2100" b="1" i="1" u="sng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Freeform 5">
            <a:extLst>
              <a:ext uri="{FF2B5EF4-FFF2-40B4-BE49-F238E27FC236}">
                <a16:creationId xmlns:a16="http://schemas.microsoft.com/office/drawing/2014/main" id="{F32EB840-3E09-4716-9B66-DAD5E8390E0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160713" y="1014413"/>
            <a:ext cx="2632075" cy="506412"/>
          </a:xfrm>
          <a:custGeom>
            <a:avLst/>
            <a:gdLst>
              <a:gd name="T0" fmla="*/ 6476 w 17843"/>
              <a:gd name="T1" fmla="*/ 3745 h 4118"/>
              <a:gd name="T2" fmla="*/ 1689 w 17843"/>
              <a:gd name="T3" fmla="*/ 3695 h 4118"/>
              <a:gd name="T4" fmla="*/ 15455 w 17843"/>
              <a:gd name="T5" fmla="*/ 2424 h 4118"/>
              <a:gd name="T6" fmla="*/ 16427 w 17843"/>
              <a:gd name="T7" fmla="*/ 3864 h 4118"/>
              <a:gd name="T8" fmla="*/ 15200 w 17843"/>
              <a:gd name="T9" fmla="*/ 3118 h 4118"/>
              <a:gd name="T10" fmla="*/ 17570 w 17843"/>
              <a:gd name="T11" fmla="*/ 3373 h 4118"/>
              <a:gd name="T12" fmla="*/ 14722 w 17843"/>
              <a:gd name="T13" fmla="*/ 2542 h 4118"/>
              <a:gd name="T14" fmla="*/ 14722 w 17843"/>
              <a:gd name="T15" fmla="*/ 2407 h 4118"/>
              <a:gd name="T16" fmla="*/ 6323 w 17843"/>
              <a:gd name="T17" fmla="*/ 2508 h 4118"/>
              <a:gd name="T18" fmla="*/ 1740 w 17843"/>
              <a:gd name="T19" fmla="*/ 2508 h 4118"/>
              <a:gd name="T20" fmla="*/ 7704 w 17843"/>
              <a:gd name="T21" fmla="*/ 1373 h 4118"/>
              <a:gd name="T22" fmla="*/ 7329 w 17843"/>
              <a:gd name="T23" fmla="*/ 1373 h 4118"/>
              <a:gd name="T24" fmla="*/ 3274 w 17843"/>
              <a:gd name="T25" fmla="*/ 2847 h 4118"/>
              <a:gd name="T26" fmla="*/ 5453 w 17843"/>
              <a:gd name="T27" fmla="*/ 3220 h 4118"/>
              <a:gd name="T28" fmla="*/ 4840 w 17843"/>
              <a:gd name="T29" fmla="*/ 1847 h 4118"/>
              <a:gd name="T30" fmla="*/ 5126 w 17843"/>
              <a:gd name="T31" fmla="*/ 1338 h 4118"/>
              <a:gd name="T32" fmla="*/ 1177 w 17843"/>
              <a:gd name="T33" fmla="*/ 2966 h 4118"/>
              <a:gd name="T34" fmla="*/ 0 w 17843"/>
              <a:gd name="T35" fmla="*/ 1508 h 4118"/>
              <a:gd name="T36" fmla="*/ 6323 w 17843"/>
              <a:gd name="T37" fmla="*/ 1813 h 4118"/>
              <a:gd name="T38" fmla="*/ 1740 w 17843"/>
              <a:gd name="T39" fmla="*/ 1813 h 4118"/>
              <a:gd name="T40" fmla="*/ 15080 w 17843"/>
              <a:gd name="T41" fmla="*/ 1356 h 4118"/>
              <a:gd name="T42" fmla="*/ 16461 w 17843"/>
              <a:gd name="T43" fmla="*/ 1373 h 4118"/>
              <a:gd name="T44" fmla="*/ 14927 w 17843"/>
              <a:gd name="T45" fmla="*/ 814 h 4118"/>
              <a:gd name="T46" fmla="*/ 16615 w 17843"/>
              <a:gd name="T47" fmla="*/ 1051 h 4118"/>
              <a:gd name="T48" fmla="*/ 6493 w 17843"/>
              <a:gd name="T49" fmla="*/ 610 h 4118"/>
              <a:gd name="T50" fmla="*/ 6493 w 17843"/>
              <a:gd name="T51" fmla="*/ 610 h 4118"/>
              <a:gd name="T52" fmla="*/ 2081 w 17843"/>
              <a:gd name="T53" fmla="*/ 898 h 4118"/>
              <a:gd name="T54" fmla="*/ 10429 w 17843"/>
              <a:gd name="T55" fmla="*/ 2610 h 4118"/>
              <a:gd name="T56" fmla="*/ 11691 w 17843"/>
              <a:gd name="T57" fmla="*/ 2186 h 4118"/>
              <a:gd name="T58" fmla="*/ 12373 w 17843"/>
              <a:gd name="T59" fmla="*/ 2407 h 4118"/>
              <a:gd name="T60" fmla="*/ 12645 w 17843"/>
              <a:gd name="T61" fmla="*/ 4000 h 4118"/>
              <a:gd name="T62" fmla="*/ 11537 w 17843"/>
              <a:gd name="T63" fmla="*/ 3745 h 4118"/>
              <a:gd name="T64" fmla="*/ 9133 w 17843"/>
              <a:gd name="T65" fmla="*/ 3966 h 4118"/>
              <a:gd name="T66" fmla="*/ 9883 w 17843"/>
              <a:gd name="T67" fmla="*/ 678 h 4118"/>
              <a:gd name="T68" fmla="*/ 9150 w 17843"/>
              <a:gd name="T69" fmla="*/ 186 h 4118"/>
              <a:gd name="T70" fmla="*/ 11469 w 17843"/>
              <a:gd name="T71" fmla="*/ 458 h 4118"/>
              <a:gd name="T72" fmla="*/ 12492 w 17843"/>
              <a:gd name="T73" fmla="*/ 2763 h 4118"/>
              <a:gd name="T74" fmla="*/ 11469 w 17843"/>
              <a:gd name="T75" fmla="*/ 2779 h 4118"/>
              <a:gd name="T76" fmla="*/ 5692 w 17843"/>
              <a:gd name="T77" fmla="*/ 932 h 4118"/>
              <a:gd name="T78" fmla="*/ 1109 w 17843"/>
              <a:gd name="T79" fmla="*/ 932 h 4118"/>
              <a:gd name="T80" fmla="*/ 17109 w 17843"/>
              <a:gd name="T81" fmla="*/ 492 h 4118"/>
              <a:gd name="T82" fmla="*/ 15251 w 17843"/>
              <a:gd name="T83" fmla="*/ 508 h 4118"/>
              <a:gd name="T84" fmla="*/ 16189 w 17843"/>
              <a:gd name="T85" fmla="*/ 644 h 4118"/>
              <a:gd name="T86" fmla="*/ 17075 w 17843"/>
              <a:gd name="T87" fmla="*/ 1407 h 4118"/>
              <a:gd name="T88" fmla="*/ 15080 w 17843"/>
              <a:gd name="T89" fmla="*/ 1864 h 4118"/>
              <a:gd name="T90" fmla="*/ 14552 w 17843"/>
              <a:gd name="T91" fmla="*/ 644 h 4118"/>
              <a:gd name="T92" fmla="*/ 6272 w 17843"/>
              <a:gd name="T93" fmla="*/ 0 h 4118"/>
              <a:gd name="T94" fmla="*/ 7244 w 17843"/>
              <a:gd name="T95" fmla="*/ 3610 h 4118"/>
              <a:gd name="T96" fmla="*/ 7295 w 17843"/>
              <a:gd name="T97" fmla="*/ 915 h 4118"/>
              <a:gd name="T98" fmla="*/ 8693 w 17843"/>
              <a:gd name="T99" fmla="*/ 915 h 4118"/>
              <a:gd name="T100" fmla="*/ 7244 w 17843"/>
              <a:gd name="T101" fmla="*/ 3627 h 4118"/>
              <a:gd name="T102" fmla="*/ 6187 w 17843"/>
              <a:gd name="T103" fmla="*/ 2644 h 4118"/>
              <a:gd name="T104" fmla="*/ 6101 w 17843"/>
              <a:gd name="T105" fmla="*/ 424 h 4118"/>
              <a:gd name="T106" fmla="*/ 2200 w 17843"/>
              <a:gd name="T107" fmla="*/ 424 h 4118"/>
              <a:gd name="T108" fmla="*/ 3325 w 17843"/>
              <a:gd name="T109" fmla="*/ 3254 h 4118"/>
              <a:gd name="T110" fmla="*/ 3325 w 17843"/>
              <a:gd name="T111" fmla="*/ 0 h 4118"/>
              <a:gd name="T112" fmla="*/ 3888 w 17843"/>
              <a:gd name="T113" fmla="*/ 1068 h 4118"/>
              <a:gd name="T114" fmla="*/ 1671 w 17843"/>
              <a:gd name="T115" fmla="*/ 3712 h 4118"/>
              <a:gd name="T116" fmla="*/ 989 w 17843"/>
              <a:gd name="T117" fmla="*/ 2508 h 4118"/>
              <a:gd name="T118" fmla="*/ 1689 w 17843"/>
              <a:gd name="T119" fmla="*/ 0 h 4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843" h="4118">
                <a:moveTo>
                  <a:pt x="6664" y="2746"/>
                </a:moveTo>
                <a:cubicBezTo>
                  <a:pt x="6573" y="3028"/>
                  <a:pt x="6471" y="3294"/>
                  <a:pt x="6357" y="3542"/>
                </a:cubicBezTo>
                <a:cubicBezTo>
                  <a:pt x="6334" y="3587"/>
                  <a:pt x="6306" y="3638"/>
                  <a:pt x="6272" y="3695"/>
                </a:cubicBezTo>
                <a:cubicBezTo>
                  <a:pt x="6272" y="3695"/>
                  <a:pt x="6277" y="3695"/>
                  <a:pt x="6289" y="3695"/>
                </a:cubicBezTo>
                <a:cubicBezTo>
                  <a:pt x="6368" y="3729"/>
                  <a:pt x="6431" y="3745"/>
                  <a:pt x="6476" y="3745"/>
                </a:cubicBezTo>
                <a:cubicBezTo>
                  <a:pt x="6601" y="3757"/>
                  <a:pt x="6664" y="3672"/>
                  <a:pt x="6664" y="3491"/>
                </a:cubicBezTo>
                <a:cubicBezTo>
                  <a:pt x="6664" y="3243"/>
                  <a:pt x="6664" y="2994"/>
                  <a:pt x="6664" y="2746"/>
                </a:cubicBezTo>
                <a:close/>
                <a:moveTo>
                  <a:pt x="2081" y="2746"/>
                </a:moveTo>
                <a:cubicBezTo>
                  <a:pt x="1990" y="3028"/>
                  <a:pt x="1887" y="3294"/>
                  <a:pt x="1774" y="3542"/>
                </a:cubicBezTo>
                <a:cubicBezTo>
                  <a:pt x="1751" y="3587"/>
                  <a:pt x="1723" y="3638"/>
                  <a:pt x="1689" y="3695"/>
                </a:cubicBezTo>
                <a:cubicBezTo>
                  <a:pt x="1689" y="3695"/>
                  <a:pt x="1694" y="3695"/>
                  <a:pt x="1706" y="3695"/>
                </a:cubicBezTo>
                <a:cubicBezTo>
                  <a:pt x="1785" y="3729"/>
                  <a:pt x="1848" y="3745"/>
                  <a:pt x="1893" y="3745"/>
                </a:cubicBezTo>
                <a:cubicBezTo>
                  <a:pt x="2018" y="3757"/>
                  <a:pt x="2081" y="3672"/>
                  <a:pt x="2081" y="3491"/>
                </a:cubicBezTo>
                <a:cubicBezTo>
                  <a:pt x="2081" y="3243"/>
                  <a:pt x="2081" y="2994"/>
                  <a:pt x="2081" y="2746"/>
                </a:cubicBezTo>
                <a:close/>
                <a:moveTo>
                  <a:pt x="15455" y="2424"/>
                </a:moveTo>
                <a:cubicBezTo>
                  <a:pt x="15688" y="2424"/>
                  <a:pt x="15922" y="2424"/>
                  <a:pt x="16155" y="2424"/>
                </a:cubicBezTo>
                <a:cubicBezTo>
                  <a:pt x="16155" y="2553"/>
                  <a:pt x="16155" y="2683"/>
                  <a:pt x="16155" y="2813"/>
                </a:cubicBezTo>
                <a:cubicBezTo>
                  <a:pt x="16155" y="2836"/>
                  <a:pt x="16155" y="2853"/>
                  <a:pt x="16155" y="2864"/>
                </a:cubicBezTo>
                <a:cubicBezTo>
                  <a:pt x="16802" y="3474"/>
                  <a:pt x="17365" y="3864"/>
                  <a:pt x="17843" y="4034"/>
                </a:cubicBezTo>
                <a:cubicBezTo>
                  <a:pt x="17024" y="4090"/>
                  <a:pt x="16552" y="4034"/>
                  <a:pt x="16427" y="3864"/>
                </a:cubicBezTo>
                <a:cubicBezTo>
                  <a:pt x="16359" y="3808"/>
                  <a:pt x="16297" y="3751"/>
                  <a:pt x="16240" y="3695"/>
                </a:cubicBezTo>
                <a:cubicBezTo>
                  <a:pt x="16047" y="3548"/>
                  <a:pt x="15910" y="3429"/>
                  <a:pt x="15831" y="3339"/>
                </a:cubicBezTo>
                <a:cubicBezTo>
                  <a:pt x="15683" y="3486"/>
                  <a:pt x="15501" y="3638"/>
                  <a:pt x="15285" y="3796"/>
                </a:cubicBezTo>
                <a:cubicBezTo>
                  <a:pt x="14989" y="4034"/>
                  <a:pt x="14484" y="4113"/>
                  <a:pt x="13767" y="4034"/>
                </a:cubicBezTo>
                <a:cubicBezTo>
                  <a:pt x="14177" y="3909"/>
                  <a:pt x="14654" y="3604"/>
                  <a:pt x="15200" y="3118"/>
                </a:cubicBezTo>
                <a:cubicBezTo>
                  <a:pt x="15370" y="2972"/>
                  <a:pt x="15455" y="2830"/>
                  <a:pt x="15455" y="2695"/>
                </a:cubicBezTo>
                <a:cubicBezTo>
                  <a:pt x="15455" y="2604"/>
                  <a:pt x="15455" y="2514"/>
                  <a:pt x="15455" y="2424"/>
                </a:cubicBezTo>
                <a:close/>
                <a:moveTo>
                  <a:pt x="16916" y="2083"/>
                </a:moveTo>
                <a:cubicBezTo>
                  <a:pt x="17384" y="2083"/>
                  <a:pt x="17602" y="2248"/>
                  <a:pt x="17570" y="2576"/>
                </a:cubicBezTo>
                <a:cubicBezTo>
                  <a:pt x="17570" y="2842"/>
                  <a:pt x="17570" y="3107"/>
                  <a:pt x="17570" y="3373"/>
                </a:cubicBezTo>
                <a:cubicBezTo>
                  <a:pt x="17337" y="3373"/>
                  <a:pt x="17104" y="3373"/>
                  <a:pt x="16871" y="3373"/>
                </a:cubicBezTo>
                <a:cubicBezTo>
                  <a:pt x="16871" y="3118"/>
                  <a:pt x="16871" y="2864"/>
                  <a:pt x="16871" y="2610"/>
                </a:cubicBezTo>
                <a:cubicBezTo>
                  <a:pt x="16893" y="2373"/>
                  <a:pt x="16746" y="2260"/>
                  <a:pt x="16427" y="2271"/>
                </a:cubicBezTo>
                <a:cubicBezTo>
                  <a:pt x="15995" y="2271"/>
                  <a:pt x="15563" y="2271"/>
                  <a:pt x="15131" y="2271"/>
                </a:cubicBezTo>
                <a:cubicBezTo>
                  <a:pt x="14916" y="2260"/>
                  <a:pt x="14779" y="2350"/>
                  <a:pt x="14722" y="2542"/>
                </a:cubicBezTo>
                <a:cubicBezTo>
                  <a:pt x="14722" y="2836"/>
                  <a:pt x="14722" y="3130"/>
                  <a:pt x="14722" y="3423"/>
                </a:cubicBezTo>
                <a:cubicBezTo>
                  <a:pt x="14489" y="3423"/>
                  <a:pt x="14256" y="3423"/>
                  <a:pt x="14023" y="3423"/>
                </a:cubicBezTo>
                <a:cubicBezTo>
                  <a:pt x="14023" y="2977"/>
                  <a:pt x="14023" y="2531"/>
                  <a:pt x="14023" y="2085"/>
                </a:cubicBezTo>
                <a:cubicBezTo>
                  <a:pt x="14256" y="2085"/>
                  <a:pt x="14489" y="2085"/>
                  <a:pt x="14722" y="2085"/>
                </a:cubicBezTo>
                <a:cubicBezTo>
                  <a:pt x="14722" y="2192"/>
                  <a:pt x="14722" y="2299"/>
                  <a:pt x="14722" y="2407"/>
                </a:cubicBezTo>
                <a:cubicBezTo>
                  <a:pt x="14756" y="2192"/>
                  <a:pt x="14927" y="2085"/>
                  <a:pt x="15234" y="2085"/>
                </a:cubicBezTo>
                <a:cubicBezTo>
                  <a:pt x="15762" y="2085"/>
                  <a:pt x="16291" y="2085"/>
                  <a:pt x="16820" y="2085"/>
                </a:cubicBezTo>
                <a:cubicBezTo>
                  <a:pt x="16853" y="2083"/>
                  <a:pt x="16885" y="2083"/>
                  <a:pt x="16916" y="2083"/>
                </a:cubicBezTo>
                <a:close/>
                <a:moveTo>
                  <a:pt x="6323" y="1966"/>
                </a:moveTo>
                <a:cubicBezTo>
                  <a:pt x="6323" y="2147"/>
                  <a:pt x="6323" y="2328"/>
                  <a:pt x="6323" y="2508"/>
                </a:cubicBezTo>
                <a:cubicBezTo>
                  <a:pt x="6437" y="2508"/>
                  <a:pt x="6550" y="2508"/>
                  <a:pt x="6664" y="2508"/>
                </a:cubicBezTo>
                <a:cubicBezTo>
                  <a:pt x="6664" y="2328"/>
                  <a:pt x="6664" y="2147"/>
                  <a:pt x="6664" y="1966"/>
                </a:cubicBezTo>
                <a:cubicBezTo>
                  <a:pt x="6550" y="1966"/>
                  <a:pt x="6437" y="1966"/>
                  <a:pt x="6323" y="1966"/>
                </a:cubicBezTo>
                <a:close/>
                <a:moveTo>
                  <a:pt x="1740" y="1966"/>
                </a:moveTo>
                <a:cubicBezTo>
                  <a:pt x="1740" y="2147"/>
                  <a:pt x="1740" y="2328"/>
                  <a:pt x="1740" y="2508"/>
                </a:cubicBezTo>
                <a:cubicBezTo>
                  <a:pt x="1853" y="2508"/>
                  <a:pt x="1967" y="2508"/>
                  <a:pt x="2081" y="2508"/>
                </a:cubicBezTo>
                <a:cubicBezTo>
                  <a:pt x="2081" y="2328"/>
                  <a:pt x="2081" y="2147"/>
                  <a:pt x="2081" y="1966"/>
                </a:cubicBezTo>
                <a:cubicBezTo>
                  <a:pt x="1967" y="1966"/>
                  <a:pt x="1853" y="1966"/>
                  <a:pt x="1740" y="1966"/>
                </a:cubicBezTo>
                <a:close/>
                <a:moveTo>
                  <a:pt x="7329" y="1373"/>
                </a:moveTo>
                <a:cubicBezTo>
                  <a:pt x="7454" y="1373"/>
                  <a:pt x="7579" y="1373"/>
                  <a:pt x="7704" y="1373"/>
                </a:cubicBezTo>
                <a:cubicBezTo>
                  <a:pt x="7704" y="1599"/>
                  <a:pt x="7727" y="1943"/>
                  <a:pt x="7772" y="2407"/>
                </a:cubicBezTo>
                <a:cubicBezTo>
                  <a:pt x="7772" y="2542"/>
                  <a:pt x="7795" y="2683"/>
                  <a:pt x="7840" y="2830"/>
                </a:cubicBezTo>
                <a:cubicBezTo>
                  <a:pt x="7840" y="2842"/>
                  <a:pt x="7846" y="2847"/>
                  <a:pt x="7858" y="2847"/>
                </a:cubicBezTo>
                <a:cubicBezTo>
                  <a:pt x="7539" y="2870"/>
                  <a:pt x="7380" y="2723"/>
                  <a:pt x="7380" y="2407"/>
                </a:cubicBezTo>
                <a:cubicBezTo>
                  <a:pt x="7346" y="2068"/>
                  <a:pt x="7329" y="1723"/>
                  <a:pt x="7329" y="1373"/>
                </a:cubicBezTo>
                <a:close/>
                <a:moveTo>
                  <a:pt x="2746" y="1373"/>
                </a:moveTo>
                <a:cubicBezTo>
                  <a:pt x="2871" y="1373"/>
                  <a:pt x="2996" y="1373"/>
                  <a:pt x="3121" y="1373"/>
                </a:cubicBezTo>
                <a:cubicBezTo>
                  <a:pt x="3121" y="1599"/>
                  <a:pt x="3144" y="1943"/>
                  <a:pt x="3189" y="2407"/>
                </a:cubicBezTo>
                <a:cubicBezTo>
                  <a:pt x="3189" y="2542"/>
                  <a:pt x="3212" y="2683"/>
                  <a:pt x="3257" y="2830"/>
                </a:cubicBezTo>
                <a:cubicBezTo>
                  <a:pt x="3257" y="2842"/>
                  <a:pt x="3263" y="2847"/>
                  <a:pt x="3274" y="2847"/>
                </a:cubicBezTo>
                <a:cubicBezTo>
                  <a:pt x="2956" y="2870"/>
                  <a:pt x="2797" y="2723"/>
                  <a:pt x="2797" y="2407"/>
                </a:cubicBezTo>
                <a:cubicBezTo>
                  <a:pt x="2763" y="2068"/>
                  <a:pt x="2746" y="1723"/>
                  <a:pt x="2746" y="1373"/>
                </a:cubicBezTo>
                <a:close/>
                <a:moveTo>
                  <a:pt x="5126" y="1338"/>
                </a:moveTo>
                <a:cubicBezTo>
                  <a:pt x="5355" y="1344"/>
                  <a:pt x="5464" y="1474"/>
                  <a:pt x="5453" y="1729"/>
                </a:cubicBezTo>
                <a:cubicBezTo>
                  <a:pt x="5453" y="2226"/>
                  <a:pt x="5453" y="2723"/>
                  <a:pt x="5453" y="3220"/>
                </a:cubicBezTo>
                <a:cubicBezTo>
                  <a:pt x="5442" y="3367"/>
                  <a:pt x="5459" y="3435"/>
                  <a:pt x="5505" y="3423"/>
                </a:cubicBezTo>
                <a:cubicBezTo>
                  <a:pt x="5561" y="3446"/>
                  <a:pt x="5647" y="3294"/>
                  <a:pt x="5760" y="2966"/>
                </a:cubicBezTo>
                <a:cubicBezTo>
                  <a:pt x="5760" y="3610"/>
                  <a:pt x="5573" y="3943"/>
                  <a:pt x="5198" y="3966"/>
                </a:cubicBezTo>
                <a:cubicBezTo>
                  <a:pt x="4959" y="3954"/>
                  <a:pt x="4840" y="3802"/>
                  <a:pt x="4840" y="3508"/>
                </a:cubicBezTo>
                <a:cubicBezTo>
                  <a:pt x="4840" y="2955"/>
                  <a:pt x="4840" y="2401"/>
                  <a:pt x="4840" y="1847"/>
                </a:cubicBezTo>
                <a:cubicBezTo>
                  <a:pt x="4840" y="1610"/>
                  <a:pt x="4788" y="1497"/>
                  <a:pt x="4686" y="1508"/>
                </a:cubicBezTo>
                <a:cubicBezTo>
                  <a:pt x="4652" y="1508"/>
                  <a:pt x="4618" y="1508"/>
                  <a:pt x="4584" y="1508"/>
                </a:cubicBezTo>
                <a:cubicBezTo>
                  <a:pt x="4584" y="1452"/>
                  <a:pt x="4584" y="1395"/>
                  <a:pt x="4584" y="1339"/>
                </a:cubicBezTo>
                <a:cubicBezTo>
                  <a:pt x="4749" y="1339"/>
                  <a:pt x="4913" y="1339"/>
                  <a:pt x="5078" y="1339"/>
                </a:cubicBezTo>
                <a:cubicBezTo>
                  <a:pt x="5095" y="1338"/>
                  <a:pt x="5110" y="1338"/>
                  <a:pt x="5126" y="1338"/>
                </a:cubicBezTo>
                <a:close/>
                <a:moveTo>
                  <a:pt x="542" y="1338"/>
                </a:moveTo>
                <a:cubicBezTo>
                  <a:pt x="771" y="1344"/>
                  <a:pt x="881" y="1474"/>
                  <a:pt x="870" y="1729"/>
                </a:cubicBezTo>
                <a:cubicBezTo>
                  <a:pt x="870" y="2226"/>
                  <a:pt x="870" y="2723"/>
                  <a:pt x="870" y="3220"/>
                </a:cubicBezTo>
                <a:cubicBezTo>
                  <a:pt x="859" y="3367"/>
                  <a:pt x="876" y="3435"/>
                  <a:pt x="921" y="3423"/>
                </a:cubicBezTo>
                <a:cubicBezTo>
                  <a:pt x="978" y="3446"/>
                  <a:pt x="1063" y="3294"/>
                  <a:pt x="1177" y="2966"/>
                </a:cubicBezTo>
                <a:cubicBezTo>
                  <a:pt x="1177" y="3610"/>
                  <a:pt x="989" y="3943"/>
                  <a:pt x="614" y="3966"/>
                </a:cubicBezTo>
                <a:cubicBezTo>
                  <a:pt x="376" y="3954"/>
                  <a:pt x="256" y="3802"/>
                  <a:pt x="256" y="3508"/>
                </a:cubicBezTo>
                <a:cubicBezTo>
                  <a:pt x="256" y="2955"/>
                  <a:pt x="256" y="2401"/>
                  <a:pt x="256" y="1847"/>
                </a:cubicBezTo>
                <a:cubicBezTo>
                  <a:pt x="256" y="1610"/>
                  <a:pt x="205" y="1497"/>
                  <a:pt x="103" y="1508"/>
                </a:cubicBezTo>
                <a:cubicBezTo>
                  <a:pt x="69" y="1508"/>
                  <a:pt x="35" y="1508"/>
                  <a:pt x="0" y="1508"/>
                </a:cubicBezTo>
                <a:cubicBezTo>
                  <a:pt x="0" y="1452"/>
                  <a:pt x="0" y="1395"/>
                  <a:pt x="0" y="1339"/>
                </a:cubicBezTo>
                <a:cubicBezTo>
                  <a:pt x="165" y="1339"/>
                  <a:pt x="330" y="1339"/>
                  <a:pt x="495" y="1339"/>
                </a:cubicBezTo>
                <a:cubicBezTo>
                  <a:pt x="511" y="1338"/>
                  <a:pt x="527" y="1338"/>
                  <a:pt x="542" y="1338"/>
                </a:cubicBezTo>
                <a:close/>
                <a:moveTo>
                  <a:pt x="6323" y="1305"/>
                </a:moveTo>
                <a:cubicBezTo>
                  <a:pt x="6323" y="1474"/>
                  <a:pt x="6323" y="1644"/>
                  <a:pt x="6323" y="1813"/>
                </a:cubicBezTo>
                <a:cubicBezTo>
                  <a:pt x="6437" y="1813"/>
                  <a:pt x="6550" y="1813"/>
                  <a:pt x="6664" y="1813"/>
                </a:cubicBezTo>
                <a:cubicBezTo>
                  <a:pt x="6664" y="1644"/>
                  <a:pt x="6664" y="1474"/>
                  <a:pt x="6664" y="1305"/>
                </a:cubicBezTo>
                <a:cubicBezTo>
                  <a:pt x="6550" y="1305"/>
                  <a:pt x="6437" y="1305"/>
                  <a:pt x="6323" y="1305"/>
                </a:cubicBezTo>
                <a:close/>
                <a:moveTo>
                  <a:pt x="1740" y="1305"/>
                </a:moveTo>
                <a:cubicBezTo>
                  <a:pt x="1740" y="1474"/>
                  <a:pt x="1740" y="1644"/>
                  <a:pt x="1740" y="1813"/>
                </a:cubicBezTo>
                <a:cubicBezTo>
                  <a:pt x="1853" y="1813"/>
                  <a:pt x="1967" y="1813"/>
                  <a:pt x="2081" y="1813"/>
                </a:cubicBezTo>
                <a:cubicBezTo>
                  <a:pt x="2081" y="1644"/>
                  <a:pt x="2081" y="1474"/>
                  <a:pt x="2081" y="1305"/>
                </a:cubicBezTo>
                <a:cubicBezTo>
                  <a:pt x="1967" y="1305"/>
                  <a:pt x="1853" y="1305"/>
                  <a:pt x="1740" y="1305"/>
                </a:cubicBezTo>
                <a:close/>
                <a:moveTo>
                  <a:pt x="15336" y="1220"/>
                </a:moveTo>
                <a:cubicBezTo>
                  <a:pt x="15200" y="1220"/>
                  <a:pt x="15114" y="1265"/>
                  <a:pt x="15080" y="1356"/>
                </a:cubicBezTo>
                <a:cubicBezTo>
                  <a:pt x="15080" y="1412"/>
                  <a:pt x="15080" y="1469"/>
                  <a:pt x="15080" y="1525"/>
                </a:cubicBezTo>
                <a:cubicBezTo>
                  <a:pt x="15114" y="1627"/>
                  <a:pt x="15183" y="1672"/>
                  <a:pt x="15285" y="1661"/>
                </a:cubicBezTo>
                <a:cubicBezTo>
                  <a:pt x="15609" y="1661"/>
                  <a:pt x="15933" y="1661"/>
                  <a:pt x="16257" y="1661"/>
                </a:cubicBezTo>
                <a:cubicBezTo>
                  <a:pt x="16393" y="1661"/>
                  <a:pt x="16461" y="1610"/>
                  <a:pt x="16461" y="1508"/>
                </a:cubicBezTo>
                <a:cubicBezTo>
                  <a:pt x="16461" y="1463"/>
                  <a:pt x="16461" y="1418"/>
                  <a:pt x="16461" y="1373"/>
                </a:cubicBezTo>
                <a:cubicBezTo>
                  <a:pt x="16461" y="1271"/>
                  <a:pt x="16382" y="1220"/>
                  <a:pt x="16223" y="1220"/>
                </a:cubicBezTo>
                <a:cubicBezTo>
                  <a:pt x="15927" y="1220"/>
                  <a:pt x="15632" y="1220"/>
                  <a:pt x="15336" y="1220"/>
                </a:cubicBezTo>
                <a:close/>
                <a:moveTo>
                  <a:pt x="16801" y="810"/>
                </a:moveTo>
                <a:cubicBezTo>
                  <a:pt x="16775" y="810"/>
                  <a:pt x="16747" y="811"/>
                  <a:pt x="16717" y="814"/>
                </a:cubicBezTo>
                <a:cubicBezTo>
                  <a:pt x="16120" y="814"/>
                  <a:pt x="15524" y="814"/>
                  <a:pt x="14927" y="814"/>
                </a:cubicBezTo>
                <a:cubicBezTo>
                  <a:pt x="14756" y="814"/>
                  <a:pt x="14637" y="893"/>
                  <a:pt x="14569" y="1051"/>
                </a:cubicBezTo>
                <a:cubicBezTo>
                  <a:pt x="14739" y="1051"/>
                  <a:pt x="14910" y="1051"/>
                  <a:pt x="15080" y="1051"/>
                </a:cubicBezTo>
                <a:cubicBezTo>
                  <a:pt x="15080" y="1124"/>
                  <a:pt x="15080" y="1198"/>
                  <a:pt x="15080" y="1271"/>
                </a:cubicBezTo>
                <a:cubicBezTo>
                  <a:pt x="15092" y="1113"/>
                  <a:pt x="15217" y="1040"/>
                  <a:pt x="15455" y="1051"/>
                </a:cubicBezTo>
                <a:cubicBezTo>
                  <a:pt x="15842" y="1051"/>
                  <a:pt x="16228" y="1051"/>
                  <a:pt x="16615" y="1051"/>
                </a:cubicBezTo>
                <a:cubicBezTo>
                  <a:pt x="16842" y="1051"/>
                  <a:pt x="16984" y="1096"/>
                  <a:pt x="17041" y="1186"/>
                </a:cubicBezTo>
                <a:cubicBezTo>
                  <a:pt x="17041" y="1164"/>
                  <a:pt x="17041" y="1141"/>
                  <a:pt x="17041" y="1119"/>
                </a:cubicBezTo>
                <a:cubicBezTo>
                  <a:pt x="17041" y="1102"/>
                  <a:pt x="17041" y="1085"/>
                  <a:pt x="17041" y="1068"/>
                </a:cubicBezTo>
                <a:cubicBezTo>
                  <a:pt x="17061" y="900"/>
                  <a:pt x="16981" y="814"/>
                  <a:pt x="16801" y="810"/>
                </a:cubicBezTo>
                <a:close/>
                <a:moveTo>
                  <a:pt x="6493" y="610"/>
                </a:moveTo>
                <a:cubicBezTo>
                  <a:pt x="6414" y="610"/>
                  <a:pt x="6357" y="661"/>
                  <a:pt x="6323" y="763"/>
                </a:cubicBezTo>
                <a:cubicBezTo>
                  <a:pt x="6323" y="893"/>
                  <a:pt x="6323" y="1023"/>
                  <a:pt x="6323" y="1152"/>
                </a:cubicBezTo>
                <a:cubicBezTo>
                  <a:pt x="6437" y="1152"/>
                  <a:pt x="6550" y="1152"/>
                  <a:pt x="6664" y="1152"/>
                </a:cubicBezTo>
                <a:cubicBezTo>
                  <a:pt x="6664" y="1068"/>
                  <a:pt x="6664" y="983"/>
                  <a:pt x="6664" y="898"/>
                </a:cubicBezTo>
                <a:cubicBezTo>
                  <a:pt x="6664" y="706"/>
                  <a:pt x="6607" y="610"/>
                  <a:pt x="6493" y="610"/>
                </a:cubicBezTo>
                <a:close/>
                <a:moveTo>
                  <a:pt x="1910" y="610"/>
                </a:moveTo>
                <a:cubicBezTo>
                  <a:pt x="1831" y="610"/>
                  <a:pt x="1774" y="661"/>
                  <a:pt x="1740" y="763"/>
                </a:cubicBezTo>
                <a:cubicBezTo>
                  <a:pt x="1740" y="893"/>
                  <a:pt x="1740" y="1023"/>
                  <a:pt x="1740" y="1152"/>
                </a:cubicBezTo>
                <a:cubicBezTo>
                  <a:pt x="1853" y="1152"/>
                  <a:pt x="1967" y="1152"/>
                  <a:pt x="2081" y="1152"/>
                </a:cubicBezTo>
                <a:cubicBezTo>
                  <a:pt x="2081" y="1068"/>
                  <a:pt x="2081" y="983"/>
                  <a:pt x="2081" y="898"/>
                </a:cubicBezTo>
                <a:cubicBezTo>
                  <a:pt x="2081" y="706"/>
                  <a:pt x="2024" y="610"/>
                  <a:pt x="1910" y="610"/>
                </a:cubicBezTo>
                <a:close/>
                <a:moveTo>
                  <a:pt x="10307" y="186"/>
                </a:moveTo>
                <a:cubicBezTo>
                  <a:pt x="10626" y="191"/>
                  <a:pt x="10774" y="309"/>
                  <a:pt x="10753" y="542"/>
                </a:cubicBezTo>
                <a:cubicBezTo>
                  <a:pt x="10741" y="734"/>
                  <a:pt x="10605" y="1328"/>
                  <a:pt x="10344" y="2322"/>
                </a:cubicBezTo>
                <a:cubicBezTo>
                  <a:pt x="10366" y="2424"/>
                  <a:pt x="10395" y="2520"/>
                  <a:pt x="10429" y="2610"/>
                </a:cubicBezTo>
                <a:cubicBezTo>
                  <a:pt x="10463" y="2689"/>
                  <a:pt x="10525" y="2881"/>
                  <a:pt x="10616" y="3186"/>
                </a:cubicBezTo>
                <a:cubicBezTo>
                  <a:pt x="10685" y="3401"/>
                  <a:pt x="10781" y="3565"/>
                  <a:pt x="10906" y="3678"/>
                </a:cubicBezTo>
                <a:cubicBezTo>
                  <a:pt x="10918" y="3644"/>
                  <a:pt x="10935" y="3616"/>
                  <a:pt x="10957" y="3593"/>
                </a:cubicBezTo>
                <a:cubicBezTo>
                  <a:pt x="11060" y="3491"/>
                  <a:pt x="11134" y="3390"/>
                  <a:pt x="11179" y="3288"/>
                </a:cubicBezTo>
                <a:cubicBezTo>
                  <a:pt x="11509" y="2768"/>
                  <a:pt x="11679" y="2401"/>
                  <a:pt x="11691" y="2186"/>
                </a:cubicBezTo>
                <a:cubicBezTo>
                  <a:pt x="11691" y="1712"/>
                  <a:pt x="11691" y="1237"/>
                  <a:pt x="11691" y="763"/>
                </a:cubicBezTo>
                <a:cubicBezTo>
                  <a:pt x="11878" y="763"/>
                  <a:pt x="12066" y="763"/>
                  <a:pt x="12253" y="763"/>
                </a:cubicBezTo>
                <a:cubicBezTo>
                  <a:pt x="12253" y="1237"/>
                  <a:pt x="12253" y="1712"/>
                  <a:pt x="12253" y="2186"/>
                </a:cubicBezTo>
                <a:cubicBezTo>
                  <a:pt x="12242" y="2265"/>
                  <a:pt x="12231" y="2339"/>
                  <a:pt x="12219" y="2407"/>
                </a:cubicBezTo>
                <a:cubicBezTo>
                  <a:pt x="12270" y="2407"/>
                  <a:pt x="12321" y="2407"/>
                  <a:pt x="12373" y="2407"/>
                </a:cubicBezTo>
                <a:cubicBezTo>
                  <a:pt x="12373" y="2740"/>
                  <a:pt x="12373" y="3073"/>
                  <a:pt x="12373" y="3407"/>
                </a:cubicBezTo>
                <a:cubicBezTo>
                  <a:pt x="12361" y="3610"/>
                  <a:pt x="12429" y="3712"/>
                  <a:pt x="12577" y="3712"/>
                </a:cubicBezTo>
                <a:cubicBezTo>
                  <a:pt x="12645" y="3712"/>
                  <a:pt x="12714" y="3712"/>
                  <a:pt x="12782" y="3712"/>
                </a:cubicBezTo>
                <a:cubicBezTo>
                  <a:pt x="13009" y="3689"/>
                  <a:pt x="13168" y="3480"/>
                  <a:pt x="13259" y="3085"/>
                </a:cubicBezTo>
                <a:cubicBezTo>
                  <a:pt x="13305" y="3740"/>
                  <a:pt x="13100" y="4045"/>
                  <a:pt x="12645" y="4000"/>
                </a:cubicBezTo>
                <a:cubicBezTo>
                  <a:pt x="12537" y="4000"/>
                  <a:pt x="12429" y="4000"/>
                  <a:pt x="12321" y="4000"/>
                </a:cubicBezTo>
                <a:cubicBezTo>
                  <a:pt x="11969" y="3988"/>
                  <a:pt x="11793" y="3830"/>
                  <a:pt x="11793" y="3525"/>
                </a:cubicBezTo>
                <a:cubicBezTo>
                  <a:pt x="11793" y="3469"/>
                  <a:pt x="11793" y="3412"/>
                  <a:pt x="11793" y="3356"/>
                </a:cubicBezTo>
                <a:cubicBezTo>
                  <a:pt x="11736" y="3457"/>
                  <a:pt x="11679" y="3536"/>
                  <a:pt x="11622" y="3593"/>
                </a:cubicBezTo>
                <a:cubicBezTo>
                  <a:pt x="11588" y="3638"/>
                  <a:pt x="11560" y="3689"/>
                  <a:pt x="11537" y="3745"/>
                </a:cubicBezTo>
                <a:cubicBezTo>
                  <a:pt x="11378" y="4017"/>
                  <a:pt x="11020" y="4118"/>
                  <a:pt x="10463" y="4051"/>
                </a:cubicBezTo>
                <a:cubicBezTo>
                  <a:pt x="10599" y="3971"/>
                  <a:pt x="10719" y="3875"/>
                  <a:pt x="10821" y="3762"/>
                </a:cubicBezTo>
                <a:cubicBezTo>
                  <a:pt x="10400" y="3830"/>
                  <a:pt x="10145" y="3661"/>
                  <a:pt x="10054" y="3254"/>
                </a:cubicBezTo>
                <a:cubicBezTo>
                  <a:pt x="9974" y="3457"/>
                  <a:pt x="9917" y="3587"/>
                  <a:pt x="9883" y="3644"/>
                </a:cubicBezTo>
                <a:cubicBezTo>
                  <a:pt x="9747" y="3926"/>
                  <a:pt x="9497" y="4034"/>
                  <a:pt x="9133" y="3966"/>
                </a:cubicBezTo>
                <a:cubicBezTo>
                  <a:pt x="9201" y="3842"/>
                  <a:pt x="9281" y="3678"/>
                  <a:pt x="9372" y="3474"/>
                </a:cubicBezTo>
                <a:cubicBezTo>
                  <a:pt x="9508" y="3147"/>
                  <a:pt x="9639" y="2774"/>
                  <a:pt x="9764" y="2356"/>
                </a:cubicBezTo>
                <a:cubicBezTo>
                  <a:pt x="9696" y="2152"/>
                  <a:pt x="9593" y="1819"/>
                  <a:pt x="9457" y="1356"/>
                </a:cubicBezTo>
                <a:cubicBezTo>
                  <a:pt x="9366" y="1062"/>
                  <a:pt x="9303" y="836"/>
                  <a:pt x="9269" y="678"/>
                </a:cubicBezTo>
                <a:cubicBezTo>
                  <a:pt x="9474" y="678"/>
                  <a:pt x="9679" y="678"/>
                  <a:pt x="9883" y="678"/>
                </a:cubicBezTo>
                <a:cubicBezTo>
                  <a:pt x="9929" y="915"/>
                  <a:pt x="9980" y="1136"/>
                  <a:pt x="10037" y="1339"/>
                </a:cubicBezTo>
                <a:cubicBezTo>
                  <a:pt x="10116" y="966"/>
                  <a:pt x="10162" y="701"/>
                  <a:pt x="10173" y="542"/>
                </a:cubicBezTo>
                <a:cubicBezTo>
                  <a:pt x="10184" y="407"/>
                  <a:pt x="10133" y="345"/>
                  <a:pt x="10020" y="356"/>
                </a:cubicBezTo>
                <a:cubicBezTo>
                  <a:pt x="9730" y="356"/>
                  <a:pt x="9440" y="356"/>
                  <a:pt x="9150" y="356"/>
                </a:cubicBezTo>
                <a:cubicBezTo>
                  <a:pt x="9150" y="299"/>
                  <a:pt x="9150" y="243"/>
                  <a:pt x="9150" y="186"/>
                </a:cubicBezTo>
                <a:cubicBezTo>
                  <a:pt x="9514" y="186"/>
                  <a:pt x="9878" y="186"/>
                  <a:pt x="10241" y="186"/>
                </a:cubicBezTo>
                <a:cubicBezTo>
                  <a:pt x="10264" y="186"/>
                  <a:pt x="10286" y="186"/>
                  <a:pt x="10307" y="186"/>
                </a:cubicBezTo>
                <a:close/>
                <a:moveTo>
                  <a:pt x="10889" y="119"/>
                </a:moveTo>
                <a:cubicBezTo>
                  <a:pt x="11082" y="119"/>
                  <a:pt x="11276" y="119"/>
                  <a:pt x="11469" y="119"/>
                </a:cubicBezTo>
                <a:cubicBezTo>
                  <a:pt x="11469" y="232"/>
                  <a:pt x="11469" y="345"/>
                  <a:pt x="11469" y="458"/>
                </a:cubicBezTo>
                <a:cubicBezTo>
                  <a:pt x="11492" y="254"/>
                  <a:pt x="11628" y="153"/>
                  <a:pt x="11878" y="153"/>
                </a:cubicBezTo>
                <a:cubicBezTo>
                  <a:pt x="12083" y="153"/>
                  <a:pt x="12287" y="153"/>
                  <a:pt x="12492" y="153"/>
                </a:cubicBezTo>
                <a:cubicBezTo>
                  <a:pt x="12890" y="153"/>
                  <a:pt x="13083" y="311"/>
                  <a:pt x="13072" y="627"/>
                </a:cubicBezTo>
                <a:cubicBezTo>
                  <a:pt x="13072" y="1339"/>
                  <a:pt x="13072" y="2051"/>
                  <a:pt x="13072" y="2763"/>
                </a:cubicBezTo>
                <a:cubicBezTo>
                  <a:pt x="12878" y="2763"/>
                  <a:pt x="12685" y="2763"/>
                  <a:pt x="12492" y="2763"/>
                </a:cubicBezTo>
                <a:cubicBezTo>
                  <a:pt x="12492" y="2062"/>
                  <a:pt x="12492" y="1362"/>
                  <a:pt x="12492" y="661"/>
                </a:cubicBezTo>
                <a:cubicBezTo>
                  <a:pt x="12515" y="412"/>
                  <a:pt x="12373" y="299"/>
                  <a:pt x="12066" y="322"/>
                </a:cubicBezTo>
                <a:cubicBezTo>
                  <a:pt x="11986" y="322"/>
                  <a:pt x="11907" y="322"/>
                  <a:pt x="11827" y="322"/>
                </a:cubicBezTo>
                <a:cubicBezTo>
                  <a:pt x="11600" y="311"/>
                  <a:pt x="11480" y="396"/>
                  <a:pt x="11469" y="576"/>
                </a:cubicBezTo>
                <a:cubicBezTo>
                  <a:pt x="11469" y="1311"/>
                  <a:pt x="11469" y="2045"/>
                  <a:pt x="11469" y="2779"/>
                </a:cubicBezTo>
                <a:cubicBezTo>
                  <a:pt x="11276" y="2779"/>
                  <a:pt x="11082" y="2779"/>
                  <a:pt x="10889" y="2779"/>
                </a:cubicBezTo>
                <a:cubicBezTo>
                  <a:pt x="10889" y="1893"/>
                  <a:pt x="10889" y="1006"/>
                  <a:pt x="10889" y="119"/>
                </a:cubicBezTo>
                <a:close/>
                <a:moveTo>
                  <a:pt x="4822" y="51"/>
                </a:moveTo>
                <a:cubicBezTo>
                  <a:pt x="5033" y="51"/>
                  <a:pt x="5243" y="51"/>
                  <a:pt x="5453" y="51"/>
                </a:cubicBezTo>
                <a:cubicBezTo>
                  <a:pt x="5453" y="525"/>
                  <a:pt x="5533" y="819"/>
                  <a:pt x="5692" y="932"/>
                </a:cubicBezTo>
                <a:cubicBezTo>
                  <a:pt x="5146" y="1023"/>
                  <a:pt x="4868" y="898"/>
                  <a:pt x="4857" y="559"/>
                </a:cubicBezTo>
                <a:cubicBezTo>
                  <a:pt x="4834" y="424"/>
                  <a:pt x="4822" y="254"/>
                  <a:pt x="4822" y="51"/>
                </a:cubicBezTo>
                <a:close/>
                <a:moveTo>
                  <a:pt x="239" y="51"/>
                </a:moveTo>
                <a:cubicBezTo>
                  <a:pt x="449" y="51"/>
                  <a:pt x="660" y="51"/>
                  <a:pt x="870" y="51"/>
                </a:cubicBezTo>
                <a:cubicBezTo>
                  <a:pt x="870" y="525"/>
                  <a:pt x="950" y="819"/>
                  <a:pt x="1109" y="932"/>
                </a:cubicBezTo>
                <a:cubicBezTo>
                  <a:pt x="563" y="1023"/>
                  <a:pt x="285" y="898"/>
                  <a:pt x="273" y="559"/>
                </a:cubicBezTo>
                <a:cubicBezTo>
                  <a:pt x="251" y="424"/>
                  <a:pt x="239" y="254"/>
                  <a:pt x="239" y="51"/>
                </a:cubicBezTo>
                <a:close/>
                <a:moveTo>
                  <a:pt x="16820" y="34"/>
                </a:moveTo>
                <a:cubicBezTo>
                  <a:pt x="17053" y="34"/>
                  <a:pt x="17286" y="34"/>
                  <a:pt x="17519" y="34"/>
                </a:cubicBezTo>
                <a:cubicBezTo>
                  <a:pt x="17359" y="305"/>
                  <a:pt x="17223" y="458"/>
                  <a:pt x="17109" y="492"/>
                </a:cubicBezTo>
                <a:cubicBezTo>
                  <a:pt x="16996" y="548"/>
                  <a:pt x="16751" y="554"/>
                  <a:pt x="16376" y="508"/>
                </a:cubicBezTo>
                <a:cubicBezTo>
                  <a:pt x="16524" y="441"/>
                  <a:pt x="16672" y="283"/>
                  <a:pt x="16820" y="34"/>
                </a:cubicBezTo>
                <a:close/>
                <a:moveTo>
                  <a:pt x="14108" y="34"/>
                </a:moveTo>
                <a:cubicBezTo>
                  <a:pt x="14341" y="34"/>
                  <a:pt x="14574" y="34"/>
                  <a:pt x="14808" y="34"/>
                </a:cubicBezTo>
                <a:cubicBezTo>
                  <a:pt x="14944" y="283"/>
                  <a:pt x="15092" y="441"/>
                  <a:pt x="15251" y="508"/>
                </a:cubicBezTo>
                <a:cubicBezTo>
                  <a:pt x="14864" y="554"/>
                  <a:pt x="14614" y="548"/>
                  <a:pt x="14501" y="492"/>
                </a:cubicBezTo>
                <a:cubicBezTo>
                  <a:pt x="14387" y="458"/>
                  <a:pt x="14256" y="305"/>
                  <a:pt x="14108" y="34"/>
                </a:cubicBezTo>
                <a:close/>
                <a:moveTo>
                  <a:pt x="15472" y="0"/>
                </a:moveTo>
                <a:cubicBezTo>
                  <a:pt x="15711" y="0"/>
                  <a:pt x="15950" y="0"/>
                  <a:pt x="16189" y="0"/>
                </a:cubicBezTo>
                <a:cubicBezTo>
                  <a:pt x="16189" y="215"/>
                  <a:pt x="16189" y="429"/>
                  <a:pt x="16189" y="644"/>
                </a:cubicBezTo>
                <a:cubicBezTo>
                  <a:pt x="16479" y="644"/>
                  <a:pt x="16768" y="644"/>
                  <a:pt x="17058" y="644"/>
                </a:cubicBezTo>
                <a:cubicBezTo>
                  <a:pt x="17502" y="621"/>
                  <a:pt x="17712" y="763"/>
                  <a:pt x="17689" y="1068"/>
                </a:cubicBezTo>
                <a:cubicBezTo>
                  <a:pt x="17689" y="1073"/>
                  <a:pt x="17689" y="1079"/>
                  <a:pt x="17689" y="1085"/>
                </a:cubicBezTo>
                <a:cubicBezTo>
                  <a:pt x="17689" y="1209"/>
                  <a:pt x="17655" y="1316"/>
                  <a:pt x="17587" y="1407"/>
                </a:cubicBezTo>
                <a:cubicBezTo>
                  <a:pt x="17416" y="1407"/>
                  <a:pt x="17246" y="1407"/>
                  <a:pt x="17075" y="1407"/>
                </a:cubicBezTo>
                <a:cubicBezTo>
                  <a:pt x="17075" y="1441"/>
                  <a:pt x="17075" y="1474"/>
                  <a:pt x="17075" y="1508"/>
                </a:cubicBezTo>
                <a:cubicBezTo>
                  <a:pt x="17098" y="1746"/>
                  <a:pt x="16956" y="1853"/>
                  <a:pt x="16649" y="1830"/>
                </a:cubicBezTo>
                <a:cubicBezTo>
                  <a:pt x="16251" y="1830"/>
                  <a:pt x="15853" y="1830"/>
                  <a:pt x="15455" y="1830"/>
                </a:cubicBezTo>
                <a:cubicBezTo>
                  <a:pt x="15217" y="1842"/>
                  <a:pt x="15092" y="1780"/>
                  <a:pt x="15080" y="1644"/>
                </a:cubicBezTo>
                <a:cubicBezTo>
                  <a:pt x="15080" y="1717"/>
                  <a:pt x="15080" y="1791"/>
                  <a:pt x="15080" y="1864"/>
                </a:cubicBezTo>
                <a:cubicBezTo>
                  <a:pt x="14876" y="1864"/>
                  <a:pt x="14671" y="1864"/>
                  <a:pt x="14466" y="1864"/>
                </a:cubicBezTo>
                <a:cubicBezTo>
                  <a:pt x="14466" y="1700"/>
                  <a:pt x="14466" y="1537"/>
                  <a:pt x="14466" y="1373"/>
                </a:cubicBezTo>
                <a:cubicBezTo>
                  <a:pt x="14273" y="1373"/>
                  <a:pt x="14080" y="1373"/>
                  <a:pt x="13887" y="1373"/>
                </a:cubicBezTo>
                <a:cubicBezTo>
                  <a:pt x="13887" y="1130"/>
                  <a:pt x="13887" y="887"/>
                  <a:pt x="13887" y="644"/>
                </a:cubicBezTo>
                <a:cubicBezTo>
                  <a:pt x="14108" y="644"/>
                  <a:pt x="14330" y="644"/>
                  <a:pt x="14552" y="644"/>
                </a:cubicBezTo>
                <a:cubicBezTo>
                  <a:pt x="14552" y="757"/>
                  <a:pt x="14552" y="870"/>
                  <a:pt x="14552" y="983"/>
                </a:cubicBezTo>
                <a:cubicBezTo>
                  <a:pt x="14574" y="757"/>
                  <a:pt x="14756" y="644"/>
                  <a:pt x="15097" y="644"/>
                </a:cubicBezTo>
                <a:cubicBezTo>
                  <a:pt x="15222" y="644"/>
                  <a:pt x="15347" y="644"/>
                  <a:pt x="15472" y="644"/>
                </a:cubicBezTo>
                <a:cubicBezTo>
                  <a:pt x="15472" y="429"/>
                  <a:pt x="15472" y="215"/>
                  <a:pt x="15472" y="0"/>
                </a:cubicBezTo>
                <a:close/>
                <a:moveTo>
                  <a:pt x="6272" y="0"/>
                </a:moveTo>
                <a:cubicBezTo>
                  <a:pt x="6493" y="0"/>
                  <a:pt x="6715" y="0"/>
                  <a:pt x="6937" y="0"/>
                </a:cubicBezTo>
                <a:cubicBezTo>
                  <a:pt x="6880" y="158"/>
                  <a:pt x="6829" y="299"/>
                  <a:pt x="6783" y="424"/>
                </a:cubicBezTo>
                <a:cubicBezTo>
                  <a:pt x="7124" y="412"/>
                  <a:pt x="7278" y="565"/>
                  <a:pt x="7244" y="881"/>
                </a:cubicBezTo>
                <a:cubicBezTo>
                  <a:pt x="7244" y="1763"/>
                  <a:pt x="7244" y="2644"/>
                  <a:pt x="7244" y="3525"/>
                </a:cubicBezTo>
                <a:cubicBezTo>
                  <a:pt x="7244" y="3548"/>
                  <a:pt x="7244" y="3576"/>
                  <a:pt x="7244" y="3610"/>
                </a:cubicBezTo>
                <a:cubicBezTo>
                  <a:pt x="7357" y="3655"/>
                  <a:pt x="7488" y="3678"/>
                  <a:pt x="7636" y="3678"/>
                </a:cubicBezTo>
                <a:cubicBezTo>
                  <a:pt x="7829" y="3712"/>
                  <a:pt x="7920" y="3570"/>
                  <a:pt x="7909" y="3254"/>
                </a:cubicBezTo>
                <a:cubicBezTo>
                  <a:pt x="7909" y="2525"/>
                  <a:pt x="7909" y="1796"/>
                  <a:pt x="7909" y="1068"/>
                </a:cubicBezTo>
                <a:cubicBezTo>
                  <a:pt x="7704" y="1068"/>
                  <a:pt x="7499" y="1068"/>
                  <a:pt x="7295" y="1068"/>
                </a:cubicBezTo>
                <a:cubicBezTo>
                  <a:pt x="7295" y="1017"/>
                  <a:pt x="7295" y="966"/>
                  <a:pt x="7295" y="915"/>
                </a:cubicBezTo>
                <a:cubicBezTo>
                  <a:pt x="7499" y="915"/>
                  <a:pt x="7704" y="915"/>
                  <a:pt x="7909" y="915"/>
                </a:cubicBezTo>
                <a:cubicBezTo>
                  <a:pt x="7909" y="610"/>
                  <a:pt x="7909" y="305"/>
                  <a:pt x="7909" y="0"/>
                </a:cubicBezTo>
                <a:cubicBezTo>
                  <a:pt x="8096" y="0"/>
                  <a:pt x="8284" y="0"/>
                  <a:pt x="8471" y="0"/>
                </a:cubicBezTo>
                <a:cubicBezTo>
                  <a:pt x="8471" y="305"/>
                  <a:pt x="8471" y="610"/>
                  <a:pt x="8471" y="915"/>
                </a:cubicBezTo>
                <a:cubicBezTo>
                  <a:pt x="8545" y="915"/>
                  <a:pt x="8619" y="915"/>
                  <a:pt x="8693" y="915"/>
                </a:cubicBezTo>
                <a:cubicBezTo>
                  <a:pt x="8693" y="966"/>
                  <a:pt x="8693" y="1017"/>
                  <a:pt x="8693" y="1068"/>
                </a:cubicBezTo>
                <a:cubicBezTo>
                  <a:pt x="8619" y="1068"/>
                  <a:pt x="8545" y="1068"/>
                  <a:pt x="8471" y="1068"/>
                </a:cubicBezTo>
                <a:cubicBezTo>
                  <a:pt x="8471" y="1876"/>
                  <a:pt x="8471" y="2683"/>
                  <a:pt x="8471" y="3491"/>
                </a:cubicBezTo>
                <a:cubicBezTo>
                  <a:pt x="8483" y="3864"/>
                  <a:pt x="8335" y="4045"/>
                  <a:pt x="8028" y="4034"/>
                </a:cubicBezTo>
                <a:cubicBezTo>
                  <a:pt x="7687" y="4011"/>
                  <a:pt x="7426" y="3875"/>
                  <a:pt x="7244" y="3627"/>
                </a:cubicBezTo>
                <a:cubicBezTo>
                  <a:pt x="7221" y="3909"/>
                  <a:pt x="7085" y="4045"/>
                  <a:pt x="6834" y="4034"/>
                </a:cubicBezTo>
                <a:cubicBezTo>
                  <a:pt x="6539" y="4022"/>
                  <a:pt x="6346" y="3915"/>
                  <a:pt x="6255" y="3712"/>
                </a:cubicBezTo>
                <a:cubicBezTo>
                  <a:pt x="6175" y="3881"/>
                  <a:pt x="5936" y="3943"/>
                  <a:pt x="5539" y="3898"/>
                </a:cubicBezTo>
                <a:cubicBezTo>
                  <a:pt x="5675" y="3785"/>
                  <a:pt x="5772" y="3672"/>
                  <a:pt x="5828" y="3559"/>
                </a:cubicBezTo>
                <a:cubicBezTo>
                  <a:pt x="5942" y="3322"/>
                  <a:pt x="6062" y="3017"/>
                  <a:pt x="6187" y="2644"/>
                </a:cubicBezTo>
                <a:cubicBezTo>
                  <a:pt x="5982" y="2644"/>
                  <a:pt x="5777" y="2644"/>
                  <a:pt x="5573" y="2644"/>
                </a:cubicBezTo>
                <a:cubicBezTo>
                  <a:pt x="5573" y="2599"/>
                  <a:pt x="5573" y="2553"/>
                  <a:pt x="5573" y="2508"/>
                </a:cubicBezTo>
                <a:cubicBezTo>
                  <a:pt x="5635" y="2508"/>
                  <a:pt x="5698" y="2508"/>
                  <a:pt x="5760" y="2508"/>
                </a:cubicBezTo>
                <a:cubicBezTo>
                  <a:pt x="5760" y="1813"/>
                  <a:pt x="5760" y="1119"/>
                  <a:pt x="5760" y="424"/>
                </a:cubicBezTo>
                <a:cubicBezTo>
                  <a:pt x="5874" y="424"/>
                  <a:pt x="5988" y="424"/>
                  <a:pt x="6101" y="424"/>
                </a:cubicBezTo>
                <a:cubicBezTo>
                  <a:pt x="6135" y="379"/>
                  <a:pt x="6187" y="254"/>
                  <a:pt x="6255" y="51"/>
                </a:cubicBezTo>
                <a:cubicBezTo>
                  <a:pt x="6255" y="62"/>
                  <a:pt x="6260" y="45"/>
                  <a:pt x="6272" y="0"/>
                </a:cubicBezTo>
                <a:close/>
                <a:moveTo>
                  <a:pt x="1689" y="0"/>
                </a:moveTo>
                <a:cubicBezTo>
                  <a:pt x="1910" y="0"/>
                  <a:pt x="2132" y="0"/>
                  <a:pt x="2354" y="0"/>
                </a:cubicBezTo>
                <a:cubicBezTo>
                  <a:pt x="2297" y="158"/>
                  <a:pt x="2246" y="299"/>
                  <a:pt x="2200" y="424"/>
                </a:cubicBezTo>
                <a:cubicBezTo>
                  <a:pt x="2541" y="412"/>
                  <a:pt x="2695" y="565"/>
                  <a:pt x="2660" y="881"/>
                </a:cubicBezTo>
                <a:cubicBezTo>
                  <a:pt x="2660" y="1763"/>
                  <a:pt x="2660" y="2644"/>
                  <a:pt x="2660" y="3525"/>
                </a:cubicBezTo>
                <a:cubicBezTo>
                  <a:pt x="2660" y="3548"/>
                  <a:pt x="2660" y="3576"/>
                  <a:pt x="2660" y="3610"/>
                </a:cubicBezTo>
                <a:cubicBezTo>
                  <a:pt x="2774" y="3655"/>
                  <a:pt x="2905" y="3678"/>
                  <a:pt x="3053" y="3678"/>
                </a:cubicBezTo>
                <a:cubicBezTo>
                  <a:pt x="3246" y="3712"/>
                  <a:pt x="3337" y="3570"/>
                  <a:pt x="3325" y="3254"/>
                </a:cubicBezTo>
                <a:cubicBezTo>
                  <a:pt x="3325" y="2525"/>
                  <a:pt x="3325" y="1796"/>
                  <a:pt x="3325" y="1068"/>
                </a:cubicBezTo>
                <a:cubicBezTo>
                  <a:pt x="3121" y="1068"/>
                  <a:pt x="2916" y="1068"/>
                  <a:pt x="2712" y="1068"/>
                </a:cubicBezTo>
                <a:cubicBezTo>
                  <a:pt x="2712" y="1017"/>
                  <a:pt x="2712" y="966"/>
                  <a:pt x="2712" y="915"/>
                </a:cubicBezTo>
                <a:cubicBezTo>
                  <a:pt x="2916" y="915"/>
                  <a:pt x="3121" y="915"/>
                  <a:pt x="3325" y="915"/>
                </a:cubicBezTo>
                <a:cubicBezTo>
                  <a:pt x="3325" y="610"/>
                  <a:pt x="3325" y="305"/>
                  <a:pt x="3325" y="0"/>
                </a:cubicBezTo>
                <a:cubicBezTo>
                  <a:pt x="3513" y="0"/>
                  <a:pt x="3701" y="0"/>
                  <a:pt x="3888" y="0"/>
                </a:cubicBezTo>
                <a:cubicBezTo>
                  <a:pt x="3888" y="305"/>
                  <a:pt x="3888" y="610"/>
                  <a:pt x="3888" y="915"/>
                </a:cubicBezTo>
                <a:cubicBezTo>
                  <a:pt x="3962" y="915"/>
                  <a:pt x="4036" y="915"/>
                  <a:pt x="4110" y="915"/>
                </a:cubicBezTo>
                <a:cubicBezTo>
                  <a:pt x="4110" y="966"/>
                  <a:pt x="4110" y="1017"/>
                  <a:pt x="4110" y="1068"/>
                </a:cubicBezTo>
                <a:cubicBezTo>
                  <a:pt x="4036" y="1068"/>
                  <a:pt x="3962" y="1068"/>
                  <a:pt x="3888" y="1068"/>
                </a:cubicBezTo>
                <a:cubicBezTo>
                  <a:pt x="3888" y="1876"/>
                  <a:pt x="3888" y="2683"/>
                  <a:pt x="3888" y="3491"/>
                </a:cubicBezTo>
                <a:cubicBezTo>
                  <a:pt x="3899" y="3864"/>
                  <a:pt x="3752" y="4045"/>
                  <a:pt x="3445" y="4034"/>
                </a:cubicBezTo>
                <a:cubicBezTo>
                  <a:pt x="3104" y="4011"/>
                  <a:pt x="2842" y="3875"/>
                  <a:pt x="2660" y="3627"/>
                </a:cubicBezTo>
                <a:cubicBezTo>
                  <a:pt x="2638" y="3909"/>
                  <a:pt x="2501" y="4045"/>
                  <a:pt x="2251" y="4034"/>
                </a:cubicBezTo>
                <a:cubicBezTo>
                  <a:pt x="1956" y="4022"/>
                  <a:pt x="1762" y="3915"/>
                  <a:pt x="1671" y="3712"/>
                </a:cubicBezTo>
                <a:cubicBezTo>
                  <a:pt x="1592" y="3881"/>
                  <a:pt x="1353" y="3943"/>
                  <a:pt x="955" y="3898"/>
                </a:cubicBezTo>
                <a:cubicBezTo>
                  <a:pt x="1092" y="3785"/>
                  <a:pt x="1188" y="3672"/>
                  <a:pt x="1245" y="3559"/>
                </a:cubicBezTo>
                <a:cubicBezTo>
                  <a:pt x="1359" y="3322"/>
                  <a:pt x="1478" y="3017"/>
                  <a:pt x="1603" y="2644"/>
                </a:cubicBezTo>
                <a:cubicBezTo>
                  <a:pt x="1399" y="2644"/>
                  <a:pt x="1194" y="2644"/>
                  <a:pt x="989" y="2644"/>
                </a:cubicBezTo>
                <a:cubicBezTo>
                  <a:pt x="989" y="2599"/>
                  <a:pt x="989" y="2553"/>
                  <a:pt x="989" y="2508"/>
                </a:cubicBezTo>
                <a:cubicBezTo>
                  <a:pt x="1052" y="2508"/>
                  <a:pt x="1114" y="2508"/>
                  <a:pt x="1177" y="2508"/>
                </a:cubicBezTo>
                <a:cubicBezTo>
                  <a:pt x="1177" y="1813"/>
                  <a:pt x="1177" y="1119"/>
                  <a:pt x="1177" y="424"/>
                </a:cubicBezTo>
                <a:cubicBezTo>
                  <a:pt x="1291" y="424"/>
                  <a:pt x="1404" y="424"/>
                  <a:pt x="1518" y="424"/>
                </a:cubicBezTo>
                <a:cubicBezTo>
                  <a:pt x="1552" y="379"/>
                  <a:pt x="1603" y="254"/>
                  <a:pt x="1671" y="51"/>
                </a:cubicBezTo>
                <a:cubicBezTo>
                  <a:pt x="1671" y="62"/>
                  <a:pt x="1677" y="45"/>
                  <a:pt x="16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任意多边形 26">
            <a:extLst>
              <a:ext uri="{FF2B5EF4-FFF2-40B4-BE49-F238E27FC236}">
                <a16:creationId xmlns:a16="http://schemas.microsoft.com/office/drawing/2014/main" id="{DB34B58A-DDBE-4351-B1DD-8D080FDE7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822325"/>
            <a:ext cx="1125537" cy="890588"/>
          </a:xfrm>
          <a:custGeom>
            <a:avLst/>
            <a:gdLst>
              <a:gd name="T0" fmla="*/ 683259 w 1501139"/>
              <a:gd name="T1" fmla="*/ 0 h 1247086"/>
              <a:gd name="T2" fmla="*/ 962295 w 1501139"/>
              <a:gd name="T3" fmla="*/ 0 h 1247086"/>
              <a:gd name="T4" fmla="*/ 1501139 w 1501139"/>
              <a:gd name="T5" fmla="*/ 623543 h 1247086"/>
              <a:gd name="T6" fmla="*/ 962295 w 1501139"/>
              <a:gd name="T7" fmla="*/ 1247086 h 1247086"/>
              <a:gd name="T8" fmla="*/ 683259 w 1501139"/>
              <a:gd name="T9" fmla="*/ 1247086 h 1247086"/>
              <a:gd name="T10" fmla="*/ 1123741 w 1501139"/>
              <a:gd name="T11" fmla="*/ 737366 h 1247086"/>
              <a:gd name="T12" fmla="*/ 0 w 1501139"/>
              <a:gd name="T13" fmla="*/ 737366 h 1247086"/>
              <a:gd name="T14" fmla="*/ 0 w 1501139"/>
              <a:gd name="T15" fmla="*/ 509720 h 1247086"/>
              <a:gd name="T16" fmla="*/ 1123741 w 1501139"/>
              <a:gd name="T17" fmla="*/ 509720 h 1247086"/>
              <a:gd name="T18" fmla="*/ 683259 w 1501139"/>
              <a:gd name="T19" fmla="*/ 0 h 1247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1139" h="1247086">
                <a:moveTo>
                  <a:pt x="683259" y="0"/>
                </a:moveTo>
                <a:lnTo>
                  <a:pt x="962295" y="0"/>
                </a:lnTo>
                <a:lnTo>
                  <a:pt x="1501139" y="623543"/>
                </a:lnTo>
                <a:lnTo>
                  <a:pt x="962295" y="1247086"/>
                </a:lnTo>
                <a:lnTo>
                  <a:pt x="683259" y="1247086"/>
                </a:lnTo>
                <a:lnTo>
                  <a:pt x="1123741" y="737366"/>
                </a:lnTo>
                <a:lnTo>
                  <a:pt x="0" y="737366"/>
                </a:lnTo>
                <a:lnTo>
                  <a:pt x="0" y="509720"/>
                </a:lnTo>
                <a:lnTo>
                  <a:pt x="1123741" y="509720"/>
                </a:lnTo>
                <a:lnTo>
                  <a:pt x="683259" y="0"/>
                </a:lnTo>
                <a:close/>
              </a:path>
            </a:pathLst>
          </a:custGeom>
          <a:solidFill>
            <a:schemeClr val="bg1">
              <a:alpha val="168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293" name="图片 2" descr="凤凰语数外二维码">
            <a:extLst>
              <a:ext uri="{FF2B5EF4-FFF2-40B4-BE49-F238E27FC236}">
                <a16:creationId xmlns:a16="http://schemas.microsoft.com/office/drawing/2014/main" id="{8214F57D-EDC7-4634-8581-5BF28193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3009900"/>
            <a:ext cx="16049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3" descr="C:\Users\sunrj\Desktop\凤凰教师 二维码.jpg凤凰教师 二维码">
            <a:extLst>
              <a:ext uri="{FF2B5EF4-FFF2-40B4-BE49-F238E27FC236}">
                <a16:creationId xmlns:a16="http://schemas.microsoft.com/office/drawing/2014/main" id="{C2CD45DA-1E5B-4952-BB9C-AA3E14BD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009900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4247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1511" y="3718948"/>
            <a:ext cx="1214395" cy="121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5496" y="1147159"/>
            <a:ext cx="1166673" cy="1064551"/>
            <a:chOff x="670145" y="1457273"/>
            <a:chExt cx="1555361" cy="1419401"/>
          </a:xfrm>
        </p:grpSpPr>
        <p:pic>
          <p:nvPicPr>
            <p:cNvPr id="24" name="图片 23" descr="28Z58PICt4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23729" y="3795886"/>
            <a:ext cx="4392488" cy="1147343"/>
            <a:chOff x="-53304" y="2426043"/>
            <a:chExt cx="3365118" cy="806785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498354" y="2532678"/>
              <a:ext cx="2575003" cy="5843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这些灯射出的光线都可以看做射线。</a:t>
              </a: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-53304" y="2426043"/>
              <a:ext cx="3365118" cy="806785"/>
            </a:xfrm>
            <a:prstGeom prst="cloudCallout">
              <a:avLst>
                <a:gd name="adj1" fmla="val 62520"/>
                <a:gd name="adj2" fmla="val 1477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011" y="965167"/>
            <a:ext cx="5400600" cy="27537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73661" y="2655285"/>
            <a:ext cx="953664" cy="115212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" name="组合 29"/>
          <p:cNvGrpSpPr/>
          <p:nvPr/>
        </p:nvGrpSpPr>
        <p:grpSpPr>
          <a:xfrm>
            <a:off x="4499992" y="843558"/>
            <a:ext cx="3403342" cy="1965124"/>
            <a:chOff x="-348404" y="3191988"/>
            <a:chExt cx="1578717" cy="1150504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-221873" y="3434598"/>
              <a:ext cx="1376180" cy="7027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射线也是直的线，它有一个端点，是无限长的。</a:t>
              </a:r>
            </a:p>
          </p:txBody>
        </p:sp>
        <p:sp>
          <p:nvSpPr>
            <p:cNvPr id="32" name="云形标注 31"/>
            <p:cNvSpPr/>
            <p:nvPr/>
          </p:nvSpPr>
          <p:spPr>
            <a:xfrm flipH="1">
              <a:off x="-348404" y="3191988"/>
              <a:ext cx="1578717" cy="1150504"/>
            </a:xfrm>
            <a:prstGeom prst="cloudCallout">
              <a:avLst>
                <a:gd name="adj1" fmla="val -56092"/>
                <a:gd name="adj2" fmla="val 5882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3" y="929459"/>
            <a:ext cx="2828925" cy="22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/>
          <p:nvPr/>
        </p:nvSpPr>
        <p:spPr>
          <a:xfrm rot="5400000">
            <a:off x="1140008" y="1565444"/>
            <a:ext cx="776085" cy="340428"/>
          </a:xfrm>
          <a:prstGeom prst="rightArrow">
            <a:avLst>
              <a:gd name="adj1" fmla="val 29919"/>
              <a:gd name="adj2" fmla="val 67108"/>
            </a:avLst>
          </a:prstGeom>
          <a:solidFill>
            <a:srgbClr val="FF3399"/>
          </a:solidFill>
          <a:ln w="5715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3" y="2459302"/>
            <a:ext cx="2828925" cy="22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871700" y="1257950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把线段的一端无限延长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347864" y="2635212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306052" y="2698734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就得到一条射线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267737" y="4184485"/>
            <a:ext cx="3981600" cy="144016"/>
            <a:chOff x="1955705" y="4155926"/>
            <a:chExt cx="3981600" cy="14401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55705" y="4275712"/>
              <a:ext cx="3981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955705" y="4155926"/>
              <a:ext cx="0" cy="1440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1156362" y="394798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射线</a:t>
            </a:r>
          </a:p>
        </p:txBody>
      </p:sp>
      <p:sp>
        <p:nvSpPr>
          <p:cNvPr id="21" name="AutoShape 5"/>
          <p:cNvSpPr/>
          <p:nvPr/>
        </p:nvSpPr>
        <p:spPr>
          <a:xfrm rot="5400000">
            <a:off x="1221329" y="3428075"/>
            <a:ext cx="776085" cy="340428"/>
          </a:xfrm>
          <a:prstGeom prst="rightArrow">
            <a:avLst>
              <a:gd name="adj1" fmla="val 29919"/>
              <a:gd name="adj2" fmla="val 67108"/>
            </a:avLst>
          </a:prstGeom>
          <a:solidFill>
            <a:srgbClr val="FF3399"/>
          </a:solidFill>
          <a:ln w="5715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rot="165620">
            <a:off x="5219029" y="755525"/>
            <a:ext cx="2983531" cy="1239499"/>
            <a:chOff x="5076242" y="3092965"/>
            <a:chExt cx="2983531" cy="1118204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076242" y="3092965"/>
              <a:ext cx="2983531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 rot="21434380">
              <a:off x="5362175" y="3272699"/>
              <a:ext cx="1850943" cy="6136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直线的特点是怎样的？</a:t>
              </a: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06" y="1563638"/>
            <a:ext cx="928278" cy="146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"/>
          <p:cNvSpPr/>
          <p:nvPr/>
        </p:nvSpPr>
        <p:spPr>
          <a:xfrm rot="5400000">
            <a:off x="2373882" y="1781467"/>
            <a:ext cx="776085" cy="340428"/>
          </a:xfrm>
          <a:prstGeom prst="rightArrow">
            <a:avLst>
              <a:gd name="adj1" fmla="val 29919"/>
              <a:gd name="adj2" fmla="val 67108"/>
            </a:avLst>
          </a:prstGeom>
          <a:solidFill>
            <a:srgbClr val="FF3399"/>
          </a:solidFill>
          <a:ln w="5715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1973" y="107275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线段</a:t>
            </a:r>
          </a:p>
        </p:txBody>
      </p:sp>
      <p:sp>
        <p:nvSpPr>
          <p:cNvPr id="21" name="矩形 20"/>
          <p:cNvSpPr/>
          <p:nvPr/>
        </p:nvSpPr>
        <p:spPr>
          <a:xfrm>
            <a:off x="1179681" y="371517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直线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35" y="1220485"/>
            <a:ext cx="2304256" cy="22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89" y="2557341"/>
            <a:ext cx="2304256" cy="22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直接连接符 24"/>
          <p:cNvCxnSpPr/>
          <p:nvPr/>
        </p:nvCxnSpPr>
        <p:spPr>
          <a:xfrm>
            <a:off x="1405218" y="2738815"/>
            <a:ext cx="896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0" y="2738815"/>
            <a:ext cx="896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965351" y="1474627"/>
            <a:ext cx="239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把线段的两端都无限延长</a:t>
            </a:r>
          </a:p>
        </p:txBody>
      </p:sp>
      <p:sp>
        <p:nvSpPr>
          <p:cNvPr id="29" name="矩形 28"/>
          <p:cNvSpPr/>
          <p:nvPr/>
        </p:nvSpPr>
        <p:spPr>
          <a:xfrm>
            <a:off x="2099519" y="278229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就得到一条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直线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95251" y="3322635"/>
            <a:ext cx="953664" cy="115212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2" name="直接连接符 31"/>
          <p:cNvCxnSpPr/>
          <p:nvPr/>
        </p:nvCxnSpPr>
        <p:spPr>
          <a:xfrm>
            <a:off x="2160860" y="3976780"/>
            <a:ext cx="31667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标注 4"/>
          <p:cNvSpPr/>
          <p:nvPr/>
        </p:nvSpPr>
        <p:spPr>
          <a:xfrm>
            <a:off x="5810694" y="3073248"/>
            <a:ext cx="1800200" cy="797563"/>
          </a:xfrm>
          <a:prstGeom prst="wedgeRoundRectCallout">
            <a:avLst>
              <a:gd name="adj1" fmla="val 67873"/>
              <a:gd name="adj2" fmla="val 334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直线没有端点，</a:t>
            </a:r>
          </a:p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是无限长的。</a:t>
            </a:r>
          </a:p>
        </p:txBody>
      </p:sp>
    </p:spTree>
    <p:extLst>
      <p:ext uri="{BB962C8B-B14F-4D97-AF65-F5344CB8AC3E}">
        <p14:creationId xmlns:p14="http://schemas.microsoft.com/office/powerpoint/2010/main" val="17563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/>
      <p:bldP spid="3" grpId="0"/>
      <p:bldP spid="29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861473"/>
            <a:ext cx="685781" cy="8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/>
          <p:cNvSpPr txBox="1"/>
          <p:nvPr/>
        </p:nvSpPr>
        <p:spPr>
          <a:xfrm>
            <a:off x="1403648" y="1319554"/>
            <a:ext cx="155534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相同点：</a:t>
            </a:r>
          </a:p>
        </p:txBody>
      </p:sp>
      <p:sp>
        <p:nvSpPr>
          <p:cNvPr id="25" name="矩形 24"/>
          <p:cNvSpPr/>
          <p:nvPr/>
        </p:nvSpPr>
        <p:spPr>
          <a:xfrm>
            <a:off x="2915816" y="1319554"/>
            <a:ext cx="487345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线段、射线、直线都是直的。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87679"/>
              </p:ext>
            </p:extLst>
          </p:nvPr>
        </p:nvGraphicFramePr>
        <p:xfrm>
          <a:off x="780017" y="1994311"/>
          <a:ext cx="6995120" cy="2391743"/>
        </p:xfrm>
        <a:graphic>
          <a:graphicData uri="http://schemas.openxmlformats.org/drawingml/2006/table">
            <a:tbl>
              <a:tblPr/>
              <a:tblGrid>
                <a:gridCol w="157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45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不  同  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63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线段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8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8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5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射线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8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8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直线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8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800" b="1" kern="12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圆角矩形标注 35"/>
          <p:cNvSpPr/>
          <p:nvPr/>
        </p:nvSpPr>
        <p:spPr>
          <a:xfrm>
            <a:off x="1547664" y="627534"/>
            <a:ext cx="5904656" cy="520403"/>
          </a:xfrm>
          <a:prstGeom prst="wedgeRoundRectCallout">
            <a:avLst>
              <a:gd name="adj1" fmla="val -55186"/>
              <a:gd name="adj2" fmla="val 5281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射线、直线和线段相比，有什么相同？有什么不同？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78777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两个端点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1800" y="331099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一个端点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07683" y="383421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没有端点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52541" y="281718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有限长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52541" y="332708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无限长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52541" y="383421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无限长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 animBg="1"/>
      <p:bldP spid="3" grpId="0"/>
      <p:bldP spid="37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1528" y="420217"/>
            <a:ext cx="1440161" cy="667236"/>
            <a:chOff x="480869" y="708178"/>
            <a:chExt cx="1216345" cy="667236"/>
          </a:xfrm>
        </p:grpSpPr>
        <p:pic>
          <p:nvPicPr>
            <p:cNvPr id="5" name="Picture 17" descr="00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1528" y="1077906"/>
            <a:ext cx="683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下面哪些是线段，哪些是射线？直线呢？</a:t>
            </a:r>
          </a:p>
        </p:txBody>
      </p:sp>
      <p:pic>
        <p:nvPicPr>
          <p:cNvPr id="49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621325"/>
            <a:ext cx="6858471" cy="1444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TextBox 8"/>
          <p:cNvSpPr/>
          <p:nvPr/>
        </p:nvSpPr>
        <p:spPr>
          <a:xfrm>
            <a:off x="602367" y="3065965"/>
            <a:ext cx="1075839" cy="639604"/>
          </a:xfrm>
          <a:prstGeom prst="roundRect">
            <a:avLst>
              <a:gd name="adj" fmla="val 31787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射线</a:t>
            </a:r>
          </a:p>
        </p:txBody>
      </p:sp>
      <p:sp>
        <p:nvSpPr>
          <p:cNvPr id="51" name="TextBox 8"/>
          <p:cNvSpPr/>
          <p:nvPr/>
        </p:nvSpPr>
        <p:spPr>
          <a:xfrm>
            <a:off x="3635896" y="3147814"/>
            <a:ext cx="1439863" cy="639604"/>
          </a:xfrm>
          <a:prstGeom prst="roundRect">
            <a:avLst>
              <a:gd name="adj" fmla="val 31787"/>
            </a:avLst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</a:t>
            </a:r>
          </a:p>
        </p:txBody>
      </p:sp>
      <p:sp>
        <p:nvSpPr>
          <p:cNvPr id="52" name="TextBox 8"/>
          <p:cNvSpPr/>
          <p:nvPr/>
        </p:nvSpPr>
        <p:spPr>
          <a:xfrm>
            <a:off x="4716016" y="3147814"/>
            <a:ext cx="1439863" cy="639604"/>
          </a:xfrm>
          <a:prstGeom prst="roundRect">
            <a:avLst>
              <a:gd name="adj" fmla="val 31787"/>
            </a:avLst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</a:t>
            </a:r>
          </a:p>
        </p:txBody>
      </p:sp>
      <p:sp>
        <p:nvSpPr>
          <p:cNvPr id="53" name="TextBox 8"/>
          <p:cNvSpPr/>
          <p:nvPr/>
        </p:nvSpPr>
        <p:spPr>
          <a:xfrm>
            <a:off x="5728261" y="3178724"/>
            <a:ext cx="1220004" cy="639604"/>
          </a:xfrm>
          <a:prstGeom prst="roundRect">
            <a:avLst>
              <a:gd name="adj" fmla="val 31787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射线</a:t>
            </a:r>
          </a:p>
        </p:txBody>
      </p:sp>
      <p:sp>
        <p:nvSpPr>
          <p:cNvPr id="54" name="TextBox 8"/>
          <p:cNvSpPr/>
          <p:nvPr/>
        </p:nvSpPr>
        <p:spPr>
          <a:xfrm>
            <a:off x="6660232" y="3178724"/>
            <a:ext cx="1439862" cy="639604"/>
          </a:xfrm>
          <a:prstGeom prst="roundRect">
            <a:avLst>
              <a:gd name="adj" fmla="val 31787"/>
            </a:avLst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</a:t>
            </a:r>
          </a:p>
        </p:txBody>
      </p:sp>
    </p:spTree>
    <p:extLst>
      <p:ext uri="{BB962C8B-B14F-4D97-AF65-F5344CB8AC3E}">
        <p14:creationId xmlns:p14="http://schemas.microsoft.com/office/powerpoint/2010/main" val="30810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861473"/>
            <a:ext cx="685781" cy="8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圆角矩形标注 35"/>
          <p:cNvSpPr/>
          <p:nvPr/>
        </p:nvSpPr>
        <p:spPr>
          <a:xfrm>
            <a:off x="1547664" y="627534"/>
            <a:ext cx="5832648" cy="792088"/>
          </a:xfrm>
          <a:prstGeom prst="wedgeRoundRectCallout">
            <a:avLst>
              <a:gd name="adj1" fmla="val -55186"/>
              <a:gd name="adj2" fmla="val 5281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两点的三条线，哪一条最短？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7379"/>
            <a:ext cx="47053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30"/>
          <p:cNvSpPr txBox="1"/>
          <p:nvPr/>
        </p:nvSpPr>
        <p:spPr>
          <a:xfrm>
            <a:off x="403986" y="3507165"/>
            <a:ext cx="15184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试一试</a:t>
            </a:r>
          </a:p>
        </p:txBody>
      </p:sp>
      <p:sp>
        <p:nvSpPr>
          <p:cNvPr id="28" name="TextBox 31"/>
          <p:cNvSpPr txBox="1"/>
          <p:nvPr/>
        </p:nvSpPr>
        <p:spPr>
          <a:xfrm>
            <a:off x="486366" y="4091940"/>
            <a:ext cx="761402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上图中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两点之间的距离是多少毫米？量一量，说一说。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075496"/>
            <a:ext cx="928278" cy="146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圆角矩形标注 29"/>
          <p:cNvSpPr/>
          <p:nvPr/>
        </p:nvSpPr>
        <p:spPr>
          <a:xfrm>
            <a:off x="5465551" y="1707344"/>
            <a:ext cx="2808313" cy="1368152"/>
          </a:xfrm>
          <a:prstGeom prst="wedgeRoundRectCallout">
            <a:avLst>
              <a:gd name="adj1" fmla="val 42007"/>
              <a:gd name="adj2" fmla="val 60349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连接两点的线段的长度叫做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两点间的距离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398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7" grpId="0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1528" y="420217"/>
            <a:ext cx="1440161" cy="667236"/>
            <a:chOff x="480869" y="708178"/>
            <a:chExt cx="1216345" cy="667236"/>
          </a:xfrm>
        </p:grpSpPr>
        <p:pic>
          <p:nvPicPr>
            <p:cNvPr id="5" name="Picture 17" descr="00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59296" y="1203598"/>
            <a:ext cx="721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在纸上任意画两个点，量出它们之间的距离。</a:t>
            </a:r>
          </a:p>
        </p:txBody>
      </p:sp>
      <p:sp>
        <p:nvSpPr>
          <p:cNvPr id="10" name="椭圆 9"/>
          <p:cNvSpPr/>
          <p:nvPr/>
        </p:nvSpPr>
        <p:spPr>
          <a:xfrm>
            <a:off x="1428315" y="2215004"/>
            <a:ext cx="75992" cy="75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088483" y="2207726"/>
            <a:ext cx="75992" cy="75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474857" y="2254904"/>
            <a:ext cx="1660168" cy="11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99" y="2283718"/>
            <a:ext cx="2303209" cy="136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直接连接符 60"/>
          <p:cNvCxnSpPr/>
          <p:nvPr/>
        </p:nvCxnSpPr>
        <p:spPr>
          <a:xfrm>
            <a:off x="5008032" y="2438864"/>
            <a:ext cx="1440160" cy="1429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4994221" y="2400868"/>
            <a:ext cx="75992" cy="75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6372200" y="3795886"/>
            <a:ext cx="75992" cy="759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020">
            <a:off x="4265948" y="3091752"/>
            <a:ext cx="2281217" cy="128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7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55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688</Words>
  <Application>Microsoft Office PowerPoint</Application>
  <PresentationFormat>全屏显示(16:9)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幼圆</vt:lpstr>
      <vt:lpstr>Arial</vt:lpstr>
      <vt:lpstr>黑体</vt:lpstr>
      <vt:lpstr>宋体</vt:lpstr>
      <vt:lpstr>Arial Narrow</vt:lpstr>
      <vt:lpstr>Times New Roman</vt:lpstr>
      <vt:lpstr>Calibri</vt:lpstr>
      <vt:lpstr>楷体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孙 容建</cp:lastModifiedBy>
  <cp:revision>116</cp:revision>
  <dcterms:created xsi:type="dcterms:W3CDTF">2018-09-11T05:46:00Z</dcterms:created>
  <dcterms:modified xsi:type="dcterms:W3CDTF">2021-08-25T15:04:34Z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2052-11.1.0.7989</vt:lpwstr>
  </property>
</Properties>
</file>