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2" name="User" initials="U" lastIdx="1" clrIdx="1"/>
  <p:cmAuthor id="3" name="绿色圃中小学教育网" initials="绿" lastIdx="2" clrIdx="0"/>
  <p:cmAuthor id="4" name="www.xkb1.com" initials="w" lastIdx="3" clrIdx="1"/>
  <p:cmAuthor id="5" name="lenovo" initials="l" lastIdx="2" clrIdx="0"/>
  <p:cmAuthor id="6" name="xkb1.com" initials="x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00AD574E-B30A-402E-9CBE-B38146CEFFA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B37D7AF1-C2E9-431C-9836-2F231DDCA9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bg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0.xml"/><Relationship Id="rId2" Type="http://schemas.openxmlformats.org/officeDocument/2006/relationships/image" Target="../media/image15.jpe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1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3.xml"/><Relationship Id="rId2" Type="http://schemas.openxmlformats.org/officeDocument/2006/relationships/image" Target="../media/image18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6.xml"/><Relationship Id="rId2" Type="http://schemas.openxmlformats.org/officeDocument/2006/relationships/image" Target="../media/image12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8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9.xml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8755" name="WordArt 4"/>
          <p:cNvSpPr/>
          <p:nvPr/>
        </p:nvSpPr>
        <p:spPr>
          <a:xfrm>
            <a:off x="3353435" y="2814955"/>
            <a:ext cx="47244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74"/>
                <a:gd name="adj2" fmla="val 0"/>
              </a:avLst>
            </a:prstTxWarp>
            <a:normAutofit/>
          </a:bodyPr>
          <a:p>
            <a:pPr algn="ctr"/>
            <a:r>
              <a:rPr lang="zh-CN" altLang="en-US" sz="9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9加几</a:t>
            </a:r>
            <a:endParaRPr lang="zh-CN" altLang="en-US" sz="9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88660" y="5433695"/>
            <a:ext cx="2454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授课人：朱蓉</a:t>
            </a:r>
            <a:endParaRPr lang="zh-CN" altLang="en-US" sz="2800"/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7970" name="图片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28800"/>
            <a:ext cx="807720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7971" name="Text Box 16"/>
          <p:cNvSpPr txBox="1"/>
          <p:nvPr/>
        </p:nvSpPr>
        <p:spPr>
          <a:xfrm>
            <a:off x="4648200" y="190500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7972" name="Text Box 16"/>
          <p:cNvSpPr txBox="1"/>
          <p:nvPr/>
        </p:nvSpPr>
        <p:spPr>
          <a:xfrm>
            <a:off x="4014788" y="2559050"/>
            <a:ext cx="7921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7973" name="Text Box 16"/>
          <p:cNvSpPr txBox="1"/>
          <p:nvPr/>
        </p:nvSpPr>
        <p:spPr>
          <a:xfrm>
            <a:off x="9220200" y="1970088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7974" name="Text Box 16"/>
          <p:cNvSpPr txBox="1"/>
          <p:nvPr/>
        </p:nvSpPr>
        <p:spPr>
          <a:xfrm>
            <a:off x="8586788" y="2624138"/>
            <a:ext cx="7921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/>
      <p:bldP spid="467972" grpId="0"/>
      <p:bldP spid="467973" grpId="0"/>
      <p:bldP spid="467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71042" name="Rectangle 11"/>
          <p:cNvSpPr txBox="1"/>
          <p:nvPr/>
        </p:nvSpPr>
        <p:spPr>
          <a:xfrm>
            <a:off x="1992313" y="609600"/>
            <a:ext cx="2503487" cy="7191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hangingPunct="0">
              <a:lnSpc>
                <a:spcPct val="120000"/>
              </a:lnSpc>
            </a:pPr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探索规律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043" name="矩形 18"/>
          <p:cNvSpPr/>
          <p:nvPr/>
        </p:nvSpPr>
        <p:spPr>
          <a:xfrm>
            <a:off x="5486400" y="2590800"/>
            <a:ext cx="5181600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问题：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1.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你发现了什么规律？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044" name="TextBox 27"/>
          <p:cNvSpPr txBox="1"/>
          <p:nvPr/>
        </p:nvSpPr>
        <p:spPr>
          <a:xfrm>
            <a:off x="3240088" y="1308100"/>
            <a:ext cx="3287712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9＋2＝11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9＋3＝12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9＋4＝13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9＋5＝14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9＋6＝15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9＋7＝16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9＋8＝17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9＋9＝18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045" name="TextBox 28"/>
          <p:cNvSpPr txBox="1"/>
          <p:nvPr/>
        </p:nvSpPr>
        <p:spPr>
          <a:xfrm>
            <a:off x="3235325" y="1304925"/>
            <a:ext cx="3132138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9＋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71046" name="矩形 29"/>
          <p:cNvSpPr/>
          <p:nvPr/>
        </p:nvSpPr>
        <p:spPr>
          <a:xfrm>
            <a:off x="6570663" y="3200400"/>
            <a:ext cx="3792537" cy="11245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2.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个位上少的那个</a:t>
            </a:r>
            <a:r>
              <a:rPr lang="en-US" altLang="zh-CN" sz="2800" b="1" dirty="0"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</a:rPr>
              <a:t>到哪儿去了？</a:t>
            </a:r>
            <a:endParaRPr lang="en-US" altLang="zh-CN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43" grpId="0"/>
      <p:bldP spid="471044" grpId="0"/>
      <p:bldP spid="471045" grpId="0"/>
      <p:bldP spid="4710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899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395" y="4019550"/>
            <a:ext cx="8470265" cy="87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899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3410" y="2997200"/>
            <a:ext cx="1439863" cy="1090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8996" name="Text Box 5"/>
          <p:cNvSpPr txBox="1"/>
          <p:nvPr/>
        </p:nvSpPr>
        <p:spPr>
          <a:xfrm>
            <a:off x="2173288" y="692150"/>
            <a:ext cx="12588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9+5=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8997" name="Text Box 6"/>
          <p:cNvSpPr txBox="1"/>
          <p:nvPr/>
        </p:nvSpPr>
        <p:spPr>
          <a:xfrm>
            <a:off x="2159000" y="1412875"/>
            <a:ext cx="13684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9+2=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8998" name="Text Box 7"/>
          <p:cNvSpPr txBox="1"/>
          <p:nvPr/>
        </p:nvSpPr>
        <p:spPr>
          <a:xfrm>
            <a:off x="2159000" y="2139950"/>
            <a:ext cx="12969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9+4=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8999" name="Text Box 8"/>
          <p:cNvSpPr txBox="1"/>
          <p:nvPr/>
        </p:nvSpPr>
        <p:spPr>
          <a:xfrm>
            <a:off x="4224338" y="692150"/>
            <a:ext cx="13668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9+6=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0" name="Text Box 9"/>
          <p:cNvSpPr txBox="1"/>
          <p:nvPr/>
        </p:nvSpPr>
        <p:spPr>
          <a:xfrm>
            <a:off x="4224338" y="1412875"/>
            <a:ext cx="13668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9+0=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1" name="Text Box 10"/>
          <p:cNvSpPr txBox="1"/>
          <p:nvPr/>
        </p:nvSpPr>
        <p:spPr>
          <a:xfrm>
            <a:off x="4224338" y="2139950"/>
            <a:ext cx="12954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9+1=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2" name="Text Box 11"/>
          <p:cNvSpPr txBox="1"/>
          <p:nvPr/>
        </p:nvSpPr>
        <p:spPr>
          <a:xfrm>
            <a:off x="6167438" y="692150"/>
            <a:ext cx="12969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9+8=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3" name="Text Box 12"/>
          <p:cNvSpPr txBox="1"/>
          <p:nvPr/>
        </p:nvSpPr>
        <p:spPr>
          <a:xfrm>
            <a:off x="6169025" y="1412875"/>
            <a:ext cx="13668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9+3=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4" name="Text Box 13"/>
          <p:cNvSpPr txBox="1"/>
          <p:nvPr/>
        </p:nvSpPr>
        <p:spPr>
          <a:xfrm>
            <a:off x="6165850" y="2139950"/>
            <a:ext cx="12985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9+7=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5" name="Text Box 14"/>
          <p:cNvSpPr txBox="1"/>
          <p:nvPr/>
        </p:nvSpPr>
        <p:spPr>
          <a:xfrm>
            <a:off x="8040688" y="692150"/>
            <a:ext cx="20891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9+9=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6" name="Text Box 15"/>
          <p:cNvSpPr txBox="1"/>
          <p:nvPr/>
        </p:nvSpPr>
        <p:spPr>
          <a:xfrm>
            <a:off x="8040688" y="1416050"/>
            <a:ext cx="2159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黑体" panose="02010609060101010101" charset="-122"/>
                <a:ea typeface="黑体" panose="02010609060101010101" charset="-122"/>
              </a:rPr>
              <a:t>9+10=</a:t>
            </a:r>
            <a:endParaRPr lang="en-US" altLang="zh-CN" sz="36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7" name="Text Box 16"/>
          <p:cNvSpPr txBox="1"/>
          <p:nvPr/>
        </p:nvSpPr>
        <p:spPr>
          <a:xfrm>
            <a:off x="3216275" y="69215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8" name="Text Box 17"/>
          <p:cNvSpPr txBox="1"/>
          <p:nvPr/>
        </p:nvSpPr>
        <p:spPr>
          <a:xfrm>
            <a:off x="3243263" y="1416050"/>
            <a:ext cx="110013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11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09" name="Text Box 18"/>
          <p:cNvSpPr txBox="1"/>
          <p:nvPr/>
        </p:nvSpPr>
        <p:spPr>
          <a:xfrm>
            <a:off x="3216275" y="2133600"/>
            <a:ext cx="10080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13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0" name="Text Box 19"/>
          <p:cNvSpPr txBox="1"/>
          <p:nvPr/>
        </p:nvSpPr>
        <p:spPr>
          <a:xfrm>
            <a:off x="5232400" y="69215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15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1" name="Text Box 20"/>
          <p:cNvSpPr txBox="1"/>
          <p:nvPr/>
        </p:nvSpPr>
        <p:spPr>
          <a:xfrm>
            <a:off x="5310188" y="1412875"/>
            <a:ext cx="10810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2" name="Text Box 21"/>
          <p:cNvSpPr txBox="1"/>
          <p:nvPr/>
        </p:nvSpPr>
        <p:spPr>
          <a:xfrm>
            <a:off x="5303838" y="2133600"/>
            <a:ext cx="10080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3" name="Text Box 22"/>
          <p:cNvSpPr txBox="1"/>
          <p:nvPr/>
        </p:nvSpPr>
        <p:spPr>
          <a:xfrm>
            <a:off x="7248525" y="69215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4" name="Text Box 23"/>
          <p:cNvSpPr txBox="1"/>
          <p:nvPr/>
        </p:nvSpPr>
        <p:spPr>
          <a:xfrm>
            <a:off x="7248525" y="1412875"/>
            <a:ext cx="93503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5" name="Text Box 24"/>
          <p:cNvSpPr txBox="1"/>
          <p:nvPr/>
        </p:nvSpPr>
        <p:spPr>
          <a:xfrm>
            <a:off x="7246938" y="2133600"/>
            <a:ext cx="1512887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6" name="Text Box 25"/>
          <p:cNvSpPr txBox="1"/>
          <p:nvPr/>
        </p:nvSpPr>
        <p:spPr>
          <a:xfrm>
            <a:off x="9275128" y="692150"/>
            <a:ext cx="1008062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18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9017" name="Text Box 26"/>
          <p:cNvSpPr txBox="1"/>
          <p:nvPr/>
        </p:nvSpPr>
        <p:spPr>
          <a:xfrm>
            <a:off x="9336088" y="1416050"/>
            <a:ext cx="6438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19</a:t>
            </a:r>
            <a:endParaRPr lang="en-US" altLang="zh-CN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0.07101 0.0046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01 0.00462 L 0.13403 0.00462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403 0.00462 L 0.19705 0.00462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05 0.00462 L 0.26789 0.00462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89 0.00462 L 0.33091 0.00462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91 0.00462 L 0.39393 0.00462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393 0.00462 L 0.45678 0.0046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8 0.00462 L 0.52778 0.00462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78 0.00462 L 0.5908 0.00462 " pathEditMode="relative" rAng="0" ptsTypes="AA">
                                      <p:cBhvr>
                                        <p:cTn id="94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08 0.00462 L 0.66164 0.00462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164 0.00462 L 0.72466 0.00462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468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06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8996" grpId="0"/>
      <p:bldP spid="468997" grpId="0"/>
      <p:bldP spid="468998" grpId="0"/>
      <p:bldP spid="469000" grpId="0"/>
      <p:bldP spid="469001" grpId="0"/>
      <p:bldP spid="469002" grpId="0"/>
      <p:bldP spid="469003" grpId="0"/>
      <p:bldP spid="469004" grpId="0"/>
      <p:bldP spid="469005" grpId="0"/>
      <p:bldP spid="469007" grpId="0"/>
      <p:bldP spid="469008" grpId="0"/>
      <p:bldP spid="469009" grpId="0"/>
      <p:bldP spid="469010" grpId="0"/>
      <p:bldP spid="469011" grpId="0"/>
      <p:bldP spid="469012" grpId="0"/>
      <p:bldP spid="469013" grpId="0"/>
      <p:bldP spid="469014" grpId="0"/>
      <p:bldP spid="469015" grpId="0"/>
      <p:bldP spid="469016" grpId="0"/>
      <p:bldP spid="4690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70018" name="图片 10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08163"/>
            <a:ext cx="8550275" cy="1839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0019" name="Text Box 5"/>
          <p:cNvSpPr txBox="1"/>
          <p:nvPr/>
        </p:nvSpPr>
        <p:spPr>
          <a:xfrm>
            <a:off x="3463925" y="1752600"/>
            <a:ext cx="9350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0" name="Text Box 6"/>
          <p:cNvSpPr txBox="1"/>
          <p:nvPr/>
        </p:nvSpPr>
        <p:spPr>
          <a:xfrm>
            <a:off x="3476625" y="2355850"/>
            <a:ext cx="9350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1" name="Text Box 7"/>
          <p:cNvSpPr txBox="1"/>
          <p:nvPr/>
        </p:nvSpPr>
        <p:spPr>
          <a:xfrm>
            <a:off x="3476625" y="2965450"/>
            <a:ext cx="10080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2" name="Text Box 8"/>
          <p:cNvSpPr txBox="1"/>
          <p:nvPr/>
        </p:nvSpPr>
        <p:spPr>
          <a:xfrm>
            <a:off x="6646863" y="1773238"/>
            <a:ext cx="9366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3" name="Text Box 9"/>
          <p:cNvSpPr txBox="1"/>
          <p:nvPr/>
        </p:nvSpPr>
        <p:spPr>
          <a:xfrm>
            <a:off x="6646863" y="2379663"/>
            <a:ext cx="10795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4" name="Text Box 10"/>
          <p:cNvSpPr txBox="1"/>
          <p:nvPr/>
        </p:nvSpPr>
        <p:spPr>
          <a:xfrm>
            <a:off x="6646863" y="3011488"/>
            <a:ext cx="1008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5" name="Text Box 11"/>
          <p:cNvSpPr txBox="1"/>
          <p:nvPr/>
        </p:nvSpPr>
        <p:spPr>
          <a:xfrm>
            <a:off x="9817100" y="1797050"/>
            <a:ext cx="8636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6" name="Text Box 12"/>
          <p:cNvSpPr txBox="1"/>
          <p:nvPr/>
        </p:nvSpPr>
        <p:spPr>
          <a:xfrm>
            <a:off x="9817100" y="2413000"/>
            <a:ext cx="935038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0027" name="Text Box 13"/>
          <p:cNvSpPr txBox="1"/>
          <p:nvPr/>
        </p:nvSpPr>
        <p:spPr>
          <a:xfrm>
            <a:off x="9817100" y="3021013"/>
            <a:ext cx="8509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/>
      <p:bldP spid="470020" grpId="0"/>
      <p:bldP spid="470021" grpId="0"/>
      <p:bldP spid="470022" grpId="0"/>
      <p:bldP spid="470023" grpId="0"/>
      <p:bldP spid="470024" grpId="0"/>
      <p:bldP spid="470025" grpId="0"/>
      <p:bldP spid="470026" grpId="0"/>
      <p:bldP spid="4700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9778" name="TextBox 4"/>
          <p:cNvSpPr txBox="1"/>
          <p:nvPr/>
        </p:nvSpPr>
        <p:spPr>
          <a:xfrm>
            <a:off x="4648200" y="1219200"/>
            <a:ext cx="3265488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10＋2 ＝12</a:t>
            </a:r>
            <a:endParaRPr lang="en-US" altLang="zh-CN" sz="4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10＋9 ＝19</a:t>
            </a:r>
            <a:endParaRPr lang="en-US" altLang="zh-CN" sz="4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10＋6 ＝16</a:t>
            </a:r>
            <a:endParaRPr lang="en-US" altLang="zh-CN" sz="4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 7＋10＝17</a:t>
            </a:r>
            <a:endParaRPr lang="en-US" altLang="zh-CN" sz="4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 3＋10＝13</a:t>
            </a:r>
            <a:endParaRPr lang="en-US" altLang="zh-CN" sz="40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 8＋10＝18</a:t>
            </a:r>
            <a:endParaRPr lang="zh-CN" altLang="en-US" sz="40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59779" name="Group 5"/>
          <p:cNvGrpSpPr/>
          <p:nvPr/>
        </p:nvGrpSpPr>
        <p:grpSpPr>
          <a:xfrm>
            <a:off x="2890838" y="1844675"/>
            <a:ext cx="4678362" cy="1763713"/>
            <a:chOff x="0" y="0"/>
            <a:chExt cx="2615" cy="1113"/>
          </a:xfrm>
        </p:grpSpPr>
        <p:pic>
          <p:nvPicPr>
            <p:cNvPr id="459780" name="TextBox 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15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9781" name="Text Box 7"/>
            <p:cNvSpPr txBox="1"/>
            <p:nvPr/>
          </p:nvSpPr>
          <p:spPr>
            <a:xfrm>
              <a:off x="370" y="213"/>
              <a:ext cx="2206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10＋2＝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59782" name="Group 8"/>
          <p:cNvGrpSpPr/>
          <p:nvPr/>
        </p:nvGrpSpPr>
        <p:grpSpPr>
          <a:xfrm>
            <a:off x="2819400" y="1989138"/>
            <a:ext cx="4678363" cy="1763712"/>
            <a:chOff x="0" y="0"/>
            <a:chExt cx="2615" cy="1113"/>
          </a:xfrm>
        </p:grpSpPr>
        <p:pic>
          <p:nvPicPr>
            <p:cNvPr id="459783" name="TextBox 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15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9784" name="Text Box 10"/>
            <p:cNvSpPr txBox="1"/>
            <p:nvPr/>
          </p:nvSpPr>
          <p:spPr>
            <a:xfrm>
              <a:off x="370" y="213"/>
              <a:ext cx="2206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10＋9＝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59785" name="Group 11"/>
          <p:cNvGrpSpPr/>
          <p:nvPr/>
        </p:nvGrpSpPr>
        <p:grpSpPr>
          <a:xfrm>
            <a:off x="3106738" y="1916113"/>
            <a:ext cx="4678362" cy="1763712"/>
            <a:chOff x="0" y="0"/>
            <a:chExt cx="2615" cy="1113"/>
          </a:xfrm>
        </p:grpSpPr>
        <p:pic>
          <p:nvPicPr>
            <p:cNvPr id="459786" name="TextBox 9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15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9787" name="Text Box 13"/>
            <p:cNvSpPr txBox="1"/>
            <p:nvPr/>
          </p:nvSpPr>
          <p:spPr>
            <a:xfrm>
              <a:off x="370" y="213"/>
              <a:ext cx="2206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10＋6＝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59788" name="Group 14"/>
          <p:cNvGrpSpPr/>
          <p:nvPr/>
        </p:nvGrpSpPr>
        <p:grpSpPr>
          <a:xfrm>
            <a:off x="2930525" y="1905000"/>
            <a:ext cx="4678363" cy="1763713"/>
            <a:chOff x="0" y="0"/>
            <a:chExt cx="2615" cy="1113"/>
          </a:xfrm>
        </p:grpSpPr>
        <p:pic>
          <p:nvPicPr>
            <p:cNvPr id="459789" name="TextBox 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15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9790" name="Text Box 16"/>
            <p:cNvSpPr txBox="1"/>
            <p:nvPr/>
          </p:nvSpPr>
          <p:spPr>
            <a:xfrm>
              <a:off x="370" y="213"/>
              <a:ext cx="2206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7＋10＝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59791" name="Group 17"/>
          <p:cNvGrpSpPr/>
          <p:nvPr/>
        </p:nvGrpSpPr>
        <p:grpSpPr>
          <a:xfrm>
            <a:off x="3006725" y="1905000"/>
            <a:ext cx="4678363" cy="1763713"/>
            <a:chOff x="0" y="0"/>
            <a:chExt cx="2615" cy="1113"/>
          </a:xfrm>
        </p:grpSpPr>
        <p:pic>
          <p:nvPicPr>
            <p:cNvPr id="459792" name="TextBox 10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615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9793" name="Text Box 22"/>
            <p:cNvSpPr txBox="1"/>
            <p:nvPr/>
          </p:nvSpPr>
          <p:spPr>
            <a:xfrm>
              <a:off x="370" y="213"/>
              <a:ext cx="2206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8＋10＝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59794" name="矩形 5"/>
          <p:cNvSpPr/>
          <p:nvPr/>
        </p:nvSpPr>
        <p:spPr>
          <a:xfrm>
            <a:off x="2057400" y="3733800"/>
            <a:ext cx="2590800" cy="1641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问题：你们是怎么算得又快又准的？         </a:t>
            </a:r>
            <a:endParaRPr lang="en-US" altLang="zh-CN" sz="2800" b="1" dirty="0">
              <a:solidFill>
                <a:srgbClr val="FF0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59795" name="TextBox 4"/>
          <p:cNvSpPr txBox="1"/>
          <p:nvPr/>
        </p:nvSpPr>
        <p:spPr>
          <a:xfrm>
            <a:off x="4648200" y="1219200"/>
            <a:ext cx="3265488" cy="452310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 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 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</a:t>
            </a:r>
            <a:endParaRPr lang="en-US" altLang="zh-CN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10＋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 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7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＋10＝1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3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＋10＝1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8</a:t>
            </a:r>
            <a:r>
              <a:rPr lang="en-US" altLang="zh-CN" sz="4000" dirty="0">
                <a:latin typeface="黑体" panose="02010609060101010101" charset="-122"/>
                <a:ea typeface="黑体" panose="02010609060101010101" charset="-122"/>
              </a:rPr>
              <a:t>＋10＝1</a:t>
            </a:r>
            <a:r>
              <a:rPr lang="en-US" altLang="zh-CN" sz="40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8</a:t>
            </a:r>
            <a:endParaRPr lang="zh-CN" altLang="en-US" sz="40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59796" name="云形标注 24"/>
          <p:cNvSpPr/>
          <p:nvPr/>
        </p:nvSpPr>
        <p:spPr>
          <a:xfrm>
            <a:off x="1676400" y="304800"/>
            <a:ext cx="3200400" cy="787400"/>
          </a:xfrm>
          <a:prstGeom prst="cloudCallout">
            <a:avLst>
              <a:gd name="adj1" fmla="val 55463"/>
              <a:gd name="adj2" fmla="val 53546"/>
            </a:avLst>
          </a:prstGeom>
          <a:solidFill>
            <a:srgbClr val="FFFF99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算一算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8595995" y="2829560"/>
            <a:ext cx="3172460" cy="2764155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zh-CN" sz="3600" b="1"/>
              <a:t>10</a:t>
            </a:r>
            <a:r>
              <a:rPr lang="zh-CN" altLang="en-US" sz="3600" b="1"/>
              <a:t>加几就是十几</a:t>
            </a:r>
            <a:endParaRPr lang="zh-CN" altLang="en-US" sz="3600" b="1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8" grpId="0"/>
      <p:bldP spid="459778" grpId="1"/>
      <p:bldP spid="459794" grpId="0"/>
      <p:bldP spid="459794" grpId="1"/>
      <p:bldP spid="45979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02" name="Group 21"/>
          <p:cNvGrpSpPr/>
          <p:nvPr/>
        </p:nvGrpSpPr>
        <p:grpSpPr>
          <a:xfrm>
            <a:off x="2578100" y="2169160"/>
            <a:ext cx="5399088" cy="1763713"/>
            <a:chOff x="0" y="0"/>
            <a:chExt cx="2891" cy="1113"/>
          </a:xfrm>
        </p:grpSpPr>
        <p:pic>
          <p:nvPicPr>
            <p:cNvPr id="460803" name="TextBox 14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891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04" name="Text Box 26"/>
            <p:cNvSpPr txBox="1"/>
            <p:nvPr/>
          </p:nvSpPr>
          <p:spPr>
            <a:xfrm>
              <a:off x="370" y="213"/>
              <a:ext cx="2478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9＋1＋2＝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60805" name="Group 24"/>
          <p:cNvGrpSpPr/>
          <p:nvPr/>
        </p:nvGrpSpPr>
        <p:grpSpPr>
          <a:xfrm>
            <a:off x="2578100" y="2224405"/>
            <a:ext cx="5399088" cy="1763713"/>
            <a:chOff x="0" y="0"/>
            <a:chExt cx="2891" cy="1113"/>
          </a:xfrm>
        </p:grpSpPr>
        <p:pic>
          <p:nvPicPr>
            <p:cNvPr id="460806" name="TextBox 15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891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07" name="Text Box 29"/>
            <p:cNvSpPr txBox="1"/>
            <p:nvPr/>
          </p:nvSpPr>
          <p:spPr>
            <a:xfrm>
              <a:off x="370" y="213"/>
              <a:ext cx="2478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9＋1＋4</a:t>
              </a:r>
              <a:r>
                <a:rPr lang="zh-CN" altLang="en-US" sz="6000" dirty="0">
                  <a:latin typeface="黑体" panose="02010609060101010101" charset="-122"/>
                  <a:ea typeface="黑体" panose="02010609060101010101" charset="-122"/>
                </a:rPr>
                <a:t>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60808" name="Group 27"/>
          <p:cNvGrpSpPr/>
          <p:nvPr/>
        </p:nvGrpSpPr>
        <p:grpSpPr>
          <a:xfrm>
            <a:off x="2578100" y="2224405"/>
            <a:ext cx="5399088" cy="1763713"/>
            <a:chOff x="0" y="0"/>
            <a:chExt cx="2891" cy="1113"/>
          </a:xfrm>
        </p:grpSpPr>
        <p:pic>
          <p:nvPicPr>
            <p:cNvPr id="460809" name="TextBox 16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891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10" name="Text Box 32"/>
            <p:cNvSpPr txBox="1"/>
            <p:nvPr/>
          </p:nvSpPr>
          <p:spPr>
            <a:xfrm>
              <a:off x="370" y="213"/>
              <a:ext cx="2478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9＋1＋3＝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60811" name="Group 30"/>
          <p:cNvGrpSpPr/>
          <p:nvPr/>
        </p:nvGrpSpPr>
        <p:grpSpPr>
          <a:xfrm>
            <a:off x="2578100" y="2224405"/>
            <a:ext cx="5399088" cy="1763713"/>
            <a:chOff x="0" y="0"/>
            <a:chExt cx="2891" cy="1113"/>
          </a:xfrm>
        </p:grpSpPr>
        <p:pic>
          <p:nvPicPr>
            <p:cNvPr id="460812" name="TextBox 1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891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13" name="Text Box 35"/>
            <p:cNvSpPr txBox="1"/>
            <p:nvPr/>
          </p:nvSpPr>
          <p:spPr>
            <a:xfrm>
              <a:off x="370" y="213"/>
              <a:ext cx="2478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9＋1＋6＝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0814" name="TextBox 18"/>
          <p:cNvSpPr txBox="1"/>
          <p:nvPr/>
        </p:nvSpPr>
        <p:spPr>
          <a:xfrm>
            <a:off x="3827145" y="1029335"/>
            <a:ext cx="3311525" cy="4153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9＋1＋2＝12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9＋1＋4＝14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9＋1＋3＝13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9＋1＋6＝16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9＋1＋7＝17</a:t>
            </a:r>
            <a:endParaRPr lang="zh-CN" altLang="en-US" sz="4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0815" name="TextBox 19"/>
          <p:cNvSpPr txBox="1"/>
          <p:nvPr/>
        </p:nvSpPr>
        <p:spPr>
          <a:xfrm>
            <a:off x="3812540" y="1036320"/>
            <a:ext cx="3455988" cy="41535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9＋1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2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9＋1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9＋1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9＋1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en-US" altLang="zh-CN" sz="4400" dirty="0"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4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9＋1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＋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r>
              <a:rPr lang="en-US" altLang="zh-CN" sz="4400" dirty="0">
                <a:latin typeface="黑体" panose="02010609060101010101" charset="-122"/>
                <a:ea typeface="黑体" panose="02010609060101010101" charset="-122"/>
              </a:rPr>
              <a:t>＝1</a:t>
            </a:r>
            <a:r>
              <a:rPr lang="en-US" altLang="zh-CN" sz="44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7</a:t>
            </a:r>
            <a:endParaRPr lang="en-US" altLang="zh-CN" sz="4400" b="1" dirty="0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0816" name="矩形 5"/>
          <p:cNvSpPr/>
          <p:nvPr/>
        </p:nvSpPr>
        <p:spPr>
          <a:xfrm>
            <a:off x="1905000" y="4989195"/>
            <a:ext cx="8610600" cy="6076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问题：这些算式里没有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10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，你们怎么也算得这么快啊？</a:t>
            </a:r>
            <a:r>
              <a:rPr lang="zh-CN" altLang="en-US" sz="2000" b="1" dirty="0">
                <a:latin typeface="楷体_GB2312" pitchFamily="1" charset="-122"/>
                <a:ea typeface="楷体_GB2312" pitchFamily="1" charset="-122"/>
              </a:rPr>
              <a:t>           </a:t>
            </a:r>
            <a:endParaRPr lang="en-US" altLang="zh-CN" sz="20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60817" name="矩形 5"/>
          <p:cNvSpPr/>
          <p:nvPr/>
        </p:nvSpPr>
        <p:spPr>
          <a:xfrm>
            <a:off x="1905000" y="5596890"/>
            <a:ext cx="8534400" cy="11245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小结：看来</a:t>
            </a:r>
            <a:r>
              <a:rPr lang="en-US" altLang="zh-CN" sz="2800" b="1" dirty="0">
                <a:latin typeface="Times New Roman" panose="02020603050405020304" pitchFamily="18" charset="0"/>
                <a:ea typeface="楷体_GB2312" pitchFamily="1" charset="-122"/>
              </a:rPr>
              <a:t>10</a:t>
            </a:r>
            <a:r>
              <a:rPr lang="zh-CN" altLang="en-US" sz="2800" b="1" dirty="0">
                <a:latin typeface="楷体_GB2312" pitchFamily="1" charset="-122"/>
                <a:ea typeface="楷体_GB2312" pitchFamily="1" charset="-122"/>
              </a:rPr>
              <a:t>真是我们的好朋友，找到它，计算就能又快又准确。           </a:t>
            </a:r>
            <a:endParaRPr lang="en-US" altLang="zh-CN" sz="2800" b="1" dirty="0"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460818" name="云形标注 24"/>
          <p:cNvSpPr/>
          <p:nvPr/>
        </p:nvSpPr>
        <p:spPr>
          <a:xfrm>
            <a:off x="381000" y="22860"/>
            <a:ext cx="3200400" cy="787400"/>
          </a:xfrm>
          <a:prstGeom prst="cloudCallout">
            <a:avLst>
              <a:gd name="adj1" fmla="val 55463"/>
              <a:gd name="adj2" fmla="val 53546"/>
            </a:avLst>
          </a:prstGeom>
          <a:solidFill>
            <a:srgbClr val="FFFF99"/>
          </a:solidFill>
          <a:ln w="25400" cap="flat" cmpd="sng">
            <a:solidFill>
              <a:srgbClr val="89A4A7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p>
            <a:pPr algn="ctr"/>
            <a:r>
              <a:rPr lang="zh-CN" altLang="en-US" sz="3200" b="1" dirty="0">
                <a:latin typeface="黑体" panose="02010609060101010101" charset="-122"/>
                <a:ea typeface="黑体" panose="02010609060101010101" charset="-122"/>
              </a:rPr>
              <a:t> 算一算</a:t>
            </a:r>
            <a:endParaRPr lang="zh-CN" altLang="en-US" sz="32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60819" name="Group 30"/>
          <p:cNvGrpSpPr/>
          <p:nvPr/>
        </p:nvGrpSpPr>
        <p:grpSpPr>
          <a:xfrm>
            <a:off x="2578100" y="2224723"/>
            <a:ext cx="5399088" cy="1763712"/>
            <a:chOff x="0" y="0"/>
            <a:chExt cx="2891" cy="1113"/>
          </a:xfrm>
        </p:grpSpPr>
        <p:pic>
          <p:nvPicPr>
            <p:cNvPr id="460820" name="TextBox 17"/>
            <p:cNvPicPr/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2891" cy="11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821" name="Text Box 35"/>
            <p:cNvSpPr txBox="1"/>
            <p:nvPr/>
          </p:nvSpPr>
          <p:spPr>
            <a:xfrm>
              <a:off x="370" y="213"/>
              <a:ext cx="2478" cy="75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6000" dirty="0">
                  <a:latin typeface="黑体" panose="02010609060101010101" charset="-122"/>
                  <a:ea typeface="黑体" panose="02010609060101010101" charset="-122"/>
                </a:rPr>
                <a:t>9＋1＋7＝</a:t>
              </a:r>
              <a:endParaRPr lang="zh-CN" altLang="en-US" sz="60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60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0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4" grpId="0"/>
      <p:bldP spid="460814" grpId="1"/>
      <p:bldP spid="460814" grpId="2"/>
      <p:bldP spid="460815" grpId="0"/>
      <p:bldP spid="460816" grpId="0"/>
      <p:bldP spid="4608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1826" name="图片 7" descr="6.jpg"/>
          <p:cNvPicPr>
            <a:picLocks noChangeAspect="1"/>
          </p:cNvPicPr>
          <p:nvPr/>
        </p:nvPicPr>
        <p:blipFill>
          <a:blip r:embed="rId2"/>
          <a:srcRect l="16081"/>
          <a:stretch>
            <a:fillRect/>
          </a:stretch>
        </p:blipFill>
        <p:spPr>
          <a:xfrm>
            <a:off x="2832100" y="685800"/>
            <a:ext cx="5235575" cy="4175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827" name="图片 8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0600" y="2871788"/>
            <a:ext cx="48260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828" name="图片 2" descr="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600" y="1219200"/>
            <a:ext cx="3810000" cy="1585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829" name="Text Box 14"/>
          <p:cNvSpPr txBox="1"/>
          <p:nvPr/>
        </p:nvSpPr>
        <p:spPr>
          <a:xfrm>
            <a:off x="5978525" y="2514600"/>
            <a:ext cx="12239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61830" name="组合 6"/>
          <p:cNvGrpSpPr/>
          <p:nvPr/>
        </p:nvGrpSpPr>
        <p:grpSpPr>
          <a:xfrm>
            <a:off x="3429000" y="5105400"/>
            <a:ext cx="5181600" cy="829945"/>
            <a:chOff x="0" y="0"/>
            <a:chExt cx="5181600" cy="830679"/>
          </a:xfrm>
        </p:grpSpPr>
        <p:sp>
          <p:nvSpPr>
            <p:cNvPr id="461831" name="Text Box 13"/>
            <p:cNvSpPr txBox="1"/>
            <p:nvPr/>
          </p:nvSpPr>
          <p:spPr>
            <a:xfrm>
              <a:off x="0" y="0"/>
              <a:ext cx="5181600" cy="83067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9  </a:t>
              </a: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＋</a:t>
              </a:r>
              <a:r>
                <a:rPr lang="en-US" altLang="zh-CN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 4</a:t>
              </a:r>
              <a:r>
                <a:rPr lang="zh-CN" altLang="en-US" sz="48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＝       </a:t>
              </a:r>
              <a:r>
                <a:rPr lang="zh-CN" altLang="en-US" sz="3600" b="1" dirty="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（个）  </a:t>
              </a:r>
              <a:endParaRPr lang="en-US" altLang="zh-CN" sz="48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1832" name="矩形 5"/>
            <p:cNvSpPr/>
            <p:nvPr/>
          </p:nvSpPr>
          <p:spPr>
            <a:xfrm>
              <a:off x="3048000" y="76200"/>
              <a:ext cx="1066800" cy="685800"/>
            </a:xfrm>
            <a:prstGeom prst="rect">
              <a:avLst/>
            </a:prstGeom>
            <a:noFill/>
            <a:ln w="38100" cap="flat" cmpd="sng">
              <a:solidFill>
                <a:srgbClr val="FF33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461833" name="图片 9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7800" y="2871788"/>
            <a:ext cx="48260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834" name="图片 10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200" y="3252788"/>
            <a:ext cx="482600" cy="404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1835" name="图片 11" descr="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56400" y="3252788"/>
            <a:ext cx="482600" cy="404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1836" name="Text Box 14"/>
          <p:cNvSpPr txBox="1"/>
          <p:nvPr/>
        </p:nvSpPr>
        <p:spPr>
          <a:xfrm>
            <a:off x="6477000" y="2438400"/>
            <a:ext cx="12239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837" name="Text Box 14"/>
          <p:cNvSpPr txBox="1"/>
          <p:nvPr/>
        </p:nvSpPr>
        <p:spPr>
          <a:xfrm>
            <a:off x="6248400" y="3581400"/>
            <a:ext cx="12239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838" name="Text Box 14"/>
          <p:cNvSpPr txBox="1"/>
          <p:nvPr/>
        </p:nvSpPr>
        <p:spPr>
          <a:xfrm>
            <a:off x="6781800" y="3505200"/>
            <a:ext cx="1223963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839" name="Text Box 14"/>
          <p:cNvSpPr txBox="1"/>
          <p:nvPr/>
        </p:nvSpPr>
        <p:spPr>
          <a:xfrm>
            <a:off x="6553200" y="5181600"/>
            <a:ext cx="1223963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13</a:t>
            </a:r>
            <a:endParaRPr lang="en-US" altLang="zh-CN" sz="4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61840" name="Text Box 14"/>
          <p:cNvSpPr txBox="1"/>
          <p:nvPr/>
        </p:nvSpPr>
        <p:spPr>
          <a:xfrm>
            <a:off x="8153400" y="3276600"/>
            <a:ext cx="1905000" cy="706755"/>
          </a:xfrm>
          <a:prstGeom prst="rect">
            <a:avLst/>
          </a:prstGeom>
          <a:solidFill>
            <a:srgbClr val="FF9900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数一数</a:t>
            </a:r>
            <a:endParaRPr lang="en-US" altLang="zh-CN" sz="40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1842" name="灯片编号占位符 5"/>
          <p:cNvSpPr/>
          <p:nvPr/>
        </p:nvSpPr>
        <p:spPr>
          <a:xfrm>
            <a:off x="807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r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4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4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4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/>
      <p:bldP spid="461836" grpId="0"/>
      <p:bldP spid="461837" grpId="0"/>
      <p:bldP spid="461838" grpId="0"/>
      <p:bldP spid="461839" grpId="0"/>
      <p:bldP spid="46184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2850" name="图片 25" descr="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95250"/>
            <a:ext cx="4899025" cy="2038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2851" name="Text Box 4"/>
          <p:cNvSpPr txBox="1"/>
          <p:nvPr/>
        </p:nvSpPr>
        <p:spPr>
          <a:xfrm>
            <a:off x="4572000" y="3886200"/>
            <a:ext cx="26670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9  +  </a:t>
            </a:r>
            <a:r>
              <a:rPr lang="zh-CN" altLang="en-US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en-US" altLang="zh-CN" sz="4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=</a:t>
            </a:r>
            <a:endParaRPr lang="en-US" altLang="zh-CN" sz="44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62852" name="Group 5"/>
          <p:cNvGrpSpPr/>
          <p:nvPr/>
        </p:nvGrpSpPr>
        <p:grpSpPr>
          <a:xfrm>
            <a:off x="5486400" y="4572000"/>
            <a:ext cx="685800" cy="1225550"/>
            <a:chOff x="0" y="0"/>
            <a:chExt cx="432" cy="772"/>
          </a:xfrm>
        </p:grpSpPr>
        <p:grpSp>
          <p:nvGrpSpPr>
            <p:cNvPr id="462853" name="Group 6"/>
            <p:cNvGrpSpPr/>
            <p:nvPr/>
          </p:nvGrpSpPr>
          <p:grpSpPr>
            <a:xfrm>
              <a:off x="144" y="0"/>
              <a:ext cx="288" cy="240"/>
              <a:chOff x="0" y="0"/>
              <a:chExt cx="480" cy="240"/>
            </a:xfrm>
          </p:grpSpPr>
          <p:sp>
            <p:nvSpPr>
              <p:cNvPr id="462854" name="Line 7"/>
              <p:cNvSpPr/>
              <p:nvPr/>
            </p:nvSpPr>
            <p:spPr>
              <a:xfrm flipH="1">
                <a:off x="0" y="0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462855" name="Line 8"/>
              <p:cNvSpPr/>
              <p:nvPr/>
            </p:nvSpPr>
            <p:spPr>
              <a:xfrm>
                <a:off x="240" y="0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anchor="t"/>
              <a:p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2856" name="Text Box 9"/>
            <p:cNvSpPr txBox="1"/>
            <p:nvPr/>
          </p:nvSpPr>
          <p:spPr>
            <a:xfrm>
              <a:off x="0" y="288"/>
              <a:ext cx="204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endParaRPr lang="en-US" altLang="x-none" sz="44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2857" name="Rectangle 10"/>
          <p:cNvSpPr/>
          <p:nvPr/>
        </p:nvSpPr>
        <p:spPr>
          <a:xfrm>
            <a:off x="5410200" y="5065713"/>
            <a:ext cx="533400" cy="460375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2858" name="Rectangle 11"/>
          <p:cNvSpPr/>
          <p:nvPr/>
        </p:nvSpPr>
        <p:spPr>
          <a:xfrm>
            <a:off x="6096000" y="5065713"/>
            <a:ext cx="533400" cy="460375"/>
          </a:xfrm>
          <a:prstGeom prst="rect">
            <a:avLst/>
          </a:prstGeom>
          <a:noFill/>
          <a:ln w="38100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462859" name="Group 12"/>
          <p:cNvGrpSpPr/>
          <p:nvPr/>
        </p:nvGrpSpPr>
        <p:grpSpPr>
          <a:xfrm>
            <a:off x="4724400" y="4648200"/>
            <a:ext cx="990600" cy="1219200"/>
            <a:chOff x="0" y="0"/>
            <a:chExt cx="624" cy="768"/>
          </a:xfrm>
        </p:grpSpPr>
        <p:sp>
          <p:nvSpPr>
            <p:cNvPr id="462860" name="Line 13"/>
            <p:cNvSpPr/>
            <p:nvPr/>
          </p:nvSpPr>
          <p:spPr>
            <a:xfrm>
              <a:off x="10" y="0"/>
              <a:ext cx="0" cy="768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2861" name="Line 14"/>
            <p:cNvSpPr/>
            <p:nvPr/>
          </p:nvSpPr>
          <p:spPr>
            <a:xfrm>
              <a:off x="0" y="768"/>
              <a:ext cx="624" cy="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2862" name="Line 15"/>
            <p:cNvSpPr/>
            <p:nvPr/>
          </p:nvSpPr>
          <p:spPr>
            <a:xfrm flipV="1">
              <a:off x="614" y="658"/>
              <a:ext cx="0" cy="110"/>
            </a:xfrm>
            <a:prstGeom prst="line">
              <a:avLst/>
            </a:prstGeom>
            <a:ln w="381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  <p:txBody>
            <a:bodyPr anchor="t"/>
            <a:p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62863" name="Text Box 16"/>
          <p:cNvSpPr txBox="1"/>
          <p:nvPr/>
        </p:nvSpPr>
        <p:spPr>
          <a:xfrm>
            <a:off x="5486400" y="4953000"/>
            <a:ext cx="4762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2864" name="Text Box 17"/>
          <p:cNvSpPr txBox="1"/>
          <p:nvPr/>
        </p:nvSpPr>
        <p:spPr>
          <a:xfrm>
            <a:off x="6172200" y="4953000"/>
            <a:ext cx="458788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2865" name="Text Box 18"/>
          <p:cNvSpPr txBox="1"/>
          <p:nvPr/>
        </p:nvSpPr>
        <p:spPr>
          <a:xfrm>
            <a:off x="4953000" y="5791200"/>
            <a:ext cx="83502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2866" name="Text Box 19"/>
          <p:cNvSpPr txBox="1"/>
          <p:nvPr/>
        </p:nvSpPr>
        <p:spPr>
          <a:xfrm>
            <a:off x="6781800" y="3886200"/>
            <a:ext cx="81597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62867" name="图片 23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752600"/>
            <a:ext cx="3497263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2868" name="图片 24" descr="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7500" y="1752600"/>
            <a:ext cx="6477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2869" name="图片 26" descr="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7100" y="1752600"/>
            <a:ext cx="6477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2870" name="图片 27" descr="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9900" y="2209800"/>
            <a:ext cx="647700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2871" name="图片 28" descr="8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29500" y="2209800"/>
            <a:ext cx="647700" cy="542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62872" name="组合 31"/>
          <p:cNvGrpSpPr/>
          <p:nvPr/>
        </p:nvGrpSpPr>
        <p:grpSpPr>
          <a:xfrm>
            <a:off x="3810000" y="2895600"/>
            <a:ext cx="6019800" cy="1722438"/>
            <a:chOff x="0" y="0"/>
            <a:chExt cx="6019800" cy="1722753"/>
          </a:xfrm>
        </p:grpSpPr>
        <p:pic>
          <p:nvPicPr>
            <p:cNvPr id="462873" name="图片 29" descr="1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0"/>
              <a:ext cx="1447800" cy="172275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2874" name="圆角矩形标注 30"/>
            <p:cNvSpPr/>
            <p:nvPr/>
          </p:nvSpPr>
          <p:spPr>
            <a:xfrm>
              <a:off x="0" y="304800"/>
              <a:ext cx="4267200" cy="578578"/>
            </a:xfrm>
            <a:prstGeom prst="wedgeRoundRectCallout">
              <a:avLst>
                <a:gd name="adj1" fmla="val 54361"/>
                <a:gd name="adj2" fmla="val 18343"/>
                <a:gd name="adj3" fmla="val 16667"/>
              </a:avLst>
            </a:prstGeom>
            <a:solidFill>
              <a:srgbClr val="CCFFCC"/>
            </a:solidFill>
            <a:ln w="9525" cap="flat" cmpd="sng">
              <a:solidFill>
                <a:srgbClr val="00B05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把</a:t>
              </a:r>
              <a:r>
                <a:rPr lang="en-US" altLang="zh-CN" sz="28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9</a:t>
              </a: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凑成</a:t>
              </a:r>
              <a:r>
                <a:rPr lang="en-US" altLang="zh-CN" sz="28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10</a:t>
              </a:r>
              <a:r>
                <a:rPr lang="zh-CN" altLang="en-US" sz="2800" b="1" dirty="0">
                  <a:solidFill>
                    <a:srgbClr val="000000"/>
                  </a:solidFill>
                  <a:latin typeface="黑体" panose="02010609060101010101" charset="-122"/>
                  <a:ea typeface="黑体" panose="02010609060101010101" charset="-122"/>
                </a:rPr>
                <a:t>，很快就知道。</a:t>
              </a:r>
              <a:endParaRPr lang="zh-CN" altLang="en-US" sz="28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62875" name="爆炸形 2 32"/>
          <p:cNvSpPr/>
          <p:nvPr/>
        </p:nvSpPr>
        <p:spPr>
          <a:xfrm>
            <a:off x="2362200" y="2971800"/>
            <a:ext cx="1524000" cy="3535805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zh-CN" altLang="en-US" sz="3200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凑十法</a:t>
            </a:r>
            <a:endParaRPr lang="zh-CN" altLang="en-US" sz="3200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52 0.000000 L -0.081146 0.041574 " pathEditMode="relative" rAng="0" ptsTypes="">
                                      <p:cBhvr>
                                        <p:cTn id="10" dur="1000" fill="hold"/>
                                        <p:tgtEl>
                                          <p:spTgt spid="462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4628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fill="hold"/>
                                        <p:tgtEl>
                                          <p:spTgt spid="46286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2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2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7" grpId="0" bldLvl="0" animBg="1"/>
      <p:bldP spid="462858" grpId="0" bldLvl="0" animBg="1"/>
      <p:bldP spid="462863" grpId="0" bldLvl="0"/>
      <p:bldP spid="462864" grpId="0" bldLvl="0" build="allAtOnce"/>
      <p:bldP spid="462865" grpId="0" bldLvl="0"/>
      <p:bldP spid="462865" grpId="1" bldLvl="0"/>
      <p:bldP spid="462865" grpId="2" bldLvl="0"/>
      <p:bldP spid="462866" grpId="0" bldLvl="0"/>
      <p:bldP spid="46287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3874" name="图片 25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95400"/>
            <a:ext cx="9144000" cy="4522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3875" name="Text Box 9"/>
          <p:cNvSpPr txBox="1"/>
          <p:nvPr/>
        </p:nvSpPr>
        <p:spPr>
          <a:xfrm>
            <a:off x="3733800" y="4191000"/>
            <a:ext cx="41148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3876" name="Text Box 11"/>
          <p:cNvSpPr txBox="1"/>
          <p:nvPr/>
        </p:nvSpPr>
        <p:spPr>
          <a:xfrm>
            <a:off x="6237288" y="3935413"/>
            <a:ext cx="696912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16</a:t>
            </a:r>
            <a:endParaRPr lang="zh-CN" altLang="en-US" sz="32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3877" name="Text Box 23"/>
          <p:cNvSpPr txBox="1"/>
          <p:nvPr/>
        </p:nvSpPr>
        <p:spPr>
          <a:xfrm>
            <a:off x="5421313" y="4619625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3878" name="Text Box 24"/>
          <p:cNvSpPr txBox="1"/>
          <p:nvPr/>
        </p:nvSpPr>
        <p:spPr>
          <a:xfrm>
            <a:off x="5867400" y="4619625"/>
            <a:ext cx="838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3879" name="L 形 26"/>
          <p:cNvSpPr/>
          <p:nvPr/>
        </p:nvSpPr>
        <p:spPr>
          <a:xfrm>
            <a:off x="2819400" y="2667000"/>
            <a:ext cx="4495800" cy="1295400"/>
          </a:xfrm>
          <a:custGeom>
            <a:avLst/>
            <a:gdLst/>
            <a:ahLst/>
            <a:cxnLst>
              <a:cxn ang="0">
                <a:pos x="4495800" y="971550"/>
              </a:cxn>
              <a:cxn ang="5400000">
                <a:pos x="2247900" y="1295400"/>
              </a:cxn>
              <a:cxn ang="10800000">
                <a:pos x="0" y="647700"/>
              </a:cxn>
              <a:cxn ang="16200000">
                <a:pos x="1871600" y="0"/>
              </a:cxn>
            </a:cxnLst>
            <a:pathLst>
              <a:path w="4495800" h="1295400">
                <a:moveTo>
                  <a:pt x="0" y="0"/>
                </a:moveTo>
                <a:lnTo>
                  <a:pt x="3743200" y="0"/>
                </a:lnTo>
                <a:lnTo>
                  <a:pt x="3743200" y="647700"/>
                </a:lnTo>
                <a:lnTo>
                  <a:pt x="4495800" y="647700"/>
                </a:lnTo>
                <a:lnTo>
                  <a:pt x="4495800" y="1295400"/>
                </a:lnTo>
                <a:lnTo>
                  <a:pt x="0" y="1295400"/>
                </a:ln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876" grpId="0"/>
      <p:bldP spid="46387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64898" name="Rectangle 2"/>
          <p:cNvSpPr>
            <a:spLocks noGrp="1"/>
          </p:cNvSpPr>
          <p:nvPr>
            <p:ph type="title"/>
          </p:nvPr>
        </p:nvSpPr>
        <p:spPr>
          <a:xfrm>
            <a:off x="4191000" y="990600"/>
            <a:ext cx="3200400" cy="920750"/>
          </a:xfrm>
        </p:spPr>
        <p:txBody>
          <a:bodyPr wrap="square" anchor="ctr">
            <a:normAutofit fontScale="90000"/>
          </a:bodyPr>
          <a:p>
            <a:pPr eaLnBrk="1" hangingPunct="1"/>
            <a:r>
              <a:rPr lang="zh-CN" altLang="en-US" sz="6000" b="1">
                <a:solidFill>
                  <a:srgbClr val="FF0000"/>
                </a:solidFill>
                <a:ea typeface="微软雅黑" panose="020B0503020204020204" charset="-122"/>
              </a:rPr>
              <a:t>凑十法</a:t>
            </a:r>
            <a:endParaRPr lang="zh-CN" altLang="en-US" sz="6000" b="1">
              <a:solidFill>
                <a:srgbClr val="FF0000"/>
              </a:solidFill>
              <a:ea typeface="微软雅黑" panose="020B0503020204020204" charset="-122"/>
            </a:endParaRPr>
          </a:p>
        </p:txBody>
      </p:sp>
      <p:sp>
        <p:nvSpPr>
          <p:cNvPr id="464899" name="Rectangle 4"/>
          <p:cNvSpPr/>
          <p:nvPr/>
        </p:nvSpPr>
        <p:spPr>
          <a:xfrm>
            <a:off x="4419600" y="2392363"/>
            <a:ext cx="3657600" cy="304609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3600" b="1" dirty="0">
                <a:solidFill>
                  <a:srgbClr val="FF9900"/>
                </a:solidFill>
                <a:latin typeface="黑体" panose="02010609060101010101" charset="-122"/>
                <a:ea typeface="黑体" panose="02010609060101010101" charset="-122"/>
                <a:sym typeface="Webdings" panose="05030102010509060703" pitchFamily="2" charset="2"/>
              </a:rPr>
              <a:t></a:t>
            </a:r>
            <a:r>
              <a:rPr lang="zh-CN" altLang="en-US" sz="4800" b="1" dirty="0">
                <a:solidFill>
                  <a:schemeClr val="hlink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圈一圈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sym typeface="Webdings" panose="05030102010509060703" pitchFamily="2" charset="2"/>
              </a:rPr>
              <a:t>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分一分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 dirty="0">
                <a:solidFill>
                  <a:srgbClr val="800080"/>
                </a:solidFill>
                <a:latin typeface="黑体" panose="02010609060101010101" charset="-122"/>
                <a:ea typeface="黑体" panose="02010609060101010101" charset="-122"/>
                <a:sym typeface="Webdings" panose="05030102010509060703" pitchFamily="2" charset="2"/>
              </a:rPr>
              <a:t>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凑成十   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zh-CN" altLang="en-US" sz="3600" b="1" dirty="0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  <a:sym typeface="Webdings" panose="05030102010509060703" pitchFamily="2" charset="2"/>
              </a:rPr>
              <a:t></a:t>
            </a:r>
            <a:r>
              <a:rPr lang="zh-CN" altLang="en-US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sym typeface="Wingdings" panose="05000000000000000000" pitchFamily="2" charset="2"/>
              </a:rPr>
              <a:t> </a:t>
            </a:r>
            <a:r>
              <a:rPr lang="zh-CN" altLang="en-US" sz="4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算得数</a:t>
            </a:r>
            <a:endParaRPr lang="zh-CN" altLang="en-US" sz="4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899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5922" name="图片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09600"/>
            <a:ext cx="8412163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5923" name="Text Box 11"/>
          <p:cNvSpPr txBox="1"/>
          <p:nvPr/>
        </p:nvSpPr>
        <p:spPr>
          <a:xfrm>
            <a:off x="9631363" y="1482725"/>
            <a:ext cx="6985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15</a:t>
            </a:r>
            <a:endParaRPr lang="zh-CN" altLang="en-US" sz="32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4" name="Text Box 23"/>
          <p:cNvSpPr txBox="1"/>
          <p:nvPr/>
        </p:nvSpPr>
        <p:spPr>
          <a:xfrm>
            <a:off x="8710613" y="2168525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5" name="Text Box 24"/>
          <p:cNvSpPr txBox="1"/>
          <p:nvPr/>
        </p:nvSpPr>
        <p:spPr>
          <a:xfrm>
            <a:off x="9263063" y="2168525"/>
            <a:ext cx="838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5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6" name="Text Box 23"/>
          <p:cNvSpPr txBox="1"/>
          <p:nvPr/>
        </p:nvSpPr>
        <p:spPr>
          <a:xfrm>
            <a:off x="8382000" y="2879725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7" name="Text Box 11"/>
          <p:cNvSpPr txBox="1"/>
          <p:nvPr/>
        </p:nvSpPr>
        <p:spPr>
          <a:xfrm>
            <a:off x="9607550" y="3827463"/>
            <a:ext cx="6985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14</a:t>
            </a:r>
            <a:endParaRPr lang="zh-CN" altLang="en-US" sz="32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8" name="Text Box 23"/>
          <p:cNvSpPr txBox="1"/>
          <p:nvPr/>
        </p:nvSpPr>
        <p:spPr>
          <a:xfrm>
            <a:off x="8686800" y="4570413"/>
            <a:ext cx="457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29" name="Text Box 24"/>
          <p:cNvSpPr txBox="1"/>
          <p:nvPr/>
        </p:nvSpPr>
        <p:spPr>
          <a:xfrm>
            <a:off x="9239250" y="4570413"/>
            <a:ext cx="838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4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5930" name="Text Box 23"/>
          <p:cNvSpPr txBox="1"/>
          <p:nvPr/>
        </p:nvSpPr>
        <p:spPr>
          <a:xfrm>
            <a:off x="8382000" y="5283200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10</a:t>
            </a:r>
            <a:endParaRPr lang="zh-CN" altLang="en-US" sz="32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3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/>
      <p:bldP spid="4659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66946" name="图片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609600"/>
            <a:ext cx="5486400" cy="5340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6947" name="Text Box 16"/>
          <p:cNvSpPr txBox="1"/>
          <p:nvPr/>
        </p:nvSpPr>
        <p:spPr>
          <a:xfrm>
            <a:off x="6324600" y="255905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12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6948" name="Text Box 16"/>
          <p:cNvSpPr txBox="1"/>
          <p:nvPr/>
        </p:nvSpPr>
        <p:spPr>
          <a:xfrm>
            <a:off x="6400800" y="5029200"/>
            <a:ext cx="792163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17</a:t>
            </a:r>
            <a:endParaRPr lang="en-US" altLang="zh-CN" sz="36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66949" name="平行四边形 8"/>
          <p:cNvSpPr/>
          <p:nvPr/>
        </p:nvSpPr>
        <p:spPr>
          <a:xfrm>
            <a:off x="3709988" y="1306513"/>
            <a:ext cx="3581400" cy="1143000"/>
          </a:xfrm>
          <a:prstGeom prst="parallelogram">
            <a:avLst>
              <a:gd name="adj" fmla="val 21889"/>
            </a:avLst>
          </a:prstGeom>
          <a:noFill/>
          <a:ln w="38100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66950" name="平行四边形 9"/>
          <p:cNvSpPr/>
          <p:nvPr/>
        </p:nvSpPr>
        <p:spPr>
          <a:xfrm>
            <a:off x="3100388" y="3762375"/>
            <a:ext cx="3581400" cy="1143000"/>
          </a:xfrm>
          <a:prstGeom prst="parallelogram">
            <a:avLst>
              <a:gd name="adj" fmla="val 20846"/>
            </a:avLst>
          </a:prstGeom>
          <a:noFill/>
          <a:ln w="38100" cap="flat" cmpd="sng">
            <a:solidFill>
              <a:srgbClr val="FF0000"/>
            </a:solidFill>
            <a:prstDash val="dash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sz="2400" dirty="0">
              <a:solidFill>
                <a:srgbClr val="FFFF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6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/>
      <p:bldP spid="466948" grpId="0"/>
      <p:bldP spid="466949" grpId="0" bldLvl="0" animBg="1"/>
      <p:bldP spid="466950" grpId="0" bldLvl="0" animBg="1"/>
    </p:bldLst>
  </p:timing>
</p:sld>
</file>

<file path=ppt/tags/tag1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10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11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12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13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2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3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4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5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6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7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8.xml><?xml version="1.0" encoding="utf-8"?>
<p:tagLst xmlns:p="http://schemas.openxmlformats.org/presentationml/2006/main">
  <p:tag name="KSO_WM_TEMPLATE_CATEGORY" val="basetag"/>
  <p:tag name="KSO_WM_TEMPLATE_INDEX" val="20164684"/>
</p:tagLst>
</file>

<file path=ppt/tags/tag9.xml><?xml version="1.0" encoding="utf-8"?>
<p:tagLst xmlns:p="http://schemas.openxmlformats.org/presentationml/2006/main">
  <p:tag name="KSO_WM_TEMPLATE_CATEGORY" val="basetag"/>
  <p:tag name="KSO_WM_TEMPLATE_INDEX" val="2016468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695</Words>
  <Application>WPS 演示</Application>
  <PresentationFormat>宽屏</PresentationFormat>
  <Paragraphs>219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 Light</vt:lpstr>
      <vt:lpstr>微软雅黑</vt:lpstr>
      <vt:lpstr>黑体</vt:lpstr>
      <vt:lpstr>楷体_GB2312</vt:lpstr>
      <vt:lpstr>Times New Roman</vt:lpstr>
      <vt:lpstr>Calibri</vt:lpstr>
      <vt:lpstr>Webdings</vt:lpstr>
      <vt:lpstr>Arial Unicode MS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凑十法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Direct。</cp:lastModifiedBy>
  <cp:revision>124</cp:revision>
  <dcterms:created xsi:type="dcterms:W3CDTF">2017-08-03T09:01:00Z</dcterms:created>
  <dcterms:modified xsi:type="dcterms:W3CDTF">2018-12-17T07:58:51Z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