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4" r:id="rId2"/>
  </p:sldMasterIdLst>
  <p:notesMasterIdLst>
    <p:notesMasterId r:id="rId21"/>
  </p:notesMasterIdLst>
  <p:sldIdLst>
    <p:sldId id="256" r:id="rId3"/>
    <p:sldId id="337" r:id="rId4"/>
    <p:sldId id="339" r:id="rId5"/>
    <p:sldId id="359" r:id="rId6"/>
    <p:sldId id="360" r:id="rId7"/>
    <p:sldId id="361" r:id="rId8"/>
    <p:sldId id="350" r:id="rId9"/>
    <p:sldId id="362" r:id="rId10"/>
    <p:sldId id="349" r:id="rId11"/>
    <p:sldId id="351" r:id="rId12"/>
    <p:sldId id="372" r:id="rId13"/>
    <p:sldId id="373" r:id="rId14"/>
    <p:sldId id="352" r:id="rId15"/>
    <p:sldId id="374" r:id="rId16"/>
    <p:sldId id="340" r:id="rId17"/>
    <p:sldId id="341" r:id="rId18"/>
    <p:sldId id="265" r:id="rId19"/>
    <p:sldId id="258" r:id="rId2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" lastIdx="0" clrIdx="0"/>
  <p:cmAuthor id="2" name="yello" initials="y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46A"/>
    <a:srgbClr val="52C5C4"/>
    <a:srgbClr val="9CC136"/>
    <a:srgbClr val="FD6F31"/>
    <a:srgbClr val="FFCA82"/>
    <a:srgbClr val="FF6D2E"/>
    <a:srgbClr val="D8F2CF"/>
    <a:srgbClr val="4B7E84"/>
    <a:srgbClr val="9DC260"/>
    <a:srgbClr val="C0C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85" d="100"/>
          <a:sy n="85" d="100"/>
        </p:scale>
        <p:origin x="324" y="90"/>
      </p:cViewPr>
      <p:guideLst>
        <p:guide orient="horz" pos="22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7" y="0"/>
            <a:ext cx="3221567" cy="264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AutoShape 8"/>
          <p:cNvSpPr/>
          <p:nvPr userDrawn="1"/>
        </p:nvSpPr>
        <p:spPr>
          <a:xfrm>
            <a:off x="11264900" y="1797050"/>
            <a:ext cx="400051" cy="301625"/>
          </a:xfrm>
          <a:prstGeom prst="octagon">
            <a:avLst>
              <a:gd name="adj" fmla="val 29287"/>
            </a:avLst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AutoShape 9"/>
          <p:cNvSpPr/>
          <p:nvPr userDrawn="1"/>
        </p:nvSpPr>
        <p:spPr>
          <a:xfrm>
            <a:off x="10672233" y="1514475"/>
            <a:ext cx="573617" cy="431800"/>
          </a:xfrm>
          <a:prstGeom prst="octagon">
            <a:avLst>
              <a:gd name="adj" fmla="val 29287"/>
            </a:avLst>
          </a:prstGeom>
          <a:solidFill>
            <a:srgbClr val="99CC00"/>
          </a:solidFill>
          <a:ln w="9525">
            <a:noFill/>
          </a:ln>
        </p:spPr>
        <p:txBody>
          <a:bodyPr anchor="ctr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3" name="AutoShape 10"/>
          <p:cNvSpPr/>
          <p:nvPr userDrawn="1"/>
        </p:nvSpPr>
        <p:spPr>
          <a:xfrm>
            <a:off x="827617" y="3149600"/>
            <a:ext cx="275167" cy="206375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noFill/>
          </a:ln>
        </p:spPr>
        <p:txBody>
          <a:bodyPr anchor="ctr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4" name="AutoShape 11"/>
          <p:cNvSpPr/>
          <p:nvPr userDrawn="1"/>
        </p:nvSpPr>
        <p:spPr>
          <a:xfrm>
            <a:off x="431800" y="2852738"/>
            <a:ext cx="395817" cy="296862"/>
          </a:xfrm>
          <a:prstGeom prst="octagon">
            <a:avLst>
              <a:gd name="adj" fmla="val 29287"/>
            </a:avLst>
          </a:prstGeom>
          <a:solidFill>
            <a:srgbClr val="99CC00"/>
          </a:solidFill>
          <a:ln w="9525">
            <a:noFill/>
          </a:ln>
        </p:spPr>
        <p:txBody>
          <a:bodyPr anchor="ctr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5" name="AutoShape 12"/>
          <p:cNvSpPr/>
          <p:nvPr userDrawn="1"/>
        </p:nvSpPr>
        <p:spPr>
          <a:xfrm>
            <a:off x="294217" y="3619500"/>
            <a:ext cx="275167" cy="206375"/>
          </a:xfrm>
          <a:prstGeom prst="octagon">
            <a:avLst>
              <a:gd name="adj" fmla="val 29287"/>
            </a:avLst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6" name="AutoShape 13"/>
          <p:cNvSpPr/>
          <p:nvPr userDrawn="1"/>
        </p:nvSpPr>
        <p:spPr>
          <a:xfrm>
            <a:off x="10773833" y="1123950"/>
            <a:ext cx="275167" cy="206375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noFill/>
          </a:ln>
        </p:spPr>
        <p:txBody>
          <a:bodyPr anchor="ctr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7" name="Picture 14" descr="未命名3"/>
          <p:cNvPicPr>
            <a:picLocks noChangeAspect="1"/>
          </p:cNvPicPr>
          <p:nvPr userDrawn="1"/>
        </p:nvPicPr>
        <p:blipFill>
          <a:blip r:embed="rId3"/>
          <a:srcRect r="-15"/>
          <a:stretch>
            <a:fillRect/>
          </a:stretch>
        </p:blipFill>
        <p:spPr>
          <a:xfrm>
            <a:off x="-35983" y="5127625"/>
            <a:ext cx="6155267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15" descr="未命名3"/>
          <p:cNvPicPr>
            <a:picLocks noChangeAspect="1"/>
          </p:cNvPicPr>
          <p:nvPr userDrawn="1"/>
        </p:nvPicPr>
        <p:blipFill>
          <a:blip r:embed="rId4"/>
          <a:srcRect r="-55"/>
          <a:stretch>
            <a:fillRect/>
          </a:stretch>
        </p:blipFill>
        <p:spPr>
          <a:xfrm>
            <a:off x="6096000" y="5127625"/>
            <a:ext cx="6144684" cy="1830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2130425"/>
            <a:ext cx="10363200" cy="14700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fontAlgn="base"/>
            <a:r>
              <a:rPr lang="zh-CN" strike="noStrike" noProof="1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>
              <a:buFontTx/>
              <a:buNone/>
              <a:defRPr/>
            </a:lvl1pPr>
          </a:lstStyle>
          <a:p>
            <a:pPr fontAlgn="base"/>
            <a:r>
              <a:rPr lang="zh-CN" strike="noStrike" noProof="1"/>
              <a:t>单击此处编辑母版副标题样式</a:t>
            </a: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zh-CN" sz="14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zh-CN" sz="1400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38588"/>
            <a:ext cx="5384800" cy="21875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534DF-3A67-41E1-BB52-8FF3125E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F26E4-10EB-4C50-8756-5B8E9058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E4201-77B5-4452-BB5E-B5123B67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48130-9A86-4FD0-ADB7-1AACE071F1D0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941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572BE-AEB0-4A1E-8200-B839A913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C165F-2D7F-41CC-AB20-983BBCAF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11C1C-6C11-4B9C-A08F-859E2B45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A2444-DE17-4A3B-8915-9E6A0855C48F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27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E9642-7607-43D1-BDDC-53CAC4A4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BAAF8-B34F-49B4-8E95-2B8521DC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37944-1D5C-4538-9E6C-853E6E48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4F38-7756-4F1F-A85D-988F56811D77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536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EA7382-3568-4267-A10C-DDA173A6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1419EE-438F-49A8-922E-9105BA00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F36C8D-7EE8-4D53-A613-EF6AB860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07F04-B995-4D97-A13D-70C489C1C03E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658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552976-9CF2-479E-9535-4680D4F6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FA454B-0807-487C-8581-9C9E74C85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095E35-8486-424C-B1DF-2954C0C79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5541E-4F84-4C58-8304-4D9D241FAC14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244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10E80B-2903-4BC9-86F5-C639B1613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2034C5-8CD7-4DDD-8235-ADBCC7C1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1CBB33-F8FF-4363-9DDC-87A74DA0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58131-24A7-411B-8066-E36D8540E1F8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08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90AAFE-B162-42FD-854A-341DFA49C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64514C-4EB0-475A-B664-20F14A1CE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C7A600-BBA3-4325-BC36-B574A6AA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E073-8172-45C1-9EF9-577A791EE844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359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E069C0-B761-4FE8-ABDE-A763B4FD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A3CDBF-388F-47FB-9660-3E2EEF6FD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17724B-D37A-46ED-B8A0-32C3B850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C17F8-253F-4184-9B2A-E4180230B37C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454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513AF2-4FC9-41BC-949E-DD9E18E5F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C5BA87-91C8-4771-A3DD-5128FA2F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C061F3-DE23-4B31-9B05-2E37CB3F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D13BE-C1CA-4728-8F43-67BF5AB096FC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416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2A293-66FB-4F57-A73B-A72FEDDC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4CD1D-A51D-4A04-BE9C-B41476E98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91D93-D812-49F2-AE82-9CB87F49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1A19C-FADF-47AD-9F75-8BB93415E302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365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8132E-A76C-4AC2-A4F8-025C855E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25A29-6F38-4C01-BC2E-12D4BAC7B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0D7E5-13FE-4DEB-A12B-46AF5C1C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BCB6E-049A-46CB-B982-339285DF624C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819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E00C4CC-5884-4BB5-A5F5-ED249A00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FBCC63-C340-4559-BEF1-331AA1660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77B7B2-5160-4510-872E-0BAA68BA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0C8FF-7B83-4061-8F69-A5ED0DB7E744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35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106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49032FB-7006-4B45-9B5F-17AF36BD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A63BCE-8548-4CA4-97D0-5F639112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5AB7F-38D9-4AD1-B9DC-8D78F272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9DD94-7CB2-4E5F-837B-B8B51CD9EA86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697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D859AA6-48FE-4D89-AEEC-00292EDC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6DDABDF-1D63-4500-98CC-52782325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50AF26-EB1F-4CEF-99E0-2BDB7979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0E5E-1E89-422F-B11D-40D2F47902AD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13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-328083" y="-434975"/>
            <a:ext cx="11165416" cy="1657350"/>
            <a:chOff x="0" y="0"/>
            <a:chExt cx="13203" cy="2619"/>
          </a:xfrm>
        </p:grpSpPr>
        <p:sp>
          <p:nvSpPr>
            <p:cNvPr id="2051" name="Oval 3"/>
            <p:cNvSpPr/>
            <p:nvPr userDrawn="1"/>
          </p:nvSpPr>
          <p:spPr>
            <a:xfrm>
              <a:off x="0" y="354"/>
              <a:ext cx="2265" cy="2265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2" name="Oval 4"/>
            <p:cNvSpPr/>
            <p:nvPr userDrawn="1"/>
          </p:nvSpPr>
          <p:spPr>
            <a:xfrm>
              <a:off x="1887" y="339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3" name="Oval 5"/>
            <p:cNvSpPr/>
            <p:nvPr userDrawn="1"/>
          </p:nvSpPr>
          <p:spPr>
            <a:xfrm>
              <a:off x="2918" y="211"/>
              <a:ext cx="115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4" name="Oval 6"/>
            <p:cNvSpPr/>
            <p:nvPr userDrawn="1"/>
          </p:nvSpPr>
          <p:spPr>
            <a:xfrm>
              <a:off x="3814" y="213"/>
              <a:ext cx="1509" cy="1385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5" name="Oval 7"/>
            <p:cNvSpPr/>
            <p:nvPr userDrawn="1"/>
          </p:nvSpPr>
          <p:spPr>
            <a:xfrm>
              <a:off x="5211" y="213"/>
              <a:ext cx="1249" cy="1159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6" name="Oval 8"/>
            <p:cNvSpPr/>
            <p:nvPr userDrawn="1"/>
          </p:nvSpPr>
          <p:spPr>
            <a:xfrm>
              <a:off x="6035" y="0"/>
              <a:ext cx="1249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7" name="Oval 9"/>
            <p:cNvSpPr/>
            <p:nvPr userDrawn="1"/>
          </p:nvSpPr>
          <p:spPr>
            <a:xfrm>
              <a:off x="7026" y="211"/>
              <a:ext cx="1246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8" name="Oval 10"/>
            <p:cNvSpPr/>
            <p:nvPr userDrawn="1"/>
          </p:nvSpPr>
          <p:spPr>
            <a:xfrm>
              <a:off x="7649" y="0"/>
              <a:ext cx="1246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9" name="Oval 11"/>
            <p:cNvSpPr/>
            <p:nvPr userDrawn="1"/>
          </p:nvSpPr>
          <p:spPr>
            <a:xfrm>
              <a:off x="8613" y="411"/>
              <a:ext cx="1246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60" name="Oval 12"/>
            <p:cNvSpPr/>
            <p:nvPr userDrawn="1"/>
          </p:nvSpPr>
          <p:spPr>
            <a:xfrm>
              <a:off x="9519" y="211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61" name="Oval 13"/>
            <p:cNvSpPr/>
            <p:nvPr userDrawn="1"/>
          </p:nvSpPr>
          <p:spPr>
            <a:xfrm>
              <a:off x="10878" y="0"/>
              <a:ext cx="1587" cy="1161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62" name="Oval 14"/>
            <p:cNvSpPr/>
            <p:nvPr userDrawn="1"/>
          </p:nvSpPr>
          <p:spPr>
            <a:xfrm>
              <a:off x="12410" y="213"/>
              <a:ext cx="793" cy="918"/>
            </a:xfrm>
            <a:prstGeom prst="ellipse">
              <a:avLst/>
            </a:prstGeom>
            <a:solidFill>
              <a:srgbClr val="FFA61B"/>
            </a:solidFill>
            <a:ln w="9525">
              <a:noFill/>
            </a:ln>
          </p:spPr>
          <p:txBody>
            <a:bodyPr anchor="ctr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63" name="Rectangle 15"/>
          <p:cNvSpPr/>
          <p:nvPr userDrawn="1"/>
        </p:nvSpPr>
        <p:spPr>
          <a:xfrm>
            <a:off x="-135467" y="6454775"/>
            <a:ext cx="12327467" cy="40322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anchor="ctr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18E40ED-46E7-4BFC-B311-C79AEF0387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45E26D6-4C7B-440E-8607-7CCAC89C030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B91FD-E974-4F3C-A267-B4FB2E936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5BD1C-8A99-4768-A858-FC8ABDC1E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B6B2A-1193-42EA-B241-9FB410C72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173EEB-D216-463F-A2A2-742231254E3C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13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21cnjy.com/help/help_extract.php" TargetMode="Externa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5">
            <a:extLst>
              <a:ext uri="{FF2B5EF4-FFF2-40B4-BE49-F238E27FC236}">
                <a16:creationId xmlns:a16="http://schemas.microsoft.com/office/drawing/2014/main" id="{C663B865-ECB7-4839-81AC-482E2513C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889" y="2230614"/>
            <a:ext cx="4501553" cy="5909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600" dirty="0">
                <a:latin typeface="黑体" panose="02010609060101010101" charset="-122"/>
                <a:ea typeface="黑体" panose="02010609060101010101" charset="-122"/>
              </a:rPr>
              <a:t>第十课  吃饭有讲究</a:t>
            </a:r>
          </a:p>
        </p:txBody>
      </p:sp>
      <p:sp>
        <p:nvSpPr>
          <p:cNvPr id="37" name="文本占位符 5">
            <a:extLst>
              <a:ext uri="{FF2B5EF4-FFF2-40B4-BE49-F238E27FC236}">
                <a16:creationId xmlns:a16="http://schemas.microsoft.com/office/drawing/2014/main" id="{5DEB82DD-7BEC-4DF3-94A6-E9689FF7C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538" y="3122613"/>
            <a:ext cx="31464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部编版      一年级上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水果"/>
          <p:cNvPicPr>
            <a:picLocks noChangeAspect="1"/>
          </p:cNvPicPr>
          <p:nvPr/>
        </p:nvPicPr>
        <p:blipFill>
          <a:blip r:embed="rId2"/>
          <a:srcRect l="66578"/>
          <a:stretch>
            <a:fillRect/>
          </a:stretch>
        </p:blipFill>
        <p:spPr>
          <a:xfrm>
            <a:off x="10158095" y="5020310"/>
            <a:ext cx="1235710" cy="10699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905" y="34226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探究新知</a:t>
            </a:r>
          </a:p>
        </p:txBody>
      </p:sp>
      <p:sp>
        <p:nvSpPr>
          <p:cNvPr id="8" name="矩形 7"/>
          <p:cNvSpPr/>
          <p:nvPr/>
        </p:nvSpPr>
        <p:spPr>
          <a:xfrm>
            <a:off x="16191" y="369471"/>
            <a:ext cx="223838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04498" y="367070"/>
            <a:ext cx="55959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940810" y="552450"/>
            <a:ext cx="457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三、食物的诉说</a:t>
            </a:r>
          </a:p>
        </p:txBody>
      </p:sp>
      <p:sp>
        <p:nvSpPr>
          <p:cNvPr id="4099" name="Rectangle 18"/>
          <p:cNvSpPr/>
          <p:nvPr/>
        </p:nvSpPr>
        <p:spPr>
          <a:xfrm>
            <a:off x="426720" y="-920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pic>
        <p:nvPicPr>
          <p:cNvPr id="5" name="Picture 16" descr="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095" y="3502025"/>
            <a:ext cx="1095375" cy="857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5" descr="7"/>
          <p:cNvPicPr>
            <a:picLocks noChangeAspect="1"/>
          </p:cNvPicPr>
          <p:nvPr/>
        </p:nvPicPr>
        <p:blipFill>
          <a:blip r:embed="rId4"/>
          <a:srcRect l="6344" b="16043"/>
          <a:stretch>
            <a:fillRect/>
          </a:stretch>
        </p:blipFill>
        <p:spPr>
          <a:xfrm>
            <a:off x="4890770" y="1963420"/>
            <a:ext cx="1350010" cy="1024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4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8075" y="1964055"/>
            <a:ext cx="1276985" cy="946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3" descr="2"/>
          <p:cNvPicPr>
            <a:picLocks noChangeAspect="1"/>
          </p:cNvPicPr>
          <p:nvPr/>
        </p:nvPicPr>
        <p:blipFill>
          <a:blip r:embed="rId6"/>
          <a:srcRect t="12982" r="-3414" b="8114"/>
          <a:stretch>
            <a:fillRect/>
          </a:stretch>
        </p:blipFill>
        <p:spPr>
          <a:xfrm>
            <a:off x="8274685" y="1964055"/>
            <a:ext cx="1384935" cy="946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2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330" y="1961515"/>
            <a:ext cx="1198245" cy="1026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1" descr="t010f947de45f4496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5235" y="1961515"/>
            <a:ext cx="1252220" cy="1026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0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9105" y="1963420"/>
            <a:ext cx="1647825" cy="1024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9" descr="01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5490" y="5086350"/>
            <a:ext cx="1296670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8" descr="-00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5235" y="3481705"/>
            <a:ext cx="1252220" cy="899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7" descr="09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0770" y="3480435"/>
            <a:ext cx="1350010" cy="857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6" descr="627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29585" y="3440430"/>
            <a:ext cx="1243330" cy="9404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5" descr="C:\Users\asus\Desktop\41db75c824950adfa9ad23e4b35bcf7d72952.jpg41db75c824950adfa9ad23e4b35bcf7d7295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6834188" y="3441065"/>
            <a:ext cx="939165" cy="9391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4" descr="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45235" y="4928235"/>
            <a:ext cx="1136650" cy="1015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3" descr="68"/>
          <p:cNvPicPr>
            <a:picLocks noChangeAspect="1"/>
          </p:cNvPicPr>
          <p:nvPr/>
        </p:nvPicPr>
        <p:blipFill>
          <a:blip r:embed="rId16"/>
          <a:srcRect l="15935"/>
          <a:stretch>
            <a:fillRect/>
          </a:stretch>
        </p:blipFill>
        <p:spPr>
          <a:xfrm>
            <a:off x="3030220" y="4928235"/>
            <a:ext cx="1242695" cy="1015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" descr="C:\Users\asus\Desktop\苹果.jpg苹果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4991735" y="5126990"/>
            <a:ext cx="1148715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水果"/>
          <p:cNvPicPr>
            <a:picLocks noChangeAspect="1"/>
          </p:cNvPicPr>
          <p:nvPr/>
        </p:nvPicPr>
        <p:blipFill>
          <a:blip r:embed="rId2"/>
          <a:srcRect r="52909"/>
          <a:stretch>
            <a:fillRect/>
          </a:stretch>
        </p:blipFill>
        <p:spPr>
          <a:xfrm>
            <a:off x="6445250" y="4928235"/>
            <a:ext cx="1678940" cy="1212850"/>
          </a:xfrm>
          <a:prstGeom prst="rect">
            <a:avLst/>
          </a:prstGeom>
        </p:spPr>
      </p:pic>
      <p:pic>
        <p:nvPicPr>
          <p:cNvPr id="25" name="图片 24" descr="水果"/>
          <p:cNvPicPr>
            <a:picLocks noChangeAspect="1"/>
          </p:cNvPicPr>
          <p:nvPr/>
        </p:nvPicPr>
        <p:blipFill>
          <a:blip r:embed="rId2"/>
          <a:srcRect l="47373" r="30728"/>
          <a:stretch>
            <a:fillRect/>
          </a:stretch>
        </p:blipFill>
        <p:spPr>
          <a:xfrm>
            <a:off x="8274050" y="3502025"/>
            <a:ext cx="1386205" cy="9956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905" y="34226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探究新知</a:t>
            </a:r>
          </a:p>
        </p:txBody>
      </p:sp>
      <p:sp>
        <p:nvSpPr>
          <p:cNvPr id="8" name="矩形 7"/>
          <p:cNvSpPr/>
          <p:nvPr/>
        </p:nvSpPr>
        <p:spPr>
          <a:xfrm>
            <a:off x="16191" y="369471"/>
            <a:ext cx="223838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04498" y="367070"/>
            <a:ext cx="55959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940810" y="552450"/>
            <a:ext cx="457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三、食物的诉说</a:t>
            </a:r>
          </a:p>
        </p:txBody>
      </p:sp>
      <p:sp>
        <p:nvSpPr>
          <p:cNvPr id="4099" name="Rectangle 18"/>
          <p:cNvSpPr/>
          <p:nvPr/>
        </p:nvSpPr>
        <p:spPr>
          <a:xfrm>
            <a:off x="426720" y="-920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100" name="文本框 99"/>
          <p:cNvSpPr txBox="1"/>
          <p:nvPr/>
        </p:nvSpPr>
        <p:spPr>
          <a:xfrm>
            <a:off x="956945" y="1924685"/>
            <a:ext cx="1048067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蔬菜类：胡萝卜、黄瓜、青椒、番茄、油菜、土豆、蘑菇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32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粮食类：米饭、馒头、玉米棒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32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鱼肉蛋奶类：鱼、虾、鸡、牛奶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32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水果类：苹果、石榴、橘子、菠萝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905" y="34226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探究新知</a:t>
            </a:r>
          </a:p>
        </p:txBody>
      </p:sp>
      <p:sp>
        <p:nvSpPr>
          <p:cNvPr id="8" name="矩形 7"/>
          <p:cNvSpPr/>
          <p:nvPr/>
        </p:nvSpPr>
        <p:spPr>
          <a:xfrm>
            <a:off x="16191" y="369471"/>
            <a:ext cx="223838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04498" y="367070"/>
            <a:ext cx="55959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940810" y="552450"/>
            <a:ext cx="457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三、食物的诉说</a:t>
            </a:r>
          </a:p>
        </p:txBody>
      </p:sp>
      <p:sp>
        <p:nvSpPr>
          <p:cNvPr id="4099" name="Rectangle 18"/>
          <p:cNvSpPr/>
          <p:nvPr/>
        </p:nvSpPr>
        <p:spPr>
          <a:xfrm>
            <a:off x="426720" y="-920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pic>
        <p:nvPicPr>
          <p:cNvPr id="8198" name="图片 1" descr="C:\Users\asus\Desktop\6788839_093046202246_2.jpg6788839_093046202246_2"/>
          <p:cNvPicPr>
            <a:picLocks noChangeAspect="1"/>
          </p:cNvPicPr>
          <p:nvPr/>
        </p:nvPicPr>
        <p:blipFill>
          <a:blip r:embed="rId2"/>
          <a:srcRect l="8244" t="9144" r="6179" b="9144"/>
          <a:stretch>
            <a:fillRect/>
          </a:stretch>
        </p:blipFill>
        <p:spPr>
          <a:xfrm>
            <a:off x="2213610" y="1393190"/>
            <a:ext cx="7682865" cy="5119370"/>
          </a:xfrm>
          <a:prstGeom prst="round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3429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探究新知</a:t>
            </a:r>
          </a:p>
        </p:txBody>
      </p:sp>
      <p:sp>
        <p:nvSpPr>
          <p:cNvPr id="8" name="矩形 7"/>
          <p:cNvSpPr/>
          <p:nvPr/>
        </p:nvSpPr>
        <p:spPr>
          <a:xfrm>
            <a:off x="61911" y="370106"/>
            <a:ext cx="223838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50218" y="367705"/>
            <a:ext cx="55959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502" name="Group 23"/>
          <p:cNvGrpSpPr/>
          <p:nvPr/>
        </p:nvGrpSpPr>
        <p:grpSpPr>
          <a:xfrm>
            <a:off x="9428163" y="24765"/>
            <a:ext cx="2640012" cy="1884363"/>
            <a:chOff x="0" y="0"/>
            <a:chExt cx="4159" cy="2967"/>
          </a:xfrm>
        </p:grpSpPr>
        <p:pic>
          <p:nvPicPr>
            <p:cNvPr id="20503" name="Picture 24" descr="header_b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331" r="85" b="-159"/>
            <a:stretch>
              <a:fillRect/>
            </a:stretch>
          </p:blipFill>
          <p:spPr>
            <a:xfrm>
              <a:off x="441" y="501"/>
              <a:ext cx="3428" cy="24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04" name="Oval 25"/>
            <p:cNvSpPr/>
            <p:nvPr/>
          </p:nvSpPr>
          <p:spPr>
            <a:xfrm>
              <a:off x="0" y="0"/>
              <a:ext cx="1361" cy="102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5" name="Oval 26"/>
            <p:cNvSpPr/>
            <p:nvPr/>
          </p:nvSpPr>
          <p:spPr>
            <a:xfrm>
              <a:off x="795" y="200"/>
              <a:ext cx="1361" cy="51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6" name="Oval 27"/>
            <p:cNvSpPr/>
            <p:nvPr/>
          </p:nvSpPr>
          <p:spPr>
            <a:xfrm>
              <a:off x="2799" y="200"/>
              <a:ext cx="1361" cy="102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512820" y="385445"/>
            <a:ext cx="45319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四、这样吃好吗</a:t>
            </a:r>
          </a:p>
        </p:txBody>
      </p:sp>
      <p:pic>
        <p:nvPicPr>
          <p:cNvPr id="7170" name="Picture 5" descr="chi02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960" y="2621280"/>
            <a:ext cx="4568825" cy="2732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Oval 6"/>
          <p:cNvSpPr/>
          <p:nvPr/>
        </p:nvSpPr>
        <p:spPr>
          <a:xfrm>
            <a:off x="2804160" y="1729105"/>
            <a:ext cx="3086100" cy="741363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7172" name="Text Box 8"/>
          <p:cNvSpPr txBox="1"/>
          <p:nvPr/>
        </p:nvSpPr>
        <p:spPr>
          <a:xfrm>
            <a:off x="2346960" y="1881505"/>
            <a:ext cx="35433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1800" b="1" dirty="0">
                <a:solidFill>
                  <a:srgbClr val="003300"/>
                </a:solidFill>
                <a:latin typeface="楷体" panose="02010609060101010101" charset="-122"/>
                <a:ea typeface="楷体" panose="02010609060101010101" charset="-122"/>
              </a:rPr>
              <a:t>　　别吃太多了，当心肚子痛！</a:t>
            </a:r>
          </a:p>
        </p:txBody>
      </p:sp>
      <p:sp>
        <p:nvSpPr>
          <p:cNvPr id="7173" name="Oval 10"/>
          <p:cNvSpPr/>
          <p:nvPr/>
        </p:nvSpPr>
        <p:spPr>
          <a:xfrm>
            <a:off x="6766560" y="2262505"/>
            <a:ext cx="2801938" cy="69373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/>
          </a:p>
        </p:txBody>
      </p:sp>
      <p:sp>
        <p:nvSpPr>
          <p:cNvPr id="7174" name="Text Box 12"/>
          <p:cNvSpPr txBox="1"/>
          <p:nvPr/>
        </p:nvSpPr>
        <p:spPr>
          <a:xfrm>
            <a:off x="6995160" y="2426018"/>
            <a:ext cx="248602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1800" b="1" dirty="0">
                <a:solidFill>
                  <a:srgbClr val="003300"/>
                </a:solidFill>
                <a:latin typeface="楷体" panose="02010609060101010101" charset="-122"/>
                <a:ea typeface="楷体" panose="02010609060101010101" charset="-122"/>
              </a:rPr>
              <a:t>真好吃，还要多吃点！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4099560" y="5550218"/>
            <a:ext cx="3200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不对，吃得太多啦！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3429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探究新知</a:t>
            </a:r>
          </a:p>
        </p:txBody>
      </p:sp>
      <p:sp>
        <p:nvSpPr>
          <p:cNvPr id="8" name="矩形 7"/>
          <p:cNvSpPr/>
          <p:nvPr/>
        </p:nvSpPr>
        <p:spPr>
          <a:xfrm>
            <a:off x="61911" y="370106"/>
            <a:ext cx="223838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50218" y="367705"/>
            <a:ext cx="55959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502" name="Group 23"/>
          <p:cNvGrpSpPr/>
          <p:nvPr/>
        </p:nvGrpSpPr>
        <p:grpSpPr>
          <a:xfrm>
            <a:off x="9428163" y="24765"/>
            <a:ext cx="2640012" cy="1884363"/>
            <a:chOff x="0" y="0"/>
            <a:chExt cx="4159" cy="2967"/>
          </a:xfrm>
        </p:grpSpPr>
        <p:pic>
          <p:nvPicPr>
            <p:cNvPr id="20503" name="Picture 24" descr="header_b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331" r="85" b="-159"/>
            <a:stretch>
              <a:fillRect/>
            </a:stretch>
          </p:blipFill>
          <p:spPr>
            <a:xfrm>
              <a:off x="441" y="501"/>
              <a:ext cx="3428" cy="24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04" name="Oval 25"/>
            <p:cNvSpPr/>
            <p:nvPr/>
          </p:nvSpPr>
          <p:spPr>
            <a:xfrm>
              <a:off x="0" y="0"/>
              <a:ext cx="1361" cy="102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5" name="Oval 26"/>
            <p:cNvSpPr/>
            <p:nvPr/>
          </p:nvSpPr>
          <p:spPr>
            <a:xfrm>
              <a:off x="795" y="200"/>
              <a:ext cx="1361" cy="51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6" name="Oval 27"/>
            <p:cNvSpPr/>
            <p:nvPr/>
          </p:nvSpPr>
          <p:spPr>
            <a:xfrm>
              <a:off x="2799" y="200"/>
              <a:ext cx="1361" cy="102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512820" y="385445"/>
            <a:ext cx="45319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四、这样吃好吗</a:t>
            </a:r>
          </a:p>
        </p:txBody>
      </p:sp>
      <p:pic>
        <p:nvPicPr>
          <p:cNvPr id="8194" name="Picture 2" descr="IMG_14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80" y="1908810"/>
            <a:ext cx="5562600" cy="417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AutoShape 4"/>
          <p:cNvSpPr/>
          <p:nvPr/>
        </p:nvSpPr>
        <p:spPr>
          <a:xfrm>
            <a:off x="6050280" y="1196340"/>
            <a:ext cx="4038600" cy="1371600"/>
          </a:xfrm>
          <a:prstGeom prst="wedgeEllipseCallout">
            <a:avLst>
              <a:gd name="adj1" fmla="val -40625"/>
              <a:gd name="adj2" fmla="val 8003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没我爱吃的菜，不吃了。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2956560" y="6130290"/>
            <a:ext cx="4343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</a:rPr>
              <a:t>不对，挑食吃得太少了。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3429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学以致用</a:t>
            </a:r>
          </a:p>
        </p:txBody>
      </p:sp>
      <p:sp>
        <p:nvSpPr>
          <p:cNvPr id="8" name="矩形 7"/>
          <p:cNvSpPr/>
          <p:nvPr/>
        </p:nvSpPr>
        <p:spPr>
          <a:xfrm>
            <a:off x="61911" y="370106"/>
            <a:ext cx="223838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50218" y="367705"/>
            <a:ext cx="55959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316990" y="1308735"/>
            <a:ext cx="978281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7970" fontAlgn="auto">
              <a:lnSpc>
                <a:spcPct val="150000"/>
              </a:lnSpc>
            </a:pPr>
            <a:r>
              <a:rPr sz="3200" b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下面做法正确的请打“√”，错误的请画“×”。</a:t>
            </a:r>
          </a:p>
          <a:p>
            <a:pPr indent="267970" fontAlgn="auto">
              <a:lnSpc>
                <a:spcPct val="150000"/>
              </a:lnSpc>
            </a:pPr>
            <a:r>
              <a:rPr sz="3200" b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1.吃饭前要洗手。（   ）</a:t>
            </a:r>
          </a:p>
          <a:p>
            <a:pPr indent="267970" fontAlgn="auto">
              <a:lnSpc>
                <a:spcPct val="150000"/>
              </a:lnSpc>
            </a:pPr>
            <a:r>
              <a:rPr sz="3200" b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2.爷爷奶奶还没有来，我就开始吃饭了。（   ）</a:t>
            </a:r>
          </a:p>
          <a:p>
            <a:pPr indent="267970" fontAlgn="auto">
              <a:lnSpc>
                <a:spcPct val="150000"/>
              </a:lnSpc>
            </a:pPr>
            <a:r>
              <a:rPr sz="3200" b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3.我不喜欢吃蔬菜和水果。（   ）</a:t>
            </a:r>
          </a:p>
          <a:p>
            <a:pPr indent="267970" fontAlgn="auto">
              <a:lnSpc>
                <a:spcPct val="150000"/>
              </a:lnSpc>
            </a:pPr>
            <a:r>
              <a:rPr sz="3200" b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4.吃东西时要适度，不能暴饮暴食。（   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27225" y="5276215"/>
            <a:ext cx="756285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267970" algn="l" fontAlgn="auto">
              <a:lnSpc>
                <a:spcPct val="150000"/>
              </a:lnSpc>
            </a:pPr>
            <a:r>
              <a:rPr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答案：1.√； 2.×；  3.×；  4.√。</a:t>
            </a:r>
            <a:endParaRPr lang="zh-CN" altLang="en-US" sz="32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3429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课堂小结</a:t>
            </a:r>
          </a:p>
        </p:txBody>
      </p:sp>
      <p:sp>
        <p:nvSpPr>
          <p:cNvPr id="8" name="矩形 7"/>
          <p:cNvSpPr/>
          <p:nvPr/>
        </p:nvSpPr>
        <p:spPr>
          <a:xfrm>
            <a:off x="61911" y="370106"/>
            <a:ext cx="223838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50218" y="367705"/>
            <a:ext cx="55959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368" name="Picture 9"/>
          <p:cNvPicPr>
            <a:picLocks noChangeAspect="1"/>
          </p:cNvPicPr>
          <p:nvPr/>
        </p:nvPicPr>
        <p:blipFill>
          <a:blip r:embed="rId2"/>
          <a:srcRect r="6975"/>
          <a:stretch>
            <a:fillRect/>
          </a:stretch>
        </p:blipFill>
        <p:spPr>
          <a:xfrm>
            <a:off x="2291715" y="1287780"/>
            <a:ext cx="7446645" cy="4864100"/>
          </a:xfrm>
          <a:prstGeom prst="round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>
            <a:extLst>
              <a:ext uri="{FF2B5EF4-FFF2-40B4-BE49-F238E27FC236}">
                <a16:creationId xmlns:a16="http://schemas.microsoft.com/office/drawing/2014/main" id="{8B521B50-9E9C-425D-A4EA-8BF243D1E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820738"/>
            <a:ext cx="8374062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85">
            <a:extLst>
              <a:ext uri="{FF2B5EF4-FFF2-40B4-BE49-F238E27FC236}">
                <a16:creationId xmlns:a16="http://schemas.microsoft.com/office/drawing/2014/main" id="{A5655B68-9B32-44A0-92A5-135D601A1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8463" y="1897063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8651"/>
                </a:solidFill>
                <a:effectLst/>
                <a:uLnTx/>
                <a:uFillTx/>
                <a:latin typeface="思源黑体 CN Bold" pitchFamily="34" charset="-122"/>
                <a:ea typeface="思源黑体 CN Bold" pitchFamily="34" charset="-122"/>
                <a:cs typeface="+mn-cs"/>
              </a:rPr>
              <a:t>谢谢</a:t>
            </a:r>
          </a:p>
        </p:txBody>
      </p:sp>
      <p:sp>
        <p:nvSpPr>
          <p:cNvPr id="12291" name="文本框 87">
            <a:extLst>
              <a:ext uri="{FF2B5EF4-FFF2-40B4-BE49-F238E27FC236}">
                <a16:creationId xmlns:a16="http://schemas.microsoft.com/office/drawing/2014/main" id="{61C8831E-4CF1-4B08-8727-FB235ACB6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2911475"/>
            <a:ext cx="5827712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世纪教育网（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www.21cnjy.com)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中小学教育资源网站</a:t>
            </a:r>
          </a:p>
        </p:txBody>
      </p:sp>
      <p:sp>
        <p:nvSpPr>
          <p:cNvPr id="12292" name="矩形 1">
            <a:extLst>
              <a:ext uri="{FF2B5EF4-FFF2-40B4-BE49-F238E27FC236}">
                <a16:creationId xmlns:a16="http://schemas.microsoft.com/office/drawing/2014/main" id="{34F85328-85AE-40FB-8FFD-AEA477026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800" y="3316288"/>
            <a:ext cx="5384800" cy="1477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      有大把高质量资料？一线教师？一线教研员？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欢迎加入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21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世纪教育网教师合作团队！！月薪过万不是梦！！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详情请看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：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  <a:hlinkClick r:id="rId2"/>
              </a:rPr>
              <a:t>https://www.21cnjy.com/help/help_extract.php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342900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新课导入</a:t>
            </a:r>
          </a:p>
        </p:txBody>
      </p:sp>
      <p:sp>
        <p:nvSpPr>
          <p:cNvPr id="8" name="矩形 7"/>
          <p:cNvSpPr/>
          <p:nvPr/>
        </p:nvSpPr>
        <p:spPr>
          <a:xfrm>
            <a:off x="61911" y="370106"/>
            <a:ext cx="223838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50218" y="367705"/>
            <a:ext cx="55959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478" name="图片 29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8" y="4976495"/>
            <a:ext cx="1887537" cy="175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2866073" y="2677160"/>
            <a:ext cx="706945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6000" b="1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楷体" panose="02010609060101010101" charset="-122"/>
                <a:ea typeface="楷体" panose="02010609060101010101" charset="-122"/>
              </a:rPr>
              <a:t>巧虎吃东西前要洗手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65700" y="598805"/>
            <a:ext cx="2378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视频播放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3429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探究新知</a:t>
            </a:r>
          </a:p>
        </p:txBody>
      </p:sp>
      <p:sp>
        <p:nvSpPr>
          <p:cNvPr id="8" name="矩形 7"/>
          <p:cNvSpPr/>
          <p:nvPr/>
        </p:nvSpPr>
        <p:spPr>
          <a:xfrm>
            <a:off x="61911" y="370106"/>
            <a:ext cx="223838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50218" y="367705"/>
            <a:ext cx="55959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502" name="Group 23"/>
          <p:cNvGrpSpPr/>
          <p:nvPr/>
        </p:nvGrpSpPr>
        <p:grpSpPr>
          <a:xfrm>
            <a:off x="9428163" y="24765"/>
            <a:ext cx="2640012" cy="1884363"/>
            <a:chOff x="0" y="0"/>
            <a:chExt cx="4159" cy="2967"/>
          </a:xfrm>
        </p:grpSpPr>
        <p:pic>
          <p:nvPicPr>
            <p:cNvPr id="20503" name="Picture 24" descr="header_b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331" r="85" b="-159"/>
            <a:stretch>
              <a:fillRect/>
            </a:stretch>
          </p:blipFill>
          <p:spPr>
            <a:xfrm>
              <a:off x="441" y="501"/>
              <a:ext cx="3428" cy="24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04" name="Oval 25"/>
            <p:cNvSpPr/>
            <p:nvPr/>
          </p:nvSpPr>
          <p:spPr>
            <a:xfrm>
              <a:off x="0" y="0"/>
              <a:ext cx="1361" cy="102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5" name="Oval 26"/>
            <p:cNvSpPr/>
            <p:nvPr/>
          </p:nvSpPr>
          <p:spPr>
            <a:xfrm>
              <a:off x="795" y="200"/>
              <a:ext cx="1361" cy="51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6" name="Oval 27"/>
            <p:cNvSpPr/>
            <p:nvPr/>
          </p:nvSpPr>
          <p:spPr>
            <a:xfrm>
              <a:off x="2799" y="200"/>
              <a:ext cx="1361" cy="102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0509" name="图片 29" descr="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513965"/>
            <a:ext cx="2345055" cy="2180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0" name="图片 30" descr="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48" y="5311458"/>
            <a:ext cx="1468437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319780" y="460375"/>
            <a:ext cx="5106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一、放学回家玩什么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29330" y="2999740"/>
            <a:ext cx="6950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分享：怎样才能把手洗干净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3429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探究新知</a:t>
            </a:r>
          </a:p>
        </p:txBody>
      </p:sp>
      <p:sp>
        <p:nvSpPr>
          <p:cNvPr id="8" name="矩形 7"/>
          <p:cNvSpPr/>
          <p:nvPr/>
        </p:nvSpPr>
        <p:spPr>
          <a:xfrm>
            <a:off x="61911" y="370106"/>
            <a:ext cx="223838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50218" y="367705"/>
            <a:ext cx="55959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502" name="Group 23"/>
          <p:cNvGrpSpPr/>
          <p:nvPr/>
        </p:nvGrpSpPr>
        <p:grpSpPr>
          <a:xfrm>
            <a:off x="9428163" y="24765"/>
            <a:ext cx="2640012" cy="1884363"/>
            <a:chOff x="0" y="0"/>
            <a:chExt cx="4159" cy="2967"/>
          </a:xfrm>
        </p:grpSpPr>
        <p:pic>
          <p:nvPicPr>
            <p:cNvPr id="20503" name="Picture 24" descr="header_b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331" r="85" b="-159"/>
            <a:stretch>
              <a:fillRect/>
            </a:stretch>
          </p:blipFill>
          <p:spPr>
            <a:xfrm>
              <a:off x="441" y="501"/>
              <a:ext cx="3428" cy="24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04" name="Oval 25"/>
            <p:cNvSpPr/>
            <p:nvPr/>
          </p:nvSpPr>
          <p:spPr>
            <a:xfrm>
              <a:off x="0" y="0"/>
              <a:ext cx="1361" cy="102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5" name="Oval 26"/>
            <p:cNvSpPr/>
            <p:nvPr/>
          </p:nvSpPr>
          <p:spPr>
            <a:xfrm>
              <a:off x="795" y="200"/>
              <a:ext cx="1361" cy="51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6" name="Oval 27"/>
            <p:cNvSpPr/>
            <p:nvPr/>
          </p:nvSpPr>
          <p:spPr>
            <a:xfrm>
              <a:off x="2799" y="200"/>
              <a:ext cx="1361" cy="102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319780" y="460375"/>
            <a:ext cx="5106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一、放学回家玩什么</a:t>
            </a:r>
          </a:p>
        </p:txBody>
      </p:sp>
      <p:pic>
        <p:nvPicPr>
          <p:cNvPr id="5123" name="Picture 8" descr="细菌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770" y="2007870"/>
            <a:ext cx="4389120" cy="2996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7" descr="细菌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855" y="2007235"/>
            <a:ext cx="4612640" cy="299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5"/>
          <p:cNvSpPr txBox="1"/>
          <p:nvPr/>
        </p:nvSpPr>
        <p:spPr>
          <a:xfrm>
            <a:off x="3429000" y="5583555"/>
            <a:ext cx="62788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我们的小手上，有各种各样的细菌。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6999537_105129217305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60" y="1237615"/>
            <a:ext cx="9433560" cy="53651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25" y="3429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探究新知</a:t>
            </a:r>
          </a:p>
        </p:txBody>
      </p:sp>
      <p:sp>
        <p:nvSpPr>
          <p:cNvPr id="8" name="矩形 7"/>
          <p:cNvSpPr/>
          <p:nvPr/>
        </p:nvSpPr>
        <p:spPr>
          <a:xfrm>
            <a:off x="61911" y="370106"/>
            <a:ext cx="223838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50218" y="367705"/>
            <a:ext cx="55959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319780" y="460375"/>
            <a:ext cx="5106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一、放学回家玩什么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5" y="3429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探究新知</a:t>
            </a:r>
          </a:p>
        </p:txBody>
      </p:sp>
      <p:sp>
        <p:nvSpPr>
          <p:cNvPr id="8" name="矩形 7"/>
          <p:cNvSpPr/>
          <p:nvPr/>
        </p:nvSpPr>
        <p:spPr>
          <a:xfrm>
            <a:off x="61911" y="370106"/>
            <a:ext cx="223838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50218" y="367705"/>
            <a:ext cx="55959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502" name="Group 23"/>
          <p:cNvGrpSpPr/>
          <p:nvPr/>
        </p:nvGrpSpPr>
        <p:grpSpPr>
          <a:xfrm>
            <a:off x="9428163" y="24765"/>
            <a:ext cx="2640012" cy="1884363"/>
            <a:chOff x="0" y="0"/>
            <a:chExt cx="4159" cy="2967"/>
          </a:xfrm>
        </p:grpSpPr>
        <p:pic>
          <p:nvPicPr>
            <p:cNvPr id="20503" name="Picture 24" descr="header_b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331" r="85" b="-159"/>
            <a:stretch>
              <a:fillRect/>
            </a:stretch>
          </p:blipFill>
          <p:spPr>
            <a:xfrm>
              <a:off x="441" y="501"/>
              <a:ext cx="3428" cy="24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04" name="Oval 25"/>
            <p:cNvSpPr/>
            <p:nvPr/>
          </p:nvSpPr>
          <p:spPr>
            <a:xfrm>
              <a:off x="0" y="0"/>
              <a:ext cx="1361" cy="102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5" name="Oval 26"/>
            <p:cNvSpPr/>
            <p:nvPr/>
          </p:nvSpPr>
          <p:spPr>
            <a:xfrm>
              <a:off x="795" y="200"/>
              <a:ext cx="1361" cy="51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6" name="Oval 27"/>
            <p:cNvSpPr/>
            <p:nvPr/>
          </p:nvSpPr>
          <p:spPr>
            <a:xfrm>
              <a:off x="2799" y="200"/>
              <a:ext cx="1361" cy="102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0509" name="图片 29" descr="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513965"/>
            <a:ext cx="2345055" cy="2180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0" name="图片 30" descr="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48" y="5311458"/>
            <a:ext cx="1468437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319780" y="460375"/>
            <a:ext cx="5106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一、放学回家玩什么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08450" y="2968625"/>
            <a:ext cx="5320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演示：你学会了吗？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图片 3"/>
          <p:cNvPicPr>
            <a:picLocks noChangeAspect="1"/>
          </p:cNvPicPr>
          <p:nvPr/>
        </p:nvPicPr>
        <p:blipFill>
          <a:blip r:embed="rId2"/>
          <a:srcRect l="26691" t="20599" b="5901"/>
          <a:stretch>
            <a:fillRect/>
          </a:stretch>
        </p:blipFill>
        <p:spPr>
          <a:xfrm>
            <a:off x="4152900" y="3881755"/>
            <a:ext cx="3405505" cy="2479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8625" y="3429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探究新知</a:t>
            </a:r>
          </a:p>
        </p:txBody>
      </p:sp>
      <p:sp>
        <p:nvSpPr>
          <p:cNvPr id="8" name="矩形 7"/>
          <p:cNvSpPr/>
          <p:nvPr/>
        </p:nvSpPr>
        <p:spPr>
          <a:xfrm>
            <a:off x="61911" y="370106"/>
            <a:ext cx="223838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50218" y="367705"/>
            <a:ext cx="55959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43300" y="339725"/>
            <a:ext cx="5106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二、我在餐桌上</a:t>
            </a:r>
          </a:p>
        </p:txBody>
      </p:sp>
      <p:pic>
        <p:nvPicPr>
          <p:cNvPr id="11" name="图片 10" descr="C:\Users\asus\Desktop\搽桌子.jpg搽桌子"/>
          <p:cNvPicPr>
            <a:picLocks noChangeAspect="1"/>
          </p:cNvPicPr>
          <p:nvPr/>
        </p:nvPicPr>
        <p:blipFill>
          <a:blip r:embed="rId3"/>
          <a:srcRect l="29282" t="29282"/>
          <a:stretch>
            <a:fillRect/>
          </a:stretch>
        </p:blipFill>
        <p:spPr>
          <a:xfrm>
            <a:off x="1851660" y="1137920"/>
            <a:ext cx="3334385" cy="25819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732405" y="3715385"/>
            <a:ext cx="1829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擦桌子真烦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25690" y="3707130"/>
            <a:ext cx="3054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>
                <a:latin typeface="楷体" panose="02010609060101010101" charset="-122"/>
                <a:ea typeface="楷体" panose="02010609060101010101" charset="-122"/>
              </a:rPr>
              <a:t>我好饿，先吃饭了</a:t>
            </a:r>
          </a:p>
        </p:txBody>
      </p:sp>
      <p:sp>
        <p:nvSpPr>
          <p:cNvPr id="17" name="Text Box 8"/>
          <p:cNvSpPr txBox="1"/>
          <p:nvPr/>
        </p:nvSpPr>
        <p:spPr>
          <a:xfrm>
            <a:off x="4406265" y="6436995"/>
            <a:ext cx="28359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别给我夹了，真烦</a:t>
            </a:r>
          </a:p>
        </p:txBody>
      </p:sp>
      <p:pic>
        <p:nvPicPr>
          <p:cNvPr id="10247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310" y="1122045"/>
            <a:ext cx="3899535" cy="2608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9" descr="C:\Users\asus\Desktop\餐桌礼仪.jpeg餐桌礼仪"/>
          <p:cNvPicPr>
            <a:picLocks noChangeAspect="1"/>
          </p:cNvPicPr>
          <p:nvPr/>
        </p:nvPicPr>
        <p:blipFill>
          <a:blip r:embed="rId2"/>
          <a:srcRect l="8773"/>
          <a:stretch>
            <a:fillRect/>
          </a:stretch>
        </p:blipFill>
        <p:spPr>
          <a:xfrm>
            <a:off x="3201670" y="1970405"/>
            <a:ext cx="5022850" cy="2841625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8625" y="3429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探究新知</a:t>
            </a:r>
          </a:p>
        </p:txBody>
      </p:sp>
      <p:sp>
        <p:nvSpPr>
          <p:cNvPr id="8" name="矩形 7"/>
          <p:cNvSpPr/>
          <p:nvPr/>
        </p:nvSpPr>
        <p:spPr>
          <a:xfrm>
            <a:off x="61911" y="370106"/>
            <a:ext cx="223838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50218" y="367705"/>
            <a:ext cx="55959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43300" y="385445"/>
            <a:ext cx="5106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二、我在餐桌上</a:t>
            </a:r>
          </a:p>
        </p:txBody>
      </p:sp>
      <p:sp>
        <p:nvSpPr>
          <p:cNvPr id="7177" name="Text Box 11"/>
          <p:cNvSpPr txBox="1"/>
          <p:nvPr/>
        </p:nvSpPr>
        <p:spPr>
          <a:xfrm>
            <a:off x="4629150" y="5248275"/>
            <a:ext cx="21678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餐桌礼仪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52500" y="4758690"/>
            <a:ext cx="10649585" cy="829945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红公鸡，绿尾巴，脑袋埋在地底下。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625" y="3429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探究新知</a:t>
            </a:r>
          </a:p>
        </p:txBody>
      </p:sp>
      <p:sp>
        <p:nvSpPr>
          <p:cNvPr id="8" name="矩形 7"/>
          <p:cNvSpPr/>
          <p:nvPr/>
        </p:nvSpPr>
        <p:spPr>
          <a:xfrm>
            <a:off x="61911" y="370106"/>
            <a:ext cx="223838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50218" y="367705"/>
            <a:ext cx="55959" cy="590550"/>
          </a:xfrm>
          <a:prstGeom prst="rect">
            <a:avLst/>
          </a:prstGeom>
          <a:solidFill>
            <a:srgbClr val="266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502" name="Group 23"/>
          <p:cNvGrpSpPr/>
          <p:nvPr/>
        </p:nvGrpSpPr>
        <p:grpSpPr>
          <a:xfrm>
            <a:off x="9428163" y="24765"/>
            <a:ext cx="2640012" cy="1884363"/>
            <a:chOff x="0" y="0"/>
            <a:chExt cx="4159" cy="2967"/>
          </a:xfrm>
        </p:grpSpPr>
        <p:pic>
          <p:nvPicPr>
            <p:cNvPr id="20503" name="Picture 24" descr="header_b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331" r="85" b="-159"/>
            <a:stretch>
              <a:fillRect/>
            </a:stretch>
          </p:blipFill>
          <p:spPr>
            <a:xfrm>
              <a:off x="441" y="501"/>
              <a:ext cx="3428" cy="24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04" name="Oval 25"/>
            <p:cNvSpPr/>
            <p:nvPr/>
          </p:nvSpPr>
          <p:spPr>
            <a:xfrm>
              <a:off x="0" y="0"/>
              <a:ext cx="1361" cy="102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5" name="Oval 26"/>
            <p:cNvSpPr/>
            <p:nvPr/>
          </p:nvSpPr>
          <p:spPr>
            <a:xfrm>
              <a:off x="795" y="200"/>
              <a:ext cx="1361" cy="51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06" name="Oval 27"/>
            <p:cNvSpPr/>
            <p:nvPr/>
          </p:nvSpPr>
          <p:spPr>
            <a:xfrm>
              <a:off x="2799" y="200"/>
              <a:ext cx="1361" cy="102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0510" name="图片 30" descr="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5693410"/>
            <a:ext cx="1148080" cy="1216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3543300" y="400685"/>
            <a:ext cx="4524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三、食物的诉说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389120" y="1309370"/>
            <a:ext cx="32150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游戏：猜谜语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2020" y="2147570"/>
            <a:ext cx="6457315" cy="5835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一菜心白外青帮。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48690" y="2923540"/>
            <a:ext cx="10653395" cy="15684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二小，二小，头上长草，兄弟七八个，围着柱子坐，大家一分手，衣服就扯破。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04360" y="2194560"/>
            <a:ext cx="26212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(谜底：白菜)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19065" y="3648075"/>
            <a:ext cx="26212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(谜底：大蒜)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74280" y="4761865"/>
            <a:ext cx="30276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(谜底：红萝卜)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" grpId="0" animBg="1"/>
      <p:bldP spid="5" grpId="0" animBg="1"/>
      <p:bldP spid="9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420</Words>
  <Application>Microsoft Office PowerPoint</Application>
  <PresentationFormat>宽屏</PresentationFormat>
  <Paragraphs>66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黑体</vt:lpstr>
      <vt:lpstr>华文中宋</vt:lpstr>
      <vt:lpstr>楷体</vt:lpstr>
      <vt:lpstr>思源黑体 CN Bold</vt:lpstr>
      <vt:lpstr>宋体</vt:lpstr>
      <vt:lpstr>微软雅黑</vt:lpstr>
      <vt:lpstr>Arial</vt:lpstr>
      <vt:lpstr>Calibri</vt:lpstr>
      <vt:lpstr>Calibri Light</vt:lpstr>
      <vt:lpstr>默认设计模板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book pro</dc:creator>
  <cp:lastModifiedBy>PC</cp:lastModifiedBy>
  <cp:revision>106</cp:revision>
  <dcterms:created xsi:type="dcterms:W3CDTF">2016-09-07T14:27:00Z</dcterms:created>
  <dcterms:modified xsi:type="dcterms:W3CDTF">2018-10-20T06:48:26Z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