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5.xml" ContentType="application/vnd.openxmlformats-officedocument.presentationml.tags+xml"/>
  <Override PartName="/ppt/notesSlides/notesSlide28.xml" ContentType="application/vnd.openxmlformats-officedocument.presentationml.notesSlide+xml"/>
  <Override PartName="/ppt/tags/tag6.xml" ContentType="application/vnd.openxmlformats-officedocument.presentationml.tags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2" r:id="rId2"/>
  </p:sldMasterIdLst>
  <p:notesMasterIdLst>
    <p:notesMasterId r:id="rId139"/>
  </p:notesMasterIdLst>
  <p:sldIdLst>
    <p:sldId id="3095" r:id="rId3"/>
    <p:sldId id="2524" r:id="rId4"/>
    <p:sldId id="2100" r:id="rId5"/>
    <p:sldId id="2469" r:id="rId6"/>
    <p:sldId id="2471" r:id="rId7"/>
    <p:sldId id="2466" r:id="rId8"/>
    <p:sldId id="2472" r:id="rId9"/>
    <p:sldId id="2474" r:id="rId10"/>
    <p:sldId id="2482" r:id="rId11"/>
    <p:sldId id="2500" r:id="rId12"/>
    <p:sldId id="2526" r:id="rId13"/>
    <p:sldId id="2119" r:id="rId14"/>
    <p:sldId id="2232" r:id="rId15"/>
    <p:sldId id="2480" r:id="rId16"/>
    <p:sldId id="2477" r:id="rId17"/>
    <p:sldId id="2481" r:id="rId18"/>
    <p:sldId id="2528" r:id="rId19"/>
    <p:sldId id="3096" r:id="rId20"/>
    <p:sldId id="3097" r:id="rId21"/>
    <p:sldId id="3098" r:id="rId22"/>
    <p:sldId id="2529" r:id="rId23"/>
    <p:sldId id="2504" r:id="rId24"/>
    <p:sldId id="2525" r:id="rId25"/>
    <p:sldId id="2510" r:id="rId26"/>
    <p:sldId id="2530" r:id="rId27"/>
    <p:sldId id="3091" r:id="rId28"/>
    <p:sldId id="2739" r:id="rId29"/>
    <p:sldId id="2108" r:id="rId30"/>
    <p:sldId id="2511" r:id="rId31"/>
    <p:sldId id="2882" r:id="rId32"/>
    <p:sldId id="2513" r:id="rId33"/>
    <p:sldId id="2110" r:id="rId34"/>
    <p:sldId id="3071" r:id="rId35"/>
    <p:sldId id="2532" r:id="rId36"/>
    <p:sldId id="2515" r:id="rId37"/>
    <p:sldId id="2514" r:id="rId38"/>
    <p:sldId id="2740" r:id="rId39"/>
    <p:sldId id="2520" r:id="rId40"/>
    <p:sldId id="2111" r:id="rId41"/>
    <p:sldId id="2523" r:id="rId42"/>
    <p:sldId id="2542" r:id="rId43"/>
    <p:sldId id="2543" r:id="rId44"/>
    <p:sldId id="2544" r:id="rId45"/>
    <p:sldId id="2535" r:id="rId46"/>
    <p:sldId id="2536" r:id="rId47"/>
    <p:sldId id="2537" r:id="rId48"/>
    <p:sldId id="2538" r:id="rId49"/>
    <p:sldId id="2539" r:id="rId50"/>
    <p:sldId id="2540" r:id="rId51"/>
    <p:sldId id="2112" r:id="rId52"/>
    <p:sldId id="2545" r:id="rId53"/>
    <p:sldId id="2541" r:id="rId54"/>
    <p:sldId id="3092" r:id="rId55"/>
    <p:sldId id="2114" r:id="rId56"/>
    <p:sldId id="2749" r:id="rId57"/>
    <p:sldId id="2661" r:id="rId58"/>
    <p:sldId id="2664" r:id="rId59"/>
    <p:sldId id="2662" r:id="rId60"/>
    <p:sldId id="2791" r:id="rId61"/>
    <p:sldId id="2728" r:id="rId62"/>
    <p:sldId id="2113" r:id="rId63"/>
    <p:sldId id="2731" r:id="rId64"/>
    <p:sldId id="2732" r:id="rId65"/>
    <p:sldId id="3072" r:id="rId66"/>
    <p:sldId id="3073" r:id="rId67"/>
    <p:sldId id="3075" r:id="rId68"/>
    <p:sldId id="3078" r:id="rId69"/>
    <p:sldId id="3082" r:id="rId70"/>
    <p:sldId id="3083" r:id="rId71"/>
    <p:sldId id="3074" r:id="rId72"/>
    <p:sldId id="3076" r:id="rId73"/>
    <p:sldId id="3077" r:id="rId74"/>
    <p:sldId id="3079" r:id="rId75"/>
    <p:sldId id="3080" r:id="rId76"/>
    <p:sldId id="3081" r:id="rId77"/>
    <p:sldId id="3084" r:id="rId78"/>
    <p:sldId id="3085" r:id="rId79"/>
    <p:sldId id="3086" r:id="rId80"/>
    <p:sldId id="3087" r:id="rId81"/>
    <p:sldId id="3088" r:id="rId82"/>
    <p:sldId id="3089" r:id="rId83"/>
    <p:sldId id="3090" r:id="rId84"/>
    <p:sldId id="3093" r:id="rId85"/>
    <p:sldId id="2733" r:id="rId86"/>
    <p:sldId id="2734" r:id="rId87"/>
    <p:sldId id="2738" r:id="rId88"/>
    <p:sldId id="2737" r:id="rId89"/>
    <p:sldId id="2741" r:id="rId90"/>
    <p:sldId id="2742" r:id="rId91"/>
    <p:sldId id="2744" r:id="rId92"/>
    <p:sldId id="2745" r:id="rId93"/>
    <p:sldId id="2746" r:id="rId94"/>
    <p:sldId id="3099" r:id="rId95"/>
    <p:sldId id="2747" r:id="rId96"/>
    <p:sldId id="2884" r:id="rId97"/>
    <p:sldId id="2748" r:id="rId98"/>
    <p:sldId id="2883" r:id="rId99"/>
    <p:sldId id="2750" r:id="rId100"/>
    <p:sldId id="2752" r:id="rId101"/>
    <p:sldId id="2753" r:id="rId102"/>
    <p:sldId id="2754" r:id="rId103"/>
    <p:sldId id="2755" r:id="rId104"/>
    <p:sldId id="2751" r:id="rId105"/>
    <p:sldId id="2756" r:id="rId106"/>
    <p:sldId id="2885" r:id="rId107"/>
    <p:sldId id="2764" r:id="rId108"/>
    <p:sldId id="2759" r:id="rId109"/>
    <p:sldId id="2886" r:id="rId110"/>
    <p:sldId id="2760" r:id="rId111"/>
    <p:sldId id="2757" r:id="rId112"/>
    <p:sldId id="2761" r:id="rId113"/>
    <p:sldId id="2887" r:id="rId114"/>
    <p:sldId id="2762" r:id="rId115"/>
    <p:sldId id="2888" r:id="rId116"/>
    <p:sldId id="2763" r:id="rId117"/>
    <p:sldId id="2889" r:id="rId118"/>
    <p:sldId id="2765" r:id="rId119"/>
    <p:sldId id="2766" r:id="rId120"/>
    <p:sldId id="2767" r:id="rId121"/>
    <p:sldId id="2769" r:id="rId122"/>
    <p:sldId id="2768" r:id="rId123"/>
    <p:sldId id="2773" r:id="rId124"/>
    <p:sldId id="2771" r:id="rId125"/>
    <p:sldId id="2774" r:id="rId126"/>
    <p:sldId id="2775" r:id="rId127"/>
    <p:sldId id="2776" r:id="rId128"/>
    <p:sldId id="2777" r:id="rId129"/>
    <p:sldId id="2780" r:id="rId130"/>
    <p:sldId id="2778" r:id="rId131"/>
    <p:sldId id="2779" r:id="rId132"/>
    <p:sldId id="2783" r:id="rId133"/>
    <p:sldId id="2785" r:id="rId134"/>
    <p:sldId id="2781" r:id="rId135"/>
    <p:sldId id="2786" r:id="rId136"/>
    <p:sldId id="2784" r:id="rId137"/>
    <p:sldId id="2245" r:id="rId138"/>
  </p:sldIdLst>
  <p:sldSz cx="12187238" cy="6858000"/>
  <p:notesSz cx="6858000" cy="9144000"/>
  <p:embeddedFontLst>
    <p:embeddedFont>
      <p:font typeface="华文仿宋" panose="02010600040101010101" pitchFamily="2" charset="-122"/>
      <p:regular r:id="rId140"/>
    </p:embeddedFont>
    <p:embeddedFont>
      <p:font typeface="楷体" panose="02010609060101010101" pitchFamily="49" charset="-122"/>
      <p:regular r:id="rId141"/>
    </p:embeddedFont>
    <p:embeddedFont>
      <p:font typeface="Batang" panose="02030600000101010101" pitchFamily="18" charset="-127"/>
      <p:regular r:id="rId142"/>
    </p:embeddedFont>
    <p:embeddedFont>
      <p:font typeface="黑体" panose="02010609060101010101" pitchFamily="49" charset="-122"/>
      <p:regular r:id="rId143"/>
    </p:embeddedFont>
    <p:embeddedFont>
      <p:font typeface="Calibri" panose="020F0502020204030204" pitchFamily="34" charset="0"/>
      <p:regular r:id="rId144"/>
      <p:bold r:id="rId145"/>
      <p:italic r:id="rId146"/>
      <p:boldItalic r:id="rId147"/>
    </p:embeddedFont>
    <p:embeddedFont>
      <p:font typeface="hypy-sx" panose="02010601030101010101" pitchFamily="2" charset="-122"/>
      <p:regular r:id="rId14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A" lastIdx="1" clrIdx="0"/>
  <p:cmAuthor id="1" name="孙文纯" initials="孙文纯" lastIdx="1" clrIdx="0"/>
  <p:cmAuthor id="2" name="qiuxuefeng" initials="qi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120F"/>
    <a:srgbClr val="FDE11C"/>
    <a:srgbClr val="93CDDD"/>
    <a:srgbClr val="7EC07E"/>
    <a:srgbClr val="BEDFBE"/>
    <a:srgbClr val="CEEBF5"/>
    <a:srgbClr val="FCF1CA"/>
    <a:srgbClr val="FEF0F5"/>
    <a:srgbClr val="F9C170"/>
    <a:srgbClr val="9681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3012" autoAdjust="0"/>
    <p:restoredTop sz="99766" autoAdjust="0"/>
  </p:normalViewPr>
  <p:slideViewPr>
    <p:cSldViewPr snapToGrid="0" showGuides="1">
      <p:cViewPr varScale="1">
        <p:scale>
          <a:sx n="70" d="100"/>
          <a:sy n="70" d="100"/>
        </p:scale>
        <p:origin x="-96" y="-954"/>
      </p:cViewPr>
      <p:guideLst>
        <p:guide orient="horz" pos="2381"/>
        <p:guide pos="54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38" Type="http://schemas.openxmlformats.org/officeDocument/2006/relationships/slide" Target="slides/slide136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28" Type="http://schemas.openxmlformats.org/officeDocument/2006/relationships/slide" Target="slides/slide126.xml"/><Relationship Id="rId144" Type="http://schemas.openxmlformats.org/officeDocument/2006/relationships/font" Target="fonts/font5.fntdata"/><Relationship Id="rId149" Type="http://schemas.openxmlformats.org/officeDocument/2006/relationships/commentAuthors" Target="commentAuthors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34" Type="http://schemas.openxmlformats.org/officeDocument/2006/relationships/slide" Target="slides/slide132.xml"/><Relationship Id="rId139" Type="http://schemas.openxmlformats.org/officeDocument/2006/relationships/notesMaster" Target="notesMasters/notesMaster1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50" Type="http://schemas.openxmlformats.org/officeDocument/2006/relationships/presProps" Target="presProps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slide" Target="slides/slide114.xml"/><Relationship Id="rId124" Type="http://schemas.openxmlformats.org/officeDocument/2006/relationships/slide" Target="slides/slide122.xml"/><Relationship Id="rId129" Type="http://schemas.openxmlformats.org/officeDocument/2006/relationships/slide" Target="slides/slide127.xml"/><Relationship Id="rId137" Type="http://schemas.openxmlformats.org/officeDocument/2006/relationships/slide" Target="slides/slide13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40" Type="http://schemas.openxmlformats.org/officeDocument/2006/relationships/font" Target="fonts/font1.fntdata"/><Relationship Id="rId145" Type="http://schemas.openxmlformats.org/officeDocument/2006/relationships/font" Target="fonts/font6.fntdata"/><Relationship Id="rId15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30" Type="http://schemas.openxmlformats.org/officeDocument/2006/relationships/slide" Target="slides/slide128.xml"/><Relationship Id="rId135" Type="http://schemas.openxmlformats.org/officeDocument/2006/relationships/slide" Target="slides/slide133.xml"/><Relationship Id="rId143" Type="http://schemas.openxmlformats.org/officeDocument/2006/relationships/font" Target="fonts/font4.fntdata"/><Relationship Id="rId148" Type="http://schemas.openxmlformats.org/officeDocument/2006/relationships/font" Target="fonts/font9.fntdata"/><Relationship Id="rId15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141" Type="http://schemas.openxmlformats.org/officeDocument/2006/relationships/font" Target="fonts/font2.fntdata"/><Relationship Id="rId146" Type="http://schemas.openxmlformats.org/officeDocument/2006/relationships/font" Target="fonts/font7.fntdata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slide" Target="slides/slide134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52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147" Type="http://schemas.openxmlformats.org/officeDocument/2006/relationships/font" Target="fonts/font8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142" Type="http://schemas.openxmlformats.org/officeDocument/2006/relationships/font" Target="fonts/font3.fntdata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29808-CF52-44A6-900C-826BEE77BB41}" type="datetimeFigureOut">
              <a:rPr lang="zh-CN" altLang="en-US" smtClean="0"/>
              <a:t>2021/5/30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C75EA-A3D3-44FD-A15C-B95F93675D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3564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8275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D8A1A-3085-48B2-A401-84F34E154A3C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8275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2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D8A1A-3085-48B2-A401-84F34E154A3C}" type="slidenum">
              <a:rPr lang="zh-CN" altLang="en-US" smtClean="0">
                <a:solidFill>
                  <a:prstClr val="black"/>
                </a:solidFill>
              </a:rPr>
              <a:t>70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8275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2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D8A1A-3085-48B2-A401-84F34E154A3C}" type="slidenum">
              <a:rPr lang="zh-CN" altLang="en-US" smtClean="0">
                <a:solidFill>
                  <a:prstClr val="black"/>
                </a:solidFill>
              </a:rPr>
              <a:t>71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8275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2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D8A1A-3085-48B2-A401-84F34E154A3C}" type="slidenum">
              <a:rPr lang="zh-CN" altLang="en-US" smtClean="0">
                <a:solidFill>
                  <a:prstClr val="black"/>
                </a:solidFill>
              </a:rPr>
              <a:t>72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8275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2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D8A1A-3085-48B2-A401-84F34E154A3C}" type="slidenum">
              <a:rPr lang="zh-CN" altLang="en-US" smtClean="0">
                <a:solidFill>
                  <a:prstClr val="black"/>
                </a:solidFill>
              </a:rPr>
              <a:t>73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8275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2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D8A1A-3085-48B2-A401-84F34E154A3C}" type="slidenum">
              <a:rPr lang="zh-CN" altLang="en-US" smtClean="0">
                <a:solidFill>
                  <a:prstClr val="black"/>
                </a:solidFill>
              </a:rPr>
              <a:t>74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8275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2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D8A1A-3085-48B2-A401-84F34E154A3C}" type="slidenum">
              <a:rPr lang="zh-CN" altLang="en-US" smtClean="0">
                <a:solidFill>
                  <a:prstClr val="black"/>
                </a:solidFill>
              </a:rPr>
              <a:t>75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8275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2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D8A1A-3085-48B2-A401-84F34E154A3C}" type="slidenum">
              <a:rPr lang="zh-CN" altLang="en-US" smtClean="0">
                <a:solidFill>
                  <a:prstClr val="black"/>
                </a:solidFill>
              </a:rPr>
              <a:t>76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8275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2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D8A1A-3085-48B2-A401-84F34E154A3C}" type="slidenum">
              <a:rPr lang="zh-CN" altLang="en-US" smtClean="0">
                <a:solidFill>
                  <a:prstClr val="black"/>
                </a:solidFill>
              </a:rPr>
              <a:t>78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8275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2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D8A1A-3085-48B2-A401-84F34E154A3C}" type="slidenum">
              <a:rPr lang="zh-CN" altLang="en-US" smtClean="0">
                <a:solidFill>
                  <a:prstClr val="black"/>
                </a:solidFill>
              </a:rPr>
              <a:t>79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8275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D8A1A-3085-48B2-A401-84F34E154A3C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8275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D8A1A-3085-48B2-A401-84F34E154A3C}" type="slidenum">
              <a:rPr lang="zh-CN" altLang="en-US" smtClean="0"/>
              <a:t>122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8275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D8A1A-3085-48B2-A401-84F34E154A3C}" type="slidenum">
              <a:rPr lang="zh-CN" altLang="en-US" smtClean="0"/>
              <a:t>126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24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zh-CN" altLang="zh-CN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D8A1A-3085-48B2-A401-84F34E154A3C}" type="slidenum">
              <a:rPr lang="zh-CN" altLang="en-US" smtClean="0">
                <a:solidFill>
                  <a:prstClr val="black"/>
                </a:solidFill>
              </a:rPr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8275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smtClean="0"/>
              <a:t> </a:t>
            </a:r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D8A1A-3085-48B2-A401-84F34E154A3C}" type="slidenum">
              <a:rPr lang="zh-CN" altLang="en-US" smtClean="0">
                <a:solidFill>
                  <a:prstClr val="black"/>
                </a:solidFill>
              </a:rPr>
              <a:t>24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8275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24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D8A1A-3085-48B2-A401-84F34E154A3C}" type="slidenum">
              <a:rPr lang="zh-CN" altLang="en-US" smtClean="0">
                <a:solidFill>
                  <a:prstClr val="black"/>
                </a:solidFill>
              </a:rPr>
              <a:t>65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8275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2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D8A1A-3085-48B2-A401-84F34E154A3C}" type="slidenum">
              <a:rPr lang="zh-CN" altLang="en-US" smtClean="0">
                <a:solidFill>
                  <a:prstClr val="black"/>
                </a:solidFill>
              </a:rPr>
              <a:t>66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8275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2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D8A1A-3085-48B2-A401-84F34E154A3C}" type="slidenum">
              <a:rPr lang="zh-CN" altLang="en-US" smtClean="0">
                <a:solidFill>
                  <a:prstClr val="black"/>
                </a:solidFill>
              </a:rPr>
              <a:t>67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8275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2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D8A1A-3085-48B2-A401-84F34E154A3C}" type="slidenum">
              <a:rPr lang="zh-CN" altLang="en-US" smtClean="0">
                <a:solidFill>
                  <a:prstClr val="black"/>
                </a:solidFill>
              </a:rPr>
              <a:t>68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8275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2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D8A1A-3085-48B2-A401-84F34E154A3C}" type="slidenum">
              <a:rPr lang="zh-CN" altLang="en-US" smtClean="0">
                <a:solidFill>
                  <a:prstClr val="black"/>
                </a:solidFill>
              </a:rPr>
              <a:t>69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esktop\图片1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" y="0"/>
            <a:ext cx="12188825" cy="688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中高年级题干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背景色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2" y="1099595"/>
            <a:ext cx="12185651" cy="4658016"/>
          </a:xfrm>
          <a:prstGeom prst="rect">
            <a:avLst/>
          </a:prstGeom>
          <a:solidFill>
            <a:srgbClr val="FAF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背景色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2" y="0"/>
            <a:ext cx="12185651" cy="6857206"/>
          </a:xfrm>
          <a:prstGeom prst="rect">
            <a:avLst/>
          </a:prstGeom>
          <a:solidFill>
            <a:srgbClr val="D3E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75"/>
            <a:ext cx="12188508" cy="685785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中高年级题干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-1" y="1574222"/>
            <a:ext cx="12187239" cy="3710350"/>
          </a:xfrm>
          <a:prstGeom prst="rect">
            <a:avLst/>
          </a:prstGeom>
          <a:solidFill>
            <a:srgbClr val="C7E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 sz="900" dirty="0">
              <a:solidFill>
                <a:prstClr val="white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记忆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 bwMode="auto">
          <a:xfrm>
            <a:off x="602105" y="400163"/>
            <a:ext cx="10983030" cy="6057681"/>
          </a:xfrm>
          <a:prstGeom prst="rect">
            <a:avLst/>
          </a:prstGeom>
          <a:noFill/>
          <a:ln w="317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594" tIns="22797" rIns="45594" bIns="22797" numCol="1" rtlCol="0" anchor="t" anchorCtr="0" compatLnSpc="1"/>
          <a:lstStyle/>
          <a:p>
            <a:pPr defTabSz="455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900" dirty="0">
              <a:solidFill>
                <a:prstClr val="black"/>
              </a:solidFill>
              <a:latin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75"/>
            <a:ext cx="12187238" cy="68578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背景色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1" y="0"/>
            <a:ext cx="12185651" cy="6857206"/>
          </a:xfrm>
          <a:prstGeom prst="rect">
            <a:avLst/>
          </a:prstGeom>
          <a:solidFill>
            <a:srgbClr val="FAF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 sz="3000" b="1" dirty="0">
              <a:solidFill>
                <a:prstClr val="black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背景色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1" y="0"/>
            <a:ext cx="12185651" cy="6857206"/>
          </a:xfrm>
          <a:prstGeom prst="rect">
            <a:avLst/>
          </a:prstGeom>
          <a:solidFill>
            <a:srgbClr val="D3E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 sz="3000" b="1" dirty="0">
              <a:solidFill>
                <a:prstClr val="black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:\生活的乐趣1\设计\新建文件夹 (12)\杜鹃-06.pn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21872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3175" y="1092375"/>
            <a:ext cx="12185650" cy="4673250"/>
          </a:xfrm>
          <a:prstGeom prst="rect">
            <a:avLst/>
          </a:prstGeom>
          <a:solidFill>
            <a:srgbClr val="D0E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>
              <a:defRPr/>
            </a:pPr>
            <a:endParaRPr lang="zh-CN" altLang="en-US" sz="900" dirty="0">
              <a:solidFill>
                <a:prstClr val="white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362" y="6356355"/>
            <a:ext cx="2843689" cy="365125"/>
          </a:xfrm>
        </p:spPr>
        <p:txBody>
          <a:bodyPr/>
          <a:lstStyle/>
          <a:p>
            <a:fld id="{FF2FC3E9-5AC9-4CA8-A889-5BD19293B389}" type="datetimeFigureOut">
              <a:rPr lang="zh-CN" altLang="en-US" smtClean="0"/>
              <a:t>2021/5/30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3974" y="6356355"/>
            <a:ext cx="3859292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4189" y="6356355"/>
            <a:ext cx="2843689" cy="365125"/>
          </a:xfrm>
        </p:spPr>
        <p:txBody>
          <a:bodyPr/>
          <a:lstStyle/>
          <a:p>
            <a:fld id="{9616DD79-0EE3-4D65-BD96-CA3E49C96F5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1" y="0"/>
            <a:ext cx="6048619" cy="6858000"/>
          </a:xfrm>
          <a:prstGeom prst="rect">
            <a:avLst/>
          </a:prstGeom>
          <a:solidFill>
            <a:srgbClr val="D0E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6003621" y="0"/>
            <a:ext cx="6183619" cy="6858000"/>
          </a:xfrm>
          <a:prstGeom prst="rect">
            <a:avLst/>
          </a:prstGeom>
          <a:solidFill>
            <a:srgbClr val="FFF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-13970" y="-24130"/>
            <a:ext cx="12228195" cy="6882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中高年级题干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 rot="10800000" flipV="1">
            <a:off x="-13970" y="-24130"/>
            <a:ext cx="12228195" cy="6882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6048619" cy="6858000"/>
          </a:xfrm>
          <a:prstGeom prst="rect">
            <a:avLst/>
          </a:prstGeom>
          <a:solidFill>
            <a:srgbClr val="D0E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 dirty="0">
              <a:solidFill>
                <a:prstClr val="black"/>
              </a:solidFill>
              <a:latin typeface="宋体" panose="02010600030101010101" pitchFamily="2" charset="-122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6003620" y="0"/>
            <a:ext cx="6183619" cy="6858000"/>
          </a:xfrm>
          <a:prstGeom prst="rect">
            <a:avLst/>
          </a:prstGeom>
          <a:solidFill>
            <a:srgbClr val="FFF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 dirty="0">
              <a:solidFill>
                <a:prstClr val="black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1" y="0"/>
            <a:ext cx="12185651" cy="6857206"/>
          </a:xfrm>
          <a:prstGeom prst="rect">
            <a:avLst/>
          </a:prstGeom>
          <a:solidFill>
            <a:srgbClr val="FAF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 sz="3000" b="1" dirty="0">
              <a:solidFill>
                <a:prstClr val="black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1" y="-22500"/>
            <a:ext cx="12187238" cy="6880860"/>
            <a:chOff x="0" y="-45000"/>
            <a:chExt cx="24401013" cy="1376172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0" y="-27000"/>
              <a:ext cx="24401013" cy="13743720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0" y="-45000"/>
              <a:ext cx="24401013" cy="13761720"/>
            </a:xfrm>
            <a:prstGeom prst="rect">
              <a:avLst/>
            </a:prstGeom>
            <a:solidFill>
              <a:schemeClr val="bg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zh-CN" altLang="en-US" sz="900" dirty="0">
                <a:solidFill>
                  <a:prstClr val="white"/>
                </a:solidFill>
                <a:latin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esktop\图片1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881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背景色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2" y="0"/>
            <a:ext cx="12185651" cy="6857206"/>
          </a:xfrm>
          <a:prstGeom prst="rect">
            <a:avLst/>
          </a:prstGeom>
          <a:solidFill>
            <a:srgbClr val="D3E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" r="338"/>
          <a:stretch>
            <a:fillRect/>
          </a:stretch>
        </p:blipFill>
        <p:spPr>
          <a:xfrm>
            <a:off x="635" y="637"/>
            <a:ext cx="12188190" cy="685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背景色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2" y="0"/>
            <a:ext cx="12185651" cy="6857206"/>
          </a:xfrm>
          <a:prstGeom prst="rect">
            <a:avLst/>
          </a:prstGeom>
          <a:solidFill>
            <a:srgbClr val="FAF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:\生活的乐趣1\设计\新建文件夹 (12)\杜鹃-06.pn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21872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记忆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 bwMode="auto">
          <a:xfrm>
            <a:off x="602091" y="400163"/>
            <a:ext cx="10982744" cy="6057681"/>
          </a:xfrm>
          <a:prstGeom prst="rect">
            <a:avLst/>
          </a:prstGeom>
          <a:noFill/>
          <a:ln w="317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594" tIns="22797" rIns="45594" bIns="22797" numCol="1" rtlCol="0" anchor="t" anchorCtr="0" compatLnSpc="1"/>
          <a:lstStyle/>
          <a:p>
            <a:pPr defTabSz="455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9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75"/>
            <a:ext cx="12188508" cy="68578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中高年级题干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-635" y="1574165"/>
            <a:ext cx="12188190" cy="3710305"/>
          </a:xfrm>
          <a:prstGeom prst="rect">
            <a:avLst/>
          </a:prstGeom>
          <a:solidFill>
            <a:srgbClr val="C7E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455930" rtl="0" eaLnBrk="1" latinLnBrk="0" hangingPunct="1">
        <a:lnSpc>
          <a:spcPct val="90000"/>
        </a:lnSpc>
        <a:spcBef>
          <a:spcPct val="0"/>
        </a:spcBef>
        <a:buNone/>
        <a:defRPr sz="219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4300" indent="-114300" algn="l" defTabSz="455930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395" kern="1200">
          <a:solidFill>
            <a:schemeClr val="tx1"/>
          </a:solidFill>
          <a:latin typeface="+mn-lt"/>
          <a:ea typeface="+mn-ea"/>
          <a:cs typeface="+mn-cs"/>
        </a:defRPr>
      </a:lvl1pPr>
      <a:lvl2pPr marL="342265" indent="-114300" algn="l" defTabSz="45593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70230" indent="-114300" algn="l" defTabSz="45593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98195" indent="-114300" algn="l" defTabSz="45593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026160" indent="-114300" algn="l" defTabSz="45593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4125" indent="-114300" algn="l" defTabSz="45593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2090" indent="-114300" algn="l" defTabSz="45593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0055" indent="-114300" algn="l" defTabSz="45593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38020" indent="-114300" algn="l" defTabSz="45593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593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7965" algn="l" defTabSz="45593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5930" algn="l" defTabSz="45593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3895" algn="l" defTabSz="45593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1860" algn="l" defTabSz="45593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39825" algn="l" defTabSz="45593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67790" algn="l" defTabSz="45593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595755" algn="l" defTabSz="45593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3720" algn="l" defTabSz="45593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tiff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tiff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6" Type="http://schemas.openxmlformats.org/officeDocument/2006/relationships/image" Target="../media/image8.png"/><Relationship Id="rId5" Type="http://schemas.openxmlformats.org/officeDocument/2006/relationships/image" Target="../media/image59.png"/><Relationship Id="rId4" Type="http://schemas.openxmlformats.org/officeDocument/2006/relationships/image" Target="../media/image10.png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8.png"/><Relationship Id="rId5" Type="http://schemas.openxmlformats.org/officeDocument/2006/relationships/image" Target="../media/image59.png"/><Relationship Id="rId4" Type="http://schemas.openxmlformats.org/officeDocument/2006/relationships/image" Target="../media/image10.pn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8.png"/><Relationship Id="rId4" Type="http://schemas.openxmlformats.org/officeDocument/2006/relationships/image" Target="../media/image20.jpeg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png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png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tiff"/><Relationship Id="rId13" Type="http://schemas.microsoft.com/office/2007/relationships/hdphoto" Target="../media/hdphoto1.wdp"/><Relationship Id="rId3" Type="http://schemas.openxmlformats.org/officeDocument/2006/relationships/image" Target="../media/image35.tiff"/><Relationship Id="rId7" Type="http://schemas.openxmlformats.org/officeDocument/2006/relationships/image" Target="../media/image39.tiff"/><Relationship Id="rId12" Type="http://schemas.openxmlformats.org/officeDocument/2006/relationships/image" Target="../media/image4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tiff"/><Relationship Id="rId11" Type="http://schemas.openxmlformats.org/officeDocument/2006/relationships/image" Target="../media/image43.tiff"/><Relationship Id="rId5" Type="http://schemas.openxmlformats.org/officeDocument/2006/relationships/image" Target="../media/image37.tiff"/><Relationship Id="rId10" Type="http://schemas.openxmlformats.org/officeDocument/2006/relationships/image" Target="../media/image42.tiff"/><Relationship Id="rId4" Type="http://schemas.openxmlformats.org/officeDocument/2006/relationships/image" Target="../media/image36.tiff"/><Relationship Id="rId9" Type="http://schemas.openxmlformats.org/officeDocument/2006/relationships/image" Target="../media/image41.tif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0.jpe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52.jpeg"/><Relationship Id="rId4" Type="http://schemas.openxmlformats.org/officeDocument/2006/relationships/image" Target="../media/image49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8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4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7.tif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6.tiff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tiff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8512" y="191739"/>
            <a:ext cx="3456384" cy="540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3765">
              <a:lnSpc>
                <a:spcPct val="120000"/>
              </a:lnSpc>
            </a:pPr>
            <a:r>
              <a:rPr lang="zh-CN" altLang="en-US" sz="28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六年级</a:t>
            </a:r>
            <a:r>
              <a:rPr lang="zh-CN" altLang="en-US" sz="28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上册</a:t>
            </a:r>
            <a:r>
              <a:rPr lang="en-US" altLang="zh-CN" sz="28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·3</a:t>
            </a:r>
            <a:r>
              <a:rPr lang="zh-CN" altLang="en-US" sz="28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单元</a:t>
            </a:r>
            <a:endParaRPr lang="en-US" altLang="zh-CN" sz="28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95413" y="2565024"/>
            <a:ext cx="7996413" cy="1501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765">
              <a:lnSpc>
                <a:spcPct val="120000"/>
              </a:lnSpc>
            </a:pPr>
            <a:r>
              <a:rPr lang="zh-CN" altLang="en-US" sz="88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竹节人</a:t>
            </a:r>
            <a:endParaRPr lang="zh-CN" altLang="en-US" sz="8800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44229" y="5993733"/>
            <a:ext cx="3644620" cy="689448"/>
            <a:chOff x="243619" y="5994000"/>
            <a:chExt cx="3645000" cy="689520"/>
          </a:xfrm>
        </p:grpSpPr>
        <p:sp>
          <p:nvSpPr>
            <p:cNvPr id="9" name="文本框 92"/>
            <p:cNvSpPr txBox="1"/>
            <p:nvPr/>
          </p:nvSpPr>
          <p:spPr>
            <a:xfrm>
              <a:off x="648619" y="5994000"/>
              <a:ext cx="3240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latin typeface="+mj-ea"/>
                  <a:ea typeface="+mj-ea"/>
                </a:rPr>
                <a:t> </a:t>
              </a:r>
              <a:r>
                <a:rPr lang="en-US" altLang="zh-CN" b="1" dirty="0" smtClean="0">
                  <a:latin typeface="+mj-ea"/>
                </a:rPr>
                <a:t>PPT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268620" y="2034000"/>
            <a:ext cx="7650001" cy="2713074"/>
            <a:chOff x="2201848" y="1771257"/>
            <a:chExt cx="7650001" cy="2713074"/>
          </a:xfrm>
        </p:grpSpPr>
        <p:pic>
          <p:nvPicPr>
            <p:cNvPr id="3" name="Picture 2" descr="C:\Users\lxm\Desktop\（西餐厅）实践-02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201848" y="1771257"/>
              <a:ext cx="7650001" cy="2713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矩形 6"/>
            <p:cNvSpPr/>
            <p:nvPr/>
          </p:nvSpPr>
          <p:spPr>
            <a:xfrm>
              <a:off x="3846851" y="2259000"/>
              <a:ext cx="4493538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9600" dirty="0" smtClean="0">
                  <a:solidFill>
                    <a:srgbClr val="0070C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第</a:t>
              </a:r>
              <a:r>
                <a:rPr lang="en-US" altLang="zh-CN" sz="9600" dirty="0" smtClean="0">
                  <a:solidFill>
                    <a:srgbClr val="0070C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r>
                <a:rPr lang="zh-CN" altLang="en-US" sz="9600" dirty="0" smtClean="0">
                  <a:solidFill>
                    <a:srgbClr val="0070C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课时</a:t>
              </a:r>
              <a:endParaRPr lang="zh-CN" altLang="en-US" sz="96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244229" y="5993733"/>
            <a:ext cx="3644620" cy="689448"/>
            <a:chOff x="243619" y="5994000"/>
            <a:chExt cx="3645000" cy="689520"/>
          </a:xfrm>
        </p:grpSpPr>
        <p:sp>
          <p:nvSpPr>
            <p:cNvPr id="93" name="文本框 92"/>
            <p:cNvSpPr txBox="1"/>
            <p:nvPr/>
          </p:nvSpPr>
          <p:spPr>
            <a:xfrm>
              <a:off x="648619" y="5994000"/>
              <a:ext cx="3240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latin typeface="+mj-ea"/>
                  <a:ea typeface="+mj-ea"/>
                </a:rPr>
                <a:t> </a:t>
              </a:r>
              <a:r>
                <a:rPr lang="en-US" altLang="zh-CN" b="1" dirty="0" smtClean="0">
                  <a:latin typeface="+mj-ea"/>
                </a:rPr>
                <a:t>PPT9-9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94" name="图片 93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44229" y="5993733"/>
            <a:ext cx="3644620" cy="689448"/>
            <a:chOff x="243619" y="5994000"/>
            <a:chExt cx="3645000" cy="689520"/>
          </a:xfrm>
        </p:grpSpPr>
        <p:sp>
          <p:nvSpPr>
            <p:cNvPr id="7" name="文本框 6"/>
            <p:cNvSpPr txBox="1"/>
            <p:nvPr/>
          </p:nvSpPr>
          <p:spPr>
            <a:xfrm>
              <a:off x="648619" y="5994000"/>
              <a:ext cx="3240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latin typeface="+mj-ea"/>
                  <a:ea typeface="+mj-ea"/>
                </a:rPr>
                <a:t> </a:t>
              </a:r>
              <a:r>
                <a:rPr lang="en-US" altLang="zh-CN" b="1" dirty="0" smtClean="0">
                  <a:latin typeface="+mj-ea"/>
                </a:rPr>
                <a:t>PPT9-96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>
            <a:off x="1588772" y="2829564"/>
            <a:ext cx="2943225" cy="3853815"/>
            <a:chOff x="13699" y="118"/>
            <a:chExt cx="5396" cy="7559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3699" y="118"/>
              <a:ext cx="4331" cy="4361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16031" y="2991"/>
              <a:ext cx="3065" cy="4686"/>
            </a:xfrm>
            <a:prstGeom prst="rect">
              <a:avLst/>
            </a:prstGeom>
          </p:spPr>
        </p:pic>
      </p:grpSp>
      <p:sp>
        <p:nvSpPr>
          <p:cNvPr id="11" name="矩形 10"/>
          <p:cNvSpPr/>
          <p:nvPr/>
        </p:nvSpPr>
        <p:spPr>
          <a:xfrm>
            <a:off x="5366807" y="3202941"/>
            <a:ext cx="56737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联系第一单元的语文要素，“从所读的内容想开去”</a:t>
            </a:r>
            <a:r>
              <a:rPr lang="zh-CN" altLang="en-US" sz="30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</a:t>
            </a:r>
            <a:r>
              <a:rPr lang="zh-CN" altLang="en-US" sz="30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根据文字描述想象竹节人丢盔弃甲、头断刀飞的可笑模样。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5350936" y="2664178"/>
            <a:ext cx="5271910" cy="406400"/>
            <a:chOff x="5350934" y="2664178"/>
            <a:chExt cx="5271910" cy="406400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5746044" y="2856089"/>
              <a:ext cx="4876800" cy="0"/>
            </a:xfrm>
            <a:prstGeom prst="line">
              <a:avLst/>
            </a:prstGeom>
            <a:ln>
              <a:solidFill>
                <a:srgbClr val="A388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组合 17"/>
            <p:cNvGrpSpPr/>
            <p:nvPr/>
          </p:nvGrpSpPr>
          <p:grpSpPr>
            <a:xfrm>
              <a:off x="5350934" y="2664178"/>
              <a:ext cx="802877" cy="406400"/>
              <a:chOff x="5350934" y="2878667"/>
              <a:chExt cx="640089" cy="324000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5350934" y="2878667"/>
                <a:ext cx="324000" cy="324000"/>
              </a:xfrm>
              <a:prstGeom prst="ellipse">
                <a:avLst/>
              </a:prstGeom>
              <a:solidFill>
                <a:srgbClr val="A388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5667023" y="2878667"/>
                <a:ext cx="324000" cy="324000"/>
              </a:xfrm>
              <a:prstGeom prst="ellipse">
                <a:avLst/>
              </a:prstGeom>
              <a:solidFill>
                <a:srgbClr val="A388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  <p:sp>
        <p:nvSpPr>
          <p:cNvPr id="28" name="椭圆 27"/>
          <p:cNvSpPr/>
          <p:nvPr/>
        </p:nvSpPr>
        <p:spPr>
          <a:xfrm>
            <a:off x="6153811" y="2664178"/>
            <a:ext cx="406400" cy="406400"/>
          </a:xfrm>
          <a:prstGeom prst="ellipse">
            <a:avLst/>
          </a:prstGeom>
          <a:solidFill>
            <a:srgbClr val="A38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357495" y="2682240"/>
            <a:ext cx="159512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spc="1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示例</a:t>
            </a:r>
            <a:r>
              <a:rPr lang="zh-CN" altLang="en-US" sz="2000" spc="1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</a:t>
            </a:r>
            <a:endParaRPr lang="zh-CN" altLang="en-US" sz="2000" spc="1000" dirty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648970" y="203839"/>
            <a:ext cx="10600690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latin typeface="+mn-ea"/>
              </a:rPr>
              <a:t> </a:t>
            </a:r>
            <a:r>
              <a:rPr lang="en-US" altLang="zh-CN" sz="3200" b="1" dirty="0" smtClean="0">
                <a:latin typeface="+mn-ea"/>
              </a:rPr>
              <a:t>   </a:t>
            </a:r>
            <a:r>
              <a:rPr lang="zh-CN" altLang="en-US" sz="3200" b="1" dirty="0">
                <a:latin typeface="+mn-ea"/>
              </a:rPr>
              <a:t>谁知弄巧成拙，中看不中用，没打几个回合，那粘上的脑袋连盔甲被它自己手里的大刀磕飞了，于是对方大呼胜利。</a:t>
            </a:r>
            <a:endParaRPr lang="en-US" altLang="zh-CN" sz="3200" b="1" dirty="0">
              <a:latin typeface="+mn-ea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1154240" y="498853"/>
            <a:ext cx="418759" cy="369332"/>
            <a:chOff x="1392473" y="3707834"/>
            <a:chExt cx="418704" cy="369332"/>
          </a:xfrm>
        </p:grpSpPr>
        <p:sp>
          <p:nvSpPr>
            <p:cNvPr id="31" name="矩形 30"/>
            <p:cNvSpPr/>
            <p:nvPr/>
          </p:nvSpPr>
          <p:spPr>
            <a:xfrm>
              <a:off x="1475825" y="3766500"/>
              <a:ext cx="252000" cy="252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392473" y="3707834"/>
              <a:ext cx="41870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chemeClr val="bg1"/>
                  </a:solidFill>
                </a:rPr>
                <a:t>15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4" name="直接连接符 3"/>
          <p:cNvCxnSpPr/>
          <p:nvPr/>
        </p:nvCxnSpPr>
        <p:spPr>
          <a:xfrm>
            <a:off x="9628507" y="945515"/>
            <a:ext cx="132461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750570" y="1731645"/>
            <a:ext cx="10156825" cy="508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701042" y="2416179"/>
            <a:ext cx="1061085" cy="5715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846"/>
    </mc:Choice>
    <mc:Fallback xmlns="">
      <p:transition spd="slow" advTm="83846"/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44229" y="5993733"/>
            <a:ext cx="3644620" cy="689448"/>
            <a:chOff x="243619" y="5994000"/>
            <a:chExt cx="3645000" cy="689520"/>
          </a:xfrm>
        </p:grpSpPr>
        <p:sp>
          <p:nvSpPr>
            <p:cNvPr id="7" name="文本框 6"/>
            <p:cNvSpPr txBox="1"/>
            <p:nvPr/>
          </p:nvSpPr>
          <p:spPr>
            <a:xfrm>
              <a:off x="648619" y="5994000"/>
              <a:ext cx="3240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latin typeface="+mj-ea"/>
                  <a:ea typeface="+mj-ea"/>
                </a:rPr>
                <a:t> </a:t>
              </a:r>
              <a:r>
                <a:rPr lang="en-US" altLang="zh-CN" b="1" dirty="0" smtClean="0">
                  <a:latin typeface="+mj-ea"/>
                </a:rPr>
                <a:t>PPT9-97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>
            <a:off x="1588772" y="2829564"/>
            <a:ext cx="2943225" cy="3853815"/>
            <a:chOff x="13699" y="118"/>
            <a:chExt cx="5396" cy="7559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3699" y="118"/>
              <a:ext cx="4331" cy="4361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16031" y="2991"/>
              <a:ext cx="3065" cy="4686"/>
            </a:xfrm>
            <a:prstGeom prst="rect">
              <a:avLst/>
            </a:prstGeom>
          </p:spPr>
        </p:pic>
      </p:grpSp>
      <p:sp>
        <p:nvSpPr>
          <p:cNvPr id="11" name="矩形 10"/>
          <p:cNvSpPr/>
          <p:nvPr/>
        </p:nvSpPr>
        <p:spPr>
          <a:xfrm>
            <a:off x="5366806" y="3202941"/>
            <a:ext cx="620889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联系第一单元的语文要素，“从所读的内容想开去”，</a:t>
            </a:r>
            <a:r>
              <a:rPr lang="zh-CN" altLang="en-US" sz="30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想象获胜的同学喜悦的神态、动作、语言等。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5350936" y="2664178"/>
            <a:ext cx="5271910" cy="406400"/>
            <a:chOff x="5350934" y="2664178"/>
            <a:chExt cx="5271910" cy="406400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5746044" y="2856089"/>
              <a:ext cx="4876800" cy="0"/>
            </a:xfrm>
            <a:prstGeom prst="line">
              <a:avLst/>
            </a:prstGeom>
            <a:ln>
              <a:solidFill>
                <a:srgbClr val="A388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组合 17"/>
            <p:cNvGrpSpPr/>
            <p:nvPr/>
          </p:nvGrpSpPr>
          <p:grpSpPr>
            <a:xfrm>
              <a:off x="5350934" y="2664178"/>
              <a:ext cx="802877" cy="406400"/>
              <a:chOff x="5350934" y="2878667"/>
              <a:chExt cx="640089" cy="324000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5350934" y="2878667"/>
                <a:ext cx="324000" cy="324000"/>
              </a:xfrm>
              <a:prstGeom prst="ellipse">
                <a:avLst/>
              </a:prstGeom>
              <a:solidFill>
                <a:srgbClr val="A388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5667023" y="2878667"/>
                <a:ext cx="324000" cy="324000"/>
              </a:xfrm>
              <a:prstGeom prst="ellipse">
                <a:avLst/>
              </a:prstGeom>
              <a:solidFill>
                <a:srgbClr val="A388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  <p:sp>
        <p:nvSpPr>
          <p:cNvPr id="28" name="椭圆 27"/>
          <p:cNvSpPr/>
          <p:nvPr/>
        </p:nvSpPr>
        <p:spPr>
          <a:xfrm>
            <a:off x="6153811" y="2664178"/>
            <a:ext cx="406400" cy="406400"/>
          </a:xfrm>
          <a:prstGeom prst="ellipse">
            <a:avLst/>
          </a:prstGeom>
          <a:solidFill>
            <a:srgbClr val="A38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357495" y="2682240"/>
            <a:ext cx="159512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spc="1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示例</a:t>
            </a:r>
            <a:r>
              <a:rPr lang="zh-CN" altLang="en-US" sz="2000" spc="1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 </a:t>
            </a:r>
            <a:endParaRPr lang="zh-CN" altLang="en-US" sz="2000" spc="1000" dirty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648970" y="203839"/>
            <a:ext cx="10600690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latin typeface="+mn-ea"/>
              </a:rPr>
              <a:t> </a:t>
            </a:r>
            <a:r>
              <a:rPr lang="en-US" altLang="zh-CN" sz="3200" b="1" dirty="0" smtClean="0">
                <a:latin typeface="+mn-ea"/>
              </a:rPr>
              <a:t>   </a:t>
            </a:r>
            <a:r>
              <a:rPr lang="zh-CN" altLang="en-US" sz="3200" b="1" dirty="0">
                <a:latin typeface="+mn-ea"/>
              </a:rPr>
              <a:t>谁知弄巧成拙，中看不中用，没打几个回合，那粘上的脑袋连盔甲被它自己手里的大刀磕飞了，于是对方大呼胜利。</a:t>
            </a:r>
            <a:endParaRPr lang="en-US" altLang="zh-CN" sz="3200" b="1" dirty="0">
              <a:latin typeface="+mn-ea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1154240" y="498853"/>
            <a:ext cx="418759" cy="369332"/>
            <a:chOff x="1392473" y="3707834"/>
            <a:chExt cx="418704" cy="369332"/>
          </a:xfrm>
        </p:grpSpPr>
        <p:sp>
          <p:nvSpPr>
            <p:cNvPr id="31" name="矩形 30"/>
            <p:cNvSpPr/>
            <p:nvPr/>
          </p:nvSpPr>
          <p:spPr>
            <a:xfrm>
              <a:off x="1475825" y="3766500"/>
              <a:ext cx="252000" cy="252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392473" y="3707834"/>
              <a:ext cx="41870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chemeClr val="bg1"/>
                  </a:solidFill>
                </a:rPr>
                <a:t>15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4" name="直接连接符 3"/>
          <p:cNvCxnSpPr/>
          <p:nvPr/>
        </p:nvCxnSpPr>
        <p:spPr>
          <a:xfrm>
            <a:off x="9628507" y="945515"/>
            <a:ext cx="132461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750570" y="1731645"/>
            <a:ext cx="10156825" cy="508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701042" y="2416179"/>
            <a:ext cx="1061085" cy="5715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846"/>
    </mc:Choice>
    <mc:Fallback xmlns="">
      <p:transition spd="slow" advTm="83846"/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44229" y="5993733"/>
            <a:ext cx="3644620" cy="689448"/>
            <a:chOff x="243619" y="5994000"/>
            <a:chExt cx="3645000" cy="689520"/>
          </a:xfrm>
        </p:grpSpPr>
        <p:sp>
          <p:nvSpPr>
            <p:cNvPr id="7" name="文本框 6"/>
            <p:cNvSpPr txBox="1"/>
            <p:nvPr/>
          </p:nvSpPr>
          <p:spPr>
            <a:xfrm>
              <a:off x="648619" y="5994000"/>
              <a:ext cx="3240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latin typeface="+mj-ea"/>
                  <a:ea typeface="+mj-ea"/>
                </a:rPr>
                <a:t> </a:t>
              </a:r>
              <a:r>
                <a:rPr lang="en-US" altLang="zh-CN" b="1" dirty="0" smtClean="0">
                  <a:latin typeface="+mj-ea"/>
                </a:rPr>
                <a:t>PPT9-98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  <p:grpSp>
        <p:nvGrpSpPr>
          <p:cNvPr id="84" name="组合 83"/>
          <p:cNvGrpSpPr/>
          <p:nvPr/>
        </p:nvGrpSpPr>
        <p:grpSpPr>
          <a:xfrm>
            <a:off x="1433688" y="1169470"/>
            <a:ext cx="9297571" cy="4437700"/>
            <a:chOff x="1433688" y="764704"/>
            <a:chExt cx="9297571" cy="4437700"/>
          </a:xfrm>
        </p:grpSpPr>
        <p:sp>
          <p:nvSpPr>
            <p:cNvPr id="85" name="圆角矩形 84"/>
            <p:cNvSpPr/>
            <p:nvPr/>
          </p:nvSpPr>
          <p:spPr>
            <a:xfrm>
              <a:off x="1433688" y="764704"/>
              <a:ext cx="9297571" cy="4437700"/>
            </a:xfrm>
            <a:prstGeom prst="roundRect">
              <a:avLst>
                <a:gd name="adj" fmla="val 3517"/>
              </a:avLst>
            </a:prstGeom>
            <a:solidFill>
              <a:schemeClr val="bg1"/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 smtClean="0"/>
            </a:p>
          </p:txBody>
        </p:sp>
        <p:sp>
          <p:nvSpPr>
            <p:cNvPr id="86" name="任意多边形 85"/>
            <p:cNvSpPr/>
            <p:nvPr/>
          </p:nvSpPr>
          <p:spPr>
            <a:xfrm>
              <a:off x="4653459" y="773498"/>
              <a:ext cx="2664296" cy="666550"/>
            </a:xfrm>
            <a:custGeom>
              <a:avLst/>
              <a:gdLst>
                <a:gd name="connsiteX0" fmla="*/ 0 w 2520280"/>
                <a:gd name="connsiteY0" fmla="*/ 0 h 630520"/>
                <a:gd name="connsiteX1" fmla="*/ 2520280 w 2520280"/>
                <a:gd name="connsiteY1" fmla="*/ 0 h 630520"/>
                <a:gd name="connsiteX2" fmla="*/ 2520280 w 2520280"/>
                <a:gd name="connsiteY2" fmla="*/ 398686 h 630520"/>
                <a:gd name="connsiteX3" fmla="*/ 2288446 w 2520280"/>
                <a:gd name="connsiteY3" fmla="*/ 630520 h 630520"/>
                <a:gd name="connsiteX4" fmla="*/ 231834 w 2520280"/>
                <a:gd name="connsiteY4" fmla="*/ 630520 h 630520"/>
                <a:gd name="connsiteX5" fmla="*/ 0 w 2520280"/>
                <a:gd name="connsiteY5" fmla="*/ 398686 h 630520"/>
                <a:gd name="connsiteX6" fmla="*/ 0 w 2520280"/>
                <a:gd name="connsiteY6" fmla="*/ 0 h 63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0280" h="630520">
                  <a:moveTo>
                    <a:pt x="0" y="0"/>
                  </a:moveTo>
                  <a:lnTo>
                    <a:pt x="2520280" y="0"/>
                  </a:lnTo>
                  <a:lnTo>
                    <a:pt x="2520280" y="398686"/>
                  </a:lnTo>
                  <a:cubicBezTo>
                    <a:pt x="2520280" y="526724"/>
                    <a:pt x="2416484" y="630520"/>
                    <a:pt x="2288446" y="630520"/>
                  </a:cubicBezTo>
                  <a:lnTo>
                    <a:pt x="231834" y="630520"/>
                  </a:lnTo>
                  <a:cubicBezTo>
                    <a:pt x="103796" y="630520"/>
                    <a:pt x="0" y="526724"/>
                    <a:pt x="0" y="39868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695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 smtClean="0"/>
            </a:p>
          </p:txBody>
        </p:sp>
      </p:grpSp>
      <p:sp>
        <p:nvSpPr>
          <p:cNvPr id="87" name="矩形 86"/>
          <p:cNvSpPr/>
          <p:nvPr/>
        </p:nvSpPr>
        <p:spPr>
          <a:xfrm>
            <a:off x="5128021" y="1045058"/>
            <a:ext cx="1728192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4000" b="1" dirty="0" smtClean="0">
                <a:solidFill>
                  <a:schemeClr val="bg1"/>
                </a:solidFill>
                <a:latin typeface="+mj-ea"/>
                <a:ea typeface="+mj-ea"/>
              </a:rPr>
              <a:t>小结</a:t>
            </a:r>
            <a:endParaRPr lang="zh-CN" altLang="en-US" sz="4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1669394" y="2120139"/>
            <a:ext cx="884346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注意细读对竹节人的描写，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联系第一单元的语文要素，“从所读的内容想开去”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抓住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关键词句边读边想象画面。</a:t>
            </a:r>
            <a:endParaRPr lang="en-US" altLang="zh-CN" sz="32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竹节人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在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“我们”的手中真是形态多变，这些意想不到的动作常常让人捧腹大笑，真有意思。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244229" y="5993733"/>
            <a:ext cx="3644620" cy="689448"/>
            <a:chOff x="243619" y="5994000"/>
            <a:chExt cx="3645000" cy="689520"/>
          </a:xfrm>
        </p:grpSpPr>
        <p:sp>
          <p:nvSpPr>
            <p:cNvPr id="10" name="文本框 9"/>
            <p:cNvSpPr txBox="1"/>
            <p:nvPr/>
          </p:nvSpPr>
          <p:spPr>
            <a:xfrm>
              <a:off x="648619" y="5994000"/>
              <a:ext cx="3240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latin typeface="+mj-ea"/>
                  <a:ea typeface="+mj-ea"/>
                </a:rPr>
                <a:t> </a:t>
              </a:r>
              <a:r>
                <a:rPr lang="en-US" altLang="zh-CN" b="1" dirty="0" smtClean="0">
                  <a:latin typeface="+mj-ea"/>
                </a:rPr>
                <a:t>PPT9-99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  <p:graphicFrame>
        <p:nvGraphicFramePr>
          <p:cNvPr id="6" name="表格 5"/>
          <p:cNvGraphicFramePr/>
          <p:nvPr/>
        </p:nvGraphicFramePr>
        <p:xfrm>
          <a:off x="1546860" y="2070104"/>
          <a:ext cx="9476105" cy="2809875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9476105"/>
              </a:tblGrid>
              <a:tr h="5518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zh-CN" sz="2800" dirty="0">
                          <a:solidFill>
                            <a:schemeClr val="tx1"/>
                          </a:solidFill>
                        </a:rPr>
                        <a:t>抓住描写竹节人的语句体会乐趣</a:t>
                      </a:r>
                    </a:p>
                  </a:txBody>
                  <a:tcPr>
                    <a:noFill/>
                  </a:tcPr>
                </a:tc>
              </a:tr>
              <a:tr h="6026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zh-CN" sz="2800" b="1" dirty="0">
                          <a:solidFill>
                            <a:srgbClr val="FF0000"/>
                          </a:solidFill>
                          <a:sym typeface="+mn-ea"/>
                        </a:rPr>
                        <a:t>抓住同学们装扮竹节人和给竹节人起名号的语句体会乐趣</a:t>
                      </a:r>
                      <a:endParaRPr lang="zh-CN" altLang="zh-CN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5181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endParaRPr lang="zh-CN" altLang="en-US" dirty="0"/>
                    </a:p>
                  </a:txBody>
                  <a:tcPr/>
                </a:tc>
              </a:tr>
              <a:tr h="55181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endParaRPr lang="zh-CN" altLang="en-US" dirty="0"/>
                    </a:p>
                  </a:txBody>
                  <a:tcPr/>
                </a:tc>
              </a:tr>
              <a:tr h="55181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746760" y="486410"/>
            <a:ext cx="10655018" cy="1272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dirty="0" smtClean="0">
                <a:latin typeface="+mn-ea"/>
              </a:rPr>
              <a:t>·</a:t>
            </a:r>
            <a:r>
              <a:rPr lang="zh-CN" altLang="en-US" sz="3200" b="1" dirty="0" smtClean="0">
                <a:latin typeface="+mn-ea"/>
              </a:rPr>
              <a:t>思考</a:t>
            </a:r>
            <a:r>
              <a:rPr lang="zh-CN" altLang="en-US" sz="3200" b="1" dirty="0">
                <a:latin typeface="+mn-ea"/>
              </a:rPr>
              <a:t>：文中哪些内容让你体会到了传统玩具给人们带来的乐趣？具体运用了哪些阅读</a:t>
            </a:r>
            <a:r>
              <a:rPr lang="zh-CN" altLang="en-US" sz="3200" b="1" dirty="0" smtClean="0">
                <a:latin typeface="+mn-ea"/>
              </a:rPr>
              <a:t>方法？</a:t>
            </a:r>
            <a:endParaRPr lang="zh-CN" altLang="en-US" sz="3200" b="1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44229" y="5993733"/>
            <a:ext cx="3644620" cy="689448"/>
            <a:chOff x="243619" y="5994000"/>
            <a:chExt cx="3645000" cy="689520"/>
          </a:xfrm>
        </p:grpSpPr>
        <p:sp>
          <p:nvSpPr>
            <p:cNvPr id="7" name="文本框 6"/>
            <p:cNvSpPr txBox="1"/>
            <p:nvPr/>
          </p:nvSpPr>
          <p:spPr>
            <a:xfrm>
              <a:off x="648619" y="5994000"/>
              <a:ext cx="3240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latin typeface="+mj-ea"/>
                  <a:ea typeface="+mj-ea"/>
                </a:rPr>
                <a:t> </a:t>
              </a:r>
              <a:r>
                <a:rPr lang="en-US" altLang="zh-CN" b="1" dirty="0" smtClean="0">
                  <a:latin typeface="+mj-ea"/>
                </a:rPr>
                <a:t>PPT9-100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365617" y="412754"/>
            <a:ext cx="1584325" cy="2281555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461135" y="933450"/>
            <a:ext cx="7747000" cy="1107440"/>
          </a:xfrm>
          <a:prstGeom prst="rect">
            <a:avLst/>
          </a:prstGeom>
          <a:solidFill>
            <a:srgbClr val="FDF3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1137922" y="2693674"/>
            <a:ext cx="10019665" cy="2874645"/>
            <a:chOff x="1824" y="1420"/>
            <a:chExt cx="15779" cy="4527"/>
          </a:xfrm>
        </p:grpSpPr>
        <p:sp>
          <p:nvSpPr>
            <p:cNvPr id="50" name="矩形 49"/>
            <p:cNvSpPr/>
            <p:nvPr/>
          </p:nvSpPr>
          <p:spPr>
            <a:xfrm>
              <a:off x="1943" y="1420"/>
              <a:ext cx="15661" cy="23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60000"/>
                </a:lnSpc>
              </a:pPr>
              <a:r>
                <a:rPr lang="en-US" altLang="zh-CN" sz="2800" b="1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</a:t>
              </a:r>
              <a:r>
                <a:rPr lang="zh-CN" altLang="zh-CN" sz="28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竹节人手上系上一根冰棍棒，就成了手握金箍棒的孙悟空，号称“齐天小圣”，四个字歪歪斜斜刻在竹节人背上，神气！</a:t>
              </a:r>
              <a:endParaRPr lang="zh-CN" altLang="zh-CN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3927" y="3623"/>
              <a:ext cx="1811" cy="112"/>
              <a:chOff x="6275" y="3465"/>
              <a:chExt cx="1811" cy="112"/>
            </a:xfrm>
          </p:grpSpPr>
          <p:sp>
            <p:nvSpPr>
              <p:cNvPr id="63" name="椭圆 62"/>
              <p:cNvSpPr/>
              <p:nvPr/>
            </p:nvSpPr>
            <p:spPr>
              <a:xfrm>
                <a:off x="6275" y="3465"/>
                <a:ext cx="108" cy="11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椭圆 63"/>
              <p:cNvSpPr/>
              <p:nvPr/>
            </p:nvSpPr>
            <p:spPr>
              <a:xfrm>
                <a:off x="6843" y="3465"/>
                <a:ext cx="108" cy="11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椭圆 64"/>
              <p:cNvSpPr/>
              <p:nvPr/>
            </p:nvSpPr>
            <p:spPr>
              <a:xfrm>
                <a:off x="7410" y="3465"/>
                <a:ext cx="108" cy="11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椭圆 65"/>
              <p:cNvSpPr/>
              <p:nvPr/>
            </p:nvSpPr>
            <p:spPr>
              <a:xfrm>
                <a:off x="7978" y="3465"/>
                <a:ext cx="108" cy="11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3" name="矩形 22"/>
            <p:cNvSpPr/>
            <p:nvPr/>
          </p:nvSpPr>
          <p:spPr>
            <a:xfrm>
              <a:off x="1824" y="3478"/>
              <a:ext cx="15773" cy="24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60000"/>
                </a:lnSpc>
                <a:buClrTx/>
                <a:buSzTx/>
                <a:buFontTx/>
              </a:pPr>
              <a:r>
                <a:rPr lang="en-US" altLang="zh-CN" sz="3200" b="1" dirty="0">
                  <a:latin typeface="+mn-ea"/>
                </a:rPr>
                <a:t> </a:t>
              </a:r>
              <a:r>
                <a:rPr lang="en-US" altLang="zh-CN" sz="3200" b="1" dirty="0" smtClean="0">
                  <a:latin typeface="+mn-ea"/>
                </a:rPr>
                <a:t>   </a:t>
              </a:r>
              <a:r>
                <a:rPr lang="en-US" altLang="zh-CN" sz="2800" b="1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找到两根针织机上废弃的钩针，装在竹节人手上，就成了窦尔敦的虎头双钩。把“金钩大王”刻在竹节人的胸口，神气！</a:t>
              </a: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8362" y="5835"/>
              <a:ext cx="1811" cy="112"/>
              <a:chOff x="6275" y="3465"/>
              <a:chExt cx="1811" cy="112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6275" y="3465"/>
                <a:ext cx="108" cy="11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6843" y="3465"/>
                <a:ext cx="108" cy="11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7410" y="3465"/>
                <a:ext cx="108" cy="11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7978" y="3465"/>
                <a:ext cx="108" cy="11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2" name="矩形 21"/>
            <p:cNvSpPr/>
            <p:nvPr/>
          </p:nvSpPr>
          <p:spPr>
            <a:xfrm>
              <a:off x="3108" y="1711"/>
              <a:ext cx="6884" cy="84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3181" y="3910"/>
              <a:ext cx="12341" cy="84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/>
        </p:nvSpPr>
        <p:spPr>
          <a:xfrm>
            <a:off x="1607822" y="1012194"/>
            <a:ext cx="7600315" cy="977265"/>
          </a:xfrm>
          <a:prstGeom prst="rect">
            <a:avLst/>
          </a:prstGeom>
          <a:ln w="19050">
            <a:noFill/>
            <a:prstDash val="sysDot"/>
          </a:ln>
        </p:spPr>
        <p:txBody>
          <a:bodyPr wrap="square">
            <a:spAutoFit/>
          </a:bodyPr>
          <a:lstStyle/>
          <a:p>
            <a:pPr defTabSz="756285">
              <a:lnSpc>
                <a:spcPct val="120000"/>
              </a:lnSpc>
              <a:defRPr/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  联想生活中自己装扮玩具和给玩具起名号的经历，体会传统玩具的乐趣。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1343025" y="1056640"/>
            <a:ext cx="1494790" cy="472440"/>
            <a:chOff x="2300" y="7015"/>
            <a:chExt cx="2354" cy="744"/>
          </a:xfrm>
        </p:grpSpPr>
        <p:grpSp>
          <p:nvGrpSpPr>
            <p:cNvPr id="16" name="组合 15"/>
            <p:cNvGrpSpPr/>
            <p:nvPr/>
          </p:nvGrpSpPr>
          <p:grpSpPr>
            <a:xfrm>
              <a:off x="2523" y="7015"/>
              <a:ext cx="2127" cy="716"/>
              <a:chOff x="771460" y="1277365"/>
              <a:chExt cx="948224" cy="294908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771460" y="1285060"/>
                <a:ext cx="943873" cy="287213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等腰三角形 18"/>
              <p:cNvSpPr/>
              <p:nvPr/>
            </p:nvSpPr>
            <p:spPr>
              <a:xfrm rot="16200000" flipH="1">
                <a:off x="1489584" y="1337965"/>
                <a:ext cx="290700" cy="169499"/>
              </a:xfrm>
              <a:prstGeom prst="triangle">
                <a:avLst>
                  <a:gd name="adj" fmla="val 51985"/>
                </a:avLst>
              </a:prstGeom>
              <a:solidFill>
                <a:srgbClr val="FDF3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17" name="矩形 16"/>
            <p:cNvSpPr/>
            <p:nvPr/>
          </p:nvSpPr>
          <p:spPr>
            <a:xfrm>
              <a:off x="2300" y="7034"/>
              <a:ext cx="2354" cy="7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方法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一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44229" y="5993733"/>
            <a:ext cx="3644620" cy="689448"/>
            <a:chOff x="243619" y="5994000"/>
            <a:chExt cx="3645000" cy="689520"/>
          </a:xfrm>
        </p:grpSpPr>
        <p:sp>
          <p:nvSpPr>
            <p:cNvPr id="7" name="文本框 6"/>
            <p:cNvSpPr txBox="1"/>
            <p:nvPr/>
          </p:nvSpPr>
          <p:spPr>
            <a:xfrm>
              <a:off x="648619" y="5994000"/>
              <a:ext cx="3240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latin typeface="+mj-ea"/>
                  <a:ea typeface="+mj-ea"/>
                </a:rPr>
                <a:t> </a:t>
              </a:r>
              <a:r>
                <a:rPr lang="en-US" altLang="zh-CN" b="1" dirty="0" smtClean="0">
                  <a:latin typeface="+mj-ea"/>
                </a:rPr>
                <a:t>PPT9-101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1607822" y="2946401"/>
            <a:ext cx="7912778" cy="1901369"/>
            <a:chOff x="661811" y="3386727"/>
            <a:chExt cx="10403861" cy="2084914"/>
          </a:xfrm>
        </p:grpSpPr>
        <p:sp>
          <p:nvSpPr>
            <p:cNvPr id="6" name="矩形: 圆角 1"/>
            <p:cNvSpPr/>
            <p:nvPr/>
          </p:nvSpPr>
          <p:spPr>
            <a:xfrm>
              <a:off x="661811" y="3386727"/>
              <a:ext cx="10403861" cy="2084914"/>
            </a:xfrm>
            <a:prstGeom prst="roundRect">
              <a:avLst>
                <a:gd name="adj" fmla="val 7578"/>
              </a:avLst>
            </a:prstGeom>
            <a:solidFill>
              <a:schemeClr val="bg1"/>
            </a:solidFill>
            <a:ln w="19050">
              <a:solidFill>
                <a:srgbClr val="0070C0"/>
              </a:solidFill>
              <a:prstDash val="sysDash"/>
            </a:ln>
          </p:spPr>
          <p:txBody>
            <a:bodyPr wrap="square" rtlCol="0" anchor="ctr">
              <a:spAutoFit/>
            </a:bodyPr>
            <a:lstStyle/>
            <a:p>
              <a:pPr algn="l">
                <a:lnSpc>
                  <a:spcPct val="120000"/>
                </a:lnSpc>
              </a:pPr>
              <a:endParaRPr lang="zh-CN" altLang="en-US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833364" y="3719895"/>
              <a:ext cx="10232308" cy="15576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b="1" dirty="0">
                  <a:solidFill>
                    <a:srgbClr val="0070C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思路示例：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从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“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齐天小圣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”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和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“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金钩大王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”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，我想到了我曾经也制作过一个很有趣的玩具，当时，我用的材料是……</a:t>
              </a:r>
              <a:endPara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365617" y="412754"/>
            <a:ext cx="1584325" cy="2281555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1461135" y="933450"/>
            <a:ext cx="7747000" cy="1107440"/>
          </a:xfrm>
          <a:prstGeom prst="rect">
            <a:avLst/>
          </a:prstGeom>
          <a:solidFill>
            <a:srgbClr val="FDF3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1607822" y="1012194"/>
            <a:ext cx="7600315" cy="977265"/>
          </a:xfrm>
          <a:prstGeom prst="rect">
            <a:avLst/>
          </a:prstGeom>
          <a:ln w="19050">
            <a:noFill/>
            <a:prstDash val="sysDot"/>
          </a:ln>
        </p:spPr>
        <p:txBody>
          <a:bodyPr wrap="square">
            <a:spAutoFit/>
          </a:bodyPr>
          <a:lstStyle/>
          <a:p>
            <a:pPr defTabSz="756285">
              <a:lnSpc>
                <a:spcPct val="120000"/>
              </a:lnSpc>
              <a:defRPr/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  联想生活中自己装扮玩具和给玩具起名号的经历，体会传统玩具的乐趣。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1343025" y="1056640"/>
            <a:ext cx="1494790" cy="472440"/>
            <a:chOff x="2300" y="7015"/>
            <a:chExt cx="2354" cy="744"/>
          </a:xfrm>
        </p:grpSpPr>
        <p:grpSp>
          <p:nvGrpSpPr>
            <p:cNvPr id="24" name="组合 23"/>
            <p:cNvGrpSpPr/>
            <p:nvPr/>
          </p:nvGrpSpPr>
          <p:grpSpPr>
            <a:xfrm>
              <a:off x="2523" y="7015"/>
              <a:ext cx="2127" cy="716"/>
              <a:chOff x="771460" y="1277365"/>
              <a:chExt cx="948224" cy="294908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771460" y="1285060"/>
                <a:ext cx="943873" cy="287213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等腰三角形 28"/>
              <p:cNvSpPr/>
              <p:nvPr/>
            </p:nvSpPr>
            <p:spPr>
              <a:xfrm rot="16200000" flipH="1">
                <a:off x="1489584" y="1337965"/>
                <a:ext cx="290700" cy="169499"/>
              </a:xfrm>
              <a:prstGeom prst="triangle">
                <a:avLst>
                  <a:gd name="adj" fmla="val 51985"/>
                </a:avLst>
              </a:prstGeom>
              <a:solidFill>
                <a:srgbClr val="FDF3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26" name="矩形 25"/>
            <p:cNvSpPr/>
            <p:nvPr/>
          </p:nvSpPr>
          <p:spPr>
            <a:xfrm>
              <a:off x="2300" y="7034"/>
              <a:ext cx="2354" cy="7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方法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一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44229" y="5993733"/>
            <a:ext cx="3644620" cy="689448"/>
            <a:chOff x="243619" y="5994000"/>
            <a:chExt cx="3645000" cy="689520"/>
          </a:xfrm>
        </p:grpSpPr>
        <p:sp>
          <p:nvSpPr>
            <p:cNvPr id="7" name="文本框 6"/>
            <p:cNvSpPr txBox="1"/>
            <p:nvPr/>
          </p:nvSpPr>
          <p:spPr>
            <a:xfrm>
              <a:off x="648619" y="5994000"/>
              <a:ext cx="3240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latin typeface="+mj-ea"/>
                  <a:ea typeface="+mj-ea"/>
                </a:rPr>
                <a:t> </a:t>
              </a:r>
              <a:r>
                <a:rPr lang="en-US" altLang="zh-CN" b="1" dirty="0" smtClean="0">
                  <a:latin typeface="+mj-ea"/>
                </a:rPr>
                <a:t>PPT9-102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  <p:grpSp>
        <p:nvGrpSpPr>
          <p:cNvPr id="21" name="组合 20"/>
          <p:cNvGrpSpPr/>
          <p:nvPr/>
        </p:nvGrpSpPr>
        <p:grpSpPr>
          <a:xfrm>
            <a:off x="1402080" y="81540"/>
            <a:ext cx="10038080" cy="2548890"/>
            <a:chOff x="2240" y="5948"/>
            <a:chExt cx="15808" cy="4014"/>
          </a:xfrm>
        </p:grpSpPr>
        <p:grpSp>
          <p:nvGrpSpPr>
            <p:cNvPr id="12" name="组合 11"/>
            <p:cNvGrpSpPr/>
            <p:nvPr/>
          </p:nvGrpSpPr>
          <p:grpSpPr>
            <a:xfrm>
              <a:off x="2434" y="6922"/>
              <a:ext cx="12200" cy="1865"/>
              <a:chOff x="1221664" y="2921120"/>
              <a:chExt cx="7747000" cy="1184275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1221664" y="2921120"/>
                <a:ext cx="7747000" cy="1184275"/>
              </a:xfrm>
              <a:prstGeom prst="rect">
                <a:avLst/>
              </a:prstGeom>
              <a:solidFill>
                <a:srgbClr val="FDF3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1298499" y="3011345"/>
                <a:ext cx="7600315" cy="977265"/>
              </a:xfrm>
              <a:prstGeom prst="rect">
                <a:avLst/>
              </a:prstGeom>
              <a:ln w="19050">
                <a:noFill/>
                <a:prstDash val="sysDot"/>
              </a:ln>
            </p:spPr>
            <p:txBody>
              <a:bodyPr wrap="square">
                <a:spAutoFit/>
              </a:bodyPr>
              <a:lstStyle/>
              <a:p>
                <a:pPr defTabSz="756285">
                  <a:lnSpc>
                    <a:spcPct val="120000"/>
                  </a:lnSpc>
                  <a:defRPr/>
                </a:pPr>
                <a:r>
                  <a:rPr lang="zh-CN" altLang="en-US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        抓住文中对比的词语感受竹节人在“我们”心中的地位，体会乐趣。</a:t>
                </a:r>
              </a:p>
            </p:txBody>
          </p:sp>
        </p:grpSp>
        <p:pic>
          <p:nvPicPr>
            <p:cNvPr id="17" name="图片 16" descr="小男孩2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14438" y="5948"/>
              <a:ext cx="3610" cy="4014"/>
            </a:xfrm>
            <a:prstGeom prst="rect">
              <a:avLst/>
            </a:prstGeom>
          </p:spPr>
        </p:pic>
        <p:grpSp>
          <p:nvGrpSpPr>
            <p:cNvPr id="18" name="组合 17"/>
            <p:cNvGrpSpPr/>
            <p:nvPr/>
          </p:nvGrpSpPr>
          <p:grpSpPr>
            <a:xfrm>
              <a:off x="2240" y="7105"/>
              <a:ext cx="2354" cy="744"/>
              <a:chOff x="2300" y="7015"/>
              <a:chExt cx="2354" cy="744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2523" y="7015"/>
                <a:ext cx="2127" cy="716"/>
                <a:chOff x="771460" y="1277365"/>
                <a:chExt cx="948224" cy="294908"/>
              </a:xfrm>
            </p:grpSpPr>
            <p:sp>
              <p:nvSpPr>
                <p:cNvPr id="22" name="矩形 21"/>
                <p:cNvSpPr/>
                <p:nvPr/>
              </p:nvSpPr>
              <p:spPr>
                <a:xfrm>
                  <a:off x="771460" y="1285060"/>
                  <a:ext cx="943873" cy="287213"/>
                </a:xfrm>
                <a:prstGeom prst="rect">
                  <a:avLst/>
                </a:prstGeom>
                <a:solidFill>
                  <a:srgbClr val="FF6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3" name="等腰三角形 22"/>
                <p:cNvSpPr/>
                <p:nvPr/>
              </p:nvSpPr>
              <p:spPr>
                <a:xfrm rot="16200000" flipH="1">
                  <a:off x="1489584" y="1337965"/>
                  <a:ext cx="290700" cy="169499"/>
                </a:xfrm>
                <a:prstGeom prst="triangle">
                  <a:avLst>
                    <a:gd name="adj" fmla="val 51985"/>
                  </a:avLst>
                </a:prstGeom>
                <a:solidFill>
                  <a:srgbClr val="FDF3E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  <p:sp>
            <p:nvSpPr>
              <p:cNvPr id="24" name="矩形 23"/>
              <p:cNvSpPr/>
              <p:nvPr/>
            </p:nvSpPr>
            <p:spPr>
              <a:xfrm>
                <a:off x="2300" y="7034"/>
                <a:ext cx="2354" cy="7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2400" b="1" dirty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方法</a:t>
                </a:r>
                <a:r>
                  <a:rPr lang="zh-CN" altLang="en-US" sz="2400" b="1" dirty="0" smtClean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二</a:t>
                </a:r>
              </a:p>
            </p:txBody>
          </p:sp>
        </p:grpSp>
      </p:grpSp>
      <p:sp>
        <p:nvSpPr>
          <p:cNvPr id="31" name="矩形 30"/>
          <p:cNvSpPr/>
          <p:nvPr/>
        </p:nvSpPr>
        <p:spPr>
          <a:xfrm>
            <a:off x="6765290" y="5398437"/>
            <a:ext cx="1070610" cy="5340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090422" y="5398437"/>
            <a:ext cx="1138555" cy="5340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5175252" y="4635167"/>
            <a:ext cx="1443355" cy="5340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2681607" y="4635167"/>
            <a:ext cx="1443355" cy="5340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4881882" y="3948097"/>
            <a:ext cx="1883410" cy="5340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9850456" y="3207052"/>
            <a:ext cx="826770" cy="5340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5621731" y="3153712"/>
            <a:ext cx="1440180" cy="5340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1162687" y="3687747"/>
            <a:ext cx="10015855" cy="1567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60000"/>
              </a:lnSpc>
              <a:buClrTx/>
              <a:buSzTx/>
              <a:buFontTx/>
            </a:pPr>
            <a:r>
              <a:rPr lang="en-US" altLang="zh-CN" sz="3200" b="1" dirty="0">
                <a:latin typeface="+mn-ea"/>
              </a:rPr>
              <a:t> </a:t>
            </a:r>
            <a:r>
              <a:rPr lang="en-US" altLang="zh-CN" sz="3200" b="1" dirty="0" smtClean="0">
                <a:latin typeface="+mn-ea"/>
              </a:rPr>
              <a:t>   </a:t>
            </a:r>
            <a:r>
              <a:rPr lang="en-US" altLang="zh-CN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找到两根针织机上废弃的钩针，装在竹节人手上，就成了窦尔敦的虎头双钩。把“金钩大王”刻在竹节人的胸口，神气！</a:t>
            </a:r>
          </a:p>
        </p:txBody>
      </p:sp>
      <p:sp>
        <p:nvSpPr>
          <p:cNvPr id="33" name="矩形 32"/>
          <p:cNvSpPr/>
          <p:nvPr/>
        </p:nvSpPr>
        <p:spPr>
          <a:xfrm>
            <a:off x="1224282" y="5169837"/>
            <a:ext cx="9563735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latin typeface="+mj-ea"/>
              </a:rPr>
              <a:t>    </a:t>
            </a:r>
            <a:r>
              <a:rPr lang="en-US" altLang="zh-CN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破课桌，俨然一个叱咤风云的古战场。</a:t>
            </a:r>
          </a:p>
        </p:txBody>
      </p:sp>
      <p:sp>
        <p:nvSpPr>
          <p:cNvPr id="50" name="矩形 49"/>
          <p:cNvSpPr/>
          <p:nvPr/>
        </p:nvSpPr>
        <p:spPr>
          <a:xfrm>
            <a:off x="1233807" y="2323132"/>
            <a:ext cx="9944735" cy="1470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竹节人手上系上一根冰棍棒，就成了手握金箍棒的孙悟空，号称“齐天小圣”，四个字歪歪斜斜刻在竹节人背上，神气！</a:t>
            </a:r>
            <a:endParaRPr lang="zh-CN" altLang="zh-CN" sz="28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44229" y="5993733"/>
            <a:ext cx="3644620" cy="689448"/>
            <a:chOff x="243619" y="5994000"/>
            <a:chExt cx="3645000" cy="689520"/>
          </a:xfrm>
        </p:grpSpPr>
        <p:sp>
          <p:nvSpPr>
            <p:cNvPr id="7" name="文本框 6"/>
            <p:cNvSpPr txBox="1"/>
            <p:nvPr/>
          </p:nvSpPr>
          <p:spPr>
            <a:xfrm>
              <a:off x="648619" y="5994000"/>
              <a:ext cx="3240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latin typeface="+mj-ea"/>
                  <a:ea typeface="+mj-ea"/>
                </a:rPr>
                <a:t> </a:t>
              </a:r>
              <a:r>
                <a:rPr lang="en-US" altLang="zh-CN" b="1" dirty="0" smtClean="0">
                  <a:latin typeface="+mj-ea"/>
                </a:rPr>
                <a:t>PPT9-103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  <p:graphicFrame>
        <p:nvGraphicFramePr>
          <p:cNvPr id="3" name="表格 2"/>
          <p:cNvGraphicFramePr/>
          <p:nvPr>
            <p:extLst>
              <p:ext uri="{D42A27DB-BD31-4B8C-83A1-F6EECF244321}">
                <p14:modId xmlns:p14="http://schemas.microsoft.com/office/powerpoint/2010/main" val="2283268924"/>
              </p:ext>
            </p:extLst>
          </p:nvPr>
        </p:nvGraphicFramePr>
        <p:xfrm>
          <a:off x="2714739" y="3005195"/>
          <a:ext cx="6867525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0210"/>
                <a:gridCol w="3917315"/>
              </a:tblGrid>
              <a:tr h="6553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dirty="0"/>
                        <a:t>本来的样子</a:t>
                      </a: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在</a:t>
                      </a:r>
                      <a:r>
                        <a:rPr lang="en-US" altLang="zh-CN" sz="24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“</a:t>
                      </a:r>
                      <a:r>
                        <a:rPr lang="zh-CN" altLang="en-US" sz="2400" dirty="0"/>
                        <a:t>我们</a:t>
                      </a:r>
                      <a:r>
                        <a:rPr lang="en-US" altLang="zh-CN" sz="24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”</a:t>
                      </a:r>
                      <a:r>
                        <a:rPr lang="zh-CN" altLang="en-US" sz="2400" dirty="0"/>
                        <a:t>心中的样子</a:t>
                      </a: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65532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zh-CN" sz="2400" b="1" dirty="0">
                          <a:solidFill>
                            <a:prstClr val="black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歪歪斜斜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zh-CN" sz="2400" b="1" dirty="0">
                          <a:solidFill>
                            <a:prstClr val="black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神气</a:t>
                      </a:r>
                      <a:endParaRPr lang="zh-CN" altLang="en-US" sz="240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5532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1" dirty="0" smtClean="0">
                          <a:solidFill>
                            <a:prstClr val="black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废弃的钩针</a:t>
                      </a:r>
                      <a:endParaRPr lang="zh-CN" altLang="en-US" sz="240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1" dirty="0" smtClean="0">
                          <a:solidFill>
                            <a:prstClr val="black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虎头双钩</a:t>
                      </a:r>
                      <a:r>
                        <a:rPr lang="zh-CN" altLang="en-US" sz="2400" b="1" dirty="0" smtClean="0">
                          <a:solidFill>
                            <a:prstClr val="black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、</a:t>
                      </a:r>
                      <a:r>
                        <a:rPr lang="en-US" altLang="zh-CN" sz="2400" b="1" dirty="0" smtClean="0">
                          <a:solidFill>
                            <a:prstClr val="black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金钩大王</a:t>
                      </a:r>
                      <a:endParaRPr lang="zh-CN" altLang="en-US" sz="24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5532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1" dirty="0" smtClean="0">
                          <a:solidFill>
                            <a:prstClr val="black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破课桌</a:t>
                      </a:r>
                      <a:endParaRPr lang="zh-CN" altLang="en-US" sz="240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1" dirty="0" smtClean="0">
                          <a:solidFill>
                            <a:prstClr val="black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古战场</a:t>
                      </a:r>
                      <a:endParaRPr lang="zh-CN" altLang="en-US" sz="240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20" name="组合 19"/>
          <p:cNvGrpSpPr/>
          <p:nvPr/>
        </p:nvGrpSpPr>
        <p:grpSpPr>
          <a:xfrm>
            <a:off x="1402080" y="81540"/>
            <a:ext cx="10038080" cy="2548890"/>
            <a:chOff x="2240" y="5948"/>
            <a:chExt cx="15808" cy="4014"/>
          </a:xfrm>
        </p:grpSpPr>
        <p:grpSp>
          <p:nvGrpSpPr>
            <p:cNvPr id="21" name="组合 20"/>
            <p:cNvGrpSpPr/>
            <p:nvPr/>
          </p:nvGrpSpPr>
          <p:grpSpPr>
            <a:xfrm>
              <a:off x="2434" y="6922"/>
              <a:ext cx="12200" cy="1865"/>
              <a:chOff x="1221664" y="2921120"/>
              <a:chExt cx="7747000" cy="1184275"/>
            </a:xfrm>
          </p:grpSpPr>
          <p:sp>
            <p:nvSpPr>
              <p:cNvPr id="34" name="矩形 33"/>
              <p:cNvSpPr/>
              <p:nvPr/>
            </p:nvSpPr>
            <p:spPr>
              <a:xfrm>
                <a:off x="1221664" y="2921120"/>
                <a:ext cx="7747000" cy="1184275"/>
              </a:xfrm>
              <a:prstGeom prst="rect">
                <a:avLst/>
              </a:prstGeom>
              <a:solidFill>
                <a:srgbClr val="FDF3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1298499" y="3011345"/>
                <a:ext cx="7600315" cy="977265"/>
              </a:xfrm>
              <a:prstGeom prst="rect">
                <a:avLst/>
              </a:prstGeom>
              <a:ln w="19050">
                <a:noFill/>
                <a:prstDash val="sysDot"/>
              </a:ln>
            </p:spPr>
            <p:txBody>
              <a:bodyPr wrap="square">
                <a:spAutoFit/>
              </a:bodyPr>
              <a:lstStyle/>
              <a:p>
                <a:pPr defTabSz="756285">
                  <a:lnSpc>
                    <a:spcPct val="120000"/>
                  </a:lnSpc>
                  <a:defRPr/>
                </a:pPr>
                <a:r>
                  <a:rPr lang="zh-CN" altLang="en-US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        抓住文中对比的词语感受竹节人在“我们”心中的地位，体会乐趣。</a:t>
                </a:r>
              </a:p>
            </p:txBody>
          </p:sp>
        </p:grpSp>
        <p:pic>
          <p:nvPicPr>
            <p:cNvPr id="28" name="图片 27" descr="小男孩2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14438" y="5948"/>
              <a:ext cx="3610" cy="4014"/>
            </a:xfrm>
            <a:prstGeom prst="rect">
              <a:avLst/>
            </a:prstGeom>
          </p:spPr>
        </p:pic>
        <p:grpSp>
          <p:nvGrpSpPr>
            <p:cNvPr id="29" name="组合 28"/>
            <p:cNvGrpSpPr/>
            <p:nvPr/>
          </p:nvGrpSpPr>
          <p:grpSpPr>
            <a:xfrm>
              <a:off x="2240" y="7105"/>
              <a:ext cx="2354" cy="744"/>
              <a:chOff x="2300" y="7015"/>
              <a:chExt cx="2354" cy="744"/>
            </a:xfrm>
          </p:grpSpPr>
          <p:grpSp>
            <p:nvGrpSpPr>
              <p:cNvPr id="30" name="组合 29"/>
              <p:cNvGrpSpPr/>
              <p:nvPr/>
            </p:nvGrpSpPr>
            <p:grpSpPr>
              <a:xfrm>
                <a:off x="2523" y="7015"/>
                <a:ext cx="2127" cy="716"/>
                <a:chOff x="771460" y="1277365"/>
                <a:chExt cx="948224" cy="294908"/>
              </a:xfrm>
            </p:grpSpPr>
            <p:sp>
              <p:nvSpPr>
                <p:cNvPr id="32" name="矩形 31"/>
                <p:cNvSpPr/>
                <p:nvPr/>
              </p:nvSpPr>
              <p:spPr>
                <a:xfrm>
                  <a:off x="771460" y="1285060"/>
                  <a:ext cx="943873" cy="287213"/>
                </a:xfrm>
                <a:prstGeom prst="rect">
                  <a:avLst/>
                </a:prstGeom>
                <a:solidFill>
                  <a:srgbClr val="FF6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3" name="等腰三角形 32"/>
                <p:cNvSpPr/>
                <p:nvPr/>
              </p:nvSpPr>
              <p:spPr>
                <a:xfrm rot="16200000" flipH="1">
                  <a:off x="1489584" y="1337965"/>
                  <a:ext cx="290700" cy="169499"/>
                </a:xfrm>
                <a:prstGeom prst="triangle">
                  <a:avLst>
                    <a:gd name="adj" fmla="val 51985"/>
                  </a:avLst>
                </a:prstGeom>
                <a:solidFill>
                  <a:srgbClr val="FDF3E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  <p:sp>
            <p:nvSpPr>
              <p:cNvPr id="31" name="矩形 30"/>
              <p:cNvSpPr/>
              <p:nvPr/>
            </p:nvSpPr>
            <p:spPr>
              <a:xfrm>
                <a:off x="2300" y="7034"/>
                <a:ext cx="2354" cy="7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2400" b="1" dirty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方法</a:t>
                </a:r>
                <a:r>
                  <a:rPr lang="zh-CN" altLang="en-US" sz="2400" b="1" dirty="0" smtClean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二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44229" y="5993733"/>
            <a:ext cx="3644620" cy="689448"/>
            <a:chOff x="243619" y="5994000"/>
            <a:chExt cx="3645000" cy="689520"/>
          </a:xfrm>
        </p:grpSpPr>
        <p:sp>
          <p:nvSpPr>
            <p:cNvPr id="7" name="文本框 6"/>
            <p:cNvSpPr txBox="1"/>
            <p:nvPr/>
          </p:nvSpPr>
          <p:spPr>
            <a:xfrm>
              <a:off x="648619" y="5994000"/>
              <a:ext cx="3240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latin typeface="+mj-ea"/>
                  <a:ea typeface="+mj-ea"/>
                </a:rPr>
                <a:t> </a:t>
              </a:r>
              <a:r>
                <a:rPr lang="en-US" altLang="zh-CN" b="1" dirty="0" smtClean="0">
                  <a:latin typeface="+mj-ea"/>
                </a:rPr>
                <a:t>PPT9-104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1666240" y="2881630"/>
            <a:ext cx="7854360" cy="2096770"/>
            <a:chOff x="738620" y="3315704"/>
            <a:chExt cx="10327052" cy="2299178"/>
          </a:xfrm>
        </p:grpSpPr>
        <p:sp>
          <p:nvSpPr>
            <p:cNvPr id="15" name="矩形: 圆角 1"/>
            <p:cNvSpPr/>
            <p:nvPr/>
          </p:nvSpPr>
          <p:spPr>
            <a:xfrm>
              <a:off x="738620" y="3315704"/>
              <a:ext cx="10175397" cy="2299178"/>
            </a:xfrm>
            <a:prstGeom prst="roundRect">
              <a:avLst>
                <a:gd name="adj" fmla="val 7578"/>
              </a:avLst>
            </a:prstGeom>
            <a:solidFill>
              <a:schemeClr val="bg1"/>
            </a:solidFill>
            <a:ln w="19050">
              <a:solidFill>
                <a:srgbClr val="0070C0"/>
              </a:solidFill>
              <a:prstDash val="sysDash"/>
            </a:ln>
          </p:spPr>
          <p:txBody>
            <a:bodyPr wrap="square" rtlCol="0" anchor="ctr">
              <a:spAutoFit/>
            </a:bodyPr>
            <a:lstStyle/>
            <a:p>
              <a:pPr algn="l">
                <a:lnSpc>
                  <a:spcPct val="120000"/>
                </a:lnSpc>
              </a:pPr>
              <a:endParaRPr lang="zh-CN" altLang="en-US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833364" y="3719895"/>
              <a:ext cx="10232308" cy="15576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b="1" dirty="0">
                  <a:solidFill>
                    <a:srgbClr val="0070C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示例：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虽然制作竹节人的材料和玩竹节人的场地比较简陋，但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“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我们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”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却感受到了无穷的乐趣，这些乐趣让竹节人在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“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我们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”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的眼中变得不一样……</a:t>
              </a:r>
              <a:endPara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402080" y="81540"/>
            <a:ext cx="10038080" cy="2548890"/>
            <a:chOff x="2240" y="5948"/>
            <a:chExt cx="15808" cy="4014"/>
          </a:xfrm>
        </p:grpSpPr>
        <p:grpSp>
          <p:nvGrpSpPr>
            <p:cNvPr id="21" name="组合 20"/>
            <p:cNvGrpSpPr/>
            <p:nvPr/>
          </p:nvGrpSpPr>
          <p:grpSpPr>
            <a:xfrm>
              <a:off x="2434" y="6922"/>
              <a:ext cx="12200" cy="1865"/>
              <a:chOff x="1221664" y="2921120"/>
              <a:chExt cx="7747000" cy="1184275"/>
            </a:xfrm>
          </p:grpSpPr>
          <p:sp>
            <p:nvSpPr>
              <p:cNvPr id="36" name="矩形 35"/>
              <p:cNvSpPr/>
              <p:nvPr/>
            </p:nvSpPr>
            <p:spPr>
              <a:xfrm>
                <a:off x="1221664" y="2921120"/>
                <a:ext cx="7747000" cy="1184275"/>
              </a:xfrm>
              <a:prstGeom prst="rect">
                <a:avLst/>
              </a:prstGeom>
              <a:solidFill>
                <a:srgbClr val="FDF3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1298499" y="3011345"/>
                <a:ext cx="7600315" cy="977265"/>
              </a:xfrm>
              <a:prstGeom prst="rect">
                <a:avLst/>
              </a:prstGeom>
              <a:ln w="19050">
                <a:noFill/>
                <a:prstDash val="sysDot"/>
              </a:ln>
            </p:spPr>
            <p:txBody>
              <a:bodyPr wrap="square">
                <a:spAutoFit/>
              </a:bodyPr>
              <a:lstStyle/>
              <a:p>
                <a:pPr defTabSz="756285">
                  <a:lnSpc>
                    <a:spcPct val="120000"/>
                  </a:lnSpc>
                  <a:defRPr/>
                </a:pPr>
                <a:r>
                  <a:rPr lang="zh-CN" altLang="en-US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        抓住文中对比的词语感受竹节人在“我们”心中的地位，体会乐趣。</a:t>
                </a:r>
              </a:p>
            </p:txBody>
          </p:sp>
        </p:grpSp>
        <p:pic>
          <p:nvPicPr>
            <p:cNvPr id="30" name="图片 29" descr="小男孩2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14438" y="5948"/>
              <a:ext cx="3610" cy="4014"/>
            </a:xfrm>
            <a:prstGeom prst="rect">
              <a:avLst/>
            </a:prstGeom>
          </p:spPr>
        </p:pic>
        <p:grpSp>
          <p:nvGrpSpPr>
            <p:cNvPr id="31" name="组合 30"/>
            <p:cNvGrpSpPr/>
            <p:nvPr/>
          </p:nvGrpSpPr>
          <p:grpSpPr>
            <a:xfrm>
              <a:off x="2240" y="7105"/>
              <a:ext cx="2354" cy="744"/>
              <a:chOff x="2300" y="7015"/>
              <a:chExt cx="2354" cy="744"/>
            </a:xfrm>
          </p:grpSpPr>
          <p:grpSp>
            <p:nvGrpSpPr>
              <p:cNvPr id="32" name="组合 31"/>
              <p:cNvGrpSpPr/>
              <p:nvPr/>
            </p:nvGrpSpPr>
            <p:grpSpPr>
              <a:xfrm>
                <a:off x="2523" y="7015"/>
                <a:ext cx="2127" cy="716"/>
                <a:chOff x="771460" y="1277365"/>
                <a:chExt cx="948224" cy="294908"/>
              </a:xfrm>
            </p:grpSpPr>
            <p:sp>
              <p:nvSpPr>
                <p:cNvPr id="34" name="矩形 33"/>
                <p:cNvSpPr/>
                <p:nvPr/>
              </p:nvSpPr>
              <p:spPr>
                <a:xfrm>
                  <a:off x="771460" y="1285060"/>
                  <a:ext cx="943873" cy="287213"/>
                </a:xfrm>
                <a:prstGeom prst="rect">
                  <a:avLst/>
                </a:prstGeom>
                <a:solidFill>
                  <a:srgbClr val="FF6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5" name="等腰三角形 34"/>
                <p:cNvSpPr/>
                <p:nvPr/>
              </p:nvSpPr>
              <p:spPr>
                <a:xfrm rot="16200000" flipH="1">
                  <a:off x="1489584" y="1337965"/>
                  <a:ext cx="290700" cy="169499"/>
                </a:xfrm>
                <a:prstGeom prst="triangle">
                  <a:avLst>
                    <a:gd name="adj" fmla="val 51985"/>
                  </a:avLst>
                </a:prstGeom>
                <a:solidFill>
                  <a:srgbClr val="FDF3E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  <p:sp>
            <p:nvSpPr>
              <p:cNvPr id="33" name="矩形 32"/>
              <p:cNvSpPr/>
              <p:nvPr/>
            </p:nvSpPr>
            <p:spPr>
              <a:xfrm>
                <a:off x="2300" y="7034"/>
                <a:ext cx="2354" cy="7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2400" b="1" dirty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方法</a:t>
                </a:r>
                <a:r>
                  <a:rPr lang="zh-CN" altLang="en-US" sz="2400" b="1" dirty="0" smtClean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二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44229" y="5993733"/>
            <a:ext cx="3644620" cy="689448"/>
            <a:chOff x="243619" y="5994000"/>
            <a:chExt cx="3645000" cy="689520"/>
          </a:xfrm>
        </p:grpSpPr>
        <p:sp>
          <p:nvSpPr>
            <p:cNvPr id="7" name="文本框 6"/>
            <p:cNvSpPr txBox="1"/>
            <p:nvPr/>
          </p:nvSpPr>
          <p:spPr>
            <a:xfrm>
              <a:off x="648619" y="5994000"/>
              <a:ext cx="3240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latin typeface="+mj-ea"/>
                  <a:ea typeface="+mj-ea"/>
                </a:rPr>
                <a:t> </a:t>
              </a:r>
              <a:r>
                <a:rPr lang="en-US" altLang="zh-CN" b="1" dirty="0" smtClean="0">
                  <a:latin typeface="+mj-ea"/>
                </a:rPr>
                <a:t>PPT9-105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  <p:sp>
        <p:nvSpPr>
          <p:cNvPr id="50" name="矩形 49"/>
          <p:cNvSpPr/>
          <p:nvPr/>
        </p:nvSpPr>
        <p:spPr>
          <a:xfrm>
            <a:off x="1050107" y="3555771"/>
            <a:ext cx="9944999" cy="1470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还有同学别出心裁，想技高一筹，给竹节人粘上一个橡皮雕成的脑袋，做一套纸盔甲。</a:t>
            </a:r>
            <a:endParaRPr lang="zh-CN" altLang="zh-CN" sz="28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1200787" y="458470"/>
            <a:ext cx="10606405" cy="3039110"/>
            <a:chOff x="2129" y="3735"/>
            <a:chExt cx="16703" cy="4786"/>
          </a:xfrm>
        </p:grpSpPr>
        <p:grpSp>
          <p:nvGrpSpPr>
            <p:cNvPr id="2" name="组合 1"/>
            <p:cNvGrpSpPr/>
            <p:nvPr/>
          </p:nvGrpSpPr>
          <p:grpSpPr>
            <a:xfrm>
              <a:off x="2337" y="4674"/>
              <a:ext cx="12200" cy="1947"/>
              <a:chOff x="1221664" y="2942076"/>
              <a:chExt cx="7746999" cy="1236000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1221664" y="2942076"/>
                <a:ext cx="7746999" cy="1236000"/>
              </a:xfrm>
              <a:prstGeom prst="rect">
                <a:avLst/>
              </a:prstGeom>
              <a:solidFill>
                <a:srgbClr val="FDF3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297864" y="3084316"/>
                <a:ext cx="7429500" cy="919867"/>
              </a:xfrm>
              <a:prstGeom prst="rect">
                <a:avLst/>
              </a:prstGeom>
              <a:ln w="19050">
                <a:noFill/>
                <a:prstDash val="sysDot"/>
              </a:ln>
            </p:spPr>
            <p:txBody>
              <a:bodyPr wrap="square">
                <a:spAutoFit/>
              </a:bodyPr>
              <a:lstStyle/>
              <a:p>
                <a:pPr defTabSz="756285">
                  <a:lnSpc>
                    <a:spcPct val="120000"/>
                  </a:lnSpc>
                  <a:defRPr/>
                </a:pPr>
                <a:r>
                  <a:rPr lang="zh-CN" altLang="en-US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        抓住“我们”别出心裁地给竹节人进行装扮，渴望自己技高一筹，体会“我们”渴望胜利的乐趣。</a:t>
                </a:r>
              </a:p>
            </p:txBody>
          </p:sp>
        </p:grpSp>
        <p:pic>
          <p:nvPicPr>
            <p:cNvPr id="6" name="图片 5" descr="小女孩1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 flipH="1">
              <a:off x="14128" y="3735"/>
              <a:ext cx="4704" cy="4786"/>
            </a:xfrm>
            <a:prstGeom prst="rect">
              <a:avLst/>
            </a:prstGeom>
          </p:spPr>
        </p:pic>
        <p:grpSp>
          <p:nvGrpSpPr>
            <p:cNvPr id="25" name="组合 24"/>
            <p:cNvGrpSpPr/>
            <p:nvPr/>
          </p:nvGrpSpPr>
          <p:grpSpPr>
            <a:xfrm>
              <a:off x="2129" y="4898"/>
              <a:ext cx="2354" cy="744"/>
              <a:chOff x="2300" y="7015"/>
              <a:chExt cx="2354" cy="744"/>
            </a:xfrm>
          </p:grpSpPr>
          <p:grpSp>
            <p:nvGrpSpPr>
              <p:cNvPr id="26" name="组合 25"/>
              <p:cNvGrpSpPr/>
              <p:nvPr/>
            </p:nvGrpSpPr>
            <p:grpSpPr>
              <a:xfrm>
                <a:off x="2523" y="7015"/>
                <a:ext cx="2127" cy="716"/>
                <a:chOff x="771460" y="1277365"/>
                <a:chExt cx="948224" cy="294908"/>
              </a:xfrm>
            </p:grpSpPr>
            <p:sp>
              <p:nvSpPr>
                <p:cNvPr id="27" name="矩形 26"/>
                <p:cNvSpPr/>
                <p:nvPr/>
              </p:nvSpPr>
              <p:spPr>
                <a:xfrm>
                  <a:off x="771460" y="1285060"/>
                  <a:ext cx="943873" cy="287213"/>
                </a:xfrm>
                <a:prstGeom prst="rect">
                  <a:avLst/>
                </a:prstGeom>
                <a:solidFill>
                  <a:srgbClr val="FF6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" name="等腰三角形 27"/>
                <p:cNvSpPr/>
                <p:nvPr/>
              </p:nvSpPr>
              <p:spPr>
                <a:xfrm rot="16200000" flipH="1">
                  <a:off x="1489584" y="1337965"/>
                  <a:ext cx="290700" cy="169499"/>
                </a:xfrm>
                <a:prstGeom prst="triangle">
                  <a:avLst>
                    <a:gd name="adj" fmla="val 51985"/>
                  </a:avLst>
                </a:prstGeom>
                <a:solidFill>
                  <a:srgbClr val="FDF3E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  <p:sp>
            <p:nvSpPr>
              <p:cNvPr id="29" name="矩形 28"/>
              <p:cNvSpPr/>
              <p:nvPr/>
            </p:nvSpPr>
            <p:spPr>
              <a:xfrm>
                <a:off x="2300" y="7034"/>
                <a:ext cx="2354" cy="7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2400" b="1" dirty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方法</a:t>
                </a:r>
                <a:r>
                  <a:rPr lang="zh-CN" altLang="en-US" sz="2400" b="1" dirty="0" smtClean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三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75"/>
            <a:ext cx="12187238" cy="6857857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2450347" y="1224000"/>
            <a:ext cx="7155932" cy="5241548"/>
            <a:chOff x="2540347" y="1171171"/>
            <a:chExt cx="7155932" cy="5241548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3663619" y="2484000"/>
              <a:ext cx="51750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6"/>
            <p:cNvSpPr txBox="1"/>
            <p:nvPr/>
          </p:nvSpPr>
          <p:spPr>
            <a:xfrm>
              <a:off x="5536415" y="1171171"/>
              <a:ext cx="1104900" cy="11988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2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0</a:t>
              </a:r>
              <a:r>
                <a:rPr lang="en-US" sz="72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2540347" y="2664000"/>
              <a:ext cx="7155932" cy="3748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6600" dirty="0">
                  <a:solidFill>
                    <a:srgbClr val="FF0000"/>
                  </a:solidFill>
                  <a:latin typeface="+mj-ea"/>
                  <a:ea typeface="+mj-ea"/>
                </a:rPr>
                <a:t>　</a:t>
              </a:r>
              <a:r>
                <a:rPr lang="zh-CN" altLang="en-US" sz="66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聚焦传统</a:t>
              </a:r>
              <a:r>
                <a:rPr lang="zh-CN" altLang="en-US" sz="6600" dirty="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玩具，</a:t>
              </a:r>
              <a:endParaRPr lang="en-US" altLang="zh-CN" sz="6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66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引入</a:t>
              </a:r>
              <a:r>
                <a:rPr lang="zh-CN" altLang="en-US" sz="6600" dirty="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课文</a:t>
              </a:r>
              <a:endParaRPr lang="en-US" altLang="zh-CN" sz="6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algn="ctr">
                <a:lnSpc>
                  <a:spcPct val="120000"/>
                </a:lnSpc>
              </a:pPr>
              <a:r>
                <a:rPr lang="en-US" altLang="zh-CN" sz="66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 </a:t>
              </a: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244229" y="5993733"/>
            <a:ext cx="3644620" cy="689448"/>
            <a:chOff x="243619" y="5994000"/>
            <a:chExt cx="3645000" cy="689520"/>
          </a:xfrm>
        </p:grpSpPr>
        <p:sp>
          <p:nvSpPr>
            <p:cNvPr id="93" name="文本框 92"/>
            <p:cNvSpPr txBox="1"/>
            <p:nvPr/>
          </p:nvSpPr>
          <p:spPr>
            <a:xfrm>
              <a:off x="648619" y="5994000"/>
              <a:ext cx="3240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latin typeface="+mj-ea"/>
                  <a:ea typeface="+mj-ea"/>
                </a:rPr>
                <a:t> </a:t>
              </a:r>
              <a:r>
                <a:rPr lang="en-US" altLang="zh-CN" b="1" dirty="0" smtClean="0">
                  <a:latin typeface="+mj-ea"/>
                </a:rPr>
                <a:t>PPT9-10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94" name="图片 93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44229" y="5993733"/>
            <a:ext cx="3644620" cy="689448"/>
            <a:chOff x="243619" y="5994000"/>
            <a:chExt cx="3645000" cy="689520"/>
          </a:xfrm>
        </p:grpSpPr>
        <p:sp>
          <p:nvSpPr>
            <p:cNvPr id="7" name="文本框 6"/>
            <p:cNvSpPr txBox="1"/>
            <p:nvPr/>
          </p:nvSpPr>
          <p:spPr>
            <a:xfrm>
              <a:off x="648619" y="5994000"/>
              <a:ext cx="3240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latin typeface="+mj-ea"/>
                  <a:ea typeface="+mj-ea"/>
                </a:rPr>
                <a:t> </a:t>
              </a:r>
              <a:r>
                <a:rPr lang="en-US" altLang="zh-CN" b="1" dirty="0" smtClean="0">
                  <a:latin typeface="+mj-ea"/>
                </a:rPr>
                <a:t>PPT9-106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  <p:grpSp>
        <p:nvGrpSpPr>
          <p:cNvPr id="84" name="组合 83"/>
          <p:cNvGrpSpPr/>
          <p:nvPr/>
        </p:nvGrpSpPr>
        <p:grpSpPr>
          <a:xfrm>
            <a:off x="1433689" y="1169470"/>
            <a:ext cx="9175844" cy="3887952"/>
            <a:chOff x="1433689" y="764704"/>
            <a:chExt cx="9175844" cy="3887952"/>
          </a:xfrm>
        </p:grpSpPr>
        <p:sp>
          <p:nvSpPr>
            <p:cNvPr id="85" name="圆角矩形 84"/>
            <p:cNvSpPr/>
            <p:nvPr/>
          </p:nvSpPr>
          <p:spPr>
            <a:xfrm>
              <a:off x="1433689" y="764704"/>
              <a:ext cx="9175844" cy="3887952"/>
            </a:xfrm>
            <a:prstGeom prst="roundRect">
              <a:avLst>
                <a:gd name="adj" fmla="val 3517"/>
              </a:avLst>
            </a:prstGeom>
            <a:solidFill>
              <a:schemeClr val="bg1"/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 smtClean="0"/>
            </a:p>
          </p:txBody>
        </p:sp>
        <p:sp>
          <p:nvSpPr>
            <p:cNvPr id="86" name="任意多边形 85"/>
            <p:cNvSpPr/>
            <p:nvPr/>
          </p:nvSpPr>
          <p:spPr>
            <a:xfrm>
              <a:off x="4653459" y="773498"/>
              <a:ext cx="2664296" cy="666550"/>
            </a:xfrm>
            <a:custGeom>
              <a:avLst/>
              <a:gdLst>
                <a:gd name="connsiteX0" fmla="*/ 0 w 2520280"/>
                <a:gd name="connsiteY0" fmla="*/ 0 h 630520"/>
                <a:gd name="connsiteX1" fmla="*/ 2520280 w 2520280"/>
                <a:gd name="connsiteY1" fmla="*/ 0 h 630520"/>
                <a:gd name="connsiteX2" fmla="*/ 2520280 w 2520280"/>
                <a:gd name="connsiteY2" fmla="*/ 398686 h 630520"/>
                <a:gd name="connsiteX3" fmla="*/ 2288446 w 2520280"/>
                <a:gd name="connsiteY3" fmla="*/ 630520 h 630520"/>
                <a:gd name="connsiteX4" fmla="*/ 231834 w 2520280"/>
                <a:gd name="connsiteY4" fmla="*/ 630520 h 630520"/>
                <a:gd name="connsiteX5" fmla="*/ 0 w 2520280"/>
                <a:gd name="connsiteY5" fmla="*/ 398686 h 630520"/>
                <a:gd name="connsiteX6" fmla="*/ 0 w 2520280"/>
                <a:gd name="connsiteY6" fmla="*/ 0 h 63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0280" h="630520">
                  <a:moveTo>
                    <a:pt x="0" y="0"/>
                  </a:moveTo>
                  <a:lnTo>
                    <a:pt x="2520280" y="0"/>
                  </a:lnTo>
                  <a:lnTo>
                    <a:pt x="2520280" y="398686"/>
                  </a:lnTo>
                  <a:cubicBezTo>
                    <a:pt x="2520280" y="526724"/>
                    <a:pt x="2416484" y="630520"/>
                    <a:pt x="2288446" y="630520"/>
                  </a:cubicBezTo>
                  <a:lnTo>
                    <a:pt x="231834" y="630520"/>
                  </a:lnTo>
                  <a:cubicBezTo>
                    <a:pt x="103796" y="630520"/>
                    <a:pt x="0" y="526724"/>
                    <a:pt x="0" y="39868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695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 smtClean="0"/>
            </a:p>
          </p:txBody>
        </p:sp>
      </p:grpSp>
      <p:sp>
        <p:nvSpPr>
          <p:cNvPr id="87" name="矩形 86"/>
          <p:cNvSpPr/>
          <p:nvPr/>
        </p:nvSpPr>
        <p:spPr>
          <a:xfrm>
            <a:off x="5128021" y="1045058"/>
            <a:ext cx="1728192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4000" b="1" dirty="0" smtClean="0">
                <a:solidFill>
                  <a:schemeClr val="bg1"/>
                </a:solidFill>
                <a:latin typeface="+mj-ea"/>
                <a:ea typeface="+mj-ea"/>
              </a:rPr>
              <a:t>小结</a:t>
            </a:r>
            <a:endParaRPr lang="zh-CN" altLang="en-US" sz="4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1738348" y="2013497"/>
            <a:ext cx="8565988" cy="3044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看似普通的竹节人，经过“我们”一番别出心裁的装扮，竟摇身一变，变成了各种人物形象，真是活灵活现，充满趣味。大家通过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联想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生活中的相似经历，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边读边思考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竹节人给“我们”带来的乐趣。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746760" y="486410"/>
            <a:ext cx="10655018" cy="1272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dirty="0" smtClean="0">
                <a:latin typeface="+mn-ea"/>
              </a:rPr>
              <a:t>·</a:t>
            </a:r>
            <a:r>
              <a:rPr lang="zh-CN" altLang="en-US" sz="3200" b="1" dirty="0" smtClean="0">
                <a:latin typeface="+mn-ea"/>
              </a:rPr>
              <a:t>思考</a:t>
            </a:r>
            <a:r>
              <a:rPr lang="zh-CN" altLang="en-US" sz="3200" b="1" dirty="0">
                <a:latin typeface="+mn-ea"/>
              </a:rPr>
              <a:t>：文中哪些内容让你体会到了传统玩具给人们带来的乐趣？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244229" y="5993733"/>
            <a:ext cx="3644620" cy="689448"/>
            <a:chOff x="243619" y="5994000"/>
            <a:chExt cx="3645000" cy="689520"/>
          </a:xfrm>
        </p:grpSpPr>
        <p:sp>
          <p:nvSpPr>
            <p:cNvPr id="10" name="文本框 9"/>
            <p:cNvSpPr txBox="1"/>
            <p:nvPr/>
          </p:nvSpPr>
          <p:spPr>
            <a:xfrm>
              <a:off x="648619" y="5994000"/>
              <a:ext cx="3240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latin typeface="+mj-ea"/>
                  <a:ea typeface="+mj-ea"/>
                </a:rPr>
                <a:t> </a:t>
              </a:r>
              <a:r>
                <a:rPr lang="en-US" altLang="zh-CN" b="1" dirty="0" smtClean="0">
                  <a:latin typeface="+mj-ea"/>
                </a:rPr>
                <a:t>PPT9-107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  <p:graphicFrame>
        <p:nvGraphicFramePr>
          <p:cNvPr id="4" name="表格 3"/>
          <p:cNvGraphicFramePr/>
          <p:nvPr/>
        </p:nvGraphicFramePr>
        <p:xfrm>
          <a:off x="1546860" y="2070104"/>
          <a:ext cx="9476105" cy="2809875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9476105"/>
              </a:tblGrid>
              <a:tr h="5518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zh-CN" sz="2800" dirty="0">
                          <a:solidFill>
                            <a:schemeClr val="tx1"/>
                          </a:solidFill>
                        </a:rPr>
                        <a:t>抓住描写竹节人的语句体会乐趣</a:t>
                      </a:r>
                    </a:p>
                  </a:txBody>
                  <a:tcPr>
                    <a:noFill/>
                  </a:tcPr>
                </a:tc>
              </a:tr>
              <a:tr h="6026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zh-CN" sz="2800" b="1" dirty="0">
                          <a:solidFill>
                            <a:schemeClr val="tx1"/>
                          </a:solidFill>
                          <a:sym typeface="+mn-ea"/>
                        </a:rPr>
                        <a:t>抓住同学们装扮竹节人和给竹节人起名号的语句体会乐趣</a:t>
                      </a:r>
                    </a:p>
                  </a:txBody>
                  <a:tcPr/>
                </a:tc>
              </a:tr>
              <a:tr h="5518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zh-CN" sz="2800" b="1" dirty="0">
                          <a:solidFill>
                            <a:srgbClr val="FF0000"/>
                          </a:solidFill>
                          <a:sym typeface="+mn-ea"/>
                        </a:rPr>
                        <a:t>抓住“我们”玩竹节人入迷的描写，体会乐趣</a:t>
                      </a:r>
                      <a:endParaRPr lang="zh-CN" altLang="zh-CN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5181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55181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C:\Users\dell\Desktop\对话框-0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40445">
            <a:off x="1776967" y="737767"/>
            <a:ext cx="8633909" cy="538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组合 14"/>
          <p:cNvGrpSpPr/>
          <p:nvPr/>
        </p:nvGrpSpPr>
        <p:grpSpPr>
          <a:xfrm>
            <a:off x="244229" y="5993733"/>
            <a:ext cx="3239662" cy="689448"/>
            <a:chOff x="243619" y="5994000"/>
            <a:chExt cx="3240000" cy="689520"/>
          </a:xfrm>
        </p:grpSpPr>
        <p:sp>
          <p:nvSpPr>
            <p:cNvPr id="16" name="文本框 15"/>
            <p:cNvSpPr txBox="1"/>
            <p:nvPr/>
          </p:nvSpPr>
          <p:spPr>
            <a:xfrm>
              <a:off x="648619" y="5994000"/>
              <a:ext cx="2835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latin typeface="+mj-ea"/>
                  <a:ea typeface="+mj-ea"/>
                </a:rPr>
                <a:t> </a:t>
              </a:r>
              <a:r>
                <a:rPr lang="en-US" altLang="zh-CN" b="1" dirty="0" smtClean="0">
                  <a:latin typeface="+mj-ea"/>
                </a:rPr>
                <a:t>PPT9-108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468632" y="1624965"/>
            <a:ext cx="9048750" cy="3785870"/>
            <a:chOff x="738" y="2559"/>
            <a:chExt cx="14250" cy="5962"/>
          </a:xfrm>
        </p:grpSpPr>
        <p:sp>
          <p:nvSpPr>
            <p:cNvPr id="9" name="矩形 8"/>
            <p:cNvSpPr/>
            <p:nvPr/>
          </p:nvSpPr>
          <p:spPr>
            <a:xfrm>
              <a:off x="5201" y="2559"/>
              <a:ext cx="9787" cy="59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4000" b="1" dirty="0" smtClean="0">
                  <a:latin typeface="+mj-ea"/>
                  <a:ea typeface="+mj-ea"/>
                </a:rPr>
                <a:t>    先找到这样的语句，再细细品读，感受文中对竹节人入迷的乐趣是从哪些方面进行描写的。</a:t>
              </a:r>
            </a:p>
          </p:txBody>
        </p:sp>
        <p:pic>
          <p:nvPicPr>
            <p:cNvPr id="14" name="Picture 3" descr="D:\文件\插画\小小孩2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 flipH="1">
              <a:off x="738" y="2920"/>
              <a:ext cx="4748" cy="5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44229" y="5993733"/>
            <a:ext cx="3644620" cy="689448"/>
            <a:chOff x="243619" y="5994000"/>
            <a:chExt cx="3645000" cy="689520"/>
          </a:xfrm>
        </p:grpSpPr>
        <p:sp>
          <p:nvSpPr>
            <p:cNvPr id="7" name="文本框 6"/>
            <p:cNvSpPr txBox="1"/>
            <p:nvPr/>
          </p:nvSpPr>
          <p:spPr>
            <a:xfrm>
              <a:off x="648619" y="5994000"/>
              <a:ext cx="3240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latin typeface="+mj-ea"/>
                  <a:ea typeface="+mj-ea"/>
                </a:rPr>
                <a:t> </a:t>
              </a:r>
              <a:r>
                <a:rPr lang="en-US" altLang="zh-CN" b="1" dirty="0" smtClean="0">
                  <a:latin typeface="+mj-ea"/>
                </a:rPr>
                <a:t>PPT9-109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  <p:sp>
        <p:nvSpPr>
          <p:cNvPr id="54" name="矩形 53"/>
          <p:cNvSpPr/>
          <p:nvPr/>
        </p:nvSpPr>
        <p:spPr>
          <a:xfrm>
            <a:off x="1151255" y="2425179"/>
            <a:ext cx="9683750" cy="2022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latin typeface="+mj-ea"/>
              </a:rPr>
              <a:t>    </a:t>
            </a:r>
            <a:r>
              <a:rPr lang="zh-CN" altLang="zh-CN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下课时，教室里摆开场子，吸引了一圈黑脑袋，攒着观战，还跺脚拍手，咋咋呼呼，好不热闹</a:t>
            </a:r>
            <a:r>
              <a:rPr lang="zh-CN" altLang="zh-CN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800" b="1" dirty="0" smtClean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……</a:t>
            </a:r>
            <a:endParaRPr lang="zh-CN" altLang="zh-CN" sz="28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9725025" y="3126854"/>
            <a:ext cx="789305" cy="71755"/>
            <a:chOff x="6275" y="3465"/>
            <a:chExt cx="1243" cy="113"/>
          </a:xfrm>
        </p:grpSpPr>
        <p:sp>
          <p:nvSpPr>
            <p:cNvPr id="63" name="椭圆 62"/>
            <p:cNvSpPr/>
            <p:nvPr/>
          </p:nvSpPr>
          <p:spPr>
            <a:xfrm>
              <a:off x="6275" y="3465"/>
              <a:ext cx="108" cy="1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椭圆 63"/>
            <p:cNvSpPr/>
            <p:nvPr/>
          </p:nvSpPr>
          <p:spPr>
            <a:xfrm>
              <a:off x="6843" y="3465"/>
              <a:ext cx="108" cy="1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椭圆 64"/>
            <p:cNvSpPr/>
            <p:nvPr/>
          </p:nvSpPr>
          <p:spPr>
            <a:xfrm>
              <a:off x="7410" y="3465"/>
              <a:ext cx="108" cy="1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275455" y="3794874"/>
            <a:ext cx="1149985" cy="71120"/>
            <a:chOff x="6275" y="3465"/>
            <a:chExt cx="1811" cy="112"/>
          </a:xfrm>
        </p:grpSpPr>
        <p:sp>
          <p:nvSpPr>
            <p:cNvPr id="11" name="椭圆 10"/>
            <p:cNvSpPr/>
            <p:nvPr/>
          </p:nvSpPr>
          <p:spPr>
            <a:xfrm>
              <a:off x="6275" y="3465"/>
              <a:ext cx="108" cy="1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6843" y="3465"/>
              <a:ext cx="108" cy="1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7410" y="3465"/>
              <a:ext cx="108" cy="1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7978" y="3465"/>
              <a:ext cx="108" cy="1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470785" y="3770744"/>
            <a:ext cx="1149985" cy="71120"/>
            <a:chOff x="6275" y="3465"/>
            <a:chExt cx="1811" cy="112"/>
          </a:xfrm>
        </p:grpSpPr>
        <p:sp>
          <p:nvSpPr>
            <p:cNvPr id="25" name="椭圆 24"/>
            <p:cNvSpPr/>
            <p:nvPr/>
          </p:nvSpPr>
          <p:spPr>
            <a:xfrm>
              <a:off x="6275" y="3465"/>
              <a:ext cx="108" cy="1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6843" y="3465"/>
              <a:ext cx="108" cy="1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7410" y="3465"/>
              <a:ext cx="108" cy="1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7978" y="3465"/>
              <a:ext cx="108" cy="1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椭圆 31"/>
          <p:cNvSpPr/>
          <p:nvPr/>
        </p:nvSpPr>
        <p:spPr>
          <a:xfrm>
            <a:off x="1369060" y="3732009"/>
            <a:ext cx="68580" cy="7175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3" name="组合 32"/>
          <p:cNvGrpSpPr/>
          <p:nvPr/>
        </p:nvGrpSpPr>
        <p:grpSpPr>
          <a:xfrm>
            <a:off x="8265795" y="4916847"/>
            <a:ext cx="1149985" cy="71120"/>
            <a:chOff x="6275" y="3465"/>
            <a:chExt cx="1811" cy="112"/>
          </a:xfrm>
        </p:grpSpPr>
        <p:sp>
          <p:nvSpPr>
            <p:cNvPr id="34" name="椭圆 33"/>
            <p:cNvSpPr/>
            <p:nvPr/>
          </p:nvSpPr>
          <p:spPr>
            <a:xfrm>
              <a:off x="6275" y="3465"/>
              <a:ext cx="108" cy="1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>
              <a:off x="6843" y="3465"/>
              <a:ext cx="108" cy="1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>
              <a:off x="7410" y="3465"/>
              <a:ext cx="108" cy="1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7978" y="3465"/>
              <a:ext cx="108" cy="1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矩形 37"/>
          <p:cNvSpPr/>
          <p:nvPr/>
        </p:nvSpPr>
        <p:spPr>
          <a:xfrm>
            <a:off x="1151890" y="4224062"/>
            <a:ext cx="9683115" cy="147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3200" b="1" dirty="0" smtClean="0">
                <a:latin typeface="+mj-ea"/>
              </a:rPr>
              <a:t>   </a:t>
            </a:r>
            <a:r>
              <a:rPr lang="zh-CN" altLang="zh-CN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zh-CN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偏偏后面的同学不知趣，看得入了迷，伸长脖子，恨不能从我们肩膀上探过来，被那虎视眈眈的老师看出了破绽。</a:t>
            </a:r>
          </a:p>
        </p:txBody>
      </p:sp>
      <p:grpSp>
        <p:nvGrpSpPr>
          <p:cNvPr id="59" name="组合 58"/>
          <p:cNvGrpSpPr/>
          <p:nvPr/>
        </p:nvGrpSpPr>
        <p:grpSpPr>
          <a:xfrm>
            <a:off x="1397635" y="5600742"/>
            <a:ext cx="3307080" cy="71755"/>
            <a:chOff x="2117" y="5213"/>
            <a:chExt cx="5208" cy="113"/>
          </a:xfrm>
        </p:grpSpPr>
        <p:grpSp>
          <p:nvGrpSpPr>
            <p:cNvPr id="39" name="组合 38"/>
            <p:cNvGrpSpPr/>
            <p:nvPr/>
          </p:nvGrpSpPr>
          <p:grpSpPr>
            <a:xfrm>
              <a:off x="2117" y="5213"/>
              <a:ext cx="1811" cy="112"/>
              <a:chOff x="6275" y="3465"/>
              <a:chExt cx="1811" cy="112"/>
            </a:xfrm>
          </p:grpSpPr>
          <p:sp>
            <p:nvSpPr>
              <p:cNvPr id="40" name="椭圆 39"/>
              <p:cNvSpPr/>
              <p:nvPr/>
            </p:nvSpPr>
            <p:spPr>
              <a:xfrm>
                <a:off x="6275" y="3465"/>
                <a:ext cx="108" cy="11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6843" y="3465"/>
                <a:ext cx="108" cy="11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7410" y="3465"/>
                <a:ext cx="108" cy="11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7978" y="3465"/>
                <a:ext cx="108" cy="11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4388" y="5213"/>
              <a:ext cx="1811" cy="112"/>
              <a:chOff x="6275" y="3465"/>
              <a:chExt cx="1811" cy="112"/>
            </a:xfrm>
          </p:grpSpPr>
          <p:sp>
            <p:nvSpPr>
              <p:cNvPr id="45" name="椭圆 44"/>
              <p:cNvSpPr/>
              <p:nvPr/>
            </p:nvSpPr>
            <p:spPr>
              <a:xfrm>
                <a:off x="6275" y="3465"/>
                <a:ext cx="108" cy="11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6843" y="3465"/>
                <a:ext cx="108" cy="11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7410" y="3465"/>
                <a:ext cx="108" cy="11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7978" y="3465"/>
                <a:ext cx="108" cy="11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6649" y="5214"/>
              <a:ext cx="676" cy="113"/>
              <a:chOff x="6275" y="3465"/>
              <a:chExt cx="676" cy="113"/>
            </a:xfrm>
          </p:grpSpPr>
          <p:sp>
            <p:nvSpPr>
              <p:cNvPr id="51" name="椭圆 50"/>
              <p:cNvSpPr/>
              <p:nvPr/>
            </p:nvSpPr>
            <p:spPr>
              <a:xfrm>
                <a:off x="6275" y="3465"/>
                <a:ext cx="108" cy="11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椭圆 51"/>
              <p:cNvSpPr/>
              <p:nvPr/>
            </p:nvSpPr>
            <p:spPr>
              <a:xfrm>
                <a:off x="6843" y="3465"/>
                <a:ext cx="108" cy="11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56" name="组合 55"/>
          <p:cNvGrpSpPr/>
          <p:nvPr/>
        </p:nvGrpSpPr>
        <p:grpSpPr>
          <a:xfrm>
            <a:off x="10035540" y="4916847"/>
            <a:ext cx="429260" cy="71755"/>
            <a:chOff x="6275" y="3465"/>
            <a:chExt cx="676" cy="113"/>
          </a:xfrm>
        </p:grpSpPr>
        <p:sp>
          <p:nvSpPr>
            <p:cNvPr id="57" name="椭圆 56"/>
            <p:cNvSpPr/>
            <p:nvPr/>
          </p:nvSpPr>
          <p:spPr>
            <a:xfrm>
              <a:off x="6275" y="3465"/>
              <a:ext cx="108" cy="1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椭圆 57"/>
            <p:cNvSpPr/>
            <p:nvPr/>
          </p:nvSpPr>
          <p:spPr>
            <a:xfrm>
              <a:off x="6843" y="3465"/>
              <a:ext cx="108" cy="1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342299" y="418350"/>
            <a:ext cx="9683528" cy="2281534"/>
            <a:chOff x="1342299" y="669550"/>
            <a:chExt cx="9683528" cy="2281534"/>
          </a:xfrm>
        </p:grpSpPr>
        <p:sp>
          <p:nvSpPr>
            <p:cNvPr id="14" name="矩形 13"/>
            <p:cNvSpPr/>
            <p:nvPr/>
          </p:nvSpPr>
          <p:spPr>
            <a:xfrm>
              <a:off x="1491513" y="1304495"/>
              <a:ext cx="7747000" cy="982979"/>
            </a:xfrm>
            <a:prstGeom prst="rect">
              <a:avLst/>
            </a:prstGeom>
            <a:solidFill>
              <a:srgbClr val="CEEB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1600734" y="1325505"/>
              <a:ext cx="7600315" cy="977265"/>
            </a:xfrm>
            <a:prstGeom prst="rect">
              <a:avLst/>
            </a:prstGeom>
            <a:ln w="19050">
              <a:noFill/>
              <a:prstDash val="sysDot"/>
            </a:ln>
          </p:spPr>
          <p:txBody>
            <a:bodyPr wrap="square">
              <a:spAutoFit/>
            </a:bodyPr>
            <a:lstStyle/>
            <a:p>
              <a:pPr defTabSz="756285">
                <a:lnSpc>
                  <a:spcPct val="120000"/>
                </a:lnSpc>
                <a:defRPr/>
              </a:pP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    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    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抓住课文中相关的人物描写，感受大家玩竹节人的热情，体会乐趣。</a:t>
              </a:r>
              <a:endPara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9441289" y="669550"/>
              <a:ext cx="1584538" cy="2281534"/>
            </a:xfrm>
            <a:prstGeom prst="rect">
              <a:avLst/>
            </a:prstGeom>
          </p:spPr>
        </p:pic>
        <p:grpSp>
          <p:nvGrpSpPr>
            <p:cNvPr id="15" name="组合 14"/>
            <p:cNvGrpSpPr/>
            <p:nvPr/>
          </p:nvGrpSpPr>
          <p:grpSpPr>
            <a:xfrm>
              <a:off x="1342299" y="1304495"/>
              <a:ext cx="1494536" cy="463672"/>
              <a:chOff x="523123" y="1212154"/>
              <a:chExt cx="788969" cy="268623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597906" y="1220570"/>
                <a:ext cx="711351" cy="260207"/>
                <a:chOff x="717948" y="1280873"/>
                <a:chExt cx="946338" cy="291400"/>
              </a:xfrm>
            </p:grpSpPr>
            <p:sp>
              <p:nvSpPr>
                <p:cNvPr id="18" name="矩形 17"/>
                <p:cNvSpPr/>
                <p:nvPr/>
              </p:nvSpPr>
              <p:spPr>
                <a:xfrm>
                  <a:off x="717948" y="1285060"/>
                  <a:ext cx="943873" cy="287213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" name="等腰三角形 18"/>
                <p:cNvSpPr/>
                <p:nvPr/>
              </p:nvSpPr>
              <p:spPr>
                <a:xfrm rot="16200000" flipH="1">
                  <a:off x="1434186" y="1341473"/>
                  <a:ext cx="290700" cy="169499"/>
                </a:xfrm>
                <a:prstGeom prst="triangle">
                  <a:avLst>
                    <a:gd name="adj" fmla="val 51985"/>
                  </a:avLst>
                </a:prstGeom>
                <a:solidFill>
                  <a:srgbClr val="CEEBF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  <p:sp>
            <p:nvSpPr>
              <p:cNvPr id="17" name="矩形 16"/>
              <p:cNvSpPr/>
              <p:nvPr/>
            </p:nvSpPr>
            <p:spPr>
              <a:xfrm>
                <a:off x="523123" y="1212154"/>
                <a:ext cx="788969" cy="2667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2400" b="1" dirty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方法</a:t>
                </a:r>
                <a:r>
                  <a:rPr lang="zh-CN" altLang="en-US" sz="2400" b="1" dirty="0" smtClean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一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44229" y="5993733"/>
            <a:ext cx="3644620" cy="689448"/>
            <a:chOff x="243619" y="5994000"/>
            <a:chExt cx="3645000" cy="689520"/>
          </a:xfrm>
        </p:grpSpPr>
        <p:sp>
          <p:nvSpPr>
            <p:cNvPr id="7" name="文本框 6"/>
            <p:cNvSpPr txBox="1"/>
            <p:nvPr/>
          </p:nvSpPr>
          <p:spPr>
            <a:xfrm>
              <a:off x="648619" y="5994000"/>
              <a:ext cx="3240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latin typeface="+mj-ea"/>
                  <a:ea typeface="+mj-ea"/>
                </a:rPr>
                <a:t> </a:t>
              </a:r>
              <a:r>
                <a:rPr lang="en-US" altLang="zh-CN" b="1" dirty="0" smtClean="0">
                  <a:latin typeface="+mj-ea"/>
                </a:rPr>
                <a:t>PPT9-110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  <p:grpSp>
        <p:nvGrpSpPr>
          <p:cNvPr id="22" name="组合 21"/>
          <p:cNvGrpSpPr/>
          <p:nvPr/>
        </p:nvGrpSpPr>
        <p:grpSpPr>
          <a:xfrm>
            <a:off x="1491615" y="2951083"/>
            <a:ext cx="7854360" cy="1940231"/>
            <a:chOff x="738620" y="3363313"/>
            <a:chExt cx="10327052" cy="2127528"/>
          </a:xfrm>
        </p:grpSpPr>
        <p:sp>
          <p:nvSpPr>
            <p:cNvPr id="23" name="矩形: 圆角 1"/>
            <p:cNvSpPr/>
            <p:nvPr/>
          </p:nvSpPr>
          <p:spPr>
            <a:xfrm>
              <a:off x="738620" y="3363313"/>
              <a:ext cx="10327052" cy="2127528"/>
            </a:xfrm>
            <a:prstGeom prst="roundRect">
              <a:avLst>
                <a:gd name="adj" fmla="val 7578"/>
              </a:avLst>
            </a:prstGeom>
            <a:solidFill>
              <a:schemeClr val="bg1"/>
            </a:solidFill>
            <a:ln w="19050">
              <a:solidFill>
                <a:srgbClr val="0070C0"/>
              </a:solidFill>
              <a:prstDash val="sysDash"/>
            </a:ln>
          </p:spPr>
          <p:txBody>
            <a:bodyPr wrap="square" rtlCol="0" anchor="ctr">
              <a:spAutoFit/>
            </a:bodyPr>
            <a:lstStyle/>
            <a:p>
              <a:pPr algn="l">
                <a:lnSpc>
                  <a:spcPct val="120000"/>
                </a:lnSpc>
              </a:pPr>
              <a:endParaRPr lang="zh-CN" altLang="en-US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833364" y="3719895"/>
              <a:ext cx="10232308" cy="15576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b="1" dirty="0">
                  <a:solidFill>
                    <a:srgbClr val="0070C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示例：</a:t>
              </a:r>
              <a:r>
                <a:rPr lang="zh-CN" altLang="zh-CN" sz="24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“</a:t>
              </a:r>
              <a:r>
                <a:rPr lang="zh-CN" altLang="zh-CN" sz="24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攒着观战，还跺脚拍手，咋咋呼呼，伸长脖子，恨不能从我们肩膀上探过来</a:t>
              </a:r>
              <a:r>
                <a:rPr lang="en-US" altLang="zh-CN" sz="24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”</a:t>
              </a:r>
              <a:r>
                <a:rPr lang="zh-CN" altLang="en-US" sz="24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等人物描写，让大家专注、入迷地玩竹节人的场景跃然纸上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……</a:t>
              </a:r>
              <a:endPara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342299" y="418350"/>
            <a:ext cx="9683528" cy="2281534"/>
            <a:chOff x="1342299" y="669550"/>
            <a:chExt cx="9683528" cy="2281534"/>
          </a:xfrm>
        </p:grpSpPr>
        <p:sp>
          <p:nvSpPr>
            <p:cNvPr id="18" name="矩形 17"/>
            <p:cNvSpPr/>
            <p:nvPr/>
          </p:nvSpPr>
          <p:spPr>
            <a:xfrm>
              <a:off x="1491513" y="1304495"/>
              <a:ext cx="7747000" cy="982979"/>
            </a:xfrm>
            <a:prstGeom prst="rect">
              <a:avLst/>
            </a:prstGeom>
            <a:solidFill>
              <a:srgbClr val="CEEB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1600734" y="1325505"/>
              <a:ext cx="7600315" cy="977265"/>
            </a:xfrm>
            <a:prstGeom prst="rect">
              <a:avLst/>
            </a:prstGeom>
            <a:ln w="19050">
              <a:noFill/>
              <a:prstDash val="sysDot"/>
            </a:ln>
          </p:spPr>
          <p:txBody>
            <a:bodyPr wrap="square">
              <a:spAutoFit/>
            </a:bodyPr>
            <a:lstStyle/>
            <a:p>
              <a:pPr defTabSz="756285">
                <a:lnSpc>
                  <a:spcPct val="120000"/>
                </a:lnSpc>
                <a:defRPr/>
              </a:pP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    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    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抓住课文中相关的人物描写，感受大家玩竹节人的热情，体会乐趣。</a:t>
              </a:r>
              <a:endPara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9441289" y="669550"/>
              <a:ext cx="1584538" cy="2281534"/>
            </a:xfrm>
            <a:prstGeom prst="rect">
              <a:avLst/>
            </a:prstGeom>
          </p:spPr>
        </p:pic>
        <p:grpSp>
          <p:nvGrpSpPr>
            <p:cNvPr id="33" name="组合 32"/>
            <p:cNvGrpSpPr/>
            <p:nvPr/>
          </p:nvGrpSpPr>
          <p:grpSpPr>
            <a:xfrm>
              <a:off x="1342299" y="1304495"/>
              <a:ext cx="1494536" cy="463672"/>
              <a:chOff x="523123" y="1212154"/>
              <a:chExt cx="788969" cy="268623"/>
            </a:xfrm>
          </p:grpSpPr>
          <p:grpSp>
            <p:nvGrpSpPr>
              <p:cNvPr id="34" name="组合 33"/>
              <p:cNvGrpSpPr/>
              <p:nvPr/>
            </p:nvGrpSpPr>
            <p:grpSpPr>
              <a:xfrm>
                <a:off x="597906" y="1220570"/>
                <a:ext cx="711351" cy="260207"/>
                <a:chOff x="717948" y="1280873"/>
                <a:chExt cx="946338" cy="291400"/>
              </a:xfrm>
            </p:grpSpPr>
            <p:sp>
              <p:nvSpPr>
                <p:cNvPr id="36" name="矩形 35"/>
                <p:cNvSpPr/>
                <p:nvPr/>
              </p:nvSpPr>
              <p:spPr>
                <a:xfrm>
                  <a:off x="717948" y="1285060"/>
                  <a:ext cx="943873" cy="287213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" name="等腰三角形 36"/>
                <p:cNvSpPr/>
                <p:nvPr/>
              </p:nvSpPr>
              <p:spPr>
                <a:xfrm rot="16200000" flipH="1">
                  <a:off x="1434186" y="1341473"/>
                  <a:ext cx="290700" cy="169499"/>
                </a:xfrm>
                <a:prstGeom prst="triangle">
                  <a:avLst>
                    <a:gd name="adj" fmla="val 51985"/>
                  </a:avLst>
                </a:prstGeom>
                <a:solidFill>
                  <a:srgbClr val="CEEBF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  <p:sp>
            <p:nvSpPr>
              <p:cNvPr id="35" name="矩形 34"/>
              <p:cNvSpPr/>
              <p:nvPr/>
            </p:nvSpPr>
            <p:spPr>
              <a:xfrm>
                <a:off x="523123" y="1212154"/>
                <a:ext cx="788969" cy="2667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2400" b="1" dirty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方法</a:t>
                </a:r>
                <a:r>
                  <a:rPr lang="zh-CN" altLang="en-US" sz="2400" b="1" dirty="0" smtClean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一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44229" y="5993733"/>
            <a:ext cx="3644620" cy="689448"/>
            <a:chOff x="243619" y="5994000"/>
            <a:chExt cx="3645000" cy="689520"/>
          </a:xfrm>
        </p:grpSpPr>
        <p:sp>
          <p:nvSpPr>
            <p:cNvPr id="7" name="文本框 6"/>
            <p:cNvSpPr txBox="1"/>
            <p:nvPr/>
          </p:nvSpPr>
          <p:spPr>
            <a:xfrm>
              <a:off x="648619" y="5994000"/>
              <a:ext cx="3240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latin typeface="+mj-ea"/>
                  <a:ea typeface="+mj-ea"/>
                </a:rPr>
                <a:t> </a:t>
              </a:r>
              <a:r>
                <a:rPr lang="en-US" altLang="zh-CN" b="1" dirty="0" smtClean="0">
                  <a:latin typeface="+mj-ea"/>
                </a:rPr>
                <a:t>PPT9-111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  <p:grpSp>
        <p:nvGrpSpPr>
          <p:cNvPr id="74" name="组合 73"/>
          <p:cNvGrpSpPr/>
          <p:nvPr/>
        </p:nvGrpSpPr>
        <p:grpSpPr>
          <a:xfrm>
            <a:off x="1223647" y="3114675"/>
            <a:ext cx="9563735" cy="1568450"/>
            <a:chOff x="1834" y="1590"/>
            <a:chExt cx="15061" cy="2470"/>
          </a:xfrm>
        </p:grpSpPr>
        <p:sp>
          <p:nvSpPr>
            <p:cNvPr id="72" name="矩形 71"/>
            <p:cNvSpPr/>
            <p:nvPr/>
          </p:nvSpPr>
          <p:spPr>
            <a:xfrm>
              <a:off x="1834" y="1590"/>
              <a:ext cx="15061" cy="24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3200" b="1" dirty="0">
                  <a:latin typeface="+mn-ea"/>
                </a:rPr>
                <a:t> </a:t>
              </a:r>
              <a:r>
                <a:rPr lang="en-US" altLang="zh-CN" sz="3200" b="1" dirty="0" smtClean="0">
                  <a:latin typeface="+mn-ea"/>
                </a:rPr>
                <a:t>   </a:t>
              </a:r>
              <a:r>
                <a:rPr lang="zh-CN" altLang="zh-CN" sz="28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黑虎掏心！泰山压顶！双龙抢珠！</a:t>
              </a:r>
            </a:p>
            <a:p>
              <a:pPr algn="l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3200" b="1" dirty="0">
                  <a:latin typeface="+mn-ea"/>
                </a:rPr>
                <a:t>    </a:t>
              </a:r>
              <a:r>
                <a:rPr lang="zh-CN" altLang="zh-CN" sz="28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咚锵咚锵咚咚锵！咚咚锵！</a:t>
              </a:r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2651" y="1998"/>
              <a:ext cx="659" cy="582"/>
              <a:chOff x="1392473" y="3707834"/>
              <a:chExt cx="418704" cy="369332"/>
            </a:xfrm>
          </p:grpSpPr>
          <p:sp>
            <p:nvSpPr>
              <p:cNvPr id="66" name="矩形 65"/>
              <p:cNvSpPr/>
              <p:nvPr/>
            </p:nvSpPr>
            <p:spPr>
              <a:xfrm>
                <a:off x="1475825" y="3766500"/>
                <a:ext cx="252000" cy="2520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b="1" dirty="0"/>
              </a:p>
            </p:txBody>
          </p:sp>
          <p:sp>
            <p:nvSpPr>
              <p:cNvPr id="67" name="TextBox 57"/>
              <p:cNvSpPr txBox="1"/>
              <p:nvPr/>
            </p:nvSpPr>
            <p:spPr>
              <a:xfrm>
                <a:off x="1392473" y="3707834"/>
                <a:ext cx="41870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 smtClean="0">
                    <a:solidFill>
                      <a:schemeClr val="bg1"/>
                    </a:solidFill>
                  </a:rPr>
                  <a:t>17</a:t>
                </a:r>
                <a:endParaRPr lang="zh-CN" altLang="en-US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8" name="组合 67"/>
            <p:cNvGrpSpPr/>
            <p:nvPr/>
          </p:nvGrpSpPr>
          <p:grpSpPr>
            <a:xfrm>
              <a:off x="2651" y="3203"/>
              <a:ext cx="659" cy="582"/>
              <a:chOff x="1392473" y="3707834"/>
              <a:chExt cx="418704" cy="369332"/>
            </a:xfrm>
          </p:grpSpPr>
          <p:sp>
            <p:nvSpPr>
              <p:cNvPr id="69" name="矩形 68"/>
              <p:cNvSpPr/>
              <p:nvPr/>
            </p:nvSpPr>
            <p:spPr>
              <a:xfrm>
                <a:off x="1475825" y="3766500"/>
                <a:ext cx="252000" cy="2520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b="1" dirty="0"/>
              </a:p>
            </p:txBody>
          </p:sp>
          <p:sp>
            <p:nvSpPr>
              <p:cNvPr id="70" name="TextBox 61"/>
              <p:cNvSpPr txBox="1"/>
              <p:nvPr/>
            </p:nvSpPr>
            <p:spPr>
              <a:xfrm>
                <a:off x="1392473" y="3707834"/>
                <a:ext cx="41870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 smtClean="0">
                    <a:solidFill>
                      <a:schemeClr val="bg1"/>
                    </a:solidFill>
                  </a:rPr>
                  <a:t>18</a:t>
                </a:r>
                <a:endParaRPr lang="zh-CN" alt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1363891" y="744855"/>
            <a:ext cx="10076271" cy="2548890"/>
            <a:chOff x="1363889" y="744855"/>
            <a:chExt cx="10076271" cy="2548890"/>
          </a:xfrm>
        </p:grpSpPr>
        <p:sp>
          <p:nvSpPr>
            <p:cNvPr id="14" name="矩形 13"/>
            <p:cNvSpPr/>
            <p:nvPr/>
          </p:nvSpPr>
          <p:spPr>
            <a:xfrm>
              <a:off x="1513104" y="1413510"/>
              <a:ext cx="7747081" cy="982925"/>
            </a:xfrm>
            <a:prstGeom prst="rect">
              <a:avLst/>
            </a:prstGeom>
            <a:solidFill>
              <a:srgbClr val="CEEB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1621691" y="1434519"/>
              <a:ext cx="7600394" cy="977211"/>
            </a:xfrm>
            <a:prstGeom prst="rect">
              <a:avLst/>
            </a:prstGeom>
            <a:ln w="19050">
              <a:noFill/>
              <a:prstDash val="sysDot"/>
            </a:ln>
          </p:spPr>
          <p:txBody>
            <a:bodyPr wrap="square">
              <a:spAutoFit/>
            </a:bodyPr>
            <a:lstStyle/>
            <a:p>
              <a:pPr defTabSz="756285">
                <a:lnSpc>
                  <a:spcPct val="120000"/>
                </a:lnSpc>
                <a:defRPr/>
              </a:pP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    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    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抓住玩竹节人热闹的场景，体会玩竹节人给人们带来的乐趣。</a:t>
              </a:r>
            </a:p>
          </p:txBody>
        </p:sp>
        <p:pic>
          <p:nvPicPr>
            <p:cNvPr id="75" name="图片 74" descr="小男孩2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9147789" y="744855"/>
              <a:ext cx="2292371" cy="2548890"/>
            </a:xfrm>
            <a:prstGeom prst="rect">
              <a:avLst/>
            </a:prstGeom>
          </p:spPr>
        </p:pic>
        <p:grpSp>
          <p:nvGrpSpPr>
            <p:cNvPr id="15" name="组合 14"/>
            <p:cNvGrpSpPr/>
            <p:nvPr/>
          </p:nvGrpSpPr>
          <p:grpSpPr>
            <a:xfrm>
              <a:off x="1363889" y="1413510"/>
              <a:ext cx="1494552" cy="463646"/>
              <a:chOff x="523123" y="1212154"/>
              <a:chExt cx="788969" cy="268623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597906" y="1220570"/>
                <a:ext cx="711351" cy="260207"/>
                <a:chOff x="717948" y="1280873"/>
                <a:chExt cx="946338" cy="291400"/>
              </a:xfrm>
            </p:grpSpPr>
            <p:sp>
              <p:nvSpPr>
                <p:cNvPr id="18" name="矩形 17"/>
                <p:cNvSpPr/>
                <p:nvPr/>
              </p:nvSpPr>
              <p:spPr>
                <a:xfrm>
                  <a:off x="717948" y="1285060"/>
                  <a:ext cx="943873" cy="287213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" name="等腰三角形 18"/>
                <p:cNvSpPr/>
                <p:nvPr/>
              </p:nvSpPr>
              <p:spPr>
                <a:xfrm rot="16200000" flipH="1">
                  <a:off x="1434186" y="1341473"/>
                  <a:ext cx="290700" cy="169499"/>
                </a:xfrm>
                <a:prstGeom prst="triangle">
                  <a:avLst>
                    <a:gd name="adj" fmla="val 51985"/>
                  </a:avLst>
                </a:prstGeom>
                <a:solidFill>
                  <a:srgbClr val="CEEBF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  <p:sp>
            <p:nvSpPr>
              <p:cNvPr id="17" name="矩形 16"/>
              <p:cNvSpPr/>
              <p:nvPr/>
            </p:nvSpPr>
            <p:spPr>
              <a:xfrm>
                <a:off x="523123" y="1212154"/>
                <a:ext cx="788969" cy="2667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2400" b="1" dirty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方法</a:t>
                </a:r>
                <a:r>
                  <a:rPr lang="zh-CN" altLang="en-US" sz="2400" b="1" dirty="0" smtClean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二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1491615" y="2917370"/>
            <a:ext cx="7854360" cy="2032000"/>
            <a:chOff x="738620" y="3326347"/>
            <a:chExt cx="10327052" cy="2228156"/>
          </a:xfrm>
        </p:grpSpPr>
        <p:sp>
          <p:nvSpPr>
            <p:cNvPr id="23" name="矩形: 圆角 1"/>
            <p:cNvSpPr/>
            <p:nvPr/>
          </p:nvSpPr>
          <p:spPr>
            <a:xfrm>
              <a:off x="738620" y="3326347"/>
              <a:ext cx="10327052" cy="2228156"/>
            </a:xfrm>
            <a:prstGeom prst="roundRect">
              <a:avLst>
                <a:gd name="adj" fmla="val 7578"/>
              </a:avLst>
            </a:prstGeom>
            <a:solidFill>
              <a:schemeClr val="bg1"/>
            </a:solidFill>
            <a:ln w="19050">
              <a:solidFill>
                <a:srgbClr val="0070C0"/>
              </a:solidFill>
              <a:prstDash val="sysDash"/>
            </a:ln>
          </p:spPr>
          <p:txBody>
            <a:bodyPr wrap="square" rtlCol="0" anchor="ctr">
              <a:spAutoFit/>
            </a:bodyPr>
            <a:lstStyle/>
            <a:p>
              <a:pPr algn="l">
                <a:lnSpc>
                  <a:spcPct val="120000"/>
                </a:lnSpc>
              </a:pPr>
              <a:endParaRPr lang="zh-CN" altLang="en-US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833364" y="3719895"/>
              <a:ext cx="10232308" cy="15576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b="1" dirty="0">
                  <a:solidFill>
                    <a:srgbClr val="0070C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示例：</a:t>
              </a:r>
              <a:r>
                <a:rPr lang="zh-CN" altLang="zh-CN" sz="24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简单几句</a:t>
              </a:r>
              <a:r>
                <a:rPr lang="en-US" altLang="zh-CN" sz="24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“</a:t>
              </a:r>
              <a:r>
                <a:rPr lang="zh-CN" altLang="en-US" sz="24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竹节人招式</a:t>
              </a:r>
              <a:r>
                <a:rPr lang="en-US" altLang="zh-CN" sz="24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”</a:t>
              </a:r>
              <a:r>
                <a:rPr lang="zh-CN" altLang="en-US" sz="24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的描述就将整个打斗场景生动地描绘出来，在</a:t>
              </a:r>
              <a:r>
                <a:rPr lang="en-US" altLang="zh-CN" sz="24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“</a:t>
              </a:r>
              <a:r>
                <a:rPr lang="zh-CN" altLang="zh-CN" sz="24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咚锵</a:t>
              </a:r>
              <a:r>
                <a:rPr lang="en-US" altLang="zh-CN" sz="24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”</a:t>
              </a:r>
              <a:r>
                <a:rPr lang="zh-CN" altLang="en-US" sz="2400" b="1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的配乐下</a:t>
              </a:r>
              <a:r>
                <a:rPr lang="zh-CN" altLang="en-US" sz="24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，整个打斗场景更显得热闹非凡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。</a:t>
              </a:r>
              <a:endPara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44229" y="5993733"/>
            <a:ext cx="3644620" cy="689448"/>
            <a:chOff x="243619" y="5994000"/>
            <a:chExt cx="3645000" cy="689520"/>
          </a:xfrm>
        </p:grpSpPr>
        <p:sp>
          <p:nvSpPr>
            <p:cNvPr id="7" name="文本框 6"/>
            <p:cNvSpPr txBox="1"/>
            <p:nvPr/>
          </p:nvSpPr>
          <p:spPr>
            <a:xfrm>
              <a:off x="648619" y="5994000"/>
              <a:ext cx="3240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latin typeface="+mj-ea"/>
                  <a:ea typeface="+mj-ea"/>
                </a:rPr>
                <a:t> </a:t>
              </a:r>
              <a:r>
                <a:rPr lang="en-US" altLang="zh-CN" b="1" dirty="0" smtClean="0">
                  <a:latin typeface="+mj-ea"/>
                </a:rPr>
                <a:t>PPT9-112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1363891" y="744855"/>
            <a:ext cx="10076271" cy="2548890"/>
            <a:chOff x="1363889" y="744855"/>
            <a:chExt cx="10076271" cy="2548890"/>
          </a:xfrm>
        </p:grpSpPr>
        <p:sp>
          <p:nvSpPr>
            <p:cNvPr id="21" name="矩形 20"/>
            <p:cNvSpPr/>
            <p:nvPr/>
          </p:nvSpPr>
          <p:spPr>
            <a:xfrm>
              <a:off x="1513104" y="1413510"/>
              <a:ext cx="7747081" cy="982925"/>
            </a:xfrm>
            <a:prstGeom prst="rect">
              <a:avLst/>
            </a:prstGeom>
            <a:solidFill>
              <a:srgbClr val="CEEB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1621691" y="1434519"/>
              <a:ext cx="7600394" cy="977211"/>
            </a:xfrm>
            <a:prstGeom prst="rect">
              <a:avLst/>
            </a:prstGeom>
            <a:ln w="19050">
              <a:noFill/>
              <a:prstDash val="sysDot"/>
            </a:ln>
          </p:spPr>
          <p:txBody>
            <a:bodyPr wrap="square">
              <a:spAutoFit/>
            </a:bodyPr>
            <a:lstStyle/>
            <a:p>
              <a:pPr defTabSz="756285">
                <a:lnSpc>
                  <a:spcPct val="120000"/>
                </a:lnSpc>
                <a:defRPr/>
              </a:pP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    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    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抓住玩竹节人热闹的场景，体会玩竹节人给人们带来的乐趣。</a:t>
              </a:r>
            </a:p>
          </p:txBody>
        </p:sp>
        <p:pic>
          <p:nvPicPr>
            <p:cNvPr id="26" name="图片 25" descr="小男孩2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9147789" y="744855"/>
              <a:ext cx="2292371" cy="2548890"/>
            </a:xfrm>
            <a:prstGeom prst="rect">
              <a:avLst/>
            </a:prstGeom>
          </p:spPr>
        </p:pic>
        <p:grpSp>
          <p:nvGrpSpPr>
            <p:cNvPr id="27" name="组合 26"/>
            <p:cNvGrpSpPr/>
            <p:nvPr/>
          </p:nvGrpSpPr>
          <p:grpSpPr>
            <a:xfrm>
              <a:off x="1363889" y="1413510"/>
              <a:ext cx="1494552" cy="463646"/>
              <a:chOff x="523123" y="1212154"/>
              <a:chExt cx="788969" cy="268623"/>
            </a:xfrm>
          </p:grpSpPr>
          <p:grpSp>
            <p:nvGrpSpPr>
              <p:cNvPr id="28" name="组合 27"/>
              <p:cNvGrpSpPr/>
              <p:nvPr/>
            </p:nvGrpSpPr>
            <p:grpSpPr>
              <a:xfrm>
                <a:off x="597906" y="1220570"/>
                <a:ext cx="711351" cy="260207"/>
                <a:chOff x="717948" y="1280873"/>
                <a:chExt cx="946338" cy="291400"/>
              </a:xfrm>
            </p:grpSpPr>
            <p:sp>
              <p:nvSpPr>
                <p:cNvPr id="30" name="矩形 29"/>
                <p:cNvSpPr/>
                <p:nvPr/>
              </p:nvSpPr>
              <p:spPr>
                <a:xfrm>
                  <a:off x="717948" y="1285060"/>
                  <a:ext cx="943873" cy="287213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" name="等腰三角形 30"/>
                <p:cNvSpPr/>
                <p:nvPr/>
              </p:nvSpPr>
              <p:spPr>
                <a:xfrm rot="16200000" flipH="1">
                  <a:off x="1434186" y="1341473"/>
                  <a:ext cx="290700" cy="169499"/>
                </a:xfrm>
                <a:prstGeom prst="triangle">
                  <a:avLst>
                    <a:gd name="adj" fmla="val 51985"/>
                  </a:avLst>
                </a:prstGeom>
                <a:solidFill>
                  <a:srgbClr val="CEEBF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  <p:sp>
            <p:nvSpPr>
              <p:cNvPr id="29" name="矩形 28"/>
              <p:cNvSpPr/>
              <p:nvPr/>
            </p:nvSpPr>
            <p:spPr>
              <a:xfrm>
                <a:off x="523123" y="1212154"/>
                <a:ext cx="788969" cy="2667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2400" b="1" dirty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方法</a:t>
                </a:r>
                <a:r>
                  <a:rPr lang="zh-CN" altLang="en-US" sz="2400" b="1" dirty="0" smtClean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二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44229" y="5993733"/>
            <a:ext cx="3644620" cy="689448"/>
            <a:chOff x="243619" y="5994000"/>
            <a:chExt cx="3645000" cy="689520"/>
          </a:xfrm>
        </p:grpSpPr>
        <p:sp>
          <p:nvSpPr>
            <p:cNvPr id="7" name="文本框 6"/>
            <p:cNvSpPr txBox="1"/>
            <p:nvPr/>
          </p:nvSpPr>
          <p:spPr>
            <a:xfrm>
              <a:off x="648619" y="5994000"/>
              <a:ext cx="3240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latin typeface="+mj-ea"/>
                  <a:ea typeface="+mj-ea"/>
                </a:rPr>
                <a:t> </a:t>
              </a:r>
              <a:r>
                <a:rPr lang="en-US" altLang="zh-CN" b="1" dirty="0" smtClean="0">
                  <a:latin typeface="+mj-ea"/>
                </a:rPr>
                <a:t>PPT9-113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  <p:sp>
        <p:nvSpPr>
          <p:cNvPr id="14" name="矩形 13"/>
          <p:cNvSpPr/>
          <p:nvPr/>
        </p:nvSpPr>
        <p:spPr>
          <a:xfrm>
            <a:off x="1505586" y="1281431"/>
            <a:ext cx="7747001" cy="882650"/>
          </a:xfrm>
          <a:prstGeom prst="rect">
            <a:avLst/>
          </a:prstGeom>
          <a:solidFill>
            <a:srgbClr val="CEEB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744973" y="1395773"/>
            <a:ext cx="7600325" cy="534035"/>
          </a:xfrm>
          <a:prstGeom prst="rect">
            <a:avLst/>
          </a:prstGeom>
          <a:ln w="19050">
            <a:noFill/>
            <a:prstDash val="sysDot"/>
          </a:ln>
        </p:spPr>
        <p:txBody>
          <a:bodyPr wrap="square">
            <a:spAutoFit/>
          </a:bodyPr>
          <a:lstStyle/>
          <a:p>
            <a:pPr defTabSz="756285">
              <a:lnSpc>
                <a:spcPct val="120000"/>
              </a:lnSpc>
              <a:defRPr/>
            </a:pP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联想自己在班中玩弹笔的经历，体会乐趣。</a:t>
            </a:r>
          </a:p>
        </p:txBody>
      </p:sp>
      <p:pic>
        <p:nvPicPr>
          <p:cNvPr id="6" name="图片 5" descr="小女孩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8900795" y="403860"/>
            <a:ext cx="2987040" cy="3039110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1363980" y="1413510"/>
            <a:ext cx="1494538" cy="463646"/>
            <a:chOff x="523123" y="1212154"/>
            <a:chExt cx="788969" cy="268623"/>
          </a:xfrm>
        </p:grpSpPr>
        <p:grpSp>
          <p:nvGrpSpPr>
            <p:cNvPr id="16" name="组合 15"/>
            <p:cNvGrpSpPr/>
            <p:nvPr/>
          </p:nvGrpSpPr>
          <p:grpSpPr>
            <a:xfrm>
              <a:off x="597906" y="1220570"/>
              <a:ext cx="711351" cy="260207"/>
              <a:chOff x="717948" y="1280873"/>
              <a:chExt cx="946338" cy="291400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717948" y="1285060"/>
                <a:ext cx="943873" cy="28721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等腰三角形 18"/>
              <p:cNvSpPr/>
              <p:nvPr/>
            </p:nvSpPr>
            <p:spPr>
              <a:xfrm rot="16200000" flipH="1">
                <a:off x="1434186" y="1341473"/>
                <a:ext cx="290700" cy="169499"/>
              </a:xfrm>
              <a:prstGeom prst="triangle">
                <a:avLst>
                  <a:gd name="adj" fmla="val 51985"/>
                </a:avLst>
              </a:prstGeom>
              <a:solidFill>
                <a:srgbClr val="CEEB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17" name="矩形 16"/>
            <p:cNvSpPr/>
            <p:nvPr/>
          </p:nvSpPr>
          <p:spPr>
            <a:xfrm>
              <a:off x="523123" y="1212154"/>
              <a:ext cx="788969" cy="2667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方法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三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44229" y="5993733"/>
            <a:ext cx="3644620" cy="689448"/>
            <a:chOff x="243619" y="5994000"/>
            <a:chExt cx="3645000" cy="689520"/>
          </a:xfrm>
        </p:grpSpPr>
        <p:sp>
          <p:nvSpPr>
            <p:cNvPr id="7" name="文本框 6"/>
            <p:cNvSpPr txBox="1"/>
            <p:nvPr/>
          </p:nvSpPr>
          <p:spPr>
            <a:xfrm>
              <a:off x="648619" y="5994000"/>
              <a:ext cx="3240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latin typeface="+mj-ea"/>
                  <a:ea typeface="+mj-ea"/>
                </a:rPr>
                <a:t> </a:t>
              </a:r>
              <a:r>
                <a:rPr lang="en-US" altLang="zh-CN" b="1" dirty="0" smtClean="0">
                  <a:latin typeface="+mj-ea"/>
                </a:rPr>
                <a:t>PPT9-114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  <p:cxnSp>
        <p:nvCxnSpPr>
          <p:cNvPr id="2" name="直接连接符 1"/>
          <p:cNvCxnSpPr/>
          <p:nvPr/>
        </p:nvCxnSpPr>
        <p:spPr>
          <a:xfrm>
            <a:off x="3597275" y="3449955"/>
            <a:ext cx="20497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C:\Users\dell\Desktop\对话框-0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40445">
            <a:off x="1958798" y="785284"/>
            <a:ext cx="8632784" cy="538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文件\插画\小小孩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574953" y="2034621"/>
            <a:ext cx="2770462" cy="314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/>
          <p:nvPr/>
        </p:nvSpPr>
        <p:spPr>
          <a:xfrm>
            <a:off x="3438527" y="2275840"/>
            <a:ext cx="62680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zh-CN" altLang="en-US" sz="4000" b="1" dirty="0" smtClean="0">
                <a:solidFill>
                  <a:prstClr val="black"/>
                </a:solidFill>
                <a:latin typeface="+mn-ea"/>
              </a:rPr>
              <a:t>    想想你在玩弹笔游戏的过程中会说些什么，感受传统玩具带来的快乐。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648970" y="655411"/>
            <a:ext cx="10655018" cy="903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ea"/>
              </a:rPr>
              <a:t>小结</a:t>
            </a:r>
          </a:p>
        </p:txBody>
      </p:sp>
      <p:sp>
        <p:nvSpPr>
          <p:cNvPr id="5" name="矩形 4"/>
          <p:cNvSpPr/>
          <p:nvPr/>
        </p:nvSpPr>
        <p:spPr>
          <a:xfrm>
            <a:off x="1457325" y="1663065"/>
            <a:ext cx="9638030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通过</a:t>
            </a:r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联系自己的生活经验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，相信你已经体会到</a:t>
            </a:r>
            <a:r>
              <a:rPr lang="zh-CN" altLang="en-US" sz="40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了玩竹节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人给人们带来的乐趣。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44229" y="5993733"/>
            <a:ext cx="3644620" cy="689448"/>
            <a:chOff x="243619" y="5994000"/>
            <a:chExt cx="3645000" cy="689520"/>
          </a:xfrm>
        </p:grpSpPr>
        <p:sp>
          <p:nvSpPr>
            <p:cNvPr id="7" name="文本框 6"/>
            <p:cNvSpPr txBox="1"/>
            <p:nvPr/>
          </p:nvSpPr>
          <p:spPr>
            <a:xfrm>
              <a:off x="648619" y="5994000"/>
              <a:ext cx="3240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latin typeface="+mj-ea"/>
                  <a:ea typeface="+mj-ea"/>
                </a:rPr>
                <a:t> </a:t>
              </a:r>
              <a:r>
                <a:rPr lang="en-US" altLang="zh-CN" b="1" dirty="0" smtClean="0">
                  <a:latin typeface="+mj-ea"/>
                </a:rPr>
                <a:t>PPT9-115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" descr="C:\Users\dell\Desktop\对话框-0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40445">
            <a:off x="1958798" y="785284"/>
            <a:ext cx="8632784" cy="538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D:\文件\插画\小小孩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574953" y="2034621"/>
            <a:ext cx="2770462" cy="314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矩形 34"/>
          <p:cNvSpPr/>
          <p:nvPr/>
        </p:nvSpPr>
        <p:spPr>
          <a:xfrm>
            <a:off x="3330223" y="2039906"/>
            <a:ext cx="6254044" cy="3046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zh-CN" altLang="en-US" sz="4000" b="1" dirty="0" smtClean="0">
                <a:solidFill>
                  <a:prstClr val="black"/>
                </a:solidFill>
                <a:latin typeface="+mn-ea"/>
              </a:rPr>
              <a:t>    不论什么年代的孩子，对于玩具总是满怀欣喜的。看，竹节人就是一种传统玩具。</a:t>
            </a:r>
          </a:p>
        </p:txBody>
      </p:sp>
      <p:grpSp>
        <p:nvGrpSpPr>
          <p:cNvPr id="92" name="组合 91"/>
          <p:cNvGrpSpPr/>
          <p:nvPr/>
        </p:nvGrpSpPr>
        <p:grpSpPr>
          <a:xfrm>
            <a:off x="244229" y="5993733"/>
            <a:ext cx="3644620" cy="689448"/>
            <a:chOff x="243619" y="5994000"/>
            <a:chExt cx="3645000" cy="689520"/>
          </a:xfrm>
        </p:grpSpPr>
        <p:sp>
          <p:nvSpPr>
            <p:cNvPr id="93" name="文本框 92"/>
            <p:cNvSpPr txBox="1"/>
            <p:nvPr/>
          </p:nvSpPr>
          <p:spPr>
            <a:xfrm>
              <a:off x="648619" y="5994000"/>
              <a:ext cx="3240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latin typeface="+mj-ea"/>
                  <a:ea typeface="+mj-ea"/>
                </a:rPr>
                <a:t> </a:t>
              </a:r>
              <a:r>
                <a:rPr lang="en-US" altLang="zh-CN" b="1" dirty="0" smtClean="0">
                  <a:latin typeface="+mj-ea"/>
                </a:rPr>
                <a:t>PPT9-11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94" name="图片 93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44229" y="5993733"/>
            <a:ext cx="3644620" cy="689448"/>
            <a:chOff x="243619" y="5994000"/>
            <a:chExt cx="3645000" cy="689520"/>
          </a:xfrm>
        </p:grpSpPr>
        <p:sp>
          <p:nvSpPr>
            <p:cNvPr id="7" name="文本框 6"/>
            <p:cNvSpPr txBox="1"/>
            <p:nvPr/>
          </p:nvSpPr>
          <p:spPr>
            <a:xfrm>
              <a:off x="648619" y="5994000"/>
              <a:ext cx="3240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latin typeface="+mj-ea"/>
                  <a:ea typeface="+mj-ea"/>
                </a:rPr>
                <a:t> </a:t>
              </a:r>
              <a:r>
                <a:rPr lang="en-US" altLang="zh-CN" b="1" dirty="0" smtClean="0">
                  <a:latin typeface="+mj-ea"/>
                </a:rPr>
                <a:t>PPT9-116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  <p:sp>
        <p:nvSpPr>
          <p:cNvPr id="14" name="矩形 13"/>
          <p:cNvSpPr/>
          <p:nvPr/>
        </p:nvSpPr>
        <p:spPr>
          <a:xfrm>
            <a:off x="1505586" y="1281431"/>
            <a:ext cx="7747001" cy="1061719"/>
          </a:xfrm>
          <a:prstGeom prst="rect">
            <a:avLst/>
          </a:prstGeom>
          <a:solidFill>
            <a:srgbClr val="CEEB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652260" y="1406560"/>
            <a:ext cx="7600326" cy="977265"/>
          </a:xfrm>
          <a:prstGeom prst="rect">
            <a:avLst/>
          </a:prstGeom>
          <a:ln w="19050">
            <a:noFill/>
            <a:prstDash val="sysDot"/>
          </a:ln>
        </p:spPr>
        <p:txBody>
          <a:bodyPr wrap="square">
            <a:spAutoFit/>
          </a:bodyPr>
          <a:lstStyle/>
          <a:p>
            <a:pPr defTabSz="756285">
              <a:lnSpc>
                <a:spcPct val="120000"/>
              </a:lnSpc>
              <a:defRPr/>
            </a:pP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抓住第</a:t>
            </a:r>
            <a:r>
              <a:rPr lang="zh-CN" altLang="en-US" sz="2400" b="1" dirty="0" smtClean="0"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20～23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自然段，体会玩竹节人对孩子的吸引力。</a:t>
            </a:r>
          </a:p>
        </p:txBody>
      </p:sp>
      <p:pic>
        <p:nvPicPr>
          <p:cNvPr id="6" name="图片 5" descr="小女孩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8900795" y="403860"/>
            <a:ext cx="2987040" cy="303911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1460969" y="2714171"/>
            <a:ext cx="7854360" cy="2133599"/>
            <a:chOff x="738620" y="3582254"/>
            <a:chExt cx="10327052" cy="2339562"/>
          </a:xfrm>
        </p:grpSpPr>
        <p:sp>
          <p:nvSpPr>
            <p:cNvPr id="20" name="矩形: 圆角 1"/>
            <p:cNvSpPr/>
            <p:nvPr/>
          </p:nvSpPr>
          <p:spPr>
            <a:xfrm>
              <a:off x="738620" y="3582254"/>
              <a:ext cx="10244556" cy="2339562"/>
            </a:xfrm>
            <a:prstGeom prst="roundRect">
              <a:avLst>
                <a:gd name="adj" fmla="val 7578"/>
              </a:avLst>
            </a:prstGeom>
            <a:solidFill>
              <a:schemeClr val="bg1"/>
            </a:solidFill>
            <a:ln w="19050">
              <a:solidFill>
                <a:srgbClr val="0070C0"/>
              </a:solidFill>
              <a:prstDash val="sysDash"/>
            </a:ln>
          </p:spPr>
          <p:txBody>
            <a:bodyPr wrap="square" rtlCol="0" anchor="ctr">
              <a:spAutoFit/>
            </a:bodyPr>
            <a:lstStyle/>
            <a:p>
              <a:pPr algn="l">
                <a:lnSpc>
                  <a:spcPct val="120000"/>
                </a:lnSpc>
              </a:pPr>
              <a:endParaRPr lang="zh-CN" altLang="en-US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833364" y="3719895"/>
              <a:ext cx="10232308" cy="20436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b="1" dirty="0">
                  <a:solidFill>
                    <a:srgbClr val="0070C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从侧面</a:t>
              </a:r>
              <a:r>
                <a:rPr lang="zh-CN" altLang="en-US" sz="2400" b="1" dirty="0" smtClean="0">
                  <a:solidFill>
                    <a:srgbClr val="0070C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描写</a:t>
              </a:r>
              <a:r>
                <a:rPr lang="zh-CN" altLang="en-US" sz="2400" b="1" dirty="0">
                  <a:solidFill>
                    <a:srgbClr val="0070C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延伸</a:t>
              </a:r>
              <a:r>
                <a:rPr lang="zh-CN" altLang="en-US" sz="2400" b="1" dirty="0" smtClean="0">
                  <a:solidFill>
                    <a:srgbClr val="0070C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：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这几个自然段虽然没有直接描写玩竹节人的乐趣，但从侧面描写了竹节人对孩子的吸引力：一是上课也依然意兴不减；二是竹节人被没收后“我”沮丧透顶，希望找回竹节人……</a:t>
              </a:r>
              <a:endPara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363980" y="1413510"/>
            <a:ext cx="1494538" cy="463646"/>
            <a:chOff x="523123" y="1212154"/>
            <a:chExt cx="788969" cy="268623"/>
          </a:xfrm>
        </p:grpSpPr>
        <p:grpSp>
          <p:nvGrpSpPr>
            <p:cNvPr id="16" name="组合 15"/>
            <p:cNvGrpSpPr/>
            <p:nvPr/>
          </p:nvGrpSpPr>
          <p:grpSpPr>
            <a:xfrm>
              <a:off x="597906" y="1220570"/>
              <a:ext cx="711351" cy="260207"/>
              <a:chOff x="717948" y="1280873"/>
              <a:chExt cx="946338" cy="291400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717948" y="1285060"/>
                <a:ext cx="943873" cy="28721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等腰三角形 18"/>
              <p:cNvSpPr/>
              <p:nvPr/>
            </p:nvSpPr>
            <p:spPr>
              <a:xfrm rot="16200000" flipH="1">
                <a:off x="1434186" y="1341473"/>
                <a:ext cx="290700" cy="169499"/>
              </a:xfrm>
              <a:prstGeom prst="triangle">
                <a:avLst>
                  <a:gd name="adj" fmla="val 51985"/>
                </a:avLst>
              </a:prstGeom>
              <a:solidFill>
                <a:srgbClr val="CEEB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17" name="矩形 16"/>
            <p:cNvSpPr/>
            <p:nvPr/>
          </p:nvSpPr>
          <p:spPr>
            <a:xfrm>
              <a:off x="523123" y="1212154"/>
              <a:ext cx="788969" cy="2667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方法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四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44229" y="5993733"/>
            <a:ext cx="3644620" cy="689448"/>
            <a:chOff x="243619" y="5994000"/>
            <a:chExt cx="3645000" cy="689520"/>
          </a:xfrm>
        </p:grpSpPr>
        <p:sp>
          <p:nvSpPr>
            <p:cNvPr id="7" name="文本框 6"/>
            <p:cNvSpPr txBox="1"/>
            <p:nvPr/>
          </p:nvSpPr>
          <p:spPr>
            <a:xfrm>
              <a:off x="648619" y="5994000"/>
              <a:ext cx="3240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latin typeface="+mj-ea"/>
                  <a:ea typeface="+mj-ea"/>
                </a:rPr>
                <a:t> </a:t>
              </a:r>
              <a:r>
                <a:rPr lang="en-US" altLang="zh-CN" b="1" dirty="0" smtClean="0">
                  <a:latin typeface="+mj-ea"/>
                </a:rPr>
                <a:t>PPT9-117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  <p:grpSp>
        <p:nvGrpSpPr>
          <p:cNvPr id="84" name="组合 83"/>
          <p:cNvGrpSpPr/>
          <p:nvPr/>
        </p:nvGrpSpPr>
        <p:grpSpPr>
          <a:xfrm>
            <a:off x="1433689" y="1169470"/>
            <a:ext cx="9175844" cy="3887952"/>
            <a:chOff x="1433689" y="764704"/>
            <a:chExt cx="9175844" cy="3887952"/>
          </a:xfrm>
        </p:grpSpPr>
        <p:sp>
          <p:nvSpPr>
            <p:cNvPr id="85" name="圆角矩形 84"/>
            <p:cNvSpPr/>
            <p:nvPr/>
          </p:nvSpPr>
          <p:spPr>
            <a:xfrm>
              <a:off x="1433689" y="764704"/>
              <a:ext cx="9175844" cy="3887952"/>
            </a:xfrm>
            <a:prstGeom prst="roundRect">
              <a:avLst>
                <a:gd name="adj" fmla="val 3517"/>
              </a:avLst>
            </a:prstGeom>
            <a:solidFill>
              <a:schemeClr val="bg1"/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 smtClean="0"/>
            </a:p>
          </p:txBody>
        </p:sp>
        <p:sp>
          <p:nvSpPr>
            <p:cNvPr id="86" name="任意多边形 85"/>
            <p:cNvSpPr/>
            <p:nvPr/>
          </p:nvSpPr>
          <p:spPr>
            <a:xfrm>
              <a:off x="4653459" y="773498"/>
              <a:ext cx="2664296" cy="666550"/>
            </a:xfrm>
            <a:custGeom>
              <a:avLst/>
              <a:gdLst>
                <a:gd name="connsiteX0" fmla="*/ 0 w 2520280"/>
                <a:gd name="connsiteY0" fmla="*/ 0 h 630520"/>
                <a:gd name="connsiteX1" fmla="*/ 2520280 w 2520280"/>
                <a:gd name="connsiteY1" fmla="*/ 0 h 630520"/>
                <a:gd name="connsiteX2" fmla="*/ 2520280 w 2520280"/>
                <a:gd name="connsiteY2" fmla="*/ 398686 h 630520"/>
                <a:gd name="connsiteX3" fmla="*/ 2288446 w 2520280"/>
                <a:gd name="connsiteY3" fmla="*/ 630520 h 630520"/>
                <a:gd name="connsiteX4" fmla="*/ 231834 w 2520280"/>
                <a:gd name="connsiteY4" fmla="*/ 630520 h 630520"/>
                <a:gd name="connsiteX5" fmla="*/ 0 w 2520280"/>
                <a:gd name="connsiteY5" fmla="*/ 398686 h 630520"/>
                <a:gd name="connsiteX6" fmla="*/ 0 w 2520280"/>
                <a:gd name="connsiteY6" fmla="*/ 0 h 63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0280" h="630520">
                  <a:moveTo>
                    <a:pt x="0" y="0"/>
                  </a:moveTo>
                  <a:lnTo>
                    <a:pt x="2520280" y="0"/>
                  </a:lnTo>
                  <a:lnTo>
                    <a:pt x="2520280" y="398686"/>
                  </a:lnTo>
                  <a:cubicBezTo>
                    <a:pt x="2520280" y="526724"/>
                    <a:pt x="2416484" y="630520"/>
                    <a:pt x="2288446" y="630520"/>
                  </a:cubicBezTo>
                  <a:lnTo>
                    <a:pt x="231834" y="630520"/>
                  </a:lnTo>
                  <a:cubicBezTo>
                    <a:pt x="103796" y="630520"/>
                    <a:pt x="0" y="526724"/>
                    <a:pt x="0" y="39868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695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 smtClean="0"/>
            </a:p>
          </p:txBody>
        </p:sp>
      </p:grpSp>
      <p:sp>
        <p:nvSpPr>
          <p:cNvPr id="87" name="矩形 86"/>
          <p:cNvSpPr/>
          <p:nvPr/>
        </p:nvSpPr>
        <p:spPr>
          <a:xfrm>
            <a:off x="5128021" y="1045058"/>
            <a:ext cx="1728192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4000" b="1" dirty="0" smtClean="0">
                <a:solidFill>
                  <a:schemeClr val="bg1"/>
                </a:solidFill>
                <a:latin typeface="+mj-ea"/>
                <a:ea typeface="+mj-ea"/>
              </a:rPr>
              <a:t>小结</a:t>
            </a:r>
            <a:endParaRPr lang="zh-CN" altLang="en-US" sz="4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1738348" y="2335442"/>
            <a:ext cx="8565988" cy="1863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看来不光是竹节人多变的形象让文中的同学们着迷，竹节人百变的玩法更是给大家带来了很多的乐趣。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C:\Users\dell\Desktop\对话框-0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40445">
            <a:off x="1778797" y="780312"/>
            <a:ext cx="8632784" cy="538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:\文件\插画\小小孩2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288619" y="1871274"/>
            <a:ext cx="3015000" cy="342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文本框 20"/>
          <p:cNvSpPr txBox="1"/>
          <p:nvPr/>
        </p:nvSpPr>
        <p:spPr>
          <a:xfrm>
            <a:off x="3044475" y="2023114"/>
            <a:ext cx="652850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4000" b="1" dirty="0" smtClean="0">
                <a:solidFill>
                  <a:prstClr val="black"/>
                </a:solidFill>
                <a:latin typeface="+mn-ea"/>
              </a:rPr>
              <a:t>    </a:t>
            </a:r>
            <a:r>
              <a:rPr lang="zh-CN" altLang="en-US" sz="4000" b="1" dirty="0">
                <a:latin typeface="+mn-ea"/>
                <a:sym typeface="+mn-ea"/>
              </a:rPr>
              <a:t>文中的哪部分内容让自己深深体会到了竹节人给人们带来的乐趣？请大声朗读，读出体会到的乐趣。</a:t>
            </a:r>
            <a:endParaRPr lang="zh-CN" altLang="en-US" sz="4000" b="1" dirty="0">
              <a:solidFill>
                <a:prstClr val="black"/>
              </a:solidFill>
              <a:latin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44229" y="5993733"/>
            <a:ext cx="3644620" cy="689448"/>
            <a:chOff x="243619" y="5994000"/>
            <a:chExt cx="3645000" cy="689520"/>
          </a:xfrm>
        </p:grpSpPr>
        <p:sp>
          <p:nvSpPr>
            <p:cNvPr id="7" name="文本框 6"/>
            <p:cNvSpPr txBox="1"/>
            <p:nvPr/>
          </p:nvSpPr>
          <p:spPr>
            <a:xfrm>
              <a:off x="648619" y="5994000"/>
              <a:ext cx="3240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latin typeface="+mj-ea"/>
                  <a:ea typeface="+mj-ea"/>
                </a:rPr>
                <a:t> </a:t>
              </a:r>
              <a:r>
                <a:rPr lang="en-US" altLang="zh-CN" b="1" dirty="0" smtClean="0">
                  <a:latin typeface="+mj-ea"/>
                </a:rPr>
                <a:t>PPT9-118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54940" y="2976880"/>
            <a:ext cx="12038330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5400" dirty="0">
                <a:solidFill>
                  <a:srgbClr val="FF336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三、梳理完成阅读任务的思考过程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44229" y="5993733"/>
            <a:ext cx="3239662" cy="689448"/>
            <a:chOff x="243619" y="5994000"/>
            <a:chExt cx="3240000" cy="689520"/>
          </a:xfrm>
        </p:grpSpPr>
        <p:sp>
          <p:nvSpPr>
            <p:cNvPr id="4" name="文本框 3"/>
            <p:cNvSpPr txBox="1"/>
            <p:nvPr/>
          </p:nvSpPr>
          <p:spPr>
            <a:xfrm>
              <a:off x="648619" y="5994000"/>
              <a:ext cx="2835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latin typeface="+mj-ea"/>
                  <a:ea typeface="+mj-ea"/>
                </a:rPr>
                <a:t> </a:t>
              </a:r>
              <a:r>
                <a:rPr lang="en-US" altLang="zh-CN" b="1" dirty="0" smtClean="0">
                  <a:latin typeface="+mj-ea"/>
                </a:rPr>
                <a:t>PPT9-119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44229" y="5993733"/>
            <a:ext cx="3644620" cy="689448"/>
            <a:chOff x="243619" y="5994000"/>
            <a:chExt cx="3645000" cy="689520"/>
          </a:xfrm>
        </p:grpSpPr>
        <p:sp>
          <p:nvSpPr>
            <p:cNvPr id="7" name="文本框 6"/>
            <p:cNvSpPr txBox="1"/>
            <p:nvPr/>
          </p:nvSpPr>
          <p:spPr>
            <a:xfrm>
              <a:off x="648619" y="5994000"/>
              <a:ext cx="3240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latin typeface="+mj-ea"/>
                  <a:ea typeface="+mj-ea"/>
                </a:rPr>
                <a:t> </a:t>
              </a:r>
              <a:r>
                <a:rPr lang="en-US" altLang="zh-CN" b="1" dirty="0" smtClean="0">
                  <a:latin typeface="+mj-ea"/>
                </a:rPr>
                <a:t>PPT9-120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  <p:sp>
        <p:nvSpPr>
          <p:cNvPr id="37" name="矩形 36"/>
          <p:cNvSpPr/>
          <p:nvPr/>
        </p:nvSpPr>
        <p:spPr>
          <a:xfrm>
            <a:off x="750570" y="476250"/>
            <a:ext cx="10655018" cy="755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600" b="1" dirty="0" smtClean="0">
                <a:latin typeface="+mn-ea"/>
              </a:rPr>
              <a:t>前两个阅读任务的对比</a:t>
            </a:r>
          </a:p>
        </p:txBody>
      </p:sp>
      <p:sp>
        <p:nvSpPr>
          <p:cNvPr id="8" name="圆柱形 7"/>
          <p:cNvSpPr/>
          <p:nvPr/>
        </p:nvSpPr>
        <p:spPr>
          <a:xfrm>
            <a:off x="4210685" y="2794000"/>
            <a:ext cx="1158240" cy="1692275"/>
          </a:xfrm>
          <a:prstGeom prst="ca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柱形 9"/>
          <p:cNvSpPr/>
          <p:nvPr/>
        </p:nvSpPr>
        <p:spPr>
          <a:xfrm>
            <a:off x="7287262" y="1717040"/>
            <a:ext cx="1158240" cy="2768600"/>
          </a:xfrm>
          <a:prstGeom prst="ca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文本框 82"/>
          <p:cNvSpPr txBox="1"/>
          <p:nvPr/>
        </p:nvSpPr>
        <p:spPr>
          <a:xfrm>
            <a:off x="3514725" y="4521839"/>
            <a:ext cx="24809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2400" b="1" dirty="0" err="1"/>
              <a:t>第一个阅读任务</a:t>
            </a:r>
            <a:endParaRPr sz="2400" b="1" dirty="0"/>
          </a:p>
        </p:txBody>
      </p:sp>
      <p:sp>
        <p:nvSpPr>
          <p:cNvPr id="11" name="文本框 10"/>
          <p:cNvSpPr txBox="1"/>
          <p:nvPr/>
        </p:nvSpPr>
        <p:spPr>
          <a:xfrm>
            <a:off x="6538595" y="4521839"/>
            <a:ext cx="24809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2400" b="1" dirty="0"/>
              <a:t>第</a:t>
            </a:r>
            <a:r>
              <a:rPr lang="zh-CN" sz="2400" b="1" dirty="0"/>
              <a:t>二</a:t>
            </a:r>
            <a:r>
              <a:rPr sz="2400" b="1" dirty="0" err="1"/>
              <a:t>个阅读任务</a:t>
            </a:r>
            <a:endParaRPr sz="2400" b="1" dirty="0"/>
          </a:p>
        </p:txBody>
      </p:sp>
      <p:sp>
        <p:nvSpPr>
          <p:cNvPr id="13" name="文本框 12"/>
          <p:cNvSpPr txBox="1"/>
          <p:nvPr/>
        </p:nvSpPr>
        <p:spPr>
          <a:xfrm>
            <a:off x="4247515" y="2425700"/>
            <a:ext cx="11214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b="1"/>
              <a:t>阅读</a:t>
            </a:r>
            <a:r>
              <a:rPr lang="zh-CN" b="1"/>
              <a:t>量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305675" y="1348740"/>
            <a:ext cx="11214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b="1"/>
              <a:t>阅读</a:t>
            </a:r>
            <a:r>
              <a:rPr lang="zh-CN" b="1"/>
              <a:t>量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1803400" y="5114929"/>
            <a:ext cx="9370060" cy="9772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20000"/>
              </a:lnSpc>
            </a:pPr>
            <a:r>
              <a:rPr lang="zh-CN" sz="2400" b="1" dirty="0">
                <a:ea typeface="楷体" panose="02010609060101010101" pitchFamily="49" charset="-122"/>
              </a:rPr>
              <a:t>与第一个阅读任务相比，第二个阅读任务的阅读量大幅增加。要完成这个阅读任务，我们要有阅读步骤。</a:t>
            </a:r>
            <a:endParaRPr lang="zh-CN" altLang="en-US" sz="2400" b="1" dirty="0"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箭头连接符 4"/>
          <p:cNvCxnSpPr/>
          <p:nvPr/>
        </p:nvCxnSpPr>
        <p:spPr>
          <a:xfrm flipV="1">
            <a:off x="1631315" y="3832860"/>
            <a:ext cx="8561070" cy="0"/>
          </a:xfrm>
          <a:prstGeom prst="straightConnector1">
            <a:avLst/>
          </a:prstGeom>
          <a:ln w="22225">
            <a:solidFill>
              <a:schemeClr val="accent6">
                <a:lumMod val="75000"/>
              </a:schemeClr>
            </a:solidFill>
            <a:round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1971230" y="1876038"/>
            <a:ext cx="3707144" cy="2104142"/>
            <a:chOff x="1082" y="1789"/>
            <a:chExt cx="5838" cy="3314"/>
          </a:xfrm>
        </p:grpSpPr>
        <p:grpSp>
          <p:nvGrpSpPr>
            <p:cNvPr id="6" name="组合 5"/>
            <p:cNvGrpSpPr/>
            <p:nvPr/>
          </p:nvGrpSpPr>
          <p:grpSpPr>
            <a:xfrm>
              <a:off x="1082" y="1789"/>
              <a:ext cx="5838" cy="2382"/>
              <a:chOff x="998" y="3646"/>
              <a:chExt cx="4761" cy="1549"/>
            </a:xfrm>
          </p:grpSpPr>
          <p:sp>
            <p:nvSpPr>
              <p:cNvPr id="3" name="圆角矩形 2"/>
              <p:cNvSpPr/>
              <p:nvPr/>
            </p:nvSpPr>
            <p:spPr>
              <a:xfrm>
                <a:off x="998" y="3646"/>
                <a:ext cx="4761" cy="1549"/>
              </a:xfrm>
              <a:prstGeom prst="roundRect">
                <a:avLst>
                  <a:gd name="adj" fmla="val 10264"/>
                </a:avLst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998" y="3646"/>
                <a:ext cx="4760" cy="14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lnSpc>
                    <a:spcPct val="120000"/>
                  </a:lnSpc>
                </a:pPr>
                <a:r>
                  <a:rPr lang="zh-CN" altLang="en-US" sz="2400" b="1" dirty="0">
                    <a:sym typeface="+mn-ea"/>
                  </a:rPr>
                  <a:t>快速阅读，确定传统玩具给人们带来乐趣这部分内容主要集中在哪些段落</a:t>
                </a: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3761" y="4649"/>
              <a:ext cx="454" cy="45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1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3991" y="4174"/>
              <a:ext cx="0" cy="510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矩形 1"/>
          <p:cNvSpPr/>
          <p:nvPr/>
        </p:nvSpPr>
        <p:spPr>
          <a:xfrm>
            <a:off x="746760" y="486410"/>
            <a:ext cx="10927080" cy="68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 smtClean="0">
                <a:latin typeface="+mn-ea"/>
              </a:rPr>
              <a:t>总结：</a:t>
            </a:r>
            <a:r>
              <a:rPr lang="zh-CN" altLang="en-US" sz="3200" b="1" dirty="0">
                <a:latin typeface="+mn-ea"/>
                <a:sym typeface="+mn-ea"/>
              </a:rPr>
              <a:t>为了完成第二个阅读任务，我们要采取的阅读步骤：</a:t>
            </a:r>
          </a:p>
        </p:txBody>
      </p:sp>
      <p:grpSp>
        <p:nvGrpSpPr>
          <p:cNvPr id="92" name="组合 91"/>
          <p:cNvGrpSpPr/>
          <p:nvPr/>
        </p:nvGrpSpPr>
        <p:grpSpPr>
          <a:xfrm>
            <a:off x="244229" y="5993733"/>
            <a:ext cx="3644620" cy="689448"/>
            <a:chOff x="243619" y="5994000"/>
            <a:chExt cx="3645000" cy="689520"/>
          </a:xfrm>
        </p:grpSpPr>
        <p:sp>
          <p:nvSpPr>
            <p:cNvPr id="93" name="文本框 92"/>
            <p:cNvSpPr txBox="1"/>
            <p:nvPr/>
          </p:nvSpPr>
          <p:spPr>
            <a:xfrm>
              <a:off x="648619" y="5994000"/>
              <a:ext cx="3240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latin typeface="+mj-ea"/>
                  <a:ea typeface="+mj-ea"/>
                </a:rPr>
                <a:t> </a:t>
              </a:r>
              <a:r>
                <a:rPr lang="en-US" altLang="zh-CN" b="1" dirty="0" smtClean="0">
                  <a:latin typeface="+mj-ea"/>
                </a:rPr>
                <a:t>PPT9-121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94" name="图片 93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  <p:sp>
        <p:nvSpPr>
          <p:cNvPr id="100" name="文本框 99"/>
          <p:cNvSpPr txBox="1"/>
          <p:nvPr/>
        </p:nvSpPr>
        <p:spPr>
          <a:xfrm>
            <a:off x="1525905" y="4498344"/>
            <a:ext cx="8926830" cy="9772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  <a:buClrTx/>
              <a:buSzTx/>
              <a:buFontTx/>
            </a:pPr>
            <a:r>
              <a:rPr lang="zh-CN" sz="2400" b="1" dirty="0">
                <a:ea typeface="楷体" panose="02010609060101010101" pitchFamily="49" charset="-122"/>
              </a:rPr>
              <a:t>注意：在阅读过程中，我们根据阅读目的，运用、调整这些阅读方法，形成了相应的阅读策略。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6398523" y="1876737"/>
            <a:ext cx="3352080" cy="2102177"/>
            <a:chOff x="1424" y="1792"/>
            <a:chExt cx="5279" cy="3311"/>
          </a:xfrm>
        </p:grpSpPr>
        <p:grpSp>
          <p:nvGrpSpPr>
            <p:cNvPr id="8" name="组合 7"/>
            <p:cNvGrpSpPr/>
            <p:nvPr/>
          </p:nvGrpSpPr>
          <p:grpSpPr>
            <a:xfrm>
              <a:off x="1424" y="1792"/>
              <a:ext cx="5279" cy="2381"/>
              <a:chOff x="1277" y="3648"/>
              <a:chExt cx="4305" cy="1548"/>
            </a:xfrm>
          </p:grpSpPr>
          <p:sp>
            <p:nvSpPr>
              <p:cNvPr id="9" name="圆角矩形 8"/>
              <p:cNvSpPr/>
              <p:nvPr/>
            </p:nvSpPr>
            <p:spPr>
              <a:xfrm>
                <a:off x="1277" y="3648"/>
                <a:ext cx="4305" cy="1548"/>
              </a:xfrm>
              <a:prstGeom prst="roundRect">
                <a:avLst>
                  <a:gd name="adj" fmla="val 10264"/>
                </a:avLst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1395" y="3648"/>
                <a:ext cx="4069" cy="14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lnSpc>
                    <a:spcPct val="120000"/>
                  </a:lnSpc>
                </a:pPr>
                <a:r>
                  <a:rPr lang="zh-CN" altLang="en-US" sz="2400" b="1" dirty="0">
                    <a:sym typeface="+mn-ea"/>
                  </a:rPr>
                  <a:t>细读该部分内容，思考哪些内容让你体会到了这样的</a:t>
                </a:r>
                <a:r>
                  <a:rPr lang="zh-CN" altLang="en-US" sz="2400" b="1" dirty="0" smtClean="0">
                    <a:sym typeface="+mn-ea"/>
                  </a:rPr>
                  <a:t>乐趣</a:t>
                </a:r>
                <a:endParaRPr lang="zh-CN" altLang="en-US" sz="2400" b="1" dirty="0">
                  <a:sym typeface="+mn-ea"/>
                </a:endParaRPr>
              </a:p>
            </p:txBody>
          </p:sp>
        </p:grpSp>
        <p:sp>
          <p:nvSpPr>
            <p:cNvPr id="23" name="椭圆 22"/>
            <p:cNvSpPr/>
            <p:nvPr/>
          </p:nvSpPr>
          <p:spPr>
            <a:xfrm>
              <a:off x="3761" y="4649"/>
              <a:ext cx="454" cy="45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2</a:t>
              </a:r>
            </a:p>
          </p:txBody>
        </p:sp>
        <p:cxnSp>
          <p:nvCxnSpPr>
            <p:cNvPr id="25" name="直接连接符 24"/>
            <p:cNvCxnSpPr/>
            <p:nvPr/>
          </p:nvCxnSpPr>
          <p:spPr>
            <a:xfrm>
              <a:off x="3991" y="4174"/>
              <a:ext cx="0" cy="510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C:\Users\dell\Desktop\对话框-0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40445">
            <a:off x="1778797" y="780312"/>
            <a:ext cx="8632784" cy="538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:\文件\插画\小小孩2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288619" y="1871274"/>
            <a:ext cx="3015000" cy="342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文本框 20"/>
          <p:cNvSpPr txBox="1"/>
          <p:nvPr/>
        </p:nvSpPr>
        <p:spPr>
          <a:xfrm>
            <a:off x="3044475" y="2023114"/>
            <a:ext cx="652850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4000" b="1" dirty="0" smtClean="0">
                <a:solidFill>
                  <a:prstClr val="black"/>
                </a:solidFill>
                <a:latin typeface="+mn-ea"/>
              </a:rPr>
              <a:t>    </a:t>
            </a:r>
            <a:r>
              <a:rPr lang="zh-CN" altLang="en-US" sz="4000" b="1" dirty="0">
                <a:latin typeface="+mn-ea"/>
                <a:sym typeface="+mn-ea"/>
              </a:rPr>
              <a:t>接下来，请大家大胆尝试，按照梳理出的阅读步骤和阅读策略，小组合作完成第三个阅读任务。</a:t>
            </a:r>
            <a:endParaRPr lang="en-US" altLang="zh-CN" sz="4000" b="1" dirty="0">
              <a:latin typeface="+mn-ea"/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44229" y="5993733"/>
            <a:ext cx="3644620" cy="689448"/>
            <a:chOff x="243619" y="5994000"/>
            <a:chExt cx="3645000" cy="689520"/>
          </a:xfrm>
        </p:grpSpPr>
        <p:sp>
          <p:nvSpPr>
            <p:cNvPr id="7" name="文本框 6"/>
            <p:cNvSpPr txBox="1"/>
            <p:nvPr/>
          </p:nvSpPr>
          <p:spPr>
            <a:xfrm>
              <a:off x="648619" y="5994000"/>
              <a:ext cx="3240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latin typeface="+mj-ea"/>
                  <a:ea typeface="+mj-ea"/>
                </a:rPr>
                <a:t> </a:t>
              </a:r>
              <a:r>
                <a:rPr lang="en-US" altLang="zh-CN" b="1" dirty="0" smtClean="0">
                  <a:latin typeface="+mj-ea"/>
                </a:rPr>
                <a:t>PPT9-122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75"/>
            <a:ext cx="12187238" cy="6857857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2648691" y="1224000"/>
            <a:ext cx="7819390" cy="3942080"/>
            <a:chOff x="2738689" y="1171171"/>
            <a:chExt cx="7819390" cy="394208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3663619" y="2484000"/>
              <a:ext cx="51750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6"/>
            <p:cNvSpPr txBox="1"/>
            <p:nvPr/>
          </p:nvSpPr>
          <p:spPr>
            <a:xfrm>
              <a:off x="5536415" y="1171171"/>
              <a:ext cx="111440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200" b="1" dirty="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03</a:t>
              </a:r>
              <a:endParaRPr lang="en-US" sz="7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2738689" y="2585316"/>
              <a:ext cx="7819390" cy="25279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66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完成第三个阅读任务，自主梳理阅读</a:t>
              </a:r>
              <a:r>
                <a:rPr lang="zh-CN" altLang="en-US" sz="6600" dirty="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角度</a:t>
              </a:r>
              <a:endParaRPr lang="zh-CN" altLang="en-US" sz="6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44229" y="5993733"/>
            <a:ext cx="3239662" cy="689448"/>
            <a:chOff x="243619" y="5994000"/>
            <a:chExt cx="3240000" cy="689520"/>
          </a:xfrm>
        </p:grpSpPr>
        <p:sp>
          <p:nvSpPr>
            <p:cNvPr id="5" name="文本框 4"/>
            <p:cNvSpPr txBox="1"/>
            <p:nvPr/>
          </p:nvSpPr>
          <p:spPr>
            <a:xfrm>
              <a:off x="648619" y="5994000"/>
              <a:ext cx="2835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latin typeface="+mj-ea"/>
                  <a:ea typeface="+mj-ea"/>
                </a:rPr>
                <a:t> </a:t>
              </a:r>
              <a:r>
                <a:rPr lang="en-US" altLang="zh-CN" b="1" dirty="0" smtClean="0">
                  <a:latin typeface="+mj-ea"/>
                </a:rPr>
                <a:t>PPT9-123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2976880"/>
            <a:ext cx="12187238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5400" dirty="0">
                <a:solidFill>
                  <a:srgbClr val="FF336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一、出示小组学习任务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44229" y="5993733"/>
            <a:ext cx="3239662" cy="689448"/>
            <a:chOff x="243619" y="5994000"/>
            <a:chExt cx="3240000" cy="689520"/>
          </a:xfrm>
        </p:grpSpPr>
        <p:sp>
          <p:nvSpPr>
            <p:cNvPr id="4" name="文本框 3"/>
            <p:cNvSpPr txBox="1"/>
            <p:nvPr/>
          </p:nvSpPr>
          <p:spPr>
            <a:xfrm>
              <a:off x="648619" y="5994000"/>
              <a:ext cx="2835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latin typeface="+mj-ea"/>
                  <a:ea typeface="+mj-ea"/>
                </a:rPr>
                <a:t> </a:t>
              </a:r>
              <a:r>
                <a:rPr lang="en-US" altLang="zh-CN" b="1" dirty="0" smtClean="0">
                  <a:latin typeface="+mj-ea"/>
                </a:rPr>
                <a:t>PPT9-124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C:\Users\dell\Desktop\对话框-0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40445">
            <a:off x="1776967" y="737767"/>
            <a:ext cx="8633909" cy="538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组合 14"/>
          <p:cNvGrpSpPr/>
          <p:nvPr/>
        </p:nvGrpSpPr>
        <p:grpSpPr>
          <a:xfrm>
            <a:off x="244229" y="5993733"/>
            <a:ext cx="3239662" cy="689448"/>
            <a:chOff x="243619" y="5994000"/>
            <a:chExt cx="3240000" cy="689520"/>
          </a:xfrm>
        </p:grpSpPr>
        <p:sp>
          <p:nvSpPr>
            <p:cNvPr id="16" name="文本框 15"/>
            <p:cNvSpPr txBox="1"/>
            <p:nvPr/>
          </p:nvSpPr>
          <p:spPr>
            <a:xfrm>
              <a:off x="648619" y="5994000"/>
              <a:ext cx="2835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latin typeface="+mj-ea"/>
                  <a:ea typeface="+mj-ea"/>
                </a:rPr>
                <a:t> </a:t>
              </a:r>
              <a:r>
                <a:rPr lang="en-US" altLang="zh-CN" b="1" dirty="0" smtClean="0">
                  <a:latin typeface="+mj-ea"/>
                </a:rPr>
                <a:t>PPT9-125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468632" y="1854200"/>
            <a:ext cx="9368155" cy="3424555"/>
            <a:chOff x="738" y="2920"/>
            <a:chExt cx="14753" cy="5393"/>
          </a:xfrm>
        </p:grpSpPr>
        <p:sp>
          <p:nvSpPr>
            <p:cNvPr id="9" name="矩形 8"/>
            <p:cNvSpPr/>
            <p:nvPr/>
          </p:nvSpPr>
          <p:spPr>
            <a:xfrm>
              <a:off x="5137" y="3278"/>
              <a:ext cx="10354" cy="46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3200" b="1" dirty="0" smtClean="0">
                  <a:latin typeface="+mj-ea"/>
                  <a:ea typeface="+mj-ea"/>
                  <a:sym typeface="+mn-ea"/>
                </a:rPr>
                <a:t>    </a:t>
              </a:r>
              <a:r>
                <a:rPr lang="zh-CN" altLang="en-US" sz="3200" b="1" dirty="0" smtClean="0">
                  <a:latin typeface="+mj-ea"/>
                  <a:ea typeface="+mj-ea"/>
                  <a:sym typeface="+mn-ea"/>
                </a:rPr>
                <a:t>请根据提示，运用恰当的阅读策略，试着完成阅读任务</a:t>
              </a:r>
              <a:r>
                <a:rPr lang="zh-CN" altLang="en-US" sz="3200" b="1" dirty="0">
                  <a:latin typeface="+mj-ea"/>
                  <a:ea typeface="+mj-ea"/>
                  <a:sym typeface="+mn-ea"/>
                </a:rPr>
                <a:t>三</a:t>
              </a:r>
              <a:r>
                <a:rPr lang="zh-CN" altLang="en-US" sz="3200" b="1" dirty="0" smtClean="0">
                  <a:latin typeface="+mj-ea"/>
                  <a:ea typeface="+mj-ea"/>
                  <a:sym typeface="+mn-ea"/>
                </a:rPr>
                <a:t>：讲一个有关老师的故事。小组内互相交流自己的故事，并说一说你是如何完成这个阅读任务的。</a:t>
              </a:r>
            </a:p>
          </p:txBody>
        </p:sp>
        <p:pic>
          <p:nvPicPr>
            <p:cNvPr id="14" name="Picture 3" descr="D:\文件\插画\小小孩2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 flipH="1">
              <a:off x="738" y="2920"/>
              <a:ext cx="4748" cy="5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36000"/>
            <a:ext cx="12227865" cy="68940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244229" y="5993733"/>
            <a:ext cx="3284658" cy="689448"/>
            <a:chOff x="244229" y="5993733"/>
            <a:chExt cx="3284658" cy="689448"/>
          </a:xfrm>
        </p:grpSpPr>
        <p:sp>
          <p:nvSpPr>
            <p:cNvPr id="4" name="矩形 3"/>
            <p:cNvSpPr/>
            <p:nvPr/>
          </p:nvSpPr>
          <p:spPr>
            <a:xfrm>
              <a:off x="772160" y="6055360"/>
              <a:ext cx="2560320" cy="540000"/>
            </a:xfrm>
            <a:prstGeom prst="rect">
              <a:avLst/>
            </a:prstGeom>
            <a:solidFill>
              <a:srgbClr val="FFFFFF">
                <a:alpha val="5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244229" y="5993733"/>
              <a:ext cx="3284658" cy="689448"/>
              <a:chOff x="243619" y="5994000"/>
              <a:chExt cx="3285000" cy="689520"/>
            </a:xfrm>
          </p:grpSpPr>
          <p:sp>
            <p:nvSpPr>
              <p:cNvPr id="14" name="文本框 13"/>
              <p:cNvSpPr txBox="1"/>
              <p:nvPr/>
            </p:nvSpPr>
            <p:spPr>
              <a:xfrm>
                <a:off x="648619" y="5994000"/>
                <a:ext cx="2880000" cy="6261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b="1" dirty="0">
                    <a:latin typeface="+mj-ea"/>
                  </a:rPr>
                  <a:t> </a:t>
                </a:r>
                <a:r>
                  <a:rPr lang="en-US" altLang="zh-CN" b="1" dirty="0" smtClean="0">
                    <a:latin typeface="+mj-ea"/>
                  </a:rPr>
                  <a:t>PPT9-12 </a:t>
                </a:r>
                <a:endParaRPr lang="en-US" altLang="zh-CN" sz="1100" b="1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altLang="zh-CN" sz="11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  </a:t>
                </a:r>
                <a:r>
                  <a:rPr lang="zh-CN" altLang="en-US" sz="11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六年级上册，</a:t>
                </a:r>
                <a:r>
                  <a:rPr lang="en-US" altLang="zh-CN" sz="11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《</a:t>
                </a:r>
                <a:r>
                  <a:rPr lang="zh-CN" altLang="en-US" sz="11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小学生绘本课堂</a:t>
                </a:r>
                <a:r>
                  <a:rPr lang="en-US" altLang="zh-CN" sz="11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》</a:t>
                </a:r>
                <a:r>
                  <a:rPr lang="zh-CN" altLang="en-US" sz="11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提供</a:t>
                </a:r>
              </a:p>
            </p:txBody>
          </p:sp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5" cstate="email"/>
              <a:stretch>
                <a:fillRect/>
              </a:stretch>
            </p:blipFill>
            <p:spPr>
              <a:xfrm>
                <a:off x="243619" y="6092157"/>
                <a:ext cx="506012" cy="591363"/>
              </a:xfrm>
              <a:prstGeom prst="rect">
                <a:avLst/>
              </a:prstGeom>
            </p:spPr>
          </p:pic>
        </p:grpSp>
      </p:grpSp>
      <p:sp>
        <p:nvSpPr>
          <p:cNvPr id="8" name="文本框 5"/>
          <p:cNvSpPr txBox="1"/>
          <p:nvPr/>
        </p:nvSpPr>
        <p:spPr>
          <a:xfrm>
            <a:off x="9262430" y="287927"/>
            <a:ext cx="2668315" cy="7683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400" b="1" dirty="0" smtClean="0">
                <a:solidFill>
                  <a:srgbClr val="EA5514"/>
                </a:solidFill>
                <a:latin typeface="+mj-ea"/>
                <a:ea typeface="+mj-ea"/>
              </a:rPr>
              <a:t>斗竹节人</a:t>
            </a:r>
            <a:endParaRPr lang="zh-CN" altLang="en-US" sz="4400" b="1" dirty="0">
              <a:solidFill>
                <a:srgbClr val="EA5514"/>
              </a:solidFill>
              <a:latin typeface="+mj-ea"/>
              <a:ea typeface="+mj-ea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46760" y="486410"/>
            <a:ext cx="10927080" cy="68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latin typeface="+mn-ea"/>
                <a:sym typeface="+mn-ea"/>
              </a:rPr>
              <a:t>完成阅读</a:t>
            </a:r>
            <a:r>
              <a:rPr lang="zh-CN" altLang="en-US" sz="3200" b="1" dirty="0" smtClean="0">
                <a:latin typeface="+mn-ea"/>
                <a:sym typeface="+mn-ea"/>
              </a:rPr>
              <a:t>任务</a:t>
            </a:r>
            <a:r>
              <a:rPr lang="zh-CN" altLang="en-US" sz="3200" b="1" dirty="0">
                <a:latin typeface="+mn-ea"/>
                <a:sym typeface="+mn-ea"/>
              </a:rPr>
              <a:t>三</a:t>
            </a:r>
            <a:r>
              <a:rPr lang="zh-CN" altLang="en-US" sz="3200" b="1" dirty="0" smtClean="0">
                <a:latin typeface="+mn-ea"/>
                <a:sym typeface="+mn-ea"/>
              </a:rPr>
              <a:t>时</a:t>
            </a:r>
            <a:r>
              <a:rPr lang="zh-CN" altLang="en-US" sz="3200" b="1" dirty="0">
                <a:latin typeface="+mn-ea"/>
                <a:sym typeface="+mn-ea"/>
              </a:rPr>
              <a:t>，可从以下方面进行思考：</a:t>
            </a:r>
          </a:p>
        </p:txBody>
      </p:sp>
      <p:grpSp>
        <p:nvGrpSpPr>
          <p:cNvPr id="92" name="组合 91"/>
          <p:cNvGrpSpPr/>
          <p:nvPr/>
        </p:nvGrpSpPr>
        <p:grpSpPr>
          <a:xfrm>
            <a:off x="244229" y="5993733"/>
            <a:ext cx="3644620" cy="689448"/>
            <a:chOff x="243619" y="5994000"/>
            <a:chExt cx="3645000" cy="689520"/>
          </a:xfrm>
        </p:grpSpPr>
        <p:sp>
          <p:nvSpPr>
            <p:cNvPr id="93" name="文本框 92"/>
            <p:cNvSpPr txBox="1"/>
            <p:nvPr/>
          </p:nvSpPr>
          <p:spPr>
            <a:xfrm>
              <a:off x="648619" y="5994000"/>
              <a:ext cx="3240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latin typeface="+mj-ea"/>
                  <a:ea typeface="+mj-ea"/>
                </a:rPr>
                <a:t> </a:t>
              </a:r>
              <a:r>
                <a:rPr lang="en-US" altLang="zh-CN" b="1" dirty="0" smtClean="0">
                  <a:latin typeface="+mj-ea"/>
                </a:rPr>
                <a:t>PPT9-126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94" name="图片 93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  <p:cxnSp>
        <p:nvCxnSpPr>
          <p:cNvPr id="39" name="直接连接符 38"/>
          <p:cNvCxnSpPr/>
          <p:nvPr/>
        </p:nvCxnSpPr>
        <p:spPr>
          <a:xfrm flipH="1">
            <a:off x="6128883" y="2469515"/>
            <a:ext cx="0" cy="179705"/>
          </a:xfrm>
          <a:prstGeom prst="line">
            <a:avLst/>
          </a:prstGeom>
          <a:ln w="19050">
            <a:solidFill>
              <a:srgbClr val="0070C0"/>
            </a:solidFill>
            <a:headEnd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5" name="组合 144"/>
          <p:cNvGrpSpPr/>
          <p:nvPr/>
        </p:nvGrpSpPr>
        <p:grpSpPr>
          <a:xfrm>
            <a:off x="4970622" y="1894205"/>
            <a:ext cx="2443479" cy="584774"/>
            <a:chOff x="3609242" y="1043974"/>
            <a:chExt cx="3920311" cy="584754"/>
          </a:xfrm>
        </p:grpSpPr>
        <p:sp>
          <p:nvSpPr>
            <p:cNvPr id="144" name="矩形: 圆角 143"/>
            <p:cNvSpPr/>
            <p:nvPr/>
          </p:nvSpPr>
          <p:spPr>
            <a:xfrm>
              <a:off x="3675463" y="1053499"/>
              <a:ext cx="3749154" cy="56006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7" name="矩形 86"/>
            <p:cNvSpPr/>
            <p:nvPr/>
          </p:nvSpPr>
          <p:spPr>
            <a:xfrm>
              <a:off x="3609242" y="1043974"/>
              <a:ext cx="3920311" cy="5847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参考的方向</a:t>
              </a:r>
            </a:p>
          </p:txBody>
        </p:sp>
      </p:grpSp>
      <p:cxnSp>
        <p:nvCxnSpPr>
          <p:cNvPr id="37" name="直接连接符 36"/>
          <p:cNvCxnSpPr/>
          <p:nvPr/>
        </p:nvCxnSpPr>
        <p:spPr>
          <a:xfrm>
            <a:off x="2601444" y="2649220"/>
            <a:ext cx="0" cy="425356"/>
          </a:xfrm>
          <a:prstGeom prst="line">
            <a:avLst/>
          </a:prstGeom>
          <a:ln w="19050">
            <a:solidFill>
              <a:srgbClr val="0070C0"/>
            </a:solidFill>
            <a:round/>
            <a:headEnd w="med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 flipH="1">
            <a:off x="2601447" y="2662931"/>
            <a:ext cx="7249372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4639946" y="2663321"/>
            <a:ext cx="3298251" cy="2384294"/>
            <a:chOff x="4906646" y="2663321"/>
            <a:chExt cx="3298251" cy="2384294"/>
          </a:xfrm>
        </p:grpSpPr>
        <p:cxnSp>
          <p:nvCxnSpPr>
            <p:cNvPr id="143" name="直接连接符 142"/>
            <p:cNvCxnSpPr/>
            <p:nvPr/>
          </p:nvCxnSpPr>
          <p:spPr>
            <a:xfrm>
              <a:off x="6407850" y="2663321"/>
              <a:ext cx="0" cy="396014"/>
            </a:xfrm>
            <a:prstGeom prst="line">
              <a:avLst/>
            </a:prstGeom>
            <a:ln w="19050">
              <a:solidFill>
                <a:srgbClr val="0070C0"/>
              </a:solidFill>
              <a:headEnd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组合 2"/>
            <p:cNvGrpSpPr/>
            <p:nvPr/>
          </p:nvGrpSpPr>
          <p:grpSpPr>
            <a:xfrm>
              <a:off x="4906646" y="3129884"/>
              <a:ext cx="3298251" cy="1917731"/>
              <a:chOff x="7059296" y="3129884"/>
              <a:chExt cx="3298251" cy="1917731"/>
            </a:xfrm>
          </p:grpSpPr>
          <p:sp>
            <p:nvSpPr>
              <p:cNvPr id="138" name="矩形: 圆角 137"/>
              <p:cNvSpPr/>
              <p:nvPr/>
            </p:nvSpPr>
            <p:spPr>
              <a:xfrm>
                <a:off x="7059296" y="3129884"/>
                <a:ext cx="3188969" cy="1917731"/>
              </a:xfrm>
              <a:prstGeom prst="roundRect">
                <a:avLst>
                  <a:gd name="adj" fmla="val 4808"/>
                </a:avLst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4" name="文本框 30"/>
              <p:cNvSpPr txBox="1"/>
              <p:nvPr/>
            </p:nvSpPr>
            <p:spPr>
              <a:xfrm>
                <a:off x="7064486" y="3568889"/>
                <a:ext cx="3293061" cy="978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思考哪部分内容要讲具体，为什么这样安排</a:t>
                </a: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935355" y="3147029"/>
            <a:ext cx="3191509" cy="1943131"/>
            <a:chOff x="2326005" y="3147029"/>
            <a:chExt cx="3191509" cy="1943131"/>
          </a:xfrm>
        </p:grpSpPr>
        <p:sp>
          <p:nvSpPr>
            <p:cNvPr id="34" name="矩形: 圆角 97"/>
            <p:cNvSpPr/>
            <p:nvPr/>
          </p:nvSpPr>
          <p:spPr>
            <a:xfrm>
              <a:off x="2326005" y="3147029"/>
              <a:ext cx="3191509" cy="1943131"/>
            </a:xfrm>
            <a:prstGeom prst="roundRect">
              <a:avLst>
                <a:gd name="adj" fmla="val 4808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dirty="0"/>
            </a:p>
          </p:txBody>
        </p:sp>
        <p:sp>
          <p:nvSpPr>
            <p:cNvPr id="26" name="文本框 27"/>
            <p:cNvSpPr txBox="1"/>
            <p:nvPr/>
          </p:nvSpPr>
          <p:spPr>
            <a:xfrm>
              <a:off x="2374900" y="3580842"/>
              <a:ext cx="3090545" cy="9198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边阅读边梳理故事的起因、经过、结果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349615" y="2660781"/>
            <a:ext cx="3324225" cy="2384294"/>
            <a:chOff x="4906646" y="2663321"/>
            <a:chExt cx="3324225" cy="2384294"/>
          </a:xfrm>
        </p:grpSpPr>
        <p:cxnSp>
          <p:nvCxnSpPr>
            <p:cNvPr id="36" name="直接连接符 35"/>
            <p:cNvCxnSpPr/>
            <p:nvPr/>
          </p:nvCxnSpPr>
          <p:spPr>
            <a:xfrm>
              <a:off x="6407850" y="2663321"/>
              <a:ext cx="0" cy="396014"/>
            </a:xfrm>
            <a:prstGeom prst="line">
              <a:avLst/>
            </a:prstGeom>
            <a:ln w="19050">
              <a:solidFill>
                <a:srgbClr val="0070C0"/>
              </a:solidFill>
              <a:headEnd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矩形: 圆角 137"/>
            <p:cNvSpPr/>
            <p:nvPr/>
          </p:nvSpPr>
          <p:spPr>
            <a:xfrm>
              <a:off x="4906646" y="3129884"/>
              <a:ext cx="3324225" cy="1917731"/>
            </a:xfrm>
            <a:prstGeom prst="roundRect">
              <a:avLst>
                <a:gd name="adj" fmla="val 4808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44" name="文本框 30"/>
          <p:cNvSpPr txBox="1"/>
          <p:nvPr/>
        </p:nvSpPr>
        <p:spPr>
          <a:xfrm>
            <a:off x="8364854" y="3184525"/>
            <a:ext cx="3308986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从所读的内容想开去，边读边想象老师的心理、动作、神态等，为把故事讲生动作准备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2976880"/>
            <a:ext cx="12187238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5400" dirty="0">
                <a:solidFill>
                  <a:srgbClr val="FF336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二、汇报交流，总结归纳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44229" y="5993733"/>
            <a:ext cx="3239662" cy="689448"/>
            <a:chOff x="243619" y="5994000"/>
            <a:chExt cx="3240000" cy="689520"/>
          </a:xfrm>
        </p:grpSpPr>
        <p:sp>
          <p:nvSpPr>
            <p:cNvPr id="4" name="文本框 3"/>
            <p:cNvSpPr txBox="1"/>
            <p:nvPr/>
          </p:nvSpPr>
          <p:spPr>
            <a:xfrm>
              <a:off x="648619" y="5994000"/>
              <a:ext cx="2835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latin typeface="+mj-ea"/>
                  <a:ea typeface="+mj-ea"/>
                </a:rPr>
                <a:t> </a:t>
              </a:r>
              <a:r>
                <a:rPr lang="en-US" altLang="zh-CN" b="1" dirty="0" smtClean="0">
                  <a:latin typeface="+mj-ea"/>
                </a:rPr>
                <a:t>PPT9-127</a:t>
              </a:r>
              <a:endParaRPr lang="en-US" altLang="zh-CN" sz="11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46760" y="265354"/>
            <a:ext cx="10927080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latin typeface="+mn-ea"/>
                <a:sym typeface="+mn-ea"/>
              </a:rPr>
              <a:t>请一位同学讲一讲关于老师</a:t>
            </a:r>
            <a:r>
              <a:rPr lang="zh-CN" altLang="en-US" sz="3200" b="1" dirty="0">
                <a:latin typeface="+mn-ea"/>
                <a:sym typeface="+mn-ea"/>
              </a:rPr>
              <a:t>的故事</a:t>
            </a:r>
            <a:r>
              <a:rPr lang="zh-CN" altLang="en-US" sz="3200" b="1" dirty="0" smtClean="0">
                <a:latin typeface="+mn-ea"/>
                <a:sym typeface="+mn-ea"/>
              </a:rPr>
              <a:t>，其他同学进行点评和补充。</a:t>
            </a:r>
            <a:endParaRPr lang="zh-CN" altLang="en-US" sz="3200" b="1" dirty="0">
              <a:latin typeface="+mn-ea"/>
              <a:sym typeface="+mn-ea"/>
            </a:endParaRPr>
          </a:p>
        </p:txBody>
      </p:sp>
      <p:grpSp>
        <p:nvGrpSpPr>
          <p:cNvPr id="92" name="组合 91"/>
          <p:cNvGrpSpPr/>
          <p:nvPr/>
        </p:nvGrpSpPr>
        <p:grpSpPr>
          <a:xfrm>
            <a:off x="244229" y="5993733"/>
            <a:ext cx="3644620" cy="689448"/>
            <a:chOff x="243619" y="5994000"/>
            <a:chExt cx="3645000" cy="689520"/>
          </a:xfrm>
        </p:grpSpPr>
        <p:sp>
          <p:nvSpPr>
            <p:cNvPr id="93" name="文本框 92"/>
            <p:cNvSpPr txBox="1"/>
            <p:nvPr/>
          </p:nvSpPr>
          <p:spPr>
            <a:xfrm>
              <a:off x="648619" y="5994000"/>
              <a:ext cx="3240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latin typeface="+mj-ea"/>
                  <a:ea typeface="+mj-ea"/>
                </a:rPr>
                <a:t> </a:t>
              </a:r>
              <a:r>
                <a:rPr lang="en-US" altLang="zh-CN" b="1" dirty="0" smtClean="0">
                  <a:latin typeface="+mj-ea"/>
                </a:rPr>
                <a:t>PPT9-128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94" name="图片 93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1062355" y="4119885"/>
            <a:ext cx="10154285" cy="1666875"/>
            <a:chOff x="1027364" y="2849359"/>
            <a:chExt cx="10154271" cy="1666965"/>
          </a:xfrm>
        </p:grpSpPr>
        <p:grpSp>
          <p:nvGrpSpPr>
            <p:cNvPr id="12" name="组合 11"/>
            <p:cNvGrpSpPr/>
            <p:nvPr/>
          </p:nvGrpSpPr>
          <p:grpSpPr>
            <a:xfrm>
              <a:off x="1027364" y="2849359"/>
              <a:ext cx="10154271" cy="1666965"/>
              <a:chOff x="445124" y="4619204"/>
              <a:chExt cx="4074804" cy="695757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501949" y="4619204"/>
                <a:ext cx="4017979" cy="695757"/>
              </a:xfrm>
              <a:prstGeom prst="rect">
                <a:avLst/>
              </a:prstGeom>
              <a:solidFill>
                <a:srgbClr val="CEEB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5" name="组合 14"/>
              <p:cNvGrpSpPr/>
              <p:nvPr/>
            </p:nvGrpSpPr>
            <p:grpSpPr>
              <a:xfrm>
                <a:off x="445124" y="4674334"/>
                <a:ext cx="599742" cy="193527"/>
                <a:chOff x="523123" y="1212154"/>
                <a:chExt cx="788969" cy="268623"/>
              </a:xfrm>
            </p:grpSpPr>
            <p:grpSp>
              <p:nvGrpSpPr>
                <p:cNvPr id="16" name="组合 15"/>
                <p:cNvGrpSpPr/>
                <p:nvPr/>
              </p:nvGrpSpPr>
              <p:grpSpPr>
                <a:xfrm>
                  <a:off x="597906" y="1220570"/>
                  <a:ext cx="711351" cy="260207"/>
                  <a:chOff x="717948" y="1280873"/>
                  <a:chExt cx="946338" cy="291400"/>
                </a:xfrm>
              </p:grpSpPr>
              <p:sp>
                <p:nvSpPr>
                  <p:cNvPr id="18" name="矩形 17"/>
                  <p:cNvSpPr/>
                  <p:nvPr/>
                </p:nvSpPr>
                <p:spPr>
                  <a:xfrm>
                    <a:off x="717948" y="1285060"/>
                    <a:ext cx="943873" cy="287213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9" name="等腰三角形 18"/>
                  <p:cNvSpPr/>
                  <p:nvPr/>
                </p:nvSpPr>
                <p:spPr>
                  <a:xfrm rot="16200000" flipH="1">
                    <a:off x="1434186" y="1341473"/>
                    <a:ext cx="290700" cy="169499"/>
                  </a:xfrm>
                  <a:prstGeom prst="triangle">
                    <a:avLst>
                      <a:gd name="adj" fmla="val 51985"/>
                    </a:avLst>
                  </a:prstGeom>
                  <a:solidFill>
                    <a:srgbClr val="CEEBF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/>
                  </a:p>
                </p:txBody>
              </p:sp>
            </p:grpSp>
            <p:sp>
              <p:nvSpPr>
                <p:cNvPr id="17" name="矩形 16"/>
                <p:cNvSpPr/>
                <p:nvPr/>
              </p:nvSpPr>
              <p:spPr>
                <a:xfrm>
                  <a:off x="523123" y="1212154"/>
                  <a:ext cx="788969" cy="26672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zh-CN" altLang="en-US" sz="2400" b="1" dirty="0" smtClean="0">
                      <a:solidFill>
                        <a:schemeClr val="bg1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提示</a:t>
                  </a:r>
                </a:p>
              </p:txBody>
            </p:sp>
          </p:grpSp>
        </p:grpSp>
        <p:sp>
          <p:nvSpPr>
            <p:cNvPr id="10" name="矩形 9"/>
            <p:cNvSpPr/>
            <p:nvPr/>
          </p:nvSpPr>
          <p:spPr>
            <a:xfrm>
              <a:off x="1249614" y="2964333"/>
              <a:ext cx="9905351" cy="1363139"/>
            </a:xfrm>
            <a:prstGeom prst="rect">
              <a:avLst/>
            </a:prstGeom>
            <a:ln w="19050">
              <a:noFill/>
              <a:prstDash val="sysDot"/>
            </a:ln>
          </p:spPr>
          <p:txBody>
            <a:bodyPr wrap="square">
              <a:spAutoFit/>
            </a:bodyPr>
            <a:lstStyle/>
            <a:p>
              <a:pPr defTabSz="756285">
                <a:lnSpc>
                  <a:spcPct val="120000"/>
                </a:lnSpc>
                <a:defRPr/>
              </a:pP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    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    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讲关于老师的故事时，表现老师人物形象的情节要具体讲述。就像《竹节人》一文中，课文对老师对待竹节人令人意想不到的态度进行了具体的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描述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，在对比中，老师的人物形象就突显出来了。</a:t>
              </a: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99285" y="1997710"/>
            <a:ext cx="3021330" cy="1916430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5942967" y="1506859"/>
            <a:ext cx="4280535" cy="2407285"/>
          </a:xfrm>
          <a:prstGeom prst="rect">
            <a:avLst/>
          </a:prstGeom>
          <a:solidFill>
            <a:schemeClr val="bg1"/>
          </a:solidFill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连接符 23"/>
          <p:cNvCxnSpPr/>
          <p:nvPr/>
        </p:nvCxnSpPr>
        <p:spPr>
          <a:xfrm>
            <a:off x="5942967" y="1891030"/>
            <a:ext cx="4280535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5942967" y="2249805"/>
            <a:ext cx="4280535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5946142" y="2589530"/>
            <a:ext cx="4280535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5946142" y="2948305"/>
            <a:ext cx="4280535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5939792" y="3259455"/>
            <a:ext cx="4280535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5939792" y="3589655"/>
            <a:ext cx="4280535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组合 91"/>
          <p:cNvGrpSpPr/>
          <p:nvPr/>
        </p:nvGrpSpPr>
        <p:grpSpPr>
          <a:xfrm>
            <a:off x="244229" y="5993733"/>
            <a:ext cx="3644620" cy="689448"/>
            <a:chOff x="243619" y="5994000"/>
            <a:chExt cx="3645000" cy="689520"/>
          </a:xfrm>
        </p:grpSpPr>
        <p:sp>
          <p:nvSpPr>
            <p:cNvPr id="93" name="文本框 92"/>
            <p:cNvSpPr txBox="1"/>
            <p:nvPr/>
          </p:nvSpPr>
          <p:spPr>
            <a:xfrm>
              <a:off x="648619" y="5994000"/>
              <a:ext cx="3240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latin typeface="+mj-ea"/>
                  <a:ea typeface="+mj-ea"/>
                </a:rPr>
                <a:t> </a:t>
              </a:r>
              <a:r>
                <a:rPr lang="en-US" altLang="zh-CN" b="1" dirty="0" smtClean="0">
                  <a:latin typeface="+mj-ea"/>
                </a:rPr>
                <a:t>PPT9-129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94" name="图片 93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  <p:grpSp>
        <p:nvGrpSpPr>
          <p:cNvPr id="47" name="组合 46"/>
          <p:cNvGrpSpPr/>
          <p:nvPr/>
        </p:nvGrpSpPr>
        <p:grpSpPr>
          <a:xfrm>
            <a:off x="2814320" y="1485900"/>
            <a:ext cx="6557190" cy="4606290"/>
            <a:chOff x="1789" y="1879"/>
            <a:chExt cx="10326" cy="7254"/>
          </a:xfrm>
        </p:grpSpPr>
        <p:grpSp>
          <p:nvGrpSpPr>
            <p:cNvPr id="11" name="组合 10"/>
            <p:cNvGrpSpPr/>
            <p:nvPr/>
          </p:nvGrpSpPr>
          <p:grpSpPr>
            <a:xfrm rot="5400000">
              <a:off x="1828" y="4436"/>
              <a:ext cx="2468" cy="2545"/>
              <a:chOff x="5827" y="4270"/>
              <a:chExt cx="2468" cy="2371"/>
            </a:xfrm>
          </p:grpSpPr>
          <p:sp>
            <p:nvSpPr>
              <p:cNvPr id="7" name="空心弧 6"/>
              <p:cNvSpPr/>
              <p:nvPr/>
            </p:nvSpPr>
            <p:spPr>
              <a:xfrm rot="16200000">
                <a:off x="5875" y="4223"/>
                <a:ext cx="2370" cy="2465"/>
              </a:xfrm>
              <a:prstGeom prst="blockArc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空心弧 9"/>
              <p:cNvSpPr/>
              <p:nvPr/>
            </p:nvSpPr>
            <p:spPr>
              <a:xfrm rot="16200000" flipV="1">
                <a:off x="5884" y="4229"/>
                <a:ext cx="2370" cy="2452"/>
              </a:xfrm>
              <a:prstGeom prst="blockArc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9" name="矩形 18"/>
            <p:cNvSpPr/>
            <p:nvPr/>
          </p:nvSpPr>
          <p:spPr>
            <a:xfrm>
              <a:off x="2361" y="5170"/>
              <a:ext cx="1695" cy="9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800" b="1" dirty="0">
                  <a:solidFill>
                    <a:srgbClr val="0070C0"/>
                  </a:solidFill>
                  <a:latin typeface="+mn-ea"/>
                </a:rPr>
                <a:t>故事</a:t>
              </a: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 rot="19777715">
              <a:off x="3633" y="6569"/>
              <a:ext cx="846" cy="1663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359961" flipV="1">
              <a:off x="3836" y="3480"/>
              <a:ext cx="880" cy="1729"/>
            </a:xfrm>
            <a:prstGeom prst="rect">
              <a:avLst/>
            </a:prstGeom>
          </p:spPr>
        </p:pic>
        <p:grpSp>
          <p:nvGrpSpPr>
            <p:cNvPr id="26" name="组合 25"/>
            <p:cNvGrpSpPr/>
            <p:nvPr/>
          </p:nvGrpSpPr>
          <p:grpSpPr>
            <a:xfrm>
              <a:off x="5165" y="3494"/>
              <a:ext cx="2604" cy="996"/>
              <a:chOff x="9055" y="2752"/>
              <a:chExt cx="3682" cy="996"/>
            </a:xfrm>
          </p:grpSpPr>
          <p:sp>
            <p:nvSpPr>
              <p:cNvPr id="56" name="圆角矩形 55"/>
              <p:cNvSpPr/>
              <p:nvPr/>
            </p:nvSpPr>
            <p:spPr>
              <a:xfrm>
                <a:off x="9071" y="2752"/>
                <a:ext cx="3666" cy="996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9" name="文本框 78"/>
              <p:cNvSpPr txBox="1"/>
              <p:nvPr/>
            </p:nvSpPr>
            <p:spPr>
              <a:xfrm>
                <a:off x="9055" y="2873"/>
                <a:ext cx="3666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 dirty="0"/>
                  <a:t>事情</a:t>
                </a: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9042" y="1879"/>
              <a:ext cx="2897" cy="1017"/>
              <a:chOff x="8502" y="1879"/>
              <a:chExt cx="2897" cy="1017"/>
            </a:xfrm>
          </p:grpSpPr>
          <p:sp>
            <p:nvSpPr>
              <p:cNvPr id="67" name="圆角矩形 66"/>
              <p:cNvSpPr/>
              <p:nvPr/>
            </p:nvSpPr>
            <p:spPr>
              <a:xfrm>
                <a:off x="8502" y="1879"/>
                <a:ext cx="2897" cy="101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文本框 80"/>
              <p:cNvSpPr txBox="1"/>
              <p:nvPr/>
            </p:nvSpPr>
            <p:spPr>
              <a:xfrm>
                <a:off x="8562" y="2025"/>
                <a:ext cx="2837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/>
                  <a:t>起因</a:t>
                </a:r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9042" y="4917"/>
              <a:ext cx="2898" cy="1034"/>
              <a:chOff x="14063" y="5707"/>
              <a:chExt cx="2898" cy="1034"/>
            </a:xfrm>
          </p:grpSpPr>
          <p:sp>
            <p:nvSpPr>
              <p:cNvPr id="70" name="圆角矩形 69"/>
              <p:cNvSpPr/>
              <p:nvPr/>
            </p:nvSpPr>
            <p:spPr>
              <a:xfrm>
                <a:off x="14063" y="5707"/>
                <a:ext cx="2897" cy="103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3" name="文本框 82"/>
              <p:cNvSpPr txBox="1"/>
              <p:nvPr/>
            </p:nvSpPr>
            <p:spPr>
              <a:xfrm>
                <a:off x="14123" y="5858"/>
                <a:ext cx="2838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 dirty="0"/>
                  <a:t>结果</a:t>
                </a:r>
              </a:p>
            </p:txBody>
          </p:sp>
        </p:grpSp>
        <p:cxnSp>
          <p:nvCxnSpPr>
            <p:cNvPr id="23" name="直接连接符 22"/>
            <p:cNvCxnSpPr/>
            <p:nvPr/>
          </p:nvCxnSpPr>
          <p:spPr>
            <a:xfrm flipV="1">
              <a:off x="8377" y="2346"/>
              <a:ext cx="0" cy="3061"/>
            </a:xfrm>
            <a:prstGeom prst="line">
              <a:avLst/>
            </a:prstGeom>
            <a:ln w="254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组合 26"/>
            <p:cNvGrpSpPr/>
            <p:nvPr/>
          </p:nvGrpSpPr>
          <p:grpSpPr>
            <a:xfrm>
              <a:off x="9042" y="3444"/>
              <a:ext cx="2897" cy="1033"/>
              <a:chOff x="9636" y="5708"/>
              <a:chExt cx="2897" cy="1033"/>
            </a:xfrm>
          </p:grpSpPr>
          <p:sp>
            <p:nvSpPr>
              <p:cNvPr id="20" name="圆角矩形 19"/>
              <p:cNvSpPr/>
              <p:nvPr/>
            </p:nvSpPr>
            <p:spPr>
              <a:xfrm>
                <a:off x="9636" y="5708"/>
                <a:ext cx="2897" cy="103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9696" y="5886"/>
                <a:ext cx="2837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/>
                  <a:t>经过</a:t>
                </a:r>
              </a:p>
            </p:txBody>
          </p:sp>
        </p:grpSp>
        <p:cxnSp>
          <p:nvCxnSpPr>
            <p:cNvPr id="35" name="直接连接符 34"/>
            <p:cNvCxnSpPr/>
            <p:nvPr/>
          </p:nvCxnSpPr>
          <p:spPr>
            <a:xfrm rot="16200000" flipV="1">
              <a:off x="8093" y="3705"/>
              <a:ext cx="0" cy="567"/>
            </a:xfrm>
            <a:prstGeom prst="line">
              <a:avLst/>
            </a:prstGeom>
            <a:ln w="254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rot="16200000" flipV="1">
              <a:off x="8710" y="1988"/>
              <a:ext cx="0" cy="680"/>
            </a:xfrm>
            <a:prstGeom prst="line">
              <a:avLst/>
            </a:prstGeom>
            <a:ln w="254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rot="16200000" flipV="1">
              <a:off x="8700" y="3643"/>
              <a:ext cx="0" cy="680"/>
            </a:xfrm>
            <a:prstGeom prst="line">
              <a:avLst/>
            </a:prstGeom>
            <a:ln w="254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rot="16200000" flipV="1">
              <a:off x="8705" y="5043"/>
              <a:ext cx="0" cy="680"/>
            </a:xfrm>
            <a:prstGeom prst="line">
              <a:avLst/>
            </a:prstGeom>
            <a:ln w="254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组合 42"/>
            <p:cNvGrpSpPr/>
            <p:nvPr/>
          </p:nvGrpSpPr>
          <p:grpSpPr>
            <a:xfrm>
              <a:off x="5161" y="6639"/>
              <a:ext cx="6954" cy="2494"/>
              <a:chOff x="9034" y="2339"/>
              <a:chExt cx="9833" cy="2494"/>
            </a:xfrm>
          </p:grpSpPr>
          <p:sp>
            <p:nvSpPr>
              <p:cNvPr id="44" name="圆角矩形 43"/>
              <p:cNvSpPr/>
              <p:nvPr/>
            </p:nvSpPr>
            <p:spPr>
              <a:xfrm>
                <a:off x="9034" y="2339"/>
                <a:ext cx="9833" cy="249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BB120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9113" y="2339"/>
                <a:ext cx="9754" cy="2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 smtClean="0"/>
                  <a:t>关注哪些内容可以体现人物形象，这部分内容要结合人物的动作、语言、神态等讲具体、生动</a:t>
                </a:r>
                <a:endParaRPr lang="zh-CN" altLang="en-US" sz="2400" b="1" dirty="0"/>
              </a:p>
            </p:txBody>
          </p:sp>
        </p:grpSp>
      </p:grpSp>
      <p:sp>
        <p:nvSpPr>
          <p:cNvPr id="48" name="矩形 47"/>
          <p:cNvSpPr/>
          <p:nvPr/>
        </p:nvSpPr>
        <p:spPr>
          <a:xfrm>
            <a:off x="746760" y="486410"/>
            <a:ext cx="10927080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latin typeface="+mn-ea"/>
                <a:sym typeface="+mn-ea"/>
              </a:rPr>
              <a:t>关注故事的前因后果和</a:t>
            </a:r>
            <a:r>
              <a:rPr lang="zh-CN" altLang="en-US" sz="3200" b="1" dirty="0">
                <a:latin typeface="+mn-ea"/>
                <a:sym typeface="+mn-ea"/>
              </a:rPr>
              <a:t>人物形象。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组合 91"/>
          <p:cNvGrpSpPr/>
          <p:nvPr/>
        </p:nvGrpSpPr>
        <p:grpSpPr>
          <a:xfrm>
            <a:off x="244229" y="5993733"/>
            <a:ext cx="3644620" cy="689448"/>
            <a:chOff x="243619" y="5994000"/>
            <a:chExt cx="3645000" cy="689520"/>
          </a:xfrm>
        </p:grpSpPr>
        <p:sp>
          <p:nvSpPr>
            <p:cNvPr id="93" name="文本框 92"/>
            <p:cNvSpPr txBox="1"/>
            <p:nvPr/>
          </p:nvSpPr>
          <p:spPr>
            <a:xfrm>
              <a:off x="648619" y="5994000"/>
              <a:ext cx="3240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latin typeface="+mj-ea"/>
                  <a:ea typeface="+mj-ea"/>
                </a:rPr>
                <a:t> </a:t>
              </a:r>
              <a:r>
                <a:rPr lang="en-US" altLang="zh-CN" b="1" dirty="0" smtClean="0">
                  <a:latin typeface="+mj-ea"/>
                </a:rPr>
                <a:t>PPT9-130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94" name="图片 93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  <p:grpSp>
        <p:nvGrpSpPr>
          <p:cNvPr id="47" name="组合 46"/>
          <p:cNvGrpSpPr/>
          <p:nvPr/>
        </p:nvGrpSpPr>
        <p:grpSpPr>
          <a:xfrm>
            <a:off x="2825117" y="2167892"/>
            <a:ext cx="6445561" cy="2955925"/>
            <a:chOff x="1790" y="3344"/>
            <a:chExt cx="10150" cy="4655"/>
          </a:xfrm>
        </p:grpSpPr>
        <p:grpSp>
          <p:nvGrpSpPr>
            <p:cNvPr id="11" name="组合 10"/>
            <p:cNvGrpSpPr/>
            <p:nvPr/>
          </p:nvGrpSpPr>
          <p:grpSpPr>
            <a:xfrm rot="5400000">
              <a:off x="1829" y="4436"/>
              <a:ext cx="2466" cy="2545"/>
              <a:chOff x="5836" y="4268"/>
              <a:chExt cx="2466" cy="2371"/>
            </a:xfrm>
          </p:grpSpPr>
          <p:sp>
            <p:nvSpPr>
              <p:cNvPr id="7" name="空心弧 6"/>
              <p:cNvSpPr/>
              <p:nvPr/>
            </p:nvSpPr>
            <p:spPr>
              <a:xfrm rot="16200000">
                <a:off x="5883" y="4221"/>
                <a:ext cx="2370" cy="2465"/>
              </a:xfrm>
              <a:prstGeom prst="blockArc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空心弧 9"/>
              <p:cNvSpPr/>
              <p:nvPr/>
            </p:nvSpPr>
            <p:spPr>
              <a:xfrm rot="16200000" flipV="1">
                <a:off x="5891" y="4228"/>
                <a:ext cx="2370" cy="2452"/>
              </a:xfrm>
              <a:prstGeom prst="blockArc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9" name="矩形 18"/>
            <p:cNvSpPr/>
            <p:nvPr/>
          </p:nvSpPr>
          <p:spPr>
            <a:xfrm>
              <a:off x="2361" y="5170"/>
              <a:ext cx="1695" cy="9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800" b="1" dirty="0">
                  <a:solidFill>
                    <a:srgbClr val="0070C0"/>
                  </a:solidFill>
                  <a:latin typeface="+mn-ea"/>
                </a:rPr>
                <a:t>故事</a:t>
              </a: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 rot="18511701">
              <a:off x="3879" y="6318"/>
              <a:ext cx="846" cy="1663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359961" flipV="1">
              <a:off x="3836" y="3480"/>
              <a:ext cx="880" cy="1729"/>
            </a:xfrm>
            <a:prstGeom prst="rect">
              <a:avLst/>
            </a:prstGeom>
          </p:spPr>
        </p:pic>
        <p:grpSp>
          <p:nvGrpSpPr>
            <p:cNvPr id="26" name="组合 25"/>
            <p:cNvGrpSpPr/>
            <p:nvPr/>
          </p:nvGrpSpPr>
          <p:grpSpPr>
            <a:xfrm>
              <a:off x="5176" y="3344"/>
              <a:ext cx="6764" cy="1361"/>
              <a:chOff x="9071" y="2602"/>
              <a:chExt cx="9564" cy="1361"/>
            </a:xfrm>
          </p:grpSpPr>
          <p:sp>
            <p:nvSpPr>
              <p:cNvPr id="56" name="圆角矩形 55"/>
              <p:cNvSpPr/>
              <p:nvPr/>
            </p:nvSpPr>
            <p:spPr>
              <a:xfrm>
                <a:off x="9071" y="2602"/>
                <a:ext cx="9564" cy="1361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9" name="文本框 78"/>
              <p:cNvSpPr txBox="1"/>
              <p:nvPr/>
            </p:nvSpPr>
            <p:spPr>
              <a:xfrm>
                <a:off x="9379" y="2888"/>
                <a:ext cx="8913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 dirty="0"/>
                  <a:t>故事情节是否清晰</a:t>
                </a:r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>
              <a:off x="5161" y="6639"/>
              <a:ext cx="6779" cy="1360"/>
              <a:chOff x="9034" y="2339"/>
              <a:chExt cx="9585" cy="1360"/>
            </a:xfrm>
          </p:grpSpPr>
          <p:sp>
            <p:nvSpPr>
              <p:cNvPr id="44" name="圆角矩形 43"/>
              <p:cNvSpPr/>
              <p:nvPr/>
            </p:nvSpPr>
            <p:spPr>
              <a:xfrm>
                <a:off x="9034" y="2339"/>
                <a:ext cx="9585" cy="136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BB120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10079" y="2705"/>
                <a:ext cx="7846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 dirty="0"/>
                  <a:t>是否体现了老师</a:t>
                </a:r>
                <a:r>
                  <a:rPr lang="zh-CN" altLang="en-US" sz="2400" b="1" dirty="0" smtClean="0"/>
                  <a:t>的形象</a:t>
                </a:r>
                <a:endParaRPr lang="zh-CN" altLang="en-US" sz="2400" b="1" dirty="0"/>
              </a:p>
            </p:txBody>
          </p:sp>
        </p:grpSp>
      </p:grpSp>
      <p:sp>
        <p:nvSpPr>
          <p:cNvPr id="48" name="矩形 47"/>
          <p:cNvSpPr/>
          <p:nvPr/>
        </p:nvSpPr>
        <p:spPr>
          <a:xfrm>
            <a:off x="746760" y="486410"/>
            <a:ext cx="10927080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3200" b="1" dirty="0">
                <a:latin typeface="+mn-ea"/>
                <a:sym typeface="+mn-ea"/>
              </a:rPr>
              <a:t>尝试从以下方面完善自己的故事，修改之后，再次汇报。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44229" y="5993733"/>
            <a:ext cx="3644620" cy="689448"/>
            <a:chOff x="243619" y="5994000"/>
            <a:chExt cx="3645000" cy="689520"/>
          </a:xfrm>
        </p:grpSpPr>
        <p:sp>
          <p:nvSpPr>
            <p:cNvPr id="7" name="文本框 6"/>
            <p:cNvSpPr txBox="1"/>
            <p:nvPr/>
          </p:nvSpPr>
          <p:spPr>
            <a:xfrm>
              <a:off x="648619" y="5994000"/>
              <a:ext cx="3240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latin typeface="+mj-ea"/>
                  <a:ea typeface="+mj-ea"/>
                </a:rPr>
                <a:t> </a:t>
              </a:r>
              <a:r>
                <a:rPr lang="en-US" altLang="zh-CN" b="1" dirty="0" smtClean="0">
                  <a:latin typeface="+mj-ea"/>
                </a:rPr>
                <a:t>PPT9-131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  <p:grpSp>
        <p:nvGrpSpPr>
          <p:cNvPr id="84" name="组合 83"/>
          <p:cNvGrpSpPr/>
          <p:nvPr/>
        </p:nvGrpSpPr>
        <p:grpSpPr>
          <a:xfrm>
            <a:off x="1433689" y="1169474"/>
            <a:ext cx="9175750" cy="4229735"/>
            <a:chOff x="1433689" y="764704"/>
            <a:chExt cx="9175750" cy="4229735"/>
          </a:xfrm>
        </p:grpSpPr>
        <p:sp>
          <p:nvSpPr>
            <p:cNvPr id="85" name="圆角矩形 84"/>
            <p:cNvSpPr/>
            <p:nvPr/>
          </p:nvSpPr>
          <p:spPr>
            <a:xfrm>
              <a:off x="1433689" y="764704"/>
              <a:ext cx="9175750" cy="4229735"/>
            </a:xfrm>
            <a:prstGeom prst="roundRect">
              <a:avLst>
                <a:gd name="adj" fmla="val 3517"/>
              </a:avLst>
            </a:prstGeom>
            <a:solidFill>
              <a:schemeClr val="bg1"/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 smtClean="0"/>
            </a:p>
          </p:txBody>
        </p:sp>
        <p:sp>
          <p:nvSpPr>
            <p:cNvPr id="86" name="任意多边形 85"/>
            <p:cNvSpPr/>
            <p:nvPr/>
          </p:nvSpPr>
          <p:spPr>
            <a:xfrm>
              <a:off x="4653459" y="773498"/>
              <a:ext cx="2664296" cy="666550"/>
            </a:xfrm>
            <a:custGeom>
              <a:avLst/>
              <a:gdLst>
                <a:gd name="connsiteX0" fmla="*/ 0 w 2520280"/>
                <a:gd name="connsiteY0" fmla="*/ 0 h 630520"/>
                <a:gd name="connsiteX1" fmla="*/ 2520280 w 2520280"/>
                <a:gd name="connsiteY1" fmla="*/ 0 h 630520"/>
                <a:gd name="connsiteX2" fmla="*/ 2520280 w 2520280"/>
                <a:gd name="connsiteY2" fmla="*/ 398686 h 630520"/>
                <a:gd name="connsiteX3" fmla="*/ 2288446 w 2520280"/>
                <a:gd name="connsiteY3" fmla="*/ 630520 h 630520"/>
                <a:gd name="connsiteX4" fmla="*/ 231834 w 2520280"/>
                <a:gd name="connsiteY4" fmla="*/ 630520 h 630520"/>
                <a:gd name="connsiteX5" fmla="*/ 0 w 2520280"/>
                <a:gd name="connsiteY5" fmla="*/ 398686 h 630520"/>
                <a:gd name="connsiteX6" fmla="*/ 0 w 2520280"/>
                <a:gd name="connsiteY6" fmla="*/ 0 h 63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0280" h="630520">
                  <a:moveTo>
                    <a:pt x="0" y="0"/>
                  </a:moveTo>
                  <a:lnTo>
                    <a:pt x="2520280" y="0"/>
                  </a:lnTo>
                  <a:lnTo>
                    <a:pt x="2520280" y="398686"/>
                  </a:lnTo>
                  <a:cubicBezTo>
                    <a:pt x="2520280" y="526724"/>
                    <a:pt x="2416484" y="630520"/>
                    <a:pt x="2288446" y="630520"/>
                  </a:cubicBezTo>
                  <a:lnTo>
                    <a:pt x="231834" y="630520"/>
                  </a:lnTo>
                  <a:cubicBezTo>
                    <a:pt x="103796" y="630520"/>
                    <a:pt x="0" y="526724"/>
                    <a:pt x="0" y="39868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695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 smtClean="0"/>
            </a:p>
          </p:txBody>
        </p:sp>
      </p:grpSp>
      <p:sp>
        <p:nvSpPr>
          <p:cNvPr id="87" name="矩形 86"/>
          <p:cNvSpPr/>
          <p:nvPr/>
        </p:nvSpPr>
        <p:spPr>
          <a:xfrm>
            <a:off x="5128021" y="1045058"/>
            <a:ext cx="1728192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4000" b="1" dirty="0" smtClean="0">
                <a:solidFill>
                  <a:schemeClr val="bg1"/>
                </a:solidFill>
                <a:latin typeface="+mj-ea"/>
                <a:ea typeface="+mj-ea"/>
              </a:rPr>
              <a:t>小结</a:t>
            </a:r>
            <a:endParaRPr lang="zh-CN" altLang="en-US" sz="4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1738348" y="2094142"/>
            <a:ext cx="8565988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读书时要先明确阅读目的，接着确定阅读内容，然后运用不同的阅读方法获取有效信息。</a:t>
            </a:r>
            <a:endParaRPr lang="en-US" altLang="zh-CN" sz="32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带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着阅读目的阅读更有效率，同时也锻炼了我们的思维，这在以后的阅读中对我们有很大的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帮助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244231" y="5993733"/>
            <a:ext cx="3329653" cy="689448"/>
            <a:chOff x="243619" y="5994000"/>
            <a:chExt cx="3330000" cy="689520"/>
          </a:xfrm>
        </p:grpSpPr>
        <p:sp>
          <p:nvSpPr>
            <p:cNvPr id="30" name="文本框 29"/>
            <p:cNvSpPr txBox="1"/>
            <p:nvPr/>
          </p:nvSpPr>
          <p:spPr>
            <a:xfrm>
              <a:off x="648619" y="5994000"/>
              <a:ext cx="2925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latin typeface="+mj-ea"/>
                  <a:ea typeface="+mj-ea"/>
                </a:rPr>
                <a:t> </a:t>
              </a:r>
              <a:r>
                <a:rPr lang="en-US" altLang="zh-CN" b="1" dirty="0" smtClean="0">
                  <a:latin typeface="+mj-ea"/>
                </a:rPr>
                <a:t>PPT9-132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/>
        </p:nvSpPr>
        <p:spPr>
          <a:xfrm>
            <a:off x="750190" y="799919"/>
            <a:ext cx="10959869" cy="4875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zh-CN" altLang="en-US" sz="35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课后作业</a:t>
            </a:r>
            <a:r>
              <a:rPr lang="zh-CN" altLang="en-US" sz="35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endParaRPr lang="en-US" altLang="zh-CN" sz="3500" b="1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0" algn="just">
              <a:lnSpc>
                <a:spcPct val="12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①设置一个新的阅读任务，并用课上学到的阅读策略试着阅读并完成任务，巩固“有目的地阅读”这一阅读策略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lvl="0" algn="just">
              <a:lnSpc>
                <a:spcPct val="12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②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复习本课所学习到的阅读策略，复习如何梳理阅读角度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lvl="0" algn="just">
              <a:lnSpc>
                <a:spcPct val="12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③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建议完成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练习书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》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中的“课内普查卷”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，选做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“课后练习卷”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lvl="0" algn="just">
              <a:lnSpc>
                <a:spcPct val="12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阅读策略专项练习卷”和“基础练习卷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2”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lvl="0" algn="just">
              <a:lnSpc>
                <a:spcPct val="12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④预习第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10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课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宇宙生命之谜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》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：使用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学习书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》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，预习课文和字词；使用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年级阅读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》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，了解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关于太阳系、火星探索的知识，以及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“核酸”“厌氧菌”等分别是什么。</a:t>
            </a:r>
            <a:endParaRPr sz="28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38621" y="322186"/>
            <a:ext cx="10845000" cy="6763217"/>
          </a:xfrm>
          <a:prstGeom prst="rect">
            <a:avLst/>
          </a:prstGeom>
        </p:spPr>
      </p:pic>
      <p:sp>
        <p:nvSpPr>
          <p:cNvPr id="8" name="文本框 5"/>
          <p:cNvSpPr txBox="1"/>
          <p:nvPr/>
        </p:nvSpPr>
        <p:spPr>
          <a:xfrm>
            <a:off x="314646" y="503369"/>
            <a:ext cx="505948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400" b="1" dirty="0" smtClean="0">
                <a:solidFill>
                  <a:srgbClr val="EA5514"/>
                </a:solidFill>
                <a:latin typeface="+mj-ea"/>
                <a:ea typeface="+mj-ea"/>
              </a:rPr>
              <a:t>威风凛凛的竹节人</a:t>
            </a:r>
            <a:endParaRPr lang="zh-CN" altLang="en-US" sz="4400" b="1" dirty="0">
              <a:solidFill>
                <a:srgbClr val="EA5514"/>
              </a:solidFill>
              <a:latin typeface="+mj-ea"/>
              <a:ea typeface="+mj-ea"/>
            </a:endParaRPr>
          </a:p>
        </p:txBody>
      </p:sp>
      <p:grpSp>
        <p:nvGrpSpPr>
          <p:cNvPr id="92" name="组合 91"/>
          <p:cNvGrpSpPr/>
          <p:nvPr/>
        </p:nvGrpSpPr>
        <p:grpSpPr>
          <a:xfrm>
            <a:off x="244229" y="5993733"/>
            <a:ext cx="3644620" cy="689448"/>
            <a:chOff x="243619" y="5994000"/>
            <a:chExt cx="3645000" cy="689520"/>
          </a:xfrm>
        </p:grpSpPr>
        <p:sp>
          <p:nvSpPr>
            <p:cNvPr id="93" name="文本框 92"/>
            <p:cNvSpPr txBox="1"/>
            <p:nvPr/>
          </p:nvSpPr>
          <p:spPr>
            <a:xfrm>
              <a:off x="648619" y="5994000"/>
              <a:ext cx="3240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latin typeface="+mj-ea"/>
                  <a:ea typeface="+mj-ea"/>
                </a:rPr>
                <a:t> </a:t>
              </a:r>
              <a:r>
                <a:rPr lang="en-US" altLang="zh-CN" b="1" dirty="0" smtClean="0">
                  <a:latin typeface="+mj-ea"/>
                </a:rPr>
                <a:t>PPT9-13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94" name="图片 93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" descr="C:\Users\dell\Desktop\对话框-0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40445">
            <a:off x="1958798" y="785284"/>
            <a:ext cx="8632784" cy="538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D:\文件\插画\小小孩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574953" y="2034621"/>
            <a:ext cx="2770462" cy="314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矩形 34"/>
          <p:cNvSpPr/>
          <p:nvPr/>
        </p:nvSpPr>
        <p:spPr>
          <a:xfrm>
            <a:off x="3332482" y="1991999"/>
            <a:ext cx="6545580" cy="3046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zh-CN" altLang="en-US" sz="4000" b="1" dirty="0" smtClean="0">
                <a:solidFill>
                  <a:prstClr val="black"/>
                </a:solidFill>
                <a:latin typeface="+mn-ea"/>
              </a:rPr>
              <a:t>    虽然传统玩具不如现代玩具看起来多彩、炫酷，但同样给很多人留下了不少有趣的回忆。</a:t>
            </a:r>
          </a:p>
        </p:txBody>
      </p:sp>
      <p:grpSp>
        <p:nvGrpSpPr>
          <p:cNvPr id="92" name="组合 91"/>
          <p:cNvGrpSpPr/>
          <p:nvPr/>
        </p:nvGrpSpPr>
        <p:grpSpPr>
          <a:xfrm>
            <a:off x="244229" y="5993733"/>
            <a:ext cx="3644620" cy="689448"/>
            <a:chOff x="243619" y="5994000"/>
            <a:chExt cx="3645000" cy="689520"/>
          </a:xfrm>
        </p:grpSpPr>
        <p:sp>
          <p:nvSpPr>
            <p:cNvPr id="93" name="文本框 92"/>
            <p:cNvSpPr txBox="1"/>
            <p:nvPr/>
          </p:nvSpPr>
          <p:spPr>
            <a:xfrm>
              <a:off x="648619" y="5994000"/>
              <a:ext cx="3240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latin typeface="+mj-ea"/>
                  <a:ea typeface="+mj-ea"/>
                </a:rPr>
                <a:t> </a:t>
              </a:r>
              <a:r>
                <a:rPr lang="en-US" altLang="zh-CN" b="1" dirty="0" smtClean="0">
                  <a:latin typeface="+mj-ea"/>
                </a:rPr>
                <a:t>PPT9-14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94" name="图片 93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" descr="C:\Users\dell\Desktop\对话框-0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40445">
            <a:off x="1958798" y="785284"/>
            <a:ext cx="8632784" cy="538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矩形 34"/>
          <p:cNvSpPr/>
          <p:nvPr/>
        </p:nvSpPr>
        <p:spPr>
          <a:xfrm>
            <a:off x="3272157" y="2392684"/>
            <a:ext cx="6545580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zh-CN" altLang="en-US" sz="4000" b="1" dirty="0" smtClean="0">
                <a:solidFill>
                  <a:prstClr val="black"/>
                </a:solidFill>
                <a:latin typeface="+mn-ea"/>
              </a:rPr>
              <a:t>    让我们一起走进课文，感受一下传统玩具给我们带来的乐趣吧！</a:t>
            </a:r>
          </a:p>
        </p:txBody>
      </p:sp>
      <p:pic>
        <p:nvPicPr>
          <p:cNvPr id="2" name="图片 1" descr="小女孩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45442" y="2392680"/>
            <a:ext cx="2987040" cy="3039110"/>
          </a:xfrm>
          <a:prstGeom prst="rect">
            <a:avLst/>
          </a:prstGeom>
        </p:spPr>
      </p:pic>
      <p:grpSp>
        <p:nvGrpSpPr>
          <p:cNvPr id="92" name="组合 91"/>
          <p:cNvGrpSpPr/>
          <p:nvPr/>
        </p:nvGrpSpPr>
        <p:grpSpPr>
          <a:xfrm>
            <a:off x="244229" y="5993733"/>
            <a:ext cx="3644620" cy="689448"/>
            <a:chOff x="243619" y="5994000"/>
            <a:chExt cx="3645000" cy="689520"/>
          </a:xfrm>
        </p:grpSpPr>
        <p:sp>
          <p:nvSpPr>
            <p:cNvPr id="93" name="文本框 92"/>
            <p:cNvSpPr txBox="1"/>
            <p:nvPr/>
          </p:nvSpPr>
          <p:spPr>
            <a:xfrm>
              <a:off x="648619" y="5994000"/>
              <a:ext cx="3240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latin typeface="+mj-ea"/>
                  <a:ea typeface="+mj-ea"/>
                </a:rPr>
                <a:t> </a:t>
              </a:r>
              <a:r>
                <a:rPr lang="en-US" altLang="zh-CN" b="1" dirty="0" smtClean="0">
                  <a:latin typeface="+mj-ea"/>
                </a:rPr>
                <a:t>PPT9-15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94" name="图片 93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75"/>
            <a:ext cx="12187238" cy="6857857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2512799" y="1224000"/>
            <a:ext cx="7155932" cy="3942024"/>
            <a:chOff x="2602799" y="1171171"/>
            <a:chExt cx="7155932" cy="3942024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3663619" y="2484000"/>
              <a:ext cx="51750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6"/>
            <p:cNvSpPr txBox="1"/>
            <p:nvPr/>
          </p:nvSpPr>
          <p:spPr>
            <a:xfrm>
              <a:off x="5536415" y="1171171"/>
              <a:ext cx="111440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200" b="1" dirty="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02</a:t>
              </a:r>
              <a:endParaRPr lang="en-US" sz="7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2602799" y="2585260"/>
              <a:ext cx="7155932" cy="25279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66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初读课文，</a:t>
              </a:r>
            </a:p>
            <a:p>
              <a:pPr algn="ctr">
                <a:lnSpc>
                  <a:spcPct val="120000"/>
                </a:lnSpc>
              </a:pPr>
              <a:r>
                <a:rPr lang="zh-CN" altLang="en-US" sz="66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整体感知课文</a:t>
              </a:r>
              <a:r>
                <a:rPr lang="zh-CN" altLang="en-US" sz="6600" dirty="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内容</a:t>
              </a:r>
              <a:endParaRPr lang="zh-CN" altLang="en-US" sz="6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44229" y="5993733"/>
            <a:ext cx="3239662" cy="689448"/>
            <a:chOff x="243619" y="5994000"/>
            <a:chExt cx="3240000" cy="689520"/>
          </a:xfrm>
        </p:grpSpPr>
        <p:sp>
          <p:nvSpPr>
            <p:cNvPr id="5" name="文本框 4"/>
            <p:cNvSpPr txBox="1"/>
            <p:nvPr/>
          </p:nvSpPr>
          <p:spPr>
            <a:xfrm>
              <a:off x="648619" y="5994000"/>
              <a:ext cx="2835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latin typeface="+mj-ea"/>
                  <a:ea typeface="+mj-ea"/>
                </a:rPr>
                <a:t> </a:t>
              </a:r>
              <a:r>
                <a:rPr lang="en-US" altLang="zh-CN" b="1" dirty="0" smtClean="0">
                  <a:latin typeface="+mj-ea"/>
                </a:rPr>
                <a:t>PPT9-16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30835" y="2967990"/>
            <a:ext cx="11219180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5400" dirty="0" smtClean="0">
                <a:solidFill>
                  <a:srgbClr val="FF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</a:t>
            </a:r>
            <a:r>
              <a:rPr lang="zh-CN" altLang="en-US" sz="5400" dirty="0">
                <a:solidFill>
                  <a:srgbClr val="FF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初读课文</a:t>
            </a:r>
            <a:r>
              <a:rPr lang="zh-CN" altLang="en-US" sz="5400" dirty="0" smtClean="0">
                <a:solidFill>
                  <a:srgbClr val="FF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，梳理课文主要内容</a:t>
            </a:r>
            <a:endParaRPr lang="zh-CN" altLang="en-US" sz="5400" dirty="0">
              <a:solidFill>
                <a:srgbClr val="FF33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44229" y="5993733"/>
            <a:ext cx="3239662" cy="689448"/>
            <a:chOff x="243619" y="5994000"/>
            <a:chExt cx="3240000" cy="689520"/>
          </a:xfrm>
        </p:grpSpPr>
        <p:sp>
          <p:nvSpPr>
            <p:cNvPr id="4" name="文本框 3"/>
            <p:cNvSpPr txBox="1"/>
            <p:nvPr/>
          </p:nvSpPr>
          <p:spPr>
            <a:xfrm>
              <a:off x="648619" y="5994000"/>
              <a:ext cx="2835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solidFill>
                    <a:prstClr val="black"/>
                  </a:solidFill>
                  <a:latin typeface="宋体" panose="02010600030101010101" pitchFamily="2" charset="-122"/>
                </a:rPr>
                <a:t> PPT9-17</a:t>
              </a:r>
              <a:endParaRPr lang="en-US" altLang="zh-CN" sz="11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zh-CN" altLang="en-US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44229" y="5993733"/>
            <a:ext cx="3644620" cy="689448"/>
            <a:chOff x="243619" y="5994000"/>
            <a:chExt cx="3645000" cy="689520"/>
          </a:xfrm>
        </p:grpSpPr>
        <p:sp>
          <p:nvSpPr>
            <p:cNvPr id="7" name="文本框 6"/>
            <p:cNvSpPr txBox="1"/>
            <p:nvPr/>
          </p:nvSpPr>
          <p:spPr>
            <a:xfrm>
              <a:off x="648619" y="5994000"/>
              <a:ext cx="3240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solidFill>
                    <a:prstClr val="black"/>
                  </a:solidFill>
                  <a:latin typeface="宋体" panose="02010600030101010101" pitchFamily="2" charset="-122"/>
                </a:rPr>
                <a:t> PPT9-18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 smtClean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746760" y="486414"/>
            <a:ext cx="10655018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dirty="0" smtClean="0">
                <a:solidFill>
                  <a:prstClr val="black"/>
                </a:solidFill>
                <a:latin typeface="宋体" panose="02010600030101010101" pitchFamily="2" charset="-122"/>
                <a:sym typeface="+mn-ea"/>
              </a:rPr>
              <a:t>·</a:t>
            </a:r>
            <a:r>
              <a:rPr lang="zh-CN" altLang="en-US" sz="3200" b="1" dirty="0" smtClean="0">
                <a:solidFill>
                  <a:prstClr val="black"/>
                </a:solidFill>
                <a:latin typeface="宋体" panose="02010600030101010101" pitchFamily="2" charset="-122"/>
                <a:sym typeface="+mn-ea"/>
              </a:rPr>
              <a:t>请同学们默读课文</a:t>
            </a:r>
            <a:r>
              <a:rPr lang="zh-CN" altLang="en-US" sz="3200" b="1" dirty="0">
                <a:solidFill>
                  <a:prstClr val="black"/>
                </a:solidFill>
                <a:latin typeface="宋体" panose="02010600030101010101" pitchFamily="2" charset="-122"/>
                <a:sym typeface="+mn-ea"/>
              </a:rPr>
              <a:t>，同时想一想：课文围绕“竹节人”写了哪些内容？</a:t>
            </a:r>
            <a:endParaRPr lang="zh-CN" altLang="en-US" sz="3200" b="1" dirty="0">
              <a:solidFill>
                <a:prstClr val="black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4读书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70483" y="-546100"/>
            <a:ext cx="5393055" cy="6791960"/>
          </a:xfrm>
          <a:prstGeom prst="rect">
            <a:avLst/>
          </a:prstGeom>
        </p:spPr>
      </p:pic>
      <p:sp>
        <p:nvSpPr>
          <p:cNvPr id="35" name="矩形 34"/>
          <p:cNvSpPr/>
          <p:nvPr/>
        </p:nvSpPr>
        <p:spPr>
          <a:xfrm>
            <a:off x="4439570" y="2165033"/>
            <a:ext cx="6254044" cy="2527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6600" b="1" dirty="0" smtClean="0">
                <a:solidFill>
                  <a:prstClr val="black"/>
                </a:solidFill>
                <a:latin typeface="+mn-ea"/>
              </a:rPr>
              <a:t> 第三单元</a:t>
            </a:r>
          </a:p>
          <a:p>
            <a:pPr algn="ctr">
              <a:lnSpc>
                <a:spcPct val="120000"/>
              </a:lnSpc>
            </a:pPr>
            <a:r>
              <a:rPr lang="zh-CN" altLang="en-US" sz="6600" b="1" dirty="0" smtClean="0">
                <a:solidFill>
                  <a:srgbClr val="FF0000"/>
                </a:solidFill>
                <a:latin typeface="+mn-ea"/>
                <a:sym typeface="+mn-ea"/>
              </a:rPr>
              <a:t>阅读策略单元</a:t>
            </a:r>
          </a:p>
        </p:txBody>
      </p:sp>
      <p:grpSp>
        <p:nvGrpSpPr>
          <p:cNvPr id="92" name="组合 91"/>
          <p:cNvGrpSpPr/>
          <p:nvPr/>
        </p:nvGrpSpPr>
        <p:grpSpPr>
          <a:xfrm>
            <a:off x="244229" y="5993733"/>
            <a:ext cx="3644620" cy="689448"/>
            <a:chOff x="243619" y="5994000"/>
            <a:chExt cx="3645000" cy="689520"/>
          </a:xfrm>
        </p:grpSpPr>
        <p:sp>
          <p:nvSpPr>
            <p:cNvPr id="93" name="文本框 92"/>
            <p:cNvSpPr txBox="1"/>
            <p:nvPr/>
          </p:nvSpPr>
          <p:spPr>
            <a:xfrm>
              <a:off x="648619" y="5994000"/>
              <a:ext cx="3240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latin typeface="+mj-ea"/>
                  <a:ea typeface="+mj-ea"/>
                </a:rPr>
                <a:t> </a:t>
              </a:r>
              <a:r>
                <a:rPr lang="en-US" altLang="zh-CN" b="1" dirty="0" smtClean="0">
                  <a:latin typeface="+mj-ea"/>
                </a:rPr>
                <a:t>PPT9-1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94" name="图片 93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44229" y="5993733"/>
            <a:ext cx="3644620" cy="689448"/>
            <a:chOff x="243619" y="5994000"/>
            <a:chExt cx="3645000" cy="689520"/>
          </a:xfrm>
        </p:grpSpPr>
        <p:sp>
          <p:nvSpPr>
            <p:cNvPr id="7" name="文本框 6"/>
            <p:cNvSpPr txBox="1"/>
            <p:nvPr/>
          </p:nvSpPr>
          <p:spPr>
            <a:xfrm>
              <a:off x="648619" y="5994000"/>
              <a:ext cx="3240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solidFill>
                    <a:prstClr val="black"/>
                  </a:solidFill>
                  <a:latin typeface="宋体" panose="02010600030101010101" pitchFamily="2" charset="-122"/>
                </a:rPr>
                <a:t> PPT9-19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 smtClean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  <p:sp>
        <p:nvSpPr>
          <p:cNvPr id="11" name="矩形: 圆角 97"/>
          <p:cNvSpPr/>
          <p:nvPr/>
        </p:nvSpPr>
        <p:spPr>
          <a:xfrm>
            <a:off x="981835" y="4704910"/>
            <a:ext cx="11007600" cy="1310283"/>
          </a:xfrm>
          <a:prstGeom prst="roundRect">
            <a:avLst>
              <a:gd name="adj" fmla="val 4808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91362" y="4929453"/>
            <a:ext cx="11015012" cy="9048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第</a:t>
            </a:r>
            <a:r>
              <a:rPr lang="en-US" altLang="zh-CN" sz="2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8</a:t>
            </a:r>
            <a:r>
              <a:rPr lang="zh-CN" altLang="en-US" sz="2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～</a:t>
            </a:r>
            <a:r>
              <a:rPr lang="en-US" altLang="zh-CN" sz="2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16</a:t>
            </a:r>
            <a:r>
              <a:rPr lang="zh-CN" altLang="en-US" sz="2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自然段：主要写了斗竹节人过程中出现的各种有趣的情景（详）</a:t>
            </a:r>
          </a:p>
          <a:p>
            <a:pPr>
              <a:lnSpc>
                <a:spcPct val="120000"/>
              </a:lnSpc>
            </a:pPr>
            <a:r>
              <a:rPr lang="zh-CN" altLang="en-US" sz="2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第</a:t>
            </a:r>
            <a:r>
              <a:rPr lang="en-US" altLang="zh-CN" sz="2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17</a:t>
            </a:r>
            <a:r>
              <a:rPr lang="zh-CN" altLang="en-US" sz="2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～</a:t>
            </a:r>
            <a:r>
              <a:rPr lang="en-US" altLang="zh-CN" sz="2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19</a:t>
            </a:r>
            <a:r>
              <a:rPr lang="zh-CN" altLang="en-US" sz="2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自然段：突出“我们”对斗竹节人的入迷程度</a:t>
            </a:r>
            <a:r>
              <a:rPr lang="zh-CN" altLang="en-US" sz="2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，反映</a:t>
            </a:r>
            <a:r>
              <a:rPr lang="zh-CN" altLang="en-US" sz="2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斗竹节人游戏的</a:t>
            </a:r>
            <a:r>
              <a:rPr lang="zh-CN" altLang="en-US" sz="2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乐趣（</a:t>
            </a:r>
            <a:r>
              <a:rPr lang="zh-CN" altLang="en-US" sz="2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略）</a:t>
            </a:r>
          </a:p>
        </p:txBody>
      </p:sp>
      <p:grpSp>
        <p:nvGrpSpPr>
          <p:cNvPr id="59" name="组合 58"/>
          <p:cNvGrpSpPr/>
          <p:nvPr/>
        </p:nvGrpSpPr>
        <p:grpSpPr>
          <a:xfrm>
            <a:off x="968375" y="908474"/>
            <a:ext cx="11044555" cy="3662045"/>
            <a:chOff x="968375" y="2254250"/>
            <a:chExt cx="11044555" cy="3662045"/>
          </a:xfrm>
        </p:grpSpPr>
        <p:grpSp>
          <p:nvGrpSpPr>
            <p:cNvPr id="61" name="组合 60"/>
            <p:cNvGrpSpPr/>
            <p:nvPr/>
          </p:nvGrpSpPr>
          <p:grpSpPr>
            <a:xfrm>
              <a:off x="5036820" y="2462530"/>
              <a:ext cx="2512695" cy="2482850"/>
              <a:chOff x="7149" y="3413"/>
              <a:chExt cx="3957" cy="3910"/>
            </a:xfrm>
          </p:grpSpPr>
          <p:sp>
            <p:nvSpPr>
              <p:cNvPr id="94" name="椭圆 93"/>
              <p:cNvSpPr/>
              <p:nvPr/>
            </p:nvSpPr>
            <p:spPr>
              <a:xfrm>
                <a:off x="7149" y="3413"/>
                <a:ext cx="3957" cy="3910"/>
              </a:xfrm>
              <a:prstGeom prst="ellipse">
                <a:avLst/>
              </a:prstGeom>
              <a:solidFill>
                <a:srgbClr val="FFC000">
                  <a:alpha val="14000"/>
                </a:srgbClr>
              </a:solidFill>
              <a:ln w="0">
                <a:solidFill>
                  <a:srgbClr val="F9C17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95" name="Picture 3" descr="D:\000陈娟\000000语文\0000六年级\000六年级竹节人\000插画\竹节人1.png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8031" y="3978"/>
                <a:ext cx="2247" cy="29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2" name="组合 61"/>
            <p:cNvGrpSpPr/>
            <p:nvPr/>
          </p:nvGrpSpPr>
          <p:grpSpPr>
            <a:xfrm>
              <a:off x="968375" y="2341880"/>
              <a:ext cx="4615815" cy="1216660"/>
              <a:chOff x="1750" y="3208"/>
              <a:chExt cx="7269" cy="1916"/>
            </a:xfrm>
          </p:grpSpPr>
          <p:cxnSp>
            <p:nvCxnSpPr>
              <p:cNvPr id="87" name="直接连接符 86"/>
              <p:cNvCxnSpPr/>
              <p:nvPr/>
            </p:nvCxnSpPr>
            <p:spPr>
              <a:xfrm>
                <a:off x="6012" y="4184"/>
                <a:ext cx="2377" cy="173"/>
              </a:xfrm>
              <a:prstGeom prst="line">
                <a:avLst/>
              </a:prstGeom>
              <a:ln w="19050">
                <a:solidFill>
                  <a:srgbClr val="F9C170"/>
                </a:solidFill>
                <a:round/>
                <a:headEnd w="med" len="med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矩形: 圆角 97"/>
              <p:cNvSpPr/>
              <p:nvPr/>
            </p:nvSpPr>
            <p:spPr>
              <a:xfrm>
                <a:off x="1772" y="3238"/>
                <a:ext cx="4352" cy="1886"/>
              </a:xfrm>
              <a:prstGeom prst="roundRect">
                <a:avLst>
                  <a:gd name="adj" fmla="val 4808"/>
                </a:avLst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9" name="文本框 18"/>
              <p:cNvSpPr txBox="1"/>
              <p:nvPr/>
            </p:nvSpPr>
            <p:spPr>
              <a:xfrm>
                <a:off x="1750" y="4264"/>
                <a:ext cx="4374" cy="78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2200" b="1" dirty="0" smtClean="0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概述竹节人风靡全班</a:t>
                </a:r>
              </a:p>
            </p:txBody>
          </p:sp>
          <p:grpSp>
            <p:nvGrpSpPr>
              <p:cNvPr id="90" name="组合 89"/>
              <p:cNvGrpSpPr/>
              <p:nvPr/>
            </p:nvGrpSpPr>
            <p:grpSpPr>
              <a:xfrm>
                <a:off x="2380" y="3208"/>
                <a:ext cx="2466" cy="809"/>
                <a:chOff x="4089" y="8136"/>
                <a:chExt cx="2246" cy="809"/>
              </a:xfrm>
            </p:grpSpPr>
            <p:sp>
              <p:nvSpPr>
                <p:cNvPr id="92" name="矩形: 圆角 98"/>
                <p:cNvSpPr/>
                <p:nvPr/>
              </p:nvSpPr>
              <p:spPr>
                <a:xfrm>
                  <a:off x="4154" y="8166"/>
                  <a:ext cx="2181" cy="779"/>
                </a:xfrm>
                <a:prstGeom prst="roundRect">
                  <a:avLst/>
                </a:prstGeom>
                <a:solidFill>
                  <a:srgbClr val="F9C17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矩形 92"/>
                <p:cNvSpPr/>
                <p:nvPr/>
              </p:nvSpPr>
              <p:spPr>
                <a:xfrm>
                  <a:off x="4089" y="8136"/>
                  <a:ext cx="2237" cy="72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zh-CN" altLang="en-US" sz="2400" dirty="0">
                      <a:solidFill>
                        <a:prstClr val="white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第一部分</a:t>
                  </a:r>
                </a:p>
              </p:txBody>
            </p:sp>
          </p:grpSp>
          <p:sp>
            <p:nvSpPr>
              <p:cNvPr id="91" name="文本框 23"/>
              <p:cNvSpPr txBox="1"/>
              <p:nvPr/>
            </p:nvSpPr>
            <p:spPr>
              <a:xfrm rot="300000">
                <a:off x="5624" y="3650"/>
                <a:ext cx="3395" cy="60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600" b="1" dirty="0" smtClean="0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+mn-ea"/>
                  </a:rPr>
                  <a:t>第</a:t>
                </a:r>
                <a:r>
                  <a:rPr lang="zh-CN" altLang="en-US" sz="1600" b="1" dirty="0" smtClean="0">
                    <a:solidFill>
                      <a:prstClr val="black"/>
                    </a:solidFill>
                    <a:latin typeface="Times New Roman" panose="02020603050405020304" charset="0"/>
                    <a:ea typeface="楷体" panose="02010609060101010101" pitchFamily="49" charset="-122"/>
                    <a:cs typeface="Times New Roman" panose="02020603050405020304" charset="0"/>
                    <a:sym typeface="+mn-ea"/>
                  </a:rPr>
                  <a:t>1、2</a:t>
                </a:r>
                <a:r>
                  <a:rPr lang="zh-CN" altLang="en-US" sz="1600" b="1" dirty="0" smtClean="0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+mn-ea"/>
                  </a:rPr>
                  <a:t>自然段</a:t>
                </a:r>
              </a:p>
            </p:txBody>
          </p:sp>
        </p:grpSp>
        <p:grpSp>
          <p:nvGrpSpPr>
            <p:cNvPr id="63" name="组合 62"/>
            <p:cNvGrpSpPr/>
            <p:nvPr/>
          </p:nvGrpSpPr>
          <p:grpSpPr>
            <a:xfrm>
              <a:off x="982345" y="4092575"/>
              <a:ext cx="4556760" cy="1741805"/>
              <a:chOff x="1751" y="3238"/>
              <a:chExt cx="7176" cy="2743"/>
            </a:xfrm>
          </p:grpSpPr>
          <p:cxnSp>
            <p:nvCxnSpPr>
              <p:cNvPr id="80" name="直接连接符 79"/>
              <p:cNvCxnSpPr/>
              <p:nvPr/>
            </p:nvCxnSpPr>
            <p:spPr>
              <a:xfrm flipV="1">
                <a:off x="5991" y="3762"/>
                <a:ext cx="2477" cy="502"/>
              </a:xfrm>
              <a:prstGeom prst="line">
                <a:avLst/>
              </a:prstGeom>
              <a:ln w="19050">
                <a:solidFill>
                  <a:srgbClr val="F9C170"/>
                </a:solidFill>
                <a:round/>
                <a:headEnd w="med" len="med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矩形: 圆角 97"/>
              <p:cNvSpPr/>
              <p:nvPr/>
            </p:nvSpPr>
            <p:spPr>
              <a:xfrm>
                <a:off x="1751" y="3266"/>
                <a:ext cx="4484" cy="2072"/>
              </a:xfrm>
              <a:prstGeom prst="roundRect">
                <a:avLst>
                  <a:gd name="adj" fmla="val 4808"/>
                </a:avLst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2" name="文本框 29"/>
              <p:cNvSpPr txBox="1"/>
              <p:nvPr/>
            </p:nvSpPr>
            <p:spPr>
              <a:xfrm>
                <a:off x="1751" y="4001"/>
                <a:ext cx="4486" cy="19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2200" b="1" dirty="0" smtClean="0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+mn-ea"/>
                  </a:rPr>
                  <a:t>主要描述竹节人的制作过程</a:t>
                </a:r>
              </a:p>
              <a:p>
                <a:pPr algn="ctr">
                  <a:lnSpc>
                    <a:spcPct val="120000"/>
                  </a:lnSpc>
                </a:pPr>
                <a:endParaRPr lang="zh-CN" altLang="en-US" sz="2200" b="1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grpSp>
            <p:nvGrpSpPr>
              <p:cNvPr id="83" name="组合 82"/>
              <p:cNvGrpSpPr/>
              <p:nvPr/>
            </p:nvGrpSpPr>
            <p:grpSpPr>
              <a:xfrm>
                <a:off x="2451" y="3238"/>
                <a:ext cx="2456" cy="779"/>
                <a:chOff x="4154" y="8166"/>
                <a:chExt cx="2237" cy="779"/>
              </a:xfrm>
            </p:grpSpPr>
            <p:sp>
              <p:nvSpPr>
                <p:cNvPr id="85" name="矩形: 圆角 98"/>
                <p:cNvSpPr/>
                <p:nvPr/>
              </p:nvSpPr>
              <p:spPr>
                <a:xfrm>
                  <a:off x="4154" y="8166"/>
                  <a:ext cx="2181" cy="779"/>
                </a:xfrm>
                <a:prstGeom prst="roundRect">
                  <a:avLst/>
                </a:prstGeom>
                <a:solidFill>
                  <a:srgbClr val="F9C17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矩形 85"/>
                <p:cNvSpPr/>
                <p:nvPr/>
              </p:nvSpPr>
              <p:spPr>
                <a:xfrm>
                  <a:off x="4154" y="8166"/>
                  <a:ext cx="2237" cy="72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zh-CN" altLang="en-US" sz="2400" dirty="0">
                      <a:solidFill>
                        <a:prstClr val="white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第二部分</a:t>
                  </a:r>
                </a:p>
              </p:txBody>
            </p:sp>
          </p:grpSp>
          <p:sp>
            <p:nvSpPr>
              <p:cNvPr id="84" name="文本框 41"/>
              <p:cNvSpPr txBox="1"/>
              <p:nvPr/>
            </p:nvSpPr>
            <p:spPr>
              <a:xfrm rot="20940000">
                <a:off x="5532" y="3361"/>
                <a:ext cx="3395" cy="60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600" b="1" dirty="0" smtClean="0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+mn-ea"/>
                  </a:rPr>
                  <a:t>第</a:t>
                </a:r>
                <a:r>
                  <a:rPr lang="en-US" altLang="zh-CN" sz="1600" b="1" dirty="0" smtClean="0">
                    <a:solidFill>
                      <a:prstClr val="black"/>
                    </a:solidFill>
                    <a:latin typeface="Times New Roman" panose="02020603050405020304" charset="0"/>
                    <a:ea typeface="楷体" panose="02010609060101010101" pitchFamily="49" charset="-122"/>
                    <a:cs typeface="Times New Roman" panose="02020603050405020304" charset="0"/>
                    <a:sym typeface="+mn-ea"/>
                  </a:rPr>
                  <a:t>3</a:t>
                </a:r>
                <a:r>
                  <a:rPr lang="zh-CN" altLang="en-US" sz="1600" b="1" dirty="0" smtClean="0">
                    <a:solidFill>
                      <a:prstClr val="black"/>
                    </a:solidFill>
                    <a:latin typeface="Times New Roman" panose="02020603050405020304" charset="0"/>
                    <a:ea typeface="楷体" panose="02010609060101010101" pitchFamily="49" charset="-122"/>
                    <a:cs typeface="Times New Roman" panose="02020603050405020304" charset="0"/>
                    <a:sym typeface="+mn-ea"/>
                  </a:rPr>
                  <a:t>～</a:t>
                </a:r>
                <a:r>
                  <a:rPr lang="en-US" altLang="zh-CN" sz="1600" b="1" dirty="0" smtClean="0">
                    <a:solidFill>
                      <a:prstClr val="black"/>
                    </a:solidFill>
                    <a:latin typeface="Times New Roman" panose="02020603050405020304" charset="0"/>
                    <a:ea typeface="楷体" panose="02010609060101010101" pitchFamily="49" charset="-122"/>
                    <a:cs typeface="Times New Roman" panose="02020603050405020304" charset="0"/>
                    <a:sym typeface="+mn-ea"/>
                  </a:rPr>
                  <a:t>7</a:t>
                </a:r>
                <a:r>
                  <a:rPr lang="zh-CN" altLang="en-US" sz="1600" b="1" dirty="0" smtClean="0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+mn-ea"/>
                  </a:rPr>
                  <a:t>自然段</a:t>
                </a:r>
              </a:p>
            </p:txBody>
          </p:sp>
        </p:grpSp>
        <p:grpSp>
          <p:nvGrpSpPr>
            <p:cNvPr id="64" name="组合 63"/>
            <p:cNvGrpSpPr/>
            <p:nvPr/>
          </p:nvGrpSpPr>
          <p:grpSpPr>
            <a:xfrm>
              <a:off x="7014210" y="2254250"/>
              <a:ext cx="4954905" cy="1815465"/>
              <a:chOff x="-1679" y="3238"/>
              <a:chExt cx="7803" cy="2859"/>
            </a:xfrm>
          </p:grpSpPr>
          <p:cxnSp>
            <p:nvCxnSpPr>
              <p:cNvPr id="73" name="直接连接符 72"/>
              <p:cNvCxnSpPr/>
              <p:nvPr/>
            </p:nvCxnSpPr>
            <p:spPr>
              <a:xfrm flipH="1">
                <a:off x="-954" y="4148"/>
                <a:ext cx="1976" cy="421"/>
              </a:xfrm>
              <a:prstGeom prst="line">
                <a:avLst/>
              </a:prstGeom>
              <a:ln w="19050">
                <a:solidFill>
                  <a:srgbClr val="F9C170"/>
                </a:solidFill>
                <a:round/>
                <a:headEnd w="med" len="med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矩形: 圆角 97"/>
              <p:cNvSpPr/>
              <p:nvPr/>
            </p:nvSpPr>
            <p:spPr>
              <a:xfrm>
                <a:off x="1022" y="3238"/>
                <a:ext cx="5102" cy="2700"/>
              </a:xfrm>
              <a:prstGeom prst="roundRect">
                <a:avLst>
                  <a:gd name="adj" fmla="val 4808"/>
                </a:avLst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文本框 45"/>
              <p:cNvSpPr txBox="1"/>
              <p:nvPr/>
            </p:nvSpPr>
            <p:spPr>
              <a:xfrm>
                <a:off x="1086" y="4032"/>
                <a:ext cx="5001" cy="20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2200" b="1" dirty="0" smtClean="0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+mn-ea"/>
                  </a:rPr>
                  <a:t>主要写斗竹节人的乐趣，体现“我们”对此深深着迷</a:t>
                </a:r>
                <a:endParaRPr lang="zh-CN" altLang="en-US" sz="2200" b="1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grpSp>
            <p:nvGrpSpPr>
              <p:cNvPr id="76" name="组合 75"/>
              <p:cNvGrpSpPr/>
              <p:nvPr/>
            </p:nvGrpSpPr>
            <p:grpSpPr>
              <a:xfrm>
                <a:off x="2380" y="3238"/>
                <a:ext cx="2466" cy="779"/>
                <a:chOff x="4089" y="8166"/>
                <a:chExt cx="2246" cy="779"/>
              </a:xfrm>
            </p:grpSpPr>
            <p:sp>
              <p:nvSpPr>
                <p:cNvPr id="78" name="矩形: 圆角 98"/>
                <p:cNvSpPr/>
                <p:nvPr/>
              </p:nvSpPr>
              <p:spPr>
                <a:xfrm>
                  <a:off x="4154" y="8166"/>
                  <a:ext cx="2181" cy="779"/>
                </a:xfrm>
                <a:prstGeom prst="roundRect">
                  <a:avLst/>
                </a:prstGeom>
                <a:solidFill>
                  <a:srgbClr val="F9C17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矩形 78"/>
                <p:cNvSpPr/>
                <p:nvPr/>
              </p:nvSpPr>
              <p:spPr>
                <a:xfrm>
                  <a:off x="4089" y="8166"/>
                  <a:ext cx="2237" cy="72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zh-CN" altLang="en-US" sz="2400" dirty="0">
                      <a:solidFill>
                        <a:prstClr val="white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第三部分</a:t>
                  </a:r>
                </a:p>
              </p:txBody>
            </p:sp>
          </p:grpSp>
          <p:sp>
            <p:nvSpPr>
              <p:cNvPr id="77" name="文本框 49"/>
              <p:cNvSpPr txBox="1"/>
              <p:nvPr/>
            </p:nvSpPr>
            <p:spPr>
              <a:xfrm rot="20820000">
                <a:off x="-1679" y="3818"/>
                <a:ext cx="3395" cy="60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600" b="1" dirty="0" smtClean="0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+mn-ea"/>
                  </a:rPr>
                  <a:t>第</a:t>
                </a:r>
                <a:r>
                  <a:rPr lang="en-US" altLang="zh-CN" sz="1600" b="1" dirty="0" smtClean="0">
                    <a:solidFill>
                      <a:prstClr val="black"/>
                    </a:solidFill>
                    <a:latin typeface="Times New Roman" panose="02020603050405020304" charset="0"/>
                    <a:ea typeface="楷体" panose="02010609060101010101" pitchFamily="49" charset="-122"/>
                    <a:cs typeface="Times New Roman" panose="02020603050405020304" charset="0"/>
                    <a:sym typeface="+mn-ea"/>
                  </a:rPr>
                  <a:t>8</a:t>
                </a:r>
                <a:r>
                  <a:rPr lang="zh-CN" altLang="en-US" sz="1600" b="1" dirty="0" smtClean="0">
                    <a:solidFill>
                      <a:prstClr val="black"/>
                    </a:solidFill>
                    <a:latin typeface="Times New Roman" panose="02020603050405020304" charset="0"/>
                    <a:ea typeface="楷体" panose="02010609060101010101" pitchFamily="49" charset="-122"/>
                    <a:cs typeface="Times New Roman" panose="02020603050405020304" charset="0"/>
                    <a:sym typeface="+mn-ea"/>
                  </a:rPr>
                  <a:t>～</a:t>
                </a:r>
                <a:r>
                  <a:rPr lang="en-US" altLang="zh-CN" sz="1600" b="1" dirty="0" smtClean="0">
                    <a:solidFill>
                      <a:prstClr val="black"/>
                    </a:solidFill>
                    <a:latin typeface="Times New Roman" panose="02020603050405020304" charset="0"/>
                    <a:ea typeface="楷体" panose="02010609060101010101" pitchFamily="49" charset="-122"/>
                    <a:cs typeface="Times New Roman" panose="02020603050405020304" charset="0"/>
                    <a:sym typeface="+mn-ea"/>
                  </a:rPr>
                  <a:t>19</a:t>
                </a:r>
                <a:r>
                  <a:rPr lang="zh-CN" altLang="en-US" sz="1600" b="1" dirty="0" smtClean="0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+mn-ea"/>
                  </a:rPr>
                  <a:t>自然段</a:t>
                </a:r>
              </a:p>
            </p:txBody>
          </p:sp>
        </p:grpSp>
        <p:grpSp>
          <p:nvGrpSpPr>
            <p:cNvPr id="65" name="组合 64"/>
            <p:cNvGrpSpPr/>
            <p:nvPr/>
          </p:nvGrpSpPr>
          <p:grpSpPr>
            <a:xfrm>
              <a:off x="6986270" y="4116705"/>
              <a:ext cx="5026660" cy="1799590"/>
              <a:chOff x="-1695" y="3238"/>
              <a:chExt cx="7916" cy="2834"/>
            </a:xfrm>
          </p:grpSpPr>
          <p:cxnSp>
            <p:nvCxnSpPr>
              <p:cNvPr id="66" name="直接连接符 65"/>
              <p:cNvCxnSpPr/>
              <p:nvPr/>
            </p:nvCxnSpPr>
            <p:spPr>
              <a:xfrm flipH="1" flipV="1">
                <a:off x="-1133" y="3756"/>
                <a:ext cx="2177" cy="479"/>
              </a:xfrm>
              <a:prstGeom prst="line">
                <a:avLst/>
              </a:prstGeom>
              <a:ln w="19050">
                <a:solidFill>
                  <a:srgbClr val="F9C170"/>
                </a:solidFill>
                <a:round/>
                <a:headEnd w="med" len="med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矩形: 圆角 97"/>
              <p:cNvSpPr/>
              <p:nvPr/>
            </p:nvSpPr>
            <p:spPr>
              <a:xfrm>
                <a:off x="1082" y="3238"/>
                <a:ext cx="5102" cy="2834"/>
              </a:xfrm>
              <a:prstGeom prst="roundRect">
                <a:avLst>
                  <a:gd name="adj" fmla="val 4808"/>
                </a:avLst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文本框 53"/>
              <p:cNvSpPr txBox="1"/>
              <p:nvPr/>
            </p:nvSpPr>
            <p:spPr>
              <a:xfrm>
                <a:off x="994" y="3986"/>
                <a:ext cx="5227" cy="20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2200" b="1" dirty="0" smtClean="0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+mn-ea"/>
                  </a:rPr>
                  <a:t>写“我们”玩竹节人太入迷，竹节人被老师没收，发现老师也喜欢玩竹节人</a:t>
                </a:r>
                <a:endParaRPr lang="zh-CN" altLang="en-US" sz="2200" b="1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grpSp>
            <p:nvGrpSpPr>
              <p:cNvPr id="69" name="组合 68"/>
              <p:cNvGrpSpPr/>
              <p:nvPr/>
            </p:nvGrpSpPr>
            <p:grpSpPr>
              <a:xfrm>
                <a:off x="2380" y="3238"/>
                <a:ext cx="2466" cy="779"/>
                <a:chOff x="4089" y="8166"/>
                <a:chExt cx="2246" cy="779"/>
              </a:xfrm>
            </p:grpSpPr>
            <p:sp>
              <p:nvSpPr>
                <p:cNvPr id="71" name="矩形: 圆角 98"/>
                <p:cNvSpPr/>
                <p:nvPr/>
              </p:nvSpPr>
              <p:spPr>
                <a:xfrm>
                  <a:off x="4154" y="8166"/>
                  <a:ext cx="2181" cy="779"/>
                </a:xfrm>
                <a:prstGeom prst="roundRect">
                  <a:avLst/>
                </a:prstGeom>
                <a:solidFill>
                  <a:srgbClr val="F9C17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" name="矩形 71"/>
                <p:cNvSpPr/>
                <p:nvPr/>
              </p:nvSpPr>
              <p:spPr>
                <a:xfrm>
                  <a:off x="4089" y="8166"/>
                  <a:ext cx="2237" cy="72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zh-CN" altLang="en-US" sz="2400" dirty="0">
                      <a:solidFill>
                        <a:prstClr val="white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第四部分</a:t>
                  </a:r>
                </a:p>
              </p:txBody>
            </p:sp>
          </p:grpSp>
          <p:sp>
            <p:nvSpPr>
              <p:cNvPr id="70" name="文本框 57"/>
              <p:cNvSpPr txBox="1"/>
              <p:nvPr/>
            </p:nvSpPr>
            <p:spPr>
              <a:xfrm rot="720000">
                <a:off x="-1695" y="3416"/>
                <a:ext cx="3395" cy="60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600" b="1" dirty="0" smtClean="0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+mn-ea"/>
                  </a:rPr>
                  <a:t>第</a:t>
                </a:r>
                <a:r>
                  <a:rPr lang="en-US" altLang="zh-CN" sz="1600" b="1" dirty="0" smtClean="0">
                    <a:solidFill>
                      <a:prstClr val="black"/>
                    </a:solidFill>
                    <a:latin typeface="Times New Roman" panose="02020603050405020304" charset="0"/>
                    <a:ea typeface="楷体" panose="02010609060101010101" pitchFamily="49" charset="-122"/>
                    <a:cs typeface="Times New Roman" panose="02020603050405020304" charset="0"/>
                    <a:sym typeface="+mn-ea"/>
                  </a:rPr>
                  <a:t>20</a:t>
                </a:r>
                <a:r>
                  <a:rPr lang="zh-CN" altLang="en-US" sz="1600" b="1" dirty="0" smtClean="0">
                    <a:solidFill>
                      <a:prstClr val="black"/>
                    </a:solidFill>
                    <a:latin typeface="Times New Roman" panose="02020603050405020304" charset="0"/>
                    <a:ea typeface="楷体" panose="02010609060101010101" pitchFamily="49" charset="-122"/>
                    <a:cs typeface="Times New Roman" panose="02020603050405020304" charset="0"/>
                    <a:sym typeface="+mn-ea"/>
                  </a:rPr>
                  <a:t>～</a:t>
                </a:r>
                <a:r>
                  <a:rPr lang="en-US" altLang="zh-CN" sz="1600" b="1" dirty="0" smtClean="0">
                    <a:solidFill>
                      <a:prstClr val="black"/>
                    </a:solidFill>
                    <a:latin typeface="Times New Roman" panose="02020603050405020304" charset="0"/>
                    <a:ea typeface="楷体" panose="02010609060101010101" pitchFamily="49" charset="-122"/>
                    <a:cs typeface="Times New Roman" panose="02020603050405020304" charset="0"/>
                    <a:sym typeface="+mn-ea"/>
                  </a:rPr>
                  <a:t>29</a:t>
                </a:r>
                <a:r>
                  <a:rPr lang="zh-CN" altLang="en-US" sz="1600" b="1" dirty="0" smtClean="0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+mn-ea"/>
                  </a:rPr>
                  <a:t>自然段</a:t>
                </a:r>
              </a:p>
            </p:txBody>
          </p:sp>
        </p:grpSp>
      </p:grpSp>
      <p:sp>
        <p:nvSpPr>
          <p:cNvPr id="4" name="弧形 3"/>
          <p:cNvSpPr/>
          <p:nvPr/>
        </p:nvSpPr>
        <p:spPr>
          <a:xfrm flipH="1">
            <a:off x="8006295" y="4039265"/>
            <a:ext cx="1374980" cy="1374980"/>
          </a:xfrm>
          <a:prstGeom prst="arc">
            <a:avLst/>
          </a:prstGeom>
          <a:ln w="25400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4629627" y="345796"/>
            <a:ext cx="2927985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200" b="1" dirty="0" smtClean="0">
                <a:solidFill>
                  <a:prstClr val="black"/>
                </a:solidFill>
                <a:latin typeface="宋体" panose="02010600030101010101" pitchFamily="2" charset="-122"/>
                <a:sym typeface="+mn-ea"/>
              </a:rPr>
              <a:t>课文主要内容</a:t>
            </a:r>
            <a:endParaRPr lang="zh-CN" altLang="en-US" sz="3200" b="1" dirty="0">
              <a:solidFill>
                <a:prstClr val="black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2976880"/>
            <a:ext cx="12193270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5400" dirty="0">
                <a:solidFill>
                  <a:srgbClr val="FF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</a:t>
            </a:r>
            <a:r>
              <a:rPr lang="zh-CN" altLang="en-US" sz="5400" dirty="0" smtClean="0">
                <a:solidFill>
                  <a:srgbClr val="FF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、明确</a:t>
            </a:r>
            <a:r>
              <a:rPr lang="zh-CN" altLang="en-US" sz="5400" dirty="0">
                <a:solidFill>
                  <a:srgbClr val="FF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阅读任务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44229" y="5993733"/>
            <a:ext cx="3239662" cy="689448"/>
            <a:chOff x="243619" y="5994000"/>
            <a:chExt cx="3240000" cy="689520"/>
          </a:xfrm>
        </p:grpSpPr>
        <p:sp>
          <p:nvSpPr>
            <p:cNvPr id="4" name="文本框 3"/>
            <p:cNvSpPr txBox="1"/>
            <p:nvPr/>
          </p:nvSpPr>
          <p:spPr>
            <a:xfrm>
              <a:off x="648619" y="5994000"/>
              <a:ext cx="2835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latin typeface="+mj-ea"/>
                  <a:ea typeface="+mj-ea"/>
                </a:rPr>
                <a:t> </a:t>
              </a:r>
              <a:r>
                <a:rPr lang="en-US" altLang="zh-CN" b="1" dirty="0" smtClean="0">
                  <a:latin typeface="+mj-ea"/>
                </a:rPr>
                <a:t>PPT9-20</a:t>
              </a:r>
              <a:endParaRPr lang="en-US" altLang="zh-CN" sz="11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C:\Users\dell\Desktop\对话框-0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40445">
            <a:off x="1776967" y="737767"/>
            <a:ext cx="8633909" cy="538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组合 14"/>
          <p:cNvGrpSpPr/>
          <p:nvPr/>
        </p:nvGrpSpPr>
        <p:grpSpPr>
          <a:xfrm>
            <a:off x="244229" y="5993733"/>
            <a:ext cx="3239662" cy="689448"/>
            <a:chOff x="243619" y="5994000"/>
            <a:chExt cx="3240000" cy="689520"/>
          </a:xfrm>
        </p:grpSpPr>
        <p:sp>
          <p:nvSpPr>
            <p:cNvPr id="16" name="文本框 15"/>
            <p:cNvSpPr txBox="1"/>
            <p:nvPr/>
          </p:nvSpPr>
          <p:spPr>
            <a:xfrm>
              <a:off x="648619" y="5994000"/>
              <a:ext cx="2835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latin typeface="+mj-ea"/>
                  <a:ea typeface="+mj-ea"/>
                </a:rPr>
                <a:t> </a:t>
              </a:r>
              <a:r>
                <a:rPr lang="en-US" altLang="zh-CN" b="1" dirty="0" smtClean="0">
                  <a:latin typeface="+mj-ea"/>
                </a:rPr>
                <a:t>PPT9-21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468630" y="1854202"/>
            <a:ext cx="9353550" cy="3424555"/>
            <a:chOff x="738" y="2920"/>
            <a:chExt cx="14730" cy="5393"/>
          </a:xfrm>
        </p:grpSpPr>
        <p:sp>
          <p:nvSpPr>
            <p:cNvPr id="33" name="矩形 32"/>
            <p:cNvSpPr/>
            <p:nvPr/>
          </p:nvSpPr>
          <p:spPr>
            <a:xfrm>
              <a:off x="5692" y="3025"/>
              <a:ext cx="9776" cy="47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200" dirty="0" smtClean="0">
                  <a:solidFill>
                    <a:srgbClr val="0070C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  同一篇文章，阅读的目的不同，关注的内容、采用的阅读方法也会有所不同。如果给你以下</a:t>
              </a:r>
              <a:r>
                <a:rPr lang="zh-CN" altLang="en-US" sz="3200" dirty="0">
                  <a:solidFill>
                    <a:srgbClr val="0070C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阅读</a:t>
              </a:r>
              <a:r>
                <a:rPr lang="zh-CN" altLang="en-US" sz="3200" dirty="0" smtClean="0">
                  <a:solidFill>
                    <a:srgbClr val="0070C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任务，你会怎样读《竹节人</a:t>
              </a:r>
              <a:r>
                <a:rPr lang="zh-CN" altLang="en-US" sz="3200" dirty="0" smtClean="0">
                  <a:solidFill>
                    <a:srgbClr val="0070C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》</a:t>
              </a:r>
              <a:r>
                <a:rPr lang="zh-CN" altLang="en-US" sz="3200" dirty="0" smtClean="0">
                  <a:solidFill>
                    <a:srgbClr val="0070C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这篇文章？</a:t>
              </a:r>
            </a:p>
          </p:txBody>
        </p:sp>
        <p:pic>
          <p:nvPicPr>
            <p:cNvPr id="14" name="Picture 3" descr="D:\文件\插画\小小孩2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 flipH="1">
              <a:off x="738" y="2920"/>
              <a:ext cx="4748" cy="5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244229" y="5993733"/>
            <a:ext cx="3239662" cy="689448"/>
            <a:chOff x="243619" y="5994000"/>
            <a:chExt cx="3240000" cy="689520"/>
          </a:xfrm>
        </p:grpSpPr>
        <p:sp>
          <p:nvSpPr>
            <p:cNvPr id="16" name="文本框 15"/>
            <p:cNvSpPr txBox="1"/>
            <p:nvPr/>
          </p:nvSpPr>
          <p:spPr>
            <a:xfrm>
              <a:off x="648619" y="5994000"/>
              <a:ext cx="2835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latin typeface="+mj-ea"/>
                  <a:ea typeface="+mj-ea"/>
                </a:rPr>
                <a:t> </a:t>
              </a:r>
              <a:r>
                <a:rPr lang="en-US" altLang="zh-CN" b="1" dirty="0" smtClean="0">
                  <a:latin typeface="+mj-ea"/>
                </a:rPr>
                <a:t>PPT9-22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468632" y="1854202"/>
            <a:ext cx="10797540" cy="3424555"/>
            <a:chOff x="738" y="2920"/>
            <a:chExt cx="17004" cy="5393"/>
          </a:xfrm>
        </p:grpSpPr>
        <p:sp>
          <p:nvSpPr>
            <p:cNvPr id="33" name="矩形 32"/>
            <p:cNvSpPr/>
            <p:nvPr/>
          </p:nvSpPr>
          <p:spPr>
            <a:xfrm>
              <a:off x="4710" y="3288"/>
              <a:ext cx="9449" cy="10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600" dirty="0" smtClean="0">
                  <a:solidFill>
                    <a:srgbClr val="0070C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  阅读任务：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5486" y="4329"/>
              <a:ext cx="12256" cy="34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3200" b="1" dirty="0" smtClean="0">
                  <a:latin typeface="+mj-ea"/>
                  <a:ea typeface="+mj-ea"/>
                </a:rPr>
                <a:t>◇</a:t>
              </a:r>
              <a:r>
                <a:rPr lang="zh-CN" altLang="en-US" sz="3200" b="1" dirty="0" smtClean="0">
                  <a:latin typeface="+mj-ea"/>
                  <a:ea typeface="+mj-ea"/>
                </a:rPr>
                <a:t>写玩具制作指南，并教别人玩这种玩具。</a:t>
              </a:r>
              <a:endParaRPr lang="en-US" altLang="zh-CN" sz="3200" b="1" dirty="0" smtClean="0">
                <a:latin typeface="+mj-ea"/>
                <a:ea typeface="+mj-ea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3200" b="1" dirty="0" smtClean="0">
                  <a:latin typeface="+mj-ea"/>
                  <a:ea typeface="+mj-ea"/>
                </a:rPr>
                <a:t>◇</a:t>
              </a:r>
              <a:r>
                <a:rPr lang="zh-CN" altLang="en-US" sz="3200" b="1" dirty="0" smtClean="0">
                  <a:latin typeface="+mj-ea"/>
                  <a:ea typeface="+mj-ea"/>
                </a:rPr>
                <a:t>体会传统玩具给人们带来的乐趣。</a:t>
              </a:r>
              <a:endParaRPr lang="en-US" altLang="zh-CN" sz="3200" b="1" dirty="0" smtClean="0">
                <a:latin typeface="+mj-ea"/>
                <a:ea typeface="+mj-ea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3200" b="1" dirty="0" smtClean="0">
                  <a:latin typeface="+mj-ea"/>
                  <a:ea typeface="+mj-ea"/>
                </a:rPr>
                <a:t>◇</a:t>
              </a:r>
              <a:r>
                <a:rPr lang="zh-CN" altLang="en-US" sz="3200" b="1" dirty="0" smtClean="0">
                  <a:latin typeface="+mj-ea"/>
                  <a:ea typeface="+mj-ea"/>
                </a:rPr>
                <a:t>讲一个有关老师的故事。</a:t>
              </a:r>
              <a:endParaRPr lang="en-US" altLang="zh-CN" sz="3200" b="1" dirty="0" smtClean="0">
                <a:latin typeface="+mj-ea"/>
                <a:ea typeface="+mj-ea"/>
              </a:endParaRPr>
            </a:p>
          </p:txBody>
        </p:sp>
        <p:pic>
          <p:nvPicPr>
            <p:cNvPr id="14" name="Picture 3" descr="D:\文件\插画\小小孩2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 flipH="1">
              <a:off x="738" y="2920"/>
              <a:ext cx="4748" cy="5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75"/>
            <a:ext cx="12187238" cy="685785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144890" y="1757381"/>
            <a:ext cx="6390833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下面，让我们一起学习根据不同的阅读目的，</a:t>
            </a:r>
            <a:r>
              <a:rPr lang="zh-CN" altLang="en-US" sz="4400" dirty="0">
                <a:latin typeface="黑体" panose="02010609060101010101" pitchFamily="49" charset="-122"/>
                <a:ea typeface="黑体" panose="02010609060101010101" pitchFamily="49" charset="-122"/>
              </a:rPr>
              <a:t>选用</a:t>
            </a:r>
            <a:r>
              <a:rPr lang="zh-CN" altLang="en-US" sz="44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恰当的阅读方法</a:t>
            </a:r>
            <a:r>
              <a:rPr lang="zh-CN" altLang="en-US" sz="4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阅读课文。</a:t>
            </a:r>
            <a:endParaRPr lang="zh-CN" altLang="en-US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Picture 2" descr="C:\Users\dell\Documents\Tencent Files\405390512\FileRecv\“小语A-一上-部编版-天地人（样张体例）”文件夹\Links\小女孩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488801" y="2709000"/>
            <a:ext cx="3825498" cy="395335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组合 14"/>
          <p:cNvGrpSpPr/>
          <p:nvPr/>
        </p:nvGrpSpPr>
        <p:grpSpPr>
          <a:xfrm>
            <a:off x="244229" y="5993733"/>
            <a:ext cx="3239662" cy="689448"/>
            <a:chOff x="243619" y="5994000"/>
            <a:chExt cx="3240000" cy="689520"/>
          </a:xfrm>
        </p:grpSpPr>
        <p:sp>
          <p:nvSpPr>
            <p:cNvPr id="16" name="文本框 15"/>
            <p:cNvSpPr txBox="1"/>
            <p:nvPr/>
          </p:nvSpPr>
          <p:spPr>
            <a:xfrm>
              <a:off x="648619" y="5994000"/>
              <a:ext cx="2835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latin typeface="+mj-ea"/>
                  <a:ea typeface="+mj-ea"/>
                </a:rPr>
                <a:t> </a:t>
              </a:r>
              <a:r>
                <a:rPr lang="en-US" altLang="zh-CN" b="1" dirty="0" smtClean="0">
                  <a:latin typeface="+mj-ea"/>
                </a:rPr>
                <a:t>PPT9-23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75"/>
            <a:ext cx="12187238" cy="6857857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2429614" y="1224000"/>
            <a:ext cx="7837170" cy="3942080"/>
            <a:chOff x="2519614" y="1171171"/>
            <a:chExt cx="7837170" cy="394208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3663619" y="2484000"/>
              <a:ext cx="51750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6"/>
            <p:cNvSpPr txBox="1"/>
            <p:nvPr/>
          </p:nvSpPr>
          <p:spPr>
            <a:xfrm>
              <a:off x="5536415" y="1171171"/>
              <a:ext cx="111440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200" b="1" dirty="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03</a:t>
              </a:r>
              <a:endParaRPr lang="en-US" sz="7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2519614" y="2585316"/>
              <a:ext cx="7837170" cy="25279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66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阅读文章，</a:t>
              </a:r>
            </a:p>
            <a:p>
              <a:pPr algn="ctr">
                <a:lnSpc>
                  <a:spcPct val="120000"/>
                </a:lnSpc>
              </a:pPr>
              <a:r>
                <a:rPr lang="zh-CN" altLang="en-US" sz="66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完成第一个阅读任务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44229" y="5993733"/>
            <a:ext cx="3644620" cy="689448"/>
            <a:chOff x="243619" y="5994000"/>
            <a:chExt cx="3645000" cy="689520"/>
          </a:xfrm>
        </p:grpSpPr>
        <p:sp>
          <p:nvSpPr>
            <p:cNvPr id="6" name="文本框 5"/>
            <p:cNvSpPr txBox="1"/>
            <p:nvPr/>
          </p:nvSpPr>
          <p:spPr>
            <a:xfrm>
              <a:off x="648619" y="5994000"/>
              <a:ext cx="3240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latin typeface="+mj-ea"/>
                  <a:ea typeface="+mj-ea"/>
                </a:rPr>
                <a:t> </a:t>
              </a:r>
              <a:r>
                <a:rPr lang="en-US" altLang="zh-CN" b="1" dirty="0" smtClean="0">
                  <a:latin typeface="+mj-ea"/>
                </a:rPr>
                <a:t>PPT9-24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54940" y="2976880"/>
            <a:ext cx="12038330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5400" dirty="0" smtClean="0">
                <a:solidFill>
                  <a:srgbClr val="FF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一、带</a:t>
            </a:r>
            <a:r>
              <a:rPr lang="zh-CN" altLang="en-US" sz="5400" dirty="0">
                <a:solidFill>
                  <a:srgbClr val="FF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着第一个阅读任务阅读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44229" y="5993733"/>
            <a:ext cx="3239662" cy="689448"/>
            <a:chOff x="243619" y="5994000"/>
            <a:chExt cx="3240000" cy="689520"/>
          </a:xfrm>
        </p:grpSpPr>
        <p:sp>
          <p:nvSpPr>
            <p:cNvPr id="4" name="文本框 3"/>
            <p:cNvSpPr txBox="1"/>
            <p:nvPr/>
          </p:nvSpPr>
          <p:spPr>
            <a:xfrm>
              <a:off x="648619" y="5994000"/>
              <a:ext cx="2835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solidFill>
                    <a:prstClr val="black"/>
                  </a:solidFill>
                  <a:latin typeface="宋体" panose="02010600030101010101" pitchFamily="2" charset="-122"/>
                </a:rPr>
                <a:t> PPT9-24A</a:t>
              </a:r>
              <a:endParaRPr lang="en-US" altLang="zh-CN" sz="11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zh-CN" altLang="en-US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C:\Users\dell\Desktop\对话框-0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40445">
            <a:off x="1776967" y="737767"/>
            <a:ext cx="8633909" cy="538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组合 14"/>
          <p:cNvGrpSpPr/>
          <p:nvPr/>
        </p:nvGrpSpPr>
        <p:grpSpPr>
          <a:xfrm>
            <a:off x="244229" y="5993733"/>
            <a:ext cx="3239662" cy="689448"/>
            <a:chOff x="243619" y="5994000"/>
            <a:chExt cx="3240000" cy="689520"/>
          </a:xfrm>
        </p:grpSpPr>
        <p:sp>
          <p:nvSpPr>
            <p:cNvPr id="16" name="文本框 15"/>
            <p:cNvSpPr txBox="1"/>
            <p:nvPr/>
          </p:nvSpPr>
          <p:spPr>
            <a:xfrm>
              <a:off x="648619" y="5994000"/>
              <a:ext cx="2835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latin typeface="+mj-ea"/>
                  <a:ea typeface="+mj-ea"/>
                </a:rPr>
                <a:t> </a:t>
              </a:r>
              <a:r>
                <a:rPr lang="en-US" altLang="zh-CN" b="1" dirty="0" smtClean="0">
                  <a:latin typeface="+mj-ea"/>
                </a:rPr>
                <a:t>PPT9-25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468630" y="1854202"/>
            <a:ext cx="9186545" cy="3424555"/>
            <a:chOff x="738" y="2920"/>
            <a:chExt cx="14467" cy="5393"/>
          </a:xfrm>
        </p:grpSpPr>
        <p:sp>
          <p:nvSpPr>
            <p:cNvPr id="33" name="矩形 32"/>
            <p:cNvSpPr/>
            <p:nvPr/>
          </p:nvSpPr>
          <p:spPr>
            <a:xfrm>
              <a:off x="3968" y="3117"/>
              <a:ext cx="9449" cy="11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600" dirty="0" smtClean="0">
                  <a:solidFill>
                    <a:srgbClr val="0070C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  第一个阅读任务：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5486" y="4572"/>
              <a:ext cx="9719" cy="27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3600" b="1" dirty="0" smtClean="0">
                  <a:latin typeface="+mj-ea"/>
                  <a:ea typeface="+mj-ea"/>
                </a:rPr>
                <a:t>◇</a:t>
              </a:r>
              <a:r>
                <a:rPr lang="zh-CN" altLang="en-US" sz="3600" b="1" dirty="0" smtClean="0">
                  <a:latin typeface="+mj-ea"/>
                  <a:ea typeface="+mj-ea"/>
                </a:rPr>
                <a:t>写玩具制作指南，并教别人玩这种玩具。</a:t>
              </a:r>
            </a:p>
          </p:txBody>
        </p:sp>
        <p:pic>
          <p:nvPicPr>
            <p:cNvPr id="14" name="Picture 3" descr="D:\文件\插画\小小孩2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 flipH="1">
              <a:off x="738" y="2920"/>
              <a:ext cx="4748" cy="5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44229" y="5993733"/>
            <a:ext cx="3644620" cy="689448"/>
            <a:chOff x="243619" y="5994000"/>
            <a:chExt cx="3645000" cy="689520"/>
          </a:xfrm>
        </p:grpSpPr>
        <p:sp>
          <p:nvSpPr>
            <p:cNvPr id="7" name="文本框 6"/>
            <p:cNvSpPr txBox="1"/>
            <p:nvPr/>
          </p:nvSpPr>
          <p:spPr>
            <a:xfrm>
              <a:off x="648619" y="5994000"/>
              <a:ext cx="3240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latin typeface="+mj-ea"/>
                  <a:ea typeface="+mj-ea"/>
                </a:rPr>
                <a:t> </a:t>
              </a:r>
              <a:r>
                <a:rPr lang="en-US" altLang="zh-CN" b="1" dirty="0" smtClean="0">
                  <a:latin typeface="+mj-ea"/>
                </a:rPr>
                <a:t>PPT9-26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746760" y="486410"/>
            <a:ext cx="10655018" cy="1272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dirty="0" smtClean="0">
                <a:latin typeface="+mn-ea"/>
              </a:rPr>
              <a:t>·</a:t>
            </a:r>
            <a:r>
              <a:rPr lang="zh-CN" altLang="en-US" sz="3200" b="1" dirty="0" smtClean="0">
                <a:latin typeface="+mn-ea"/>
              </a:rPr>
              <a:t>课文</a:t>
            </a:r>
            <a:r>
              <a:rPr lang="zh-CN" altLang="en-US" sz="3200" b="1" dirty="0">
                <a:latin typeface="+mn-ea"/>
              </a:rPr>
              <a:t>内容信息量大，为了完成阅读</a:t>
            </a:r>
            <a:r>
              <a:rPr lang="zh-CN" altLang="en-US" sz="3200" b="1" dirty="0" smtClean="0">
                <a:latin typeface="+mn-ea"/>
              </a:rPr>
              <a:t>任务</a:t>
            </a:r>
            <a:r>
              <a:rPr lang="zh-CN" altLang="en-US" sz="3200" b="1" dirty="0">
                <a:latin typeface="+mn-ea"/>
              </a:rPr>
              <a:t>一</a:t>
            </a:r>
            <a:r>
              <a:rPr lang="zh-CN" altLang="en-US" sz="3200" b="1" dirty="0" smtClean="0">
                <a:latin typeface="+mn-ea"/>
              </a:rPr>
              <a:t>，</a:t>
            </a:r>
            <a:r>
              <a:rPr lang="zh-CN" altLang="en-US" sz="3200" b="1" dirty="0">
                <a:latin typeface="+mn-ea"/>
              </a:rPr>
              <a:t>怎样阅读这篇课文更有效率？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44229" y="5993733"/>
            <a:ext cx="3644620" cy="689448"/>
            <a:chOff x="243619" y="5994000"/>
            <a:chExt cx="3645000" cy="689520"/>
          </a:xfrm>
        </p:grpSpPr>
        <p:sp>
          <p:nvSpPr>
            <p:cNvPr id="7" name="文本框 6"/>
            <p:cNvSpPr txBox="1"/>
            <p:nvPr/>
          </p:nvSpPr>
          <p:spPr>
            <a:xfrm>
              <a:off x="648619" y="5994000"/>
              <a:ext cx="3240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latin typeface="+mj-ea"/>
                  <a:ea typeface="+mj-ea"/>
                </a:rPr>
                <a:t> </a:t>
              </a:r>
              <a:r>
                <a:rPr lang="en-US" altLang="zh-CN" b="1" dirty="0" smtClean="0">
                  <a:latin typeface="+mj-ea"/>
                </a:rPr>
                <a:t>PPT9-27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  <p:pic>
        <p:nvPicPr>
          <p:cNvPr id="6" name="图片 5" descr="素材-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9327" y="1411605"/>
            <a:ext cx="5088890" cy="255397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5175250" y="1737996"/>
            <a:ext cx="4436110" cy="186512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20000"/>
              </a:lnSpc>
            </a:pP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快速阅读文章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</a:t>
            </a:r>
            <a:r>
              <a:rPr 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找到与</a:t>
            </a:r>
            <a:r>
              <a:rPr 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阅读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任务</a:t>
            </a:r>
            <a:r>
              <a:rPr lang="zh-CN" altLang="en-US" sz="3200" b="1" dirty="0"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一</a:t>
            </a:r>
            <a:r>
              <a:rPr 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相关</a:t>
            </a:r>
            <a:r>
              <a:rPr 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的内容进行精读。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2945767" y="1844679"/>
            <a:ext cx="1670685" cy="240601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901703" y="4519930"/>
            <a:ext cx="10657840" cy="112646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2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通读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课文的时候，要一边读一边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想读到的内容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与</a:t>
            </a:r>
            <a:r>
              <a:rPr lang="zh-CN" altLang="en-US" sz="28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阅读</a:t>
            </a:r>
            <a:r>
              <a:rPr lang="zh-CN" altLang="en-US" sz="28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任务</a:t>
            </a:r>
            <a:r>
              <a:rPr lang="zh-CN" altLang="en-US" sz="2800" b="1" dirty="0">
                <a:solidFill>
                  <a:srgbClr val="7030A0"/>
                </a:solidFill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一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是否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有关系。如果没有，则不用过多关注；如果有，下一步则要仔细阅读。</a:t>
            </a:r>
          </a:p>
        </p:txBody>
      </p:sp>
      <p:sp>
        <p:nvSpPr>
          <p:cNvPr id="3" name="矩形 2"/>
          <p:cNvSpPr/>
          <p:nvPr/>
        </p:nvSpPr>
        <p:spPr>
          <a:xfrm>
            <a:off x="746760" y="486414"/>
            <a:ext cx="10655018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dirty="0" smtClean="0">
                <a:latin typeface="+mn-ea"/>
              </a:rPr>
              <a:t>·</a:t>
            </a:r>
            <a:r>
              <a:rPr lang="zh-CN" altLang="en-US" sz="3200" b="1" dirty="0" smtClean="0">
                <a:latin typeface="+mn-ea"/>
              </a:rPr>
              <a:t>课文</a:t>
            </a:r>
            <a:r>
              <a:rPr lang="zh-CN" altLang="en-US" sz="3200" b="1" dirty="0">
                <a:latin typeface="+mn-ea"/>
              </a:rPr>
              <a:t>内容信息量大，为了完成阅读</a:t>
            </a:r>
            <a:r>
              <a:rPr lang="zh-CN" altLang="en-US" sz="3200" b="1" dirty="0" smtClean="0">
                <a:latin typeface="+mn-ea"/>
              </a:rPr>
              <a:t>任务</a:t>
            </a:r>
            <a:r>
              <a:rPr lang="zh-CN" altLang="en-US" sz="3200" b="1" dirty="0">
                <a:latin typeface="+mn-ea"/>
              </a:rPr>
              <a:t>一</a:t>
            </a:r>
            <a:r>
              <a:rPr lang="zh-CN" altLang="en-US" sz="3200" b="1" dirty="0" smtClean="0">
                <a:latin typeface="+mn-ea"/>
              </a:rPr>
              <a:t>，</a:t>
            </a:r>
            <a:r>
              <a:rPr lang="zh-CN" altLang="en-US" sz="3200" b="1" dirty="0">
                <a:latin typeface="+mn-ea"/>
              </a:rPr>
              <a:t>怎样阅读这篇课文更有效率？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" descr="C:\Users\dell\Desktop\对话框-0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40445">
            <a:off x="1939111" y="488104"/>
            <a:ext cx="8632784" cy="538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矩形 34"/>
          <p:cNvSpPr/>
          <p:nvPr/>
        </p:nvSpPr>
        <p:spPr>
          <a:xfrm>
            <a:off x="3716940" y="1657001"/>
            <a:ext cx="6254044" cy="3046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4000" b="1" dirty="0" smtClean="0">
                <a:solidFill>
                  <a:prstClr val="black"/>
                </a:solidFill>
                <a:latin typeface="+mn-ea"/>
              </a:rPr>
              <a:t>    </a:t>
            </a:r>
            <a:r>
              <a:rPr lang="zh-CN" altLang="en-US" sz="4000" b="1" dirty="0" smtClean="0">
                <a:solidFill>
                  <a:prstClr val="black"/>
                </a:solidFill>
                <a:latin typeface="+mn-ea"/>
                <a:sym typeface="+mn-ea"/>
              </a:rPr>
              <a:t>从三年级开始，我们就接触阅读策略单元了，你还记得我们已经学习过的阅读策略吗？</a:t>
            </a:r>
            <a:endParaRPr lang="zh-CN" altLang="en-US" sz="4000" b="1" dirty="0" smtClean="0">
              <a:solidFill>
                <a:prstClr val="black"/>
              </a:solidFill>
              <a:latin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1035066" y="1701564"/>
            <a:ext cx="2399263" cy="3454635"/>
          </a:xfrm>
          <a:prstGeom prst="rect">
            <a:avLst/>
          </a:prstGeom>
        </p:spPr>
      </p:pic>
      <p:grpSp>
        <p:nvGrpSpPr>
          <p:cNvPr id="92" name="组合 91"/>
          <p:cNvGrpSpPr/>
          <p:nvPr/>
        </p:nvGrpSpPr>
        <p:grpSpPr>
          <a:xfrm>
            <a:off x="244229" y="5993733"/>
            <a:ext cx="3644620" cy="689448"/>
            <a:chOff x="243619" y="5994000"/>
            <a:chExt cx="3645000" cy="689520"/>
          </a:xfrm>
        </p:grpSpPr>
        <p:sp>
          <p:nvSpPr>
            <p:cNvPr id="93" name="文本框 92"/>
            <p:cNvSpPr txBox="1"/>
            <p:nvPr/>
          </p:nvSpPr>
          <p:spPr>
            <a:xfrm>
              <a:off x="648619" y="5994000"/>
              <a:ext cx="3240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latin typeface="+mj-ea"/>
                  <a:ea typeface="+mj-ea"/>
                </a:rPr>
                <a:t> </a:t>
              </a:r>
              <a:r>
                <a:rPr lang="en-US" altLang="zh-CN" b="1" dirty="0" smtClean="0">
                  <a:latin typeface="+mj-ea"/>
                </a:rPr>
                <a:t>PPT9-2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94" name="图片 93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44229" y="5993733"/>
            <a:ext cx="3644620" cy="689448"/>
            <a:chOff x="243619" y="5994000"/>
            <a:chExt cx="3645000" cy="689520"/>
          </a:xfrm>
        </p:grpSpPr>
        <p:sp>
          <p:nvSpPr>
            <p:cNvPr id="7" name="文本框 6"/>
            <p:cNvSpPr txBox="1"/>
            <p:nvPr/>
          </p:nvSpPr>
          <p:spPr>
            <a:xfrm>
              <a:off x="648619" y="5994000"/>
              <a:ext cx="3240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latin typeface="+mj-ea"/>
                  <a:ea typeface="+mj-ea"/>
                </a:rPr>
                <a:t> </a:t>
              </a:r>
              <a:r>
                <a:rPr lang="en-US" altLang="zh-CN" b="1" dirty="0" smtClean="0">
                  <a:latin typeface="+mj-ea"/>
                </a:rPr>
                <a:t>PPT9-28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  <p:cxnSp>
        <p:nvCxnSpPr>
          <p:cNvPr id="2" name="直接连接符 1"/>
          <p:cNvCxnSpPr/>
          <p:nvPr/>
        </p:nvCxnSpPr>
        <p:spPr>
          <a:xfrm>
            <a:off x="3597275" y="3449955"/>
            <a:ext cx="20497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C:\Users\dell\Desktop\对话框-0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40445">
            <a:off x="1958798" y="785284"/>
            <a:ext cx="8632784" cy="538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文件\插画\小小孩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574953" y="2034621"/>
            <a:ext cx="2770462" cy="314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/>
          <p:nvPr/>
        </p:nvSpPr>
        <p:spPr>
          <a:xfrm>
            <a:off x="3345463" y="2203736"/>
            <a:ext cx="6254044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buClrTx/>
              <a:buSzTx/>
              <a:buFontTx/>
            </a:pPr>
            <a:r>
              <a:rPr lang="zh-CN" altLang="en-US" sz="4000" b="1" dirty="0" smtClean="0">
                <a:solidFill>
                  <a:prstClr val="black"/>
                </a:solidFill>
                <a:latin typeface="+mn-ea"/>
              </a:rPr>
              <a:t>    请同学们快速阅读课文，并找到与第一个阅读任务相关的段落。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44229" y="5993733"/>
            <a:ext cx="3644620" cy="689448"/>
            <a:chOff x="243619" y="5994000"/>
            <a:chExt cx="3645000" cy="689520"/>
          </a:xfrm>
        </p:grpSpPr>
        <p:sp>
          <p:nvSpPr>
            <p:cNvPr id="7" name="文本框 6"/>
            <p:cNvSpPr txBox="1"/>
            <p:nvPr/>
          </p:nvSpPr>
          <p:spPr>
            <a:xfrm>
              <a:off x="648619" y="5994000"/>
              <a:ext cx="3240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latin typeface="+mj-ea"/>
                  <a:ea typeface="+mj-ea"/>
                </a:rPr>
                <a:t> </a:t>
              </a:r>
              <a:r>
                <a:rPr lang="en-US" altLang="zh-CN" b="1" dirty="0" smtClean="0">
                  <a:latin typeface="+mj-ea"/>
                </a:rPr>
                <a:t>PPT9-29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746760" y="486410"/>
            <a:ext cx="10655018" cy="1272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dirty="0" smtClean="0">
                <a:latin typeface="+mn-ea"/>
              </a:rPr>
              <a:t>·</a:t>
            </a:r>
            <a:r>
              <a:rPr lang="zh-CN" altLang="en-US" sz="3200" b="1" dirty="0" smtClean="0">
                <a:latin typeface="+mn-ea"/>
              </a:rPr>
              <a:t>为了</a:t>
            </a:r>
            <a:r>
              <a:rPr lang="zh-CN" altLang="en-US" sz="3200" b="1" dirty="0">
                <a:latin typeface="+mn-ea"/>
              </a:rPr>
              <a:t>完成“写玩具制作指南，并教别人玩这种玩具”的任务，需要重点阅读哪个段落呢？</a:t>
            </a:r>
          </a:p>
        </p:txBody>
      </p:sp>
      <p:pic>
        <p:nvPicPr>
          <p:cNvPr id="6" name="图片 5" descr="素材-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9325" y="2091059"/>
            <a:ext cx="3881120" cy="208851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4759325" y="2794000"/>
            <a:ext cx="4436110" cy="68326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20000"/>
              </a:lnSpc>
            </a:pP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第</a:t>
            </a:r>
            <a:r>
              <a:rPr lang="en-US" altLang="zh-CN" sz="3200" b="1" dirty="0"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3</a:t>
            </a:r>
            <a:r>
              <a:rPr 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自然段。</a:t>
            </a:r>
          </a:p>
        </p:txBody>
      </p:sp>
      <p:pic>
        <p:nvPicPr>
          <p:cNvPr id="2" name="图片 1" descr="小女孩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263140" y="2665095"/>
            <a:ext cx="2987040" cy="30391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44229" y="5993733"/>
            <a:ext cx="3644620" cy="689448"/>
            <a:chOff x="243619" y="5994000"/>
            <a:chExt cx="3645000" cy="689520"/>
          </a:xfrm>
        </p:grpSpPr>
        <p:sp>
          <p:nvSpPr>
            <p:cNvPr id="7" name="文本框 6"/>
            <p:cNvSpPr txBox="1"/>
            <p:nvPr/>
          </p:nvSpPr>
          <p:spPr>
            <a:xfrm>
              <a:off x="648619" y="5994000"/>
              <a:ext cx="3240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latin typeface="+mj-ea"/>
                  <a:ea typeface="+mj-ea"/>
                </a:rPr>
                <a:t> </a:t>
              </a:r>
              <a:r>
                <a:rPr lang="en-US" altLang="zh-CN" b="1" dirty="0" smtClean="0">
                  <a:latin typeface="+mj-ea"/>
                </a:rPr>
                <a:t>PPT9-30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  <p:cxnSp>
        <p:nvCxnSpPr>
          <p:cNvPr id="2" name="直接连接符 1"/>
          <p:cNvCxnSpPr/>
          <p:nvPr/>
        </p:nvCxnSpPr>
        <p:spPr>
          <a:xfrm>
            <a:off x="3597275" y="3449955"/>
            <a:ext cx="20497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C:\Users\dell\Desktop\对话框-0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40445">
            <a:off x="1958798" y="785284"/>
            <a:ext cx="8632784" cy="538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文件\插画\小小孩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574953" y="2034621"/>
            <a:ext cx="2770462" cy="314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/>
          <p:nvPr/>
        </p:nvSpPr>
        <p:spPr>
          <a:xfrm>
            <a:off x="3597558" y="2485672"/>
            <a:ext cx="6254044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buClrTx/>
              <a:buSzTx/>
              <a:buFontTx/>
            </a:pPr>
            <a:r>
              <a:rPr lang="zh-CN" altLang="en-US" sz="4000" b="1" dirty="0" smtClean="0">
                <a:solidFill>
                  <a:prstClr val="black"/>
                </a:solidFill>
                <a:latin typeface="+mn-ea"/>
              </a:rPr>
              <a:t>    请同学们精读课文第3自然段。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44229" y="5993733"/>
            <a:ext cx="3644620" cy="689448"/>
            <a:chOff x="243619" y="5994000"/>
            <a:chExt cx="3645000" cy="689520"/>
          </a:xfrm>
        </p:grpSpPr>
        <p:sp>
          <p:nvSpPr>
            <p:cNvPr id="7" name="文本框 6"/>
            <p:cNvSpPr txBox="1"/>
            <p:nvPr/>
          </p:nvSpPr>
          <p:spPr>
            <a:xfrm>
              <a:off x="648619" y="5994000"/>
              <a:ext cx="3240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latin typeface="+mj-ea"/>
                  <a:ea typeface="+mj-ea"/>
                </a:rPr>
                <a:t> </a:t>
              </a:r>
              <a:r>
                <a:rPr lang="en-US" altLang="zh-CN" b="1" dirty="0" smtClean="0">
                  <a:latin typeface="+mj-ea"/>
                </a:rPr>
                <a:t>PPT9-31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  <p:pic>
        <p:nvPicPr>
          <p:cNvPr id="5123" name="Picture 3" descr="D:\000陈娟\000000语文\0000六年级\000六年级竹节人\000插画\竹节人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24334" y="3486056"/>
            <a:ext cx="1776337" cy="23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矩形 18"/>
          <p:cNvSpPr/>
          <p:nvPr/>
        </p:nvSpPr>
        <p:spPr>
          <a:xfrm>
            <a:off x="1363068" y="446550"/>
            <a:ext cx="956374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/>
              <a:t>         把</a:t>
            </a:r>
            <a:r>
              <a:rPr lang="zh-CN" altLang="en-US" sz="3200" b="1" dirty="0"/>
              <a:t>毛笔杆锯成寸把长的一截，这就是竹节人的脑袋连同身躯了，在上面钻一对小眼，供装手臂用。再锯八</a:t>
            </a:r>
            <a:r>
              <a:rPr lang="zh-CN" altLang="en-US" sz="3200" b="1" dirty="0">
                <a:latin typeface="+mj-ea"/>
              </a:rPr>
              <a:t>截短的，</a:t>
            </a:r>
            <a:r>
              <a:rPr lang="zh-CN" altLang="en-US" sz="3200" b="1" dirty="0" smtClean="0">
                <a:latin typeface="+mj-ea"/>
              </a:rPr>
              <a:t>分别当四肢</a:t>
            </a:r>
            <a:r>
              <a:rPr lang="zh-CN" altLang="en-US" sz="3200" b="1" dirty="0">
                <a:latin typeface="+mj-ea"/>
              </a:rPr>
              <a:t>。</a:t>
            </a:r>
            <a:r>
              <a:rPr lang="zh-CN" altLang="en-US" sz="3200" b="1" dirty="0" smtClean="0">
                <a:latin typeface="+mj-ea"/>
              </a:rPr>
              <a:t>用</a:t>
            </a:r>
            <a:r>
              <a:rPr lang="zh-CN" altLang="en-US" sz="3200" b="1" dirty="0">
                <a:latin typeface="+mj-ea"/>
              </a:rPr>
              <a:t>一根纳鞋底的</a:t>
            </a:r>
            <a:r>
              <a:rPr lang="zh-CN" altLang="en-US" sz="3200" b="1" dirty="0" smtClean="0">
                <a:latin typeface="+mj-ea"/>
              </a:rPr>
              <a:t>线把</a:t>
            </a:r>
            <a:r>
              <a:rPr lang="zh-CN" altLang="en-US" sz="3200" b="1" dirty="0">
                <a:latin typeface="+mj-ea"/>
              </a:rPr>
              <a:t>它们穿在一起，就成了。锯的时候要小心，弄不好一个个崩裂，前功尽弃</a:t>
            </a:r>
            <a:r>
              <a:rPr lang="zh-CN" altLang="en-US" sz="3200" b="1" dirty="0" smtClean="0">
                <a:latin typeface="+mj-ea"/>
              </a:rPr>
              <a:t>。</a:t>
            </a:r>
            <a:endParaRPr lang="en-US" altLang="zh-CN" sz="3200" b="1" dirty="0">
              <a:latin typeface="+mj-ea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933714" y="795113"/>
            <a:ext cx="252033" cy="252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3</a:t>
            </a:r>
            <a:endParaRPr lang="zh-CN" alt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54940" y="2976880"/>
            <a:ext cx="12038330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5400" dirty="0">
                <a:solidFill>
                  <a:srgbClr val="FF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</a:t>
            </a:r>
            <a:r>
              <a:rPr lang="zh-CN" altLang="en-US" sz="5400" dirty="0" smtClean="0">
                <a:solidFill>
                  <a:srgbClr val="FF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en-US" sz="5400" dirty="0">
                <a:solidFill>
                  <a:srgbClr val="FF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交流阅读方法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44229" y="5993733"/>
            <a:ext cx="3239662" cy="689448"/>
            <a:chOff x="243619" y="5994000"/>
            <a:chExt cx="3240000" cy="689520"/>
          </a:xfrm>
        </p:grpSpPr>
        <p:sp>
          <p:nvSpPr>
            <p:cNvPr id="4" name="文本框 3"/>
            <p:cNvSpPr txBox="1"/>
            <p:nvPr/>
          </p:nvSpPr>
          <p:spPr>
            <a:xfrm>
              <a:off x="648619" y="5994000"/>
              <a:ext cx="2835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latin typeface="+mj-ea"/>
                  <a:ea typeface="+mj-ea"/>
                </a:rPr>
                <a:t> </a:t>
              </a:r>
              <a:r>
                <a:rPr lang="en-US" altLang="zh-CN" b="1" dirty="0" smtClean="0">
                  <a:latin typeface="+mj-ea"/>
                </a:rPr>
                <a:t>PPT9-32</a:t>
              </a:r>
              <a:endParaRPr lang="en-US" altLang="zh-CN" sz="11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44229" y="5993733"/>
            <a:ext cx="3644620" cy="689448"/>
            <a:chOff x="243619" y="5994000"/>
            <a:chExt cx="3645000" cy="689520"/>
          </a:xfrm>
        </p:grpSpPr>
        <p:sp>
          <p:nvSpPr>
            <p:cNvPr id="7" name="文本框 6"/>
            <p:cNvSpPr txBox="1"/>
            <p:nvPr/>
          </p:nvSpPr>
          <p:spPr>
            <a:xfrm>
              <a:off x="648619" y="5994000"/>
              <a:ext cx="3240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latin typeface="+mj-ea"/>
                  <a:ea typeface="+mj-ea"/>
                </a:rPr>
                <a:t> </a:t>
              </a:r>
              <a:r>
                <a:rPr lang="en-US" altLang="zh-CN" b="1" dirty="0" smtClean="0">
                  <a:latin typeface="+mj-ea"/>
                </a:rPr>
                <a:t>PPT9-33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746760" y="486410"/>
            <a:ext cx="10655018" cy="1272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dirty="0" smtClean="0">
                <a:latin typeface="+mn-ea"/>
              </a:rPr>
              <a:t>·</a:t>
            </a:r>
            <a:r>
              <a:rPr lang="zh-CN" altLang="en-US" sz="3200" b="1" dirty="0" smtClean="0">
                <a:latin typeface="+mn-ea"/>
              </a:rPr>
              <a:t>为了</a:t>
            </a:r>
            <a:r>
              <a:rPr lang="zh-CN" altLang="en-US" sz="3200" b="1" dirty="0">
                <a:latin typeface="+mn-ea"/>
              </a:rPr>
              <a:t>完成“写玩具制作指南”这个阅读任务，同学们是怎么精读第3自然段的呢？</a:t>
            </a:r>
          </a:p>
        </p:txBody>
      </p:sp>
      <p:pic>
        <p:nvPicPr>
          <p:cNvPr id="2" name="图片 1" descr="小蜜蜂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37180" y="3324860"/>
            <a:ext cx="2133600" cy="2407920"/>
          </a:xfrm>
          <a:prstGeom prst="rect">
            <a:avLst/>
          </a:prstGeom>
        </p:spPr>
      </p:pic>
      <p:pic>
        <p:nvPicPr>
          <p:cNvPr id="4" name="图片 3" descr="素材-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9325" y="2091059"/>
            <a:ext cx="3881120" cy="208851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948557" y="2499363"/>
            <a:ext cx="3437255" cy="12741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20000"/>
              </a:lnSpc>
            </a:pP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边精读边圈画关键词句。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44229" y="5993733"/>
            <a:ext cx="3644620" cy="689448"/>
            <a:chOff x="243619" y="5994000"/>
            <a:chExt cx="3645000" cy="689520"/>
          </a:xfrm>
        </p:grpSpPr>
        <p:sp>
          <p:nvSpPr>
            <p:cNvPr id="7" name="文本框 6"/>
            <p:cNvSpPr txBox="1"/>
            <p:nvPr/>
          </p:nvSpPr>
          <p:spPr>
            <a:xfrm>
              <a:off x="648619" y="5994000"/>
              <a:ext cx="3240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latin typeface="+mj-ea"/>
                  <a:ea typeface="+mj-ea"/>
                </a:rPr>
                <a:t> </a:t>
              </a:r>
              <a:r>
                <a:rPr lang="en-US" altLang="zh-CN" b="1" dirty="0" smtClean="0">
                  <a:latin typeface="+mj-ea"/>
                </a:rPr>
                <a:t>PPT9-34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  <p:pic>
        <p:nvPicPr>
          <p:cNvPr id="5123" name="Picture 3" descr="D:\000陈娟\000000语文\0000六年级\000六年级竹节人\000插画\竹节人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7426" y="3725080"/>
            <a:ext cx="1776337" cy="23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矩形 18"/>
          <p:cNvSpPr/>
          <p:nvPr/>
        </p:nvSpPr>
        <p:spPr>
          <a:xfrm>
            <a:off x="1825276" y="446550"/>
            <a:ext cx="956374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/>
              <a:t>         把</a:t>
            </a:r>
            <a:r>
              <a:rPr lang="zh-CN" altLang="en-US" sz="3200" b="1" dirty="0"/>
              <a:t>毛笔杆锯成寸把长的一截，这就是竹节人的脑袋连同身躯了，在上面钻一对小眼，供装手臂用。再锯八</a:t>
            </a:r>
            <a:r>
              <a:rPr lang="zh-CN" altLang="en-US" sz="3200" b="1" dirty="0">
                <a:latin typeface="+mj-ea"/>
              </a:rPr>
              <a:t>截短的，</a:t>
            </a:r>
            <a:r>
              <a:rPr lang="zh-CN" altLang="en-US" sz="3200" b="1" dirty="0" smtClean="0">
                <a:latin typeface="+mj-ea"/>
              </a:rPr>
              <a:t>分别当四肢</a:t>
            </a:r>
            <a:r>
              <a:rPr lang="zh-CN" altLang="en-US" sz="3200" b="1" dirty="0">
                <a:latin typeface="+mj-ea"/>
              </a:rPr>
              <a:t>。</a:t>
            </a:r>
            <a:r>
              <a:rPr lang="zh-CN" altLang="en-US" sz="3200" b="1" dirty="0" smtClean="0">
                <a:latin typeface="+mj-ea"/>
              </a:rPr>
              <a:t>用</a:t>
            </a:r>
            <a:r>
              <a:rPr lang="zh-CN" altLang="en-US" sz="3200" b="1" dirty="0">
                <a:latin typeface="+mj-ea"/>
              </a:rPr>
              <a:t>一根纳鞋底的</a:t>
            </a:r>
            <a:r>
              <a:rPr lang="zh-CN" altLang="en-US" sz="3200" b="1" dirty="0" smtClean="0">
                <a:latin typeface="+mj-ea"/>
              </a:rPr>
              <a:t>线把</a:t>
            </a:r>
            <a:r>
              <a:rPr lang="zh-CN" altLang="en-US" sz="3200" b="1" dirty="0">
                <a:latin typeface="+mj-ea"/>
              </a:rPr>
              <a:t>它们穿在一起，就成了。锯的时候要小心，弄不好一个个崩裂，前功尽弃</a:t>
            </a:r>
            <a:r>
              <a:rPr lang="zh-CN" altLang="en-US" sz="3200" b="1" dirty="0" smtClean="0">
                <a:latin typeface="+mj-ea"/>
              </a:rPr>
              <a:t>。</a:t>
            </a:r>
            <a:endParaRPr lang="en-US" altLang="zh-CN" sz="3200" b="1" dirty="0">
              <a:latin typeface="+mj-ea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395922" y="795113"/>
            <a:ext cx="252033" cy="252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3</a:t>
            </a:r>
            <a:endParaRPr lang="zh-CN" altLang="en-US" b="1" dirty="0"/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4384675" y="1158240"/>
            <a:ext cx="3312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6420485" y="1918335"/>
            <a:ext cx="210566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1918337" y="2658745"/>
            <a:ext cx="254254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2737485" y="3354070"/>
            <a:ext cx="168402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5" descr="老师头像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71311" y="4725673"/>
            <a:ext cx="773430" cy="77533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3579494" y="4477388"/>
            <a:ext cx="7358799" cy="12741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2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注意</a:t>
            </a:r>
            <a:r>
              <a:rPr 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提取关键信息，尤其是找出制作竹节人需要的材料</a:t>
            </a:r>
            <a:r>
              <a:rPr lang="zh-CN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和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具体</a:t>
            </a:r>
            <a:r>
              <a:rPr lang="zh-CN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做法</a:t>
            </a:r>
            <a:r>
              <a:rPr 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44229" y="5993733"/>
            <a:ext cx="3644620" cy="689448"/>
            <a:chOff x="243619" y="5994000"/>
            <a:chExt cx="3645000" cy="689520"/>
          </a:xfrm>
        </p:grpSpPr>
        <p:sp>
          <p:nvSpPr>
            <p:cNvPr id="7" name="文本框 6"/>
            <p:cNvSpPr txBox="1"/>
            <p:nvPr/>
          </p:nvSpPr>
          <p:spPr>
            <a:xfrm>
              <a:off x="648619" y="5994000"/>
              <a:ext cx="3240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latin typeface="+mj-ea"/>
                  <a:ea typeface="+mj-ea"/>
                </a:rPr>
                <a:t> </a:t>
              </a:r>
              <a:r>
                <a:rPr lang="en-US" altLang="zh-CN" b="1" dirty="0" smtClean="0">
                  <a:latin typeface="+mj-ea"/>
                </a:rPr>
                <a:t>PPT9-35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  <p:cxnSp>
        <p:nvCxnSpPr>
          <p:cNvPr id="2" name="直接连接符 1"/>
          <p:cNvCxnSpPr/>
          <p:nvPr/>
        </p:nvCxnSpPr>
        <p:spPr>
          <a:xfrm>
            <a:off x="3597275" y="3449955"/>
            <a:ext cx="20497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C:\Users\dell\Desktop\对话框-0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40445">
            <a:off x="1958798" y="785284"/>
            <a:ext cx="8632784" cy="538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文件\插画\小小孩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574953" y="2034621"/>
            <a:ext cx="2770462" cy="314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/>
          <p:nvPr/>
        </p:nvSpPr>
        <p:spPr>
          <a:xfrm>
            <a:off x="3265079" y="1953894"/>
            <a:ext cx="6660444" cy="3046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zh-CN" altLang="en-US" sz="4000" b="1" dirty="0" smtClean="0">
                <a:solidFill>
                  <a:prstClr val="black"/>
                </a:solidFill>
                <a:latin typeface="+mn-ea"/>
              </a:rPr>
              <a:t>    现在，我们已经找到了制作竹节人的关键信息，那我们就一起来说说制作竹节人需要的材料和步骤吧。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44229" y="5993733"/>
            <a:ext cx="3644620" cy="689448"/>
            <a:chOff x="243619" y="5994000"/>
            <a:chExt cx="3645000" cy="689520"/>
          </a:xfrm>
        </p:grpSpPr>
        <p:sp>
          <p:nvSpPr>
            <p:cNvPr id="7" name="文本框 6"/>
            <p:cNvSpPr txBox="1"/>
            <p:nvPr/>
          </p:nvSpPr>
          <p:spPr>
            <a:xfrm>
              <a:off x="648619" y="5994000"/>
              <a:ext cx="3240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latin typeface="+mj-ea"/>
                  <a:ea typeface="+mj-ea"/>
                </a:rPr>
                <a:t> </a:t>
              </a:r>
              <a:r>
                <a:rPr lang="en-US" altLang="zh-CN" b="1" dirty="0" smtClean="0">
                  <a:latin typeface="+mj-ea"/>
                </a:rPr>
                <a:t>PPT9-36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4417062" y="179709"/>
            <a:ext cx="3777615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</a:rPr>
              <a:t>竹节人的制作</a:t>
            </a:r>
          </a:p>
        </p:txBody>
      </p:sp>
      <p:grpSp>
        <p:nvGrpSpPr>
          <p:cNvPr id="103" name="组合 102"/>
          <p:cNvGrpSpPr/>
          <p:nvPr/>
        </p:nvGrpSpPr>
        <p:grpSpPr>
          <a:xfrm>
            <a:off x="531497" y="2681605"/>
            <a:ext cx="1089025" cy="702310"/>
            <a:chOff x="837" y="4223"/>
            <a:chExt cx="1715" cy="1106"/>
          </a:xfrm>
        </p:grpSpPr>
        <p:sp>
          <p:nvSpPr>
            <p:cNvPr id="57" name="矩形: 圆角 16"/>
            <p:cNvSpPr/>
            <p:nvPr/>
          </p:nvSpPr>
          <p:spPr>
            <a:xfrm>
              <a:off x="837" y="4223"/>
              <a:ext cx="1715" cy="1106"/>
            </a:xfrm>
            <a:prstGeom prst="roundRect">
              <a:avLst>
                <a:gd name="adj" fmla="val 7344"/>
              </a:avLst>
            </a:prstGeom>
            <a:solidFill>
              <a:srgbClr val="FFC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/>
            </a:p>
          </p:txBody>
        </p:sp>
        <p:sp>
          <p:nvSpPr>
            <p:cNvPr id="85" name="矩形 84"/>
            <p:cNvSpPr/>
            <p:nvPr/>
          </p:nvSpPr>
          <p:spPr>
            <a:xfrm>
              <a:off x="870" y="4305"/>
              <a:ext cx="1584" cy="9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材料</a:t>
              </a:r>
            </a:p>
          </p:txBody>
        </p:sp>
      </p:grpSp>
      <p:cxnSp>
        <p:nvCxnSpPr>
          <p:cNvPr id="86" name="直接箭头连接符 85"/>
          <p:cNvCxnSpPr/>
          <p:nvPr/>
        </p:nvCxnSpPr>
        <p:spPr>
          <a:xfrm flipV="1">
            <a:off x="899795" y="3545205"/>
            <a:ext cx="10548620" cy="45720"/>
          </a:xfrm>
          <a:prstGeom prst="straightConnector1">
            <a:avLst/>
          </a:prstGeom>
          <a:ln w="19050">
            <a:solidFill>
              <a:srgbClr val="F9C17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/>
          <p:cNvCxnSpPr/>
          <p:nvPr/>
        </p:nvCxnSpPr>
        <p:spPr>
          <a:xfrm flipV="1">
            <a:off x="2764790" y="3142619"/>
            <a:ext cx="365760" cy="423545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圆角矩形 29"/>
          <p:cNvSpPr/>
          <p:nvPr/>
        </p:nvSpPr>
        <p:spPr>
          <a:xfrm>
            <a:off x="2110107" y="1412244"/>
            <a:ext cx="2481580" cy="1730375"/>
          </a:xfrm>
          <a:prstGeom prst="roundRect">
            <a:avLst>
              <a:gd name="adj" fmla="val 7308"/>
            </a:avLst>
          </a:prstGeom>
          <a:solidFill>
            <a:schemeClr val="bg1"/>
          </a:solidFill>
          <a:ln w="158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1" name="图片 30" descr="C:/Users/86131/AppData/Local/Temp/kaimatting_20200808171536/output_20200808171547..pngoutput_20200808171547.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680337" y="1843409"/>
            <a:ext cx="1590040" cy="1233805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2110105" y="1412244"/>
            <a:ext cx="1390015" cy="5340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20000"/>
              </a:lnSpc>
            </a:pPr>
            <a:r>
              <a:rPr lang="zh-CN" altLang="en-US" sz="2400" b="1" dirty="0" smtClean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毛笔杆</a:t>
            </a:r>
            <a:endParaRPr lang="zh-CN" altLang="en-US" sz="3200" b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grpSp>
        <p:nvGrpSpPr>
          <p:cNvPr id="112" name="组合 111"/>
          <p:cNvGrpSpPr/>
          <p:nvPr/>
        </p:nvGrpSpPr>
        <p:grpSpPr>
          <a:xfrm>
            <a:off x="6115050" y="1398274"/>
            <a:ext cx="2551430" cy="2167255"/>
            <a:chOff x="10485" y="2202"/>
            <a:chExt cx="4018" cy="3413"/>
          </a:xfrm>
        </p:grpSpPr>
        <p:cxnSp>
          <p:nvCxnSpPr>
            <p:cNvPr id="62" name="直接连接符 61"/>
            <p:cNvCxnSpPr/>
            <p:nvPr/>
          </p:nvCxnSpPr>
          <p:spPr>
            <a:xfrm flipV="1">
              <a:off x="11665" y="4949"/>
              <a:ext cx="576" cy="667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圆角矩形 33"/>
            <p:cNvSpPr/>
            <p:nvPr/>
          </p:nvSpPr>
          <p:spPr>
            <a:xfrm>
              <a:off x="10485" y="2202"/>
              <a:ext cx="3908" cy="2725"/>
            </a:xfrm>
            <a:prstGeom prst="roundRect">
              <a:avLst>
                <a:gd name="adj" fmla="val 7308"/>
              </a:avLst>
            </a:prstGeom>
            <a:solidFill>
              <a:schemeClr val="bg1"/>
            </a:solidFill>
            <a:ln w="158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10485" y="2202"/>
              <a:ext cx="4019" cy="2622"/>
              <a:chOff x="13037" y="2032"/>
              <a:chExt cx="4019" cy="2622"/>
            </a:xfrm>
          </p:grpSpPr>
          <p:pic>
            <p:nvPicPr>
              <p:cNvPr id="36" name="Picture 3" descr="D:\000陈娟\000000语文\0000六年级\000六年级竹节人\000插画\竹节人1.png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13653" y="3340"/>
                <a:ext cx="3403" cy="13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7" name="文本框 36"/>
              <p:cNvSpPr txBox="1"/>
              <p:nvPr/>
            </p:nvSpPr>
            <p:spPr>
              <a:xfrm>
                <a:off x="13037" y="2032"/>
                <a:ext cx="3700" cy="84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algn="l" fontAlgn="auto">
                  <a:lnSpc>
                    <a:spcPct val="120000"/>
                  </a:lnSpc>
                  <a:buClrTx/>
                  <a:buSzTx/>
                  <a:buFontTx/>
                </a:pPr>
                <a:r>
                  <a:rPr lang="zh-CN" altLang="en-US" sz="2400" b="1" dirty="0" smtClean="0">
                    <a:solidFill>
                      <a:schemeClr val="dk1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+mn-ea"/>
                  </a:rPr>
                  <a:t>纳鞋底的线</a:t>
                </a:r>
                <a:endParaRPr lang="zh-CN" altLang="en-US" sz="2400" b="1" dirty="0" smtClean="0">
                  <a:solidFill>
                    <a:schemeClr val="dk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  <p:grpSp>
        <p:nvGrpSpPr>
          <p:cNvPr id="102" name="组合 101"/>
          <p:cNvGrpSpPr/>
          <p:nvPr/>
        </p:nvGrpSpPr>
        <p:grpSpPr>
          <a:xfrm>
            <a:off x="2214882" y="3383919"/>
            <a:ext cx="2773045" cy="2541905"/>
            <a:chOff x="3770" y="5584"/>
            <a:chExt cx="4367" cy="4003"/>
          </a:xfrm>
        </p:grpSpPr>
        <p:cxnSp>
          <p:nvCxnSpPr>
            <p:cNvPr id="89" name="直接连接符 88"/>
            <p:cNvCxnSpPr/>
            <p:nvPr/>
          </p:nvCxnSpPr>
          <p:spPr>
            <a:xfrm>
              <a:off x="5204" y="5923"/>
              <a:ext cx="576" cy="667"/>
            </a:xfrm>
            <a:prstGeom prst="line">
              <a:avLst/>
            </a:prstGeom>
            <a:ln w="19050">
              <a:solidFill>
                <a:srgbClr val="F9C1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矩形: 圆角 38"/>
            <p:cNvSpPr/>
            <p:nvPr/>
          </p:nvSpPr>
          <p:spPr>
            <a:xfrm>
              <a:off x="3770" y="6572"/>
              <a:ext cx="4367" cy="295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3600"/>
            </a:p>
          </p:txBody>
        </p:sp>
        <p:sp>
          <p:nvSpPr>
            <p:cNvPr id="92" name="矩形 91"/>
            <p:cNvSpPr/>
            <p:nvPr/>
          </p:nvSpPr>
          <p:spPr>
            <a:xfrm>
              <a:off x="3995" y="6652"/>
              <a:ext cx="4068" cy="29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zh-CN" sz="2400" b="1" dirty="0">
                  <a:solidFill>
                    <a:schemeClr val="dk1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把毛笔杆锯成寸把长的一截</a:t>
              </a:r>
              <a:r>
                <a:rPr lang="zh-CN" altLang="en-US" sz="2400" b="1" dirty="0">
                  <a:solidFill>
                    <a:schemeClr val="dk1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，充当竹节人的脑袋连同身躯。</a:t>
              </a:r>
              <a:r>
                <a:rPr lang="zh-CN" altLang="en-US" sz="2400" b="1" dirty="0" smtClean="0">
                  <a:solidFill>
                    <a:schemeClr val="dk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endParaRPr lang="en-US" altLang="zh-CN" sz="2400" b="1" dirty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4944" y="5584"/>
              <a:ext cx="568" cy="56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Times New Roman" panose="02020603050405020304" charset="0"/>
                  <a:cs typeface="Times New Roman" panose="02020603050405020304" charset="0"/>
                </a:rPr>
                <a:t>1</a:t>
              </a: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5220970" y="3381375"/>
            <a:ext cx="3138805" cy="2514600"/>
            <a:chOff x="9595" y="5584"/>
            <a:chExt cx="4943" cy="3960"/>
          </a:xfrm>
        </p:grpSpPr>
        <p:sp>
          <p:nvSpPr>
            <p:cNvPr id="51" name="矩形: 圆角 38"/>
            <p:cNvSpPr/>
            <p:nvPr/>
          </p:nvSpPr>
          <p:spPr>
            <a:xfrm>
              <a:off x="9595" y="6538"/>
              <a:ext cx="4943" cy="30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3600"/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9720" y="6609"/>
              <a:ext cx="4813" cy="293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>
                <a:lnSpc>
                  <a:spcPct val="120000"/>
                </a:lnSpc>
                <a:buClrTx/>
                <a:buSzTx/>
                <a:buFontTx/>
                <a:buNone/>
              </a:pPr>
              <a:r>
                <a:rPr lang="zh-CN" altLang="zh-CN" sz="2400" b="1" dirty="0">
                  <a:solidFill>
                    <a:schemeClr val="dk1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在毛笔杆上面钻一对小眼，供装手臂用。再锯八截短的毛笔杆，分别当四肢。</a:t>
              </a:r>
              <a:endParaRPr lang="zh-CN" altLang="zh-CN" sz="2400" b="1" dirty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70" name="组合 69"/>
            <p:cNvGrpSpPr/>
            <p:nvPr/>
          </p:nvGrpSpPr>
          <p:grpSpPr>
            <a:xfrm>
              <a:off x="10605" y="5584"/>
              <a:ext cx="717" cy="933"/>
              <a:chOff x="9359" y="5604"/>
              <a:chExt cx="717" cy="933"/>
            </a:xfrm>
          </p:grpSpPr>
          <p:cxnSp>
            <p:nvCxnSpPr>
              <p:cNvPr id="45" name="直接连接符 44"/>
              <p:cNvCxnSpPr/>
              <p:nvPr/>
            </p:nvCxnSpPr>
            <p:spPr>
              <a:xfrm>
                <a:off x="9500" y="5871"/>
                <a:ext cx="576" cy="667"/>
              </a:xfrm>
              <a:prstGeom prst="line">
                <a:avLst/>
              </a:prstGeom>
              <a:ln w="19050">
                <a:solidFill>
                  <a:srgbClr val="F9C1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椭圆 54"/>
              <p:cNvSpPr/>
              <p:nvPr/>
            </p:nvSpPr>
            <p:spPr>
              <a:xfrm>
                <a:off x="9359" y="5604"/>
                <a:ext cx="568" cy="567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b="1">
                    <a:latin typeface="Times New Roman" panose="02020603050405020304" charset="0"/>
                    <a:cs typeface="Times New Roman" panose="02020603050405020304" charset="0"/>
                  </a:rPr>
                  <a:t>2</a:t>
                </a:r>
              </a:p>
            </p:txBody>
          </p:sp>
        </p:grpSp>
      </p:grpSp>
      <p:grpSp>
        <p:nvGrpSpPr>
          <p:cNvPr id="100" name="组合 99"/>
          <p:cNvGrpSpPr/>
          <p:nvPr/>
        </p:nvGrpSpPr>
        <p:grpSpPr>
          <a:xfrm>
            <a:off x="8592820" y="3385189"/>
            <a:ext cx="2713355" cy="2534920"/>
            <a:chOff x="13626" y="5584"/>
            <a:chExt cx="4273" cy="3992"/>
          </a:xfrm>
        </p:grpSpPr>
        <p:grpSp>
          <p:nvGrpSpPr>
            <p:cNvPr id="94" name="组合 93"/>
            <p:cNvGrpSpPr/>
            <p:nvPr/>
          </p:nvGrpSpPr>
          <p:grpSpPr>
            <a:xfrm>
              <a:off x="14886" y="5584"/>
              <a:ext cx="717" cy="933"/>
              <a:chOff x="9359" y="5604"/>
              <a:chExt cx="717" cy="933"/>
            </a:xfrm>
          </p:grpSpPr>
          <p:cxnSp>
            <p:nvCxnSpPr>
              <p:cNvPr id="95" name="直接连接符 94"/>
              <p:cNvCxnSpPr/>
              <p:nvPr/>
            </p:nvCxnSpPr>
            <p:spPr>
              <a:xfrm>
                <a:off x="9500" y="5871"/>
                <a:ext cx="576" cy="667"/>
              </a:xfrm>
              <a:prstGeom prst="line">
                <a:avLst/>
              </a:prstGeom>
              <a:ln w="19050">
                <a:solidFill>
                  <a:srgbClr val="F9C1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椭圆 95"/>
              <p:cNvSpPr/>
              <p:nvPr/>
            </p:nvSpPr>
            <p:spPr>
              <a:xfrm>
                <a:off x="9359" y="5604"/>
                <a:ext cx="568" cy="567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b="1">
                    <a:latin typeface="Times New Roman" panose="02020603050405020304" charset="0"/>
                    <a:cs typeface="Times New Roman" panose="02020603050405020304" charset="0"/>
                  </a:rPr>
                  <a:t>3</a:t>
                </a:r>
              </a:p>
            </p:txBody>
          </p:sp>
        </p:grpSp>
        <p:grpSp>
          <p:nvGrpSpPr>
            <p:cNvPr id="99" name="组合 98"/>
            <p:cNvGrpSpPr/>
            <p:nvPr/>
          </p:nvGrpSpPr>
          <p:grpSpPr>
            <a:xfrm>
              <a:off x="13626" y="6527"/>
              <a:ext cx="4273" cy="3049"/>
              <a:chOff x="8828" y="6738"/>
              <a:chExt cx="4273" cy="3049"/>
            </a:xfrm>
          </p:grpSpPr>
          <p:sp>
            <p:nvSpPr>
              <p:cNvPr id="97" name="矩形: 圆角 38"/>
              <p:cNvSpPr/>
              <p:nvPr/>
            </p:nvSpPr>
            <p:spPr>
              <a:xfrm>
                <a:off x="8828" y="6738"/>
                <a:ext cx="4273" cy="3049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3600"/>
              </a:p>
            </p:txBody>
          </p:sp>
          <p:sp>
            <p:nvSpPr>
              <p:cNvPr id="98" name="文本框 97"/>
              <p:cNvSpPr txBox="1"/>
              <p:nvPr/>
            </p:nvSpPr>
            <p:spPr>
              <a:xfrm>
                <a:off x="9078" y="6891"/>
                <a:ext cx="3867" cy="2829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>
                  <a:lnSpc>
                    <a:spcPct val="114000"/>
                  </a:lnSpc>
                  <a:buClrTx/>
                  <a:buSzTx/>
                  <a:buNone/>
                </a:pPr>
                <a:r>
                  <a:rPr lang="zh-CN" altLang="zh-CN" sz="2400" b="1" dirty="0">
                    <a:solidFill>
                      <a:schemeClr val="dk1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+mn-ea"/>
                  </a:rPr>
                  <a:t>用一根纳鞋底的线把锯好的毛笔杆穿在一起。</a:t>
                </a:r>
                <a:endParaRPr lang="zh-CN" altLang="zh-CN" sz="2400" b="1" dirty="0">
                  <a:solidFill>
                    <a:schemeClr val="dk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pPr algn="l">
                  <a:lnSpc>
                    <a:spcPct val="120000"/>
                  </a:lnSpc>
                  <a:buClrTx/>
                  <a:buSzTx/>
                  <a:buFontTx/>
                  <a:buNone/>
                </a:pPr>
                <a:endParaRPr lang="zh-CN" altLang="zh-CN" sz="2400" b="1" dirty="0">
                  <a:solidFill>
                    <a:schemeClr val="dk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  <p:grpSp>
        <p:nvGrpSpPr>
          <p:cNvPr id="104" name="组合 103"/>
          <p:cNvGrpSpPr/>
          <p:nvPr/>
        </p:nvGrpSpPr>
        <p:grpSpPr>
          <a:xfrm>
            <a:off x="528957" y="3731895"/>
            <a:ext cx="1089025" cy="702310"/>
            <a:chOff x="837" y="4223"/>
            <a:chExt cx="1715" cy="1106"/>
          </a:xfrm>
        </p:grpSpPr>
        <p:sp>
          <p:nvSpPr>
            <p:cNvPr id="105" name="矩形: 圆角 16"/>
            <p:cNvSpPr/>
            <p:nvPr/>
          </p:nvSpPr>
          <p:spPr>
            <a:xfrm>
              <a:off x="837" y="4223"/>
              <a:ext cx="1715" cy="1106"/>
            </a:xfrm>
            <a:prstGeom prst="roundRect">
              <a:avLst>
                <a:gd name="adj" fmla="val 7344"/>
              </a:avLst>
            </a:prstGeom>
            <a:solidFill>
              <a:srgbClr val="FFC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/>
            </a:p>
          </p:txBody>
        </p:sp>
        <p:sp>
          <p:nvSpPr>
            <p:cNvPr id="106" name="矩形 105"/>
            <p:cNvSpPr/>
            <p:nvPr/>
          </p:nvSpPr>
          <p:spPr>
            <a:xfrm>
              <a:off x="870" y="4305"/>
              <a:ext cx="1584" cy="9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步骤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44229" y="5993733"/>
            <a:ext cx="3644620" cy="689448"/>
            <a:chOff x="243619" y="5994000"/>
            <a:chExt cx="3645000" cy="689520"/>
          </a:xfrm>
        </p:grpSpPr>
        <p:sp>
          <p:nvSpPr>
            <p:cNvPr id="7" name="文本框 6"/>
            <p:cNvSpPr txBox="1"/>
            <p:nvPr/>
          </p:nvSpPr>
          <p:spPr>
            <a:xfrm>
              <a:off x="648619" y="5994000"/>
              <a:ext cx="3240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latin typeface="+mj-ea"/>
                  <a:ea typeface="+mj-ea"/>
                </a:rPr>
                <a:t> </a:t>
              </a:r>
              <a:r>
                <a:rPr lang="en-US" altLang="zh-CN" b="1" dirty="0" smtClean="0">
                  <a:latin typeface="+mj-ea"/>
                </a:rPr>
                <a:t>PPT9-37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  <p:cxnSp>
        <p:nvCxnSpPr>
          <p:cNvPr id="2" name="直接连接符 1"/>
          <p:cNvCxnSpPr/>
          <p:nvPr/>
        </p:nvCxnSpPr>
        <p:spPr>
          <a:xfrm>
            <a:off x="3597275" y="3449955"/>
            <a:ext cx="20497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C:\Users\dell\Desktop\对话框-0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40445">
            <a:off x="1958798" y="785284"/>
            <a:ext cx="8632784" cy="538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文件\插画\小小孩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574953" y="2034621"/>
            <a:ext cx="2770462" cy="314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/>
          <p:nvPr/>
        </p:nvSpPr>
        <p:spPr>
          <a:xfrm>
            <a:off x="3345463" y="1953894"/>
            <a:ext cx="6660444" cy="3046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zh-CN" altLang="en-US" sz="4000" b="1" dirty="0" smtClean="0">
                <a:solidFill>
                  <a:prstClr val="black"/>
                </a:solidFill>
                <a:latin typeface="+mn-ea"/>
              </a:rPr>
              <a:t>    针对给定的阅读目的，先</a:t>
            </a:r>
            <a:r>
              <a:rPr lang="zh-CN" altLang="en-US" sz="4000" b="1" dirty="0" smtClean="0">
                <a:solidFill>
                  <a:prstClr val="black"/>
                </a:solidFill>
                <a:latin typeface="+mn-ea"/>
                <a:sym typeface="+mn-ea"/>
              </a:rPr>
              <a:t>快速阅读文章，寻找重点段落。</a:t>
            </a:r>
            <a:r>
              <a:rPr lang="zh-CN" altLang="en-US" sz="4000" b="1" dirty="0" smtClean="0">
                <a:solidFill>
                  <a:prstClr val="black"/>
                </a:solidFill>
                <a:latin typeface="+mn-ea"/>
              </a:rPr>
              <a:t>确定重点段落之后，细读段落，提取关键信息。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/>
        </p:nvGrpSpPr>
        <p:grpSpPr>
          <a:xfrm>
            <a:off x="1696720" y="1399540"/>
            <a:ext cx="9221470" cy="4117340"/>
            <a:chOff x="916" y="2023"/>
            <a:chExt cx="14522" cy="6484"/>
          </a:xfrm>
        </p:grpSpPr>
        <p:cxnSp>
          <p:nvCxnSpPr>
            <p:cNvPr id="39" name="直接连接符 38"/>
            <p:cNvCxnSpPr/>
            <p:nvPr/>
          </p:nvCxnSpPr>
          <p:spPr>
            <a:xfrm flipH="1">
              <a:off x="8519" y="2929"/>
              <a:ext cx="0" cy="283"/>
            </a:xfrm>
            <a:prstGeom prst="line">
              <a:avLst/>
            </a:prstGeom>
            <a:ln w="19050">
              <a:solidFill>
                <a:srgbClr val="0070C0"/>
              </a:solidFill>
              <a:headEnd w="med" len="med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6" name="组合 145"/>
            <p:cNvGrpSpPr/>
            <p:nvPr/>
          </p:nvGrpSpPr>
          <p:grpSpPr>
            <a:xfrm>
              <a:off x="916" y="2023"/>
              <a:ext cx="14523" cy="6484"/>
              <a:chOff x="629929" y="1079830"/>
              <a:chExt cx="9222104" cy="4117531"/>
            </a:xfrm>
          </p:grpSpPr>
          <p:grpSp>
            <p:nvGrpSpPr>
              <p:cNvPr id="33" name="组合 32"/>
              <p:cNvGrpSpPr/>
              <p:nvPr/>
            </p:nvGrpSpPr>
            <p:grpSpPr>
              <a:xfrm>
                <a:off x="629929" y="2315466"/>
                <a:ext cx="9222104" cy="2881895"/>
                <a:chOff x="738619" y="2170977"/>
                <a:chExt cx="9092710" cy="2341168"/>
              </a:xfrm>
            </p:grpSpPr>
            <p:grpSp>
              <p:nvGrpSpPr>
                <p:cNvPr id="96" name="组合 95"/>
                <p:cNvGrpSpPr/>
                <p:nvPr/>
              </p:nvGrpSpPr>
              <p:grpSpPr>
                <a:xfrm>
                  <a:off x="738619" y="2170977"/>
                  <a:ext cx="6719711" cy="2341168"/>
                  <a:chOff x="1306116" y="5769326"/>
                  <a:chExt cx="17806610" cy="4819944"/>
                </a:xfrm>
              </p:grpSpPr>
              <p:sp>
                <p:nvSpPr>
                  <p:cNvPr id="34" name="矩形: 圆角 97"/>
                  <p:cNvSpPr/>
                  <p:nvPr/>
                </p:nvSpPr>
                <p:spPr>
                  <a:xfrm>
                    <a:off x="1306116" y="5784193"/>
                    <a:ext cx="5289561" cy="4773217"/>
                  </a:xfrm>
                  <a:prstGeom prst="roundRect">
                    <a:avLst>
                      <a:gd name="adj" fmla="val 4808"/>
                    </a:avLst>
                  </a:prstGeom>
                  <a:solidFill>
                    <a:schemeClr val="bg1"/>
                  </a:solidFill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zh-CN" altLang="en-US" dirty="0"/>
                  </a:p>
                </p:txBody>
              </p:sp>
              <p:sp>
                <p:nvSpPr>
                  <p:cNvPr id="35" name="矩形: 圆角 98"/>
                  <p:cNvSpPr/>
                  <p:nvPr/>
                </p:nvSpPr>
                <p:spPr>
                  <a:xfrm>
                    <a:off x="2141964" y="5769326"/>
                    <a:ext cx="3617865" cy="827791"/>
                  </a:xfrm>
                  <a:prstGeom prst="roundRect">
                    <a:avLst/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0" name="矩形 99"/>
                  <p:cNvSpPr/>
                  <p:nvPr/>
                </p:nvSpPr>
                <p:spPr>
                  <a:xfrm>
                    <a:off x="2216676" y="5769326"/>
                    <a:ext cx="3468444" cy="156288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14000"/>
                      </a:lnSpc>
                    </a:pPr>
                    <a:endParaRPr lang="en-US" altLang="zh-CN" sz="4800" b="1" dirty="0">
                      <a:solidFill>
                        <a:schemeClr val="bg1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103" name="矩形: 圆角 102"/>
                  <p:cNvSpPr/>
                  <p:nvPr/>
                </p:nvSpPr>
                <p:spPr>
                  <a:xfrm>
                    <a:off x="7489261" y="5816053"/>
                    <a:ext cx="5289561" cy="4773217"/>
                  </a:xfrm>
                  <a:prstGeom prst="roundRect">
                    <a:avLst>
                      <a:gd name="adj" fmla="val 4808"/>
                    </a:avLst>
                  </a:prstGeom>
                  <a:solidFill>
                    <a:schemeClr val="bg1"/>
                  </a:solidFill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4" name="矩形: 圆角 103"/>
                  <p:cNvSpPr/>
                  <p:nvPr/>
                </p:nvSpPr>
                <p:spPr>
                  <a:xfrm>
                    <a:off x="8325109" y="5785256"/>
                    <a:ext cx="3617865" cy="827791"/>
                  </a:xfrm>
                  <a:prstGeom prst="roundRect">
                    <a:avLst/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5" name="矩形 104"/>
                  <p:cNvSpPr/>
                  <p:nvPr/>
                </p:nvSpPr>
                <p:spPr>
                  <a:xfrm>
                    <a:off x="7724574" y="5769326"/>
                    <a:ext cx="3468444" cy="156288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14000"/>
                      </a:lnSpc>
                    </a:pPr>
                    <a:endParaRPr lang="en-US" altLang="zh-CN" sz="4800" b="1" dirty="0">
                      <a:solidFill>
                        <a:schemeClr val="bg1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110" name="矩形 109"/>
                  <p:cNvSpPr/>
                  <p:nvPr/>
                </p:nvSpPr>
                <p:spPr>
                  <a:xfrm>
                    <a:off x="13232473" y="5769326"/>
                    <a:ext cx="3468444" cy="156288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14000"/>
                      </a:lnSpc>
                    </a:pPr>
                    <a:endParaRPr lang="en-US" altLang="zh-CN" sz="4800" b="1" dirty="0">
                      <a:solidFill>
                        <a:schemeClr val="bg1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113" name="矩形: 圆角 112"/>
                  <p:cNvSpPr/>
                  <p:nvPr/>
                </p:nvSpPr>
                <p:spPr>
                  <a:xfrm>
                    <a:off x="13823165" y="5784193"/>
                    <a:ext cx="5289561" cy="4773217"/>
                  </a:xfrm>
                  <a:prstGeom prst="roundRect">
                    <a:avLst>
                      <a:gd name="adj" fmla="val 4808"/>
                    </a:avLst>
                  </a:prstGeom>
                  <a:solidFill>
                    <a:schemeClr val="bg1"/>
                  </a:solidFill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4" name="矩形: 圆角 113"/>
                  <p:cNvSpPr/>
                  <p:nvPr/>
                </p:nvSpPr>
                <p:spPr>
                  <a:xfrm>
                    <a:off x="14634127" y="5769326"/>
                    <a:ext cx="3617865" cy="827791"/>
                  </a:xfrm>
                  <a:prstGeom prst="roundRect">
                    <a:avLst/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5" name="矩形 114"/>
                  <p:cNvSpPr/>
                  <p:nvPr/>
                </p:nvSpPr>
                <p:spPr>
                  <a:xfrm>
                    <a:off x="14082365" y="5769326"/>
                    <a:ext cx="3468444" cy="156288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14000"/>
                      </a:lnSpc>
                    </a:pPr>
                    <a:endParaRPr lang="en-US" altLang="zh-CN" sz="4800" b="1" dirty="0">
                      <a:solidFill>
                        <a:schemeClr val="bg1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</p:grpSp>
            <p:sp>
              <p:nvSpPr>
                <p:cNvPr id="138" name="矩形: 圆角 137"/>
                <p:cNvSpPr/>
                <p:nvPr/>
              </p:nvSpPr>
              <p:spPr>
                <a:xfrm>
                  <a:off x="7771492" y="2178715"/>
                  <a:ext cx="2059837" cy="2318255"/>
                </a:xfrm>
                <a:prstGeom prst="roundRect">
                  <a:avLst>
                    <a:gd name="adj" fmla="val 4808"/>
                  </a:avLst>
                </a:prstGeom>
                <a:solidFill>
                  <a:schemeClr val="bg1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39" name="矩形: 圆角 138"/>
                <p:cNvSpPr/>
                <p:nvPr/>
              </p:nvSpPr>
              <p:spPr>
                <a:xfrm>
                  <a:off x="8186586" y="2170977"/>
                  <a:ext cx="1450025" cy="401852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45" name="组合 144"/>
              <p:cNvGrpSpPr/>
              <p:nvPr/>
            </p:nvGrpSpPr>
            <p:grpSpPr>
              <a:xfrm>
                <a:off x="4331419" y="1079830"/>
                <a:ext cx="2259144" cy="591574"/>
                <a:chOff x="4341209" y="1043974"/>
                <a:chExt cx="2259144" cy="591574"/>
              </a:xfrm>
            </p:grpSpPr>
            <p:sp>
              <p:nvSpPr>
                <p:cNvPr id="144" name="矩形: 圆角 143"/>
                <p:cNvSpPr/>
                <p:nvPr/>
              </p:nvSpPr>
              <p:spPr>
                <a:xfrm>
                  <a:off x="4512344" y="1075393"/>
                  <a:ext cx="1910654" cy="560155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7" name="矩形 86"/>
                <p:cNvSpPr/>
                <p:nvPr/>
              </p:nvSpPr>
              <p:spPr>
                <a:xfrm>
                  <a:off x="4341209" y="1043974"/>
                  <a:ext cx="2259144" cy="5835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zh-CN" altLang="en-US" sz="3200" dirty="0">
                      <a:solidFill>
                        <a:schemeClr val="bg1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语文要素</a:t>
                  </a:r>
                </a:p>
              </p:txBody>
            </p:sp>
          </p:grpSp>
          <p:grpSp>
            <p:nvGrpSpPr>
              <p:cNvPr id="36" name="组合 35"/>
              <p:cNvGrpSpPr/>
              <p:nvPr/>
            </p:nvGrpSpPr>
            <p:grpSpPr>
              <a:xfrm>
                <a:off x="1047888" y="2305213"/>
                <a:ext cx="8604885" cy="500422"/>
                <a:chOff x="1206065" y="2544304"/>
                <a:chExt cx="8604885" cy="500422"/>
              </a:xfrm>
            </p:grpSpPr>
            <p:sp>
              <p:nvSpPr>
                <p:cNvPr id="68" name="矩形 67"/>
                <p:cNvSpPr/>
                <p:nvPr/>
              </p:nvSpPr>
              <p:spPr>
                <a:xfrm>
                  <a:off x="1206065" y="2549384"/>
                  <a:ext cx="1172845" cy="4616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zh-CN" altLang="en-US" sz="2400" dirty="0">
                      <a:solidFill>
                        <a:schemeClr val="bg1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三年级</a:t>
                  </a:r>
                </a:p>
              </p:txBody>
            </p:sp>
            <p:sp>
              <p:nvSpPr>
                <p:cNvPr id="81" name="矩形 80"/>
                <p:cNvSpPr/>
                <p:nvPr/>
              </p:nvSpPr>
              <p:spPr>
                <a:xfrm>
                  <a:off x="3608270" y="2583039"/>
                  <a:ext cx="1175385" cy="46168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zh-CN" altLang="en-US" sz="2400" dirty="0">
                      <a:solidFill>
                        <a:schemeClr val="bg1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四年级</a:t>
                  </a:r>
                </a:p>
              </p:txBody>
            </p:sp>
            <p:sp>
              <p:nvSpPr>
                <p:cNvPr id="88" name="矩形 87"/>
                <p:cNvSpPr/>
                <p:nvPr/>
              </p:nvSpPr>
              <p:spPr>
                <a:xfrm>
                  <a:off x="6018730" y="2549384"/>
                  <a:ext cx="1147445" cy="4616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zh-CN" altLang="en-US" sz="2400" dirty="0">
                      <a:solidFill>
                        <a:schemeClr val="bg1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五年级</a:t>
                  </a:r>
                </a:p>
              </p:txBody>
            </p:sp>
            <p:sp>
              <p:nvSpPr>
                <p:cNvPr id="89" name="矩形 88"/>
                <p:cNvSpPr/>
                <p:nvPr/>
              </p:nvSpPr>
              <p:spPr>
                <a:xfrm>
                  <a:off x="8370770" y="2544304"/>
                  <a:ext cx="1440180" cy="4603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zh-CN" altLang="en-US" sz="2400" dirty="0">
                      <a:solidFill>
                        <a:schemeClr val="bg1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六年级</a:t>
                  </a:r>
                </a:p>
              </p:txBody>
            </p:sp>
          </p:grpSp>
          <p:cxnSp>
            <p:nvCxnSpPr>
              <p:cNvPr id="37" name="直接连接符 36"/>
              <p:cNvCxnSpPr/>
              <p:nvPr/>
            </p:nvCxnSpPr>
            <p:spPr>
              <a:xfrm>
                <a:off x="1601613" y="1864160"/>
                <a:ext cx="0" cy="396000"/>
              </a:xfrm>
              <a:prstGeom prst="line">
                <a:avLst/>
              </a:prstGeom>
              <a:ln w="19050">
                <a:solidFill>
                  <a:srgbClr val="0070C0"/>
                </a:solidFill>
                <a:round/>
                <a:headEnd w="med" len="med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接连接符 139"/>
              <p:cNvCxnSpPr/>
              <p:nvPr/>
            </p:nvCxnSpPr>
            <p:spPr>
              <a:xfrm flipH="1">
                <a:off x="4009390" y="1861230"/>
                <a:ext cx="0" cy="399415"/>
              </a:xfrm>
              <a:prstGeom prst="line">
                <a:avLst/>
              </a:prstGeom>
              <a:ln w="19050">
                <a:solidFill>
                  <a:srgbClr val="0070C0"/>
                </a:solidFill>
                <a:headEnd w="med" len="med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接连接符 141"/>
              <p:cNvCxnSpPr/>
              <p:nvPr/>
            </p:nvCxnSpPr>
            <p:spPr>
              <a:xfrm>
                <a:off x="6452719" y="1863525"/>
                <a:ext cx="0" cy="396000"/>
              </a:xfrm>
              <a:prstGeom prst="line">
                <a:avLst/>
              </a:prstGeom>
              <a:ln w="19050">
                <a:solidFill>
                  <a:srgbClr val="0070C0"/>
                </a:solidFill>
                <a:headEnd w="med" len="med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直接连接符 142"/>
              <p:cNvCxnSpPr/>
              <p:nvPr/>
            </p:nvCxnSpPr>
            <p:spPr>
              <a:xfrm>
                <a:off x="8931149" y="1848920"/>
                <a:ext cx="0" cy="396000"/>
              </a:xfrm>
              <a:prstGeom prst="line">
                <a:avLst/>
              </a:prstGeom>
              <a:ln w="19050">
                <a:solidFill>
                  <a:srgbClr val="0070C0"/>
                </a:solidFill>
                <a:headEnd w="med" len="med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 flipH="1">
                <a:off x="1601470" y="1848530"/>
                <a:ext cx="7344000" cy="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矩形 3"/>
          <p:cNvSpPr/>
          <p:nvPr/>
        </p:nvSpPr>
        <p:spPr>
          <a:xfrm>
            <a:off x="1055372" y="339090"/>
            <a:ext cx="9670415" cy="755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600" b="1" dirty="0">
                <a:solidFill>
                  <a:srgbClr val="00B050"/>
                </a:solidFill>
                <a:latin typeface="+mn-ea"/>
              </a:rPr>
              <a:t>策略单元语文要素进阶梳理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784352" y="3107690"/>
            <a:ext cx="19196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一边读一边预测，顺着故事情节去猜想。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772920" y="4280539"/>
            <a:ext cx="18923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学习预测的一些基本方法。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145282" y="3289300"/>
            <a:ext cx="194183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阅读时尝试从不同角度去思考，提出自己的问题。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6586855" y="3292476"/>
            <a:ext cx="17862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学习提高阅读速度的方法。</a:t>
            </a:r>
          </a:p>
        </p:txBody>
      </p:sp>
      <p:pic>
        <p:nvPicPr>
          <p:cNvPr id="30" name="图片 29" descr="羽毛笔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72922" y="977900"/>
            <a:ext cx="1001395" cy="1206500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8858252" y="3369310"/>
            <a:ext cx="199834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根据阅读目的，选用恰当的阅读方法。</a:t>
            </a:r>
          </a:p>
        </p:txBody>
      </p:sp>
      <p:grpSp>
        <p:nvGrpSpPr>
          <p:cNvPr id="92" name="组合 91"/>
          <p:cNvGrpSpPr/>
          <p:nvPr/>
        </p:nvGrpSpPr>
        <p:grpSpPr>
          <a:xfrm>
            <a:off x="244229" y="5993733"/>
            <a:ext cx="3644620" cy="689448"/>
            <a:chOff x="243619" y="5994000"/>
            <a:chExt cx="3645000" cy="689520"/>
          </a:xfrm>
        </p:grpSpPr>
        <p:sp>
          <p:nvSpPr>
            <p:cNvPr id="93" name="文本框 92"/>
            <p:cNvSpPr txBox="1"/>
            <p:nvPr/>
          </p:nvSpPr>
          <p:spPr>
            <a:xfrm>
              <a:off x="648619" y="5994000"/>
              <a:ext cx="3240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latin typeface="+mj-ea"/>
                  <a:ea typeface="+mj-ea"/>
                </a:rPr>
                <a:t> </a:t>
              </a:r>
              <a:r>
                <a:rPr lang="en-US" altLang="zh-CN" b="1" dirty="0" smtClean="0">
                  <a:latin typeface="+mj-ea"/>
                </a:rPr>
                <a:t>PPT9-3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94" name="图片 93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44229" y="5993733"/>
            <a:ext cx="3644620" cy="689448"/>
            <a:chOff x="243619" y="5994000"/>
            <a:chExt cx="3645000" cy="689520"/>
          </a:xfrm>
        </p:grpSpPr>
        <p:sp>
          <p:nvSpPr>
            <p:cNvPr id="7" name="文本框 6"/>
            <p:cNvSpPr txBox="1"/>
            <p:nvPr/>
          </p:nvSpPr>
          <p:spPr>
            <a:xfrm>
              <a:off x="648619" y="5994000"/>
              <a:ext cx="3240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latin typeface="+mj-ea"/>
                  <a:ea typeface="+mj-ea"/>
                </a:rPr>
                <a:t> </a:t>
              </a:r>
              <a:r>
                <a:rPr lang="en-US" altLang="zh-CN" b="1" dirty="0" smtClean="0">
                  <a:latin typeface="+mj-ea"/>
                </a:rPr>
                <a:t>PPT9-38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746760" y="486410"/>
            <a:ext cx="10655018" cy="1272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dirty="0" smtClean="0">
                <a:latin typeface="+mn-ea"/>
              </a:rPr>
              <a:t>·</a:t>
            </a:r>
            <a:r>
              <a:rPr lang="zh-CN" altLang="en-US" sz="3200" b="1" dirty="0" smtClean="0">
                <a:latin typeface="+mn-ea"/>
              </a:rPr>
              <a:t>思考</a:t>
            </a:r>
            <a:r>
              <a:rPr lang="zh-CN" altLang="en-US" sz="3200" b="1" dirty="0">
                <a:latin typeface="+mn-ea"/>
              </a:rPr>
              <a:t>：是不是提取出这些关键信息，我们就完成了阅读任务呢？你还运用了什么阅读方法？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899160" y="2352040"/>
            <a:ext cx="10620000" cy="3054350"/>
            <a:chOff x="1416" y="3584"/>
            <a:chExt cx="16724" cy="4810"/>
          </a:xfrm>
        </p:grpSpPr>
        <p:cxnSp>
          <p:nvCxnSpPr>
            <p:cNvPr id="3" name="直接连接符 2"/>
            <p:cNvCxnSpPr/>
            <p:nvPr/>
          </p:nvCxnSpPr>
          <p:spPr>
            <a:xfrm flipV="1">
              <a:off x="1416" y="3584"/>
              <a:ext cx="16724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V="1">
              <a:off x="1416" y="4547"/>
              <a:ext cx="16724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V="1">
              <a:off x="1416" y="5481"/>
              <a:ext cx="16724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V="1">
              <a:off x="1416" y="6437"/>
              <a:ext cx="16724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V="1">
              <a:off x="1416" y="7381"/>
              <a:ext cx="16724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V="1">
              <a:off x="1416" y="8394"/>
              <a:ext cx="16724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150492" y="1404821"/>
            <a:ext cx="8938055" cy="1170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ts val="3800"/>
              </a:lnSpc>
            </a:pPr>
            <a:r>
              <a:rPr lang="zh-CN" altLang="en-US" sz="3200" b="1" dirty="0" smtClean="0">
                <a:latin typeface="+mn-ea"/>
              </a:rPr>
              <a:t>方法</a:t>
            </a:r>
            <a:r>
              <a:rPr lang="zh-CN" altLang="en-US" sz="3200" b="1" dirty="0">
                <a:latin typeface="+mn-ea"/>
              </a:rPr>
              <a:t>一</a:t>
            </a:r>
            <a:r>
              <a:rPr lang="zh-CN" altLang="en-US" sz="3200" b="1" dirty="0" smtClean="0">
                <a:latin typeface="+mn-ea"/>
              </a:rPr>
              <a:t>：</a:t>
            </a:r>
            <a:endParaRPr lang="en-US" altLang="zh-CN" sz="3200" b="1" dirty="0" smtClean="0">
              <a:latin typeface="+mn-ea"/>
            </a:endParaRPr>
          </a:p>
          <a:p>
            <a:pPr fontAlgn="auto">
              <a:lnSpc>
                <a:spcPct val="120000"/>
              </a:lnSpc>
            </a:pPr>
            <a:r>
              <a:rPr lang="zh-CN" altLang="en-US" sz="3200" b="1" dirty="0" smtClean="0">
                <a:latin typeface="+mn-ea"/>
                <a:sym typeface="+mn-ea"/>
              </a:rPr>
              <a:t>    课本插图也可以帮助了解竹节人该怎么组装。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244229" y="5993733"/>
            <a:ext cx="3644620" cy="689448"/>
            <a:chOff x="243619" y="5994000"/>
            <a:chExt cx="3645000" cy="689520"/>
          </a:xfrm>
        </p:grpSpPr>
        <p:sp>
          <p:nvSpPr>
            <p:cNvPr id="7" name="文本框 6"/>
            <p:cNvSpPr txBox="1"/>
            <p:nvPr/>
          </p:nvSpPr>
          <p:spPr>
            <a:xfrm>
              <a:off x="648619" y="5994000"/>
              <a:ext cx="3240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latin typeface="+mj-ea"/>
                  <a:ea typeface="+mj-ea"/>
                </a:rPr>
                <a:t> </a:t>
              </a:r>
              <a:r>
                <a:rPr lang="en-US" altLang="zh-CN" b="1" dirty="0" smtClean="0">
                  <a:latin typeface="+mj-ea"/>
                </a:rPr>
                <a:t>PPT9-39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2160270" y="2624718"/>
            <a:ext cx="764159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  <a:buClrTx/>
              <a:buSzTx/>
              <a:buFontTx/>
            </a:pPr>
            <a:r>
              <a:rPr 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   插图上</a:t>
            </a:r>
            <a:r>
              <a:rPr lang="zh-CN" altLang="en-US" sz="3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竹节人的躯干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用的是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  <a:r>
              <a:rPr lang="zh-CN" altLang="en-US" sz="3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长截</a:t>
            </a:r>
            <a:r>
              <a:rPr lang="zh-CN" altLang="en-US" sz="30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毛</a:t>
            </a:r>
            <a:r>
              <a:rPr lang="zh-CN" altLang="en-US" sz="3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笔杆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，而</a:t>
            </a:r>
            <a:r>
              <a:rPr lang="zh-CN" altLang="en-US" sz="3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四肢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是</a:t>
            </a:r>
            <a:r>
              <a:rPr lang="zh-CN" altLang="en-US" sz="3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八截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短的</a:t>
            </a:r>
            <a:r>
              <a:rPr lang="zh-CN" altLang="en-US" sz="3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毛笔杆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制作而成</a:t>
            </a:r>
            <a:r>
              <a:rPr lang="zh-CN" altLang="en-US" sz="3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的；</a:t>
            </a:r>
            <a:r>
              <a:rPr lang="zh-CN" altLang="en-US" sz="3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一对</a:t>
            </a:r>
            <a:r>
              <a:rPr lang="zh-CN" altLang="en-US" sz="30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小眼</a:t>
            </a:r>
            <a:r>
              <a:rPr lang="zh-CN" altLang="en-US" sz="3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要钻在</a:t>
            </a:r>
            <a:r>
              <a:rPr lang="zh-CN" altLang="en-US" sz="30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长竹节的上边一些</a:t>
            </a:r>
            <a:r>
              <a:rPr lang="zh-CN" altLang="en-US" sz="3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，两个小眼要</a:t>
            </a:r>
            <a:r>
              <a:rPr lang="zh-CN" altLang="en-US" sz="30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对称分布</a:t>
            </a:r>
            <a:r>
              <a:rPr lang="zh-CN" altLang="en-US" sz="3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，这样才能装好手臂；锯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好的毛笔杆是</a:t>
            </a:r>
            <a:r>
              <a:rPr lang="zh-CN" altLang="en-US" sz="3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用纳鞋底的线连接在一起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的。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648183" y="2362507"/>
            <a:ext cx="1514141" cy="2166788"/>
          </a:xfrm>
          <a:prstGeom prst="rect">
            <a:avLst/>
          </a:prstGeom>
        </p:spPr>
      </p:pic>
      <p:pic>
        <p:nvPicPr>
          <p:cNvPr id="5123" name="Picture 3" descr="D:\000陈娟\000000语文\0000六年级\000六年级竹节人\000插画\竹节人1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801860" y="2860499"/>
            <a:ext cx="1964087" cy="261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846"/>
    </mc:Choice>
    <mc:Fallback xmlns="">
      <p:transition spd="slow" advTm="83846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44229" y="5993733"/>
            <a:ext cx="3644620" cy="689448"/>
            <a:chOff x="243619" y="5994000"/>
            <a:chExt cx="3645000" cy="689520"/>
          </a:xfrm>
        </p:grpSpPr>
        <p:sp>
          <p:nvSpPr>
            <p:cNvPr id="7" name="文本框 6"/>
            <p:cNvSpPr txBox="1"/>
            <p:nvPr/>
          </p:nvSpPr>
          <p:spPr>
            <a:xfrm>
              <a:off x="648619" y="5994000"/>
              <a:ext cx="3240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latin typeface="+mj-ea"/>
                  <a:ea typeface="+mj-ea"/>
                </a:rPr>
                <a:t> </a:t>
              </a:r>
              <a:r>
                <a:rPr lang="en-US" altLang="zh-CN" b="1" dirty="0" smtClean="0">
                  <a:latin typeface="+mj-ea"/>
                </a:rPr>
                <a:t>PPT9-40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  <p:sp>
        <p:nvSpPr>
          <p:cNvPr id="10" name="矩形 9"/>
          <p:cNvSpPr/>
          <p:nvPr/>
        </p:nvSpPr>
        <p:spPr>
          <a:xfrm>
            <a:off x="2199193" y="1410265"/>
            <a:ext cx="9086127" cy="1759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zh-CN" altLang="en-US" sz="3200" b="1" dirty="0" smtClean="0">
                <a:latin typeface="+mn-ea"/>
              </a:rPr>
              <a:t>方法二：</a:t>
            </a:r>
            <a:endParaRPr lang="en-US" altLang="zh-CN" sz="3200" b="1" dirty="0">
              <a:latin typeface="+mn-ea"/>
            </a:endParaRPr>
          </a:p>
          <a:p>
            <a:pPr fontAlgn="auto">
              <a:lnSpc>
                <a:spcPct val="120000"/>
              </a:lnSpc>
            </a:pPr>
            <a:r>
              <a:rPr lang="zh-CN" altLang="en-US" sz="3200" b="1" dirty="0" smtClean="0">
                <a:latin typeface="+mn-ea"/>
              </a:rPr>
              <a:t>    我通过第</a:t>
            </a:r>
            <a:r>
              <a:rPr lang="en-US" altLang="zh-CN" sz="3200" b="1" dirty="0" smtClean="0">
                <a:latin typeface="+mn-ea"/>
              </a:rPr>
              <a:t>3</a:t>
            </a:r>
            <a:r>
              <a:rPr lang="zh-CN" altLang="en-US" sz="3200" b="1" dirty="0" smtClean="0">
                <a:latin typeface="+mn-ea"/>
              </a:rPr>
              <a:t>自然段的内容明白了</a:t>
            </a:r>
            <a:r>
              <a:rPr lang="zh-CN" altLang="en-US" sz="3200" b="1" dirty="0">
                <a:latin typeface="+mn-ea"/>
              </a:rPr>
              <a:t>每</a:t>
            </a:r>
            <a:r>
              <a:rPr lang="zh-CN" altLang="en-US" sz="3200" b="1" dirty="0" smtClean="0">
                <a:latin typeface="+mn-ea"/>
              </a:rPr>
              <a:t>部分材料对应竹节人的哪些部位。</a:t>
            </a:r>
          </a:p>
        </p:txBody>
      </p:sp>
      <p:sp>
        <p:nvSpPr>
          <p:cNvPr id="11" name="矩形 10"/>
          <p:cNvSpPr/>
          <p:nvPr/>
        </p:nvSpPr>
        <p:spPr>
          <a:xfrm>
            <a:off x="2141319" y="3122452"/>
            <a:ext cx="9329195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寸把长</a:t>
            </a:r>
            <a:r>
              <a:rPr lang="zh-CN" altLang="en-US" sz="3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的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一</a:t>
            </a:r>
            <a:r>
              <a:rPr lang="zh-CN" altLang="en-US" sz="30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截</a:t>
            </a: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r>
              <a:rPr lang="zh-CN" altLang="en-US" sz="30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毛笔杆对应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的是竹节人的脑袋和躯干，而</a:t>
            </a: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八</a:t>
            </a:r>
            <a:r>
              <a:rPr lang="zh-CN" altLang="en-US" sz="3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截</a:t>
            </a:r>
            <a:r>
              <a:rPr lang="zh-CN" altLang="en-US" sz="3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短的</a:t>
            </a:r>
            <a:r>
              <a:rPr lang="en-US" altLang="zh-CN" sz="30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毛笔杆</a:t>
            </a:r>
            <a:r>
              <a:rPr lang="zh-CN" altLang="en-US" sz="30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做成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了四肢，</a:t>
            </a:r>
            <a:r>
              <a:rPr lang="zh-CN" altLang="en-US" sz="30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即</a:t>
            </a:r>
            <a:r>
              <a:rPr lang="zh-CN" altLang="en-US" sz="3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两</a:t>
            </a:r>
            <a:r>
              <a:rPr lang="zh-CN" altLang="en-US" sz="3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截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短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毛</a:t>
            </a:r>
            <a:r>
              <a:rPr lang="zh-CN" altLang="en-US" sz="30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笔杆为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一肢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" y="2557753"/>
            <a:ext cx="2218826" cy="22573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846"/>
    </mc:Choice>
    <mc:Fallback xmlns="">
      <p:transition spd="slow" advTm="83846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44229" y="5993733"/>
            <a:ext cx="3644620" cy="689448"/>
            <a:chOff x="243619" y="5994000"/>
            <a:chExt cx="3645000" cy="689520"/>
          </a:xfrm>
        </p:grpSpPr>
        <p:sp>
          <p:nvSpPr>
            <p:cNvPr id="7" name="文本框 6"/>
            <p:cNvSpPr txBox="1"/>
            <p:nvPr/>
          </p:nvSpPr>
          <p:spPr>
            <a:xfrm>
              <a:off x="648619" y="5994000"/>
              <a:ext cx="3240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latin typeface="+mj-ea"/>
                  <a:ea typeface="+mj-ea"/>
                </a:rPr>
                <a:t> </a:t>
              </a:r>
              <a:r>
                <a:rPr lang="en-US" altLang="zh-CN" b="1" dirty="0" smtClean="0">
                  <a:latin typeface="+mj-ea"/>
                </a:rPr>
                <a:t>PPT9-41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  <p:sp>
        <p:nvSpPr>
          <p:cNvPr id="16" name="矩形 15"/>
          <p:cNvSpPr/>
          <p:nvPr/>
        </p:nvSpPr>
        <p:spPr>
          <a:xfrm>
            <a:off x="1976874" y="1305234"/>
            <a:ext cx="9447341" cy="2350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zh-CN" altLang="en-US" sz="3200" b="1" dirty="0" smtClean="0">
                <a:latin typeface="+mn-ea"/>
              </a:rPr>
              <a:t>方法三：   </a:t>
            </a:r>
            <a:endParaRPr lang="en-US" altLang="zh-CN" sz="3200" b="1" dirty="0" smtClean="0">
              <a:latin typeface="+mn-ea"/>
            </a:endParaRPr>
          </a:p>
          <a:p>
            <a:pPr fontAlgn="auto">
              <a:lnSpc>
                <a:spcPct val="120000"/>
              </a:lnSpc>
            </a:pPr>
            <a:r>
              <a:rPr lang="zh-CN" altLang="en-US" sz="3200" b="1" dirty="0" smtClean="0">
                <a:latin typeface="+mn-ea"/>
              </a:rPr>
              <a:t>    我不仅读了第</a:t>
            </a:r>
            <a:r>
              <a:rPr lang="en-US" altLang="zh-CN" sz="3200" b="1" dirty="0" smtClean="0">
                <a:latin typeface="+mn-ea"/>
              </a:rPr>
              <a:t>3</a:t>
            </a:r>
            <a:r>
              <a:rPr lang="zh-CN" altLang="en-US" sz="3200" b="1" dirty="0" smtClean="0">
                <a:latin typeface="+mn-ea"/>
              </a:rPr>
              <a:t>自然段，还阅读了如何玩竹节人的段落，因为知道了玩法，能让我更好地了解如何制作竹节人。</a:t>
            </a:r>
          </a:p>
        </p:txBody>
      </p:sp>
      <p:sp>
        <p:nvSpPr>
          <p:cNvPr id="17" name="矩形 16"/>
          <p:cNvSpPr/>
          <p:nvPr/>
        </p:nvSpPr>
        <p:spPr>
          <a:xfrm>
            <a:off x="2099310" y="3654429"/>
            <a:ext cx="9338945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  <a:buClrTx/>
              <a:buSzTx/>
              <a:buFontTx/>
            </a:pPr>
            <a:r>
              <a:rPr 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zh-CN" altLang="en-US" sz="3000" b="1" dirty="0"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8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自然段中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“把穿着九个竹节的鞋线嵌入课桌裂缝里，在下面一拉紧”，</a:t>
            </a:r>
            <a:r>
              <a:rPr lang="zh-CN" altLang="en-US" sz="30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说明制作竹节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人用的材料是竹节和鞋线。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300565" y="2688643"/>
            <a:ext cx="1933682" cy="21495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846"/>
    </mc:Choice>
    <mc:Fallback xmlns="">
      <p:transition spd="slow" advTm="83846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648970" y="466726"/>
            <a:ext cx="10655018" cy="796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ea"/>
              </a:rPr>
              <a:t>小结</a:t>
            </a:r>
            <a:endParaRPr lang="zh-CN" altLang="en-US" sz="4400" b="1" dirty="0">
              <a:solidFill>
                <a:schemeClr val="tx2">
                  <a:lumMod val="60000"/>
                  <a:lumOff val="40000"/>
                </a:schemeClr>
              </a:solidFill>
              <a:latin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52423" y="1536700"/>
            <a:ext cx="10251565" cy="4225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在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阅读的时候，不仅要使用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提取关键信息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的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方法，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还要运用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结合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图片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、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关联其他阅读内容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等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方法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完成阅读任务。这就是根据阅读目的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选用恰当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的阅读策略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lang="en-US" altLang="zh-CN" sz="3200" b="1" dirty="0" smtClean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提取关键信息的时候，要注意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信息的准确性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。一是要关注课文中的表示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长短、数量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的词语，如“寸把长的一截”“八截短的”“一对”等；二是要</a:t>
            </a:r>
            <a:r>
              <a:rPr lang="zh-CN" altLang="en-US" sz="32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结合文字和图片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弄清楚竹节人的各个部位的安装位置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44229" y="5993733"/>
            <a:ext cx="3644620" cy="689448"/>
            <a:chOff x="243619" y="5994000"/>
            <a:chExt cx="3645000" cy="689520"/>
          </a:xfrm>
        </p:grpSpPr>
        <p:sp>
          <p:nvSpPr>
            <p:cNvPr id="7" name="文本框 6"/>
            <p:cNvSpPr txBox="1"/>
            <p:nvPr/>
          </p:nvSpPr>
          <p:spPr>
            <a:xfrm>
              <a:off x="648619" y="5994000"/>
              <a:ext cx="3240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latin typeface="+mj-ea"/>
                  <a:ea typeface="+mj-ea"/>
                </a:rPr>
                <a:t> </a:t>
              </a:r>
              <a:r>
                <a:rPr lang="en-US" altLang="zh-CN" b="1" dirty="0" smtClean="0">
                  <a:latin typeface="+mj-ea"/>
                </a:rPr>
                <a:t>PPT9-42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54940" y="2976880"/>
            <a:ext cx="12038330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5400" dirty="0">
                <a:solidFill>
                  <a:srgbClr val="FF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</a:t>
            </a:r>
            <a:r>
              <a:rPr lang="zh-CN" altLang="en-US" sz="5400" dirty="0" smtClean="0">
                <a:solidFill>
                  <a:srgbClr val="FF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、写玩具</a:t>
            </a:r>
            <a:r>
              <a:rPr lang="zh-CN" altLang="en-US" sz="5400" dirty="0">
                <a:solidFill>
                  <a:srgbClr val="FF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制作指南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44229" y="5993733"/>
            <a:ext cx="3239662" cy="689448"/>
            <a:chOff x="243619" y="5994000"/>
            <a:chExt cx="3240000" cy="689520"/>
          </a:xfrm>
        </p:grpSpPr>
        <p:sp>
          <p:nvSpPr>
            <p:cNvPr id="4" name="文本框 3"/>
            <p:cNvSpPr txBox="1"/>
            <p:nvPr/>
          </p:nvSpPr>
          <p:spPr>
            <a:xfrm>
              <a:off x="648619" y="5994000"/>
              <a:ext cx="2835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latin typeface="+mj-ea"/>
                  <a:ea typeface="+mj-ea"/>
                </a:rPr>
                <a:t> </a:t>
              </a:r>
              <a:r>
                <a:rPr lang="en-US" altLang="zh-CN" b="1" dirty="0" smtClean="0">
                  <a:latin typeface="+mj-ea"/>
                </a:rPr>
                <a:t>PPT9-43</a:t>
              </a:r>
              <a:endParaRPr lang="en-US" altLang="zh-CN" sz="11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44229" y="5993733"/>
            <a:ext cx="3644620" cy="689448"/>
            <a:chOff x="243619" y="5994000"/>
            <a:chExt cx="3645000" cy="689520"/>
          </a:xfrm>
        </p:grpSpPr>
        <p:sp>
          <p:nvSpPr>
            <p:cNvPr id="7" name="文本框 6"/>
            <p:cNvSpPr txBox="1"/>
            <p:nvPr/>
          </p:nvSpPr>
          <p:spPr>
            <a:xfrm>
              <a:off x="648619" y="5994000"/>
              <a:ext cx="3240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latin typeface="+mj-ea"/>
                  <a:ea typeface="+mj-ea"/>
                </a:rPr>
                <a:t> </a:t>
              </a:r>
              <a:r>
                <a:rPr lang="en-US" altLang="zh-CN" b="1" dirty="0" smtClean="0">
                  <a:latin typeface="+mj-ea"/>
                </a:rPr>
                <a:t>PPT9-44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746762" y="486410"/>
            <a:ext cx="10862945" cy="1863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dirty="0" smtClean="0">
                <a:latin typeface="+mn-ea"/>
              </a:rPr>
              <a:t>·</a:t>
            </a:r>
            <a:r>
              <a:rPr lang="zh-CN" altLang="en-US" sz="3200" b="1" dirty="0" smtClean="0">
                <a:latin typeface="+mn-ea"/>
              </a:rPr>
              <a:t>思考</a:t>
            </a:r>
            <a:r>
              <a:rPr lang="zh-CN" altLang="en-US" sz="3200" b="1" dirty="0">
                <a:latin typeface="+mn-ea"/>
              </a:rPr>
              <a:t>：我们通过精读课文相关的内容，已经</a:t>
            </a:r>
            <a:r>
              <a:rPr lang="zh-CN" altLang="en-US" sz="3200" b="1" dirty="0" smtClean="0">
                <a:latin typeface="+mn-ea"/>
              </a:rPr>
              <a:t>了解了竹节</a:t>
            </a:r>
            <a:r>
              <a:rPr lang="zh-CN" altLang="en-US" sz="3200" b="1" dirty="0">
                <a:latin typeface="+mn-ea"/>
              </a:rPr>
              <a:t>人的制作方法，接下来怎么写玩具制作指南</a:t>
            </a:r>
            <a:r>
              <a:rPr lang="zh-CN" altLang="en-US" sz="3200" b="1" dirty="0" smtClean="0">
                <a:latin typeface="+mn-ea"/>
              </a:rPr>
              <a:t>呢？写</a:t>
            </a:r>
            <a:r>
              <a:rPr lang="zh-CN" altLang="en-US" sz="3200" b="1" dirty="0">
                <a:latin typeface="+mn-ea"/>
              </a:rPr>
              <a:t>的时候要注意什么？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899160" y="2725420"/>
            <a:ext cx="10619740" cy="2442845"/>
            <a:chOff x="1416" y="4547"/>
            <a:chExt cx="16724" cy="3847"/>
          </a:xfrm>
        </p:grpSpPr>
        <p:cxnSp>
          <p:nvCxnSpPr>
            <p:cNvPr id="6" name="直接连接符 5"/>
            <p:cNvCxnSpPr/>
            <p:nvPr/>
          </p:nvCxnSpPr>
          <p:spPr>
            <a:xfrm flipV="1">
              <a:off x="1416" y="4547"/>
              <a:ext cx="16724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V="1">
              <a:off x="1416" y="5481"/>
              <a:ext cx="16724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V="1">
              <a:off x="1416" y="6437"/>
              <a:ext cx="16724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V="1">
              <a:off x="1416" y="7381"/>
              <a:ext cx="16724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V="1">
              <a:off x="1416" y="8394"/>
              <a:ext cx="16724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44229" y="5993733"/>
            <a:ext cx="3644620" cy="689448"/>
            <a:chOff x="243619" y="5994000"/>
            <a:chExt cx="3645000" cy="689520"/>
          </a:xfrm>
        </p:grpSpPr>
        <p:sp>
          <p:nvSpPr>
            <p:cNvPr id="7" name="文本框 6"/>
            <p:cNvSpPr txBox="1"/>
            <p:nvPr/>
          </p:nvSpPr>
          <p:spPr>
            <a:xfrm>
              <a:off x="648619" y="5994000"/>
              <a:ext cx="3240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latin typeface="+mj-ea"/>
                  <a:ea typeface="+mj-ea"/>
                </a:rPr>
                <a:t> </a:t>
              </a:r>
              <a:r>
                <a:rPr lang="en-US" altLang="zh-CN" b="1" dirty="0" smtClean="0">
                  <a:latin typeface="+mj-ea"/>
                </a:rPr>
                <a:t>PPT9-45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746762" y="486410"/>
            <a:ext cx="10862945" cy="1863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dirty="0" smtClean="0">
                <a:latin typeface="+mn-ea"/>
              </a:rPr>
              <a:t>·</a:t>
            </a:r>
            <a:r>
              <a:rPr lang="zh-CN" altLang="en-US" sz="3200" b="1" dirty="0" smtClean="0">
                <a:latin typeface="+mn-ea"/>
              </a:rPr>
              <a:t>思考</a:t>
            </a:r>
            <a:r>
              <a:rPr lang="zh-CN" altLang="en-US" sz="3200" b="1" dirty="0">
                <a:latin typeface="+mn-ea"/>
              </a:rPr>
              <a:t>：我们通过精读课文相关的内容，已经</a:t>
            </a:r>
            <a:r>
              <a:rPr lang="zh-CN" altLang="en-US" sz="3200" b="1" dirty="0" smtClean="0">
                <a:latin typeface="+mn-ea"/>
              </a:rPr>
              <a:t>了解了竹节</a:t>
            </a:r>
            <a:r>
              <a:rPr lang="zh-CN" altLang="en-US" sz="3200" b="1" dirty="0">
                <a:latin typeface="+mn-ea"/>
              </a:rPr>
              <a:t>人的制作方法，接下来怎么写玩具制作指南</a:t>
            </a:r>
            <a:r>
              <a:rPr lang="zh-CN" altLang="en-US" sz="3200" b="1" dirty="0" smtClean="0">
                <a:latin typeface="+mn-ea"/>
              </a:rPr>
              <a:t>呢？写</a:t>
            </a:r>
            <a:r>
              <a:rPr lang="zh-CN" altLang="en-US" sz="3200" b="1" dirty="0">
                <a:latin typeface="+mn-ea"/>
              </a:rPr>
              <a:t>的时候要注意什么</a:t>
            </a:r>
            <a:r>
              <a:rPr lang="zh-CN" altLang="en-US" sz="3200" b="1" dirty="0" smtClean="0">
                <a:latin typeface="+mn-ea"/>
              </a:rPr>
              <a:t>？</a:t>
            </a:r>
            <a:endParaRPr lang="zh-CN" altLang="en-US" sz="3200" b="1" dirty="0">
              <a:latin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97255" y="2966962"/>
            <a:ext cx="10621645" cy="2972435"/>
            <a:chOff x="1413" y="4547"/>
            <a:chExt cx="16727" cy="4681"/>
          </a:xfrm>
        </p:grpSpPr>
        <p:cxnSp>
          <p:nvCxnSpPr>
            <p:cNvPr id="10" name="直接连接符 9"/>
            <p:cNvCxnSpPr/>
            <p:nvPr/>
          </p:nvCxnSpPr>
          <p:spPr>
            <a:xfrm flipV="1">
              <a:off x="1416" y="4547"/>
              <a:ext cx="16724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1416" y="5481"/>
              <a:ext cx="16724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V="1">
              <a:off x="1416" y="6437"/>
              <a:ext cx="16724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V="1">
              <a:off x="1416" y="7381"/>
              <a:ext cx="16724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V="1">
              <a:off x="1416" y="8286"/>
              <a:ext cx="16724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V="1">
              <a:off x="1413" y="9228"/>
              <a:ext cx="16724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矩形 20"/>
          <p:cNvSpPr/>
          <p:nvPr/>
        </p:nvSpPr>
        <p:spPr>
          <a:xfrm>
            <a:off x="974092" y="2391017"/>
            <a:ext cx="10408285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 smtClean="0">
                <a:solidFill>
                  <a:srgbClr val="0070C0"/>
                </a:solidFill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A</a:t>
            </a:r>
            <a:r>
              <a:rPr lang="zh-CN" altLang="en-US" sz="3200" b="1" dirty="0">
                <a:solidFill>
                  <a:srgbClr val="0070C0"/>
                </a:solidFill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.</a:t>
            </a:r>
            <a:r>
              <a:rPr lang="zh-CN" altLang="en-US" sz="32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需要准备什么制作材料、工具。  </a:t>
            </a:r>
          </a:p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0070C0"/>
                </a:solidFill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B.</a:t>
            </a:r>
            <a:r>
              <a:rPr lang="zh-CN" altLang="en-US" sz="32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制作分几个步骤，每个步骤怎么</a:t>
            </a:r>
            <a:r>
              <a:rPr lang="zh-CN" altLang="en-US" sz="32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操作，语言要简洁、有条理。  </a:t>
            </a:r>
            <a:endParaRPr lang="zh-CN" altLang="en-US" sz="32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0070C0"/>
                </a:solidFill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C</a:t>
            </a:r>
            <a:r>
              <a:rPr lang="zh-CN" altLang="en-US" sz="3200" b="1" dirty="0" smtClean="0">
                <a:solidFill>
                  <a:srgbClr val="0070C0"/>
                </a:solidFill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.对于</a:t>
            </a:r>
            <a:r>
              <a:rPr lang="zh-CN" altLang="en-US" sz="32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竹节</a:t>
            </a:r>
            <a:r>
              <a:rPr lang="zh-CN" altLang="en-US" sz="32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人各部分材料的长短、</a:t>
            </a:r>
            <a:r>
              <a:rPr lang="zh-CN" altLang="en-US" sz="32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数量以及安装位置等描述要准确。</a:t>
            </a:r>
            <a:endParaRPr lang="en-US" altLang="zh-CN" sz="32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200" b="1" dirty="0" smtClean="0">
                <a:solidFill>
                  <a:srgbClr val="0070C0"/>
                </a:solidFill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D. 说清楚</a:t>
            </a:r>
            <a:r>
              <a:rPr lang="zh-CN" altLang="en-US" sz="32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制作</a:t>
            </a:r>
            <a:r>
              <a:rPr lang="zh-CN" altLang="en-US" sz="32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过程中的注意事项。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766110" y="1661476"/>
            <a:ext cx="10655018" cy="3310759"/>
            <a:chOff x="766110" y="466726"/>
            <a:chExt cx="10655018" cy="3310759"/>
          </a:xfrm>
        </p:grpSpPr>
        <p:sp>
          <p:nvSpPr>
            <p:cNvPr id="8" name="矩形 7"/>
            <p:cNvSpPr/>
            <p:nvPr/>
          </p:nvSpPr>
          <p:spPr>
            <a:xfrm>
              <a:off x="766110" y="466726"/>
              <a:ext cx="10655018" cy="9048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44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ea"/>
                </a:rPr>
                <a:t>小</a:t>
              </a:r>
              <a:r>
                <a:rPr lang="zh-CN" altLang="en-US" sz="44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ea"/>
                </a:rPr>
                <a:t>结</a:t>
              </a:r>
              <a:endParaRPr lang="zh-CN" altLang="en-US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ea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467962" y="1470530"/>
              <a:ext cx="9251315" cy="23069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40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   </a:t>
              </a:r>
              <a:r>
                <a:rPr lang="zh-CN" altLang="en-US" sz="40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我们在阅读的时候要对文中的内容进行</a:t>
              </a:r>
              <a:r>
                <a:rPr lang="zh-CN" altLang="en-US" sz="4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归纳</a:t>
              </a:r>
              <a:r>
                <a:rPr lang="zh-CN" altLang="en-US" sz="40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、</a:t>
              </a:r>
              <a:r>
                <a:rPr lang="zh-CN" altLang="en-US" sz="4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概括</a:t>
              </a:r>
              <a:r>
                <a:rPr lang="zh-CN" altLang="en-US" sz="40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，可以将归纳概括出的内容批注在课文旁边的空白处。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44229" y="5993733"/>
            <a:ext cx="3644620" cy="689448"/>
            <a:chOff x="243619" y="5994000"/>
            <a:chExt cx="3645000" cy="689520"/>
          </a:xfrm>
        </p:grpSpPr>
        <p:sp>
          <p:nvSpPr>
            <p:cNvPr id="7" name="文本框 6"/>
            <p:cNvSpPr txBox="1"/>
            <p:nvPr/>
          </p:nvSpPr>
          <p:spPr>
            <a:xfrm>
              <a:off x="648619" y="5994000"/>
              <a:ext cx="3240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latin typeface="+mj-ea"/>
                  <a:ea typeface="+mj-ea"/>
                </a:rPr>
                <a:t> </a:t>
              </a:r>
              <a:r>
                <a:rPr lang="en-US" altLang="zh-CN" b="1" dirty="0" smtClean="0">
                  <a:latin typeface="+mj-ea"/>
                </a:rPr>
                <a:t>PPT9-46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44229" y="5993733"/>
            <a:ext cx="3644620" cy="689448"/>
            <a:chOff x="243619" y="5994000"/>
            <a:chExt cx="3645000" cy="689520"/>
          </a:xfrm>
        </p:grpSpPr>
        <p:sp>
          <p:nvSpPr>
            <p:cNvPr id="7" name="文本框 6"/>
            <p:cNvSpPr txBox="1"/>
            <p:nvPr/>
          </p:nvSpPr>
          <p:spPr>
            <a:xfrm>
              <a:off x="648619" y="5994000"/>
              <a:ext cx="3240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latin typeface="+mj-ea"/>
                  <a:ea typeface="+mj-ea"/>
                </a:rPr>
                <a:t> </a:t>
              </a:r>
              <a:r>
                <a:rPr lang="en-US" altLang="zh-CN" b="1" dirty="0" smtClean="0">
                  <a:latin typeface="+mj-ea"/>
                </a:rPr>
                <a:t>PPT9-47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  <p:cxnSp>
        <p:nvCxnSpPr>
          <p:cNvPr id="2" name="直接连接符 1"/>
          <p:cNvCxnSpPr/>
          <p:nvPr/>
        </p:nvCxnSpPr>
        <p:spPr>
          <a:xfrm>
            <a:off x="3597275" y="3449955"/>
            <a:ext cx="20497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C:\Users\dell\Desktop\对话框-0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40445">
            <a:off x="1958798" y="785284"/>
            <a:ext cx="8632784" cy="538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文件\插画\小小孩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574953" y="2034621"/>
            <a:ext cx="2770462" cy="314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3345463" y="2275349"/>
            <a:ext cx="6660444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zh-CN" altLang="en-US" sz="4000" b="1" dirty="0" smtClean="0">
                <a:solidFill>
                  <a:prstClr val="black"/>
                </a:solidFill>
                <a:latin typeface="+mn-ea"/>
              </a:rPr>
              <a:t>    根据梳理的信息与同学交流，并完善</a:t>
            </a:r>
            <a:r>
              <a:rPr lang="en-US" altLang="zh-CN" sz="4000" b="1" dirty="0" smtClean="0">
                <a:solidFill>
                  <a:prstClr val="black"/>
                </a:solidFill>
                <a:latin typeface="+mn-ea"/>
              </a:rPr>
              <a:t>“</a:t>
            </a:r>
            <a:r>
              <a:rPr lang="zh-CN" altLang="en-US" sz="4000" b="1" dirty="0" smtClean="0">
                <a:solidFill>
                  <a:prstClr val="black"/>
                </a:solidFill>
                <a:latin typeface="+mn-ea"/>
              </a:rPr>
              <a:t>竹节人</a:t>
            </a:r>
            <a:r>
              <a:rPr lang="en-US" altLang="zh-CN" sz="4000" b="1" dirty="0" smtClean="0">
                <a:solidFill>
                  <a:prstClr val="black"/>
                </a:solidFill>
                <a:latin typeface="+mn-ea"/>
              </a:rPr>
              <a:t>”</a:t>
            </a:r>
            <a:r>
              <a:rPr lang="zh-CN" altLang="en-US" sz="4000" b="1" dirty="0" smtClean="0">
                <a:solidFill>
                  <a:prstClr val="black"/>
                </a:solidFill>
                <a:latin typeface="+mn-ea"/>
              </a:rPr>
              <a:t>的制作指南。</a:t>
            </a:r>
            <a:endParaRPr lang="en-US" altLang="zh-CN" sz="4000" b="1" dirty="0">
              <a:solidFill>
                <a:prstClr val="black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7147218" y="0"/>
            <a:ext cx="5049545" cy="6858000"/>
            <a:chOff x="3533755" y="0"/>
            <a:chExt cx="5049545" cy="685800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03" t="5684" r="5402" b="5855"/>
            <a:stretch/>
          </p:blipFill>
          <p:spPr>
            <a:xfrm>
              <a:off x="3533755" y="0"/>
              <a:ext cx="4817317" cy="68580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715658" y="1248225"/>
              <a:ext cx="34676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读书好比串门儿</a:t>
              </a:r>
              <a:r>
                <a:rPr lang="en-US" altLang="zh-CN" sz="16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——</a:t>
              </a:r>
              <a:r>
                <a:rPr lang="zh-CN" altLang="en-US" sz="16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隐身的串门儿。</a:t>
              </a:r>
              <a:endPara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r>
                <a:rPr lang="en-US" altLang="zh-CN" sz="16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                        </a:t>
              </a:r>
              <a:r>
                <a:rPr lang="en-US" altLang="zh-CN" sz="1600" dirty="0" smtClean="0">
                  <a:latin typeface="Batang" panose="02030600000101010101" pitchFamily="18" charset="-127"/>
                  <a:ea typeface="Batang" panose="02030600000101010101" pitchFamily="18" charset="-127"/>
                </a:rPr>
                <a:t>——</a:t>
              </a:r>
              <a:r>
                <a:rPr lang="zh-CN" altLang="en-US" sz="1600" dirty="0">
                  <a:latin typeface="楷体" panose="02010609060101010101" pitchFamily="49" charset="-122"/>
                  <a:ea typeface="楷体" panose="02010609060101010101" pitchFamily="49" charset="-122"/>
                </a:rPr>
                <a:t>杨绛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564734" y="537599"/>
              <a:ext cx="461665" cy="132442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b="1" dirty="0" smtClean="0">
                  <a:latin typeface="华文仿宋" panose="02010600040101010101" pitchFamily="2" charset="-122"/>
                  <a:ea typeface="华文仿宋" panose="02010600040101010101" pitchFamily="2" charset="-122"/>
                </a:rPr>
                <a:t>第三单元</a:t>
              </a:r>
              <a:endParaRPr lang="zh-CN" altLang="en-US" b="1" dirty="0">
                <a:latin typeface="华文仿宋" panose="02010600040101010101" pitchFamily="2" charset="-122"/>
                <a:ea typeface="华文仿宋" panose="02010600040101010101" pitchFamily="2" charset="-122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925700" y="5442855"/>
              <a:ext cx="3657600" cy="588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 smtClean="0"/>
                <a:t>根据阅读目的，选用恰当的阅读方法。</a:t>
              </a:r>
              <a:endParaRPr lang="en-US" altLang="zh-CN" sz="1400" dirty="0" smtClean="0"/>
            </a:p>
            <a:p>
              <a:pPr>
                <a:lnSpc>
                  <a:spcPct val="120000"/>
                </a:lnSpc>
              </a:pPr>
              <a:r>
                <a:rPr lang="zh-CN" altLang="en-US" sz="1400" dirty="0"/>
                <a:t>写生活</a:t>
              </a:r>
              <a:r>
                <a:rPr lang="zh-CN" altLang="en-US" sz="1400" dirty="0" smtClean="0"/>
                <a:t>体验，试着表达自己的看法。</a:t>
              </a:r>
              <a:endParaRPr lang="zh-CN" altLang="en-US" sz="1400" dirty="0"/>
            </a:p>
          </p:txBody>
        </p:sp>
        <p:sp>
          <p:nvSpPr>
            <p:cNvPr id="15" name="同心圆 14"/>
            <p:cNvSpPr/>
            <p:nvPr/>
          </p:nvSpPr>
          <p:spPr>
            <a:xfrm>
              <a:off x="4822042" y="5532725"/>
              <a:ext cx="143708" cy="143708"/>
            </a:xfrm>
            <a:prstGeom prst="donut">
              <a:avLst>
                <a:gd name="adj" fmla="val 11495"/>
              </a:avLst>
            </a:pr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同心圆 15"/>
            <p:cNvSpPr/>
            <p:nvPr/>
          </p:nvSpPr>
          <p:spPr>
            <a:xfrm>
              <a:off x="4823373" y="5796439"/>
              <a:ext cx="143708" cy="143708"/>
            </a:xfrm>
            <a:prstGeom prst="donut">
              <a:avLst>
                <a:gd name="adj" fmla="val 11495"/>
              </a:avLst>
            </a:pr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876409" y="1833000"/>
            <a:ext cx="6024880" cy="27495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4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本单元阅读策略</a:t>
            </a:r>
          </a:p>
          <a:p>
            <a:pPr fontAlgn="auto">
              <a:lnSpc>
                <a:spcPct val="120000"/>
              </a:lnSpc>
            </a:pPr>
            <a:r>
              <a:rPr lang="zh-CN" altLang="en-US" sz="4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——</a:t>
            </a:r>
            <a:r>
              <a:rPr lang="zh-CN" altLang="en-US" sz="4800" b="1" dirty="0">
                <a:solidFill>
                  <a:srgbClr val="FF0000"/>
                </a:solidFill>
              </a:rPr>
              <a:t>根据阅读目的，选用恰当的阅读方法</a:t>
            </a:r>
          </a:p>
        </p:txBody>
      </p:sp>
      <p:sp>
        <p:nvSpPr>
          <p:cNvPr id="6" name="矩形 5"/>
          <p:cNvSpPr/>
          <p:nvPr/>
        </p:nvSpPr>
        <p:spPr>
          <a:xfrm>
            <a:off x="7329122" y="1223014"/>
            <a:ext cx="3507154" cy="603885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3">
                    <a:lumMod val="75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8611527" y="5440688"/>
            <a:ext cx="3028335" cy="311785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3">
                    <a:lumMod val="75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2" name="组合 91"/>
          <p:cNvGrpSpPr/>
          <p:nvPr/>
        </p:nvGrpSpPr>
        <p:grpSpPr>
          <a:xfrm>
            <a:off x="244229" y="5993733"/>
            <a:ext cx="3644620" cy="689448"/>
            <a:chOff x="243619" y="5994000"/>
            <a:chExt cx="3645000" cy="689520"/>
          </a:xfrm>
        </p:grpSpPr>
        <p:sp>
          <p:nvSpPr>
            <p:cNvPr id="93" name="文本框 92"/>
            <p:cNvSpPr txBox="1"/>
            <p:nvPr/>
          </p:nvSpPr>
          <p:spPr>
            <a:xfrm>
              <a:off x="648619" y="5994000"/>
              <a:ext cx="3240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latin typeface="+mj-ea"/>
                  <a:ea typeface="+mj-ea"/>
                </a:rPr>
                <a:t> </a:t>
              </a:r>
              <a:r>
                <a:rPr lang="en-US" altLang="zh-CN" b="1" dirty="0" smtClean="0">
                  <a:latin typeface="+mj-ea"/>
                </a:rPr>
                <a:t>PPT9-4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94" name="图片 93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44229" y="5993733"/>
            <a:ext cx="3644620" cy="689448"/>
            <a:chOff x="243619" y="5994000"/>
            <a:chExt cx="3645000" cy="689520"/>
          </a:xfrm>
        </p:grpSpPr>
        <p:sp>
          <p:nvSpPr>
            <p:cNvPr id="7" name="文本框 6"/>
            <p:cNvSpPr txBox="1"/>
            <p:nvPr/>
          </p:nvSpPr>
          <p:spPr>
            <a:xfrm>
              <a:off x="648619" y="5994000"/>
              <a:ext cx="3240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latin typeface="+mj-ea"/>
                  <a:ea typeface="+mj-ea"/>
                </a:rPr>
                <a:t> </a:t>
              </a:r>
              <a:r>
                <a:rPr lang="en-US" altLang="zh-CN" b="1" dirty="0" smtClean="0">
                  <a:latin typeface="+mj-ea"/>
                </a:rPr>
                <a:t>PPT9-48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  <p:sp>
        <p:nvSpPr>
          <p:cNvPr id="11" name="矩形 10"/>
          <p:cNvSpPr/>
          <p:nvPr/>
        </p:nvSpPr>
        <p:spPr>
          <a:xfrm>
            <a:off x="528957" y="736146"/>
            <a:ext cx="11229340" cy="5111976"/>
          </a:xfrm>
          <a:prstGeom prst="rect">
            <a:avLst/>
          </a:prstGeom>
          <a:solidFill>
            <a:schemeClr val="bg1"/>
          </a:solidFill>
          <a:ln w="31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3714750" y="408481"/>
            <a:ext cx="4067810" cy="607060"/>
            <a:chOff x="5850" y="479"/>
            <a:chExt cx="6406" cy="956"/>
          </a:xfrm>
        </p:grpSpPr>
        <p:sp>
          <p:nvSpPr>
            <p:cNvPr id="12" name="矩形 11"/>
            <p:cNvSpPr/>
            <p:nvPr/>
          </p:nvSpPr>
          <p:spPr>
            <a:xfrm>
              <a:off x="6410" y="506"/>
              <a:ext cx="5437" cy="904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5850" y="479"/>
              <a:ext cx="6406" cy="9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800" b="1" dirty="0">
                  <a:solidFill>
                    <a:schemeClr val="bg1"/>
                  </a:solidFill>
                  <a:latin typeface="方正宋体" charset="0"/>
                  <a:cs typeface="方正宋体" charset="0"/>
                </a:rPr>
                <a:t>“</a:t>
              </a:r>
              <a:r>
                <a:rPr lang="zh-CN" altLang="en-US" sz="2800" b="1" dirty="0">
                  <a:solidFill>
                    <a:schemeClr val="bg1"/>
                  </a:solidFill>
                  <a:latin typeface="方正宋体" charset="0"/>
                  <a:cs typeface="方正宋体" charset="0"/>
                </a:rPr>
                <a:t>竹节人</a:t>
              </a:r>
              <a:r>
                <a:rPr lang="en-US" altLang="zh-CN" sz="2800" b="1" dirty="0">
                  <a:solidFill>
                    <a:schemeClr val="bg1"/>
                  </a:solidFill>
                  <a:latin typeface="方正宋体" charset="0"/>
                  <a:cs typeface="方正宋体" charset="0"/>
                </a:rPr>
                <a:t>”</a:t>
              </a:r>
              <a:r>
                <a:rPr lang="zh-CN" altLang="en-US" sz="2800" b="1" dirty="0">
                  <a:solidFill>
                    <a:schemeClr val="bg1"/>
                  </a:solidFill>
                  <a:latin typeface="方正宋体" charset="0"/>
                  <a:cs typeface="方正宋体" charset="0"/>
                </a:rPr>
                <a:t>制作指南</a:t>
              </a:r>
            </a:p>
          </p:txBody>
        </p:sp>
      </p:grpSp>
      <p:sp>
        <p:nvSpPr>
          <p:cNvPr id="16" name="矩形 15"/>
          <p:cNvSpPr/>
          <p:nvPr/>
        </p:nvSpPr>
        <p:spPr>
          <a:xfrm>
            <a:off x="687707" y="1082851"/>
            <a:ext cx="111315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>
                <a:latin typeface="Times New Roman" panose="02020603050405020304" charset="0"/>
                <a:ea typeface="楷体" panose="02010609060101010101" pitchFamily="49" charset="-122"/>
                <a:cs typeface="楷体" panose="02010609060101010101" pitchFamily="49" charset="-122"/>
              </a:rPr>
              <a:t>材料：</a:t>
            </a: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1602105" y="1492426"/>
            <a:ext cx="5976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1478280" y="2277921"/>
            <a:ext cx="612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687705" y="1457505"/>
            <a:ext cx="136525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>
                <a:latin typeface="Times New Roman" panose="02020603050405020304" charset="0"/>
                <a:ea typeface="楷体" panose="02010609060101010101" pitchFamily="49" charset="-122"/>
                <a:cs typeface="楷体" panose="02010609060101010101" pitchFamily="49" charset="-122"/>
              </a:rPr>
              <a:t>步骤：</a:t>
            </a:r>
          </a:p>
        </p:txBody>
      </p:sp>
      <p:cxnSp>
        <p:nvCxnSpPr>
          <p:cNvPr id="2" name="直接连接符 1"/>
          <p:cNvCxnSpPr/>
          <p:nvPr/>
        </p:nvCxnSpPr>
        <p:spPr>
          <a:xfrm>
            <a:off x="1478280" y="2707181"/>
            <a:ext cx="612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1478280" y="3145966"/>
            <a:ext cx="612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1125857" y="1841229"/>
            <a:ext cx="650430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）把毛笔杆锯成寸把长的一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截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充当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脑袋和身躯；</a:t>
            </a:r>
          </a:p>
        </p:txBody>
      </p:sp>
      <p:sp>
        <p:nvSpPr>
          <p:cNvPr id="20" name="矩形 19"/>
          <p:cNvSpPr/>
          <p:nvPr/>
        </p:nvSpPr>
        <p:spPr>
          <a:xfrm>
            <a:off x="1192530" y="2301420"/>
            <a:ext cx="520319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 </a:t>
            </a:r>
            <a:r>
              <a:rPr lang="zh-CN" sz="2000" b="1" dirty="0"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（</a:t>
            </a:r>
            <a:r>
              <a:rPr lang="en-US" altLang="zh-CN" sz="2000" b="1" dirty="0"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2</a:t>
            </a:r>
            <a:r>
              <a:rPr lang="zh-CN" altLang="en-US" sz="2000" b="1" dirty="0"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）在上面钻一对小眼，</a:t>
            </a:r>
            <a:r>
              <a:rPr lang="zh-CN" altLang="en-US" sz="2000" b="1" dirty="0"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供装手臂用</a:t>
            </a:r>
            <a:r>
              <a:rPr lang="zh-CN" altLang="en-US" sz="2000" b="1" dirty="0"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；</a:t>
            </a:r>
          </a:p>
        </p:txBody>
      </p:sp>
      <p:sp>
        <p:nvSpPr>
          <p:cNvPr id="21" name="矩形 20"/>
          <p:cNvSpPr/>
          <p:nvPr/>
        </p:nvSpPr>
        <p:spPr>
          <a:xfrm>
            <a:off x="1192530" y="2707185"/>
            <a:ext cx="52031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 </a:t>
            </a:r>
            <a:r>
              <a:rPr lang="zh-CN" sz="2000" b="1" dirty="0"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（</a:t>
            </a:r>
            <a:r>
              <a:rPr lang="en-US" altLang="zh-CN" sz="2000" b="1" dirty="0"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3</a:t>
            </a:r>
            <a:r>
              <a:rPr lang="zh-CN" altLang="en-US" sz="2000" b="1" dirty="0"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）锯八截</a:t>
            </a:r>
            <a:r>
              <a:rPr lang="zh-CN" altLang="en-US" sz="2000" b="1" dirty="0" smtClean="0"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一样长度的短毛</a:t>
            </a:r>
            <a:r>
              <a:rPr lang="zh-CN" altLang="en-US" sz="2000" b="1" dirty="0"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笔杆，当四肢；</a:t>
            </a:r>
          </a:p>
        </p:txBody>
      </p:sp>
      <p:sp>
        <p:nvSpPr>
          <p:cNvPr id="22" name="矩形 21"/>
          <p:cNvSpPr/>
          <p:nvPr/>
        </p:nvSpPr>
        <p:spPr>
          <a:xfrm>
            <a:off x="1192530" y="3145970"/>
            <a:ext cx="520319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 </a:t>
            </a:r>
            <a:r>
              <a:rPr lang="zh-CN" sz="2000" b="1" dirty="0"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（</a:t>
            </a:r>
            <a:r>
              <a:rPr lang="en-US" altLang="zh-CN" sz="2000" b="1" dirty="0"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4</a:t>
            </a:r>
            <a:r>
              <a:rPr lang="zh-CN" altLang="en-US" sz="2000" b="1" dirty="0"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）用一根纳鞋底的线把竹节穿起来；</a:t>
            </a:r>
          </a:p>
        </p:txBody>
      </p:sp>
      <p:sp>
        <p:nvSpPr>
          <p:cNvPr id="24" name="矩形 23"/>
          <p:cNvSpPr/>
          <p:nvPr/>
        </p:nvSpPr>
        <p:spPr>
          <a:xfrm>
            <a:off x="1506857" y="1082851"/>
            <a:ext cx="605536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毛笔杆、纳鞋底的线、锯和钻毛笔杆的工具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1478280" y="4004486"/>
            <a:ext cx="612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1192530" y="3568243"/>
            <a:ext cx="520319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 </a:t>
            </a:r>
            <a:r>
              <a:rPr lang="zh-CN" sz="2000" b="1" dirty="0"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（</a:t>
            </a:r>
            <a:r>
              <a:rPr lang="en-US" altLang="zh-CN" sz="2000" b="1" dirty="0"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5</a:t>
            </a:r>
            <a:r>
              <a:rPr lang="zh-CN" altLang="en-US" sz="2000" b="1" dirty="0"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）画上脸、做兵器。</a:t>
            </a:r>
          </a:p>
        </p:txBody>
      </p:sp>
      <p:cxnSp>
        <p:nvCxnSpPr>
          <p:cNvPr id="28" name="直接连接符 27"/>
          <p:cNvCxnSpPr/>
          <p:nvPr/>
        </p:nvCxnSpPr>
        <p:spPr>
          <a:xfrm>
            <a:off x="1478280" y="3598086"/>
            <a:ext cx="612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706755" y="4071165"/>
            <a:ext cx="145542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>
                <a:latin typeface="Times New Roman" panose="02020603050405020304" charset="0"/>
                <a:ea typeface="楷体" panose="02010609060101010101" pitchFamily="49" charset="-122"/>
                <a:cs typeface="楷体" panose="02010609060101010101" pitchFamily="49" charset="-122"/>
              </a:rPr>
              <a:t>注意事项：</a:t>
            </a:r>
          </a:p>
        </p:txBody>
      </p:sp>
      <p:cxnSp>
        <p:nvCxnSpPr>
          <p:cNvPr id="32" name="直接连接符 31"/>
          <p:cNvCxnSpPr/>
          <p:nvPr/>
        </p:nvCxnSpPr>
        <p:spPr>
          <a:xfrm>
            <a:off x="2078355" y="4516931"/>
            <a:ext cx="550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2011680" y="4080690"/>
            <a:ext cx="520319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  </a:t>
            </a:r>
            <a:r>
              <a:rPr lang="zh-CN" altLang="en-US" sz="2000" b="1" dirty="0"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锯的时候要小心，弄不好</a:t>
            </a:r>
            <a:r>
              <a:rPr lang="zh-CN" altLang="en-US" sz="2000" b="1" dirty="0" smtClean="0"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会裂开</a:t>
            </a:r>
            <a:r>
              <a:rPr lang="zh-CN" altLang="en-US" sz="2000" b="1" dirty="0"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！</a:t>
            </a:r>
          </a:p>
        </p:txBody>
      </p:sp>
      <p:sp>
        <p:nvSpPr>
          <p:cNvPr id="35" name="矩形 34"/>
          <p:cNvSpPr/>
          <p:nvPr/>
        </p:nvSpPr>
        <p:spPr>
          <a:xfrm>
            <a:off x="716280" y="4605200"/>
            <a:ext cx="145542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>
                <a:latin typeface="Times New Roman" panose="02020603050405020304" charset="0"/>
                <a:ea typeface="楷体" panose="02010609060101010101" pitchFamily="49" charset="-122"/>
                <a:cs typeface="楷体" panose="02010609060101010101" pitchFamily="49" charset="-122"/>
              </a:rPr>
              <a:t>成品：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7747000" y="1180937"/>
            <a:ext cx="993775" cy="3968115"/>
            <a:chOff x="12012" y="2339"/>
            <a:chExt cx="1565" cy="6249"/>
          </a:xfrm>
        </p:grpSpPr>
        <p:sp>
          <p:nvSpPr>
            <p:cNvPr id="36" name="任意多边形 35"/>
            <p:cNvSpPr/>
            <p:nvPr/>
          </p:nvSpPr>
          <p:spPr>
            <a:xfrm>
              <a:off x="12256" y="2577"/>
              <a:ext cx="1105" cy="6011"/>
            </a:xfrm>
            <a:custGeom>
              <a:avLst/>
              <a:gdLst>
                <a:gd name="connisteX0" fmla="*/ 675081 w 701528"/>
                <a:gd name="connsiteY0" fmla="*/ 0 h 3232785"/>
                <a:gd name="connisteX1" fmla="*/ 20396 w 701528"/>
                <a:gd name="connsiteY1" fmla="*/ 614045 h 3232785"/>
                <a:gd name="connisteX2" fmla="*/ 654761 w 701528"/>
                <a:gd name="connsiteY2" fmla="*/ 1278890 h 3232785"/>
                <a:gd name="connisteX3" fmla="*/ 76 w 701528"/>
                <a:gd name="connsiteY3" fmla="*/ 1943735 h 3232785"/>
                <a:gd name="connisteX4" fmla="*/ 694766 w 701528"/>
                <a:gd name="connsiteY4" fmla="*/ 2628265 h 3232785"/>
                <a:gd name="connisteX5" fmla="*/ 302336 w 701528"/>
                <a:gd name="connsiteY5" fmla="*/ 3232785 h 323278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</a:cxnLst>
              <a:rect l="l" t="t" r="r" b="b"/>
              <a:pathLst>
                <a:path w="701529" h="3232785">
                  <a:moveTo>
                    <a:pt x="675082" y="0"/>
                  </a:moveTo>
                  <a:cubicBezTo>
                    <a:pt x="531572" y="109220"/>
                    <a:pt x="24207" y="358140"/>
                    <a:pt x="20397" y="614045"/>
                  </a:cubicBezTo>
                  <a:cubicBezTo>
                    <a:pt x="16587" y="869950"/>
                    <a:pt x="658572" y="1012825"/>
                    <a:pt x="654762" y="1278890"/>
                  </a:cubicBezTo>
                  <a:cubicBezTo>
                    <a:pt x="650952" y="1544955"/>
                    <a:pt x="-8178" y="1673860"/>
                    <a:pt x="77" y="1943735"/>
                  </a:cubicBezTo>
                  <a:cubicBezTo>
                    <a:pt x="8332" y="2213610"/>
                    <a:pt x="634442" y="2370455"/>
                    <a:pt x="694767" y="2628265"/>
                  </a:cubicBezTo>
                  <a:cubicBezTo>
                    <a:pt x="755092" y="2886075"/>
                    <a:pt x="394412" y="3125470"/>
                    <a:pt x="302337" y="3232785"/>
                  </a:cubicBezTo>
                </a:path>
              </a:pathLst>
            </a:cu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13067" y="2339"/>
              <a:ext cx="510" cy="51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>
                  <a:latin typeface="Times New Roman" panose="02020603050405020304" charset="0"/>
                  <a:cs typeface="Times New Roman" panose="02020603050405020304" charset="0"/>
                </a:rPr>
                <a:t>1</a:t>
              </a:r>
            </a:p>
          </p:txBody>
        </p:sp>
        <p:sp>
          <p:nvSpPr>
            <p:cNvPr id="38" name="椭圆 37"/>
            <p:cNvSpPr/>
            <p:nvPr/>
          </p:nvSpPr>
          <p:spPr>
            <a:xfrm>
              <a:off x="12097" y="3379"/>
              <a:ext cx="510" cy="51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latin typeface="Times New Roman" panose="02020603050405020304" charset="0"/>
                  <a:cs typeface="Times New Roman" panose="02020603050405020304" charset="0"/>
                </a:rPr>
                <a:t>2</a:t>
              </a:r>
            </a:p>
          </p:txBody>
        </p:sp>
        <p:sp>
          <p:nvSpPr>
            <p:cNvPr id="39" name="椭圆 38"/>
            <p:cNvSpPr/>
            <p:nvPr/>
          </p:nvSpPr>
          <p:spPr>
            <a:xfrm>
              <a:off x="12717" y="4176"/>
              <a:ext cx="510" cy="51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latin typeface="Times New Roman" panose="02020603050405020304" charset="0"/>
                  <a:cs typeface="Times New Roman" panose="02020603050405020304" charset="0"/>
                </a:rPr>
                <a:t>3</a:t>
              </a:r>
            </a:p>
          </p:txBody>
        </p:sp>
        <p:sp>
          <p:nvSpPr>
            <p:cNvPr id="40" name="椭圆 39"/>
            <p:cNvSpPr/>
            <p:nvPr/>
          </p:nvSpPr>
          <p:spPr>
            <a:xfrm>
              <a:off x="12717" y="5192"/>
              <a:ext cx="510" cy="51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latin typeface="Times New Roman" panose="02020603050405020304" charset="0"/>
                  <a:cs typeface="Times New Roman" panose="02020603050405020304" charset="0"/>
                </a:rPr>
                <a:t>4</a:t>
              </a:r>
            </a:p>
          </p:txBody>
        </p:sp>
        <p:sp>
          <p:nvSpPr>
            <p:cNvPr id="41" name="椭圆 40"/>
            <p:cNvSpPr/>
            <p:nvPr/>
          </p:nvSpPr>
          <p:spPr>
            <a:xfrm>
              <a:off x="12012" y="5843"/>
              <a:ext cx="510" cy="51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latin typeface="Times New Roman" panose="02020603050405020304" charset="0"/>
                  <a:cs typeface="Times New Roman" panose="02020603050405020304" charset="0"/>
                </a:rPr>
                <a:t>5</a:t>
              </a:r>
            </a:p>
          </p:txBody>
        </p:sp>
      </p:grpSp>
      <p:pic>
        <p:nvPicPr>
          <p:cNvPr id="3075" name="Picture 3" descr="C:\Users\dell\Desktop\各册绘本快捷方式集合\#待审A本\2020年六上\【待排前审】六上-第3单元-9 竹节人-冯佳\插画\竹节人制作过程2.t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26155">
            <a:off x="8941208" y="1776707"/>
            <a:ext cx="260743" cy="69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dell\Desktop\各册绘本快捷方式集合\#待审A本\2020年六上\【待排前审】六上-第3单元-9 竹节人-冯佳\插画\竹节人制作过程3.t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57012">
            <a:off x="8923595" y="2444067"/>
            <a:ext cx="320288" cy="115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dell\Desktop\各册绘本快捷方式集合\#待审A本\2020年六上\【待排前审】六上-第3单元-9 竹节人-冯佳\插画\竹节人制作过程4.t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99072" y="2873036"/>
            <a:ext cx="675118" cy="34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" name="组合 50"/>
          <p:cNvGrpSpPr/>
          <p:nvPr/>
        </p:nvGrpSpPr>
        <p:grpSpPr>
          <a:xfrm>
            <a:off x="9380931" y="1205224"/>
            <a:ext cx="1248753" cy="621472"/>
            <a:chOff x="10965349" y="1806741"/>
            <a:chExt cx="1248753" cy="621472"/>
          </a:xfrm>
        </p:grpSpPr>
        <p:pic>
          <p:nvPicPr>
            <p:cNvPr id="3074" name="Picture 2" descr="C:\Users\dell\Desktop\各册绘本快捷方式集合\#待审A本\2020年六上\【待排前审】六上-第3单元-9 竹节人-冯佳\插画\竹节人制作过程1.tif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65349" y="1806741"/>
              <a:ext cx="286776" cy="6214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TextBox 48"/>
            <p:cNvSpPr txBox="1"/>
            <p:nvPr/>
          </p:nvSpPr>
          <p:spPr>
            <a:xfrm>
              <a:off x="11220328" y="1944537"/>
              <a:ext cx="9937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/>
                <a:t>大约</a:t>
              </a:r>
              <a:r>
                <a:rPr lang="en-US" altLang="zh-CN" b="1" dirty="0" smtClean="0"/>
                <a:t>1</a:t>
              </a:r>
              <a:r>
                <a:rPr lang="zh-CN" altLang="en-US" b="1" dirty="0" smtClean="0"/>
                <a:t>寸</a:t>
              </a:r>
              <a:endParaRPr lang="zh-CN" altLang="en-US" b="1" dirty="0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8600589" y="2954552"/>
            <a:ext cx="3049926" cy="1989754"/>
            <a:chOff x="8594725" y="2104303"/>
            <a:chExt cx="3049926" cy="1989754"/>
          </a:xfrm>
        </p:grpSpPr>
        <p:pic>
          <p:nvPicPr>
            <p:cNvPr id="3079" name="Picture 7" descr="C:\Users\dell\Desktop\各册绘本快捷方式集合\#待审A本\2020年六上\【待排前审】六上-第3单元-9 竹节人-冯佳\插画\竹节人制作过程6.tif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11789" y="2644511"/>
              <a:ext cx="1032862" cy="1449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" name="组合 9"/>
            <p:cNvGrpSpPr/>
            <p:nvPr/>
          </p:nvGrpSpPr>
          <p:grpSpPr>
            <a:xfrm>
              <a:off x="9187830" y="2858102"/>
              <a:ext cx="602923" cy="632967"/>
              <a:chOff x="9187830" y="2858102"/>
              <a:chExt cx="602923" cy="632967"/>
            </a:xfrm>
          </p:grpSpPr>
          <p:pic>
            <p:nvPicPr>
              <p:cNvPr id="3078" name="Picture 6" descr="C:\Users\dell\Desktop\各册绘本快捷方式集合\#待审A本\2020年六上\【待排前审】六上-第3单元-9 竹节人-冯佳\插画\竹节人制作过程5.tif"/>
              <p:cNvPicPr>
                <a:picLocks noChangeAspect="1" noChangeArrowheads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9506598" y="2858102"/>
                <a:ext cx="284155" cy="632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5" name="TextBox 44"/>
              <p:cNvSpPr txBox="1"/>
              <p:nvPr/>
            </p:nvSpPr>
            <p:spPr>
              <a:xfrm>
                <a:off x="9187830" y="3058455"/>
                <a:ext cx="3683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/>
                  <a:t>②</a:t>
                </a:r>
                <a:endParaRPr lang="zh-CN" altLang="en-US" b="1" dirty="0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9746617" y="2874508"/>
              <a:ext cx="606291" cy="622261"/>
              <a:chOff x="9746617" y="2874508"/>
              <a:chExt cx="606291" cy="622261"/>
            </a:xfrm>
          </p:grpSpPr>
          <p:pic>
            <p:nvPicPr>
              <p:cNvPr id="43" name="Picture 6" descr="C:\Users\dell\Desktop\各册绘本快捷方式集合\#待审A本\2020年六上\【待排前审】六上-第3单元-9 竹节人-冯佳\插画\竹节人制作过程5.tif"/>
              <p:cNvPicPr>
                <a:picLocks noChangeAspect="1" noChangeArrowheads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10112005" y="2874508"/>
                <a:ext cx="240903" cy="622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6" name="TextBox 45"/>
              <p:cNvSpPr txBox="1"/>
              <p:nvPr/>
            </p:nvSpPr>
            <p:spPr>
              <a:xfrm>
                <a:off x="9746617" y="3052703"/>
                <a:ext cx="3683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/>
                  <a:t>③</a:t>
                </a:r>
                <a:endParaRPr lang="zh-CN" altLang="en-US" b="1" dirty="0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9210210" y="2590768"/>
              <a:ext cx="7715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/>
                <a:t>打结</a:t>
              </a: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8594725" y="2860361"/>
              <a:ext cx="573406" cy="632967"/>
              <a:chOff x="8740775" y="2863802"/>
              <a:chExt cx="573406" cy="632967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8740775" y="3061896"/>
                <a:ext cx="3683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smtClean="0"/>
                  <a:t>①</a:t>
                </a:r>
                <a:endParaRPr lang="zh-CN" altLang="en-US" b="1" dirty="0"/>
              </a:p>
            </p:txBody>
          </p:sp>
          <p:pic>
            <p:nvPicPr>
              <p:cNvPr id="50" name="Picture 6" descr="C:\Users\dell\Desktop\各册绘本快捷方式集合\#待审A本\2020年六上\【待排前审】六上-第3单元-9 竹节人-冯佳\插画\竹节人制作过程5.tif"/>
              <p:cNvPicPr>
                <a:picLocks noChangeAspect="1" noChangeArrowheads="1"/>
              </p:cNvPicPr>
              <p:nvPr/>
            </p:nvPicPr>
            <p:blipFill rotWithShape="1"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9030026" y="2863802"/>
                <a:ext cx="284155" cy="632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34" name="直接箭头连接符 33"/>
            <p:cNvCxnSpPr/>
            <p:nvPr/>
          </p:nvCxnSpPr>
          <p:spPr>
            <a:xfrm>
              <a:off x="10352908" y="3008673"/>
              <a:ext cx="217637" cy="0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箭头连接符 61"/>
            <p:cNvCxnSpPr/>
            <p:nvPr/>
          </p:nvCxnSpPr>
          <p:spPr>
            <a:xfrm>
              <a:off x="9300818" y="2104303"/>
              <a:ext cx="217637" cy="0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椭圆形标注 51"/>
          <p:cNvSpPr/>
          <p:nvPr/>
        </p:nvSpPr>
        <p:spPr>
          <a:xfrm rot="21423732">
            <a:off x="9593127" y="1814516"/>
            <a:ext cx="550961" cy="524422"/>
          </a:xfrm>
          <a:prstGeom prst="wedgeEllipseCallout">
            <a:avLst>
              <a:gd name="adj1" fmla="val -115652"/>
              <a:gd name="adj2" fmla="val -14238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8" name="Picture 3" descr="C:\Users\dell\Desktop\各册绘本快捷方式集合\#待审A本\2020年六上\【待排前审】六上-第3单元-9 竹节人-冯佳\插画\竹节人制作过程2.tif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326155">
            <a:off x="9524128" y="1676710"/>
            <a:ext cx="551505" cy="58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/>
          <p:cNvSpPr txBox="1"/>
          <p:nvPr/>
        </p:nvSpPr>
        <p:spPr>
          <a:xfrm>
            <a:off x="10162120" y="1876441"/>
            <a:ext cx="1120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一对小眼</a:t>
            </a:r>
            <a:endParaRPr lang="zh-CN" altLang="en-US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10314521" y="2853534"/>
            <a:ext cx="560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8</a:t>
            </a:r>
            <a:r>
              <a:rPr lang="zh-CN" altLang="en-US" b="1" dirty="0" smtClean="0"/>
              <a:t>节</a:t>
            </a:r>
            <a:endParaRPr lang="zh-CN" altLang="en-US" b="1" dirty="0"/>
          </a:p>
        </p:txBody>
      </p:sp>
      <p:pic>
        <p:nvPicPr>
          <p:cNvPr id="3080" name="Picture 8" descr="D:\高兰共享\高段-A本、年级阅读-图\六上A本\第三单元\竹节人1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8355" y="4669216"/>
            <a:ext cx="847296" cy="112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54940" y="2976880"/>
            <a:ext cx="12038330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5400" dirty="0">
                <a:solidFill>
                  <a:srgbClr val="FF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</a:t>
            </a:r>
            <a:r>
              <a:rPr lang="zh-CN" altLang="en-US" sz="5400" dirty="0" smtClean="0">
                <a:solidFill>
                  <a:srgbClr val="FF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en-US" sz="5400" dirty="0">
                <a:solidFill>
                  <a:srgbClr val="FF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教别人玩竹节人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44229" y="5993733"/>
            <a:ext cx="3239662" cy="689448"/>
            <a:chOff x="243619" y="5994000"/>
            <a:chExt cx="3240000" cy="689520"/>
          </a:xfrm>
        </p:grpSpPr>
        <p:sp>
          <p:nvSpPr>
            <p:cNvPr id="4" name="文本框 3"/>
            <p:cNvSpPr txBox="1"/>
            <p:nvPr/>
          </p:nvSpPr>
          <p:spPr>
            <a:xfrm>
              <a:off x="648619" y="5994000"/>
              <a:ext cx="2835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latin typeface="+mj-ea"/>
                  <a:ea typeface="+mj-ea"/>
                </a:rPr>
                <a:t> </a:t>
              </a:r>
              <a:r>
                <a:rPr lang="en-US" altLang="zh-CN" b="1" dirty="0" smtClean="0">
                  <a:latin typeface="+mj-ea"/>
                </a:rPr>
                <a:t>PPT9-49</a:t>
              </a:r>
              <a:endParaRPr lang="en-US" altLang="zh-CN" sz="11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44229" y="5993733"/>
            <a:ext cx="3644620" cy="689448"/>
            <a:chOff x="243619" y="5994000"/>
            <a:chExt cx="3645000" cy="689520"/>
          </a:xfrm>
        </p:grpSpPr>
        <p:sp>
          <p:nvSpPr>
            <p:cNvPr id="7" name="文本框 6"/>
            <p:cNvSpPr txBox="1"/>
            <p:nvPr/>
          </p:nvSpPr>
          <p:spPr>
            <a:xfrm>
              <a:off x="648619" y="5994000"/>
              <a:ext cx="3240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latin typeface="+mj-ea"/>
                  <a:ea typeface="+mj-ea"/>
                </a:rPr>
                <a:t> </a:t>
              </a:r>
              <a:r>
                <a:rPr lang="en-US" altLang="zh-CN" b="1" dirty="0" smtClean="0">
                  <a:latin typeface="+mj-ea"/>
                </a:rPr>
                <a:t>PPT9-50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  <p:sp>
        <p:nvSpPr>
          <p:cNvPr id="36" name="矩形 35"/>
          <p:cNvSpPr/>
          <p:nvPr/>
        </p:nvSpPr>
        <p:spPr>
          <a:xfrm>
            <a:off x="746760" y="486410"/>
            <a:ext cx="10655018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dirty="0" smtClean="0">
                <a:latin typeface="+mn-ea"/>
              </a:rPr>
              <a:t>·</a:t>
            </a:r>
            <a:r>
              <a:rPr lang="zh-CN" altLang="en-US" sz="3200" b="1" dirty="0" smtClean="0">
                <a:latin typeface="+mn-ea"/>
              </a:rPr>
              <a:t>若是要向别人介绍竹节人的玩法，在准备时你会细读课文的哪些自然段？怎样细读？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44229" y="5993733"/>
            <a:ext cx="3644620" cy="689448"/>
            <a:chOff x="243619" y="5994000"/>
            <a:chExt cx="3645000" cy="689520"/>
          </a:xfrm>
        </p:grpSpPr>
        <p:sp>
          <p:nvSpPr>
            <p:cNvPr id="7" name="文本框 6"/>
            <p:cNvSpPr txBox="1"/>
            <p:nvPr/>
          </p:nvSpPr>
          <p:spPr>
            <a:xfrm>
              <a:off x="648619" y="5994000"/>
              <a:ext cx="3240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latin typeface="+mj-ea"/>
                  <a:ea typeface="+mj-ea"/>
                </a:rPr>
                <a:t> </a:t>
              </a:r>
              <a:r>
                <a:rPr lang="en-US" altLang="zh-CN" b="1" dirty="0" smtClean="0">
                  <a:latin typeface="+mj-ea"/>
                </a:rPr>
                <a:t>PPT9-51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  <p:pic>
        <p:nvPicPr>
          <p:cNvPr id="8" name="图片 7" descr="小蜜蜂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363470" y="2317750"/>
            <a:ext cx="2133600" cy="2407920"/>
          </a:xfrm>
          <a:prstGeom prst="rect">
            <a:avLst/>
          </a:prstGeom>
        </p:spPr>
      </p:pic>
      <p:pic>
        <p:nvPicPr>
          <p:cNvPr id="11" name="图片 10" descr="素材-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6737" y="1697431"/>
            <a:ext cx="4982845" cy="253111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547310" y="2247515"/>
            <a:ext cx="4523740" cy="12741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20000"/>
              </a:lnSpc>
            </a:pP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</a:t>
            </a:r>
            <a:r>
              <a:rPr 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细读</a:t>
            </a:r>
            <a:r>
              <a:rPr 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第</a:t>
            </a:r>
            <a:r>
              <a:rPr lang="zh-CN" sz="3200" b="1" dirty="0" smtClean="0"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8</a:t>
            </a:r>
            <a:r>
              <a:rPr lang="zh-CN" altLang="en-US" sz="3200" b="1" dirty="0"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、</a:t>
            </a:r>
            <a:r>
              <a:rPr lang="zh-CN" sz="3200" b="1" dirty="0" smtClean="0"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9</a:t>
            </a:r>
            <a:r>
              <a:rPr 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自然段，细读玩的过程和方法。</a:t>
            </a:r>
          </a:p>
        </p:txBody>
      </p:sp>
      <p:pic>
        <p:nvPicPr>
          <p:cNvPr id="16" name="图片 15" descr="老师头像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430270" y="4695511"/>
            <a:ext cx="773430" cy="77533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4167506" y="4477389"/>
            <a:ext cx="7234272" cy="12741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20000"/>
              </a:lnSpc>
            </a:pPr>
            <a:r>
              <a:rPr 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运用之前提到的阅读方法，细读</a:t>
            </a:r>
            <a:r>
              <a:rPr lang="zh-CN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第</a:t>
            </a:r>
            <a:r>
              <a:rPr lang="zh-CN" sz="3200" b="1" dirty="0" smtClean="0">
                <a:solidFill>
                  <a:srgbClr val="FF0000"/>
                </a:solidFill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8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、</a:t>
            </a:r>
            <a:r>
              <a:rPr lang="zh-CN" sz="3200" b="1" dirty="0" smtClean="0">
                <a:solidFill>
                  <a:srgbClr val="FF0000"/>
                </a:solidFill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9</a:t>
            </a:r>
            <a:r>
              <a:rPr 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自然段，完成阅读任务。</a:t>
            </a:r>
          </a:p>
        </p:txBody>
      </p:sp>
      <p:sp>
        <p:nvSpPr>
          <p:cNvPr id="13" name="矩形 12"/>
          <p:cNvSpPr/>
          <p:nvPr/>
        </p:nvSpPr>
        <p:spPr>
          <a:xfrm>
            <a:off x="746760" y="486410"/>
            <a:ext cx="10655018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dirty="0" smtClean="0">
                <a:latin typeface="+mn-ea"/>
              </a:rPr>
              <a:t>·</a:t>
            </a:r>
            <a:r>
              <a:rPr lang="zh-CN" altLang="en-US" sz="3200" b="1" dirty="0" smtClean="0">
                <a:latin typeface="+mn-ea"/>
              </a:rPr>
              <a:t>若是要向别人介绍竹节人的玩法，在准备时你会细读课文的哪些自然段？怎样细读？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44229" y="5993733"/>
            <a:ext cx="3644620" cy="689448"/>
            <a:chOff x="243619" y="5994000"/>
            <a:chExt cx="3645000" cy="689520"/>
          </a:xfrm>
        </p:grpSpPr>
        <p:sp>
          <p:nvSpPr>
            <p:cNvPr id="7" name="文本框 6"/>
            <p:cNvSpPr txBox="1"/>
            <p:nvPr/>
          </p:nvSpPr>
          <p:spPr>
            <a:xfrm>
              <a:off x="648619" y="5994000"/>
              <a:ext cx="3240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latin typeface="+mj-ea"/>
                  <a:ea typeface="+mj-ea"/>
                </a:rPr>
                <a:t> </a:t>
              </a:r>
              <a:r>
                <a:rPr lang="en-US" altLang="zh-CN" b="1" dirty="0" smtClean="0">
                  <a:latin typeface="+mj-ea"/>
                </a:rPr>
                <a:t>PPT9-52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  <p:cxnSp>
        <p:nvCxnSpPr>
          <p:cNvPr id="2" name="直接连接符 1"/>
          <p:cNvCxnSpPr/>
          <p:nvPr/>
        </p:nvCxnSpPr>
        <p:spPr>
          <a:xfrm>
            <a:off x="3597275" y="3449955"/>
            <a:ext cx="20497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C:\Users\dell\Desktop\对话框-0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40445">
            <a:off x="1958798" y="785284"/>
            <a:ext cx="8632784" cy="538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文件\插画\小小孩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574953" y="2034621"/>
            <a:ext cx="2770462" cy="314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/>
          <p:nvPr/>
        </p:nvSpPr>
        <p:spPr>
          <a:xfrm>
            <a:off x="3438526" y="2135506"/>
            <a:ext cx="6268085" cy="3046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zh-CN" altLang="en-US" sz="4000" b="1" dirty="0" smtClean="0">
                <a:solidFill>
                  <a:prstClr val="black"/>
                </a:solidFill>
                <a:latin typeface="+mn-ea"/>
              </a:rPr>
              <a:t>    根据第</a:t>
            </a:r>
            <a:r>
              <a:rPr lang="en-US" altLang="zh-CN" sz="4000" b="1" dirty="0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8</a:t>
            </a:r>
            <a:r>
              <a:rPr lang="zh-CN" altLang="en-US" sz="4000" b="1" dirty="0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、</a:t>
            </a:r>
            <a:r>
              <a:rPr lang="en-US" altLang="zh-CN" sz="4000" b="1" dirty="0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9</a:t>
            </a:r>
            <a:r>
              <a:rPr lang="zh-CN" altLang="en-US" sz="4000" b="1" dirty="0" smtClean="0">
                <a:solidFill>
                  <a:prstClr val="black"/>
                </a:solidFill>
                <a:latin typeface="+mn-ea"/>
              </a:rPr>
              <a:t>自然段的内容，提炼出竹节人的玩法，并尝试向其他人介绍它的玩法。</a:t>
            </a:r>
            <a:endParaRPr lang="en-US" altLang="zh-CN" sz="4000" b="1" dirty="0">
              <a:solidFill>
                <a:prstClr val="black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44229" y="5993733"/>
            <a:ext cx="3644620" cy="689448"/>
            <a:chOff x="243619" y="5994000"/>
            <a:chExt cx="3645000" cy="689520"/>
          </a:xfrm>
        </p:grpSpPr>
        <p:sp>
          <p:nvSpPr>
            <p:cNvPr id="7" name="文本框 6"/>
            <p:cNvSpPr txBox="1"/>
            <p:nvPr/>
          </p:nvSpPr>
          <p:spPr>
            <a:xfrm>
              <a:off x="648619" y="5994000"/>
              <a:ext cx="3240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latin typeface="+mj-ea"/>
                  <a:ea typeface="+mj-ea"/>
                </a:rPr>
                <a:t> </a:t>
              </a:r>
              <a:r>
                <a:rPr lang="en-US" altLang="zh-CN" b="1" dirty="0" smtClean="0">
                  <a:latin typeface="+mj-ea"/>
                </a:rPr>
                <a:t>PPT9-53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  <p:pic>
        <p:nvPicPr>
          <p:cNvPr id="5123" name="Picture 3" descr="D:\000陈娟\000000语文\0000六年级\000六年级竹节人\000插画\竹节人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10159261" y="472610"/>
            <a:ext cx="1776337" cy="23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矩形 17"/>
          <p:cNvSpPr/>
          <p:nvPr/>
        </p:nvSpPr>
        <p:spPr>
          <a:xfrm>
            <a:off x="1164876" y="800130"/>
            <a:ext cx="956374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latin typeface="+mj-ea"/>
              </a:rPr>
              <a:t>    把</a:t>
            </a:r>
            <a:r>
              <a:rPr lang="zh-CN" altLang="en-US" sz="3200" b="1" dirty="0">
                <a:latin typeface="+mj-ea"/>
              </a:rPr>
              <a:t>穿着九个竹节的鞋线嵌入课桌裂缝里，在下面一拉紧，那立在裂缝上的竹节们就站成一个壮士模样，叉腿张胳膊，威风凛凛，跟现今健美比赛中那脖子老粗、浑身疙瘩肉的小伙子差不多。</a:t>
            </a:r>
            <a:endParaRPr lang="en-US" altLang="zh-CN" sz="3200" b="1" dirty="0">
              <a:latin typeface="+mj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791586" y="1141079"/>
            <a:ext cx="252033" cy="252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8</a:t>
            </a:r>
            <a:endParaRPr lang="zh-CN" altLang="en-US" b="1" dirty="0"/>
          </a:p>
        </p:txBody>
      </p:sp>
      <p:sp>
        <p:nvSpPr>
          <p:cNvPr id="6" name="矩形 5"/>
          <p:cNvSpPr/>
          <p:nvPr/>
        </p:nvSpPr>
        <p:spPr>
          <a:xfrm>
            <a:off x="1164876" y="3638580"/>
            <a:ext cx="95637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+mj-ea"/>
              </a:rPr>
              <a:t> </a:t>
            </a:r>
            <a:r>
              <a:rPr lang="zh-CN" altLang="en-US" sz="3200" b="1" dirty="0" smtClean="0">
                <a:latin typeface="+mj-ea"/>
              </a:rPr>
              <a:t>   将</a:t>
            </a:r>
            <a:r>
              <a:rPr lang="zh-CN" altLang="en-US" sz="3200" b="1" dirty="0">
                <a:latin typeface="+mj-ea"/>
              </a:rPr>
              <a:t>鞋线一松一紧，那竹节人就手舞之、身摆之地动起来。两个竹节人放在一起，那就是搏斗了，没头没脑地对打着，不知疲倦，也永不会倒下。</a:t>
            </a:r>
            <a:endParaRPr lang="en-US" altLang="zh-CN" sz="3200" b="1" dirty="0">
              <a:latin typeface="+mj-ea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746588" y="3979529"/>
            <a:ext cx="252033" cy="252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9</a:t>
            </a:r>
            <a:endParaRPr lang="zh-CN" alt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162324" y="1854978"/>
            <a:ext cx="8938055" cy="2940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ts val="3800"/>
              </a:lnSpc>
            </a:pPr>
            <a:r>
              <a:rPr lang="zh-CN" altLang="en-US" sz="3200" b="1" dirty="0" smtClean="0">
                <a:latin typeface="+mn-ea"/>
              </a:rPr>
              <a:t>阅读方法</a:t>
            </a:r>
            <a:r>
              <a:rPr lang="en-US" altLang="zh-CN" sz="3200" b="1" dirty="0" smtClean="0">
                <a:latin typeface="+mn-ea"/>
              </a:rPr>
              <a:t>1</a:t>
            </a:r>
            <a:r>
              <a:rPr lang="zh-CN" altLang="en-US" sz="3200" b="1" dirty="0" smtClean="0">
                <a:latin typeface="+mn-ea"/>
              </a:rPr>
              <a:t>：</a:t>
            </a:r>
            <a:endParaRPr lang="en-US" altLang="zh-CN" sz="3200" b="1" dirty="0" smtClean="0">
              <a:latin typeface="+mn-ea"/>
            </a:endParaRPr>
          </a:p>
          <a:p>
            <a:pPr fontAlgn="auto">
              <a:lnSpc>
                <a:spcPct val="120000"/>
              </a:lnSpc>
            </a:pPr>
            <a:r>
              <a:rPr lang="zh-CN" altLang="en-US" sz="3200" b="1" dirty="0" smtClean="0">
                <a:latin typeface="+mn-ea"/>
                <a:sym typeface="+mn-ea"/>
              </a:rPr>
              <a:t>    介绍怎么玩，要特别关注段落中表示连续动作的词语，抓住玩的动作，可以提取文中表示动作的关键词句，抓住“嵌入、一拉紧、一松一紧”几个表示玩的动词，给大家介绍竹节人的玩法。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244229" y="5993733"/>
            <a:ext cx="3644620" cy="689448"/>
            <a:chOff x="243619" y="5994000"/>
            <a:chExt cx="3645000" cy="689520"/>
          </a:xfrm>
        </p:grpSpPr>
        <p:sp>
          <p:nvSpPr>
            <p:cNvPr id="7" name="文本框 6"/>
            <p:cNvSpPr txBox="1"/>
            <p:nvPr/>
          </p:nvSpPr>
          <p:spPr>
            <a:xfrm>
              <a:off x="648619" y="5994000"/>
              <a:ext cx="3240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latin typeface="+mj-ea"/>
                  <a:ea typeface="+mj-ea"/>
                </a:rPr>
                <a:t> </a:t>
              </a:r>
              <a:r>
                <a:rPr lang="en-US" altLang="zh-CN" b="1" dirty="0" smtClean="0">
                  <a:latin typeface="+mj-ea"/>
                </a:rPr>
                <a:t>PPT9-54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648183" y="2362507"/>
            <a:ext cx="1514141" cy="21667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846"/>
    </mc:Choice>
    <mc:Fallback xmlns="">
      <p:transition spd="slow" advTm="83846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150745" y="1476448"/>
            <a:ext cx="9239250" cy="3938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ts val="3800"/>
              </a:lnSpc>
            </a:pPr>
            <a:r>
              <a:rPr lang="zh-CN" altLang="en-US" sz="3200" b="1" dirty="0" smtClean="0">
                <a:latin typeface="+mn-ea"/>
              </a:rPr>
              <a:t>示例</a:t>
            </a:r>
            <a:r>
              <a:rPr lang="en-US" altLang="zh-CN" sz="3200" b="1" dirty="0" smtClean="0">
                <a:latin typeface="+mn-ea"/>
              </a:rPr>
              <a:t>1</a:t>
            </a:r>
            <a:r>
              <a:rPr lang="zh-CN" altLang="en-US" sz="3200" b="1" dirty="0" smtClean="0">
                <a:latin typeface="+mn-ea"/>
              </a:rPr>
              <a:t>：</a:t>
            </a:r>
            <a:endParaRPr lang="en-US" altLang="zh-CN" sz="3200" b="1" dirty="0" smtClean="0">
              <a:latin typeface="+mn-ea"/>
            </a:endParaRPr>
          </a:p>
          <a:p>
            <a:pPr algn="l" fontAlgn="auto">
              <a:lnSpc>
                <a:spcPct val="120000"/>
              </a:lnSpc>
              <a:buClrTx/>
              <a:buSzTx/>
              <a:buFontTx/>
            </a:pPr>
            <a:r>
              <a:rPr lang="zh-CN" altLang="en-US" sz="3200" b="1" dirty="0" smtClean="0">
                <a:latin typeface="+mn-ea"/>
                <a:sym typeface="+mn-ea"/>
              </a:rPr>
              <a:t>    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先把串联竹节人的线</a:t>
            </a:r>
            <a:r>
              <a:rPr lang="zh-CN" altLang="en-US" sz="30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嵌入桌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缝里，从下面拉紧这根线，竹节人就可以稳稳地站立起来；然后手稍稍松开线，竹节人就会放松一些，身体摆动起来</a:t>
            </a:r>
            <a:r>
              <a:rPr lang="zh-CN" altLang="en-US" sz="30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；再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拉紧线，竹节人就又会挺立起来。这样一松一紧地控制线，竹节人就会一直摆动，我和另一个伙伴都这样操纵，两个竹节人就对打起来了。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244229" y="5993733"/>
            <a:ext cx="3644620" cy="689448"/>
            <a:chOff x="243619" y="5994000"/>
            <a:chExt cx="3645000" cy="689520"/>
          </a:xfrm>
        </p:grpSpPr>
        <p:sp>
          <p:nvSpPr>
            <p:cNvPr id="7" name="文本框 6"/>
            <p:cNvSpPr txBox="1"/>
            <p:nvPr/>
          </p:nvSpPr>
          <p:spPr>
            <a:xfrm>
              <a:off x="648619" y="5994000"/>
              <a:ext cx="3240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latin typeface="+mj-ea"/>
                  <a:ea typeface="+mj-ea"/>
                </a:rPr>
                <a:t> </a:t>
              </a:r>
              <a:r>
                <a:rPr lang="en-US" altLang="zh-CN" b="1" dirty="0" smtClean="0">
                  <a:latin typeface="+mj-ea"/>
                </a:rPr>
                <a:t>PPT9-55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648183" y="2362507"/>
            <a:ext cx="1514141" cy="21667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846"/>
    </mc:Choice>
    <mc:Fallback xmlns="">
      <p:transition spd="slow" advTm="83846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44229" y="5993733"/>
            <a:ext cx="3644620" cy="689448"/>
            <a:chOff x="243619" y="5994000"/>
            <a:chExt cx="3645000" cy="689520"/>
          </a:xfrm>
        </p:grpSpPr>
        <p:sp>
          <p:nvSpPr>
            <p:cNvPr id="7" name="文本框 6"/>
            <p:cNvSpPr txBox="1"/>
            <p:nvPr/>
          </p:nvSpPr>
          <p:spPr>
            <a:xfrm>
              <a:off x="648619" y="5994000"/>
              <a:ext cx="3240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latin typeface="+mj-ea"/>
                  <a:ea typeface="+mj-ea"/>
                </a:rPr>
                <a:t> </a:t>
              </a:r>
              <a:r>
                <a:rPr lang="en-US" altLang="zh-CN" b="1" dirty="0" smtClean="0">
                  <a:latin typeface="+mj-ea"/>
                </a:rPr>
                <a:t>PPT9-56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  <p:sp>
        <p:nvSpPr>
          <p:cNvPr id="10" name="矩形 9"/>
          <p:cNvSpPr/>
          <p:nvPr/>
        </p:nvSpPr>
        <p:spPr>
          <a:xfrm>
            <a:off x="2199193" y="2244279"/>
            <a:ext cx="9086127" cy="2350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zh-CN" altLang="en-US" sz="3200" b="1" dirty="0" smtClean="0">
                <a:latin typeface="+mn-ea"/>
              </a:rPr>
              <a:t>阅读方法</a:t>
            </a:r>
            <a:r>
              <a:rPr lang="en-US" altLang="zh-CN" sz="3200" b="1" dirty="0" smtClean="0">
                <a:latin typeface="+mn-ea"/>
              </a:rPr>
              <a:t>2</a:t>
            </a:r>
            <a:r>
              <a:rPr lang="zh-CN" altLang="en-US" sz="3200" b="1" dirty="0" smtClean="0">
                <a:latin typeface="+mn-ea"/>
              </a:rPr>
              <a:t>：</a:t>
            </a:r>
            <a:endParaRPr lang="en-US" altLang="zh-CN" sz="3200" b="1" dirty="0">
              <a:latin typeface="+mn-ea"/>
            </a:endParaRPr>
          </a:p>
          <a:p>
            <a:pPr fontAlgn="auto">
              <a:lnSpc>
                <a:spcPct val="120000"/>
              </a:lnSpc>
            </a:pPr>
            <a:r>
              <a:rPr lang="zh-CN" altLang="en-US" sz="3200" b="1" dirty="0" smtClean="0">
                <a:latin typeface="+mn-ea"/>
              </a:rPr>
              <a:t>    除了提取文中的关键词句，我们还可以用模仿表演的方法，把读懂的内容表演出来，让同学们看到玩的过程。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" y="2557753"/>
            <a:ext cx="2218826" cy="22573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846"/>
    </mc:Choice>
    <mc:Fallback xmlns="">
      <p:transition spd="slow" advTm="83846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648970" y="466728"/>
            <a:ext cx="10655018" cy="903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ea"/>
              </a:rPr>
              <a:t>总结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44229" y="5993733"/>
            <a:ext cx="3644620" cy="689448"/>
            <a:chOff x="243619" y="5994000"/>
            <a:chExt cx="3645000" cy="689520"/>
          </a:xfrm>
        </p:grpSpPr>
        <p:sp>
          <p:nvSpPr>
            <p:cNvPr id="7" name="文本框 6"/>
            <p:cNvSpPr txBox="1"/>
            <p:nvPr/>
          </p:nvSpPr>
          <p:spPr>
            <a:xfrm>
              <a:off x="648619" y="5994000"/>
              <a:ext cx="3240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latin typeface="+mj-ea"/>
                  <a:ea typeface="+mj-ea"/>
                </a:rPr>
                <a:t> </a:t>
              </a:r>
              <a:r>
                <a:rPr lang="en-US" altLang="zh-CN" b="1" dirty="0" smtClean="0">
                  <a:latin typeface="+mj-ea"/>
                </a:rPr>
                <a:t>PPT9-57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5048885" y="2736219"/>
            <a:ext cx="1565910" cy="1505585"/>
            <a:chOff x="5836" y="4268"/>
            <a:chExt cx="2466" cy="2371"/>
          </a:xfrm>
        </p:grpSpPr>
        <p:sp>
          <p:nvSpPr>
            <p:cNvPr id="4" name="空心弧 3"/>
            <p:cNvSpPr/>
            <p:nvPr/>
          </p:nvSpPr>
          <p:spPr>
            <a:xfrm rot="16200000">
              <a:off x="5883" y="4221"/>
              <a:ext cx="2370" cy="2465"/>
            </a:xfrm>
            <a:prstGeom prst="blockArc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空心弧 9"/>
            <p:cNvSpPr/>
            <p:nvPr/>
          </p:nvSpPr>
          <p:spPr>
            <a:xfrm rot="16200000" flipV="1">
              <a:off x="5891" y="4228"/>
              <a:ext cx="2370" cy="2452"/>
            </a:xfrm>
            <a:prstGeom prst="blockArc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6996430" y="2018034"/>
            <a:ext cx="3658235" cy="29559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5258999" y="3172548"/>
            <a:ext cx="1154360" cy="607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800" b="1" dirty="0" smtClean="0">
                <a:solidFill>
                  <a:srgbClr val="0070C0"/>
                </a:solidFill>
                <a:latin typeface="+mn-ea"/>
              </a:rPr>
              <a:t>转化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4339962" flipV="1">
            <a:off x="4837829" y="2053758"/>
            <a:ext cx="324403" cy="63737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8751701">
            <a:off x="6392183" y="4178343"/>
            <a:ext cx="324403" cy="637373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8385175" y="4451350"/>
            <a:ext cx="119253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画面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150102" y="2393950"/>
            <a:ext cx="3304540" cy="206121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988697" y="1956435"/>
            <a:ext cx="3658235" cy="30175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AFADC">
                  <a:alpha val="100000"/>
                </a:srgbClr>
              </a:clrFrom>
              <a:clrTo>
                <a:srgbClr val="FAFADC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988697" y="2094865"/>
            <a:ext cx="3594735" cy="168529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4499612" y="1734820"/>
            <a:ext cx="119253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文字</a:t>
            </a:r>
          </a:p>
        </p:txBody>
      </p:sp>
      <p:sp>
        <p:nvSpPr>
          <p:cNvPr id="23" name="矩形 22"/>
          <p:cNvSpPr/>
          <p:nvPr/>
        </p:nvSpPr>
        <p:spPr>
          <a:xfrm>
            <a:off x="1198245" y="4020189"/>
            <a:ext cx="3239770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提取关键词句，抓住关键动词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4104094" y="0"/>
            <a:ext cx="5049545" cy="6858000"/>
            <a:chOff x="3533755" y="0"/>
            <a:chExt cx="5049545" cy="6858000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03" t="5684" r="5402" b="5855"/>
            <a:stretch/>
          </p:blipFill>
          <p:spPr>
            <a:xfrm>
              <a:off x="3533755" y="0"/>
              <a:ext cx="4817317" cy="6858000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3715658" y="1248225"/>
              <a:ext cx="34676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读书好比串门儿</a:t>
              </a:r>
              <a:r>
                <a:rPr lang="en-US" altLang="zh-CN" sz="16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——</a:t>
              </a:r>
              <a:r>
                <a:rPr lang="zh-CN" altLang="en-US" sz="16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隐身的串门儿。</a:t>
              </a:r>
              <a:endPara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r>
                <a:rPr lang="en-US" altLang="zh-CN" sz="16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                        </a:t>
              </a:r>
              <a:r>
                <a:rPr lang="en-US" altLang="zh-CN" sz="1600" dirty="0" smtClean="0">
                  <a:latin typeface="Batang" panose="02030600000101010101" pitchFamily="18" charset="-127"/>
                  <a:ea typeface="Batang" panose="02030600000101010101" pitchFamily="18" charset="-127"/>
                </a:rPr>
                <a:t>——</a:t>
              </a:r>
              <a:r>
                <a:rPr lang="zh-CN" altLang="en-US" sz="1600" dirty="0">
                  <a:latin typeface="楷体" panose="02010609060101010101" pitchFamily="49" charset="-122"/>
                  <a:ea typeface="楷体" panose="02010609060101010101" pitchFamily="49" charset="-122"/>
                </a:rPr>
                <a:t>杨绛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564734" y="537599"/>
              <a:ext cx="461665" cy="132442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b="1" dirty="0" smtClean="0">
                  <a:latin typeface="华文仿宋" panose="02010600040101010101" pitchFamily="2" charset="-122"/>
                  <a:ea typeface="华文仿宋" panose="02010600040101010101" pitchFamily="2" charset="-122"/>
                </a:rPr>
                <a:t>第三单元</a:t>
              </a:r>
              <a:endParaRPr lang="zh-CN" altLang="en-US" b="1" dirty="0">
                <a:latin typeface="华文仿宋" panose="02010600040101010101" pitchFamily="2" charset="-122"/>
                <a:ea typeface="华文仿宋" panose="02010600040101010101" pitchFamily="2" charset="-122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925700" y="5442855"/>
              <a:ext cx="3657600" cy="588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 smtClean="0"/>
                <a:t>根据阅读目的，选用恰当的阅读方法。</a:t>
              </a:r>
              <a:endParaRPr lang="en-US" altLang="zh-CN" sz="1400" dirty="0" smtClean="0"/>
            </a:p>
            <a:p>
              <a:pPr>
                <a:lnSpc>
                  <a:spcPct val="120000"/>
                </a:lnSpc>
              </a:pPr>
              <a:r>
                <a:rPr lang="zh-CN" altLang="en-US" sz="1400" dirty="0"/>
                <a:t>写生活</a:t>
              </a:r>
              <a:r>
                <a:rPr lang="zh-CN" altLang="en-US" sz="1400" dirty="0" smtClean="0"/>
                <a:t>体验，试着表达自己的看法。</a:t>
              </a:r>
              <a:endParaRPr lang="zh-CN" altLang="en-US" sz="1400" dirty="0"/>
            </a:p>
          </p:txBody>
        </p:sp>
        <p:sp>
          <p:nvSpPr>
            <p:cNvPr id="26" name="同心圆 25"/>
            <p:cNvSpPr/>
            <p:nvPr/>
          </p:nvSpPr>
          <p:spPr>
            <a:xfrm>
              <a:off x="4822042" y="5532725"/>
              <a:ext cx="143708" cy="143708"/>
            </a:xfrm>
            <a:prstGeom prst="donut">
              <a:avLst>
                <a:gd name="adj" fmla="val 11495"/>
              </a:avLst>
            </a:pr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同心圆 27"/>
            <p:cNvSpPr/>
            <p:nvPr/>
          </p:nvSpPr>
          <p:spPr>
            <a:xfrm>
              <a:off x="4823373" y="5796439"/>
              <a:ext cx="143708" cy="143708"/>
            </a:xfrm>
            <a:prstGeom prst="donut">
              <a:avLst>
                <a:gd name="adj" fmla="val 11495"/>
              </a:avLst>
            </a:pr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331596" y="459004"/>
            <a:ext cx="3496273" cy="3933384"/>
          </a:xfrm>
          <a:prstGeom prst="rect">
            <a:avLst/>
          </a:prstGeom>
          <a:solidFill>
            <a:srgbClr val="FFFAD5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+mj-ea"/>
                <a:ea typeface="+mj-ea"/>
              </a:rPr>
              <a:t>人文主题</a:t>
            </a:r>
            <a:endParaRPr lang="en-US" altLang="zh-CN" sz="2800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>
              <a:lnSpc>
                <a:spcPct val="120000"/>
              </a:lnSpc>
            </a:pPr>
            <a:r>
              <a:rPr lang="zh-CN" altLang="en-US" sz="2000" b="1" dirty="0">
                <a:latin typeface="+mj-ea"/>
                <a:ea typeface="+mj-ea"/>
              </a:rPr>
              <a:t>解读</a:t>
            </a:r>
            <a:r>
              <a:rPr lang="zh-CN" altLang="en-US" sz="2000" b="1" dirty="0" smtClean="0">
                <a:latin typeface="+mj-ea"/>
                <a:ea typeface="+mj-ea"/>
              </a:rPr>
              <a:t>：读书是带着不同的目的、去不同的“人”家里“串门儿”。</a:t>
            </a:r>
            <a:r>
              <a:rPr lang="zh-CN" altLang="en-US" sz="2000" b="1" dirty="0" smtClean="0">
                <a:latin typeface="+mj-ea"/>
                <a:ea typeface="+mj-ea"/>
                <a:sym typeface="+mn-ea"/>
              </a:rPr>
              <a:t>随着</a:t>
            </a:r>
            <a:r>
              <a:rPr lang="zh-CN" altLang="en-US" sz="2000" b="1" dirty="0">
                <a:latin typeface="+mj-ea"/>
                <a:ea typeface="+mj-ea"/>
                <a:sym typeface="+mn-ea"/>
              </a:rPr>
              <a:t>年龄的增长，我们的阅读量会大大增加，要想在浩如烟海的书籍中获取对自己有用的信息，提高阅读效率，解决问题，就要用上“有目的地阅读”</a:t>
            </a:r>
            <a:r>
              <a:rPr lang="zh-CN" altLang="en-US" sz="2000" b="1" dirty="0" smtClean="0">
                <a:latin typeface="+mj-ea"/>
                <a:ea typeface="+mj-ea"/>
                <a:sym typeface="+mn-ea"/>
              </a:rPr>
              <a:t>这一阅读</a:t>
            </a:r>
            <a:r>
              <a:rPr lang="zh-CN" altLang="en-US" sz="2000" b="1" dirty="0">
                <a:latin typeface="+mj-ea"/>
                <a:ea typeface="+mj-ea"/>
                <a:sym typeface="+mn-ea"/>
              </a:rPr>
              <a:t>策略。</a:t>
            </a:r>
            <a:endParaRPr lang="zh-CN" altLang="en-US" sz="2000" b="1" dirty="0">
              <a:latin typeface="+mj-ea"/>
              <a:ea typeface="+mj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124553" y="2370685"/>
            <a:ext cx="2642327" cy="3931920"/>
          </a:xfrm>
          <a:prstGeom prst="rect">
            <a:avLst/>
          </a:prstGeom>
          <a:solidFill>
            <a:srgbClr val="FFFAD5"/>
          </a:solidFill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+mj-ea"/>
                <a:ea typeface="+mj-ea"/>
              </a:rPr>
              <a:t>语文要素</a:t>
            </a:r>
            <a:endParaRPr lang="en-US" altLang="zh-CN" sz="2800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 lvl="0">
              <a:lnSpc>
                <a:spcPct val="120000"/>
              </a:lnSpc>
            </a:pPr>
            <a:r>
              <a:rPr lang="zh-CN" altLang="en-US" sz="2000" b="1" dirty="0" smtClean="0">
                <a:latin typeface="+mj-ea"/>
                <a:ea typeface="+mj-ea"/>
              </a:rPr>
              <a:t>解读：</a:t>
            </a:r>
            <a:r>
              <a:rPr lang="zh-CN" altLang="en-US" sz="2000" b="1" dirty="0">
                <a:latin typeface="+mj-ea"/>
                <a:ea typeface="+mj-ea"/>
                <a:sym typeface="+mn-ea"/>
              </a:rPr>
              <a:t>小学阶段，我们已经学习过</a:t>
            </a:r>
            <a:r>
              <a:rPr lang="zh-CN" altLang="en-US" sz="2000" b="1" dirty="0" smtClean="0">
                <a:latin typeface="+mj-ea"/>
                <a:ea typeface="+mj-ea"/>
                <a:sym typeface="+mn-ea"/>
              </a:rPr>
              <a:t>很多阅读</a:t>
            </a:r>
            <a:r>
              <a:rPr lang="zh-CN" altLang="en-US" sz="2000" b="1" dirty="0">
                <a:latin typeface="+mj-ea"/>
                <a:ea typeface="+mj-ea"/>
                <a:sym typeface="+mn-ea"/>
              </a:rPr>
              <a:t>方法了，“根据阅读目的，选用恰当的阅读方法</a:t>
            </a:r>
            <a:r>
              <a:rPr lang="zh-CN" altLang="en-US" sz="2000" b="1" dirty="0" smtClean="0">
                <a:latin typeface="+mj-ea"/>
                <a:ea typeface="+mj-ea"/>
                <a:sym typeface="+mn-ea"/>
              </a:rPr>
              <a:t>”要求</a:t>
            </a:r>
            <a:r>
              <a:rPr lang="zh-CN" altLang="en-US" sz="2000" b="1" dirty="0">
                <a:latin typeface="+mj-ea"/>
                <a:ea typeface="+mj-ea"/>
                <a:sym typeface="+mn-ea"/>
              </a:rPr>
              <a:t>我们根据不同的阅读需求，灵活</a:t>
            </a:r>
            <a:r>
              <a:rPr lang="zh-CN" altLang="en-US" sz="2000" b="1" dirty="0" smtClean="0">
                <a:latin typeface="+mj-ea"/>
                <a:ea typeface="+mj-ea"/>
                <a:sym typeface="+mn-ea"/>
              </a:rPr>
              <a:t>选用阅读</a:t>
            </a:r>
            <a:r>
              <a:rPr lang="zh-CN" altLang="en-US" sz="2000" b="1" dirty="0">
                <a:latin typeface="+mj-ea"/>
                <a:ea typeface="+mj-ea"/>
                <a:sym typeface="+mn-ea"/>
              </a:rPr>
              <a:t>方法，并能适时调整自己的阅读策略。</a:t>
            </a:r>
            <a:endParaRPr lang="en-US" altLang="zh-CN" sz="2000" b="1" dirty="0">
              <a:latin typeface="+mj-ea"/>
              <a:ea typeface="+mj-ea"/>
            </a:endParaRPr>
          </a:p>
        </p:txBody>
      </p:sp>
      <p:sp>
        <p:nvSpPr>
          <p:cNvPr id="10" name="矩形: 圆角 9"/>
          <p:cNvSpPr/>
          <p:nvPr/>
        </p:nvSpPr>
        <p:spPr>
          <a:xfrm>
            <a:off x="4300857" y="1189626"/>
            <a:ext cx="3576318" cy="670027"/>
          </a:xfrm>
          <a:prstGeom prst="roundRect">
            <a:avLst/>
          </a:prstGeom>
          <a:ln w="19050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l">
              <a:lnSpc>
                <a:spcPct val="120000"/>
              </a:lnSpc>
            </a:pPr>
            <a:endParaRPr lang="zh-CN" altLang="en-US" sz="28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矩形: 圆角 10"/>
          <p:cNvSpPr/>
          <p:nvPr/>
        </p:nvSpPr>
        <p:spPr>
          <a:xfrm>
            <a:off x="5585054" y="5468076"/>
            <a:ext cx="3011684" cy="273006"/>
          </a:xfrm>
          <a:prstGeom prst="roundRect">
            <a:avLst/>
          </a:prstGeom>
          <a:ln w="19050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l">
              <a:lnSpc>
                <a:spcPct val="120000"/>
              </a:lnSpc>
            </a:pPr>
            <a:endParaRPr lang="zh-CN" altLang="en-US" sz="28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3961679" y="1522042"/>
            <a:ext cx="324318" cy="0"/>
          </a:xfrm>
          <a:prstGeom prst="line">
            <a:avLst/>
          </a:prstGeom>
          <a:ln w="19050">
            <a:solidFill>
              <a:srgbClr val="FF0000"/>
            </a:solidFill>
          </a:ln>
        </p:spPr>
      </p:cxnSp>
      <p:sp>
        <p:nvSpPr>
          <p:cNvPr id="14" name="椭圆 13"/>
          <p:cNvSpPr/>
          <p:nvPr/>
        </p:nvSpPr>
        <p:spPr>
          <a:xfrm>
            <a:off x="3838613" y="1407903"/>
            <a:ext cx="201712" cy="214231"/>
          </a:xfrm>
          <a:prstGeom prst="ellipse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l">
              <a:lnSpc>
                <a:spcPct val="120000"/>
              </a:lnSpc>
            </a:pPr>
            <a:endParaRPr lang="zh-CN" altLang="en-US" sz="28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 flipH="1" flipV="1">
            <a:off x="8601075" y="5600860"/>
            <a:ext cx="519255" cy="3719"/>
          </a:xfrm>
          <a:prstGeom prst="line">
            <a:avLst/>
          </a:prstGeom>
          <a:ln w="19050">
            <a:solidFill>
              <a:srgbClr val="FF0000"/>
            </a:solidFill>
          </a:ln>
        </p:spPr>
      </p:cxnSp>
      <p:sp>
        <p:nvSpPr>
          <p:cNvPr id="21" name="椭圆 20"/>
          <p:cNvSpPr/>
          <p:nvPr/>
        </p:nvSpPr>
        <p:spPr>
          <a:xfrm flipH="1">
            <a:off x="8945431" y="5495419"/>
            <a:ext cx="212790" cy="210883"/>
          </a:xfrm>
          <a:prstGeom prst="ellipse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l">
              <a:lnSpc>
                <a:spcPct val="120000"/>
              </a:lnSpc>
            </a:pPr>
            <a:endParaRPr lang="zh-CN" altLang="en-US" sz="28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92" name="组合 91"/>
          <p:cNvGrpSpPr/>
          <p:nvPr/>
        </p:nvGrpSpPr>
        <p:grpSpPr>
          <a:xfrm>
            <a:off x="244229" y="5993733"/>
            <a:ext cx="3644620" cy="689448"/>
            <a:chOff x="243619" y="5994000"/>
            <a:chExt cx="3645000" cy="689520"/>
          </a:xfrm>
        </p:grpSpPr>
        <p:sp>
          <p:nvSpPr>
            <p:cNvPr id="93" name="文本框 92"/>
            <p:cNvSpPr txBox="1"/>
            <p:nvPr/>
          </p:nvSpPr>
          <p:spPr>
            <a:xfrm>
              <a:off x="648619" y="5994000"/>
              <a:ext cx="3240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latin typeface="+mj-ea"/>
                  <a:ea typeface="+mj-ea"/>
                </a:rPr>
                <a:t> </a:t>
              </a:r>
              <a:r>
                <a:rPr lang="en-US" altLang="zh-CN" b="1" dirty="0" smtClean="0">
                  <a:latin typeface="+mj-ea"/>
                </a:rPr>
                <a:t>PPT9-5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94" name="图片 93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54940" y="2976880"/>
            <a:ext cx="12038330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5400" dirty="0">
                <a:solidFill>
                  <a:srgbClr val="FF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五</a:t>
            </a:r>
            <a:r>
              <a:rPr lang="zh-CN" altLang="en-US" sz="5400" dirty="0" smtClean="0">
                <a:solidFill>
                  <a:srgbClr val="FF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en-US" sz="5400" dirty="0">
                <a:solidFill>
                  <a:srgbClr val="FF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课堂总结阅读方法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44229" y="5993733"/>
            <a:ext cx="3644620" cy="689448"/>
            <a:chOff x="243619" y="5994000"/>
            <a:chExt cx="3645000" cy="689520"/>
          </a:xfrm>
        </p:grpSpPr>
        <p:sp>
          <p:nvSpPr>
            <p:cNvPr id="7" name="文本框 6"/>
            <p:cNvSpPr txBox="1"/>
            <p:nvPr/>
          </p:nvSpPr>
          <p:spPr>
            <a:xfrm>
              <a:off x="648619" y="5994000"/>
              <a:ext cx="3240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latin typeface="+mj-ea"/>
                  <a:ea typeface="+mj-ea"/>
                </a:rPr>
                <a:t> </a:t>
              </a:r>
              <a:r>
                <a:rPr lang="en-US" altLang="zh-CN" b="1" dirty="0" smtClean="0">
                  <a:latin typeface="+mj-ea"/>
                </a:rPr>
                <a:t>PPT9-58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746760" y="486410"/>
            <a:ext cx="10927080" cy="68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 smtClean="0">
                <a:latin typeface="+mn-ea"/>
              </a:rPr>
              <a:t>总结：</a:t>
            </a:r>
            <a:r>
              <a:rPr lang="zh-CN" altLang="en-US" sz="3200" b="1" dirty="0">
                <a:latin typeface="+mn-ea"/>
                <a:sym typeface="+mn-ea"/>
              </a:rPr>
              <a:t>为了完成第一个阅读任务，我们采用了哪些阅读方法？</a:t>
            </a:r>
          </a:p>
        </p:txBody>
      </p:sp>
      <p:grpSp>
        <p:nvGrpSpPr>
          <p:cNvPr id="92" name="组合 91"/>
          <p:cNvGrpSpPr/>
          <p:nvPr/>
        </p:nvGrpSpPr>
        <p:grpSpPr>
          <a:xfrm>
            <a:off x="244229" y="5993733"/>
            <a:ext cx="3644620" cy="689448"/>
            <a:chOff x="243619" y="5994000"/>
            <a:chExt cx="3645000" cy="689520"/>
          </a:xfrm>
        </p:grpSpPr>
        <p:sp>
          <p:nvSpPr>
            <p:cNvPr id="93" name="文本框 92"/>
            <p:cNvSpPr txBox="1"/>
            <p:nvPr/>
          </p:nvSpPr>
          <p:spPr>
            <a:xfrm>
              <a:off x="648619" y="5994000"/>
              <a:ext cx="3240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latin typeface="+mj-ea"/>
                  <a:ea typeface="+mj-ea"/>
                </a:rPr>
                <a:t> </a:t>
              </a:r>
              <a:r>
                <a:rPr lang="en-US" altLang="zh-CN" b="1" dirty="0" smtClean="0">
                  <a:latin typeface="+mj-ea"/>
                </a:rPr>
                <a:t>PPT9-59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94" name="图片 93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5"/>
          <p:cNvSpPr/>
          <p:nvPr/>
        </p:nvSpPr>
        <p:spPr>
          <a:xfrm>
            <a:off x="2179955" y="3107055"/>
            <a:ext cx="6951980" cy="1346200"/>
          </a:xfrm>
          <a:custGeom>
            <a:avLst/>
            <a:gdLst>
              <a:gd name="connsiteX0" fmla="*/ 0 w 7569842"/>
              <a:gd name="connsiteY0" fmla="*/ 826514 h 1653028"/>
              <a:gd name="connsiteX1" fmla="*/ 826514 w 7569842"/>
              <a:gd name="connsiteY1" fmla="*/ 0 h 1653028"/>
              <a:gd name="connsiteX2" fmla="*/ 6743328 w 7569842"/>
              <a:gd name="connsiteY2" fmla="*/ 0 h 1653028"/>
              <a:gd name="connsiteX3" fmla="*/ 7569842 w 7569842"/>
              <a:gd name="connsiteY3" fmla="*/ 826514 h 1653028"/>
              <a:gd name="connsiteX4" fmla="*/ 7569842 w 7569842"/>
              <a:gd name="connsiteY4" fmla="*/ 826514 h 1653028"/>
              <a:gd name="connsiteX5" fmla="*/ 6743328 w 7569842"/>
              <a:gd name="connsiteY5" fmla="*/ 1653028 h 1653028"/>
              <a:gd name="connsiteX6" fmla="*/ 826514 w 7569842"/>
              <a:gd name="connsiteY6" fmla="*/ 1653028 h 1653028"/>
              <a:gd name="connsiteX7" fmla="*/ 0 w 7569842"/>
              <a:gd name="connsiteY7" fmla="*/ 826514 h 1653028"/>
              <a:gd name="connsiteX0-1" fmla="*/ 826514 w 7569842"/>
              <a:gd name="connsiteY0-2" fmla="*/ 0 h 1653028"/>
              <a:gd name="connsiteX1-3" fmla="*/ 6743328 w 7569842"/>
              <a:gd name="connsiteY1-4" fmla="*/ 0 h 1653028"/>
              <a:gd name="connsiteX2-5" fmla="*/ 7569842 w 7569842"/>
              <a:gd name="connsiteY2-6" fmla="*/ 826514 h 1653028"/>
              <a:gd name="connsiteX3-7" fmla="*/ 7569842 w 7569842"/>
              <a:gd name="connsiteY3-8" fmla="*/ 826514 h 1653028"/>
              <a:gd name="connsiteX4-9" fmla="*/ 6743328 w 7569842"/>
              <a:gd name="connsiteY4-10" fmla="*/ 1653028 h 1653028"/>
              <a:gd name="connsiteX5-11" fmla="*/ 826514 w 7569842"/>
              <a:gd name="connsiteY5-12" fmla="*/ 1653028 h 1653028"/>
              <a:gd name="connsiteX6-13" fmla="*/ 0 w 7569842"/>
              <a:gd name="connsiteY6-14" fmla="*/ 826514 h 1653028"/>
              <a:gd name="connsiteX7-15" fmla="*/ 917954 w 7569842"/>
              <a:gd name="connsiteY7-16" fmla="*/ 91440 h 1653028"/>
              <a:gd name="connsiteX0-17" fmla="*/ 826514 w 7569842"/>
              <a:gd name="connsiteY0-18" fmla="*/ 0 h 1653028"/>
              <a:gd name="connsiteX1-19" fmla="*/ 6743328 w 7569842"/>
              <a:gd name="connsiteY1-20" fmla="*/ 0 h 1653028"/>
              <a:gd name="connsiteX2-21" fmla="*/ 7569842 w 7569842"/>
              <a:gd name="connsiteY2-22" fmla="*/ 826514 h 1653028"/>
              <a:gd name="connsiteX3-23" fmla="*/ 7569842 w 7569842"/>
              <a:gd name="connsiteY3-24" fmla="*/ 826514 h 1653028"/>
              <a:gd name="connsiteX4-25" fmla="*/ 6743328 w 7569842"/>
              <a:gd name="connsiteY4-26" fmla="*/ 1653028 h 1653028"/>
              <a:gd name="connsiteX5-27" fmla="*/ 826514 w 7569842"/>
              <a:gd name="connsiteY5-28" fmla="*/ 1653028 h 1653028"/>
              <a:gd name="connsiteX6-29" fmla="*/ 0 w 7569842"/>
              <a:gd name="connsiteY6-30" fmla="*/ 826514 h 1653028"/>
              <a:gd name="connsiteX0-31" fmla="*/ 0 w 6743328"/>
              <a:gd name="connsiteY0-32" fmla="*/ 0 h 1653028"/>
              <a:gd name="connsiteX1-33" fmla="*/ 5916814 w 6743328"/>
              <a:gd name="connsiteY1-34" fmla="*/ 0 h 1653028"/>
              <a:gd name="connsiteX2-35" fmla="*/ 6743328 w 6743328"/>
              <a:gd name="connsiteY2-36" fmla="*/ 826514 h 1653028"/>
              <a:gd name="connsiteX3-37" fmla="*/ 6743328 w 6743328"/>
              <a:gd name="connsiteY3-38" fmla="*/ 826514 h 1653028"/>
              <a:gd name="connsiteX4-39" fmla="*/ 5916814 w 6743328"/>
              <a:gd name="connsiteY4-40" fmla="*/ 1653028 h 1653028"/>
              <a:gd name="connsiteX5-41" fmla="*/ 0 w 6743328"/>
              <a:gd name="connsiteY5-42" fmla="*/ 1653028 h 16530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6743328" h="1653028">
                <a:moveTo>
                  <a:pt x="0" y="0"/>
                </a:moveTo>
                <a:lnTo>
                  <a:pt x="5916814" y="0"/>
                </a:lnTo>
                <a:cubicBezTo>
                  <a:pt x="6373285" y="0"/>
                  <a:pt x="6743328" y="370043"/>
                  <a:pt x="6743328" y="826514"/>
                </a:cubicBezTo>
                <a:lnTo>
                  <a:pt x="6743328" y="826514"/>
                </a:lnTo>
                <a:cubicBezTo>
                  <a:pt x="6743328" y="1282985"/>
                  <a:pt x="6373285" y="1653028"/>
                  <a:pt x="5916814" y="1653028"/>
                </a:cubicBezTo>
                <a:lnTo>
                  <a:pt x="0" y="1653028"/>
                </a:lnTo>
              </a:path>
            </a:pathLst>
          </a:custGeom>
          <a:noFill/>
          <a:ln w="28575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1934210" y="1397004"/>
            <a:ext cx="2381250" cy="1843405"/>
            <a:chOff x="2116" y="2200"/>
            <a:chExt cx="3750" cy="2903"/>
          </a:xfrm>
        </p:grpSpPr>
        <p:grpSp>
          <p:nvGrpSpPr>
            <p:cNvPr id="6" name="组合 5"/>
            <p:cNvGrpSpPr/>
            <p:nvPr/>
          </p:nvGrpSpPr>
          <p:grpSpPr>
            <a:xfrm>
              <a:off x="2116" y="2200"/>
              <a:ext cx="3751" cy="1970"/>
              <a:chOff x="1841" y="3913"/>
              <a:chExt cx="3059" cy="1281"/>
            </a:xfrm>
          </p:grpSpPr>
          <p:sp>
            <p:nvSpPr>
              <p:cNvPr id="3" name="圆角矩形 2"/>
              <p:cNvSpPr/>
              <p:nvPr/>
            </p:nvSpPr>
            <p:spPr>
              <a:xfrm>
                <a:off x="1903" y="3913"/>
                <a:ext cx="2935" cy="128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1841" y="3977"/>
                <a:ext cx="3059" cy="1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lnSpc>
                    <a:spcPct val="120000"/>
                  </a:lnSpc>
                </a:pPr>
                <a:r>
                  <a:rPr lang="zh-CN" altLang="en-US" sz="2800" b="1" dirty="0"/>
                  <a:t> 快读全文，确定相关内容</a:t>
                </a: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3761" y="4649"/>
              <a:ext cx="454" cy="45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1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3991" y="4174"/>
              <a:ext cx="0" cy="510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13"/>
          <p:cNvGrpSpPr/>
          <p:nvPr/>
        </p:nvGrpSpPr>
        <p:grpSpPr>
          <a:xfrm>
            <a:off x="4604387" y="1400179"/>
            <a:ext cx="2381885" cy="1843405"/>
            <a:chOff x="2116" y="2200"/>
            <a:chExt cx="3751" cy="2903"/>
          </a:xfrm>
        </p:grpSpPr>
        <p:grpSp>
          <p:nvGrpSpPr>
            <p:cNvPr id="15" name="组合 14"/>
            <p:cNvGrpSpPr/>
            <p:nvPr/>
          </p:nvGrpSpPr>
          <p:grpSpPr>
            <a:xfrm>
              <a:off x="2116" y="2200"/>
              <a:ext cx="3751" cy="1970"/>
              <a:chOff x="1841" y="3913"/>
              <a:chExt cx="3059" cy="1281"/>
            </a:xfrm>
          </p:grpSpPr>
          <p:sp>
            <p:nvSpPr>
              <p:cNvPr id="16" name="圆角矩形 15"/>
              <p:cNvSpPr/>
              <p:nvPr/>
            </p:nvSpPr>
            <p:spPr>
              <a:xfrm>
                <a:off x="1903" y="3913"/>
                <a:ext cx="2935" cy="128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1841" y="3977"/>
                <a:ext cx="3059" cy="1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lnSpc>
                    <a:spcPct val="120000"/>
                  </a:lnSpc>
                </a:pPr>
                <a:r>
                  <a:rPr lang="zh-CN" altLang="en-US" sz="2800" b="1" dirty="0"/>
                  <a:t>提取关键信息（书中标画）</a:t>
                </a:r>
              </a:p>
            </p:txBody>
          </p:sp>
        </p:grpSp>
        <p:sp>
          <p:nvSpPr>
            <p:cNvPr id="18" name="椭圆 17"/>
            <p:cNvSpPr/>
            <p:nvPr/>
          </p:nvSpPr>
          <p:spPr>
            <a:xfrm>
              <a:off x="3761" y="4649"/>
              <a:ext cx="454" cy="45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2</a:t>
              </a: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3991" y="4174"/>
              <a:ext cx="0" cy="510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19"/>
          <p:cNvGrpSpPr/>
          <p:nvPr/>
        </p:nvGrpSpPr>
        <p:grpSpPr>
          <a:xfrm>
            <a:off x="7357747" y="1403354"/>
            <a:ext cx="2381885" cy="1843405"/>
            <a:chOff x="2112" y="2200"/>
            <a:chExt cx="3751" cy="2903"/>
          </a:xfrm>
        </p:grpSpPr>
        <p:grpSp>
          <p:nvGrpSpPr>
            <p:cNvPr id="21" name="组合 20"/>
            <p:cNvGrpSpPr/>
            <p:nvPr/>
          </p:nvGrpSpPr>
          <p:grpSpPr>
            <a:xfrm>
              <a:off x="2112" y="2200"/>
              <a:ext cx="3751" cy="1970"/>
              <a:chOff x="1838" y="3913"/>
              <a:chExt cx="3059" cy="1281"/>
            </a:xfrm>
          </p:grpSpPr>
          <p:sp>
            <p:nvSpPr>
              <p:cNvPr id="24" name="圆角矩形 23"/>
              <p:cNvSpPr/>
              <p:nvPr/>
            </p:nvSpPr>
            <p:spPr>
              <a:xfrm>
                <a:off x="1903" y="3913"/>
                <a:ext cx="2935" cy="128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1838" y="4255"/>
                <a:ext cx="3059" cy="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lnSpc>
                    <a:spcPct val="120000"/>
                  </a:lnSpc>
                </a:pPr>
                <a:r>
                  <a:rPr lang="zh-CN" altLang="en-US" sz="2800" b="1" dirty="0"/>
                  <a:t>结合</a:t>
                </a:r>
                <a:r>
                  <a:rPr lang="zh-CN" altLang="en-US" sz="2800" b="1" dirty="0" smtClean="0"/>
                  <a:t>图片</a:t>
                </a:r>
                <a:endParaRPr lang="zh-CN" altLang="en-US" sz="2800" b="1" dirty="0"/>
              </a:p>
            </p:txBody>
          </p:sp>
        </p:grpSp>
        <p:sp>
          <p:nvSpPr>
            <p:cNvPr id="27" name="椭圆 26"/>
            <p:cNvSpPr/>
            <p:nvPr/>
          </p:nvSpPr>
          <p:spPr>
            <a:xfrm>
              <a:off x="3761" y="4649"/>
              <a:ext cx="454" cy="45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3</a:t>
              </a: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3991" y="4174"/>
              <a:ext cx="0" cy="510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/>
        </p:nvGrpSpPr>
        <p:grpSpPr>
          <a:xfrm>
            <a:off x="8966200" y="3176184"/>
            <a:ext cx="2954385" cy="1250950"/>
            <a:chOff x="1391" y="2154"/>
            <a:chExt cx="4653" cy="1970"/>
          </a:xfrm>
        </p:grpSpPr>
        <p:grpSp>
          <p:nvGrpSpPr>
            <p:cNvPr id="32" name="组合 31"/>
            <p:cNvGrpSpPr/>
            <p:nvPr/>
          </p:nvGrpSpPr>
          <p:grpSpPr>
            <a:xfrm>
              <a:off x="2293" y="2154"/>
              <a:ext cx="3751" cy="1970"/>
              <a:chOff x="1985" y="3883"/>
              <a:chExt cx="3059" cy="1281"/>
            </a:xfrm>
          </p:grpSpPr>
          <p:sp>
            <p:nvSpPr>
              <p:cNvPr id="33" name="圆角矩形 32"/>
              <p:cNvSpPr/>
              <p:nvPr/>
            </p:nvSpPr>
            <p:spPr>
              <a:xfrm>
                <a:off x="2047" y="3883"/>
                <a:ext cx="2935" cy="128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1985" y="3948"/>
                <a:ext cx="3059" cy="1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lnSpc>
                    <a:spcPct val="120000"/>
                  </a:lnSpc>
                </a:pPr>
                <a:r>
                  <a:rPr lang="zh-CN" altLang="en-US" sz="2800" b="1" dirty="0"/>
                  <a:t>归纳、概括（批注关键词）</a:t>
                </a:r>
              </a:p>
            </p:txBody>
          </p:sp>
        </p:grpSp>
        <p:sp>
          <p:nvSpPr>
            <p:cNvPr id="35" name="椭圆 34"/>
            <p:cNvSpPr/>
            <p:nvPr/>
          </p:nvSpPr>
          <p:spPr>
            <a:xfrm>
              <a:off x="1391" y="2834"/>
              <a:ext cx="454" cy="45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4</a:t>
              </a:r>
            </a:p>
          </p:txBody>
        </p:sp>
        <p:cxnSp>
          <p:nvCxnSpPr>
            <p:cNvPr id="36" name="直接连接符 35"/>
            <p:cNvCxnSpPr/>
            <p:nvPr/>
          </p:nvCxnSpPr>
          <p:spPr>
            <a:xfrm rot="16200000">
              <a:off x="2086" y="2837"/>
              <a:ext cx="0" cy="510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组合 37"/>
          <p:cNvGrpSpPr/>
          <p:nvPr/>
        </p:nvGrpSpPr>
        <p:grpSpPr>
          <a:xfrm>
            <a:off x="7438486" y="4255770"/>
            <a:ext cx="2100793" cy="1858010"/>
            <a:chOff x="2366" y="1244"/>
            <a:chExt cx="3308" cy="2926"/>
          </a:xfrm>
        </p:grpSpPr>
        <p:grpSp>
          <p:nvGrpSpPr>
            <p:cNvPr id="39" name="组合 38"/>
            <p:cNvGrpSpPr/>
            <p:nvPr/>
          </p:nvGrpSpPr>
          <p:grpSpPr>
            <a:xfrm>
              <a:off x="2366" y="2200"/>
              <a:ext cx="3308" cy="1970"/>
              <a:chOff x="2045" y="3913"/>
              <a:chExt cx="2698" cy="1281"/>
            </a:xfrm>
          </p:grpSpPr>
          <p:sp>
            <p:nvSpPr>
              <p:cNvPr id="40" name="圆角矩形 39"/>
              <p:cNvSpPr/>
              <p:nvPr/>
            </p:nvSpPr>
            <p:spPr>
              <a:xfrm>
                <a:off x="2107" y="3913"/>
                <a:ext cx="2587" cy="128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2045" y="3977"/>
                <a:ext cx="2698" cy="1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lnSpc>
                    <a:spcPct val="120000"/>
                  </a:lnSpc>
                </a:pPr>
                <a:r>
                  <a:rPr lang="zh-CN" altLang="en-US" sz="2800" b="1" dirty="0"/>
                  <a:t>理清条理（制作指南）</a:t>
                </a:r>
              </a:p>
            </p:txBody>
          </p:sp>
        </p:grpSp>
        <p:sp>
          <p:nvSpPr>
            <p:cNvPr id="42" name="椭圆 41"/>
            <p:cNvSpPr/>
            <p:nvPr/>
          </p:nvSpPr>
          <p:spPr>
            <a:xfrm>
              <a:off x="3761" y="1244"/>
              <a:ext cx="454" cy="45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5</a:t>
              </a:r>
            </a:p>
          </p:txBody>
        </p:sp>
        <p:cxnSp>
          <p:nvCxnSpPr>
            <p:cNvPr id="43" name="直接连接符 42"/>
            <p:cNvCxnSpPr/>
            <p:nvPr/>
          </p:nvCxnSpPr>
          <p:spPr>
            <a:xfrm>
              <a:off x="3991" y="1667"/>
              <a:ext cx="0" cy="510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组合 43"/>
          <p:cNvGrpSpPr/>
          <p:nvPr/>
        </p:nvGrpSpPr>
        <p:grpSpPr>
          <a:xfrm>
            <a:off x="4716641" y="4274820"/>
            <a:ext cx="2100793" cy="1858010"/>
            <a:chOff x="2321" y="1244"/>
            <a:chExt cx="3308" cy="2926"/>
          </a:xfrm>
        </p:grpSpPr>
        <p:grpSp>
          <p:nvGrpSpPr>
            <p:cNvPr id="45" name="组合 44"/>
            <p:cNvGrpSpPr/>
            <p:nvPr/>
          </p:nvGrpSpPr>
          <p:grpSpPr>
            <a:xfrm>
              <a:off x="2321" y="2200"/>
              <a:ext cx="3308" cy="1970"/>
              <a:chOff x="2008" y="3913"/>
              <a:chExt cx="2698" cy="1281"/>
            </a:xfrm>
          </p:grpSpPr>
          <p:sp>
            <p:nvSpPr>
              <p:cNvPr id="46" name="圆角矩形 45"/>
              <p:cNvSpPr/>
              <p:nvPr/>
            </p:nvSpPr>
            <p:spPr>
              <a:xfrm>
                <a:off x="2107" y="3913"/>
                <a:ext cx="2587" cy="128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47" name="文本框 46"/>
              <p:cNvSpPr txBox="1"/>
              <p:nvPr/>
            </p:nvSpPr>
            <p:spPr>
              <a:xfrm>
                <a:off x="2008" y="4233"/>
                <a:ext cx="2698" cy="6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lnSpc>
                    <a:spcPct val="120000"/>
                  </a:lnSpc>
                </a:pPr>
                <a:r>
                  <a:rPr lang="zh-CN" altLang="en-US" sz="2800" b="1" dirty="0"/>
                  <a:t>完善指南</a:t>
                </a:r>
              </a:p>
            </p:txBody>
          </p:sp>
        </p:grpSp>
        <p:sp>
          <p:nvSpPr>
            <p:cNvPr id="54" name="椭圆 53"/>
            <p:cNvSpPr/>
            <p:nvPr/>
          </p:nvSpPr>
          <p:spPr>
            <a:xfrm>
              <a:off x="3761" y="1244"/>
              <a:ext cx="454" cy="45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6</a:t>
              </a:r>
            </a:p>
          </p:txBody>
        </p:sp>
        <p:cxnSp>
          <p:nvCxnSpPr>
            <p:cNvPr id="60" name="直接连接符 59"/>
            <p:cNvCxnSpPr/>
            <p:nvPr/>
          </p:nvCxnSpPr>
          <p:spPr>
            <a:xfrm>
              <a:off x="3991" y="1667"/>
              <a:ext cx="0" cy="510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组合 75"/>
          <p:cNvGrpSpPr/>
          <p:nvPr/>
        </p:nvGrpSpPr>
        <p:grpSpPr>
          <a:xfrm>
            <a:off x="2034401" y="4288790"/>
            <a:ext cx="2100793" cy="1858010"/>
            <a:chOff x="2321" y="1244"/>
            <a:chExt cx="3308" cy="2926"/>
          </a:xfrm>
        </p:grpSpPr>
        <p:grpSp>
          <p:nvGrpSpPr>
            <p:cNvPr id="87" name="组合 86"/>
            <p:cNvGrpSpPr/>
            <p:nvPr/>
          </p:nvGrpSpPr>
          <p:grpSpPr>
            <a:xfrm>
              <a:off x="2321" y="2200"/>
              <a:ext cx="3308" cy="1970"/>
              <a:chOff x="2008" y="3913"/>
              <a:chExt cx="2698" cy="1281"/>
            </a:xfrm>
          </p:grpSpPr>
          <p:sp>
            <p:nvSpPr>
              <p:cNvPr id="88" name="圆角矩形 87"/>
              <p:cNvSpPr/>
              <p:nvPr/>
            </p:nvSpPr>
            <p:spPr>
              <a:xfrm>
                <a:off x="2107" y="3913"/>
                <a:ext cx="2587" cy="128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89" name="文本框 88"/>
              <p:cNvSpPr txBox="1"/>
              <p:nvPr/>
            </p:nvSpPr>
            <p:spPr>
              <a:xfrm>
                <a:off x="2008" y="4233"/>
                <a:ext cx="2698" cy="6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lnSpc>
                    <a:spcPct val="120000"/>
                  </a:lnSpc>
                </a:pPr>
                <a:r>
                  <a:rPr lang="zh-CN" altLang="en-US" sz="2800" b="1" dirty="0"/>
                  <a:t>教别人玩</a:t>
                </a:r>
              </a:p>
            </p:txBody>
          </p:sp>
        </p:grpSp>
        <p:sp>
          <p:nvSpPr>
            <p:cNvPr id="90" name="椭圆 89"/>
            <p:cNvSpPr/>
            <p:nvPr/>
          </p:nvSpPr>
          <p:spPr>
            <a:xfrm>
              <a:off x="3761" y="1244"/>
              <a:ext cx="454" cy="45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7</a:t>
              </a:r>
            </a:p>
          </p:txBody>
        </p:sp>
        <p:cxnSp>
          <p:nvCxnSpPr>
            <p:cNvPr id="91" name="直接连接符 90"/>
            <p:cNvCxnSpPr/>
            <p:nvPr/>
          </p:nvCxnSpPr>
          <p:spPr>
            <a:xfrm>
              <a:off x="3991" y="1667"/>
              <a:ext cx="0" cy="510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矩形 1"/>
          <p:cNvSpPr/>
          <p:nvPr/>
        </p:nvSpPr>
        <p:spPr>
          <a:xfrm>
            <a:off x="746760" y="486410"/>
            <a:ext cx="10927080" cy="68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 smtClean="0">
                <a:latin typeface="+mn-ea"/>
              </a:rPr>
              <a:t>总结：</a:t>
            </a:r>
            <a:r>
              <a:rPr lang="zh-CN" altLang="en-US" sz="3200" b="1" dirty="0">
                <a:latin typeface="+mn-ea"/>
                <a:sym typeface="+mn-ea"/>
              </a:rPr>
              <a:t>为了完成第一个阅读任务，我们采用了哪些阅读方法？</a:t>
            </a:r>
          </a:p>
        </p:txBody>
      </p:sp>
      <p:grpSp>
        <p:nvGrpSpPr>
          <p:cNvPr id="92" name="组合 91"/>
          <p:cNvGrpSpPr/>
          <p:nvPr/>
        </p:nvGrpSpPr>
        <p:grpSpPr>
          <a:xfrm>
            <a:off x="244229" y="5993733"/>
            <a:ext cx="3644620" cy="689448"/>
            <a:chOff x="243619" y="5994000"/>
            <a:chExt cx="3645000" cy="689520"/>
          </a:xfrm>
        </p:grpSpPr>
        <p:sp>
          <p:nvSpPr>
            <p:cNvPr id="93" name="文本框 92"/>
            <p:cNvSpPr txBox="1"/>
            <p:nvPr/>
          </p:nvSpPr>
          <p:spPr>
            <a:xfrm>
              <a:off x="648619" y="5994000"/>
              <a:ext cx="3240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latin typeface="+mj-ea"/>
                  <a:ea typeface="+mj-ea"/>
                </a:rPr>
                <a:t> </a:t>
              </a:r>
              <a:r>
                <a:rPr lang="en-US" altLang="zh-CN" b="1" dirty="0" smtClean="0">
                  <a:latin typeface="+mj-ea"/>
                </a:rPr>
                <a:t>PPT9-60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94" name="图片 93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3597275" y="3449955"/>
            <a:ext cx="20497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C:\Users\dell\Desktop\对话框-0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40445">
            <a:off x="1958798" y="785284"/>
            <a:ext cx="8632784" cy="538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/>
          <p:nvPr/>
        </p:nvSpPr>
        <p:spPr>
          <a:xfrm>
            <a:off x="3054352" y="1716405"/>
            <a:ext cx="7083425" cy="378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zh-CN" altLang="en-US" sz="4000" b="1" dirty="0" smtClean="0">
                <a:solidFill>
                  <a:prstClr val="black"/>
                </a:solidFill>
                <a:latin typeface="+mn-ea"/>
              </a:rPr>
              <a:t>    通过完成这个阅读任务，你是否初步了解了什么是“有目的地阅读”？下节课，我们将继续运用这节课学到的方法，试着完成其他阅读任务。</a:t>
            </a:r>
          </a:p>
        </p:txBody>
      </p:sp>
      <p:pic>
        <p:nvPicPr>
          <p:cNvPr id="3" name="图片 2" descr="一个女小孩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1795" y="1724663"/>
            <a:ext cx="3023870" cy="3730625"/>
          </a:xfrm>
          <a:prstGeom prst="rect">
            <a:avLst/>
          </a:prstGeom>
        </p:spPr>
      </p:pic>
      <p:grpSp>
        <p:nvGrpSpPr>
          <p:cNvPr id="92" name="组合 91"/>
          <p:cNvGrpSpPr/>
          <p:nvPr/>
        </p:nvGrpSpPr>
        <p:grpSpPr>
          <a:xfrm>
            <a:off x="244229" y="5993733"/>
            <a:ext cx="3644620" cy="689448"/>
            <a:chOff x="243619" y="5994000"/>
            <a:chExt cx="3645000" cy="689520"/>
          </a:xfrm>
        </p:grpSpPr>
        <p:sp>
          <p:nvSpPr>
            <p:cNvPr id="93" name="文本框 92"/>
            <p:cNvSpPr txBox="1"/>
            <p:nvPr/>
          </p:nvSpPr>
          <p:spPr>
            <a:xfrm>
              <a:off x="648619" y="5994000"/>
              <a:ext cx="3240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latin typeface="+mj-ea"/>
                  <a:ea typeface="+mj-ea"/>
                </a:rPr>
                <a:t> </a:t>
              </a:r>
              <a:r>
                <a:rPr lang="en-US" altLang="zh-CN" b="1" dirty="0" smtClean="0">
                  <a:latin typeface="+mj-ea"/>
                </a:rPr>
                <a:t>PPT9-61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94" name="图片 93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75"/>
            <a:ext cx="12187238" cy="6857857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2420899" y="1224000"/>
            <a:ext cx="7155932" cy="4013568"/>
            <a:chOff x="2510899" y="1171171"/>
            <a:chExt cx="7155932" cy="4013568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3663619" y="2484000"/>
              <a:ext cx="51750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6"/>
            <p:cNvSpPr txBox="1"/>
            <p:nvPr/>
          </p:nvSpPr>
          <p:spPr>
            <a:xfrm>
              <a:off x="5536415" y="1171171"/>
              <a:ext cx="111440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200" b="1" dirty="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04</a:t>
              </a:r>
              <a:endParaRPr lang="en-US" sz="7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2510899" y="2654816"/>
              <a:ext cx="7155932" cy="2529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6600" dirty="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识记</a:t>
              </a:r>
              <a:r>
                <a:rPr lang="zh-CN" altLang="en-US" sz="66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生字，</a:t>
              </a:r>
              <a:endParaRPr lang="en-US" altLang="zh-CN" sz="6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6600" dirty="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理解词语</a:t>
              </a:r>
              <a:endParaRPr lang="zh-CN" altLang="en-US" sz="6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244229" y="5993733"/>
            <a:ext cx="3644620" cy="689448"/>
            <a:chOff x="243619" y="5994000"/>
            <a:chExt cx="3645000" cy="689520"/>
          </a:xfrm>
        </p:grpSpPr>
        <p:sp>
          <p:nvSpPr>
            <p:cNvPr id="93" name="文本框 92"/>
            <p:cNvSpPr txBox="1"/>
            <p:nvPr/>
          </p:nvSpPr>
          <p:spPr>
            <a:xfrm>
              <a:off x="648619" y="5994000"/>
              <a:ext cx="3240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solidFill>
                    <a:prstClr val="black"/>
                  </a:solidFill>
                  <a:latin typeface="宋体" panose="02010600030101010101" pitchFamily="2" charset="-122"/>
                </a:rPr>
                <a:t> PPT9-62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 smtClean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94" name="图片 93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44229" y="5993733"/>
            <a:ext cx="3239662" cy="689448"/>
            <a:chOff x="243619" y="5994000"/>
            <a:chExt cx="3240000" cy="689520"/>
          </a:xfrm>
        </p:grpSpPr>
        <p:sp>
          <p:nvSpPr>
            <p:cNvPr id="3" name="文本框 2"/>
            <p:cNvSpPr txBox="1"/>
            <p:nvPr/>
          </p:nvSpPr>
          <p:spPr>
            <a:xfrm>
              <a:off x="648619" y="5994000"/>
              <a:ext cx="2835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solidFill>
                    <a:prstClr val="black"/>
                  </a:solidFill>
                  <a:latin typeface="宋体" panose="02010600030101010101" pitchFamily="2" charset="-122"/>
                </a:rPr>
                <a:t> PPT9-63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zh-CN" altLang="en-US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  <p:grpSp>
        <p:nvGrpSpPr>
          <p:cNvPr id="28" name="组合 27"/>
          <p:cNvGrpSpPr/>
          <p:nvPr/>
        </p:nvGrpSpPr>
        <p:grpSpPr>
          <a:xfrm>
            <a:off x="6011555" y="4263124"/>
            <a:ext cx="1317674" cy="1822265"/>
            <a:chOff x="2035882" y="1344525"/>
            <a:chExt cx="1317501" cy="1822265"/>
          </a:xfrm>
        </p:grpSpPr>
        <p:sp>
          <p:nvSpPr>
            <p:cNvPr id="30" name="文本框 40"/>
            <p:cNvSpPr txBox="1"/>
            <p:nvPr/>
          </p:nvSpPr>
          <p:spPr>
            <a:xfrm>
              <a:off x="2347113" y="1344525"/>
              <a:ext cx="63342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b="1" dirty="0" err="1" smtClean="0">
                  <a:solidFill>
                    <a:prstClr val="black"/>
                  </a:solidFill>
                  <a:latin typeface="hypy-sx" panose="02010601030101010101" pitchFamily="2" charset="-122"/>
                  <a:ea typeface="hypy-sx" panose="02010601030101010101" pitchFamily="2" charset="-122"/>
                </a:rPr>
                <a:t>pā</a:t>
              </a:r>
              <a:endParaRPr lang="en-US" altLang="zh-CN" sz="3600" b="1" dirty="0">
                <a:solidFill>
                  <a:prstClr val="black"/>
                </a:solidFill>
                <a:latin typeface="hypy-sx" panose="02010601030101010101" pitchFamily="2" charset="-122"/>
                <a:ea typeface="hypy-sx" panose="02010601030101010101" pitchFamily="2" charset="-122"/>
              </a:endParaRPr>
            </a:p>
            <a:p>
              <a:pPr algn="ctr"/>
              <a:endParaRPr lang="en-US" altLang="zh-CN" sz="3600" b="1" dirty="0">
                <a:solidFill>
                  <a:prstClr val="black"/>
                </a:solidFill>
                <a:latin typeface="hypy-sx" panose="02010601030101010101" pitchFamily="2" charset="-122"/>
                <a:ea typeface="hypy-sx" panose="02010601030101010101" pitchFamily="2" charset="-122"/>
              </a:endParaRPr>
            </a:p>
          </p:txBody>
        </p:sp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35882" y="1883609"/>
              <a:ext cx="1255885" cy="1261981"/>
            </a:xfrm>
            <a:prstGeom prst="rect">
              <a:avLst/>
            </a:prstGeom>
          </p:spPr>
        </p:pic>
        <p:sp>
          <p:nvSpPr>
            <p:cNvPr id="32" name="文本框 127"/>
            <p:cNvSpPr txBox="1"/>
            <p:nvPr/>
          </p:nvSpPr>
          <p:spPr>
            <a:xfrm>
              <a:off x="2040375" y="1720240"/>
              <a:ext cx="1313008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8800" dirty="0" smtClean="0">
                  <a:solidFill>
                    <a:srgbClr val="3B3838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趴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019752" y="450584"/>
            <a:ext cx="1313352" cy="1831267"/>
            <a:chOff x="2010670" y="1344525"/>
            <a:chExt cx="1313181" cy="1831267"/>
          </a:xfrm>
        </p:grpSpPr>
        <p:sp>
          <p:nvSpPr>
            <p:cNvPr id="35" name="文本框 129"/>
            <p:cNvSpPr txBox="1"/>
            <p:nvPr/>
          </p:nvSpPr>
          <p:spPr>
            <a:xfrm>
              <a:off x="2401608" y="1344525"/>
              <a:ext cx="5244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b="1" dirty="0" err="1">
                  <a:solidFill>
                    <a:prstClr val="black"/>
                  </a:solidFill>
                  <a:latin typeface="hypy-sx" panose="02010601030101010101" pitchFamily="2" charset="-122"/>
                  <a:ea typeface="hypy-sx" panose="02010601030101010101" pitchFamily="2" charset="-122"/>
                </a:rPr>
                <a:t>lǐn</a:t>
              </a:r>
              <a:endParaRPr lang="en-US" altLang="zh-CN" sz="3600" b="1" dirty="0">
                <a:solidFill>
                  <a:prstClr val="black"/>
                </a:solidFill>
                <a:latin typeface="hypy-sx" panose="02010601030101010101" pitchFamily="2" charset="-122"/>
                <a:ea typeface="hypy-sx" panose="02010601030101010101" pitchFamily="2" charset="-122"/>
              </a:endParaRPr>
            </a:p>
          </p:txBody>
        </p:sp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35882" y="1883609"/>
              <a:ext cx="1255885" cy="1261981"/>
            </a:xfrm>
            <a:prstGeom prst="rect">
              <a:avLst/>
            </a:prstGeom>
          </p:spPr>
        </p:pic>
        <p:sp>
          <p:nvSpPr>
            <p:cNvPr id="38" name="文本框 131"/>
            <p:cNvSpPr txBox="1"/>
            <p:nvPr/>
          </p:nvSpPr>
          <p:spPr>
            <a:xfrm>
              <a:off x="2010670" y="1729242"/>
              <a:ext cx="1313181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8800" dirty="0">
                  <a:solidFill>
                    <a:srgbClr val="3B3838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凛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3978983" y="450580"/>
            <a:ext cx="1313352" cy="1801646"/>
            <a:chOff x="1991622" y="1344525"/>
            <a:chExt cx="1313181" cy="1801646"/>
          </a:xfrm>
        </p:grpSpPr>
        <p:sp>
          <p:nvSpPr>
            <p:cNvPr id="41" name="文本框 133"/>
            <p:cNvSpPr txBox="1"/>
            <p:nvPr/>
          </p:nvSpPr>
          <p:spPr>
            <a:xfrm>
              <a:off x="2368751" y="1344525"/>
              <a:ext cx="59014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b="1" dirty="0" err="1">
                  <a:solidFill>
                    <a:prstClr val="black"/>
                  </a:solidFill>
                  <a:latin typeface="hypy-sx" panose="02010601030101010101" pitchFamily="2" charset="-122"/>
                  <a:ea typeface="hypy-sx" panose="02010601030101010101" pitchFamily="2" charset="-122"/>
                </a:rPr>
                <a:t>gē</a:t>
              </a:r>
              <a:endParaRPr lang="en-US" altLang="zh-CN" sz="3600" b="1" dirty="0">
                <a:solidFill>
                  <a:prstClr val="black"/>
                </a:solidFill>
                <a:latin typeface="hypy-sx" panose="02010601030101010101" pitchFamily="2" charset="-122"/>
                <a:ea typeface="hypy-sx" panose="02010601030101010101" pitchFamily="2" charset="-122"/>
              </a:endParaRPr>
            </a:p>
          </p:txBody>
        </p:sp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35882" y="1883609"/>
              <a:ext cx="1255885" cy="1261981"/>
            </a:xfrm>
            <a:prstGeom prst="rect">
              <a:avLst/>
            </a:prstGeom>
          </p:spPr>
        </p:pic>
        <p:sp>
          <p:nvSpPr>
            <p:cNvPr id="44" name="文本框 135"/>
            <p:cNvSpPr txBox="1"/>
            <p:nvPr/>
          </p:nvSpPr>
          <p:spPr>
            <a:xfrm>
              <a:off x="1991622" y="1699621"/>
              <a:ext cx="1313181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8800" dirty="0">
                  <a:solidFill>
                    <a:srgbClr val="3B3838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疙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7935550" y="450584"/>
            <a:ext cx="1313352" cy="1831267"/>
            <a:chOff x="1991621" y="1344525"/>
            <a:chExt cx="1313181" cy="1831267"/>
          </a:xfrm>
        </p:grpSpPr>
        <p:sp>
          <p:nvSpPr>
            <p:cNvPr id="48" name="文本框 137"/>
            <p:cNvSpPr txBox="1"/>
            <p:nvPr/>
          </p:nvSpPr>
          <p:spPr>
            <a:xfrm>
              <a:off x="2307844" y="1344525"/>
              <a:ext cx="7119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b="1" dirty="0" err="1">
                  <a:solidFill>
                    <a:prstClr val="black"/>
                  </a:solidFill>
                  <a:latin typeface="hypy-sx" panose="02010601030101010101" pitchFamily="2" charset="-122"/>
                  <a:ea typeface="hypy-sx" panose="02010601030101010101" pitchFamily="2" charset="-122"/>
                </a:rPr>
                <a:t>gùn</a:t>
              </a:r>
              <a:endParaRPr lang="en-US" altLang="zh-CN" sz="3600" b="1" dirty="0">
                <a:solidFill>
                  <a:prstClr val="black"/>
                </a:solidFill>
                <a:latin typeface="hypy-sx" panose="02010601030101010101" pitchFamily="2" charset="-122"/>
                <a:ea typeface="hypy-sx" panose="02010601030101010101" pitchFamily="2" charset="-122"/>
              </a:endParaRPr>
            </a:p>
          </p:txBody>
        </p:sp>
        <p:pic>
          <p:nvPicPr>
            <p:cNvPr id="57" name="图片 5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35882" y="1883609"/>
              <a:ext cx="1255885" cy="1261981"/>
            </a:xfrm>
            <a:prstGeom prst="rect">
              <a:avLst/>
            </a:prstGeom>
          </p:spPr>
        </p:pic>
        <p:sp>
          <p:nvSpPr>
            <p:cNvPr id="58" name="文本框 139"/>
            <p:cNvSpPr txBox="1"/>
            <p:nvPr/>
          </p:nvSpPr>
          <p:spPr>
            <a:xfrm>
              <a:off x="1991621" y="1729242"/>
              <a:ext cx="1313181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8800" dirty="0">
                  <a:solidFill>
                    <a:srgbClr val="3B3838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棍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019177" y="2417318"/>
            <a:ext cx="1313351" cy="1850840"/>
            <a:chOff x="2031811" y="1344525"/>
            <a:chExt cx="1313180" cy="1850840"/>
          </a:xfrm>
        </p:grpSpPr>
        <p:sp>
          <p:nvSpPr>
            <p:cNvPr id="60" name="文本框 141"/>
            <p:cNvSpPr txBox="1"/>
            <p:nvPr/>
          </p:nvSpPr>
          <p:spPr>
            <a:xfrm>
              <a:off x="2136346" y="1344525"/>
              <a:ext cx="10549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b="1" dirty="0" err="1">
                  <a:solidFill>
                    <a:prstClr val="black"/>
                  </a:solidFill>
                  <a:latin typeface="hypy-sx" panose="02010601030101010101" pitchFamily="2" charset="-122"/>
                  <a:ea typeface="hypy-sx" panose="02010601030101010101" pitchFamily="2" charset="-122"/>
                </a:rPr>
                <a:t>xiàng</a:t>
              </a:r>
              <a:endParaRPr lang="en-US" altLang="zh-CN" sz="3600" b="1" dirty="0">
                <a:solidFill>
                  <a:prstClr val="black"/>
                </a:solidFill>
                <a:latin typeface="hypy-sx" panose="02010601030101010101" pitchFamily="2" charset="-122"/>
                <a:ea typeface="hypy-sx" panose="02010601030101010101" pitchFamily="2" charset="-122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35882" y="1883609"/>
              <a:ext cx="1255885" cy="1261981"/>
            </a:xfrm>
            <a:prstGeom prst="rect">
              <a:avLst/>
            </a:prstGeom>
          </p:spPr>
        </p:pic>
        <p:sp>
          <p:nvSpPr>
            <p:cNvPr id="62" name="文本框 143"/>
            <p:cNvSpPr txBox="1"/>
            <p:nvPr/>
          </p:nvSpPr>
          <p:spPr>
            <a:xfrm>
              <a:off x="2031811" y="1748815"/>
              <a:ext cx="1313180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8800" dirty="0">
                  <a:solidFill>
                    <a:srgbClr val="3B3838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橡</a:t>
              </a: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2020794" y="2417318"/>
            <a:ext cx="1313352" cy="1830744"/>
            <a:chOff x="2011714" y="1344525"/>
            <a:chExt cx="1313181" cy="1830744"/>
          </a:xfrm>
        </p:grpSpPr>
        <p:sp>
          <p:nvSpPr>
            <p:cNvPr id="8" name="文本框 145"/>
            <p:cNvSpPr txBox="1"/>
            <p:nvPr/>
          </p:nvSpPr>
          <p:spPr>
            <a:xfrm>
              <a:off x="2206067" y="1344525"/>
              <a:ext cx="9155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b="1" dirty="0" err="1">
                  <a:solidFill>
                    <a:prstClr val="black"/>
                  </a:solidFill>
                  <a:latin typeface="hypy-sx" panose="02010601030101010101" pitchFamily="2" charset="-122"/>
                  <a:ea typeface="hypy-sx" panose="02010601030101010101" pitchFamily="2" charset="-122"/>
                </a:rPr>
                <a:t>chóu</a:t>
              </a:r>
              <a:endParaRPr lang="en-US" altLang="zh-CN" sz="3600" b="1" dirty="0">
                <a:solidFill>
                  <a:prstClr val="black"/>
                </a:solidFill>
                <a:latin typeface="hypy-sx" panose="02010601030101010101" pitchFamily="2" charset="-122"/>
                <a:ea typeface="hypy-sx" panose="02010601030101010101" pitchFamily="2" charset="-122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35882" y="1883609"/>
              <a:ext cx="1255885" cy="1261981"/>
            </a:xfrm>
            <a:prstGeom prst="rect">
              <a:avLst/>
            </a:prstGeom>
          </p:spPr>
        </p:pic>
        <p:sp>
          <p:nvSpPr>
            <p:cNvPr id="10" name="文本框 147"/>
            <p:cNvSpPr txBox="1"/>
            <p:nvPr/>
          </p:nvSpPr>
          <p:spPr>
            <a:xfrm>
              <a:off x="2011714" y="1728719"/>
              <a:ext cx="1313181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8800" dirty="0">
                  <a:solidFill>
                    <a:srgbClr val="3B3838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筹</a:t>
              </a: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9810944" y="426593"/>
            <a:ext cx="1313352" cy="1859842"/>
            <a:chOff x="1991622" y="1344525"/>
            <a:chExt cx="1313181" cy="1859842"/>
          </a:xfrm>
        </p:grpSpPr>
        <p:sp>
          <p:nvSpPr>
            <p:cNvPr id="11" name="文本框 149"/>
            <p:cNvSpPr txBox="1"/>
            <p:nvPr/>
          </p:nvSpPr>
          <p:spPr>
            <a:xfrm>
              <a:off x="2340702" y="1344525"/>
              <a:ext cx="64624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b="1" dirty="0" err="1">
                  <a:solidFill>
                    <a:prstClr val="black"/>
                  </a:solidFill>
                  <a:latin typeface="hypy-sx" panose="02010601030101010101" pitchFamily="2" charset="-122"/>
                  <a:ea typeface="hypy-sx" panose="02010601030101010101" pitchFamily="2" charset="-122"/>
                </a:rPr>
                <a:t>cái</a:t>
              </a:r>
              <a:endParaRPr lang="en-US" altLang="zh-CN" sz="3600" b="1" dirty="0">
                <a:solidFill>
                  <a:prstClr val="black"/>
                </a:solidFill>
                <a:latin typeface="hypy-sx" panose="02010601030101010101" pitchFamily="2" charset="-122"/>
                <a:ea typeface="hypy-sx" panose="02010601030101010101" pitchFamily="2" charset="-122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35882" y="1883609"/>
              <a:ext cx="1255885" cy="1261981"/>
            </a:xfrm>
            <a:prstGeom prst="rect">
              <a:avLst/>
            </a:prstGeom>
          </p:spPr>
        </p:pic>
        <p:sp>
          <p:nvSpPr>
            <p:cNvPr id="13" name="文本框 151"/>
            <p:cNvSpPr txBox="1"/>
            <p:nvPr/>
          </p:nvSpPr>
          <p:spPr>
            <a:xfrm>
              <a:off x="1991622" y="1757817"/>
              <a:ext cx="1313181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8800" dirty="0">
                  <a:solidFill>
                    <a:srgbClr val="3B3838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裁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957267" y="450580"/>
            <a:ext cx="1313352" cy="1801065"/>
            <a:chOff x="1991621" y="1344525"/>
            <a:chExt cx="1313181" cy="1801065"/>
          </a:xfrm>
        </p:grpSpPr>
        <p:sp>
          <p:nvSpPr>
            <p:cNvPr id="72" name="文本框 153"/>
            <p:cNvSpPr txBox="1"/>
            <p:nvPr/>
          </p:nvSpPr>
          <p:spPr>
            <a:xfrm>
              <a:off x="2363943" y="1344525"/>
              <a:ext cx="59976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prstClr val="black"/>
                  </a:solidFill>
                  <a:latin typeface="hypy-sx" panose="02010601030101010101" pitchFamily="2" charset="-122"/>
                  <a:ea typeface="hypy-sx" panose="02010601030101010101" pitchFamily="2" charset="-122"/>
                </a:rPr>
                <a:t>da</a:t>
              </a: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35882" y="1883609"/>
              <a:ext cx="1255885" cy="1261981"/>
            </a:xfrm>
            <a:prstGeom prst="rect">
              <a:avLst/>
            </a:prstGeom>
          </p:spPr>
        </p:pic>
        <p:sp>
          <p:nvSpPr>
            <p:cNvPr id="16" name="文本框 155"/>
            <p:cNvSpPr txBox="1"/>
            <p:nvPr/>
          </p:nvSpPr>
          <p:spPr>
            <a:xfrm>
              <a:off x="1991621" y="1698575"/>
              <a:ext cx="1313181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8800" dirty="0">
                  <a:solidFill>
                    <a:srgbClr val="3B3838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瘩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975743" y="2417318"/>
            <a:ext cx="1313352" cy="1839746"/>
            <a:chOff x="2031810" y="1344525"/>
            <a:chExt cx="1313181" cy="1839746"/>
          </a:xfrm>
        </p:grpSpPr>
        <p:sp>
          <p:nvSpPr>
            <p:cNvPr id="18" name="文本框 157"/>
            <p:cNvSpPr txBox="1"/>
            <p:nvPr/>
          </p:nvSpPr>
          <p:spPr>
            <a:xfrm>
              <a:off x="2285406" y="1344525"/>
              <a:ext cx="7568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b="1" dirty="0" err="1">
                  <a:solidFill>
                    <a:prstClr val="black"/>
                  </a:solidFill>
                  <a:latin typeface="hypy-sx" panose="02010601030101010101" pitchFamily="2" charset="-122"/>
                  <a:ea typeface="hypy-sx" panose="02010601030101010101" pitchFamily="2" charset="-122"/>
                </a:rPr>
                <a:t>duò</a:t>
              </a:r>
              <a:endParaRPr lang="en-US" altLang="zh-CN" sz="3600" b="1" dirty="0">
                <a:solidFill>
                  <a:prstClr val="black"/>
                </a:solidFill>
                <a:latin typeface="hypy-sx" panose="02010601030101010101" pitchFamily="2" charset="-122"/>
                <a:ea typeface="hypy-sx" panose="02010601030101010101" pitchFamily="2" charset="-122"/>
              </a:endParaRPr>
            </a:p>
          </p:txBody>
        </p:sp>
        <p:pic>
          <p:nvPicPr>
            <p:cNvPr id="77" name="图片 7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35882" y="1883609"/>
              <a:ext cx="1255885" cy="1261981"/>
            </a:xfrm>
            <a:prstGeom prst="rect">
              <a:avLst/>
            </a:prstGeom>
          </p:spPr>
        </p:pic>
        <p:sp>
          <p:nvSpPr>
            <p:cNvPr id="19" name="文本框 159"/>
            <p:cNvSpPr txBox="1"/>
            <p:nvPr/>
          </p:nvSpPr>
          <p:spPr>
            <a:xfrm>
              <a:off x="2031810" y="1737721"/>
              <a:ext cx="1313181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8800" dirty="0">
                  <a:solidFill>
                    <a:srgbClr val="3B3838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跺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957267" y="2417322"/>
            <a:ext cx="1313352" cy="1860365"/>
            <a:chOff x="1991621" y="1344525"/>
            <a:chExt cx="1313181" cy="1860365"/>
          </a:xfrm>
        </p:grpSpPr>
        <p:sp>
          <p:nvSpPr>
            <p:cNvPr id="21" name="文本框 161"/>
            <p:cNvSpPr txBox="1"/>
            <p:nvPr/>
          </p:nvSpPr>
          <p:spPr>
            <a:xfrm>
              <a:off x="2216485" y="1344525"/>
              <a:ext cx="89468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b="1" dirty="0" err="1">
                  <a:solidFill>
                    <a:prstClr val="black"/>
                  </a:solidFill>
                  <a:latin typeface="hypy-sx" panose="02010601030101010101" pitchFamily="2" charset="-122"/>
                  <a:ea typeface="hypy-sx" panose="02010601030101010101" pitchFamily="2" charset="-122"/>
                </a:rPr>
                <a:t>diāo</a:t>
              </a:r>
              <a:endParaRPr lang="en-US" altLang="zh-CN" sz="3600" b="1" dirty="0">
                <a:solidFill>
                  <a:prstClr val="black"/>
                </a:solidFill>
                <a:latin typeface="hypy-sx" panose="02010601030101010101" pitchFamily="2" charset="-122"/>
                <a:ea typeface="hypy-sx" panose="02010601030101010101" pitchFamily="2" charset="-122"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35882" y="1883609"/>
              <a:ext cx="1255885" cy="1261981"/>
            </a:xfrm>
            <a:prstGeom prst="rect">
              <a:avLst/>
            </a:prstGeom>
          </p:spPr>
        </p:pic>
        <p:sp>
          <p:nvSpPr>
            <p:cNvPr id="82" name="文本框 163"/>
            <p:cNvSpPr txBox="1"/>
            <p:nvPr/>
          </p:nvSpPr>
          <p:spPr>
            <a:xfrm>
              <a:off x="1991621" y="1758340"/>
              <a:ext cx="1313181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8800" dirty="0">
                  <a:solidFill>
                    <a:srgbClr val="3B3838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雕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987367" y="4269470"/>
            <a:ext cx="1313352" cy="1834890"/>
            <a:chOff x="1991622" y="1344525"/>
            <a:chExt cx="1313181" cy="1834890"/>
          </a:xfrm>
        </p:grpSpPr>
        <p:sp>
          <p:nvSpPr>
            <p:cNvPr id="24" name="文本框 169"/>
            <p:cNvSpPr txBox="1"/>
            <p:nvPr/>
          </p:nvSpPr>
          <p:spPr>
            <a:xfrm>
              <a:off x="2427288" y="1344525"/>
              <a:ext cx="4891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b="1" dirty="0" err="1">
                  <a:solidFill>
                    <a:prstClr val="black"/>
                  </a:solidFill>
                  <a:latin typeface="hypy-sx" panose="02010601030101010101" pitchFamily="2" charset="-122"/>
                  <a:ea typeface="hypy-sx" panose="02010601030101010101" pitchFamily="2" charset="-122"/>
                </a:rPr>
                <a:t>jǔ</a:t>
              </a:r>
              <a:endParaRPr lang="en-US" altLang="zh-CN" sz="3600" b="1" dirty="0">
                <a:solidFill>
                  <a:prstClr val="black"/>
                </a:solidFill>
                <a:latin typeface="hypy-sx" panose="02010601030101010101" pitchFamily="2" charset="-122"/>
                <a:ea typeface="hypy-sx" panose="02010601030101010101" pitchFamily="2" charset="-122"/>
              </a:endParaRPr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35882" y="1883609"/>
              <a:ext cx="1255885" cy="1261981"/>
            </a:xfrm>
            <a:prstGeom prst="rect">
              <a:avLst/>
            </a:prstGeom>
          </p:spPr>
        </p:pic>
        <p:sp>
          <p:nvSpPr>
            <p:cNvPr id="26" name="文本框 171"/>
            <p:cNvSpPr txBox="1"/>
            <p:nvPr/>
          </p:nvSpPr>
          <p:spPr>
            <a:xfrm>
              <a:off x="1991622" y="1732865"/>
              <a:ext cx="1313181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8800" dirty="0">
                  <a:solidFill>
                    <a:srgbClr val="3B3838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沮</a:t>
              </a: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9798240" y="2420985"/>
            <a:ext cx="1313352" cy="1829698"/>
            <a:chOff x="1991621" y="1344525"/>
            <a:chExt cx="1313181" cy="1829698"/>
          </a:xfrm>
        </p:grpSpPr>
        <p:sp>
          <p:nvSpPr>
            <p:cNvPr id="27" name="文本框 173"/>
            <p:cNvSpPr txBox="1"/>
            <p:nvPr/>
          </p:nvSpPr>
          <p:spPr>
            <a:xfrm>
              <a:off x="2390389" y="1344525"/>
              <a:ext cx="54687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b="1" dirty="0" err="1">
                  <a:solidFill>
                    <a:prstClr val="black"/>
                  </a:solidFill>
                  <a:latin typeface="hypy-sx" panose="02010601030101010101" pitchFamily="2" charset="-122"/>
                  <a:ea typeface="hypy-sx" panose="02010601030101010101" pitchFamily="2" charset="-122"/>
                </a:rPr>
                <a:t>tuí</a:t>
              </a:r>
              <a:endParaRPr lang="en-US" altLang="zh-CN" sz="3600" b="1" dirty="0">
                <a:solidFill>
                  <a:prstClr val="black"/>
                </a:solidFill>
                <a:latin typeface="hypy-sx" panose="02010601030101010101" pitchFamily="2" charset="-122"/>
                <a:ea typeface="hypy-sx" panose="02010601030101010101" pitchFamily="2" charset="-122"/>
              </a:endParaRPr>
            </a:p>
          </p:txBody>
        </p:sp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35882" y="1883609"/>
              <a:ext cx="1255885" cy="1261981"/>
            </a:xfrm>
            <a:prstGeom prst="rect">
              <a:avLst/>
            </a:prstGeom>
          </p:spPr>
        </p:pic>
        <p:sp>
          <p:nvSpPr>
            <p:cNvPr id="33" name="文本框 175"/>
            <p:cNvSpPr txBox="1"/>
            <p:nvPr/>
          </p:nvSpPr>
          <p:spPr>
            <a:xfrm>
              <a:off x="1991621" y="1727673"/>
              <a:ext cx="1313181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8800" dirty="0">
                  <a:solidFill>
                    <a:srgbClr val="3B3838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颓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4009914" y="4269470"/>
            <a:ext cx="1316626" cy="1818604"/>
            <a:chOff x="2035882" y="1344525"/>
            <a:chExt cx="1316455" cy="1818604"/>
          </a:xfrm>
        </p:grpSpPr>
        <p:sp>
          <p:nvSpPr>
            <p:cNvPr id="92" name="文本框 141"/>
            <p:cNvSpPr txBox="1"/>
            <p:nvPr/>
          </p:nvSpPr>
          <p:spPr>
            <a:xfrm>
              <a:off x="2212478" y="1344525"/>
              <a:ext cx="9026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b="1" dirty="0" err="1">
                  <a:solidFill>
                    <a:prstClr val="black"/>
                  </a:solidFill>
                  <a:latin typeface="hypy-sx" panose="02010601030101010101" pitchFamily="2" charset="-122"/>
                  <a:ea typeface="hypy-sx" panose="02010601030101010101" pitchFamily="2" charset="-122"/>
                </a:rPr>
                <a:t>s</a:t>
              </a:r>
              <a:r>
                <a:rPr lang="en-US" altLang="zh-CN" sz="3600" b="1" dirty="0" err="1">
                  <a:solidFill>
                    <a:prstClr val="black"/>
                  </a:solidFill>
                  <a:latin typeface="hypy-sx" panose="02010601030101010101" pitchFamily="2" charset="-122"/>
                  <a:ea typeface="hypy-sx" panose="02010601030101010101" pitchFamily="2" charset="-122"/>
                  <a:sym typeface="+mn-ea"/>
                </a:rPr>
                <a:t>à</a:t>
              </a:r>
              <a:r>
                <a:rPr lang="en-US" altLang="zh-CN" sz="3600" b="1" dirty="0" err="1">
                  <a:solidFill>
                    <a:prstClr val="black"/>
                  </a:solidFill>
                  <a:latin typeface="hypy-sx" panose="02010601030101010101" pitchFamily="2" charset="-122"/>
                  <a:ea typeface="hypy-sx" panose="02010601030101010101" pitchFamily="2" charset="-122"/>
                </a:rPr>
                <a:t>ng</a:t>
              </a:r>
              <a:endParaRPr lang="en-US" altLang="zh-CN" sz="3600" b="1" dirty="0">
                <a:solidFill>
                  <a:prstClr val="black"/>
                </a:solidFill>
                <a:latin typeface="hypy-sx" panose="02010601030101010101" pitchFamily="2" charset="-122"/>
                <a:ea typeface="hypy-sx" panose="02010601030101010101" pitchFamily="2" charset="-122"/>
              </a:endParaRPr>
            </a:p>
          </p:txBody>
        </p:sp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35882" y="1883609"/>
              <a:ext cx="1255885" cy="1261981"/>
            </a:xfrm>
            <a:prstGeom prst="rect">
              <a:avLst/>
            </a:prstGeom>
          </p:spPr>
        </p:pic>
        <p:sp>
          <p:nvSpPr>
            <p:cNvPr id="50" name="文本框 143"/>
            <p:cNvSpPr txBox="1"/>
            <p:nvPr/>
          </p:nvSpPr>
          <p:spPr>
            <a:xfrm>
              <a:off x="2039327" y="1716579"/>
              <a:ext cx="1313010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8800" dirty="0" smtClean="0">
                  <a:solidFill>
                    <a:srgbClr val="3B3838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丧</a:t>
              </a:r>
              <a:endParaRPr lang="zh-CN" altLang="en-US" sz="8800" dirty="0">
                <a:solidFill>
                  <a:srgbClr val="3B3838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7939189" y="4279630"/>
            <a:ext cx="1313181" cy="1801065"/>
            <a:chOff x="1991708" y="1344525"/>
            <a:chExt cx="1313010" cy="1801065"/>
          </a:xfrm>
        </p:grpSpPr>
        <p:sp>
          <p:nvSpPr>
            <p:cNvPr id="97" name="文本框 141"/>
            <p:cNvSpPr txBox="1"/>
            <p:nvPr/>
          </p:nvSpPr>
          <p:spPr>
            <a:xfrm>
              <a:off x="2471330" y="1344525"/>
              <a:ext cx="3849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b="1" dirty="0" err="1" smtClean="0">
                  <a:solidFill>
                    <a:prstClr val="black"/>
                  </a:solidFill>
                  <a:latin typeface="hypy-sx" panose="02010601030101010101" pitchFamily="2" charset="-122"/>
                  <a:ea typeface="hypy-sx" panose="02010601030101010101" pitchFamily="2" charset="-122"/>
                </a:rPr>
                <a:t>tì</a:t>
              </a:r>
              <a:endParaRPr lang="en-US" altLang="zh-CN" sz="3600" b="1" dirty="0">
                <a:solidFill>
                  <a:prstClr val="black"/>
                </a:solidFill>
                <a:latin typeface="hypy-sx" panose="02010601030101010101" pitchFamily="2" charset="-122"/>
                <a:ea typeface="hypy-sx" panose="02010601030101010101" pitchFamily="2" charset="-122"/>
              </a:endParaRPr>
            </a:p>
          </p:txBody>
        </p:sp>
        <p:pic>
          <p:nvPicPr>
            <p:cNvPr id="52" name="图片 5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35882" y="1883609"/>
              <a:ext cx="1255885" cy="1261981"/>
            </a:xfrm>
            <a:prstGeom prst="rect">
              <a:avLst/>
            </a:prstGeom>
          </p:spPr>
        </p:pic>
        <p:sp>
          <p:nvSpPr>
            <p:cNvPr id="53" name="文本框 143"/>
            <p:cNvSpPr txBox="1"/>
            <p:nvPr/>
          </p:nvSpPr>
          <p:spPr>
            <a:xfrm>
              <a:off x="1991708" y="1688527"/>
              <a:ext cx="1313010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8800" dirty="0" smtClean="0">
                  <a:solidFill>
                    <a:srgbClr val="3B3838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屉</a:t>
              </a:r>
              <a:endParaRPr lang="zh-CN" altLang="en-US" sz="8800" dirty="0">
                <a:solidFill>
                  <a:srgbClr val="3B3838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48619" y="441244"/>
            <a:ext cx="1261884" cy="540000"/>
            <a:chOff x="783619" y="459000"/>
            <a:chExt cx="1261884" cy="540000"/>
          </a:xfrm>
        </p:grpSpPr>
        <p:sp>
          <p:nvSpPr>
            <p:cNvPr id="64" name="圆角矩形 63"/>
            <p:cNvSpPr/>
            <p:nvPr/>
          </p:nvSpPr>
          <p:spPr>
            <a:xfrm>
              <a:off x="784561" y="459000"/>
              <a:ext cx="1260000" cy="540000"/>
            </a:xfrm>
            <a:prstGeom prst="roundRect">
              <a:avLst/>
            </a:prstGeom>
            <a:solidFill>
              <a:srgbClr val="FEF2E3"/>
            </a:solidFill>
            <a:ln w="19050">
              <a:solidFill>
                <a:srgbClr val="F583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65" name="文本框 38"/>
            <p:cNvSpPr txBox="1"/>
            <p:nvPr/>
          </p:nvSpPr>
          <p:spPr>
            <a:xfrm>
              <a:off x="783619" y="467390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会写字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5"/>
    </mc:Choice>
    <mc:Fallback xmlns="">
      <p:transition spd="slow" advTm="3065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21" y="2108305"/>
            <a:ext cx="2067166" cy="2077200"/>
          </a:xfrm>
          <a:prstGeom prst="rect">
            <a:avLst/>
          </a:prstGeom>
        </p:spPr>
      </p:pic>
      <p:sp>
        <p:nvSpPr>
          <p:cNvPr id="5" name="文本框 131"/>
          <p:cNvSpPr txBox="1"/>
          <p:nvPr/>
        </p:nvSpPr>
        <p:spPr>
          <a:xfrm>
            <a:off x="2142221" y="1834119"/>
            <a:ext cx="2108544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5000" dirty="0">
                <a:solidFill>
                  <a:srgbClr val="3B383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疙</a:t>
            </a:r>
          </a:p>
        </p:txBody>
      </p:sp>
      <p:sp>
        <p:nvSpPr>
          <p:cNvPr id="21" name="文本框 30"/>
          <p:cNvSpPr txBox="1"/>
          <p:nvPr/>
        </p:nvSpPr>
        <p:spPr>
          <a:xfrm>
            <a:off x="1053621" y="4653116"/>
            <a:ext cx="43052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9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3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93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49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9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40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疙瘩  疙</a:t>
            </a:r>
            <a:r>
              <a:rPr lang="zh-CN" altLang="en-US" sz="40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疙瘩</a:t>
            </a:r>
            <a:r>
              <a:rPr lang="zh-CN" altLang="en-US" sz="40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瘩</a:t>
            </a:r>
            <a:endParaRPr lang="zh-CN" altLang="en-US" sz="40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文本框 34"/>
          <p:cNvSpPr txBox="1"/>
          <p:nvPr/>
        </p:nvSpPr>
        <p:spPr>
          <a:xfrm>
            <a:off x="2828007" y="1404000"/>
            <a:ext cx="6864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b="1">
                <a:solidFill>
                  <a:prstClr val="black"/>
                </a:solidFill>
                <a:latin typeface="hypy-sx" panose="02010601030101010101" pitchFamily="2" charset="-122"/>
                <a:ea typeface="hypy-sx" panose="02010601030101010101" pitchFamily="2" charset="-122"/>
              </a:rPr>
              <a:t>gē</a:t>
            </a:r>
            <a:endParaRPr lang="en-US" altLang="zh-CN" sz="4400" b="1" dirty="0">
              <a:solidFill>
                <a:prstClr val="black"/>
              </a:solidFill>
              <a:latin typeface="hypy-sx" panose="02010601030101010101" pitchFamily="2" charset="-122"/>
              <a:ea typeface="hypy-sx" panose="02010601030101010101" pitchFamily="2" charset="-122"/>
            </a:endParaRPr>
          </a:p>
        </p:txBody>
      </p:sp>
      <p:pic>
        <p:nvPicPr>
          <p:cNvPr id="26" name="Picture 2" descr="C:\Users\Dell\Desktop\语文PPT\竹节人\3481B270FC4C2E0B3C9456546A42046D8ECA7622_size83_w1080_h924.jpeg"/>
          <p:cNvPicPr>
            <a:picLocks noChangeAspect="1" noChangeArrowheads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 bwMode="auto">
          <a:xfrm>
            <a:off x="6452827" y="1040533"/>
            <a:ext cx="3521829" cy="290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文本框 30"/>
          <p:cNvSpPr txBox="1"/>
          <p:nvPr/>
        </p:nvSpPr>
        <p:spPr>
          <a:xfrm>
            <a:off x="10482649" y="1538998"/>
            <a:ext cx="6059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9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3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93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49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9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肌肉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疙</a:t>
            </a:r>
            <a:r>
              <a:rPr lang="zh-CN" altLang="en-US" sz="3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瘩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6197602" y="4043540"/>
            <a:ext cx="4936019" cy="1680460"/>
            <a:chOff x="6197600" y="1528445"/>
            <a:chExt cx="4936019" cy="1680460"/>
          </a:xfrm>
        </p:grpSpPr>
        <p:sp>
          <p:nvSpPr>
            <p:cNvPr id="32" name="文本框 30"/>
            <p:cNvSpPr txBox="1"/>
            <p:nvPr/>
          </p:nvSpPr>
          <p:spPr>
            <a:xfrm>
              <a:off x="6383655" y="1528445"/>
              <a:ext cx="4749964" cy="1680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7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9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1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73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93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49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69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28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易错点</a:t>
              </a:r>
              <a:r>
                <a:rPr lang="en-US" altLang="zh-CN" sz="3000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 </a:t>
              </a:r>
              <a:r>
                <a:rPr lang="en-US" altLang="zh-CN" sz="3000" dirty="0">
                  <a:solidFill>
                    <a:prstClr val="black"/>
                  </a:solidFill>
                  <a:latin typeface="hypy-sx" panose="02010601030101010101" pitchFamily="2" charset="-122"/>
                  <a:ea typeface="hypy-sx" panose="02010601030101010101" pitchFamily="2" charset="-122"/>
                  <a:cs typeface="楷体" panose="02010609060101010101" pitchFamily="49" charset="-122"/>
                </a:rPr>
                <a:t> </a:t>
              </a:r>
              <a:endParaRPr lang="en-US" altLang="zh-CN" sz="30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28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   </a:t>
              </a:r>
              <a:r>
                <a:rPr lang="zh-CN" altLang="en-US" sz="2800" b="1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“疒”部包围的是“乞”，不是“气”。</a:t>
              </a:r>
              <a:endPara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  <p:sp>
          <p:nvSpPr>
            <p:cNvPr id="33" name="等腰三角形 32"/>
            <p:cNvSpPr/>
            <p:nvPr/>
          </p:nvSpPr>
          <p:spPr>
            <a:xfrm rot="5400000">
              <a:off x="6197600" y="1719000"/>
              <a:ext cx="225000" cy="225000"/>
            </a:xfrm>
            <a:prstGeom prst="triangle">
              <a:avLst/>
            </a:prstGeom>
            <a:solidFill>
              <a:srgbClr val="ED1C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44229" y="5993733"/>
            <a:ext cx="3239662" cy="689448"/>
            <a:chOff x="243619" y="5994000"/>
            <a:chExt cx="3240000" cy="689520"/>
          </a:xfrm>
        </p:grpSpPr>
        <p:sp>
          <p:nvSpPr>
            <p:cNvPr id="3" name="文本框 2"/>
            <p:cNvSpPr txBox="1"/>
            <p:nvPr/>
          </p:nvSpPr>
          <p:spPr>
            <a:xfrm>
              <a:off x="648619" y="5994000"/>
              <a:ext cx="2835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solidFill>
                    <a:prstClr val="black"/>
                  </a:solidFill>
                  <a:latin typeface="宋体" panose="02010600030101010101" pitchFamily="2" charset="-122"/>
                </a:rPr>
                <a:t> PPT9-64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zh-CN" altLang="en-US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>
            <a:off x="648619" y="441245"/>
            <a:ext cx="2399381" cy="540000"/>
            <a:chOff x="783619" y="459000"/>
            <a:chExt cx="1260942" cy="540000"/>
          </a:xfrm>
        </p:grpSpPr>
        <p:sp>
          <p:nvSpPr>
            <p:cNvPr id="18" name="圆角矩形 17"/>
            <p:cNvSpPr/>
            <p:nvPr/>
          </p:nvSpPr>
          <p:spPr>
            <a:xfrm>
              <a:off x="784561" y="459000"/>
              <a:ext cx="1260000" cy="540000"/>
            </a:xfrm>
            <a:prstGeom prst="roundRect">
              <a:avLst/>
            </a:prstGeom>
            <a:solidFill>
              <a:srgbClr val="FEF2E3"/>
            </a:solidFill>
            <a:ln w="19050">
              <a:solidFill>
                <a:srgbClr val="F583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文本框 38"/>
            <p:cNvSpPr txBox="1"/>
            <p:nvPr/>
          </p:nvSpPr>
          <p:spPr>
            <a:xfrm>
              <a:off x="783619" y="467390"/>
              <a:ext cx="12609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易</a:t>
              </a:r>
              <a:r>
                <a:rPr lang="zh-CN" altLang="en-US" sz="2800" dirty="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错字形点拨</a:t>
              </a:r>
              <a:endPara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5"/>
    </mc:Choice>
    <mc:Fallback xmlns="">
      <p:transition spd="slow" advTm="3065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21" y="2108305"/>
            <a:ext cx="2067166" cy="2077200"/>
          </a:xfrm>
          <a:prstGeom prst="rect">
            <a:avLst/>
          </a:prstGeom>
        </p:spPr>
      </p:pic>
      <p:sp>
        <p:nvSpPr>
          <p:cNvPr id="21" name="文本框 30"/>
          <p:cNvSpPr txBox="1"/>
          <p:nvPr/>
        </p:nvSpPr>
        <p:spPr>
          <a:xfrm>
            <a:off x="1053621" y="4653112"/>
            <a:ext cx="4305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9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3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93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49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9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4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裁剪 </a:t>
            </a:r>
            <a:r>
              <a:rPr lang="zh-CN" altLang="en-US" sz="40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4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别出心裁</a:t>
            </a:r>
          </a:p>
        </p:txBody>
      </p:sp>
      <p:sp>
        <p:nvSpPr>
          <p:cNvPr id="31" name="文本框 34"/>
          <p:cNvSpPr txBox="1"/>
          <p:nvPr/>
        </p:nvSpPr>
        <p:spPr>
          <a:xfrm>
            <a:off x="2780720" y="1404000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 err="1">
                <a:solidFill>
                  <a:prstClr val="black"/>
                </a:solidFill>
                <a:latin typeface="hypy-sx" panose="02010601030101010101" pitchFamily="2" charset="-122"/>
                <a:ea typeface="hypy-sx" panose="02010601030101010101" pitchFamily="2" charset="-122"/>
              </a:rPr>
              <a:t>cái</a:t>
            </a:r>
            <a:endParaRPr lang="en-US" altLang="zh-CN" sz="4400" b="1" dirty="0">
              <a:solidFill>
                <a:prstClr val="black"/>
              </a:solidFill>
              <a:latin typeface="hypy-sx" panose="02010601030101010101" pitchFamily="2" charset="-122"/>
              <a:ea typeface="hypy-sx" panose="02010601030101010101" pitchFamily="2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648619" y="441245"/>
            <a:ext cx="2399381" cy="540000"/>
            <a:chOff x="783619" y="459000"/>
            <a:chExt cx="1260942" cy="540000"/>
          </a:xfrm>
        </p:grpSpPr>
        <p:sp>
          <p:nvSpPr>
            <p:cNvPr id="38" name="圆角矩形 37"/>
            <p:cNvSpPr/>
            <p:nvPr/>
          </p:nvSpPr>
          <p:spPr>
            <a:xfrm>
              <a:off x="784561" y="459000"/>
              <a:ext cx="1260000" cy="540000"/>
            </a:xfrm>
            <a:prstGeom prst="roundRect">
              <a:avLst/>
            </a:prstGeom>
            <a:solidFill>
              <a:srgbClr val="FEF2E3"/>
            </a:solidFill>
            <a:ln w="19050">
              <a:solidFill>
                <a:srgbClr val="F583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783619" y="467390"/>
              <a:ext cx="12609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易</a:t>
              </a:r>
              <a:r>
                <a:rPr lang="zh-CN" altLang="en-US" sz="2800" dirty="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错字形点拨</a:t>
              </a:r>
              <a:endPara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7242175" y="4185289"/>
            <a:ext cx="3393440" cy="224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文本框 30"/>
          <p:cNvSpPr txBox="1"/>
          <p:nvPr/>
        </p:nvSpPr>
        <p:spPr>
          <a:xfrm>
            <a:off x="10846506" y="4259663"/>
            <a:ext cx="6059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9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3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93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49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9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量体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裁</a:t>
            </a:r>
            <a:r>
              <a:rPr lang="zh-CN" altLang="en-US" sz="3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衣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6183632" y="301425"/>
            <a:ext cx="4936019" cy="2195830"/>
            <a:chOff x="6197600" y="1528445"/>
            <a:chExt cx="4936019" cy="2195830"/>
          </a:xfrm>
        </p:grpSpPr>
        <p:sp>
          <p:nvSpPr>
            <p:cNvPr id="27" name="文本框 22"/>
            <p:cNvSpPr txBox="1"/>
            <p:nvPr/>
          </p:nvSpPr>
          <p:spPr>
            <a:xfrm>
              <a:off x="6383655" y="1528445"/>
              <a:ext cx="4749964" cy="2195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7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9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1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73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93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49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69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28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形近字</a:t>
              </a:r>
              <a:r>
                <a:rPr lang="en-US" altLang="zh-CN" sz="3000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 </a:t>
              </a:r>
              <a:r>
                <a:rPr lang="en-US" altLang="zh-CN" sz="3000" dirty="0">
                  <a:solidFill>
                    <a:prstClr val="black"/>
                  </a:solidFill>
                  <a:latin typeface="hypy-sx" panose="02010601030101010101" pitchFamily="2" charset="-122"/>
                  <a:ea typeface="hypy-sx" panose="02010601030101010101" pitchFamily="2" charset="-122"/>
                  <a:cs typeface="楷体" panose="02010609060101010101" pitchFamily="49" charset="-122"/>
                </a:rPr>
                <a:t> </a:t>
              </a:r>
              <a:endParaRPr lang="en-US" altLang="zh-CN" sz="30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28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载</a:t>
              </a:r>
              <a:r>
                <a:rPr lang="zh-CN" altLang="en-US" sz="2800" b="1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（</a:t>
              </a:r>
              <a:r>
                <a:rPr lang="en-US" altLang="zh-CN" sz="2800" b="1" dirty="0" err="1">
                  <a:solidFill>
                    <a:prstClr val="black"/>
                  </a:solidFill>
                  <a:latin typeface="hypy-sx" panose="02010601030101010101" pitchFamily="2" charset="-122"/>
                  <a:ea typeface="hypy-sx" panose="02010601030101010101" pitchFamily="2" charset="-122"/>
                  <a:cs typeface="楷体" panose="02010609060101010101" pitchFamily="49" charset="-122"/>
                </a:rPr>
                <a:t>zài</a:t>
              </a:r>
              <a:r>
                <a:rPr lang="zh-CN" altLang="en-US" sz="2800" b="1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）：</a:t>
              </a:r>
              <a:r>
                <a:rPr lang="zh-CN" altLang="en-US" sz="28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装载</a:t>
              </a:r>
              <a:r>
                <a:rPr lang="zh-CN" altLang="en-US" sz="2800" b="1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；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2800" b="1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 </a:t>
              </a:r>
              <a:r>
                <a:rPr lang="zh-CN" altLang="en-US" sz="2800" b="1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（</a:t>
              </a:r>
              <a:r>
                <a:rPr lang="en-US" altLang="zh-CN" sz="2800" b="1" dirty="0" err="1" smtClean="0">
                  <a:latin typeface="hypy-sx" panose="02010601030101010101" pitchFamily="2" charset="-122"/>
                  <a:ea typeface="hypy-sx" panose="02010601030101010101" pitchFamily="2" charset="-122"/>
                  <a:cs typeface="楷体" panose="02010609060101010101" pitchFamily="49" charset="-122"/>
                  <a:sym typeface="+mn-ea"/>
                </a:rPr>
                <a:t>z</a:t>
              </a:r>
              <a:r>
                <a:rPr lang="en-US" altLang="zh-CN" sz="2800" b="1" dirty="0" err="1">
                  <a:latin typeface="hypy-sx" panose="02010601030101010101" pitchFamily="2" charset="-122"/>
                  <a:ea typeface="hypy-sx" panose="02010601030101010101" pitchFamily="2" charset="-122"/>
                  <a:cs typeface="楷体" panose="02010609060101010101" pitchFamily="49" charset="-122"/>
                  <a:sym typeface="+mn-ea"/>
                </a:rPr>
                <a:t>ǎ</a:t>
              </a:r>
              <a:r>
                <a:rPr lang="en-US" altLang="zh-CN" sz="2800" b="1" dirty="0" err="1" smtClean="0">
                  <a:latin typeface="hypy-sx" panose="02010601030101010101" pitchFamily="2" charset="-122"/>
                  <a:ea typeface="hypy-sx" panose="02010601030101010101" pitchFamily="2" charset="-122"/>
                  <a:cs typeface="楷体" panose="02010609060101010101" pitchFamily="49" charset="-122"/>
                  <a:sym typeface="+mn-ea"/>
                </a:rPr>
                <a:t>i</a:t>
              </a:r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）</a:t>
              </a:r>
              <a:r>
                <a:rPr lang="zh-CN" altLang="en-US" sz="2800" b="1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：</a:t>
              </a:r>
              <a:r>
                <a:rPr lang="zh-CN" altLang="en-US" sz="28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登载。</a:t>
              </a:r>
              <a:endParaRPr lang="en-US" altLang="zh-CN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2800" b="1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栽（</a:t>
              </a:r>
              <a:r>
                <a:rPr lang="en-US" altLang="zh-CN" sz="2800" b="1" dirty="0" err="1">
                  <a:solidFill>
                    <a:prstClr val="black"/>
                  </a:solidFill>
                  <a:latin typeface="hypy-sx" panose="02010601030101010101" pitchFamily="2" charset="-122"/>
                  <a:ea typeface="hypy-sx" panose="02010601030101010101" pitchFamily="2" charset="-122"/>
                  <a:cs typeface="楷体" panose="02010609060101010101" pitchFamily="49" charset="-122"/>
                  <a:sym typeface="+mn-ea"/>
                </a:rPr>
                <a:t>zāi</a:t>
              </a:r>
              <a:r>
                <a:rPr lang="zh-CN" altLang="en-US" sz="2800" b="1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）：栽树。</a:t>
              </a:r>
              <a:endParaRPr lang="en-US" altLang="zh-CN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  <p:sp>
          <p:nvSpPr>
            <p:cNvPr id="3" name="等腰三角形 2"/>
            <p:cNvSpPr/>
            <p:nvPr/>
          </p:nvSpPr>
          <p:spPr>
            <a:xfrm rot="5400000">
              <a:off x="6197600" y="1719000"/>
              <a:ext cx="225000" cy="225000"/>
            </a:xfrm>
            <a:prstGeom prst="triangle">
              <a:avLst/>
            </a:prstGeom>
            <a:solidFill>
              <a:srgbClr val="ED1C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44229" y="5993733"/>
            <a:ext cx="3239662" cy="689448"/>
            <a:chOff x="243619" y="5994000"/>
            <a:chExt cx="3240000" cy="689520"/>
          </a:xfrm>
        </p:grpSpPr>
        <p:sp>
          <p:nvSpPr>
            <p:cNvPr id="6" name="文本框 5"/>
            <p:cNvSpPr txBox="1"/>
            <p:nvPr/>
          </p:nvSpPr>
          <p:spPr>
            <a:xfrm>
              <a:off x="648619" y="5994000"/>
              <a:ext cx="2835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solidFill>
                    <a:prstClr val="black"/>
                  </a:solidFill>
                  <a:latin typeface="宋体" panose="02010600030101010101" pitchFamily="2" charset="-122"/>
                </a:rPr>
                <a:t> PPT9-65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zh-CN" altLang="en-US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/>
        </p:nvGrpSpPr>
        <p:grpSpPr>
          <a:xfrm>
            <a:off x="6183632" y="2389529"/>
            <a:ext cx="5476019" cy="1753235"/>
            <a:chOff x="6197600" y="1528445"/>
            <a:chExt cx="5476019" cy="1753235"/>
          </a:xfrm>
        </p:grpSpPr>
        <p:sp>
          <p:nvSpPr>
            <p:cNvPr id="17" name="文本框 16"/>
            <p:cNvSpPr txBox="1"/>
            <p:nvPr/>
          </p:nvSpPr>
          <p:spPr>
            <a:xfrm>
              <a:off x="6383655" y="1528445"/>
              <a:ext cx="5289964" cy="1753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7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9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1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73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93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49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69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28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楷体" panose="02010609060101010101" pitchFamily="49" charset="-122"/>
                </a:rPr>
                <a:t>书写指导</a:t>
              </a:r>
              <a:r>
                <a:rPr lang="en-US" altLang="zh-CN" sz="3000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 </a:t>
              </a:r>
              <a:r>
                <a:rPr lang="en-US" altLang="zh-CN" sz="3000" dirty="0">
                  <a:solidFill>
                    <a:prstClr val="black"/>
                  </a:solidFill>
                  <a:latin typeface="hypy-sx" panose="02010601030101010101" pitchFamily="2" charset="-122"/>
                  <a:ea typeface="hypy-sx" panose="02010601030101010101" pitchFamily="2" charset="-122"/>
                  <a:cs typeface="楷体" panose="02010609060101010101" pitchFamily="49" charset="-122"/>
                </a:rPr>
                <a:t> </a:t>
              </a:r>
              <a:endParaRPr lang="en-US" altLang="zh-CN" sz="30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3000" b="1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   左下</a:t>
              </a:r>
              <a:r>
                <a:rPr lang="zh-CN" altLang="en-US" sz="30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角的</a:t>
              </a:r>
              <a:r>
                <a:rPr lang="en-US" sz="3000" b="1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“</a:t>
              </a:r>
              <a:r>
                <a:rPr lang="zh-CN" altLang="en-US" sz="30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衣</a:t>
              </a:r>
              <a:r>
                <a:rPr lang="en-US" altLang="zh-CN" sz="30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”</a:t>
              </a:r>
              <a:r>
                <a:rPr lang="zh-CN" altLang="en-US" sz="30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要写得小一点儿，最后一笔变为点。</a:t>
              </a:r>
            </a:p>
          </p:txBody>
        </p:sp>
        <p:sp>
          <p:nvSpPr>
            <p:cNvPr id="18" name="等腰三角形 17"/>
            <p:cNvSpPr/>
            <p:nvPr/>
          </p:nvSpPr>
          <p:spPr>
            <a:xfrm rot="5400000">
              <a:off x="6197600" y="1719000"/>
              <a:ext cx="225000" cy="225000"/>
            </a:xfrm>
            <a:prstGeom prst="triangle">
              <a:avLst/>
            </a:prstGeom>
            <a:solidFill>
              <a:srgbClr val="ED1C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</p:grpSp>
      <p:graphicFrame>
        <p:nvGraphicFramePr>
          <p:cNvPr id="8" name="对象 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635627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r:id="rId7" imgW="914400" imgH="215900" progId="Equation.KSEE3">
                  <p:embed/>
                </p:oleObj>
              </mc:Choice>
              <mc:Fallback>
                <p:oleObj r:id="rId7" imgW="914400" imgH="215900" progId="Equation.KSEE3">
                  <p:embed/>
                  <p:pic>
                    <p:nvPicPr>
                      <p:cNvPr id="0" name="图片 206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35627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框 131"/>
          <p:cNvSpPr txBox="1"/>
          <p:nvPr/>
        </p:nvSpPr>
        <p:spPr>
          <a:xfrm>
            <a:off x="2142221" y="1879839"/>
            <a:ext cx="2108544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5000" dirty="0">
                <a:solidFill>
                  <a:srgbClr val="3B383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5"/>
    </mc:Choice>
    <mc:Fallback xmlns="">
      <p:transition spd="slow" advTm="3065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21" y="2108305"/>
            <a:ext cx="2067166" cy="2077200"/>
          </a:xfrm>
          <a:prstGeom prst="rect">
            <a:avLst/>
          </a:prstGeom>
        </p:spPr>
      </p:pic>
      <p:sp>
        <p:nvSpPr>
          <p:cNvPr id="21" name="文本框 30"/>
          <p:cNvSpPr txBox="1"/>
          <p:nvPr/>
        </p:nvSpPr>
        <p:spPr>
          <a:xfrm>
            <a:off x="1053621" y="4653112"/>
            <a:ext cx="4305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9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3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93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49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9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4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跺脚</a:t>
            </a:r>
          </a:p>
        </p:txBody>
      </p:sp>
      <p:sp>
        <p:nvSpPr>
          <p:cNvPr id="31" name="文本框 34"/>
          <p:cNvSpPr txBox="1"/>
          <p:nvPr/>
        </p:nvSpPr>
        <p:spPr>
          <a:xfrm>
            <a:off x="2718619" y="1404000"/>
            <a:ext cx="8835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 err="1">
                <a:solidFill>
                  <a:prstClr val="black"/>
                </a:solidFill>
                <a:latin typeface="hypy-sx" panose="02010601030101010101" pitchFamily="2" charset="-122"/>
                <a:ea typeface="hypy-sx" panose="02010601030101010101" pitchFamily="2" charset="-122"/>
              </a:rPr>
              <a:t>duò</a:t>
            </a:r>
            <a:endParaRPr lang="en-US" altLang="zh-CN" sz="4400" b="1" dirty="0">
              <a:solidFill>
                <a:prstClr val="black"/>
              </a:solidFill>
              <a:latin typeface="hypy-sx" panose="02010601030101010101" pitchFamily="2" charset="-122"/>
              <a:ea typeface="hypy-sx" panose="02010601030101010101" pitchFamily="2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6197602" y="891975"/>
            <a:ext cx="4936019" cy="2195830"/>
            <a:chOff x="6197600" y="1528445"/>
            <a:chExt cx="4936019" cy="2195830"/>
          </a:xfrm>
        </p:grpSpPr>
        <p:sp>
          <p:nvSpPr>
            <p:cNvPr id="26" name="文本框 22"/>
            <p:cNvSpPr txBox="1"/>
            <p:nvPr/>
          </p:nvSpPr>
          <p:spPr>
            <a:xfrm>
              <a:off x="6383655" y="1528445"/>
              <a:ext cx="4749964" cy="2195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7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9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1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73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93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49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69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28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形近字</a:t>
              </a:r>
              <a:r>
                <a:rPr lang="en-US" altLang="zh-CN" sz="3000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 </a:t>
              </a:r>
              <a:r>
                <a:rPr lang="en-US" altLang="zh-CN" sz="3000" dirty="0">
                  <a:solidFill>
                    <a:prstClr val="black"/>
                  </a:solidFill>
                  <a:latin typeface="hypy-sx" panose="02010601030101010101" pitchFamily="2" charset="-122"/>
                  <a:ea typeface="hypy-sx" panose="02010601030101010101" pitchFamily="2" charset="-122"/>
                  <a:cs typeface="楷体" panose="02010609060101010101" pitchFamily="49" charset="-122"/>
                </a:rPr>
                <a:t> </a:t>
              </a:r>
              <a:endParaRPr lang="en-US" altLang="zh-CN" sz="30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2800" b="1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垛（</a:t>
              </a:r>
              <a:r>
                <a:rPr lang="en-US" altLang="zh-CN" sz="2800" b="1" dirty="0" err="1" smtClean="0">
                  <a:solidFill>
                    <a:prstClr val="black"/>
                  </a:solidFill>
                  <a:latin typeface="hypy-sx" panose="02010601030101010101" pitchFamily="2" charset="-122"/>
                  <a:ea typeface="hypy-sx" panose="02010601030101010101" pitchFamily="2" charset="-122"/>
                  <a:cs typeface="楷体" panose="02010609060101010101" pitchFamily="49" charset="-122"/>
                </a:rPr>
                <a:t>duǒ</a:t>
              </a:r>
              <a:r>
                <a:rPr lang="zh-CN" altLang="en-US" sz="2800" b="1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）：城垛；</a:t>
              </a:r>
              <a:endParaRPr lang="en-US" altLang="zh-CN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8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</a:t>
              </a:r>
              <a:r>
                <a:rPr lang="en-US" altLang="zh-CN" sz="2800" b="1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</a:t>
              </a:r>
              <a:r>
                <a:rPr lang="zh-CN" altLang="en-US" sz="2800" b="1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（</a:t>
              </a:r>
              <a:r>
                <a:rPr lang="en-US" altLang="zh-CN" sz="2800" b="1" dirty="0" err="1" smtClean="0">
                  <a:solidFill>
                    <a:prstClr val="black"/>
                  </a:solidFill>
                  <a:latin typeface="hypy-sx" panose="02010601030101010101" pitchFamily="2" charset="-122"/>
                  <a:ea typeface="hypy-sx" panose="02010601030101010101" pitchFamily="2" charset="-122"/>
                  <a:cs typeface="楷体" panose="02010609060101010101" pitchFamily="49" charset="-122"/>
                </a:rPr>
                <a:t>duò</a:t>
              </a:r>
              <a:r>
                <a:rPr lang="zh-CN" altLang="en-US" sz="2800" b="1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）：草垛。</a:t>
              </a:r>
              <a:endParaRPr lang="en-US" altLang="zh-CN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2800" b="1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躲（</a:t>
              </a:r>
              <a:r>
                <a:rPr lang="en-US" altLang="zh-CN" sz="2800" b="1" dirty="0" err="1" smtClean="0">
                  <a:solidFill>
                    <a:prstClr val="black"/>
                  </a:solidFill>
                  <a:latin typeface="hypy-sx" panose="02010601030101010101" pitchFamily="2" charset="-122"/>
                  <a:ea typeface="hypy-sx" panose="02010601030101010101" pitchFamily="2" charset="-122"/>
                  <a:cs typeface="楷体" panose="02010609060101010101" pitchFamily="49" charset="-122"/>
                </a:rPr>
                <a:t>duǒ</a:t>
              </a:r>
              <a:r>
                <a:rPr lang="zh-CN" altLang="en-US" sz="2800" b="1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）：躲开。</a:t>
              </a:r>
              <a:endPara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  <p:sp>
          <p:nvSpPr>
            <p:cNvPr id="27" name="等腰三角形 26"/>
            <p:cNvSpPr/>
            <p:nvPr/>
          </p:nvSpPr>
          <p:spPr>
            <a:xfrm rot="5400000">
              <a:off x="6197600" y="1719000"/>
              <a:ext cx="225000" cy="225000"/>
            </a:xfrm>
            <a:prstGeom prst="triangle">
              <a:avLst/>
            </a:prstGeom>
            <a:solidFill>
              <a:srgbClr val="ED1C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187442" y="3029609"/>
            <a:ext cx="5476019" cy="2306955"/>
            <a:chOff x="6197600" y="1528445"/>
            <a:chExt cx="5476019" cy="2306955"/>
          </a:xfrm>
        </p:grpSpPr>
        <p:sp>
          <p:nvSpPr>
            <p:cNvPr id="17" name="文本框 16"/>
            <p:cNvSpPr txBox="1"/>
            <p:nvPr/>
          </p:nvSpPr>
          <p:spPr>
            <a:xfrm>
              <a:off x="6383655" y="1528445"/>
              <a:ext cx="5289964" cy="23069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7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9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1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73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93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49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69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28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楷体" panose="02010609060101010101" pitchFamily="49" charset="-122"/>
                </a:rPr>
                <a:t>书写指导</a:t>
              </a:r>
              <a:r>
                <a:rPr lang="en-US" altLang="zh-CN" sz="3000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 </a:t>
              </a:r>
              <a:r>
                <a:rPr lang="en-US" altLang="zh-CN" sz="3000" dirty="0">
                  <a:solidFill>
                    <a:prstClr val="black"/>
                  </a:solidFill>
                  <a:latin typeface="hypy-sx" panose="02010601030101010101" pitchFamily="2" charset="-122"/>
                  <a:ea typeface="hypy-sx" panose="02010601030101010101" pitchFamily="2" charset="-122"/>
                  <a:cs typeface="楷体" panose="02010609060101010101" pitchFamily="49" charset="-122"/>
                </a:rPr>
                <a:t> </a:t>
              </a:r>
              <a:endParaRPr lang="en-US" altLang="zh-CN" sz="30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30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   足字旁的最后一提和</a:t>
              </a:r>
              <a:r>
                <a:rPr lang="en-US" altLang="zh-CN" sz="30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“</a:t>
              </a:r>
              <a:r>
                <a:rPr lang="zh-CN" altLang="en-US" sz="30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朵</a:t>
              </a:r>
              <a:r>
                <a:rPr lang="en-US" altLang="zh-CN" sz="30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”</a:t>
              </a:r>
              <a:r>
                <a:rPr lang="zh-CN" altLang="en-US" sz="30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的横画、撇画，要互相穿插，字才显得紧凑。</a:t>
              </a:r>
            </a:p>
          </p:txBody>
        </p:sp>
        <p:sp>
          <p:nvSpPr>
            <p:cNvPr id="18" name="等腰三角形 17"/>
            <p:cNvSpPr/>
            <p:nvPr/>
          </p:nvSpPr>
          <p:spPr>
            <a:xfrm rot="5400000">
              <a:off x="6197600" y="1719000"/>
              <a:ext cx="225000" cy="225000"/>
            </a:xfrm>
            <a:prstGeom prst="triangle">
              <a:avLst/>
            </a:prstGeom>
            <a:solidFill>
              <a:srgbClr val="ED1C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44229" y="5993733"/>
            <a:ext cx="3239662" cy="689448"/>
            <a:chOff x="243619" y="5994000"/>
            <a:chExt cx="3240000" cy="689520"/>
          </a:xfrm>
        </p:grpSpPr>
        <p:sp>
          <p:nvSpPr>
            <p:cNvPr id="6" name="文本框 5"/>
            <p:cNvSpPr txBox="1"/>
            <p:nvPr/>
          </p:nvSpPr>
          <p:spPr>
            <a:xfrm>
              <a:off x="648619" y="5994000"/>
              <a:ext cx="2835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solidFill>
                    <a:prstClr val="black"/>
                  </a:solidFill>
                  <a:latin typeface="宋体" panose="02010600030101010101" pitchFamily="2" charset="-122"/>
                </a:rPr>
                <a:t> PPT9-66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zh-CN" altLang="en-US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  <p:sp>
        <p:nvSpPr>
          <p:cNvPr id="2" name="文本框 131"/>
          <p:cNvSpPr txBox="1"/>
          <p:nvPr/>
        </p:nvSpPr>
        <p:spPr>
          <a:xfrm>
            <a:off x="2142221" y="1818879"/>
            <a:ext cx="2108544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5000" dirty="0">
                <a:solidFill>
                  <a:srgbClr val="3B383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跺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648619" y="441245"/>
            <a:ext cx="2399381" cy="540000"/>
            <a:chOff x="783619" y="459000"/>
            <a:chExt cx="1260942" cy="540000"/>
          </a:xfrm>
        </p:grpSpPr>
        <p:sp>
          <p:nvSpPr>
            <p:cNvPr id="20" name="圆角矩形 19"/>
            <p:cNvSpPr/>
            <p:nvPr/>
          </p:nvSpPr>
          <p:spPr>
            <a:xfrm>
              <a:off x="784561" y="459000"/>
              <a:ext cx="1260000" cy="540000"/>
            </a:xfrm>
            <a:prstGeom prst="roundRect">
              <a:avLst/>
            </a:prstGeom>
            <a:solidFill>
              <a:srgbClr val="FEF2E3"/>
            </a:solidFill>
            <a:ln w="19050">
              <a:solidFill>
                <a:srgbClr val="F583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22" name="文本框 38"/>
            <p:cNvSpPr txBox="1"/>
            <p:nvPr/>
          </p:nvSpPr>
          <p:spPr>
            <a:xfrm>
              <a:off x="783619" y="467390"/>
              <a:ext cx="12609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易</a:t>
              </a:r>
              <a:r>
                <a:rPr lang="zh-CN" altLang="en-US" sz="2800" dirty="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错字形点拨</a:t>
              </a:r>
              <a:endPara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5"/>
    </mc:Choice>
    <mc:Fallback xmlns="">
      <p:transition spd="slow" advTm="3065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21" y="2108305"/>
            <a:ext cx="2067166" cy="2077200"/>
          </a:xfrm>
          <a:prstGeom prst="rect">
            <a:avLst/>
          </a:prstGeom>
        </p:spPr>
      </p:pic>
      <p:sp>
        <p:nvSpPr>
          <p:cNvPr id="21" name="文本框 30"/>
          <p:cNvSpPr txBox="1"/>
          <p:nvPr/>
        </p:nvSpPr>
        <p:spPr>
          <a:xfrm>
            <a:off x="1053621" y="4653112"/>
            <a:ext cx="4305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9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3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93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49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9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4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颓然 </a:t>
            </a:r>
            <a:r>
              <a:rPr lang="zh-CN" altLang="en-US" sz="40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颓废  颓败</a:t>
            </a:r>
            <a:endParaRPr lang="zh-CN" altLang="en-US" sz="40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文本框 34"/>
          <p:cNvSpPr txBox="1"/>
          <p:nvPr/>
        </p:nvSpPr>
        <p:spPr>
          <a:xfrm>
            <a:off x="2808619" y="1404000"/>
            <a:ext cx="6286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 err="1">
                <a:solidFill>
                  <a:prstClr val="black"/>
                </a:solidFill>
                <a:latin typeface="hypy-sx" panose="02010601030101010101" pitchFamily="2" charset="-122"/>
                <a:ea typeface="hypy-sx" panose="02010601030101010101" pitchFamily="2" charset="-122"/>
              </a:rPr>
              <a:t>tuí</a:t>
            </a:r>
            <a:endParaRPr lang="en-US" altLang="zh-CN" sz="4400" b="1" dirty="0">
              <a:solidFill>
                <a:prstClr val="black"/>
              </a:solidFill>
              <a:latin typeface="hypy-sx" panose="02010601030101010101" pitchFamily="2" charset="-122"/>
              <a:ea typeface="hypy-sx" panose="02010601030101010101" pitchFamily="2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6197602" y="3525606"/>
            <a:ext cx="4936019" cy="1163395"/>
            <a:chOff x="6197600" y="1528445"/>
            <a:chExt cx="4936019" cy="1163395"/>
          </a:xfrm>
        </p:grpSpPr>
        <p:sp>
          <p:nvSpPr>
            <p:cNvPr id="26" name="文本框 22"/>
            <p:cNvSpPr txBox="1"/>
            <p:nvPr/>
          </p:nvSpPr>
          <p:spPr>
            <a:xfrm>
              <a:off x="6383655" y="1528445"/>
              <a:ext cx="4749964" cy="1163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7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9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1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73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93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49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69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28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形近字</a:t>
              </a:r>
              <a:r>
                <a:rPr lang="en-US" altLang="zh-CN" sz="3000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 </a:t>
              </a:r>
              <a:r>
                <a:rPr lang="en-US" altLang="zh-CN" sz="3000" dirty="0">
                  <a:solidFill>
                    <a:prstClr val="black"/>
                  </a:solidFill>
                  <a:latin typeface="hypy-sx" panose="02010601030101010101" pitchFamily="2" charset="-122"/>
                  <a:ea typeface="hypy-sx" panose="02010601030101010101" pitchFamily="2" charset="-122"/>
                  <a:cs typeface="楷体" panose="02010609060101010101" pitchFamily="49" charset="-122"/>
                </a:rPr>
                <a:t> </a:t>
              </a:r>
              <a:endParaRPr lang="en-US" altLang="zh-CN" sz="30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2800" b="1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顽（</a:t>
              </a:r>
              <a:r>
                <a:rPr lang="en-US" altLang="zh-CN" sz="2800" b="1" dirty="0" err="1">
                  <a:solidFill>
                    <a:prstClr val="black"/>
                  </a:solidFill>
                  <a:latin typeface="hypy-sx" panose="02010601030101010101" pitchFamily="2" charset="-122"/>
                  <a:ea typeface="hypy-sx" panose="02010601030101010101" pitchFamily="2" charset="-122"/>
                  <a:cs typeface="楷体" panose="02010609060101010101" pitchFamily="49" charset="-122"/>
                </a:rPr>
                <a:t>wán</a:t>
              </a:r>
              <a:r>
                <a:rPr lang="zh-CN" altLang="en-US" sz="2800" b="1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）：顽皮。</a:t>
              </a:r>
              <a:endParaRPr lang="en-US" altLang="zh-CN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  <p:sp>
          <p:nvSpPr>
            <p:cNvPr id="27" name="等腰三角形 26"/>
            <p:cNvSpPr/>
            <p:nvPr/>
          </p:nvSpPr>
          <p:spPr>
            <a:xfrm rot="5400000">
              <a:off x="6197600" y="1719000"/>
              <a:ext cx="225000" cy="225000"/>
            </a:xfrm>
            <a:prstGeom prst="triangle">
              <a:avLst/>
            </a:prstGeom>
            <a:solidFill>
              <a:srgbClr val="ED1C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197602" y="1539000"/>
            <a:ext cx="5398135" cy="1678940"/>
            <a:chOff x="6197600" y="1528445"/>
            <a:chExt cx="5398135" cy="1678940"/>
          </a:xfrm>
        </p:grpSpPr>
        <p:sp>
          <p:nvSpPr>
            <p:cNvPr id="29" name="文本框 30"/>
            <p:cNvSpPr txBox="1"/>
            <p:nvPr/>
          </p:nvSpPr>
          <p:spPr>
            <a:xfrm>
              <a:off x="6383655" y="1528445"/>
              <a:ext cx="5212080" cy="1678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7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9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1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73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93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49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69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28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易错点</a:t>
              </a:r>
              <a:r>
                <a:rPr lang="en-US" altLang="zh-CN" sz="3000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 </a:t>
              </a:r>
              <a:r>
                <a:rPr lang="en-US" altLang="zh-CN" sz="3000" dirty="0">
                  <a:solidFill>
                    <a:prstClr val="black"/>
                  </a:solidFill>
                  <a:latin typeface="hypy-sx" panose="02010601030101010101" pitchFamily="2" charset="-122"/>
                  <a:ea typeface="hypy-sx" panose="02010601030101010101" pitchFamily="2" charset="-122"/>
                  <a:cs typeface="楷体" panose="02010609060101010101" pitchFamily="49" charset="-122"/>
                </a:rPr>
                <a:t> </a:t>
              </a:r>
              <a:endParaRPr lang="en-US" altLang="zh-CN" sz="30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28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   </a:t>
              </a:r>
              <a:r>
                <a:rPr lang="zh-CN" altLang="en-US" sz="2800" b="1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“颓”字左下部分是“  ”，不是“几”。</a:t>
              </a:r>
              <a:endPara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  <p:sp>
          <p:nvSpPr>
            <p:cNvPr id="30" name="等腰三角形 29"/>
            <p:cNvSpPr/>
            <p:nvPr/>
          </p:nvSpPr>
          <p:spPr>
            <a:xfrm rot="5400000">
              <a:off x="6197600" y="1719000"/>
              <a:ext cx="225000" cy="225000"/>
            </a:xfrm>
            <a:prstGeom prst="triangle">
              <a:avLst/>
            </a:prstGeom>
            <a:solidFill>
              <a:srgbClr val="ED1C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10807049" y="2332910"/>
            <a:ext cx="298055" cy="270000"/>
          </a:xfrm>
          <a:custGeom>
            <a:avLst/>
            <a:gdLst/>
            <a:ahLst/>
            <a:cxnLst/>
            <a:rect l="l" t="t" r="r" b="b"/>
            <a:pathLst>
              <a:path w="895818" h="811496">
                <a:moveTo>
                  <a:pt x="610294" y="113"/>
                </a:moveTo>
                <a:cubicBezTo>
                  <a:pt x="624262" y="-709"/>
                  <a:pt x="639463" y="2988"/>
                  <a:pt x="655896" y="11205"/>
                </a:cubicBezTo>
                <a:cubicBezTo>
                  <a:pt x="688762" y="27638"/>
                  <a:pt x="715055" y="42428"/>
                  <a:pt x="734775" y="55574"/>
                </a:cubicBezTo>
                <a:cubicBezTo>
                  <a:pt x="754494" y="68721"/>
                  <a:pt x="756138" y="86797"/>
                  <a:pt x="739704" y="109804"/>
                </a:cubicBezTo>
                <a:cubicBezTo>
                  <a:pt x="723271" y="132810"/>
                  <a:pt x="708482" y="178823"/>
                  <a:pt x="695335" y="247842"/>
                </a:cubicBezTo>
                <a:cubicBezTo>
                  <a:pt x="682189" y="316861"/>
                  <a:pt x="675615" y="367803"/>
                  <a:pt x="675615" y="400669"/>
                </a:cubicBezTo>
                <a:cubicBezTo>
                  <a:pt x="675615" y="426963"/>
                  <a:pt x="696978" y="422033"/>
                  <a:pt x="739704" y="385880"/>
                </a:cubicBezTo>
                <a:cubicBezTo>
                  <a:pt x="782431" y="349727"/>
                  <a:pt x="826800" y="316861"/>
                  <a:pt x="872813" y="287281"/>
                </a:cubicBezTo>
                <a:cubicBezTo>
                  <a:pt x="918825" y="257701"/>
                  <a:pt x="895819" y="302071"/>
                  <a:pt x="803794" y="420389"/>
                </a:cubicBezTo>
                <a:cubicBezTo>
                  <a:pt x="711768" y="538708"/>
                  <a:pt x="650966" y="622516"/>
                  <a:pt x="621386" y="671816"/>
                </a:cubicBezTo>
                <a:cubicBezTo>
                  <a:pt x="591807" y="721115"/>
                  <a:pt x="562227" y="717828"/>
                  <a:pt x="532647" y="661956"/>
                </a:cubicBezTo>
                <a:cubicBezTo>
                  <a:pt x="503068" y="606083"/>
                  <a:pt x="499781" y="558427"/>
                  <a:pt x="522787" y="518988"/>
                </a:cubicBezTo>
                <a:cubicBezTo>
                  <a:pt x="545794" y="479548"/>
                  <a:pt x="562227" y="426963"/>
                  <a:pt x="572087" y="361230"/>
                </a:cubicBezTo>
                <a:cubicBezTo>
                  <a:pt x="581947" y="295498"/>
                  <a:pt x="586877" y="236338"/>
                  <a:pt x="586877" y="183753"/>
                </a:cubicBezTo>
                <a:cubicBezTo>
                  <a:pt x="586877" y="131167"/>
                  <a:pt x="568800" y="109804"/>
                  <a:pt x="532647" y="119663"/>
                </a:cubicBezTo>
                <a:cubicBezTo>
                  <a:pt x="496495" y="129523"/>
                  <a:pt x="455412" y="144313"/>
                  <a:pt x="409399" y="164033"/>
                </a:cubicBezTo>
                <a:cubicBezTo>
                  <a:pt x="402826" y="328364"/>
                  <a:pt x="369960" y="463115"/>
                  <a:pt x="310800" y="568287"/>
                </a:cubicBezTo>
                <a:cubicBezTo>
                  <a:pt x="251641" y="673459"/>
                  <a:pt x="176049" y="745765"/>
                  <a:pt x="84024" y="785204"/>
                </a:cubicBezTo>
                <a:cubicBezTo>
                  <a:pt x="-8002" y="824643"/>
                  <a:pt x="-24435" y="819714"/>
                  <a:pt x="34724" y="770414"/>
                </a:cubicBezTo>
                <a:cubicBezTo>
                  <a:pt x="93883" y="721115"/>
                  <a:pt x="146469" y="658669"/>
                  <a:pt x="192482" y="583077"/>
                </a:cubicBezTo>
                <a:cubicBezTo>
                  <a:pt x="238495" y="507485"/>
                  <a:pt x="268074" y="423676"/>
                  <a:pt x="281221" y="331650"/>
                </a:cubicBezTo>
                <a:cubicBezTo>
                  <a:pt x="294367" y="239625"/>
                  <a:pt x="289437" y="175536"/>
                  <a:pt x="266431" y="139383"/>
                </a:cubicBezTo>
                <a:cubicBezTo>
                  <a:pt x="243425" y="103230"/>
                  <a:pt x="246711" y="86797"/>
                  <a:pt x="276291" y="90084"/>
                </a:cubicBezTo>
                <a:cubicBezTo>
                  <a:pt x="305871" y="93370"/>
                  <a:pt x="333807" y="96657"/>
                  <a:pt x="360100" y="99944"/>
                </a:cubicBezTo>
                <a:cubicBezTo>
                  <a:pt x="386393" y="103230"/>
                  <a:pt x="422546" y="95014"/>
                  <a:pt x="468558" y="75294"/>
                </a:cubicBezTo>
                <a:cubicBezTo>
                  <a:pt x="514571" y="55574"/>
                  <a:pt x="549080" y="35855"/>
                  <a:pt x="572087" y="16135"/>
                </a:cubicBezTo>
                <a:cubicBezTo>
                  <a:pt x="583590" y="6275"/>
                  <a:pt x="596326" y="934"/>
                  <a:pt x="610294" y="11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199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44229" y="5993733"/>
            <a:ext cx="3239662" cy="689448"/>
            <a:chOff x="243619" y="5994000"/>
            <a:chExt cx="3240000" cy="689520"/>
          </a:xfrm>
        </p:grpSpPr>
        <p:sp>
          <p:nvSpPr>
            <p:cNvPr id="3" name="文本框 2"/>
            <p:cNvSpPr txBox="1"/>
            <p:nvPr/>
          </p:nvSpPr>
          <p:spPr>
            <a:xfrm>
              <a:off x="648619" y="5994000"/>
              <a:ext cx="2835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solidFill>
                    <a:prstClr val="black"/>
                  </a:solidFill>
                  <a:latin typeface="宋体" panose="02010600030101010101" pitchFamily="2" charset="-122"/>
                </a:rPr>
                <a:t> PPT9-67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zh-CN" altLang="en-US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  <p:sp>
        <p:nvSpPr>
          <p:cNvPr id="5" name="文本框 131"/>
          <p:cNvSpPr txBox="1"/>
          <p:nvPr/>
        </p:nvSpPr>
        <p:spPr>
          <a:xfrm>
            <a:off x="2142221" y="1835799"/>
            <a:ext cx="2108544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5000" dirty="0">
                <a:solidFill>
                  <a:srgbClr val="3B383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颓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648619" y="441245"/>
            <a:ext cx="2399381" cy="540000"/>
            <a:chOff x="783619" y="459000"/>
            <a:chExt cx="1260942" cy="540000"/>
          </a:xfrm>
        </p:grpSpPr>
        <p:sp>
          <p:nvSpPr>
            <p:cNvPr id="20" name="圆角矩形 19"/>
            <p:cNvSpPr/>
            <p:nvPr/>
          </p:nvSpPr>
          <p:spPr>
            <a:xfrm>
              <a:off x="784561" y="459000"/>
              <a:ext cx="1260000" cy="540000"/>
            </a:xfrm>
            <a:prstGeom prst="roundRect">
              <a:avLst/>
            </a:prstGeom>
            <a:solidFill>
              <a:srgbClr val="FEF2E3"/>
            </a:solidFill>
            <a:ln w="19050">
              <a:solidFill>
                <a:srgbClr val="F583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22" name="文本框 38"/>
            <p:cNvSpPr txBox="1"/>
            <p:nvPr/>
          </p:nvSpPr>
          <p:spPr>
            <a:xfrm>
              <a:off x="783619" y="467390"/>
              <a:ext cx="12609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易</a:t>
              </a:r>
              <a:r>
                <a:rPr lang="zh-CN" altLang="en-US" sz="2800" dirty="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错字形点拨</a:t>
              </a:r>
              <a:endPara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5"/>
    </mc:Choice>
    <mc:Fallback xmlns="">
      <p:transition spd="slow" advTm="3065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0643" y="1719000"/>
            <a:ext cx="12187238" cy="3138170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6600" b="1" dirty="0">
                <a:latin typeface="+mj-ea"/>
                <a:ea typeface="+mj-ea"/>
                <a:sym typeface="+mn-ea"/>
              </a:rPr>
              <a:t>根据阅读目的，</a:t>
            </a:r>
            <a:endParaRPr lang="en-US" altLang="zh-CN" sz="6600" b="1" dirty="0">
              <a:latin typeface="+mj-ea"/>
              <a:ea typeface="+mj-ea"/>
            </a:endParaRPr>
          </a:p>
          <a:p>
            <a:pPr algn="ctr"/>
            <a:endParaRPr lang="en-US" altLang="zh-CN" sz="6600" b="1" dirty="0">
              <a:latin typeface="+mj-ea"/>
              <a:ea typeface="+mj-ea"/>
            </a:endParaRPr>
          </a:p>
          <a:p>
            <a:pPr algn="ctr"/>
            <a:r>
              <a:rPr lang="zh-CN" altLang="en-US" sz="6600" b="1" dirty="0">
                <a:latin typeface="+mj-ea"/>
                <a:ea typeface="+mj-ea"/>
                <a:sym typeface="+mn-ea"/>
              </a:rPr>
              <a:t>选用恰当的阅读方法</a:t>
            </a:r>
            <a:endParaRPr lang="zh-CN" altLang="en-US" sz="6600" b="1" dirty="0">
              <a:latin typeface="+mj-ea"/>
              <a:ea typeface="+mj-ea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964262" y="2844000"/>
            <a:ext cx="8370000" cy="0"/>
          </a:xfrm>
          <a:prstGeom prst="line">
            <a:avLst/>
          </a:prstGeom>
          <a:ln w="762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964262" y="4959000"/>
            <a:ext cx="8370000" cy="0"/>
          </a:xfrm>
          <a:prstGeom prst="line">
            <a:avLst/>
          </a:prstGeom>
          <a:ln w="762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组合 91"/>
          <p:cNvGrpSpPr/>
          <p:nvPr/>
        </p:nvGrpSpPr>
        <p:grpSpPr>
          <a:xfrm>
            <a:off x="244229" y="5993733"/>
            <a:ext cx="3644620" cy="689448"/>
            <a:chOff x="243619" y="5994000"/>
            <a:chExt cx="3645000" cy="689520"/>
          </a:xfrm>
        </p:grpSpPr>
        <p:sp>
          <p:nvSpPr>
            <p:cNvPr id="93" name="文本框 92"/>
            <p:cNvSpPr txBox="1"/>
            <p:nvPr/>
          </p:nvSpPr>
          <p:spPr>
            <a:xfrm>
              <a:off x="648619" y="5994000"/>
              <a:ext cx="3240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latin typeface="+mj-ea"/>
                  <a:ea typeface="+mj-ea"/>
                </a:rPr>
                <a:t> </a:t>
              </a:r>
              <a:r>
                <a:rPr lang="en-US" altLang="zh-CN" b="1" dirty="0" smtClean="0">
                  <a:latin typeface="+mj-ea"/>
                </a:rPr>
                <a:t>PPT9-6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94" name="图片 93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21" y="2108305"/>
            <a:ext cx="2067166" cy="2077200"/>
          </a:xfrm>
          <a:prstGeom prst="rect">
            <a:avLst/>
          </a:prstGeom>
        </p:spPr>
      </p:pic>
      <p:sp>
        <p:nvSpPr>
          <p:cNvPr id="5" name="文本框 131"/>
          <p:cNvSpPr txBox="1"/>
          <p:nvPr/>
        </p:nvSpPr>
        <p:spPr>
          <a:xfrm>
            <a:off x="2151746" y="1786605"/>
            <a:ext cx="2108544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5000" dirty="0">
                <a:solidFill>
                  <a:srgbClr val="3B383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凛</a:t>
            </a:r>
            <a:endParaRPr lang="zh-CN" altLang="en-US" sz="16600" dirty="0">
              <a:solidFill>
                <a:srgbClr val="3B3838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文本框 30"/>
          <p:cNvSpPr txBox="1"/>
          <p:nvPr/>
        </p:nvSpPr>
        <p:spPr>
          <a:xfrm>
            <a:off x="1053621" y="4653112"/>
            <a:ext cx="4305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9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3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93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49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9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4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威风凛凛 </a:t>
            </a:r>
            <a:r>
              <a:rPr lang="zh-CN" altLang="en-US" sz="40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凛冽 </a:t>
            </a:r>
            <a:endParaRPr lang="zh-CN" altLang="en-US" sz="40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文本框 34"/>
          <p:cNvSpPr txBox="1"/>
          <p:nvPr/>
        </p:nvSpPr>
        <p:spPr>
          <a:xfrm>
            <a:off x="2853619" y="1404000"/>
            <a:ext cx="6062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 err="1">
                <a:solidFill>
                  <a:prstClr val="black"/>
                </a:solidFill>
                <a:latin typeface="hypy-sx" panose="02010601030101010101" pitchFamily="2" charset="-122"/>
                <a:ea typeface="hypy-sx" panose="02010601030101010101" pitchFamily="2" charset="-122"/>
              </a:rPr>
              <a:t>lǐn</a:t>
            </a:r>
            <a:endParaRPr lang="en-US" altLang="zh-CN" sz="4400" b="1" dirty="0">
              <a:solidFill>
                <a:prstClr val="black"/>
              </a:solidFill>
              <a:latin typeface="hypy-sx" panose="02010601030101010101" pitchFamily="2" charset="-122"/>
              <a:ea typeface="hypy-sx" panose="02010601030101010101" pitchFamily="2" charset="-122"/>
            </a:endParaRPr>
          </a:p>
        </p:txBody>
      </p:sp>
      <p:pic>
        <p:nvPicPr>
          <p:cNvPr id="26" name="Picture 2" descr="\\a297\小学语文\★插画\17.小英雄雨来\李爱民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92373" y="1023483"/>
            <a:ext cx="3475836" cy="430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文本框 30"/>
          <p:cNvSpPr txBox="1"/>
          <p:nvPr/>
        </p:nvSpPr>
        <p:spPr>
          <a:xfrm>
            <a:off x="10053619" y="2101933"/>
            <a:ext cx="6059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9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3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93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49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9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大义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凛</a:t>
            </a:r>
            <a:r>
              <a:rPr lang="zh-CN" altLang="en-US" sz="3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然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44229" y="5993733"/>
            <a:ext cx="3239662" cy="689448"/>
            <a:chOff x="243619" y="5994000"/>
            <a:chExt cx="3240000" cy="689520"/>
          </a:xfrm>
        </p:grpSpPr>
        <p:sp>
          <p:nvSpPr>
            <p:cNvPr id="3" name="文本框 2"/>
            <p:cNvSpPr txBox="1"/>
            <p:nvPr/>
          </p:nvSpPr>
          <p:spPr>
            <a:xfrm>
              <a:off x="648619" y="5994000"/>
              <a:ext cx="2835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solidFill>
                    <a:prstClr val="black"/>
                  </a:solidFill>
                  <a:latin typeface="宋体" panose="02010600030101010101" pitchFamily="2" charset="-122"/>
                </a:rPr>
                <a:t> PPT9-68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zh-CN" altLang="en-US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  <p:grpSp>
        <p:nvGrpSpPr>
          <p:cNvPr id="29" name="组合 28"/>
          <p:cNvGrpSpPr/>
          <p:nvPr/>
        </p:nvGrpSpPr>
        <p:grpSpPr>
          <a:xfrm>
            <a:off x="6197602" y="4700765"/>
            <a:ext cx="4936019" cy="1678940"/>
            <a:chOff x="6197600" y="1528445"/>
            <a:chExt cx="4936019" cy="1678940"/>
          </a:xfrm>
        </p:grpSpPr>
        <p:sp>
          <p:nvSpPr>
            <p:cNvPr id="32" name="文本框 30"/>
            <p:cNvSpPr txBox="1"/>
            <p:nvPr/>
          </p:nvSpPr>
          <p:spPr>
            <a:xfrm>
              <a:off x="6383655" y="1528445"/>
              <a:ext cx="4749964" cy="1678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7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9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1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73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93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49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69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28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例句</a:t>
              </a:r>
              <a:r>
                <a:rPr lang="en-US" altLang="zh-CN" sz="3000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 </a:t>
              </a:r>
              <a:r>
                <a:rPr lang="en-US" altLang="zh-CN" sz="3000" dirty="0">
                  <a:solidFill>
                    <a:prstClr val="black"/>
                  </a:solidFill>
                  <a:latin typeface="hypy-sx" panose="02010601030101010101" pitchFamily="2" charset="-122"/>
                  <a:ea typeface="hypy-sx" panose="02010601030101010101" pitchFamily="2" charset="-122"/>
                  <a:cs typeface="楷体" panose="02010609060101010101" pitchFamily="49" charset="-122"/>
                </a:rPr>
                <a:t> </a:t>
              </a:r>
              <a:endParaRPr lang="en-US" altLang="zh-CN" sz="30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28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   </a:t>
              </a:r>
              <a:r>
                <a:rPr lang="zh-CN" altLang="en-US" sz="2800" b="1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面对凶狠的敌人，小英雄大义凛然，毫无惧色。</a:t>
              </a:r>
            </a:p>
          </p:txBody>
        </p:sp>
        <p:sp>
          <p:nvSpPr>
            <p:cNvPr id="33" name="等腰三角形 32"/>
            <p:cNvSpPr/>
            <p:nvPr/>
          </p:nvSpPr>
          <p:spPr>
            <a:xfrm rot="5400000">
              <a:off x="6197600" y="1719000"/>
              <a:ext cx="225000" cy="225000"/>
            </a:xfrm>
            <a:prstGeom prst="triangle">
              <a:avLst/>
            </a:prstGeom>
            <a:solidFill>
              <a:srgbClr val="ED1C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48619" y="441244"/>
            <a:ext cx="1261884" cy="540000"/>
            <a:chOff x="783619" y="459000"/>
            <a:chExt cx="1261884" cy="540000"/>
          </a:xfrm>
        </p:grpSpPr>
        <p:sp>
          <p:nvSpPr>
            <p:cNvPr id="22" name="圆角矩形 21"/>
            <p:cNvSpPr/>
            <p:nvPr/>
          </p:nvSpPr>
          <p:spPr>
            <a:xfrm>
              <a:off x="784561" y="459000"/>
              <a:ext cx="1260000" cy="540000"/>
            </a:xfrm>
            <a:prstGeom prst="roundRect">
              <a:avLst/>
            </a:prstGeom>
            <a:solidFill>
              <a:srgbClr val="FEF2E3"/>
            </a:solidFill>
            <a:ln w="19050">
              <a:solidFill>
                <a:srgbClr val="F583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23" name="文本框 38"/>
            <p:cNvSpPr txBox="1"/>
            <p:nvPr/>
          </p:nvSpPr>
          <p:spPr>
            <a:xfrm>
              <a:off x="783619" y="467390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会写字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5"/>
    </mc:Choice>
    <mc:Fallback xmlns="">
      <p:transition spd="slow" advTm="3065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21" y="2108305"/>
            <a:ext cx="2067166" cy="2077200"/>
          </a:xfrm>
          <a:prstGeom prst="rect">
            <a:avLst/>
          </a:prstGeom>
        </p:spPr>
      </p:pic>
      <p:sp>
        <p:nvSpPr>
          <p:cNvPr id="5" name="文本框 131"/>
          <p:cNvSpPr txBox="1"/>
          <p:nvPr/>
        </p:nvSpPr>
        <p:spPr>
          <a:xfrm>
            <a:off x="2085070" y="1796653"/>
            <a:ext cx="2108544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5000" dirty="0">
                <a:solidFill>
                  <a:srgbClr val="3B383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瘩</a:t>
            </a:r>
          </a:p>
        </p:txBody>
      </p:sp>
      <p:sp>
        <p:nvSpPr>
          <p:cNvPr id="21" name="文本框 30"/>
          <p:cNvSpPr txBox="1"/>
          <p:nvPr/>
        </p:nvSpPr>
        <p:spPr>
          <a:xfrm>
            <a:off x="1008621" y="4653112"/>
            <a:ext cx="4305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9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3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93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49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9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4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疙瘩</a:t>
            </a:r>
          </a:p>
        </p:txBody>
      </p:sp>
      <p:sp>
        <p:nvSpPr>
          <p:cNvPr id="31" name="文本框 34"/>
          <p:cNvSpPr txBox="1"/>
          <p:nvPr/>
        </p:nvSpPr>
        <p:spPr>
          <a:xfrm>
            <a:off x="2780720" y="1404000"/>
            <a:ext cx="6960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>
                <a:solidFill>
                  <a:prstClr val="black"/>
                </a:solidFill>
                <a:latin typeface="hypy-sx" panose="02010601030101010101" pitchFamily="2" charset="-122"/>
                <a:ea typeface="hypy-sx" panose="02010601030101010101" pitchFamily="2" charset="-122"/>
              </a:rPr>
              <a:t>da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648619" y="441244"/>
            <a:ext cx="1261884" cy="540000"/>
            <a:chOff x="783619" y="459000"/>
            <a:chExt cx="1261884" cy="540000"/>
          </a:xfrm>
        </p:grpSpPr>
        <p:sp>
          <p:nvSpPr>
            <p:cNvPr id="38" name="圆角矩形 37"/>
            <p:cNvSpPr/>
            <p:nvPr/>
          </p:nvSpPr>
          <p:spPr>
            <a:xfrm>
              <a:off x="784561" y="459000"/>
              <a:ext cx="1260000" cy="540000"/>
            </a:xfrm>
            <a:prstGeom prst="roundRect">
              <a:avLst/>
            </a:prstGeom>
            <a:solidFill>
              <a:srgbClr val="FEF2E3"/>
            </a:solidFill>
            <a:ln w="19050">
              <a:solidFill>
                <a:srgbClr val="F583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783619" y="467390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会写字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197600" y="1951479"/>
            <a:ext cx="5106796" cy="2197525"/>
            <a:chOff x="6197600" y="1528445"/>
            <a:chExt cx="5106796" cy="2197525"/>
          </a:xfrm>
        </p:grpSpPr>
        <p:sp>
          <p:nvSpPr>
            <p:cNvPr id="27" name="文本框 30"/>
            <p:cNvSpPr txBox="1"/>
            <p:nvPr/>
          </p:nvSpPr>
          <p:spPr>
            <a:xfrm>
              <a:off x="6383655" y="1528445"/>
              <a:ext cx="4920741" cy="21975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7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9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1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73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93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49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69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28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多音字</a:t>
              </a:r>
              <a:r>
                <a:rPr lang="en-US" altLang="zh-CN" sz="3000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 </a:t>
              </a:r>
              <a:endParaRPr lang="en-US" altLang="zh-CN" sz="30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800" b="1" dirty="0" err="1">
                  <a:solidFill>
                    <a:srgbClr val="0070C0"/>
                  </a:solidFill>
                  <a:latin typeface="hypy-sx" panose="02010601030101010101" pitchFamily="2" charset="-122"/>
                  <a:ea typeface="hypy-sx" panose="02010601030101010101" pitchFamily="2" charset="-122"/>
                  <a:cs typeface="楷体" panose="02010609060101010101" pitchFamily="49" charset="-122"/>
                </a:rPr>
                <a:t>dá</a:t>
              </a:r>
              <a:endParaRPr lang="en-US" altLang="zh-CN" sz="2800" b="1" dirty="0">
                <a:solidFill>
                  <a:srgbClr val="0070C0"/>
                </a:solidFill>
                <a:latin typeface="hypy-sx" panose="02010601030101010101" pitchFamily="2" charset="-122"/>
                <a:ea typeface="hypy-sx" panose="02010601030101010101" pitchFamily="2" charset="-122"/>
                <a:cs typeface="楷体" panose="02010609060101010101" pitchFamily="49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28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   </a:t>
              </a:r>
              <a:r>
                <a:rPr lang="en-US" altLang="zh-CN" sz="2800" b="1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【</a:t>
              </a:r>
              <a:r>
                <a:rPr lang="zh-CN" altLang="en-US" sz="2800" b="1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瘩背</a:t>
              </a:r>
              <a:r>
                <a:rPr lang="en-US" altLang="zh-CN" sz="2800" b="1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】</a:t>
              </a:r>
              <a:r>
                <a:rPr lang="zh-CN" altLang="en-US" sz="2800" b="1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（</a:t>
              </a:r>
              <a:r>
                <a:rPr lang="en-US" altLang="zh-CN" sz="2800" b="1" dirty="0" err="1">
                  <a:solidFill>
                    <a:prstClr val="black"/>
                  </a:solidFill>
                  <a:latin typeface="hypy-sx" panose="02010601030101010101" pitchFamily="2" charset="-122"/>
                  <a:ea typeface="hypy-sx" panose="02010601030101010101" pitchFamily="2" charset="-122"/>
                  <a:cs typeface="楷体" panose="02010609060101010101" pitchFamily="49" charset="-122"/>
                </a:rPr>
                <a:t>dá</a:t>
              </a:r>
              <a:r>
                <a:rPr lang="en-US" altLang="zh-CN" sz="28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</a:t>
              </a:r>
              <a:r>
                <a:rPr lang="en-US" altLang="zh-CN" sz="2800" b="1" dirty="0" err="1">
                  <a:solidFill>
                    <a:prstClr val="black"/>
                  </a:solidFill>
                  <a:latin typeface="hypy-sx" panose="02010601030101010101" pitchFamily="2" charset="-122"/>
                  <a:ea typeface="hypy-sx" panose="02010601030101010101" pitchFamily="2" charset="-122"/>
                  <a:cs typeface="楷体" panose="02010609060101010101" pitchFamily="49" charset="-122"/>
                </a:rPr>
                <a:t>bèi</a:t>
              </a:r>
              <a:r>
                <a:rPr lang="zh-CN" altLang="en-US" sz="2800" b="1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）中医指生在背部的毒疮。</a:t>
              </a:r>
              <a:endPara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  <p:sp>
          <p:nvSpPr>
            <p:cNvPr id="28" name="等腰三角形 27"/>
            <p:cNvSpPr/>
            <p:nvPr/>
          </p:nvSpPr>
          <p:spPr>
            <a:xfrm rot="5400000">
              <a:off x="6197600" y="1719000"/>
              <a:ext cx="225000" cy="225000"/>
            </a:xfrm>
            <a:prstGeom prst="triangle">
              <a:avLst/>
            </a:prstGeom>
            <a:solidFill>
              <a:srgbClr val="ED1C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44229" y="5993733"/>
            <a:ext cx="3239662" cy="689448"/>
            <a:chOff x="243619" y="5994000"/>
            <a:chExt cx="3240000" cy="689520"/>
          </a:xfrm>
        </p:grpSpPr>
        <p:sp>
          <p:nvSpPr>
            <p:cNvPr id="3" name="文本框 2"/>
            <p:cNvSpPr txBox="1"/>
            <p:nvPr/>
          </p:nvSpPr>
          <p:spPr>
            <a:xfrm>
              <a:off x="648619" y="5994000"/>
              <a:ext cx="2835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solidFill>
                    <a:prstClr val="black"/>
                  </a:solidFill>
                  <a:latin typeface="宋体" panose="02010600030101010101" pitchFamily="2" charset="-122"/>
                </a:rPr>
                <a:t> PPT9-69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zh-CN" altLang="en-US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5"/>
    </mc:Choice>
    <mc:Fallback xmlns="">
      <p:transition spd="slow" advTm="3065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21" y="2108305"/>
            <a:ext cx="2067166" cy="2077200"/>
          </a:xfrm>
          <a:prstGeom prst="rect">
            <a:avLst/>
          </a:prstGeom>
        </p:spPr>
      </p:pic>
      <p:sp>
        <p:nvSpPr>
          <p:cNvPr id="5" name="文本框 131"/>
          <p:cNvSpPr txBox="1"/>
          <p:nvPr/>
        </p:nvSpPr>
        <p:spPr>
          <a:xfrm>
            <a:off x="2092503" y="1841640"/>
            <a:ext cx="2108544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5000" dirty="0">
                <a:solidFill>
                  <a:srgbClr val="3B383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棍</a:t>
            </a:r>
          </a:p>
        </p:txBody>
      </p:sp>
      <p:sp>
        <p:nvSpPr>
          <p:cNvPr id="21" name="文本框 30"/>
          <p:cNvSpPr txBox="1"/>
          <p:nvPr/>
        </p:nvSpPr>
        <p:spPr>
          <a:xfrm>
            <a:off x="1053621" y="4653116"/>
            <a:ext cx="43052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9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3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93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49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9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4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冰棍 </a:t>
            </a:r>
            <a:r>
              <a:rPr lang="zh-CN" altLang="en-US" sz="40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4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木棍</a:t>
            </a:r>
          </a:p>
        </p:txBody>
      </p:sp>
      <p:sp>
        <p:nvSpPr>
          <p:cNvPr id="31" name="文本框 34"/>
          <p:cNvSpPr txBox="1"/>
          <p:nvPr/>
        </p:nvSpPr>
        <p:spPr>
          <a:xfrm>
            <a:off x="2763621" y="1404000"/>
            <a:ext cx="8290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 err="1">
                <a:solidFill>
                  <a:prstClr val="black"/>
                </a:solidFill>
                <a:latin typeface="hypy-sx" panose="02010601030101010101" pitchFamily="2" charset="-122"/>
                <a:ea typeface="hypy-sx" panose="02010601030101010101" pitchFamily="2" charset="-122"/>
              </a:rPr>
              <a:t>gùn</a:t>
            </a:r>
            <a:endParaRPr lang="en-US" altLang="zh-CN" sz="4400" b="1" dirty="0">
              <a:solidFill>
                <a:prstClr val="black"/>
              </a:solidFill>
              <a:latin typeface="hypy-sx" panose="02010601030101010101" pitchFamily="2" charset="-122"/>
              <a:ea typeface="hypy-sx" panose="02010601030101010101" pitchFamily="2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648619" y="441244"/>
            <a:ext cx="1261884" cy="540000"/>
            <a:chOff x="783619" y="459000"/>
            <a:chExt cx="1261884" cy="540000"/>
          </a:xfrm>
        </p:grpSpPr>
        <p:sp>
          <p:nvSpPr>
            <p:cNvPr id="38" name="圆角矩形 37"/>
            <p:cNvSpPr/>
            <p:nvPr/>
          </p:nvSpPr>
          <p:spPr>
            <a:xfrm>
              <a:off x="784561" y="459000"/>
              <a:ext cx="1260000" cy="540000"/>
            </a:xfrm>
            <a:prstGeom prst="roundRect">
              <a:avLst/>
            </a:prstGeom>
            <a:solidFill>
              <a:srgbClr val="FEF2E3"/>
            </a:solidFill>
            <a:ln w="19050">
              <a:solidFill>
                <a:srgbClr val="F583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783619" y="467390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会写字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197602" y="1854004"/>
            <a:ext cx="4936019" cy="2197525"/>
            <a:chOff x="6197600" y="1528445"/>
            <a:chExt cx="4936019" cy="2197525"/>
          </a:xfrm>
        </p:grpSpPr>
        <p:sp>
          <p:nvSpPr>
            <p:cNvPr id="27" name="文本框 22"/>
            <p:cNvSpPr txBox="1"/>
            <p:nvPr/>
          </p:nvSpPr>
          <p:spPr>
            <a:xfrm>
              <a:off x="6383655" y="1528445"/>
              <a:ext cx="4749964" cy="21975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7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9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1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73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93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49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69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28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形近字</a:t>
              </a:r>
              <a:r>
                <a:rPr lang="en-US" altLang="zh-CN" sz="3000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 </a:t>
              </a:r>
              <a:r>
                <a:rPr lang="en-US" altLang="zh-CN" sz="3000" dirty="0">
                  <a:solidFill>
                    <a:prstClr val="black"/>
                  </a:solidFill>
                  <a:latin typeface="hypy-sx" panose="02010601030101010101" pitchFamily="2" charset="-122"/>
                  <a:ea typeface="hypy-sx" panose="02010601030101010101" pitchFamily="2" charset="-122"/>
                  <a:cs typeface="楷体" panose="02010609060101010101" pitchFamily="49" charset="-122"/>
                </a:rPr>
                <a:t> </a:t>
              </a:r>
              <a:endParaRPr lang="en-US" altLang="zh-CN" sz="30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2800" b="1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馄（</a:t>
              </a:r>
              <a:r>
                <a:rPr lang="en-US" altLang="zh-CN" sz="2800" b="1" dirty="0" err="1">
                  <a:solidFill>
                    <a:prstClr val="black"/>
                  </a:solidFill>
                  <a:latin typeface="hypy-sx" panose="02010601030101010101" pitchFamily="2" charset="-122"/>
                  <a:ea typeface="hypy-sx" panose="02010601030101010101" pitchFamily="2" charset="-122"/>
                  <a:cs typeface="楷体" panose="02010609060101010101" pitchFamily="49" charset="-122"/>
                </a:rPr>
                <a:t>hún</a:t>
              </a:r>
              <a:r>
                <a:rPr lang="zh-CN" altLang="en-US" sz="2800" b="1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）：</a:t>
              </a:r>
              <a:r>
                <a:rPr lang="zh-CN" altLang="en-US" sz="28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馄饨</a:t>
              </a:r>
              <a:r>
                <a:rPr lang="zh-CN" altLang="en-US" sz="2800" b="1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。</a:t>
              </a:r>
              <a:endParaRPr lang="en-US" altLang="zh-CN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2800" b="1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混（</a:t>
              </a:r>
              <a:r>
                <a:rPr lang="en-US" altLang="zh-CN" sz="2800" b="1" dirty="0" err="1">
                  <a:solidFill>
                    <a:prstClr val="black"/>
                  </a:solidFill>
                  <a:latin typeface="hypy-sx" panose="02010601030101010101" pitchFamily="2" charset="-122"/>
                  <a:ea typeface="hypy-sx" panose="02010601030101010101" pitchFamily="2" charset="-122"/>
                  <a:cs typeface="楷体" panose="02010609060101010101" pitchFamily="49" charset="-122"/>
                </a:rPr>
                <a:t>hún</a:t>
              </a:r>
              <a:r>
                <a:rPr lang="zh-CN" altLang="en-US" sz="2800" b="1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）：混蛋；</a:t>
              </a:r>
              <a:endParaRPr lang="en-US" altLang="zh-CN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8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</a:t>
              </a:r>
              <a:r>
                <a:rPr lang="en-US" altLang="zh-CN" sz="2800" b="1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</a:t>
              </a:r>
              <a:r>
                <a:rPr lang="zh-CN" altLang="en-US" sz="2800" b="1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（</a:t>
              </a:r>
              <a:r>
                <a:rPr lang="en-US" altLang="zh-CN" sz="2800" b="1" dirty="0" err="1" smtClean="0">
                  <a:solidFill>
                    <a:prstClr val="black"/>
                  </a:solidFill>
                  <a:latin typeface="hypy-sx" panose="02010601030101010101" pitchFamily="2" charset="-122"/>
                  <a:ea typeface="hypy-sx" panose="02010601030101010101" pitchFamily="2" charset="-122"/>
                  <a:cs typeface="楷体" panose="02010609060101010101" pitchFamily="49" charset="-122"/>
                </a:rPr>
                <a:t>hùn</a:t>
              </a:r>
              <a:r>
                <a:rPr lang="zh-CN" altLang="en-US" sz="2800" b="1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）：混乱。</a:t>
              </a:r>
              <a:endPara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  <p:sp>
          <p:nvSpPr>
            <p:cNvPr id="28" name="等腰三角形 27"/>
            <p:cNvSpPr/>
            <p:nvPr/>
          </p:nvSpPr>
          <p:spPr>
            <a:xfrm rot="5400000">
              <a:off x="6197600" y="1719000"/>
              <a:ext cx="225000" cy="225000"/>
            </a:xfrm>
            <a:prstGeom prst="triangle">
              <a:avLst/>
            </a:prstGeom>
            <a:solidFill>
              <a:srgbClr val="ED1C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44229" y="5993733"/>
            <a:ext cx="3239662" cy="689448"/>
            <a:chOff x="243619" y="5994000"/>
            <a:chExt cx="3240000" cy="689520"/>
          </a:xfrm>
        </p:grpSpPr>
        <p:sp>
          <p:nvSpPr>
            <p:cNvPr id="3" name="文本框 2"/>
            <p:cNvSpPr txBox="1"/>
            <p:nvPr/>
          </p:nvSpPr>
          <p:spPr>
            <a:xfrm>
              <a:off x="648619" y="5994000"/>
              <a:ext cx="2835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solidFill>
                    <a:prstClr val="black"/>
                  </a:solidFill>
                  <a:latin typeface="宋体" panose="02010600030101010101" pitchFamily="2" charset="-122"/>
                </a:rPr>
                <a:t> PPT9-70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zh-CN" altLang="en-US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5"/>
    </mc:Choice>
    <mc:Fallback xmlns="">
      <p:transition spd="slow" advTm="3065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21" y="2108305"/>
            <a:ext cx="2067166" cy="2077200"/>
          </a:xfrm>
          <a:prstGeom prst="rect">
            <a:avLst/>
          </a:prstGeom>
        </p:spPr>
      </p:pic>
      <p:sp>
        <p:nvSpPr>
          <p:cNvPr id="21" name="文本框 30"/>
          <p:cNvSpPr txBox="1"/>
          <p:nvPr/>
        </p:nvSpPr>
        <p:spPr>
          <a:xfrm>
            <a:off x="648621" y="4653112"/>
            <a:ext cx="504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9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3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93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49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9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4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技高一筹 </a:t>
            </a:r>
            <a:r>
              <a:rPr lang="zh-CN" altLang="en-US" sz="40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运筹帷幄</a:t>
            </a:r>
            <a:endParaRPr lang="zh-CN" altLang="en-US" sz="40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文本框 34"/>
          <p:cNvSpPr txBox="1"/>
          <p:nvPr/>
        </p:nvSpPr>
        <p:spPr>
          <a:xfrm>
            <a:off x="2631082" y="1404000"/>
            <a:ext cx="10775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 err="1">
                <a:solidFill>
                  <a:prstClr val="black"/>
                </a:solidFill>
                <a:latin typeface="hypy-sx" panose="02010601030101010101" pitchFamily="2" charset="-122"/>
                <a:ea typeface="hypy-sx" panose="02010601030101010101" pitchFamily="2" charset="-122"/>
              </a:rPr>
              <a:t>chóu</a:t>
            </a:r>
            <a:endParaRPr lang="en-US" altLang="zh-CN" sz="4400" b="1" dirty="0">
              <a:solidFill>
                <a:prstClr val="black"/>
              </a:solidFill>
              <a:latin typeface="hypy-sx" panose="02010601030101010101" pitchFamily="2" charset="-122"/>
              <a:ea typeface="hypy-sx" panose="02010601030101010101" pitchFamily="2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648619" y="441244"/>
            <a:ext cx="1261884" cy="540000"/>
            <a:chOff x="783619" y="459000"/>
            <a:chExt cx="1261884" cy="540000"/>
          </a:xfrm>
        </p:grpSpPr>
        <p:sp>
          <p:nvSpPr>
            <p:cNvPr id="38" name="圆角矩形 37"/>
            <p:cNvSpPr/>
            <p:nvPr/>
          </p:nvSpPr>
          <p:spPr>
            <a:xfrm>
              <a:off x="784561" y="459000"/>
              <a:ext cx="1260000" cy="540000"/>
            </a:xfrm>
            <a:prstGeom prst="roundRect">
              <a:avLst/>
            </a:prstGeom>
            <a:solidFill>
              <a:srgbClr val="FEF2E3"/>
            </a:solidFill>
            <a:ln w="19050">
              <a:solidFill>
                <a:srgbClr val="F583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783619" y="467390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会写字</a:t>
              </a:r>
            </a:p>
          </p:txBody>
        </p:sp>
      </p:grpSp>
      <p:pic>
        <p:nvPicPr>
          <p:cNvPr id="23" name="Picture 2" descr="C:\Users\Dell\Desktop\语文PPT\竹节人\李清照 武陵春 翟培丽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89555" y="896360"/>
            <a:ext cx="4244066" cy="340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文本框 30"/>
          <p:cNvSpPr txBox="1"/>
          <p:nvPr/>
        </p:nvSpPr>
        <p:spPr>
          <a:xfrm>
            <a:off x="10482649" y="1549293"/>
            <a:ext cx="6059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9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3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93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49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9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筹</a:t>
            </a:r>
            <a:r>
              <a:rPr lang="zh-CN" altLang="en-US" sz="3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莫展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44229" y="5993733"/>
            <a:ext cx="3239662" cy="689448"/>
            <a:chOff x="243619" y="5994000"/>
            <a:chExt cx="3240000" cy="689520"/>
          </a:xfrm>
        </p:grpSpPr>
        <p:sp>
          <p:nvSpPr>
            <p:cNvPr id="3" name="文本框 2"/>
            <p:cNvSpPr txBox="1"/>
            <p:nvPr/>
          </p:nvSpPr>
          <p:spPr>
            <a:xfrm>
              <a:off x="648619" y="5994000"/>
              <a:ext cx="2835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solidFill>
                    <a:prstClr val="black"/>
                  </a:solidFill>
                  <a:latin typeface="宋体" panose="02010600030101010101" pitchFamily="2" charset="-122"/>
                </a:rPr>
                <a:t> PPT9-71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zh-CN" altLang="en-US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  <p:grpSp>
        <p:nvGrpSpPr>
          <p:cNvPr id="29" name="组合 28"/>
          <p:cNvGrpSpPr/>
          <p:nvPr/>
        </p:nvGrpSpPr>
        <p:grpSpPr>
          <a:xfrm>
            <a:off x="6302375" y="4297350"/>
            <a:ext cx="5166995" cy="1678940"/>
            <a:chOff x="6197600" y="1528445"/>
            <a:chExt cx="5166995" cy="1678940"/>
          </a:xfrm>
        </p:grpSpPr>
        <p:sp>
          <p:nvSpPr>
            <p:cNvPr id="32" name="文本框 30"/>
            <p:cNvSpPr txBox="1"/>
            <p:nvPr/>
          </p:nvSpPr>
          <p:spPr>
            <a:xfrm>
              <a:off x="6383655" y="1528445"/>
              <a:ext cx="4980940" cy="1678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7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9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1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73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93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49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69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28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例句</a:t>
              </a:r>
              <a:r>
                <a:rPr lang="en-US" altLang="zh-CN" sz="3000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 </a:t>
              </a:r>
              <a:r>
                <a:rPr lang="en-US" altLang="zh-CN" sz="3000" dirty="0">
                  <a:solidFill>
                    <a:prstClr val="black"/>
                  </a:solidFill>
                  <a:latin typeface="hypy-sx" panose="02010601030101010101" pitchFamily="2" charset="-122"/>
                  <a:ea typeface="hypy-sx" panose="02010601030101010101" pitchFamily="2" charset="-122"/>
                  <a:cs typeface="楷体" panose="02010609060101010101" pitchFamily="49" charset="-122"/>
                </a:rPr>
                <a:t> </a:t>
              </a:r>
              <a:endParaRPr lang="en-US" altLang="zh-CN" sz="30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28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   </a:t>
              </a:r>
              <a:r>
                <a:rPr lang="zh-CN" altLang="en-US" sz="2800" b="1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面对这样进退两难的局面，她一筹莫展。</a:t>
              </a:r>
            </a:p>
          </p:txBody>
        </p:sp>
        <p:sp>
          <p:nvSpPr>
            <p:cNvPr id="33" name="等腰三角形 32"/>
            <p:cNvSpPr/>
            <p:nvPr/>
          </p:nvSpPr>
          <p:spPr>
            <a:xfrm rot="5400000">
              <a:off x="6197600" y="1719000"/>
              <a:ext cx="225000" cy="225000"/>
            </a:xfrm>
            <a:prstGeom prst="triangle">
              <a:avLst/>
            </a:prstGeom>
            <a:solidFill>
              <a:srgbClr val="ED1C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5" name="文本框 131"/>
          <p:cNvSpPr txBox="1"/>
          <p:nvPr/>
        </p:nvSpPr>
        <p:spPr>
          <a:xfrm>
            <a:off x="2132695" y="1837891"/>
            <a:ext cx="2108544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5000" dirty="0">
                <a:solidFill>
                  <a:srgbClr val="3B383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5"/>
    </mc:Choice>
    <mc:Fallback xmlns="">
      <p:transition spd="slow" advTm="3065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21" y="2108305"/>
            <a:ext cx="2067166" cy="2077200"/>
          </a:xfrm>
          <a:prstGeom prst="rect">
            <a:avLst/>
          </a:prstGeom>
        </p:spPr>
      </p:pic>
      <p:sp>
        <p:nvSpPr>
          <p:cNvPr id="21" name="文本框 30"/>
          <p:cNvSpPr txBox="1"/>
          <p:nvPr/>
        </p:nvSpPr>
        <p:spPr>
          <a:xfrm>
            <a:off x="1053621" y="4653116"/>
            <a:ext cx="43052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9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3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93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49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9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4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橡树 </a:t>
            </a:r>
            <a:r>
              <a:rPr lang="zh-CN" altLang="en-US" sz="40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橡皮筋 </a:t>
            </a:r>
            <a:endParaRPr lang="zh-CN" altLang="en-US" sz="40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文本框 34"/>
          <p:cNvSpPr txBox="1"/>
          <p:nvPr/>
        </p:nvSpPr>
        <p:spPr>
          <a:xfrm>
            <a:off x="2504561" y="1404000"/>
            <a:ext cx="12490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 err="1">
                <a:solidFill>
                  <a:prstClr val="black"/>
                </a:solidFill>
                <a:latin typeface="hypy-sx" panose="02010601030101010101" pitchFamily="2" charset="-122"/>
                <a:ea typeface="hypy-sx" panose="02010601030101010101" pitchFamily="2" charset="-122"/>
              </a:rPr>
              <a:t>xiàng</a:t>
            </a:r>
            <a:endParaRPr lang="en-US" altLang="zh-CN" sz="4400" b="1" dirty="0">
              <a:solidFill>
                <a:prstClr val="black"/>
              </a:solidFill>
              <a:latin typeface="hypy-sx" panose="02010601030101010101" pitchFamily="2" charset="-122"/>
              <a:ea typeface="hypy-sx" panose="02010601030101010101" pitchFamily="2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648619" y="441244"/>
            <a:ext cx="1261884" cy="540000"/>
            <a:chOff x="783619" y="459000"/>
            <a:chExt cx="1261884" cy="540000"/>
          </a:xfrm>
        </p:grpSpPr>
        <p:sp>
          <p:nvSpPr>
            <p:cNvPr id="38" name="圆角矩形 37"/>
            <p:cNvSpPr/>
            <p:nvPr/>
          </p:nvSpPr>
          <p:spPr>
            <a:xfrm>
              <a:off x="784561" y="459000"/>
              <a:ext cx="1260000" cy="540000"/>
            </a:xfrm>
            <a:prstGeom prst="roundRect">
              <a:avLst/>
            </a:prstGeom>
            <a:solidFill>
              <a:srgbClr val="FEF2E3"/>
            </a:solidFill>
            <a:ln w="19050">
              <a:solidFill>
                <a:srgbClr val="F583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783619" y="467390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会写字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197602" y="1854000"/>
            <a:ext cx="4936019" cy="1680460"/>
            <a:chOff x="6197600" y="1528445"/>
            <a:chExt cx="4936019" cy="1680460"/>
          </a:xfrm>
        </p:grpSpPr>
        <p:sp>
          <p:nvSpPr>
            <p:cNvPr id="27" name="文本框 22"/>
            <p:cNvSpPr txBox="1"/>
            <p:nvPr/>
          </p:nvSpPr>
          <p:spPr>
            <a:xfrm>
              <a:off x="6383655" y="1528445"/>
              <a:ext cx="4749964" cy="1680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7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9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1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73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93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49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69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28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形近字</a:t>
              </a:r>
              <a:r>
                <a:rPr lang="en-US" altLang="zh-CN" sz="3000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 </a:t>
              </a:r>
              <a:r>
                <a:rPr lang="en-US" altLang="zh-CN" sz="3000" dirty="0">
                  <a:solidFill>
                    <a:prstClr val="black"/>
                  </a:solidFill>
                  <a:latin typeface="hypy-sx" panose="02010601030101010101" pitchFamily="2" charset="-122"/>
                  <a:ea typeface="hypy-sx" panose="02010601030101010101" pitchFamily="2" charset="-122"/>
                  <a:cs typeface="楷体" panose="02010609060101010101" pitchFamily="49" charset="-122"/>
                </a:rPr>
                <a:t> </a:t>
              </a:r>
              <a:endParaRPr lang="en-US" altLang="zh-CN" sz="30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28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像</a:t>
              </a:r>
              <a:r>
                <a:rPr lang="zh-CN" altLang="en-US" sz="2800" b="1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（</a:t>
              </a:r>
              <a:r>
                <a:rPr lang="en-US" altLang="zh-CN" sz="2800" b="1" dirty="0" err="1">
                  <a:solidFill>
                    <a:prstClr val="black"/>
                  </a:solidFill>
                  <a:latin typeface="hypy-sx" panose="02010601030101010101" pitchFamily="2" charset="-122"/>
                  <a:ea typeface="hypy-sx" panose="02010601030101010101" pitchFamily="2" charset="-122"/>
                  <a:cs typeface="楷体" panose="02010609060101010101" pitchFamily="49" charset="-122"/>
                </a:rPr>
                <a:t>xiàng</a:t>
              </a:r>
              <a:r>
                <a:rPr lang="zh-CN" altLang="en-US" sz="2800" b="1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）：</a:t>
              </a:r>
              <a:r>
                <a:rPr lang="zh-CN" altLang="en-US" sz="28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石像</a:t>
              </a:r>
              <a:r>
                <a:rPr lang="zh-CN" altLang="en-US" sz="2800" b="1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。</a:t>
              </a:r>
              <a:endParaRPr lang="en-US" altLang="zh-CN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2800" b="1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豫（</a:t>
              </a:r>
              <a:r>
                <a:rPr lang="en-US" altLang="zh-CN" sz="2800" b="1" dirty="0" err="1">
                  <a:solidFill>
                    <a:prstClr val="black"/>
                  </a:solidFill>
                  <a:latin typeface="hypy-sx" panose="02010601030101010101" pitchFamily="2" charset="-122"/>
                  <a:ea typeface="hypy-sx" panose="02010601030101010101" pitchFamily="2" charset="-122"/>
                  <a:cs typeface="楷体" panose="02010609060101010101" pitchFamily="49" charset="-122"/>
                </a:rPr>
                <a:t>yù</a:t>
              </a:r>
              <a:r>
                <a:rPr lang="zh-CN" altLang="en-US" sz="2800" b="1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）：犹豫。</a:t>
              </a:r>
              <a:endParaRPr lang="en-US" altLang="zh-CN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  <p:sp>
          <p:nvSpPr>
            <p:cNvPr id="28" name="等腰三角形 27"/>
            <p:cNvSpPr/>
            <p:nvPr/>
          </p:nvSpPr>
          <p:spPr>
            <a:xfrm rot="5400000">
              <a:off x="6197600" y="1719000"/>
              <a:ext cx="225000" cy="225000"/>
            </a:xfrm>
            <a:prstGeom prst="triangle">
              <a:avLst/>
            </a:prstGeom>
            <a:solidFill>
              <a:srgbClr val="ED1C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44229" y="5993733"/>
            <a:ext cx="3239662" cy="689448"/>
            <a:chOff x="243619" y="5994000"/>
            <a:chExt cx="3240000" cy="689520"/>
          </a:xfrm>
        </p:grpSpPr>
        <p:sp>
          <p:nvSpPr>
            <p:cNvPr id="3" name="文本框 2"/>
            <p:cNvSpPr txBox="1"/>
            <p:nvPr/>
          </p:nvSpPr>
          <p:spPr>
            <a:xfrm>
              <a:off x="648619" y="5994000"/>
              <a:ext cx="2835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solidFill>
                    <a:prstClr val="black"/>
                  </a:solidFill>
                  <a:latin typeface="宋体" panose="02010600030101010101" pitchFamily="2" charset="-122"/>
                </a:rPr>
                <a:t> PPT9-72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zh-CN" altLang="en-US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  <p:sp>
        <p:nvSpPr>
          <p:cNvPr id="5" name="文本框 131"/>
          <p:cNvSpPr txBox="1"/>
          <p:nvPr/>
        </p:nvSpPr>
        <p:spPr>
          <a:xfrm>
            <a:off x="2142221" y="1845847"/>
            <a:ext cx="2108544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5000" dirty="0">
                <a:solidFill>
                  <a:srgbClr val="3B383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5"/>
    </mc:Choice>
    <mc:Fallback xmlns="">
      <p:transition spd="slow" advTm="3065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21" y="2108305"/>
            <a:ext cx="2067166" cy="2077200"/>
          </a:xfrm>
          <a:prstGeom prst="rect">
            <a:avLst/>
          </a:prstGeom>
        </p:spPr>
      </p:pic>
      <p:sp>
        <p:nvSpPr>
          <p:cNvPr id="21" name="文本框 30"/>
          <p:cNvSpPr txBox="1"/>
          <p:nvPr/>
        </p:nvSpPr>
        <p:spPr>
          <a:xfrm>
            <a:off x="1053621" y="4653112"/>
            <a:ext cx="4305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9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3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93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49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9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4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雕刻 </a:t>
            </a:r>
            <a:r>
              <a:rPr lang="zh-CN" altLang="en-US" sz="40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雕花  石雕</a:t>
            </a:r>
            <a:endParaRPr lang="zh-CN" altLang="en-US" sz="40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文本框 34"/>
          <p:cNvSpPr txBox="1"/>
          <p:nvPr/>
        </p:nvSpPr>
        <p:spPr>
          <a:xfrm>
            <a:off x="2628621" y="1404000"/>
            <a:ext cx="10518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 err="1">
                <a:solidFill>
                  <a:prstClr val="black"/>
                </a:solidFill>
                <a:latin typeface="hypy-sx" panose="02010601030101010101" pitchFamily="2" charset="-122"/>
                <a:ea typeface="hypy-sx" panose="02010601030101010101" pitchFamily="2" charset="-122"/>
              </a:rPr>
              <a:t>diāo</a:t>
            </a:r>
            <a:endParaRPr lang="en-US" altLang="zh-CN" sz="4400" b="1" dirty="0">
              <a:solidFill>
                <a:prstClr val="black"/>
              </a:solidFill>
              <a:latin typeface="hypy-sx" panose="02010601030101010101" pitchFamily="2" charset="-122"/>
              <a:ea typeface="hypy-sx" panose="02010601030101010101" pitchFamily="2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648619" y="441244"/>
            <a:ext cx="1261884" cy="540000"/>
            <a:chOff x="783619" y="459000"/>
            <a:chExt cx="1261884" cy="540000"/>
          </a:xfrm>
        </p:grpSpPr>
        <p:sp>
          <p:nvSpPr>
            <p:cNvPr id="38" name="圆角矩形 37"/>
            <p:cNvSpPr/>
            <p:nvPr/>
          </p:nvSpPr>
          <p:spPr>
            <a:xfrm>
              <a:off x="784561" y="459000"/>
              <a:ext cx="1260000" cy="540000"/>
            </a:xfrm>
            <a:prstGeom prst="roundRect">
              <a:avLst/>
            </a:prstGeom>
            <a:solidFill>
              <a:srgbClr val="FEF2E3"/>
            </a:solidFill>
            <a:ln w="19050">
              <a:solidFill>
                <a:srgbClr val="F583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783619" y="467390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会写字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44229" y="5993733"/>
            <a:ext cx="3239662" cy="689448"/>
            <a:chOff x="243619" y="5994000"/>
            <a:chExt cx="3240000" cy="689520"/>
          </a:xfrm>
        </p:grpSpPr>
        <p:sp>
          <p:nvSpPr>
            <p:cNvPr id="3" name="文本框 2"/>
            <p:cNvSpPr txBox="1"/>
            <p:nvPr/>
          </p:nvSpPr>
          <p:spPr>
            <a:xfrm>
              <a:off x="648619" y="5994000"/>
              <a:ext cx="2835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solidFill>
                    <a:prstClr val="black"/>
                  </a:solidFill>
                  <a:latin typeface="宋体" panose="02010600030101010101" pitchFamily="2" charset="-122"/>
                </a:rPr>
                <a:t> PPT9-73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zh-CN" altLang="en-US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6195062" y="2072640"/>
            <a:ext cx="5741035" cy="2712720"/>
            <a:chOff x="6197600" y="1528445"/>
            <a:chExt cx="5741035" cy="2712720"/>
          </a:xfrm>
        </p:grpSpPr>
        <p:sp>
          <p:nvSpPr>
            <p:cNvPr id="6" name="文本框 30"/>
            <p:cNvSpPr txBox="1"/>
            <p:nvPr/>
          </p:nvSpPr>
          <p:spPr>
            <a:xfrm>
              <a:off x="6383655" y="1528445"/>
              <a:ext cx="5554980" cy="2712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7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9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1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73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93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49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69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28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释义</a:t>
              </a:r>
              <a:r>
                <a:rPr lang="en-US" altLang="zh-CN" sz="3000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 </a:t>
              </a:r>
              <a:r>
                <a:rPr lang="en-US" altLang="zh-CN" sz="3000" dirty="0">
                  <a:solidFill>
                    <a:prstClr val="black"/>
                  </a:solidFill>
                  <a:latin typeface="hypy-sx" panose="02010601030101010101" pitchFamily="2" charset="-122"/>
                  <a:ea typeface="hypy-sx" panose="02010601030101010101" pitchFamily="2" charset="-122"/>
                  <a:cs typeface="楷体" panose="02010609060101010101" pitchFamily="49" charset="-122"/>
                </a:rPr>
                <a:t> </a:t>
              </a:r>
              <a:endParaRPr lang="en-US" altLang="zh-CN" sz="30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28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   </a:t>
              </a:r>
              <a:r>
                <a:rPr lang="zh-CN" altLang="en-US" sz="2800" b="1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腐烂的木头无法雕刻，用来形容一个人始终无法改造或品质败坏到极点，无药可救或指事物和局面败势已定，无可挽回。</a:t>
              </a:r>
            </a:p>
          </p:txBody>
        </p:sp>
        <p:sp>
          <p:nvSpPr>
            <p:cNvPr id="7" name="等腰三角形 6"/>
            <p:cNvSpPr/>
            <p:nvPr/>
          </p:nvSpPr>
          <p:spPr>
            <a:xfrm rot="5400000">
              <a:off x="6197600" y="1719000"/>
              <a:ext cx="225000" cy="225000"/>
            </a:xfrm>
            <a:prstGeom prst="triangle">
              <a:avLst/>
            </a:prstGeom>
            <a:solidFill>
              <a:srgbClr val="ED1C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8" name="文本框 131"/>
          <p:cNvSpPr txBox="1"/>
          <p:nvPr/>
        </p:nvSpPr>
        <p:spPr>
          <a:xfrm>
            <a:off x="2112077" y="1875991"/>
            <a:ext cx="2108544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5000" dirty="0">
                <a:solidFill>
                  <a:srgbClr val="3B383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5"/>
    </mc:Choice>
    <mc:Fallback xmlns="">
      <p:transition spd="slow" advTm="3065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21" y="2108305"/>
            <a:ext cx="2067166" cy="2077200"/>
          </a:xfrm>
          <a:prstGeom prst="rect">
            <a:avLst/>
          </a:prstGeom>
        </p:spPr>
      </p:pic>
      <p:sp>
        <p:nvSpPr>
          <p:cNvPr id="21" name="文本框 30"/>
          <p:cNvSpPr txBox="1"/>
          <p:nvPr/>
        </p:nvSpPr>
        <p:spPr>
          <a:xfrm>
            <a:off x="1053621" y="4653116"/>
            <a:ext cx="43052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9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3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93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49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9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4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沮丧 </a:t>
            </a:r>
            <a:r>
              <a:rPr lang="zh-CN" altLang="en-US" sz="40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沮遏</a:t>
            </a:r>
            <a:r>
              <a:rPr lang="zh-CN" altLang="en-US" sz="4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</a:p>
        </p:txBody>
      </p:sp>
      <p:sp>
        <p:nvSpPr>
          <p:cNvPr id="31" name="文本框 34"/>
          <p:cNvSpPr txBox="1"/>
          <p:nvPr/>
        </p:nvSpPr>
        <p:spPr>
          <a:xfrm>
            <a:off x="2882056" y="1404000"/>
            <a:ext cx="5565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 err="1">
                <a:solidFill>
                  <a:prstClr val="black"/>
                </a:solidFill>
                <a:latin typeface="hypy-sx" panose="02010601030101010101" pitchFamily="2" charset="-122"/>
                <a:ea typeface="hypy-sx" panose="02010601030101010101" pitchFamily="2" charset="-122"/>
              </a:rPr>
              <a:t>jǔ</a:t>
            </a:r>
            <a:endParaRPr lang="en-US" altLang="zh-CN" sz="4400" b="1" dirty="0">
              <a:solidFill>
                <a:prstClr val="black"/>
              </a:solidFill>
              <a:latin typeface="hypy-sx" panose="02010601030101010101" pitchFamily="2" charset="-122"/>
              <a:ea typeface="hypy-sx" panose="02010601030101010101" pitchFamily="2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648619" y="441244"/>
            <a:ext cx="1261884" cy="540000"/>
            <a:chOff x="783619" y="459000"/>
            <a:chExt cx="1261884" cy="540000"/>
          </a:xfrm>
        </p:grpSpPr>
        <p:sp>
          <p:nvSpPr>
            <p:cNvPr id="38" name="圆角矩形 37"/>
            <p:cNvSpPr/>
            <p:nvPr/>
          </p:nvSpPr>
          <p:spPr>
            <a:xfrm>
              <a:off x="784561" y="459000"/>
              <a:ext cx="1260000" cy="540000"/>
            </a:xfrm>
            <a:prstGeom prst="roundRect">
              <a:avLst/>
            </a:prstGeom>
            <a:solidFill>
              <a:srgbClr val="FEF2E3"/>
            </a:solidFill>
            <a:ln w="19050">
              <a:solidFill>
                <a:srgbClr val="F583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783619" y="467390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会写字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197600" y="1404000"/>
            <a:ext cx="4772660" cy="1163395"/>
            <a:chOff x="6197600" y="1528445"/>
            <a:chExt cx="4772660" cy="1163395"/>
          </a:xfrm>
        </p:grpSpPr>
        <p:sp>
          <p:nvSpPr>
            <p:cNvPr id="27" name="文本框 30"/>
            <p:cNvSpPr txBox="1"/>
            <p:nvPr/>
          </p:nvSpPr>
          <p:spPr>
            <a:xfrm>
              <a:off x="6383655" y="1528445"/>
              <a:ext cx="4586605" cy="1163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7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9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1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73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93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49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69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28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多音字</a:t>
              </a:r>
              <a:r>
                <a:rPr lang="en-US" altLang="zh-CN" sz="3000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 </a:t>
              </a:r>
              <a:endParaRPr lang="en-US" altLang="zh-CN" sz="30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800" b="1" dirty="0" err="1" smtClean="0">
                  <a:solidFill>
                    <a:srgbClr val="0070C0"/>
                  </a:solidFill>
                  <a:latin typeface="hypy-sx" panose="02010601030101010101" pitchFamily="2" charset="-122"/>
                  <a:ea typeface="hypy-sx" panose="02010601030101010101" pitchFamily="2" charset="-122"/>
                  <a:cs typeface="楷体" panose="02010609060101010101" pitchFamily="49" charset="-122"/>
                </a:rPr>
                <a:t>jù</a:t>
              </a:r>
              <a:r>
                <a:rPr lang="zh-CN" altLang="en-US" sz="2800" b="1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 潮湿：沮洳（</a:t>
              </a:r>
              <a:r>
                <a:rPr lang="en-US" altLang="zh-CN" sz="2800" b="1" dirty="0" err="1" smtClean="0">
                  <a:solidFill>
                    <a:prstClr val="black"/>
                  </a:solidFill>
                  <a:latin typeface="hypy-sx" panose="02010601030101010101" pitchFamily="2" charset="-122"/>
                  <a:ea typeface="hypy-sx" panose="02010601030101010101" pitchFamily="2" charset="-122"/>
                  <a:cs typeface="楷体" panose="02010609060101010101" pitchFamily="49" charset="-122"/>
                </a:rPr>
                <a:t>rú</a:t>
              </a:r>
              <a:r>
                <a:rPr lang="zh-CN" altLang="en-US" sz="2800" b="1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）</a:t>
              </a:r>
              <a:r>
                <a:rPr lang="zh-CN" altLang="en-US" sz="28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。</a:t>
              </a:r>
              <a:endPara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  <p:sp>
          <p:nvSpPr>
            <p:cNvPr id="28" name="等腰三角形 27"/>
            <p:cNvSpPr/>
            <p:nvPr/>
          </p:nvSpPr>
          <p:spPr>
            <a:xfrm rot="5400000">
              <a:off x="6197600" y="1719000"/>
              <a:ext cx="225000" cy="225000"/>
            </a:xfrm>
            <a:prstGeom prst="triangle">
              <a:avLst/>
            </a:prstGeom>
            <a:solidFill>
              <a:srgbClr val="ED1C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197602" y="3226065"/>
            <a:ext cx="4936019" cy="1680460"/>
            <a:chOff x="6197600" y="1528445"/>
            <a:chExt cx="4936019" cy="1680460"/>
          </a:xfrm>
        </p:grpSpPr>
        <p:sp>
          <p:nvSpPr>
            <p:cNvPr id="30" name="文本框 22"/>
            <p:cNvSpPr txBox="1"/>
            <p:nvPr/>
          </p:nvSpPr>
          <p:spPr>
            <a:xfrm>
              <a:off x="6383655" y="1528445"/>
              <a:ext cx="4749964" cy="1680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7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9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1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73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93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49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69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28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形近字</a:t>
              </a:r>
              <a:r>
                <a:rPr lang="en-US" altLang="zh-CN" sz="3000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 </a:t>
              </a:r>
              <a:r>
                <a:rPr lang="en-US" altLang="zh-CN" sz="3000" dirty="0">
                  <a:solidFill>
                    <a:prstClr val="black"/>
                  </a:solidFill>
                  <a:latin typeface="hypy-sx" panose="02010601030101010101" pitchFamily="2" charset="-122"/>
                  <a:ea typeface="hypy-sx" panose="02010601030101010101" pitchFamily="2" charset="-122"/>
                  <a:cs typeface="楷体" panose="02010609060101010101" pitchFamily="49" charset="-122"/>
                </a:rPr>
                <a:t> </a:t>
              </a:r>
              <a:endParaRPr lang="en-US" altLang="zh-CN" sz="30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2800" b="1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组（</a:t>
              </a:r>
              <a:r>
                <a:rPr lang="en-US" altLang="zh-CN" sz="2800" b="1" dirty="0" err="1" smtClean="0">
                  <a:solidFill>
                    <a:prstClr val="black"/>
                  </a:solidFill>
                  <a:latin typeface="hypy-sx" panose="02010601030101010101" pitchFamily="2" charset="-122"/>
                  <a:ea typeface="hypy-sx" panose="02010601030101010101" pitchFamily="2" charset="-122"/>
                </a:rPr>
                <a:t>zǔ</a:t>
              </a:r>
              <a:r>
                <a:rPr lang="zh-CN" altLang="en-US" sz="2800" b="1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）：组长。</a:t>
              </a:r>
              <a:endParaRPr lang="en-US" altLang="zh-CN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2800" b="1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咀（</a:t>
              </a:r>
              <a:r>
                <a:rPr lang="en-US" altLang="zh-CN" sz="2800" b="1" dirty="0" err="1" smtClean="0">
                  <a:solidFill>
                    <a:prstClr val="black"/>
                  </a:solidFill>
                  <a:latin typeface="hypy-sx" panose="02010601030101010101" pitchFamily="2" charset="-122"/>
                  <a:ea typeface="hypy-sx" panose="02010601030101010101" pitchFamily="2" charset="-122"/>
                </a:rPr>
                <a:t>jǔ</a:t>
              </a:r>
              <a:r>
                <a:rPr lang="zh-CN" altLang="en-US" sz="2800" b="1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）：咀嚼。</a:t>
              </a:r>
              <a:endParaRPr lang="en-US" altLang="zh-CN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  <p:sp>
          <p:nvSpPr>
            <p:cNvPr id="32" name="等腰三角形 31"/>
            <p:cNvSpPr/>
            <p:nvPr/>
          </p:nvSpPr>
          <p:spPr>
            <a:xfrm rot="5400000">
              <a:off x="6197600" y="1719000"/>
              <a:ext cx="225000" cy="225000"/>
            </a:xfrm>
            <a:prstGeom prst="triangle">
              <a:avLst/>
            </a:prstGeom>
            <a:solidFill>
              <a:srgbClr val="ED1C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44229" y="5993733"/>
            <a:ext cx="3239662" cy="689448"/>
            <a:chOff x="243619" y="5994000"/>
            <a:chExt cx="3240000" cy="689520"/>
          </a:xfrm>
        </p:grpSpPr>
        <p:sp>
          <p:nvSpPr>
            <p:cNvPr id="3" name="文本框 2"/>
            <p:cNvSpPr txBox="1"/>
            <p:nvPr/>
          </p:nvSpPr>
          <p:spPr>
            <a:xfrm>
              <a:off x="648619" y="5994000"/>
              <a:ext cx="2835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solidFill>
                    <a:prstClr val="black"/>
                  </a:solidFill>
                  <a:latin typeface="宋体" panose="02010600030101010101" pitchFamily="2" charset="-122"/>
                </a:rPr>
                <a:t> PPT9-74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zh-CN" altLang="en-US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  <p:sp>
        <p:nvSpPr>
          <p:cNvPr id="5" name="文本框 131"/>
          <p:cNvSpPr txBox="1"/>
          <p:nvPr/>
        </p:nvSpPr>
        <p:spPr>
          <a:xfrm>
            <a:off x="2142221" y="1785559"/>
            <a:ext cx="2108544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5000" dirty="0">
                <a:solidFill>
                  <a:srgbClr val="3B383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5"/>
    </mc:Choice>
    <mc:Fallback xmlns="">
      <p:transition spd="slow" advTm="3065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21" y="2108305"/>
            <a:ext cx="2067166" cy="2077200"/>
          </a:xfrm>
          <a:prstGeom prst="rect">
            <a:avLst/>
          </a:prstGeom>
        </p:spPr>
      </p:pic>
      <p:sp>
        <p:nvSpPr>
          <p:cNvPr id="21" name="文本框 30"/>
          <p:cNvSpPr txBox="1"/>
          <p:nvPr/>
        </p:nvSpPr>
        <p:spPr>
          <a:xfrm>
            <a:off x="1053621" y="4653116"/>
            <a:ext cx="43052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9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3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93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49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9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4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丧失 </a:t>
            </a:r>
            <a:r>
              <a:rPr lang="zh-CN" altLang="en-US" sz="40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垂头丧气</a:t>
            </a:r>
            <a:r>
              <a:rPr lang="zh-CN" altLang="en-US" sz="4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</a:p>
        </p:txBody>
      </p:sp>
      <p:sp>
        <p:nvSpPr>
          <p:cNvPr id="31" name="文本框 34"/>
          <p:cNvSpPr txBox="1"/>
          <p:nvPr/>
        </p:nvSpPr>
        <p:spPr>
          <a:xfrm>
            <a:off x="2628781" y="1404000"/>
            <a:ext cx="10631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b="1" dirty="0" err="1">
                <a:solidFill>
                  <a:prstClr val="black"/>
                </a:solidFill>
                <a:latin typeface="hypy-sx" panose="02010601030101010101" pitchFamily="2" charset="-122"/>
                <a:ea typeface="hypy-sx" panose="02010601030101010101" pitchFamily="2" charset="-122"/>
              </a:rPr>
              <a:t>s</a:t>
            </a:r>
            <a:r>
              <a:rPr lang="en-US" altLang="zh-CN" sz="4400" b="1" dirty="0" err="1">
                <a:solidFill>
                  <a:prstClr val="black"/>
                </a:solidFill>
                <a:latin typeface="hypy-sx" panose="02010601030101010101" pitchFamily="2" charset="-122"/>
                <a:ea typeface="hypy-sx" panose="02010601030101010101" pitchFamily="2" charset="-122"/>
                <a:sym typeface="+mn-ea"/>
              </a:rPr>
              <a:t>à</a:t>
            </a:r>
            <a:r>
              <a:rPr lang="en-US" altLang="zh-CN" sz="4400" b="1" dirty="0" err="1">
                <a:solidFill>
                  <a:prstClr val="black"/>
                </a:solidFill>
                <a:latin typeface="hypy-sx" panose="02010601030101010101" pitchFamily="2" charset="-122"/>
                <a:ea typeface="hypy-sx" panose="02010601030101010101" pitchFamily="2" charset="-122"/>
              </a:rPr>
              <a:t>ng</a:t>
            </a:r>
            <a:endParaRPr lang="en-US" altLang="zh-CN" sz="4400" b="1" dirty="0">
              <a:solidFill>
                <a:prstClr val="black"/>
              </a:solidFill>
              <a:latin typeface="hypy-sx" panose="02010601030101010101" pitchFamily="2" charset="-122"/>
              <a:ea typeface="hypy-sx" panose="02010601030101010101" pitchFamily="2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648619" y="441244"/>
            <a:ext cx="1261884" cy="540000"/>
            <a:chOff x="783619" y="459000"/>
            <a:chExt cx="1261884" cy="540000"/>
          </a:xfrm>
        </p:grpSpPr>
        <p:sp>
          <p:nvSpPr>
            <p:cNvPr id="38" name="圆角矩形 37"/>
            <p:cNvSpPr/>
            <p:nvPr/>
          </p:nvSpPr>
          <p:spPr>
            <a:xfrm>
              <a:off x="784561" y="459000"/>
              <a:ext cx="1260000" cy="540000"/>
            </a:xfrm>
            <a:prstGeom prst="roundRect">
              <a:avLst/>
            </a:prstGeom>
            <a:solidFill>
              <a:srgbClr val="FEF2E3"/>
            </a:solidFill>
            <a:ln w="19050">
              <a:solidFill>
                <a:srgbClr val="F583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783619" y="467390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会写字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197600" y="1404000"/>
            <a:ext cx="4772660" cy="1163395"/>
            <a:chOff x="6197600" y="1528445"/>
            <a:chExt cx="4772660" cy="1163395"/>
          </a:xfrm>
        </p:grpSpPr>
        <p:sp>
          <p:nvSpPr>
            <p:cNvPr id="27" name="文本框 30"/>
            <p:cNvSpPr txBox="1"/>
            <p:nvPr/>
          </p:nvSpPr>
          <p:spPr>
            <a:xfrm>
              <a:off x="6383655" y="1528445"/>
              <a:ext cx="4586605" cy="1163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7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9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1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73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93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49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69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28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多音字</a:t>
              </a:r>
              <a:r>
                <a:rPr lang="en-US" altLang="zh-CN" sz="3000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 </a:t>
              </a:r>
              <a:endParaRPr lang="en-US" altLang="zh-CN" sz="30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800" b="1" dirty="0" err="1" smtClean="0">
                  <a:solidFill>
                    <a:srgbClr val="0070C0"/>
                  </a:solidFill>
                  <a:latin typeface="hypy-sx" panose="02010601030101010101" pitchFamily="2" charset="-122"/>
                  <a:ea typeface="hypy-sx" panose="02010601030101010101" pitchFamily="2" charset="-122"/>
                  <a:cs typeface="楷体" panose="02010609060101010101" pitchFamily="49" charset="-122"/>
                </a:rPr>
                <a:t>s</a:t>
              </a:r>
              <a:r>
                <a:rPr lang="en-US" altLang="zh-CN" sz="2800" b="1" dirty="0" err="1" smtClean="0">
                  <a:solidFill>
                    <a:srgbClr val="0070C0"/>
                  </a:solidFill>
                  <a:latin typeface="hypy-sx" panose="02010601030101010101" pitchFamily="2" charset="-122"/>
                  <a:ea typeface="hypy-sx" panose="02010601030101010101" pitchFamily="2" charset="-122"/>
                  <a:cs typeface="楷体" panose="02010609060101010101" pitchFamily="49" charset="-122"/>
                  <a:sym typeface="+mn-ea"/>
                </a:rPr>
                <a:t>āng</a:t>
              </a:r>
              <a:r>
                <a:rPr lang="en-US" altLang="zh-CN" sz="2800" b="1" dirty="0" smtClean="0">
                  <a:solidFill>
                    <a:srgbClr val="0070C0"/>
                  </a:solidFill>
                  <a:latin typeface="hypy-sx" panose="02010601030101010101" pitchFamily="2" charset="-122"/>
                  <a:ea typeface="hypy-sx" panose="02010601030101010101" pitchFamily="2" charset="-122"/>
                  <a:cs typeface="楷体" panose="02010609060101010101" pitchFamily="49" charset="-122"/>
                  <a:sym typeface="+mn-ea"/>
                </a:rPr>
                <a:t>  </a:t>
              </a:r>
              <a:r>
                <a:rPr lang="zh-CN" altLang="en-US" sz="2800" b="1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失去，引申为死亡。</a:t>
              </a:r>
              <a:endPara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  <p:sp>
          <p:nvSpPr>
            <p:cNvPr id="28" name="等腰三角形 27"/>
            <p:cNvSpPr/>
            <p:nvPr/>
          </p:nvSpPr>
          <p:spPr>
            <a:xfrm rot="5400000">
              <a:off x="6197600" y="1719000"/>
              <a:ext cx="225000" cy="225000"/>
            </a:xfrm>
            <a:prstGeom prst="triangle">
              <a:avLst/>
            </a:prstGeom>
            <a:solidFill>
              <a:srgbClr val="ED1C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197600" y="3226065"/>
            <a:ext cx="5429250" cy="1678940"/>
            <a:chOff x="6197600" y="1528445"/>
            <a:chExt cx="5429250" cy="1678940"/>
          </a:xfrm>
        </p:grpSpPr>
        <p:sp>
          <p:nvSpPr>
            <p:cNvPr id="30" name="文本框 22"/>
            <p:cNvSpPr txBox="1"/>
            <p:nvPr/>
          </p:nvSpPr>
          <p:spPr>
            <a:xfrm>
              <a:off x="6383655" y="1528445"/>
              <a:ext cx="5243195" cy="1678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7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9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1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73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93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49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69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28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易错点</a:t>
              </a:r>
              <a:r>
                <a:rPr lang="en-US" altLang="zh-CN" sz="3000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 </a:t>
              </a:r>
              <a:r>
                <a:rPr lang="en-US" altLang="zh-CN" sz="3000" dirty="0">
                  <a:solidFill>
                    <a:prstClr val="black"/>
                  </a:solidFill>
                  <a:latin typeface="hypy-sx" panose="02010601030101010101" pitchFamily="2" charset="-122"/>
                  <a:ea typeface="hypy-sx" panose="02010601030101010101" pitchFamily="2" charset="-122"/>
                  <a:cs typeface="楷体" panose="02010609060101010101" pitchFamily="49" charset="-122"/>
                </a:rPr>
                <a:t> </a:t>
              </a:r>
              <a:endParaRPr lang="en-US" altLang="zh-CN" sz="30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2800" b="1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   注意</a:t>
              </a:r>
              <a:r>
                <a:rPr lang="en-US" altLang="zh-CN" sz="2800" b="1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“</a:t>
              </a:r>
              <a:r>
                <a:rPr lang="zh-CN" altLang="en-US" sz="2800" b="1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丧</a:t>
              </a:r>
              <a:r>
                <a:rPr lang="en-US" altLang="zh-CN" sz="2800" b="1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”</a:t>
              </a:r>
              <a:r>
                <a:rPr lang="zh-CN" altLang="en-US" sz="2800" b="1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字上部分是</a:t>
              </a:r>
              <a:r>
                <a:rPr lang="en-US" altLang="zh-CN" sz="2800" b="1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“</a:t>
              </a:r>
              <a:r>
                <a:rPr lang="zh-CN" altLang="en-US" sz="2800" b="1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十</a:t>
              </a:r>
              <a:r>
                <a:rPr lang="en-US" altLang="zh-CN" sz="2800" b="1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”</a:t>
              </a:r>
              <a:r>
                <a:rPr lang="zh-CN" altLang="en-US" sz="2800" b="1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加两点。</a:t>
              </a:r>
            </a:p>
          </p:txBody>
        </p:sp>
        <p:sp>
          <p:nvSpPr>
            <p:cNvPr id="32" name="等腰三角形 31"/>
            <p:cNvSpPr/>
            <p:nvPr/>
          </p:nvSpPr>
          <p:spPr>
            <a:xfrm rot="5400000">
              <a:off x="6197600" y="1719000"/>
              <a:ext cx="225000" cy="225000"/>
            </a:xfrm>
            <a:prstGeom prst="triangle">
              <a:avLst/>
            </a:prstGeom>
            <a:solidFill>
              <a:srgbClr val="ED1C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44229" y="5993733"/>
            <a:ext cx="3239662" cy="689448"/>
            <a:chOff x="243619" y="5994000"/>
            <a:chExt cx="3240000" cy="689520"/>
          </a:xfrm>
        </p:grpSpPr>
        <p:sp>
          <p:nvSpPr>
            <p:cNvPr id="3" name="文本框 2"/>
            <p:cNvSpPr txBox="1"/>
            <p:nvPr/>
          </p:nvSpPr>
          <p:spPr>
            <a:xfrm>
              <a:off x="648619" y="5994000"/>
              <a:ext cx="2835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solidFill>
                    <a:prstClr val="black"/>
                  </a:solidFill>
                  <a:latin typeface="宋体" panose="02010600030101010101" pitchFamily="2" charset="-122"/>
                </a:rPr>
                <a:t> PPT9-75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zh-CN" altLang="en-US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  <p:sp>
        <p:nvSpPr>
          <p:cNvPr id="5" name="文本框 131"/>
          <p:cNvSpPr txBox="1"/>
          <p:nvPr/>
        </p:nvSpPr>
        <p:spPr>
          <a:xfrm>
            <a:off x="2142221" y="1835799"/>
            <a:ext cx="2108544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5000" dirty="0">
                <a:solidFill>
                  <a:srgbClr val="3B383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丧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21" y="2108305"/>
            <a:ext cx="2067166" cy="2077200"/>
          </a:xfrm>
          <a:prstGeom prst="rect">
            <a:avLst/>
          </a:prstGeom>
        </p:spPr>
      </p:pic>
      <p:sp>
        <p:nvSpPr>
          <p:cNvPr id="21" name="文本框 30"/>
          <p:cNvSpPr txBox="1"/>
          <p:nvPr/>
        </p:nvSpPr>
        <p:spPr>
          <a:xfrm>
            <a:off x="1053621" y="4653112"/>
            <a:ext cx="4305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9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3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93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49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9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40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趴下  趴着  趴窝</a:t>
            </a:r>
            <a:endParaRPr lang="zh-CN" altLang="en-US" sz="40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文本框 34"/>
          <p:cNvSpPr txBox="1"/>
          <p:nvPr/>
        </p:nvSpPr>
        <p:spPr>
          <a:xfrm>
            <a:off x="2780720" y="1404000"/>
            <a:ext cx="7328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 err="1">
                <a:solidFill>
                  <a:prstClr val="black"/>
                </a:solidFill>
                <a:latin typeface="hypy-sx" panose="02010601030101010101" pitchFamily="2" charset="-122"/>
                <a:ea typeface="hypy-sx" panose="02010601030101010101" pitchFamily="2" charset="-122"/>
              </a:rPr>
              <a:t>pā</a:t>
            </a:r>
            <a:endParaRPr lang="en-US" altLang="zh-CN" sz="4400" b="1" dirty="0">
              <a:solidFill>
                <a:prstClr val="black"/>
              </a:solidFill>
              <a:latin typeface="hypy-sx" panose="02010601030101010101" pitchFamily="2" charset="-122"/>
              <a:ea typeface="hypy-sx" panose="02010601030101010101" pitchFamily="2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648619" y="441244"/>
            <a:ext cx="1261884" cy="540000"/>
            <a:chOff x="783619" y="459000"/>
            <a:chExt cx="1261884" cy="540000"/>
          </a:xfrm>
        </p:grpSpPr>
        <p:sp>
          <p:nvSpPr>
            <p:cNvPr id="38" name="圆角矩形 37"/>
            <p:cNvSpPr/>
            <p:nvPr/>
          </p:nvSpPr>
          <p:spPr>
            <a:xfrm>
              <a:off x="784561" y="459000"/>
              <a:ext cx="1260000" cy="540000"/>
            </a:xfrm>
            <a:prstGeom prst="roundRect">
              <a:avLst/>
            </a:prstGeom>
            <a:solidFill>
              <a:srgbClr val="FEF2E3"/>
            </a:solidFill>
            <a:ln w="19050">
              <a:solidFill>
                <a:srgbClr val="F583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783619" y="467390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会写字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197602" y="3525606"/>
            <a:ext cx="4936019" cy="1163395"/>
            <a:chOff x="6197600" y="1528445"/>
            <a:chExt cx="4936019" cy="1163395"/>
          </a:xfrm>
        </p:grpSpPr>
        <p:sp>
          <p:nvSpPr>
            <p:cNvPr id="27" name="文本框 22"/>
            <p:cNvSpPr txBox="1"/>
            <p:nvPr/>
          </p:nvSpPr>
          <p:spPr>
            <a:xfrm>
              <a:off x="6383655" y="1528445"/>
              <a:ext cx="4749964" cy="1163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7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9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1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73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93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49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69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28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形近字</a:t>
              </a:r>
              <a:r>
                <a:rPr lang="en-US" altLang="zh-CN" sz="3000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 </a:t>
              </a:r>
              <a:r>
                <a:rPr lang="en-US" altLang="zh-CN" sz="3000" dirty="0">
                  <a:solidFill>
                    <a:prstClr val="black"/>
                  </a:solidFill>
                  <a:latin typeface="hypy-sx" panose="02010601030101010101" pitchFamily="2" charset="-122"/>
                  <a:ea typeface="hypy-sx" panose="02010601030101010101" pitchFamily="2" charset="-122"/>
                  <a:cs typeface="楷体" panose="02010609060101010101" pitchFamily="49" charset="-122"/>
                </a:rPr>
                <a:t> </a:t>
              </a:r>
              <a:endParaRPr lang="en-US" altLang="zh-CN" sz="30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2800" b="1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扒（</a:t>
              </a:r>
              <a:r>
                <a:rPr lang="en-US" altLang="zh-CN" sz="2800" b="1" dirty="0" err="1" smtClean="0">
                  <a:solidFill>
                    <a:prstClr val="black"/>
                  </a:solidFill>
                  <a:latin typeface="hypy-sx" panose="02010601030101010101" pitchFamily="2" charset="-122"/>
                  <a:ea typeface="hypy-sx" panose="02010601030101010101" pitchFamily="2" charset="-122"/>
                </a:rPr>
                <a:t>bā</a:t>
              </a:r>
              <a:r>
                <a:rPr lang="zh-CN" altLang="en-US" sz="2800" b="1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）：扒开。</a:t>
              </a:r>
              <a:endParaRPr lang="en-US" altLang="zh-CN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  <p:sp>
          <p:nvSpPr>
            <p:cNvPr id="28" name="等腰三角形 27"/>
            <p:cNvSpPr/>
            <p:nvPr/>
          </p:nvSpPr>
          <p:spPr>
            <a:xfrm rot="5400000">
              <a:off x="6197600" y="1719000"/>
              <a:ext cx="225000" cy="225000"/>
            </a:xfrm>
            <a:prstGeom prst="triangle">
              <a:avLst/>
            </a:prstGeom>
            <a:solidFill>
              <a:srgbClr val="ED1C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197602" y="1539000"/>
            <a:ext cx="4936019" cy="1680460"/>
            <a:chOff x="6197600" y="1528445"/>
            <a:chExt cx="4936019" cy="1680460"/>
          </a:xfrm>
        </p:grpSpPr>
        <p:sp>
          <p:nvSpPr>
            <p:cNvPr id="33" name="文本框 30"/>
            <p:cNvSpPr txBox="1"/>
            <p:nvPr/>
          </p:nvSpPr>
          <p:spPr>
            <a:xfrm>
              <a:off x="6383655" y="1528445"/>
              <a:ext cx="4749964" cy="1680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7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9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1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73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93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49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69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28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易错点</a:t>
              </a:r>
              <a:r>
                <a:rPr lang="en-US" altLang="zh-CN" sz="3000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 </a:t>
              </a:r>
              <a:r>
                <a:rPr lang="en-US" altLang="zh-CN" sz="3000" dirty="0">
                  <a:solidFill>
                    <a:prstClr val="black"/>
                  </a:solidFill>
                  <a:latin typeface="hypy-sx" panose="02010601030101010101" pitchFamily="2" charset="-122"/>
                  <a:ea typeface="hypy-sx" panose="02010601030101010101" pitchFamily="2" charset="-122"/>
                  <a:cs typeface="楷体" panose="02010609060101010101" pitchFamily="49" charset="-122"/>
                </a:rPr>
                <a:t> </a:t>
              </a:r>
              <a:endParaRPr lang="en-US" altLang="zh-CN" sz="30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28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   </a:t>
              </a:r>
              <a:r>
                <a:rPr lang="zh-CN" altLang="en-US" sz="2800" b="1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“趴”字是一声</a:t>
              </a:r>
              <a:r>
                <a:rPr lang="en-US" altLang="zh-CN" sz="2800" b="1" dirty="0" err="1" smtClean="0">
                  <a:solidFill>
                    <a:prstClr val="black"/>
                  </a:solidFill>
                  <a:latin typeface="hypy-sx" panose="02010601030101010101" pitchFamily="2" charset="-122"/>
                  <a:ea typeface="hypy-sx" panose="02010601030101010101" pitchFamily="2" charset="-122"/>
                </a:rPr>
                <a:t>pā</a:t>
              </a:r>
              <a:r>
                <a:rPr lang="zh-CN" altLang="en-US" sz="2800" b="1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，不要读作二声</a:t>
              </a:r>
              <a:r>
                <a:rPr lang="en-US" altLang="zh-CN" sz="2800" b="1" dirty="0" err="1" smtClean="0">
                  <a:solidFill>
                    <a:prstClr val="black"/>
                  </a:solidFill>
                  <a:latin typeface="hypy-sx" panose="02010601030101010101" pitchFamily="2" charset="-122"/>
                  <a:ea typeface="hypy-sx" panose="02010601030101010101" pitchFamily="2" charset="-122"/>
                  <a:cs typeface="楷体" panose="02010609060101010101" pitchFamily="49" charset="-122"/>
                </a:rPr>
                <a:t>pá</a:t>
              </a:r>
              <a:r>
                <a:rPr lang="zh-CN" altLang="en-US" sz="2800" b="1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。</a:t>
              </a:r>
              <a:endPara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  <p:sp>
          <p:nvSpPr>
            <p:cNvPr id="34" name="等腰三角形 33"/>
            <p:cNvSpPr/>
            <p:nvPr/>
          </p:nvSpPr>
          <p:spPr>
            <a:xfrm rot="5400000">
              <a:off x="6197600" y="1719000"/>
              <a:ext cx="225000" cy="225000"/>
            </a:xfrm>
            <a:prstGeom prst="triangle">
              <a:avLst/>
            </a:prstGeom>
            <a:solidFill>
              <a:srgbClr val="ED1C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44229" y="5993733"/>
            <a:ext cx="3239662" cy="689448"/>
            <a:chOff x="243619" y="5994000"/>
            <a:chExt cx="3240000" cy="689520"/>
          </a:xfrm>
        </p:grpSpPr>
        <p:sp>
          <p:nvSpPr>
            <p:cNvPr id="3" name="文本框 2"/>
            <p:cNvSpPr txBox="1"/>
            <p:nvPr/>
          </p:nvSpPr>
          <p:spPr>
            <a:xfrm>
              <a:off x="648619" y="5994000"/>
              <a:ext cx="2835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solidFill>
                    <a:prstClr val="black"/>
                  </a:solidFill>
                  <a:latin typeface="宋体" panose="02010600030101010101" pitchFamily="2" charset="-122"/>
                </a:rPr>
                <a:t> PPT9-76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zh-CN" altLang="en-US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  <p:sp>
        <p:nvSpPr>
          <p:cNvPr id="5" name="文本框 131"/>
          <p:cNvSpPr txBox="1"/>
          <p:nvPr/>
        </p:nvSpPr>
        <p:spPr>
          <a:xfrm>
            <a:off x="2152269" y="1845847"/>
            <a:ext cx="2108544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5000" dirty="0">
                <a:solidFill>
                  <a:srgbClr val="3B383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趴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5"/>
    </mc:Choice>
    <mc:Fallback xmlns="">
      <p:transition spd="slow" advTm="3065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21" y="2108305"/>
            <a:ext cx="2067166" cy="2077200"/>
          </a:xfrm>
          <a:prstGeom prst="rect">
            <a:avLst/>
          </a:prstGeom>
        </p:spPr>
      </p:pic>
      <p:sp>
        <p:nvSpPr>
          <p:cNvPr id="21" name="文本框 30"/>
          <p:cNvSpPr txBox="1"/>
          <p:nvPr/>
        </p:nvSpPr>
        <p:spPr>
          <a:xfrm>
            <a:off x="1053621" y="4653112"/>
            <a:ext cx="4305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9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3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93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49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9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40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抽屉  笼屉  蒸屉</a:t>
            </a:r>
            <a:endParaRPr lang="zh-CN" altLang="en-US" sz="40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文本框 34"/>
          <p:cNvSpPr txBox="1"/>
          <p:nvPr/>
        </p:nvSpPr>
        <p:spPr>
          <a:xfrm>
            <a:off x="2918693" y="1404000"/>
            <a:ext cx="4299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 err="1">
                <a:solidFill>
                  <a:prstClr val="black"/>
                </a:solidFill>
                <a:latin typeface="hypy-sx" panose="02010601030101010101" pitchFamily="2" charset="-122"/>
                <a:ea typeface="hypy-sx" panose="02010601030101010101" pitchFamily="2" charset="-122"/>
              </a:rPr>
              <a:t>tì</a:t>
            </a:r>
            <a:endParaRPr lang="en-US" altLang="zh-CN" sz="4400" b="1" dirty="0">
              <a:solidFill>
                <a:prstClr val="black"/>
              </a:solidFill>
              <a:latin typeface="hypy-sx" panose="02010601030101010101" pitchFamily="2" charset="-122"/>
              <a:ea typeface="hypy-sx" panose="02010601030101010101" pitchFamily="2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648619" y="441244"/>
            <a:ext cx="1261884" cy="540000"/>
            <a:chOff x="783619" y="459000"/>
            <a:chExt cx="1261884" cy="540000"/>
          </a:xfrm>
        </p:grpSpPr>
        <p:sp>
          <p:nvSpPr>
            <p:cNvPr id="38" name="圆角矩形 37"/>
            <p:cNvSpPr/>
            <p:nvPr/>
          </p:nvSpPr>
          <p:spPr>
            <a:xfrm>
              <a:off x="784561" y="459000"/>
              <a:ext cx="1260000" cy="540000"/>
            </a:xfrm>
            <a:prstGeom prst="roundRect">
              <a:avLst/>
            </a:prstGeom>
            <a:solidFill>
              <a:srgbClr val="FEF2E3"/>
            </a:solidFill>
            <a:ln w="19050">
              <a:solidFill>
                <a:srgbClr val="F583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783619" y="467390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会写字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197602" y="2131479"/>
            <a:ext cx="4936019" cy="2197525"/>
            <a:chOff x="6197600" y="1528445"/>
            <a:chExt cx="4936019" cy="2197525"/>
          </a:xfrm>
        </p:grpSpPr>
        <p:sp>
          <p:nvSpPr>
            <p:cNvPr id="11" name="文本框 22"/>
            <p:cNvSpPr txBox="1"/>
            <p:nvPr/>
          </p:nvSpPr>
          <p:spPr>
            <a:xfrm>
              <a:off x="6383655" y="1528445"/>
              <a:ext cx="4749964" cy="21975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7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9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1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73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93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49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69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28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形近字</a:t>
              </a:r>
              <a:r>
                <a:rPr lang="en-US" altLang="zh-CN" sz="3000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 </a:t>
              </a:r>
              <a:r>
                <a:rPr lang="en-US" altLang="zh-CN" sz="3000" dirty="0">
                  <a:solidFill>
                    <a:prstClr val="black"/>
                  </a:solidFill>
                  <a:latin typeface="hypy-sx" panose="02010601030101010101" pitchFamily="2" charset="-122"/>
                  <a:ea typeface="hypy-sx" panose="02010601030101010101" pitchFamily="2" charset="-122"/>
                  <a:cs typeface="楷体" panose="02010609060101010101" pitchFamily="49" charset="-122"/>
                </a:rPr>
                <a:t> </a:t>
              </a:r>
              <a:endParaRPr lang="en-US" altLang="zh-CN" sz="30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2800" b="1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届（</a:t>
              </a:r>
              <a:r>
                <a:rPr lang="en-US" altLang="zh-CN" sz="2800" b="1" dirty="0" err="1">
                  <a:solidFill>
                    <a:prstClr val="black"/>
                  </a:solidFill>
                  <a:latin typeface="hypy-sx" panose="02010601030101010101" pitchFamily="2" charset="-122"/>
                  <a:ea typeface="hypy-sx" panose="02010601030101010101" pitchFamily="2" charset="-122"/>
                </a:rPr>
                <a:t>jiè</a:t>
              </a:r>
              <a:r>
                <a:rPr lang="zh-CN" altLang="en-US" sz="2800" b="1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）：应届生。</a:t>
              </a:r>
              <a:endParaRPr lang="en-US" altLang="zh-CN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2800" b="1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层（</a:t>
              </a:r>
              <a:r>
                <a:rPr lang="en-US" altLang="zh-CN" sz="2800" b="1" dirty="0" err="1">
                  <a:solidFill>
                    <a:prstClr val="black"/>
                  </a:solidFill>
                  <a:latin typeface="hypy-sx" panose="02010601030101010101" pitchFamily="2" charset="-122"/>
                  <a:ea typeface="hypy-sx" panose="02010601030101010101" pitchFamily="2" charset="-122"/>
                  <a:cs typeface="楷体" panose="02010609060101010101" pitchFamily="49" charset="-122"/>
                </a:rPr>
                <a:t>céng</a:t>
              </a:r>
              <a:r>
                <a:rPr lang="zh-CN" altLang="en-US" sz="2800" b="1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）：层次。</a:t>
              </a:r>
              <a:endParaRPr lang="en-US" altLang="zh-CN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2800" b="1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居（</a:t>
              </a:r>
              <a:r>
                <a:rPr lang="en-US" altLang="zh-CN" sz="2800" b="1" dirty="0" err="1">
                  <a:solidFill>
                    <a:prstClr val="black"/>
                  </a:solidFill>
                  <a:latin typeface="hypy-sx" panose="02010601030101010101" pitchFamily="2" charset="-122"/>
                  <a:ea typeface="hypy-sx" panose="02010601030101010101" pitchFamily="2" charset="-122"/>
                  <a:cs typeface="楷体" panose="02010609060101010101" pitchFamily="49" charset="-122"/>
                </a:rPr>
                <a:t>jū</a:t>
              </a:r>
              <a:r>
                <a:rPr lang="zh-CN" altLang="en-US" sz="2800" b="1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）：居然。</a:t>
              </a:r>
              <a:endParaRPr lang="en-US" altLang="zh-CN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  <p:sp>
          <p:nvSpPr>
            <p:cNvPr id="12" name="等腰三角形 11"/>
            <p:cNvSpPr/>
            <p:nvPr/>
          </p:nvSpPr>
          <p:spPr>
            <a:xfrm rot="5400000">
              <a:off x="6197600" y="1719000"/>
              <a:ext cx="225000" cy="225000"/>
            </a:xfrm>
            <a:prstGeom prst="triangle">
              <a:avLst/>
            </a:prstGeom>
            <a:solidFill>
              <a:srgbClr val="ED1C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44229" y="5993733"/>
            <a:ext cx="3239662" cy="689448"/>
            <a:chOff x="243619" y="5994000"/>
            <a:chExt cx="3240000" cy="689520"/>
          </a:xfrm>
        </p:grpSpPr>
        <p:sp>
          <p:nvSpPr>
            <p:cNvPr id="7" name="文本框 6"/>
            <p:cNvSpPr txBox="1"/>
            <p:nvPr/>
          </p:nvSpPr>
          <p:spPr>
            <a:xfrm>
              <a:off x="648619" y="5994000"/>
              <a:ext cx="2835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solidFill>
                    <a:prstClr val="black"/>
                  </a:solidFill>
                  <a:latin typeface="宋体" panose="02010600030101010101" pitchFamily="2" charset="-122"/>
                </a:rPr>
                <a:t> PPT9-77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zh-CN" altLang="en-US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  <p:sp>
        <p:nvSpPr>
          <p:cNvPr id="5" name="文本框 131"/>
          <p:cNvSpPr txBox="1"/>
          <p:nvPr/>
        </p:nvSpPr>
        <p:spPr>
          <a:xfrm>
            <a:off x="2102029" y="1765463"/>
            <a:ext cx="2108544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5000" dirty="0">
                <a:solidFill>
                  <a:srgbClr val="3B383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5"/>
    </mc:Choice>
    <mc:Fallback xmlns="">
      <p:transition spd="slow" advTm="3065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50374" y="1769086"/>
            <a:ext cx="3381900" cy="2403037"/>
          </a:xfrm>
          <a:prstGeom prst="rect">
            <a:avLst/>
          </a:prstGeom>
          <a:solidFill>
            <a:srgbClr val="FFFAD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b="1" dirty="0">
                <a:solidFill>
                  <a:schemeClr val="tx1"/>
                </a:solidFill>
                <a:latin typeface="+mj-ea"/>
                <a:ea typeface="+mj-ea"/>
              </a:rPr>
              <a:t>《</a:t>
            </a:r>
            <a:r>
              <a:rPr lang="zh-CN" altLang="en-US" sz="6000" b="1" dirty="0">
                <a:solidFill>
                  <a:schemeClr val="tx1"/>
                </a:solidFill>
                <a:latin typeface="+mj-ea"/>
                <a:ea typeface="+mj-ea"/>
              </a:rPr>
              <a:t>竹节人</a:t>
            </a:r>
            <a:r>
              <a:rPr lang="en-US" altLang="zh-CN" sz="6000" b="1" dirty="0">
                <a:solidFill>
                  <a:schemeClr val="tx1"/>
                </a:solidFill>
                <a:latin typeface="+mj-ea"/>
                <a:ea typeface="+mj-ea"/>
              </a:rPr>
              <a:t>》</a:t>
            </a:r>
          </a:p>
          <a:p>
            <a:pPr algn="ctr"/>
            <a:r>
              <a:rPr lang="en-US" altLang="zh-CN" sz="4400" dirty="0">
                <a:solidFill>
                  <a:srgbClr val="FF0000"/>
                </a:solidFill>
                <a:latin typeface="+mj-ea"/>
                <a:ea typeface="+mj-ea"/>
              </a:rPr>
              <a:t>2</a:t>
            </a:r>
            <a:r>
              <a:rPr lang="zh-CN" altLang="en-US" sz="4400" dirty="0">
                <a:solidFill>
                  <a:srgbClr val="FF0000"/>
                </a:solidFill>
                <a:latin typeface="+mj-ea"/>
                <a:ea typeface="+mj-ea"/>
              </a:rPr>
              <a:t>课时</a:t>
            </a:r>
          </a:p>
        </p:txBody>
      </p:sp>
      <p:sp>
        <p:nvSpPr>
          <p:cNvPr id="16" name="矩形 15"/>
          <p:cNvSpPr/>
          <p:nvPr/>
        </p:nvSpPr>
        <p:spPr>
          <a:xfrm>
            <a:off x="4292405" y="1769237"/>
            <a:ext cx="3381900" cy="2403037"/>
          </a:xfrm>
          <a:prstGeom prst="rect">
            <a:avLst/>
          </a:prstGeom>
          <a:solidFill>
            <a:srgbClr val="FFFAD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 dirty="0">
                <a:solidFill>
                  <a:schemeClr val="tx1"/>
                </a:solidFill>
                <a:latin typeface="+mj-ea"/>
                <a:ea typeface="+mj-ea"/>
              </a:rPr>
              <a:t>《</a:t>
            </a:r>
            <a:r>
              <a:rPr lang="zh-CN" altLang="en-US" sz="5400" b="1" dirty="0">
                <a:solidFill>
                  <a:schemeClr val="tx1"/>
                </a:solidFill>
                <a:latin typeface="+mj-ea"/>
                <a:ea typeface="+mj-ea"/>
              </a:rPr>
              <a:t>宇宙生命之谜</a:t>
            </a:r>
            <a:r>
              <a:rPr lang="en-US" altLang="zh-CN" sz="5400" b="1" dirty="0">
                <a:solidFill>
                  <a:schemeClr val="tx1"/>
                </a:solidFill>
                <a:latin typeface="+mj-ea"/>
                <a:ea typeface="+mj-ea"/>
              </a:rPr>
              <a:t>》</a:t>
            </a:r>
            <a:endParaRPr lang="en-US" altLang="zh-CN" sz="48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algn="ctr"/>
            <a:r>
              <a:rPr lang="en-US" altLang="zh-CN" sz="4000" dirty="0">
                <a:solidFill>
                  <a:srgbClr val="FF0000"/>
                </a:solidFill>
                <a:latin typeface="+mj-ea"/>
                <a:ea typeface="+mj-ea"/>
              </a:rPr>
              <a:t>2</a:t>
            </a:r>
            <a:r>
              <a:rPr lang="zh-CN" altLang="en-US" sz="4000" dirty="0">
                <a:solidFill>
                  <a:srgbClr val="FF0000"/>
                </a:solidFill>
                <a:latin typeface="+mj-ea"/>
                <a:ea typeface="+mj-ea"/>
              </a:rPr>
              <a:t>课时</a:t>
            </a:r>
          </a:p>
        </p:txBody>
      </p:sp>
      <p:sp>
        <p:nvSpPr>
          <p:cNvPr id="17" name="矩形 16"/>
          <p:cNvSpPr/>
          <p:nvPr/>
        </p:nvSpPr>
        <p:spPr>
          <a:xfrm>
            <a:off x="7834434" y="1769237"/>
            <a:ext cx="3370657" cy="2403037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dirty="0">
                <a:solidFill>
                  <a:schemeClr val="tx1"/>
                </a:solidFill>
                <a:latin typeface="+mj-ea"/>
                <a:ea typeface="+mj-ea"/>
              </a:rPr>
              <a:t>《</a:t>
            </a:r>
            <a:r>
              <a:rPr lang="zh-CN" altLang="en-US" sz="4800" b="1" dirty="0">
                <a:solidFill>
                  <a:schemeClr val="tx1"/>
                </a:solidFill>
                <a:latin typeface="+mj-ea"/>
                <a:ea typeface="+mj-ea"/>
              </a:rPr>
              <a:t>故宫博物院</a:t>
            </a:r>
            <a:r>
              <a:rPr lang="en-US" altLang="zh-CN" sz="4800" b="1" dirty="0">
                <a:solidFill>
                  <a:schemeClr val="tx1"/>
                </a:solidFill>
                <a:latin typeface="+mj-ea"/>
                <a:ea typeface="+mj-ea"/>
              </a:rPr>
              <a:t>》</a:t>
            </a:r>
          </a:p>
          <a:p>
            <a:pPr algn="ctr"/>
            <a:r>
              <a:rPr lang="en-US" altLang="zh-CN" sz="4000" dirty="0">
                <a:solidFill>
                  <a:srgbClr val="FF0000"/>
                </a:solidFill>
                <a:latin typeface="+mj-ea"/>
                <a:ea typeface="+mj-ea"/>
              </a:rPr>
              <a:t>1</a:t>
            </a:r>
            <a:r>
              <a:rPr lang="zh-CN" altLang="en-US" sz="4000" dirty="0">
                <a:solidFill>
                  <a:srgbClr val="FF0000"/>
                </a:solidFill>
                <a:latin typeface="+mj-ea"/>
                <a:ea typeface="+mj-ea"/>
              </a:rPr>
              <a:t>课时</a:t>
            </a:r>
          </a:p>
        </p:txBody>
      </p:sp>
      <p:grpSp>
        <p:nvGrpSpPr>
          <p:cNvPr id="92" name="组合 91"/>
          <p:cNvGrpSpPr/>
          <p:nvPr/>
        </p:nvGrpSpPr>
        <p:grpSpPr>
          <a:xfrm>
            <a:off x="244229" y="5993733"/>
            <a:ext cx="3644620" cy="689448"/>
            <a:chOff x="243619" y="5994000"/>
            <a:chExt cx="3645000" cy="689520"/>
          </a:xfrm>
        </p:grpSpPr>
        <p:sp>
          <p:nvSpPr>
            <p:cNvPr id="93" name="文本框 92"/>
            <p:cNvSpPr txBox="1"/>
            <p:nvPr/>
          </p:nvSpPr>
          <p:spPr>
            <a:xfrm>
              <a:off x="648619" y="5994000"/>
              <a:ext cx="3240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latin typeface="+mj-ea"/>
                  <a:ea typeface="+mj-ea"/>
                </a:rPr>
                <a:t> </a:t>
              </a:r>
              <a:r>
                <a:rPr lang="en-US" altLang="zh-CN" b="1" dirty="0" smtClean="0">
                  <a:latin typeface="+mj-ea"/>
                </a:rPr>
                <a:t>PPT9-7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94" name="图片 93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863621" y="954004"/>
            <a:ext cx="879811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威风凛凛  </a:t>
            </a:r>
            <a:r>
              <a:rPr lang="zh-CN" altLang="en-US" sz="40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疙瘩   </a:t>
            </a:r>
            <a:r>
              <a:rPr lang="zh-CN" altLang="en-US" sz="4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疲倦  </a:t>
            </a:r>
            <a:r>
              <a:rPr lang="zh-CN" altLang="en-US" sz="40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呆头呆脑  </a:t>
            </a:r>
            <a:r>
              <a:rPr lang="zh-CN" altLang="en-US" sz="4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冰棍  </a:t>
            </a:r>
            <a:r>
              <a:rPr lang="zh-CN" altLang="en-US" sz="40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别出心裁   技高一筹   </a:t>
            </a:r>
            <a:r>
              <a:rPr lang="zh-CN" altLang="en-US" sz="4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橡皮  跺脚  </a:t>
            </a:r>
            <a:r>
              <a:rPr lang="zh-CN" altLang="en-US" sz="40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大步流星   </a:t>
            </a:r>
            <a:r>
              <a:rPr lang="zh-CN" altLang="en-US" sz="4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颓然 </a:t>
            </a:r>
            <a:r>
              <a:rPr lang="zh-CN" altLang="en-US" sz="40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4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暴露无遗  </a:t>
            </a:r>
            <a:r>
              <a:rPr lang="zh-CN" altLang="en-US" sz="40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沮丧   抽屉   念念有词   忘乎所以  </a:t>
            </a:r>
            <a:r>
              <a:rPr lang="zh-CN" altLang="en-US" sz="4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心满意足  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244229" y="5993733"/>
            <a:ext cx="3239662" cy="689448"/>
            <a:chOff x="243619" y="5994000"/>
            <a:chExt cx="3240000" cy="689520"/>
          </a:xfrm>
        </p:grpSpPr>
        <p:sp>
          <p:nvSpPr>
            <p:cNvPr id="11" name="文本框 10"/>
            <p:cNvSpPr txBox="1"/>
            <p:nvPr/>
          </p:nvSpPr>
          <p:spPr>
            <a:xfrm>
              <a:off x="648619" y="5994000"/>
              <a:ext cx="2835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solidFill>
                    <a:prstClr val="black"/>
                  </a:solidFill>
                  <a:latin typeface="宋体" panose="02010600030101010101" pitchFamily="2" charset="-122"/>
                </a:rPr>
                <a:t> PPT9-78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zh-CN" altLang="en-US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649563" y="441244"/>
            <a:ext cx="1213485" cy="539750"/>
            <a:chOff x="784561" y="459000"/>
            <a:chExt cx="1213485" cy="539750"/>
          </a:xfrm>
        </p:grpSpPr>
        <p:sp>
          <p:nvSpPr>
            <p:cNvPr id="8" name="圆角矩形 7"/>
            <p:cNvSpPr/>
            <p:nvPr/>
          </p:nvSpPr>
          <p:spPr>
            <a:xfrm>
              <a:off x="784561" y="459000"/>
              <a:ext cx="1213485" cy="539750"/>
            </a:xfrm>
            <a:prstGeom prst="roundRect">
              <a:avLst/>
            </a:prstGeom>
            <a:solidFill>
              <a:srgbClr val="FEF2E3"/>
            </a:solidFill>
            <a:ln w="19050">
              <a:solidFill>
                <a:srgbClr val="F583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918619" y="467390"/>
              <a:ext cx="9029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词语</a:t>
              </a:r>
              <a:endPara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244229" y="5993733"/>
            <a:ext cx="3239662" cy="689448"/>
            <a:chOff x="243619" y="5994000"/>
            <a:chExt cx="3240000" cy="689520"/>
          </a:xfrm>
        </p:grpSpPr>
        <p:sp>
          <p:nvSpPr>
            <p:cNvPr id="11" name="文本框 10"/>
            <p:cNvSpPr txBox="1"/>
            <p:nvPr/>
          </p:nvSpPr>
          <p:spPr>
            <a:xfrm>
              <a:off x="648619" y="5994000"/>
              <a:ext cx="2835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solidFill>
                    <a:prstClr val="black"/>
                  </a:solidFill>
                  <a:latin typeface="宋体" panose="02010600030101010101" pitchFamily="2" charset="-122"/>
                </a:rPr>
                <a:t> PPT9-79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zh-CN" altLang="en-US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649561" y="441244"/>
            <a:ext cx="2564058" cy="540000"/>
            <a:chOff x="784561" y="459000"/>
            <a:chExt cx="2564058" cy="540000"/>
          </a:xfrm>
        </p:grpSpPr>
        <p:sp>
          <p:nvSpPr>
            <p:cNvPr id="8" name="圆角矩形 7"/>
            <p:cNvSpPr/>
            <p:nvPr/>
          </p:nvSpPr>
          <p:spPr>
            <a:xfrm>
              <a:off x="784561" y="459000"/>
              <a:ext cx="2564058" cy="540000"/>
            </a:xfrm>
            <a:prstGeom prst="roundRect">
              <a:avLst/>
            </a:prstGeom>
            <a:solidFill>
              <a:srgbClr val="FEF2E3"/>
            </a:solidFill>
            <a:ln w="19050">
              <a:solidFill>
                <a:srgbClr val="F583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918619" y="467390"/>
              <a:ext cx="23391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难理解的词语</a:t>
              </a:r>
              <a:endPara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2101659" y="1383047"/>
            <a:ext cx="8235000" cy="4225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威风凛凛：</a:t>
            </a:r>
            <a:r>
              <a:rPr lang="en-US" altLang="zh-CN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endParaRPr lang="en-US" altLang="zh-CN" sz="28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别出心裁</a:t>
            </a:r>
            <a:r>
              <a:rPr lang="zh-CN" altLang="en-US" sz="28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：</a:t>
            </a:r>
            <a:endParaRPr lang="zh-CN" altLang="en-US" sz="2800" b="1" dirty="0" smtClean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endParaRPr lang="en-US" altLang="zh-CN" sz="28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技高一筹：</a:t>
            </a:r>
            <a:r>
              <a:rPr lang="en-US" altLang="zh-CN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en-US" altLang="zh-CN" sz="28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大步流星：</a:t>
            </a:r>
            <a:endParaRPr lang="zh-CN" altLang="en-US" sz="2800" b="1" dirty="0" smtClean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endParaRPr lang="zh-CN" altLang="en-US" sz="28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沮丧：</a:t>
            </a:r>
            <a:endParaRPr lang="zh-CN" altLang="en-US" sz="2800" b="1" dirty="0" smtClean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念念有词：</a:t>
            </a:r>
            <a:r>
              <a:rPr lang="en-US" altLang="zh-CN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zh-CN" altLang="en-US" sz="28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01659" y="1383047"/>
            <a:ext cx="8235000" cy="4225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威风凛凛：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形容声势或气派使人敬畏。</a:t>
            </a:r>
            <a:r>
              <a:rPr lang="en-US" altLang="zh-CN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endParaRPr lang="en-US" altLang="zh-CN" sz="28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别出心裁</a:t>
            </a:r>
            <a:r>
              <a:rPr lang="zh-CN" altLang="en-US" sz="28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：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指想出的办法与众不同。</a:t>
            </a:r>
            <a:endParaRPr lang="zh-CN" altLang="en-US" sz="2800" b="1" dirty="0" smtClean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endParaRPr lang="en-US" altLang="zh-CN" sz="28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技高一筹：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稍强一些，技术高人一筹。</a:t>
            </a:r>
            <a:r>
              <a:rPr lang="en-US" altLang="zh-CN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en-US" altLang="zh-CN" sz="28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大步流星：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形容</a:t>
            </a:r>
            <a:r>
              <a:rPr lang="zh-CN" altLang="en-US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步子迈得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大，走得快。</a:t>
            </a:r>
            <a:endParaRPr lang="zh-CN" altLang="en-US" sz="2800" b="1" dirty="0" smtClean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endParaRPr lang="zh-CN" altLang="en-US" sz="28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沮丧：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灰心失望。</a:t>
            </a:r>
            <a:endParaRPr lang="zh-CN" altLang="en-US" sz="2800" b="1" dirty="0" smtClean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念念有词：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指人不停地自言自语。</a:t>
            </a:r>
            <a:r>
              <a:rPr lang="en-US" altLang="zh-CN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zh-CN" altLang="en-US" sz="28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44229" y="5993733"/>
            <a:ext cx="3239662" cy="689448"/>
            <a:chOff x="243619" y="5994000"/>
            <a:chExt cx="3240000" cy="689520"/>
          </a:xfrm>
        </p:grpSpPr>
        <p:sp>
          <p:nvSpPr>
            <p:cNvPr id="11" name="文本框 10"/>
            <p:cNvSpPr txBox="1"/>
            <p:nvPr/>
          </p:nvSpPr>
          <p:spPr>
            <a:xfrm>
              <a:off x="648619" y="5994000"/>
              <a:ext cx="2835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solidFill>
                    <a:prstClr val="black"/>
                  </a:solidFill>
                  <a:latin typeface="宋体" panose="02010600030101010101" pitchFamily="2" charset="-122"/>
                </a:rPr>
                <a:t> PPT9-80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zh-CN" altLang="en-US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649561" y="441244"/>
            <a:ext cx="2564058" cy="540000"/>
            <a:chOff x="784561" y="459000"/>
            <a:chExt cx="2564058" cy="540000"/>
          </a:xfrm>
        </p:grpSpPr>
        <p:sp>
          <p:nvSpPr>
            <p:cNvPr id="8" name="圆角矩形 7"/>
            <p:cNvSpPr/>
            <p:nvPr/>
          </p:nvSpPr>
          <p:spPr>
            <a:xfrm>
              <a:off x="784561" y="459000"/>
              <a:ext cx="2564058" cy="540000"/>
            </a:xfrm>
            <a:prstGeom prst="roundRect">
              <a:avLst/>
            </a:prstGeom>
            <a:solidFill>
              <a:srgbClr val="FEF2E3"/>
            </a:solidFill>
            <a:ln w="19050">
              <a:solidFill>
                <a:srgbClr val="F583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918619" y="467390"/>
              <a:ext cx="23391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难理解的词语</a:t>
              </a:r>
              <a:endPara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87138" y="1583692"/>
            <a:ext cx="104129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35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课后作业</a:t>
            </a:r>
            <a:r>
              <a:rPr lang="zh-CN" altLang="en-US" sz="35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endParaRPr lang="en-US" altLang="zh-CN" sz="3500" b="1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0">
              <a:lnSpc>
                <a:spcPct val="12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①复习第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课时所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学的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生字、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词语及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阅读策略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endParaRPr lang="en-US" altLang="zh-CN" sz="3200" b="1" dirty="0" smtClean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lvl="0">
              <a:lnSpc>
                <a:spcPct val="120000"/>
              </a:lnSpc>
            </a:pP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②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建议完成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练习书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》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中的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“基础练习卷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1”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endParaRPr lang="en-US" altLang="zh-CN" sz="3200" b="1" dirty="0" smtClean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lvl="0">
              <a:lnSpc>
                <a:spcPct val="120000"/>
              </a:lnSpc>
            </a:pP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③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使用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年级阅读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》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阅读本课相关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内容，深入了解传统玩具；阅读“窦尔敦”“偃月刀”等词条，了解课文中的相关名词。</a:t>
            </a:r>
            <a:endParaRPr sz="32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44229" y="5993733"/>
            <a:ext cx="3239662" cy="689448"/>
            <a:chOff x="243619" y="5994000"/>
            <a:chExt cx="3240000" cy="689520"/>
          </a:xfrm>
        </p:grpSpPr>
        <p:sp>
          <p:nvSpPr>
            <p:cNvPr id="4" name="文本框 10"/>
            <p:cNvSpPr txBox="1"/>
            <p:nvPr/>
          </p:nvSpPr>
          <p:spPr>
            <a:xfrm>
              <a:off x="648619" y="5994000"/>
              <a:ext cx="2835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solidFill>
                    <a:prstClr val="black"/>
                  </a:solidFill>
                  <a:latin typeface="宋体" panose="02010600030101010101" pitchFamily="2" charset="-122"/>
                </a:rPr>
                <a:t> PPT9-80A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zh-CN" altLang="en-US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268620" y="2034000"/>
            <a:ext cx="7650001" cy="2713074"/>
            <a:chOff x="2201848" y="1771257"/>
            <a:chExt cx="7650001" cy="2713074"/>
          </a:xfrm>
        </p:grpSpPr>
        <p:pic>
          <p:nvPicPr>
            <p:cNvPr id="3" name="Picture 2" descr="C:\Users\lxm\Desktop\（西餐厅）实践-02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201848" y="1771257"/>
              <a:ext cx="7650001" cy="2713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矩形 6"/>
            <p:cNvSpPr/>
            <p:nvPr/>
          </p:nvSpPr>
          <p:spPr>
            <a:xfrm>
              <a:off x="3846850" y="2259000"/>
              <a:ext cx="4493538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9600" dirty="0" smtClean="0">
                  <a:solidFill>
                    <a:srgbClr val="0070C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第</a:t>
              </a:r>
              <a:r>
                <a:rPr lang="en-US" altLang="zh-CN" sz="9600" dirty="0" smtClean="0">
                  <a:solidFill>
                    <a:srgbClr val="0070C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2</a:t>
              </a:r>
              <a:r>
                <a:rPr lang="zh-CN" altLang="en-US" sz="9600" dirty="0" smtClean="0">
                  <a:solidFill>
                    <a:srgbClr val="0070C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课时</a:t>
              </a:r>
              <a:endParaRPr lang="zh-CN" altLang="en-US" sz="96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244229" y="5993733"/>
            <a:ext cx="3644620" cy="689448"/>
            <a:chOff x="243619" y="5994000"/>
            <a:chExt cx="3645000" cy="689520"/>
          </a:xfrm>
        </p:grpSpPr>
        <p:sp>
          <p:nvSpPr>
            <p:cNvPr id="93" name="文本框 92"/>
            <p:cNvSpPr txBox="1"/>
            <p:nvPr/>
          </p:nvSpPr>
          <p:spPr>
            <a:xfrm>
              <a:off x="648619" y="5994000"/>
              <a:ext cx="3240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latin typeface="+mj-ea"/>
                  <a:ea typeface="+mj-ea"/>
                </a:rPr>
                <a:t> </a:t>
              </a:r>
              <a:r>
                <a:rPr lang="en-US" altLang="zh-CN" b="1" dirty="0" smtClean="0">
                  <a:latin typeface="+mj-ea"/>
                </a:rPr>
                <a:t>PPT9-81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94" name="图片 93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75"/>
            <a:ext cx="12187238" cy="6857857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2648691" y="1224000"/>
            <a:ext cx="7819390" cy="3942080"/>
            <a:chOff x="2738689" y="1171171"/>
            <a:chExt cx="7819390" cy="394208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3663619" y="2484000"/>
              <a:ext cx="51750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6"/>
            <p:cNvSpPr txBox="1"/>
            <p:nvPr/>
          </p:nvSpPr>
          <p:spPr>
            <a:xfrm>
              <a:off x="5536415" y="1171171"/>
              <a:ext cx="111440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200" b="1" dirty="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01</a:t>
              </a:r>
              <a:endParaRPr lang="en-US" sz="7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2738689" y="2585316"/>
              <a:ext cx="7819390" cy="25279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66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回顾阅读</a:t>
              </a:r>
              <a:r>
                <a:rPr lang="zh-CN" altLang="en-US" sz="6600" dirty="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任务</a:t>
              </a:r>
              <a:r>
                <a:rPr lang="zh-CN" altLang="en-US" sz="66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一</a:t>
              </a:r>
              <a:r>
                <a:rPr lang="zh-CN" altLang="en-US" sz="6600" dirty="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，</a:t>
              </a:r>
              <a:endParaRPr lang="zh-CN" altLang="en-US" sz="6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66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复习学过的阅读策略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44229" y="5993733"/>
            <a:ext cx="3239662" cy="689448"/>
            <a:chOff x="243619" y="5994000"/>
            <a:chExt cx="3240000" cy="689520"/>
          </a:xfrm>
        </p:grpSpPr>
        <p:sp>
          <p:nvSpPr>
            <p:cNvPr id="5" name="文本框 4"/>
            <p:cNvSpPr txBox="1"/>
            <p:nvPr/>
          </p:nvSpPr>
          <p:spPr>
            <a:xfrm>
              <a:off x="648619" y="5994000"/>
              <a:ext cx="2835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latin typeface="+mj-ea"/>
                  <a:ea typeface="+mj-ea"/>
                </a:rPr>
                <a:t> </a:t>
              </a:r>
              <a:r>
                <a:rPr lang="en-US" altLang="zh-CN" b="1" dirty="0" smtClean="0">
                  <a:latin typeface="+mj-ea"/>
                </a:rPr>
                <a:t>PPT9-82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44229" y="5993733"/>
            <a:ext cx="3644620" cy="689448"/>
            <a:chOff x="243619" y="5994000"/>
            <a:chExt cx="3645000" cy="689520"/>
          </a:xfrm>
        </p:grpSpPr>
        <p:sp>
          <p:nvSpPr>
            <p:cNvPr id="7" name="文本框 6"/>
            <p:cNvSpPr txBox="1"/>
            <p:nvPr/>
          </p:nvSpPr>
          <p:spPr>
            <a:xfrm>
              <a:off x="648619" y="5994000"/>
              <a:ext cx="3240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latin typeface="+mj-ea"/>
                  <a:ea typeface="+mj-ea"/>
                </a:rPr>
                <a:t> </a:t>
              </a:r>
              <a:r>
                <a:rPr lang="en-US" altLang="zh-CN" b="1" dirty="0" smtClean="0">
                  <a:latin typeface="+mj-ea"/>
                </a:rPr>
                <a:t>PPT9-83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  <p:cxnSp>
        <p:nvCxnSpPr>
          <p:cNvPr id="2" name="直接连接符 1"/>
          <p:cNvCxnSpPr/>
          <p:nvPr/>
        </p:nvCxnSpPr>
        <p:spPr>
          <a:xfrm>
            <a:off x="3597275" y="3449955"/>
            <a:ext cx="20497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C:\Users\dell\Desktop\对话框-0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40445">
            <a:off x="1958798" y="785284"/>
            <a:ext cx="8632784" cy="538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文件\插画\小小孩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574953" y="2034621"/>
            <a:ext cx="2770462" cy="314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3209290" y="1696720"/>
            <a:ext cx="6561455" cy="378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zh-CN" altLang="en-US" sz="4000" b="1" dirty="0" smtClean="0">
                <a:solidFill>
                  <a:prstClr val="black"/>
                </a:solidFill>
                <a:latin typeface="+mn-ea"/>
              </a:rPr>
              <a:t>    上节课我们完成了阅读任务</a:t>
            </a:r>
            <a:r>
              <a:rPr lang="zh-CN" altLang="en-US" sz="4000" b="1" dirty="0">
                <a:solidFill>
                  <a:prstClr val="black"/>
                </a:solidFill>
                <a:latin typeface="+mn-ea"/>
              </a:rPr>
              <a:t>一</a:t>
            </a:r>
            <a:r>
              <a:rPr lang="zh-CN" altLang="en-US" sz="4000" b="1" dirty="0" smtClean="0">
                <a:solidFill>
                  <a:prstClr val="black"/>
                </a:solidFill>
                <a:latin typeface="+mn-ea"/>
              </a:rPr>
              <a:t>，</a:t>
            </a:r>
            <a:r>
              <a:rPr lang="zh-CN" altLang="en-US" sz="4000" b="1" dirty="0" smtClean="0">
                <a:solidFill>
                  <a:prstClr val="black"/>
                </a:solidFill>
                <a:latin typeface="+mn-ea"/>
                <a:sym typeface="+mn-ea"/>
              </a:rPr>
              <a:t>运用了一些阅读方法，</a:t>
            </a:r>
            <a:r>
              <a:rPr lang="zh-CN" altLang="en-US" sz="4000" b="1" dirty="0" smtClean="0">
                <a:solidFill>
                  <a:prstClr val="black"/>
                </a:solidFill>
                <a:latin typeface="+mn-ea"/>
              </a:rPr>
              <a:t>初步了解了“有目的地阅读”。我们一起回顾一下完成阅读任务</a:t>
            </a:r>
            <a:r>
              <a:rPr lang="zh-CN" altLang="en-US" sz="4000" b="1" dirty="0">
                <a:solidFill>
                  <a:prstClr val="black"/>
                </a:solidFill>
                <a:latin typeface="+mn-ea"/>
              </a:rPr>
              <a:t>一</a:t>
            </a:r>
            <a:r>
              <a:rPr lang="zh-CN" altLang="en-US" sz="4000" b="1" dirty="0" smtClean="0">
                <a:solidFill>
                  <a:prstClr val="black"/>
                </a:solidFill>
                <a:latin typeface="+mn-ea"/>
              </a:rPr>
              <a:t>的过程。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195642" y="957375"/>
            <a:ext cx="9986375" cy="4749800"/>
            <a:chOff x="1934210" y="1397000"/>
            <a:chExt cx="9986375" cy="4749800"/>
          </a:xfrm>
        </p:grpSpPr>
        <p:sp>
          <p:nvSpPr>
            <p:cNvPr id="10" name="圆角矩形 5"/>
            <p:cNvSpPr/>
            <p:nvPr/>
          </p:nvSpPr>
          <p:spPr>
            <a:xfrm>
              <a:off x="2179955" y="3107055"/>
              <a:ext cx="6951980" cy="1346200"/>
            </a:xfrm>
            <a:custGeom>
              <a:avLst/>
              <a:gdLst>
                <a:gd name="connsiteX0" fmla="*/ 0 w 7569842"/>
                <a:gd name="connsiteY0" fmla="*/ 826514 h 1653028"/>
                <a:gd name="connsiteX1" fmla="*/ 826514 w 7569842"/>
                <a:gd name="connsiteY1" fmla="*/ 0 h 1653028"/>
                <a:gd name="connsiteX2" fmla="*/ 6743328 w 7569842"/>
                <a:gd name="connsiteY2" fmla="*/ 0 h 1653028"/>
                <a:gd name="connsiteX3" fmla="*/ 7569842 w 7569842"/>
                <a:gd name="connsiteY3" fmla="*/ 826514 h 1653028"/>
                <a:gd name="connsiteX4" fmla="*/ 7569842 w 7569842"/>
                <a:gd name="connsiteY4" fmla="*/ 826514 h 1653028"/>
                <a:gd name="connsiteX5" fmla="*/ 6743328 w 7569842"/>
                <a:gd name="connsiteY5" fmla="*/ 1653028 h 1653028"/>
                <a:gd name="connsiteX6" fmla="*/ 826514 w 7569842"/>
                <a:gd name="connsiteY6" fmla="*/ 1653028 h 1653028"/>
                <a:gd name="connsiteX7" fmla="*/ 0 w 7569842"/>
                <a:gd name="connsiteY7" fmla="*/ 826514 h 1653028"/>
                <a:gd name="connsiteX0-1" fmla="*/ 826514 w 7569842"/>
                <a:gd name="connsiteY0-2" fmla="*/ 0 h 1653028"/>
                <a:gd name="connsiteX1-3" fmla="*/ 6743328 w 7569842"/>
                <a:gd name="connsiteY1-4" fmla="*/ 0 h 1653028"/>
                <a:gd name="connsiteX2-5" fmla="*/ 7569842 w 7569842"/>
                <a:gd name="connsiteY2-6" fmla="*/ 826514 h 1653028"/>
                <a:gd name="connsiteX3-7" fmla="*/ 7569842 w 7569842"/>
                <a:gd name="connsiteY3-8" fmla="*/ 826514 h 1653028"/>
                <a:gd name="connsiteX4-9" fmla="*/ 6743328 w 7569842"/>
                <a:gd name="connsiteY4-10" fmla="*/ 1653028 h 1653028"/>
                <a:gd name="connsiteX5-11" fmla="*/ 826514 w 7569842"/>
                <a:gd name="connsiteY5-12" fmla="*/ 1653028 h 1653028"/>
                <a:gd name="connsiteX6-13" fmla="*/ 0 w 7569842"/>
                <a:gd name="connsiteY6-14" fmla="*/ 826514 h 1653028"/>
                <a:gd name="connsiteX7-15" fmla="*/ 917954 w 7569842"/>
                <a:gd name="connsiteY7-16" fmla="*/ 91440 h 1653028"/>
                <a:gd name="connsiteX0-17" fmla="*/ 826514 w 7569842"/>
                <a:gd name="connsiteY0-18" fmla="*/ 0 h 1653028"/>
                <a:gd name="connsiteX1-19" fmla="*/ 6743328 w 7569842"/>
                <a:gd name="connsiteY1-20" fmla="*/ 0 h 1653028"/>
                <a:gd name="connsiteX2-21" fmla="*/ 7569842 w 7569842"/>
                <a:gd name="connsiteY2-22" fmla="*/ 826514 h 1653028"/>
                <a:gd name="connsiteX3-23" fmla="*/ 7569842 w 7569842"/>
                <a:gd name="connsiteY3-24" fmla="*/ 826514 h 1653028"/>
                <a:gd name="connsiteX4-25" fmla="*/ 6743328 w 7569842"/>
                <a:gd name="connsiteY4-26" fmla="*/ 1653028 h 1653028"/>
                <a:gd name="connsiteX5-27" fmla="*/ 826514 w 7569842"/>
                <a:gd name="connsiteY5-28" fmla="*/ 1653028 h 1653028"/>
                <a:gd name="connsiteX6-29" fmla="*/ 0 w 7569842"/>
                <a:gd name="connsiteY6-30" fmla="*/ 826514 h 1653028"/>
                <a:gd name="connsiteX0-31" fmla="*/ 0 w 6743328"/>
                <a:gd name="connsiteY0-32" fmla="*/ 0 h 1653028"/>
                <a:gd name="connsiteX1-33" fmla="*/ 5916814 w 6743328"/>
                <a:gd name="connsiteY1-34" fmla="*/ 0 h 1653028"/>
                <a:gd name="connsiteX2-35" fmla="*/ 6743328 w 6743328"/>
                <a:gd name="connsiteY2-36" fmla="*/ 826514 h 1653028"/>
                <a:gd name="connsiteX3-37" fmla="*/ 6743328 w 6743328"/>
                <a:gd name="connsiteY3-38" fmla="*/ 826514 h 1653028"/>
                <a:gd name="connsiteX4-39" fmla="*/ 5916814 w 6743328"/>
                <a:gd name="connsiteY4-40" fmla="*/ 1653028 h 1653028"/>
                <a:gd name="connsiteX5-41" fmla="*/ 0 w 6743328"/>
                <a:gd name="connsiteY5-42" fmla="*/ 1653028 h 1653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6743328" h="1653028">
                  <a:moveTo>
                    <a:pt x="0" y="0"/>
                  </a:moveTo>
                  <a:lnTo>
                    <a:pt x="5916814" y="0"/>
                  </a:lnTo>
                  <a:cubicBezTo>
                    <a:pt x="6373285" y="0"/>
                    <a:pt x="6743328" y="370043"/>
                    <a:pt x="6743328" y="826514"/>
                  </a:cubicBezTo>
                  <a:lnTo>
                    <a:pt x="6743328" y="826514"/>
                  </a:lnTo>
                  <a:cubicBezTo>
                    <a:pt x="6743328" y="1282985"/>
                    <a:pt x="6373285" y="1653028"/>
                    <a:pt x="5916814" y="1653028"/>
                  </a:cubicBezTo>
                  <a:lnTo>
                    <a:pt x="0" y="1653028"/>
                  </a:lnTo>
                </a:path>
              </a:pathLst>
            </a:custGeom>
            <a:noFill/>
            <a:ln w="28575">
              <a:solidFill>
                <a:schemeClr val="accent6">
                  <a:lumMod val="75000"/>
                </a:schemeClr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1934210" y="1397000"/>
              <a:ext cx="2381250" cy="1843405"/>
              <a:chOff x="2116" y="2200"/>
              <a:chExt cx="3750" cy="2903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2116" y="2200"/>
                <a:ext cx="3751" cy="1970"/>
                <a:chOff x="1841" y="3913"/>
                <a:chExt cx="3059" cy="1281"/>
              </a:xfrm>
            </p:grpSpPr>
            <p:sp>
              <p:nvSpPr>
                <p:cNvPr id="3" name="圆角矩形 2"/>
                <p:cNvSpPr/>
                <p:nvPr/>
              </p:nvSpPr>
              <p:spPr>
                <a:xfrm>
                  <a:off x="1903" y="3913"/>
                  <a:ext cx="2935" cy="128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4" name="文本框 3"/>
                <p:cNvSpPr txBox="1"/>
                <p:nvPr/>
              </p:nvSpPr>
              <p:spPr>
                <a:xfrm>
                  <a:off x="1841" y="3977"/>
                  <a:ext cx="3059" cy="11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fontAlgn="auto">
                    <a:lnSpc>
                      <a:spcPct val="120000"/>
                    </a:lnSpc>
                  </a:pPr>
                  <a:r>
                    <a:rPr lang="zh-CN" altLang="en-US" sz="2800" b="1" dirty="0"/>
                    <a:t> 快读全文，确定相关内容</a:t>
                  </a:r>
                </a:p>
              </p:txBody>
            </p:sp>
          </p:grpSp>
          <p:sp>
            <p:nvSpPr>
              <p:cNvPr id="11" name="椭圆 10"/>
              <p:cNvSpPr/>
              <p:nvPr/>
            </p:nvSpPr>
            <p:spPr>
              <a:xfrm>
                <a:off x="3761" y="4649"/>
                <a:ext cx="454" cy="45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>
                    <a:solidFill>
                      <a:srgbClr val="FF0000"/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1</a:t>
                </a:r>
              </a:p>
            </p:txBody>
          </p:sp>
          <p:cxnSp>
            <p:nvCxnSpPr>
              <p:cNvPr id="12" name="直接连接符 11"/>
              <p:cNvCxnSpPr/>
              <p:nvPr/>
            </p:nvCxnSpPr>
            <p:spPr>
              <a:xfrm>
                <a:off x="3991" y="4174"/>
                <a:ext cx="0" cy="510"/>
              </a:xfrm>
              <a:prstGeom prst="line">
                <a:avLst/>
              </a:prstGeom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组合 13"/>
            <p:cNvGrpSpPr/>
            <p:nvPr/>
          </p:nvGrpSpPr>
          <p:grpSpPr>
            <a:xfrm>
              <a:off x="4604385" y="1400175"/>
              <a:ext cx="2381885" cy="1843405"/>
              <a:chOff x="2116" y="2200"/>
              <a:chExt cx="3751" cy="2903"/>
            </a:xfrm>
          </p:grpSpPr>
          <p:grpSp>
            <p:nvGrpSpPr>
              <p:cNvPr id="15" name="组合 14"/>
              <p:cNvGrpSpPr/>
              <p:nvPr/>
            </p:nvGrpSpPr>
            <p:grpSpPr>
              <a:xfrm>
                <a:off x="2116" y="2200"/>
                <a:ext cx="3751" cy="1970"/>
                <a:chOff x="1841" y="3913"/>
                <a:chExt cx="3059" cy="1281"/>
              </a:xfrm>
            </p:grpSpPr>
            <p:sp>
              <p:nvSpPr>
                <p:cNvPr id="16" name="圆角矩形 15"/>
                <p:cNvSpPr/>
                <p:nvPr/>
              </p:nvSpPr>
              <p:spPr>
                <a:xfrm>
                  <a:off x="1903" y="3913"/>
                  <a:ext cx="2935" cy="128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17" name="文本框 16"/>
                <p:cNvSpPr txBox="1"/>
                <p:nvPr/>
              </p:nvSpPr>
              <p:spPr>
                <a:xfrm>
                  <a:off x="1841" y="3977"/>
                  <a:ext cx="3059" cy="11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fontAlgn="auto">
                    <a:lnSpc>
                      <a:spcPct val="120000"/>
                    </a:lnSpc>
                  </a:pPr>
                  <a:r>
                    <a:rPr lang="zh-CN" altLang="en-US" sz="2800" b="1" dirty="0"/>
                    <a:t>提取关键信息（书中标画）</a:t>
                  </a:r>
                </a:p>
              </p:txBody>
            </p:sp>
          </p:grpSp>
          <p:sp>
            <p:nvSpPr>
              <p:cNvPr id="18" name="椭圆 17"/>
              <p:cNvSpPr/>
              <p:nvPr/>
            </p:nvSpPr>
            <p:spPr>
              <a:xfrm>
                <a:off x="3761" y="4649"/>
                <a:ext cx="454" cy="45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>
                    <a:solidFill>
                      <a:srgbClr val="FF0000"/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2</a:t>
                </a:r>
              </a:p>
            </p:txBody>
          </p:sp>
          <p:cxnSp>
            <p:nvCxnSpPr>
              <p:cNvPr id="19" name="直接连接符 18"/>
              <p:cNvCxnSpPr/>
              <p:nvPr/>
            </p:nvCxnSpPr>
            <p:spPr>
              <a:xfrm>
                <a:off x="3991" y="4174"/>
                <a:ext cx="0" cy="510"/>
              </a:xfrm>
              <a:prstGeom prst="line">
                <a:avLst/>
              </a:prstGeom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组合 19"/>
            <p:cNvGrpSpPr/>
            <p:nvPr/>
          </p:nvGrpSpPr>
          <p:grpSpPr>
            <a:xfrm>
              <a:off x="7360285" y="1403350"/>
              <a:ext cx="2381885" cy="1843405"/>
              <a:chOff x="2116" y="2200"/>
              <a:chExt cx="3751" cy="2903"/>
            </a:xfrm>
          </p:grpSpPr>
          <p:grpSp>
            <p:nvGrpSpPr>
              <p:cNvPr id="21" name="组合 20"/>
              <p:cNvGrpSpPr/>
              <p:nvPr/>
            </p:nvGrpSpPr>
            <p:grpSpPr>
              <a:xfrm>
                <a:off x="2116" y="2200"/>
                <a:ext cx="3751" cy="1970"/>
                <a:chOff x="1841" y="3913"/>
                <a:chExt cx="3059" cy="1281"/>
              </a:xfrm>
            </p:grpSpPr>
            <p:sp>
              <p:nvSpPr>
                <p:cNvPr id="24" name="圆角矩形 23"/>
                <p:cNvSpPr/>
                <p:nvPr/>
              </p:nvSpPr>
              <p:spPr>
                <a:xfrm>
                  <a:off x="1903" y="3913"/>
                  <a:ext cx="2935" cy="128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26" name="文本框 25"/>
                <p:cNvSpPr txBox="1"/>
                <p:nvPr/>
              </p:nvSpPr>
              <p:spPr>
                <a:xfrm>
                  <a:off x="1841" y="4255"/>
                  <a:ext cx="3059" cy="5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fontAlgn="auto">
                    <a:lnSpc>
                      <a:spcPct val="120000"/>
                    </a:lnSpc>
                  </a:pPr>
                  <a:r>
                    <a:rPr lang="zh-CN" altLang="en-US" sz="2800" b="1" dirty="0"/>
                    <a:t>结合</a:t>
                  </a:r>
                  <a:r>
                    <a:rPr lang="zh-CN" altLang="en-US" sz="2800" b="1" dirty="0" smtClean="0"/>
                    <a:t>图片</a:t>
                  </a:r>
                  <a:endParaRPr lang="zh-CN" altLang="en-US" sz="2800" b="1" dirty="0"/>
                </a:p>
              </p:txBody>
            </p:sp>
          </p:grpSp>
          <p:sp>
            <p:nvSpPr>
              <p:cNvPr id="27" name="椭圆 26"/>
              <p:cNvSpPr/>
              <p:nvPr/>
            </p:nvSpPr>
            <p:spPr>
              <a:xfrm>
                <a:off x="3761" y="4649"/>
                <a:ext cx="454" cy="45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>
                    <a:solidFill>
                      <a:srgbClr val="FF0000"/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3</a:t>
                </a:r>
              </a:p>
            </p:txBody>
          </p:sp>
          <p:cxnSp>
            <p:nvCxnSpPr>
              <p:cNvPr id="28" name="直接连接符 27"/>
              <p:cNvCxnSpPr/>
              <p:nvPr/>
            </p:nvCxnSpPr>
            <p:spPr>
              <a:xfrm>
                <a:off x="3991" y="4174"/>
                <a:ext cx="0" cy="510"/>
              </a:xfrm>
              <a:prstGeom prst="line">
                <a:avLst/>
              </a:prstGeom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组合 29"/>
            <p:cNvGrpSpPr/>
            <p:nvPr/>
          </p:nvGrpSpPr>
          <p:grpSpPr>
            <a:xfrm>
              <a:off x="8966200" y="3176184"/>
              <a:ext cx="2954385" cy="1250950"/>
              <a:chOff x="1391" y="2154"/>
              <a:chExt cx="4653" cy="1970"/>
            </a:xfrm>
          </p:grpSpPr>
          <p:grpSp>
            <p:nvGrpSpPr>
              <p:cNvPr id="32" name="组合 31"/>
              <p:cNvGrpSpPr/>
              <p:nvPr/>
            </p:nvGrpSpPr>
            <p:grpSpPr>
              <a:xfrm>
                <a:off x="2293" y="2154"/>
                <a:ext cx="3751" cy="1970"/>
                <a:chOff x="1985" y="3883"/>
                <a:chExt cx="3059" cy="1281"/>
              </a:xfrm>
            </p:grpSpPr>
            <p:sp>
              <p:nvSpPr>
                <p:cNvPr id="33" name="圆角矩形 32"/>
                <p:cNvSpPr/>
                <p:nvPr/>
              </p:nvSpPr>
              <p:spPr>
                <a:xfrm>
                  <a:off x="2047" y="3883"/>
                  <a:ext cx="2935" cy="128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34" name="文本框 33"/>
                <p:cNvSpPr txBox="1"/>
                <p:nvPr/>
              </p:nvSpPr>
              <p:spPr>
                <a:xfrm>
                  <a:off x="1985" y="3948"/>
                  <a:ext cx="3059" cy="11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fontAlgn="auto">
                    <a:lnSpc>
                      <a:spcPct val="120000"/>
                    </a:lnSpc>
                  </a:pPr>
                  <a:r>
                    <a:rPr lang="zh-CN" altLang="en-US" sz="2800" b="1" dirty="0"/>
                    <a:t>归纳、概括（批注关键词）</a:t>
                  </a:r>
                </a:p>
              </p:txBody>
            </p:sp>
          </p:grpSp>
          <p:sp>
            <p:nvSpPr>
              <p:cNvPr id="35" name="椭圆 34"/>
              <p:cNvSpPr/>
              <p:nvPr/>
            </p:nvSpPr>
            <p:spPr>
              <a:xfrm>
                <a:off x="1391" y="2834"/>
                <a:ext cx="454" cy="45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>
                    <a:solidFill>
                      <a:srgbClr val="FF0000"/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4</a:t>
                </a:r>
              </a:p>
            </p:txBody>
          </p:sp>
          <p:cxnSp>
            <p:nvCxnSpPr>
              <p:cNvPr id="36" name="直接连接符 35"/>
              <p:cNvCxnSpPr/>
              <p:nvPr/>
            </p:nvCxnSpPr>
            <p:spPr>
              <a:xfrm rot="16200000">
                <a:off x="2086" y="2837"/>
                <a:ext cx="0" cy="510"/>
              </a:xfrm>
              <a:prstGeom prst="line">
                <a:avLst/>
              </a:prstGeom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组合 37"/>
            <p:cNvGrpSpPr/>
            <p:nvPr/>
          </p:nvGrpSpPr>
          <p:grpSpPr>
            <a:xfrm>
              <a:off x="7438484" y="4255770"/>
              <a:ext cx="2100793" cy="1858010"/>
              <a:chOff x="2366" y="1244"/>
              <a:chExt cx="3308" cy="2926"/>
            </a:xfrm>
          </p:grpSpPr>
          <p:grpSp>
            <p:nvGrpSpPr>
              <p:cNvPr id="39" name="组合 38"/>
              <p:cNvGrpSpPr/>
              <p:nvPr/>
            </p:nvGrpSpPr>
            <p:grpSpPr>
              <a:xfrm>
                <a:off x="2366" y="2200"/>
                <a:ext cx="3308" cy="1970"/>
                <a:chOff x="2045" y="3913"/>
                <a:chExt cx="2698" cy="1281"/>
              </a:xfrm>
            </p:grpSpPr>
            <p:sp>
              <p:nvSpPr>
                <p:cNvPr id="40" name="圆角矩形 39"/>
                <p:cNvSpPr/>
                <p:nvPr/>
              </p:nvSpPr>
              <p:spPr>
                <a:xfrm>
                  <a:off x="2107" y="3913"/>
                  <a:ext cx="2587" cy="128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41" name="文本框 40"/>
                <p:cNvSpPr txBox="1"/>
                <p:nvPr/>
              </p:nvSpPr>
              <p:spPr>
                <a:xfrm>
                  <a:off x="2045" y="3977"/>
                  <a:ext cx="2698" cy="11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fontAlgn="auto">
                    <a:lnSpc>
                      <a:spcPct val="120000"/>
                    </a:lnSpc>
                  </a:pPr>
                  <a:r>
                    <a:rPr lang="zh-CN" altLang="en-US" sz="2800" b="1" dirty="0"/>
                    <a:t>理清条理（制作指南）</a:t>
                  </a:r>
                </a:p>
              </p:txBody>
            </p:sp>
          </p:grpSp>
          <p:sp>
            <p:nvSpPr>
              <p:cNvPr id="42" name="椭圆 41"/>
              <p:cNvSpPr/>
              <p:nvPr/>
            </p:nvSpPr>
            <p:spPr>
              <a:xfrm>
                <a:off x="3761" y="1244"/>
                <a:ext cx="454" cy="45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>
                    <a:solidFill>
                      <a:srgbClr val="FF0000"/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5</a:t>
                </a:r>
              </a:p>
            </p:txBody>
          </p:sp>
          <p:cxnSp>
            <p:nvCxnSpPr>
              <p:cNvPr id="43" name="直接连接符 42"/>
              <p:cNvCxnSpPr/>
              <p:nvPr/>
            </p:nvCxnSpPr>
            <p:spPr>
              <a:xfrm>
                <a:off x="3991" y="1667"/>
                <a:ext cx="0" cy="510"/>
              </a:xfrm>
              <a:prstGeom prst="line">
                <a:avLst/>
              </a:prstGeom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组合 43"/>
            <p:cNvGrpSpPr/>
            <p:nvPr/>
          </p:nvGrpSpPr>
          <p:grpSpPr>
            <a:xfrm>
              <a:off x="4716639" y="4274820"/>
              <a:ext cx="2100793" cy="1858010"/>
              <a:chOff x="2321" y="1244"/>
              <a:chExt cx="3308" cy="2926"/>
            </a:xfrm>
          </p:grpSpPr>
          <p:grpSp>
            <p:nvGrpSpPr>
              <p:cNvPr id="45" name="组合 44"/>
              <p:cNvGrpSpPr/>
              <p:nvPr/>
            </p:nvGrpSpPr>
            <p:grpSpPr>
              <a:xfrm>
                <a:off x="2321" y="2200"/>
                <a:ext cx="3308" cy="1970"/>
                <a:chOff x="2008" y="3913"/>
                <a:chExt cx="2698" cy="1281"/>
              </a:xfrm>
            </p:grpSpPr>
            <p:sp>
              <p:nvSpPr>
                <p:cNvPr id="46" name="圆角矩形 45"/>
                <p:cNvSpPr/>
                <p:nvPr/>
              </p:nvSpPr>
              <p:spPr>
                <a:xfrm>
                  <a:off x="2107" y="3913"/>
                  <a:ext cx="2587" cy="128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47" name="文本框 46"/>
                <p:cNvSpPr txBox="1"/>
                <p:nvPr/>
              </p:nvSpPr>
              <p:spPr>
                <a:xfrm>
                  <a:off x="2008" y="4233"/>
                  <a:ext cx="2698" cy="6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fontAlgn="auto">
                    <a:lnSpc>
                      <a:spcPct val="120000"/>
                    </a:lnSpc>
                  </a:pPr>
                  <a:r>
                    <a:rPr lang="zh-CN" altLang="en-US" sz="2800" b="1" dirty="0"/>
                    <a:t>完善指南</a:t>
                  </a:r>
                </a:p>
              </p:txBody>
            </p:sp>
          </p:grpSp>
          <p:sp>
            <p:nvSpPr>
              <p:cNvPr id="54" name="椭圆 53"/>
              <p:cNvSpPr/>
              <p:nvPr/>
            </p:nvSpPr>
            <p:spPr>
              <a:xfrm>
                <a:off x="3761" y="1244"/>
                <a:ext cx="454" cy="45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>
                    <a:solidFill>
                      <a:srgbClr val="FF0000"/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6</a:t>
                </a:r>
              </a:p>
            </p:txBody>
          </p:sp>
          <p:cxnSp>
            <p:nvCxnSpPr>
              <p:cNvPr id="60" name="直接连接符 59"/>
              <p:cNvCxnSpPr/>
              <p:nvPr/>
            </p:nvCxnSpPr>
            <p:spPr>
              <a:xfrm>
                <a:off x="3991" y="1667"/>
                <a:ext cx="0" cy="510"/>
              </a:xfrm>
              <a:prstGeom prst="line">
                <a:avLst/>
              </a:prstGeom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组合 75"/>
            <p:cNvGrpSpPr/>
            <p:nvPr/>
          </p:nvGrpSpPr>
          <p:grpSpPr>
            <a:xfrm>
              <a:off x="2034399" y="4288790"/>
              <a:ext cx="2100793" cy="1858010"/>
              <a:chOff x="2321" y="1244"/>
              <a:chExt cx="3308" cy="2926"/>
            </a:xfrm>
          </p:grpSpPr>
          <p:grpSp>
            <p:nvGrpSpPr>
              <p:cNvPr id="87" name="组合 86"/>
              <p:cNvGrpSpPr/>
              <p:nvPr/>
            </p:nvGrpSpPr>
            <p:grpSpPr>
              <a:xfrm>
                <a:off x="2321" y="2200"/>
                <a:ext cx="3308" cy="1970"/>
                <a:chOff x="2008" y="3913"/>
                <a:chExt cx="2698" cy="1281"/>
              </a:xfrm>
            </p:grpSpPr>
            <p:sp>
              <p:nvSpPr>
                <p:cNvPr id="88" name="圆角矩形 87"/>
                <p:cNvSpPr/>
                <p:nvPr/>
              </p:nvSpPr>
              <p:spPr>
                <a:xfrm>
                  <a:off x="2107" y="3913"/>
                  <a:ext cx="2587" cy="128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89" name="文本框 88"/>
                <p:cNvSpPr txBox="1"/>
                <p:nvPr/>
              </p:nvSpPr>
              <p:spPr>
                <a:xfrm>
                  <a:off x="2008" y="4233"/>
                  <a:ext cx="2698" cy="6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fontAlgn="auto">
                    <a:lnSpc>
                      <a:spcPct val="120000"/>
                    </a:lnSpc>
                  </a:pPr>
                  <a:r>
                    <a:rPr lang="zh-CN" altLang="en-US" sz="2800" b="1" dirty="0"/>
                    <a:t>教别人玩</a:t>
                  </a:r>
                </a:p>
              </p:txBody>
            </p:sp>
          </p:grpSp>
          <p:sp>
            <p:nvSpPr>
              <p:cNvPr id="90" name="椭圆 89"/>
              <p:cNvSpPr/>
              <p:nvPr/>
            </p:nvSpPr>
            <p:spPr>
              <a:xfrm>
                <a:off x="3761" y="1244"/>
                <a:ext cx="454" cy="45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>
                    <a:solidFill>
                      <a:srgbClr val="FF0000"/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7</a:t>
                </a:r>
              </a:p>
            </p:txBody>
          </p:sp>
          <p:cxnSp>
            <p:nvCxnSpPr>
              <p:cNvPr id="91" name="直接连接符 90"/>
              <p:cNvCxnSpPr/>
              <p:nvPr/>
            </p:nvCxnSpPr>
            <p:spPr>
              <a:xfrm>
                <a:off x="3991" y="1667"/>
                <a:ext cx="0" cy="510"/>
              </a:xfrm>
              <a:prstGeom prst="line">
                <a:avLst/>
              </a:prstGeom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2" name="组合 91"/>
          <p:cNvGrpSpPr/>
          <p:nvPr/>
        </p:nvGrpSpPr>
        <p:grpSpPr>
          <a:xfrm>
            <a:off x="244229" y="5993733"/>
            <a:ext cx="3644620" cy="689448"/>
            <a:chOff x="243619" y="5994000"/>
            <a:chExt cx="3645000" cy="689520"/>
          </a:xfrm>
        </p:grpSpPr>
        <p:sp>
          <p:nvSpPr>
            <p:cNvPr id="93" name="文本框 92"/>
            <p:cNvSpPr txBox="1"/>
            <p:nvPr/>
          </p:nvSpPr>
          <p:spPr>
            <a:xfrm>
              <a:off x="648619" y="5994000"/>
              <a:ext cx="3240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latin typeface="+mj-ea"/>
                  <a:ea typeface="+mj-ea"/>
                </a:rPr>
                <a:t> </a:t>
              </a:r>
              <a:r>
                <a:rPr lang="en-US" altLang="zh-CN" b="1" dirty="0" smtClean="0">
                  <a:latin typeface="+mj-ea"/>
                </a:rPr>
                <a:t>PPT9-84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94" name="图片 93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766110" y="1492429"/>
            <a:ext cx="10655018" cy="3170549"/>
            <a:chOff x="648970" y="800840"/>
            <a:chExt cx="10655018" cy="3170549"/>
          </a:xfrm>
        </p:grpSpPr>
        <p:sp>
          <p:nvSpPr>
            <p:cNvPr id="8" name="矩形 7"/>
            <p:cNvSpPr/>
            <p:nvPr/>
          </p:nvSpPr>
          <p:spPr>
            <a:xfrm>
              <a:off x="648970" y="800840"/>
              <a:ext cx="10655018" cy="9048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44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ea"/>
                </a:rPr>
                <a:t>小提示</a:t>
              </a:r>
            </a:p>
          </p:txBody>
        </p:sp>
        <p:sp>
          <p:nvSpPr>
            <p:cNvPr id="5" name="矩形 4"/>
            <p:cNvSpPr/>
            <p:nvPr/>
          </p:nvSpPr>
          <p:spPr>
            <a:xfrm>
              <a:off x="903217" y="1663065"/>
              <a:ext cx="10146524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71500" indent="-57150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zh-CN" altLang="en-US" sz="40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阅读</a:t>
              </a:r>
              <a:r>
                <a:rPr lang="zh-CN" altLang="en-US" sz="40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目的不同，选择的阅读方法也不同</a:t>
              </a:r>
              <a:r>
                <a:rPr lang="zh-CN" altLang="en-US" sz="40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。</a:t>
              </a:r>
              <a:endParaRPr lang="en-US" altLang="zh-CN" sz="40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  <a:p>
              <a:pPr marL="571500" indent="-57150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zh-CN" altLang="en-US" sz="40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为了</a:t>
              </a:r>
              <a:r>
                <a:rPr lang="zh-CN" altLang="en-US" sz="40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达到阅读目的</a:t>
              </a:r>
              <a:r>
                <a:rPr lang="zh-CN" altLang="en-US" sz="40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，不能只使用</a:t>
              </a:r>
              <a:r>
                <a:rPr lang="zh-CN" altLang="en-US" sz="40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一种阅读方法，而是要多种</a:t>
              </a:r>
              <a:r>
                <a:rPr lang="zh-CN" altLang="en-US" sz="40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阅读方法综合</a:t>
              </a:r>
              <a:r>
                <a:rPr lang="zh-CN" altLang="en-US" sz="40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运用。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44229" y="5993733"/>
            <a:ext cx="3644620" cy="689448"/>
            <a:chOff x="243619" y="5994000"/>
            <a:chExt cx="3645000" cy="689520"/>
          </a:xfrm>
        </p:grpSpPr>
        <p:sp>
          <p:nvSpPr>
            <p:cNvPr id="7" name="文本框 6"/>
            <p:cNvSpPr txBox="1"/>
            <p:nvPr/>
          </p:nvSpPr>
          <p:spPr>
            <a:xfrm>
              <a:off x="648619" y="5994000"/>
              <a:ext cx="3240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latin typeface="+mj-ea"/>
                  <a:ea typeface="+mj-ea"/>
                </a:rPr>
                <a:t> </a:t>
              </a:r>
              <a:r>
                <a:rPr lang="en-US" altLang="zh-CN" b="1" dirty="0" smtClean="0">
                  <a:latin typeface="+mj-ea"/>
                </a:rPr>
                <a:t>PPT9-85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75"/>
            <a:ext cx="12187238" cy="6857857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292964" y="1224004"/>
            <a:ext cx="9602470" cy="3722469"/>
            <a:chOff x="1382964" y="1171171"/>
            <a:chExt cx="9602470" cy="3722469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3663619" y="2484000"/>
              <a:ext cx="51750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6"/>
            <p:cNvSpPr txBox="1"/>
            <p:nvPr/>
          </p:nvSpPr>
          <p:spPr>
            <a:xfrm>
              <a:off x="5536415" y="1171171"/>
              <a:ext cx="111440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200" b="1" dirty="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02</a:t>
              </a:r>
              <a:endParaRPr lang="en-US" sz="7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382964" y="2585316"/>
              <a:ext cx="9602470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6000" dirty="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完成</a:t>
              </a:r>
              <a:r>
                <a:rPr lang="zh-CN" altLang="en-US" sz="60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第二个阅读任务</a:t>
              </a:r>
              <a:r>
                <a:rPr lang="zh-CN" altLang="en-US" sz="6000" dirty="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，</a:t>
              </a:r>
              <a:endParaRPr lang="en-US" altLang="zh-CN" sz="6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6000" dirty="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梳理思考</a:t>
              </a:r>
              <a:r>
                <a:rPr lang="zh-CN" altLang="en-US" sz="60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过程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44229" y="5993733"/>
            <a:ext cx="3239662" cy="689448"/>
            <a:chOff x="243619" y="5994000"/>
            <a:chExt cx="3240000" cy="689520"/>
          </a:xfrm>
        </p:grpSpPr>
        <p:sp>
          <p:nvSpPr>
            <p:cNvPr id="5" name="文本框 4"/>
            <p:cNvSpPr txBox="1"/>
            <p:nvPr/>
          </p:nvSpPr>
          <p:spPr>
            <a:xfrm>
              <a:off x="648619" y="5994000"/>
              <a:ext cx="2835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latin typeface="+mj-ea"/>
                  <a:ea typeface="+mj-ea"/>
                </a:rPr>
                <a:t> </a:t>
              </a:r>
              <a:r>
                <a:rPr lang="en-US" altLang="zh-CN" b="1" dirty="0" smtClean="0">
                  <a:latin typeface="+mj-ea"/>
                </a:rPr>
                <a:t>PPT9-86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207267" y="2309340"/>
            <a:ext cx="389241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9600" b="1" dirty="0" smtClean="0">
                <a:latin typeface="+mj-ea"/>
                <a:ea typeface="+mj-ea"/>
              </a:rPr>
              <a:t>竹节人</a:t>
            </a:r>
            <a:endParaRPr lang="zh-CN" altLang="en-US" sz="9600" b="1" dirty="0">
              <a:latin typeface="+mj-ea"/>
              <a:ea typeface="+mj-ea"/>
            </a:endParaRPr>
          </a:p>
        </p:txBody>
      </p:sp>
      <p:pic>
        <p:nvPicPr>
          <p:cNvPr id="2" name="Picture 2" descr="C:\Users\7hell\AppData\Local\Temp\360zip$Temp\360$0\课文编号（方正书宋）-6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63781" y="2444344"/>
            <a:ext cx="1288395" cy="128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44767" y="2844344"/>
            <a:ext cx="2339999" cy="311819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8688468" y="75036"/>
            <a:ext cx="2749990" cy="276896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0169466" y="1899004"/>
            <a:ext cx="1946167" cy="2975895"/>
          </a:xfrm>
          <a:prstGeom prst="rect">
            <a:avLst/>
          </a:prstGeom>
        </p:spPr>
      </p:pic>
      <p:grpSp>
        <p:nvGrpSpPr>
          <p:cNvPr id="92" name="组合 91"/>
          <p:cNvGrpSpPr/>
          <p:nvPr/>
        </p:nvGrpSpPr>
        <p:grpSpPr>
          <a:xfrm>
            <a:off x="244229" y="5993733"/>
            <a:ext cx="3644620" cy="689448"/>
            <a:chOff x="243619" y="5994000"/>
            <a:chExt cx="3645000" cy="689520"/>
          </a:xfrm>
        </p:grpSpPr>
        <p:sp>
          <p:nvSpPr>
            <p:cNvPr id="93" name="文本框 92"/>
            <p:cNvSpPr txBox="1"/>
            <p:nvPr/>
          </p:nvSpPr>
          <p:spPr>
            <a:xfrm>
              <a:off x="648619" y="5994000"/>
              <a:ext cx="3240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latin typeface="+mj-ea"/>
                  <a:ea typeface="+mj-ea"/>
                </a:rPr>
                <a:t> </a:t>
              </a:r>
              <a:r>
                <a:rPr lang="en-US" altLang="zh-CN" b="1" dirty="0" smtClean="0">
                  <a:latin typeface="+mj-ea"/>
                </a:rPr>
                <a:t>PPT9-8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94" name="图片 93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54940" y="2976880"/>
            <a:ext cx="12038330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5400" dirty="0">
                <a:solidFill>
                  <a:srgbClr val="FF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</a:t>
            </a:r>
            <a:r>
              <a:rPr lang="zh-CN" altLang="en-US" sz="5400" dirty="0">
                <a:solidFill>
                  <a:srgbClr val="FF336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确定相关阅读内容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44229" y="5993733"/>
            <a:ext cx="3239662" cy="689448"/>
            <a:chOff x="243619" y="5994000"/>
            <a:chExt cx="3240000" cy="689520"/>
          </a:xfrm>
        </p:grpSpPr>
        <p:sp>
          <p:nvSpPr>
            <p:cNvPr id="4" name="文本框 3"/>
            <p:cNvSpPr txBox="1"/>
            <p:nvPr/>
          </p:nvSpPr>
          <p:spPr>
            <a:xfrm>
              <a:off x="648619" y="5994000"/>
              <a:ext cx="2835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latin typeface="+mj-ea"/>
                  <a:ea typeface="+mj-ea"/>
                </a:rPr>
                <a:t> </a:t>
              </a:r>
              <a:r>
                <a:rPr lang="en-US" altLang="zh-CN" b="1" dirty="0" smtClean="0">
                  <a:latin typeface="+mj-ea"/>
                </a:rPr>
                <a:t>PPT9-87</a:t>
              </a:r>
              <a:endParaRPr lang="en-US" altLang="zh-CN" sz="11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C:\Users\dell\Desktop\对话框-0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40445">
            <a:off x="1776967" y="737767"/>
            <a:ext cx="8633909" cy="538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组合 14"/>
          <p:cNvGrpSpPr/>
          <p:nvPr/>
        </p:nvGrpSpPr>
        <p:grpSpPr>
          <a:xfrm>
            <a:off x="244229" y="5993733"/>
            <a:ext cx="3239662" cy="689448"/>
            <a:chOff x="243619" y="5994000"/>
            <a:chExt cx="3240000" cy="689520"/>
          </a:xfrm>
        </p:grpSpPr>
        <p:sp>
          <p:nvSpPr>
            <p:cNvPr id="16" name="文本框 15"/>
            <p:cNvSpPr txBox="1"/>
            <p:nvPr/>
          </p:nvSpPr>
          <p:spPr>
            <a:xfrm>
              <a:off x="648619" y="5994000"/>
              <a:ext cx="2835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latin typeface="+mj-ea"/>
                  <a:ea typeface="+mj-ea"/>
                </a:rPr>
                <a:t> </a:t>
              </a:r>
              <a:r>
                <a:rPr lang="en-US" altLang="zh-CN" b="1" dirty="0" smtClean="0">
                  <a:latin typeface="+mj-ea"/>
                </a:rPr>
                <a:t>PPT9-88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468630" y="1854202"/>
            <a:ext cx="9186545" cy="3424555"/>
            <a:chOff x="738" y="2920"/>
            <a:chExt cx="14467" cy="5393"/>
          </a:xfrm>
        </p:grpSpPr>
        <p:sp>
          <p:nvSpPr>
            <p:cNvPr id="33" name="矩形 32"/>
            <p:cNvSpPr/>
            <p:nvPr/>
          </p:nvSpPr>
          <p:spPr>
            <a:xfrm>
              <a:off x="3968" y="3117"/>
              <a:ext cx="9449" cy="11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600" dirty="0" smtClean="0">
                  <a:solidFill>
                    <a:srgbClr val="0070C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  第二个阅读任务：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5486" y="4572"/>
              <a:ext cx="9719" cy="27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3600" b="1" dirty="0" smtClean="0">
                  <a:latin typeface="+mj-ea"/>
                  <a:ea typeface="+mj-ea"/>
                </a:rPr>
                <a:t>◇</a:t>
              </a:r>
              <a:r>
                <a:rPr lang="zh-CN" altLang="en-US" sz="3600" b="1" dirty="0" smtClean="0">
                  <a:latin typeface="+mj-ea"/>
                  <a:ea typeface="+mj-ea"/>
                </a:rPr>
                <a:t>体会传统玩具给人们带来的乐趣。</a:t>
              </a:r>
            </a:p>
          </p:txBody>
        </p:sp>
        <p:pic>
          <p:nvPicPr>
            <p:cNvPr id="14" name="Picture 3" descr="D:\文件\插画\小小孩2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 flipH="1">
              <a:off x="738" y="2920"/>
              <a:ext cx="4748" cy="5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746760" y="486410"/>
            <a:ext cx="10655018" cy="1272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dirty="0" smtClean="0">
                <a:latin typeface="+mn-ea"/>
              </a:rPr>
              <a:t>1.</a:t>
            </a:r>
            <a:r>
              <a:rPr lang="zh-CN" altLang="en-US" sz="3200" b="1" dirty="0" smtClean="0">
                <a:latin typeface="+mn-ea"/>
              </a:rPr>
              <a:t>说一说：</a:t>
            </a:r>
            <a:r>
              <a:rPr lang="zh-CN" altLang="en-US" sz="3200" b="1" dirty="0">
                <a:latin typeface="+mn-ea"/>
              </a:rPr>
              <a:t>看到阅读</a:t>
            </a:r>
            <a:r>
              <a:rPr lang="zh-CN" altLang="en-US" sz="3200" b="1" dirty="0" smtClean="0">
                <a:latin typeface="+mn-ea"/>
              </a:rPr>
              <a:t>任务</a:t>
            </a:r>
            <a:r>
              <a:rPr lang="zh-CN" altLang="en-US" sz="3200" b="1" dirty="0">
                <a:latin typeface="+mn-ea"/>
              </a:rPr>
              <a:t>二</a:t>
            </a:r>
            <a:r>
              <a:rPr lang="zh-CN" altLang="en-US" sz="3200" b="1" dirty="0" smtClean="0">
                <a:latin typeface="+mn-ea"/>
              </a:rPr>
              <a:t>以后</a:t>
            </a:r>
            <a:r>
              <a:rPr lang="zh-CN" altLang="en-US" sz="3200" b="1" dirty="0">
                <a:latin typeface="+mn-ea"/>
              </a:rPr>
              <a:t>，回想完成阅读</a:t>
            </a:r>
            <a:r>
              <a:rPr lang="zh-CN" altLang="en-US" sz="3200" b="1" dirty="0" smtClean="0">
                <a:latin typeface="+mn-ea"/>
              </a:rPr>
              <a:t>任务</a:t>
            </a:r>
            <a:r>
              <a:rPr lang="zh-CN" altLang="en-US" sz="3200" b="1" dirty="0">
                <a:latin typeface="+mn-ea"/>
              </a:rPr>
              <a:t>一</a:t>
            </a:r>
            <a:r>
              <a:rPr lang="zh-CN" altLang="en-US" sz="3200" b="1" dirty="0" smtClean="0">
                <a:latin typeface="+mn-ea"/>
              </a:rPr>
              <a:t>的</a:t>
            </a:r>
            <a:r>
              <a:rPr lang="zh-CN" altLang="en-US" sz="3200" b="1" dirty="0">
                <a:latin typeface="+mn-ea"/>
              </a:rPr>
              <a:t>过程，我们先要做什么？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839895" y="2337718"/>
            <a:ext cx="1026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839895" y="3039510"/>
            <a:ext cx="1026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749935" y="3270885"/>
            <a:ext cx="10655018" cy="68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dirty="0" smtClean="0">
                <a:latin typeface="+mn-ea"/>
              </a:rPr>
              <a:t>2.</a:t>
            </a:r>
            <a:r>
              <a:rPr lang="zh-CN" altLang="en-US" sz="3200" b="1" dirty="0" smtClean="0">
                <a:latin typeface="+mn-ea"/>
              </a:rPr>
              <a:t>思考：</a:t>
            </a:r>
            <a:r>
              <a:rPr lang="zh-CN" altLang="en-US" sz="3200" b="1" dirty="0">
                <a:latin typeface="+mn-ea"/>
              </a:rPr>
              <a:t>要完成阅读</a:t>
            </a:r>
            <a:r>
              <a:rPr lang="zh-CN" altLang="en-US" sz="3200" b="1" dirty="0" smtClean="0">
                <a:latin typeface="+mn-ea"/>
              </a:rPr>
              <a:t>任务</a:t>
            </a:r>
            <a:r>
              <a:rPr lang="zh-CN" altLang="en-US" sz="3200" b="1" dirty="0">
                <a:latin typeface="+mn-ea"/>
              </a:rPr>
              <a:t>二</a:t>
            </a:r>
            <a:r>
              <a:rPr lang="zh-CN" altLang="en-US" sz="3200" b="1" dirty="0" smtClean="0">
                <a:latin typeface="+mn-ea"/>
              </a:rPr>
              <a:t>，</a:t>
            </a:r>
            <a:r>
              <a:rPr lang="zh-CN" altLang="en-US" sz="3200" b="1" dirty="0">
                <a:latin typeface="+mn-ea"/>
              </a:rPr>
              <a:t>我们需要重点关注哪些段落？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843068" y="4788818"/>
            <a:ext cx="1026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244229" y="5993733"/>
            <a:ext cx="3644620" cy="689448"/>
            <a:chOff x="243619" y="5994000"/>
            <a:chExt cx="3645000" cy="689520"/>
          </a:xfrm>
        </p:grpSpPr>
        <p:sp>
          <p:nvSpPr>
            <p:cNvPr id="10" name="文本框 9"/>
            <p:cNvSpPr txBox="1"/>
            <p:nvPr/>
          </p:nvSpPr>
          <p:spPr>
            <a:xfrm>
              <a:off x="648619" y="5994000"/>
              <a:ext cx="3240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latin typeface="+mj-ea"/>
                  <a:ea typeface="+mj-ea"/>
                </a:rPr>
                <a:t> </a:t>
              </a:r>
              <a:r>
                <a:rPr lang="en-US" altLang="zh-CN" b="1" dirty="0" smtClean="0">
                  <a:latin typeface="+mj-ea"/>
                </a:rPr>
                <a:t>PPT9-89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746760" y="486410"/>
            <a:ext cx="10655018" cy="1272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dirty="0" smtClean="0">
                <a:latin typeface="+mn-ea"/>
              </a:rPr>
              <a:t>1.</a:t>
            </a:r>
            <a:r>
              <a:rPr lang="zh-CN" altLang="en-US" sz="3200" b="1" dirty="0" smtClean="0">
                <a:latin typeface="+mn-ea"/>
              </a:rPr>
              <a:t>说一说：</a:t>
            </a:r>
            <a:r>
              <a:rPr lang="zh-CN" altLang="en-US" sz="3200" b="1" dirty="0">
                <a:latin typeface="+mn-ea"/>
              </a:rPr>
              <a:t>看到阅读</a:t>
            </a:r>
            <a:r>
              <a:rPr lang="zh-CN" altLang="en-US" sz="3200" b="1" dirty="0" smtClean="0">
                <a:latin typeface="+mn-ea"/>
              </a:rPr>
              <a:t>任务</a:t>
            </a:r>
            <a:r>
              <a:rPr lang="zh-CN" altLang="en-US" sz="3200" b="1" dirty="0">
                <a:latin typeface="+mn-ea"/>
              </a:rPr>
              <a:t>二</a:t>
            </a:r>
            <a:r>
              <a:rPr lang="zh-CN" altLang="en-US" sz="3200" b="1" dirty="0" smtClean="0">
                <a:latin typeface="+mn-ea"/>
              </a:rPr>
              <a:t>以后</a:t>
            </a:r>
            <a:r>
              <a:rPr lang="zh-CN" altLang="en-US" sz="3200" b="1" dirty="0">
                <a:latin typeface="+mn-ea"/>
              </a:rPr>
              <a:t>，回想完成阅读</a:t>
            </a:r>
            <a:r>
              <a:rPr lang="zh-CN" altLang="en-US" sz="3200" b="1" dirty="0" smtClean="0">
                <a:latin typeface="+mn-ea"/>
              </a:rPr>
              <a:t>任务</a:t>
            </a:r>
            <a:r>
              <a:rPr lang="zh-CN" altLang="en-US" sz="3200" b="1" dirty="0">
                <a:latin typeface="+mn-ea"/>
              </a:rPr>
              <a:t>一</a:t>
            </a:r>
            <a:r>
              <a:rPr lang="zh-CN" altLang="en-US" sz="3200" b="1" dirty="0" smtClean="0">
                <a:latin typeface="+mn-ea"/>
              </a:rPr>
              <a:t>的</a:t>
            </a:r>
            <a:r>
              <a:rPr lang="zh-CN" altLang="en-US" sz="3200" b="1" dirty="0">
                <a:latin typeface="+mn-ea"/>
              </a:rPr>
              <a:t>过程，我们先要做什么？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46669" y="1566828"/>
            <a:ext cx="10476302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答案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示例：</a:t>
            </a:r>
            <a:endParaRPr lang="en-US" altLang="zh-CN" sz="32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速读课文，确定与之相关的阅读内容。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839895" y="2337718"/>
            <a:ext cx="1026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839895" y="3039510"/>
            <a:ext cx="1026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749935" y="3270885"/>
            <a:ext cx="10655018" cy="68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dirty="0" smtClean="0">
                <a:latin typeface="+mn-ea"/>
              </a:rPr>
              <a:t>2.</a:t>
            </a:r>
            <a:r>
              <a:rPr lang="zh-CN" altLang="en-US" sz="3200" b="1" dirty="0" smtClean="0">
                <a:latin typeface="+mn-ea"/>
              </a:rPr>
              <a:t>思考：</a:t>
            </a:r>
            <a:r>
              <a:rPr lang="zh-CN" altLang="en-US" sz="3200" b="1" dirty="0">
                <a:latin typeface="+mn-ea"/>
              </a:rPr>
              <a:t>要完成阅读</a:t>
            </a:r>
            <a:r>
              <a:rPr lang="zh-CN" altLang="en-US" sz="3200" b="1" dirty="0" smtClean="0">
                <a:latin typeface="+mn-ea"/>
              </a:rPr>
              <a:t>任务</a:t>
            </a:r>
            <a:r>
              <a:rPr lang="zh-CN" altLang="en-US" sz="3200" b="1" dirty="0">
                <a:latin typeface="+mn-ea"/>
              </a:rPr>
              <a:t>二</a:t>
            </a:r>
            <a:r>
              <a:rPr lang="zh-CN" altLang="en-US" sz="3200" b="1" dirty="0" smtClean="0">
                <a:latin typeface="+mn-ea"/>
              </a:rPr>
              <a:t>，</a:t>
            </a:r>
            <a:r>
              <a:rPr lang="zh-CN" altLang="en-US" sz="3200" b="1" dirty="0">
                <a:latin typeface="+mn-ea"/>
              </a:rPr>
              <a:t>我们需要重点关注哪些段落？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49842" y="4017932"/>
            <a:ext cx="10476302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zh-CN" altLang="en-US" sz="3200" b="1" dirty="0" smtClean="0"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8～23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自然段。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843068" y="4788818"/>
            <a:ext cx="1026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244229" y="5993733"/>
            <a:ext cx="3644620" cy="689448"/>
            <a:chOff x="243619" y="5994000"/>
            <a:chExt cx="3645000" cy="689520"/>
          </a:xfrm>
        </p:grpSpPr>
        <p:sp>
          <p:nvSpPr>
            <p:cNvPr id="10" name="文本框 9"/>
            <p:cNvSpPr txBox="1"/>
            <p:nvPr/>
          </p:nvSpPr>
          <p:spPr>
            <a:xfrm>
              <a:off x="648619" y="5994000"/>
              <a:ext cx="3240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latin typeface="+mj-ea"/>
                  <a:ea typeface="+mj-ea"/>
                </a:rPr>
                <a:t> </a:t>
              </a:r>
              <a:r>
                <a:rPr lang="en-US" altLang="zh-CN" b="1" dirty="0" smtClean="0">
                  <a:latin typeface="+mj-ea"/>
                </a:rPr>
                <a:t>PPT9-89A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793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54940" y="2976880"/>
            <a:ext cx="12038330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5400" dirty="0">
                <a:solidFill>
                  <a:srgbClr val="FF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</a:t>
            </a:r>
            <a:r>
              <a:rPr lang="zh-CN" altLang="en-US" sz="5400" dirty="0">
                <a:solidFill>
                  <a:srgbClr val="FF336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根据阅读任务，展开细读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44229" y="5993733"/>
            <a:ext cx="3239662" cy="689448"/>
            <a:chOff x="243619" y="5994000"/>
            <a:chExt cx="3240000" cy="689520"/>
          </a:xfrm>
        </p:grpSpPr>
        <p:sp>
          <p:nvSpPr>
            <p:cNvPr id="4" name="文本框 3"/>
            <p:cNvSpPr txBox="1"/>
            <p:nvPr/>
          </p:nvSpPr>
          <p:spPr>
            <a:xfrm>
              <a:off x="648619" y="5994000"/>
              <a:ext cx="2835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latin typeface="+mj-ea"/>
                  <a:ea typeface="+mj-ea"/>
                </a:rPr>
                <a:t> </a:t>
              </a:r>
              <a:r>
                <a:rPr lang="en-US" altLang="zh-CN" b="1" dirty="0" smtClean="0">
                  <a:latin typeface="+mj-ea"/>
                </a:rPr>
                <a:t>PPT9-90</a:t>
              </a:r>
              <a:endParaRPr lang="en-US" altLang="zh-CN" sz="11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C:\Users\dell\Desktop\对话框-0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40445">
            <a:off x="1776967" y="737767"/>
            <a:ext cx="8633909" cy="538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组合 14"/>
          <p:cNvGrpSpPr/>
          <p:nvPr/>
        </p:nvGrpSpPr>
        <p:grpSpPr>
          <a:xfrm>
            <a:off x="244229" y="5993733"/>
            <a:ext cx="3239662" cy="689448"/>
            <a:chOff x="243619" y="5994000"/>
            <a:chExt cx="3240000" cy="689520"/>
          </a:xfrm>
        </p:grpSpPr>
        <p:sp>
          <p:nvSpPr>
            <p:cNvPr id="16" name="文本框 15"/>
            <p:cNvSpPr txBox="1"/>
            <p:nvPr/>
          </p:nvSpPr>
          <p:spPr>
            <a:xfrm>
              <a:off x="648619" y="5994000"/>
              <a:ext cx="2835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latin typeface="+mj-ea"/>
                  <a:ea typeface="+mj-ea"/>
                </a:rPr>
                <a:t> </a:t>
              </a:r>
              <a:r>
                <a:rPr lang="en-US" altLang="zh-CN" b="1" dirty="0" smtClean="0">
                  <a:latin typeface="+mj-ea"/>
                </a:rPr>
                <a:t>PPT9-91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468630" y="1624965"/>
            <a:ext cx="9398000" cy="4154170"/>
            <a:chOff x="738" y="2559"/>
            <a:chExt cx="14800" cy="6542"/>
          </a:xfrm>
        </p:grpSpPr>
        <p:sp>
          <p:nvSpPr>
            <p:cNvPr id="9" name="矩形 8"/>
            <p:cNvSpPr/>
            <p:nvPr/>
          </p:nvSpPr>
          <p:spPr>
            <a:xfrm>
              <a:off x="5201" y="2559"/>
              <a:ext cx="10337" cy="65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4400" b="1" dirty="0" smtClean="0">
                  <a:latin typeface="+mj-ea"/>
                  <a:ea typeface="+mj-ea"/>
                </a:rPr>
                <a:t>    </a:t>
              </a:r>
              <a:r>
                <a:rPr lang="zh-CN" altLang="en-US" sz="4400" b="1" dirty="0" smtClean="0">
                  <a:latin typeface="+mj-ea"/>
                  <a:ea typeface="+mj-ea"/>
                </a:rPr>
                <a:t>细读第</a:t>
              </a:r>
              <a:r>
                <a:rPr lang="en-US" altLang="zh-CN" sz="4400" b="1" dirty="0" smtClean="0">
                  <a:latin typeface="Times New Roman" panose="02020603050405020304" charset="0"/>
                  <a:ea typeface="+mj-ea"/>
                  <a:cs typeface="Times New Roman" panose="02020603050405020304" charset="0"/>
                </a:rPr>
                <a:t>8</a:t>
              </a:r>
              <a:r>
                <a:rPr lang="zh-CN" altLang="en-US" sz="4400" b="1" dirty="0" smtClean="0">
                  <a:latin typeface="Times New Roman" panose="02020603050405020304" charset="0"/>
                  <a:ea typeface="+mj-ea"/>
                  <a:cs typeface="Times New Roman" panose="02020603050405020304" charset="0"/>
                </a:rPr>
                <a:t>～</a:t>
              </a:r>
              <a:r>
                <a:rPr lang="en-US" altLang="zh-CN" sz="4400" b="1" dirty="0" smtClean="0">
                  <a:latin typeface="Times New Roman" panose="02020603050405020304" charset="0"/>
                  <a:ea typeface="+mj-ea"/>
                  <a:cs typeface="Times New Roman" panose="02020603050405020304" charset="0"/>
                </a:rPr>
                <a:t>23</a:t>
              </a:r>
              <a:r>
                <a:rPr lang="zh-CN" altLang="en-US" sz="4400" b="1" dirty="0" smtClean="0">
                  <a:latin typeface="+mj-ea"/>
                  <a:ea typeface="+mj-ea"/>
                </a:rPr>
                <a:t>自然段，边读边体会传统玩具给人们带来的乐趣，并思考你是怎样体会到的。</a:t>
              </a:r>
            </a:p>
          </p:txBody>
        </p:sp>
        <p:pic>
          <p:nvPicPr>
            <p:cNvPr id="14" name="Picture 3" descr="D:\文件\插画\小小孩2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 flipH="1">
              <a:off x="738" y="2920"/>
              <a:ext cx="4748" cy="5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244229" y="5993733"/>
            <a:ext cx="3644620" cy="689448"/>
            <a:chOff x="243619" y="5994000"/>
            <a:chExt cx="3645000" cy="689520"/>
          </a:xfrm>
        </p:grpSpPr>
        <p:sp>
          <p:nvSpPr>
            <p:cNvPr id="10" name="文本框 9"/>
            <p:cNvSpPr txBox="1"/>
            <p:nvPr/>
          </p:nvSpPr>
          <p:spPr>
            <a:xfrm>
              <a:off x="648619" y="5994000"/>
              <a:ext cx="3240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latin typeface="+mj-ea"/>
                  <a:ea typeface="+mj-ea"/>
                </a:rPr>
                <a:t> </a:t>
              </a:r>
              <a:r>
                <a:rPr lang="en-US" altLang="zh-CN" b="1" dirty="0" smtClean="0">
                  <a:latin typeface="+mj-ea"/>
                </a:rPr>
                <a:t>PPT9-92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/>
        </p:nvSpPr>
        <p:spPr>
          <a:xfrm>
            <a:off x="746760" y="486410"/>
            <a:ext cx="10655018" cy="1272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dirty="0" smtClean="0">
                <a:latin typeface="+mn-ea"/>
              </a:rPr>
              <a:t>·</a:t>
            </a:r>
            <a:r>
              <a:rPr lang="zh-CN" altLang="en-US" sz="3200" b="1" dirty="0" smtClean="0">
                <a:latin typeface="+mn-ea"/>
              </a:rPr>
              <a:t>思考</a:t>
            </a:r>
            <a:r>
              <a:rPr lang="zh-CN" altLang="en-US" sz="3200" b="1" dirty="0">
                <a:latin typeface="+mn-ea"/>
              </a:rPr>
              <a:t>：文中哪些内容让你体会到了传统玩具给人们带来的乐趣？具体运用了哪些阅读</a:t>
            </a:r>
            <a:r>
              <a:rPr lang="zh-CN" altLang="en-US" sz="3200" b="1" dirty="0" smtClean="0">
                <a:latin typeface="+mn-ea"/>
              </a:rPr>
              <a:t>方法？</a:t>
            </a:r>
            <a:endParaRPr lang="zh-CN" altLang="en-US" sz="3200" b="1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746760" y="486410"/>
            <a:ext cx="10655018" cy="1272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dirty="0" smtClean="0">
                <a:latin typeface="+mn-ea"/>
              </a:rPr>
              <a:t>·</a:t>
            </a:r>
            <a:r>
              <a:rPr lang="zh-CN" altLang="en-US" sz="3200" b="1" dirty="0" smtClean="0">
                <a:latin typeface="+mn-ea"/>
              </a:rPr>
              <a:t>思考</a:t>
            </a:r>
            <a:r>
              <a:rPr lang="zh-CN" altLang="en-US" sz="3200" b="1" dirty="0">
                <a:latin typeface="+mn-ea"/>
              </a:rPr>
              <a:t>：文中哪些内容让你体会到了传统玩具给人们带来的乐趣？具体运用了哪些阅读</a:t>
            </a:r>
            <a:r>
              <a:rPr lang="zh-CN" altLang="en-US" sz="3200" b="1" dirty="0" smtClean="0">
                <a:latin typeface="+mn-ea"/>
              </a:rPr>
              <a:t>方法？</a:t>
            </a:r>
            <a:endParaRPr lang="zh-CN" altLang="en-US" sz="3200" b="1" dirty="0">
              <a:latin typeface="+mn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44229" y="5993733"/>
            <a:ext cx="3644620" cy="689448"/>
            <a:chOff x="243619" y="5994000"/>
            <a:chExt cx="3645000" cy="689520"/>
          </a:xfrm>
        </p:grpSpPr>
        <p:sp>
          <p:nvSpPr>
            <p:cNvPr id="10" name="文本框 9"/>
            <p:cNvSpPr txBox="1"/>
            <p:nvPr/>
          </p:nvSpPr>
          <p:spPr>
            <a:xfrm>
              <a:off x="648619" y="5994000"/>
              <a:ext cx="3240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latin typeface="+mj-ea"/>
                  <a:ea typeface="+mj-ea"/>
                </a:rPr>
                <a:t> </a:t>
              </a:r>
              <a:r>
                <a:rPr lang="en-US" altLang="zh-CN" b="1" dirty="0" smtClean="0">
                  <a:latin typeface="+mj-ea"/>
                </a:rPr>
                <a:t>PPT9-93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  <p:graphicFrame>
        <p:nvGraphicFramePr>
          <p:cNvPr id="5" name="表格 4"/>
          <p:cNvGraphicFramePr/>
          <p:nvPr/>
        </p:nvGraphicFramePr>
        <p:xfrm>
          <a:off x="1546860" y="2070104"/>
          <a:ext cx="9476105" cy="2809875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9476105"/>
              </a:tblGrid>
              <a:tr h="5518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zh-CN" sz="2800" dirty="0">
                          <a:solidFill>
                            <a:srgbClr val="FF0000"/>
                          </a:solidFill>
                        </a:rPr>
                        <a:t>抓住描写竹节人的语句体会乐趣</a:t>
                      </a:r>
                    </a:p>
                  </a:txBody>
                  <a:tcPr>
                    <a:noFill/>
                  </a:tcPr>
                </a:tc>
              </a:tr>
              <a:tr h="6026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lang="zh-CN" altLang="zh-CN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5181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55181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endParaRPr lang="zh-CN" altLang="en-US" dirty="0"/>
                    </a:p>
                  </a:txBody>
                  <a:tcPr/>
                </a:tc>
              </a:tr>
              <a:tr h="55181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44229" y="5993733"/>
            <a:ext cx="3644620" cy="689448"/>
            <a:chOff x="243619" y="5994000"/>
            <a:chExt cx="3645000" cy="689520"/>
          </a:xfrm>
        </p:grpSpPr>
        <p:sp>
          <p:nvSpPr>
            <p:cNvPr id="7" name="文本框 6"/>
            <p:cNvSpPr txBox="1"/>
            <p:nvPr/>
          </p:nvSpPr>
          <p:spPr>
            <a:xfrm>
              <a:off x="648619" y="5994000"/>
              <a:ext cx="3240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latin typeface="+mj-ea"/>
                  <a:ea typeface="+mj-ea"/>
                </a:rPr>
                <a:t> </a:t>
              </a:r>
              <a:r>
                <a:rPr lang="en-US" altLang="zh-CN" b="1" dirty="0" smtClean="0">
                  <a:latin typeface="+mj-ea"/>
                </a:rPr>
                <a:t>PPT9-94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>
            <a:off x="1709422" y="2592709"/>
            <a:ext cx="2943225" cy="3853815"/>
            <a:chOff x="13699" y="118"/>
            <a:chExt cx="5396" cy="7559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3699" y="118"/>
              <a:ext cx="4331" cy="4361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16031" y="2991"/>
              <a:ext cx="3065" cy="4686"/>
            </a:xfrm>
            <a:prstGeom prst="rect">
              <a:avLst/>
            </a:prstGeom>
          </p:spPr>
        </p:pic>
      </p:grpSp>
      <p:sp>
        <p:nvSpPr>
          <p:cNvPr id="27" name="矩形 26"/>
          <p:cNvSpPr/>
          <p:nvPr/>
        </p:nvSpPr>
        <p:spPr>
          <a:xfrm>
            <a:off x="1164876" y="752504"/>
            <a:ext cx="95637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latin typeface="+mn-ea"/>
              </a:rPr>
              <a:t> </a:t>
            </a:r>
            <a:r>
              <a:rPr lang="en-US" altLang="zh-CN" sz="3200" b="1" dirty="0" smtClean="0">
                <a:latin typeface="+mn-ea"/>
              </a:rPr>
              <a:t>   </a:t>
            </a:r>
            <a:r>
              <a:rPr lang="zh-CN" altLang="en-US" sz="3200" b="1" dirty="0" smtClean="0">
                <a:latin typeface="+mn-ea"/>
              </a:rPr>
              <a:t>有时</a:t>
            </a:r>
            <a:r>
              <a:rPr lang="zh-CN" altLang="en-US" sz="3200" b="1" dirty="0">
                <a:latin typeface="+mn-ea"/>
              </a:rPr>
              <a:t>其中一个的线卡住了，那“斗士”便显出一副呆头呆脑的傻样子，挺着肚子净挨揍。</a:t>
            </a:r>
            <a:endParaRPr lang="en-US" altLang="zh-CN" sz="3200" b="1" dirty="0">
              <a:latin typeface="+mn-ea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1683619" y="1066543"/>
            <a:ext cx="418759" cy="369332"/>
            <a:chOff x="1392473" y="3707834"/>
            <a:chExt cx="418704" cy="369332"/>
          </a:xfrm>
        </p:grpSpPr>
        <p:sp>
          <p:nvSpPr>
            <p:cNvPr id="41" name="矩形 40"/>
            <p:cNvSpPr/>
            <p:nvPr/>
          </p:nvSpPr>
          <p:spPr>
            <a:xfrm>
              <a:off x="1475825" y="3766500"/>
              <a:ext cx="252000" cy="252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b="1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392473" y="3707834"/>
              <a:ext cx="41870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chemeClr val="bg1"/>
                  </a:solidFill>
                </a:rPr>
                <a:t>10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8" name="直接连接符 7"/>
          <p:cNvCxnSpPr/>
          <p:nvPr/>
        </p:nvCxnSpPr>
        <p:spPr>
          <a:xfrm>
            <a:off x="6884035" y="1481455"/>
            <a:ext cx="338400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1198882" y="2227580"/>
            <a:ext cx="759333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5366807" y="3202941"/>
            <a:ext cx="56737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联系第一单元的语文要素，“从所读的内容想开去</a:t>
            </a:r>
            <a:r>
              <a:rPr lang="zh-CN" altLang="en-US" sz="30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”，</a:t>
            </a:r>
            <a:r>
              <a:rPr sz="3000" b="1" dirty="0" err="1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结合</a:t>
            </a:r>
            <a:r>
              <a:rPr lang="zh-CN" altLang="en-US" sz="30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文字和图片，可以</a:t>
            </a:r>
            <a:r>
              <a:rPr sz="3000" b="1" dirty="0" err="1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想象</a:t>
            </a:r>
            <a:r>
              <a:rPr lang="zh-CN" altLang="en-US" sz="30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到</a:t>
            </a:r>
            <a:r>
              <a:rPr sz="3000" b="1" dirty="0" err="1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竹节人挨揍</a:t>
            </a:r>
            <a:r>
              <a:rPr lang="zh-CN" altLang="en-US" sz="30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时的</a:t>
            </a:r>
            <a:r>
              <a:rPr sz="3000" b="1" dirty="0" err="1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可笑</a:t>
            </a:r>
            <a:r>
              <a:rPr lang="zh-CN" altLang="en-US" sz="30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模样</a:t>
            </a:r>
            <a:r>
              <a:rPr sz="30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5350936" y="2664178"/>
            <a:ext cx="5271910" cy="406400"/>
            <a:chOff x="5350934" y="2664178"/>
            <a:chExt cx="5271910" cy="406400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5746044" y="2856089"/>
              <a:ext cx="4876800" cy="0"/>
            </a:xfrm>
            <a:prstGeom prst="line">
              <a:avLst/>
            </a:prstGeom>
            <a:ln>
              <a:solidFill>
                <a:srgbClr val="A388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组合 17"/>
            <p:cNvGrpSpPr/>
            <p:nvPr/>
          </p:nvGrpSpPr>
          <p:grpSpPr>
            <a:xfrm>
              <a:off x="5350934" y="2664178"/>
              <a:ext cx="802877" cy="406400"/>
              <a:chOff x="5350934" y="2878667"/>
              <a:chExt cx="640089" cy="324000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5350934" y="2878667"/>
                <a:ext cx="324000" cy="324000"/>
              </a:xfrm>
              <a:prstGeom prst="ellipse">
                <a:avLst/>
              </a:prstGeom>
              <a:solidFill>
                <a:srgbClr val="A388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5667023" y="2878667"/>
                <a:ext cx="324000" cy="324000"/>
              </a:xfrm>
              <a:prstGeom prst="ellipse">
                <a:avLst/>
              </a:prstGeom>
              <a:solidFill>
                <a:srgbClr val="A388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  <p:sp>
        <p:nvSpPr>
          <p:cNvPr id="28" name="椭圆 27"/>
          <p:cNvSpPr/>
          <p:nvPr/>
        </p:nvSpPr>
        <p:spPr>
          <a:xfrm>
            <a:off x="6153811" y="2664178"/>
            <a:ext cx="406400" cy="406400"/>
          </a:xfrm>
          <a:prstGeom prst="ellipse">
            <a:avLst/>
          </a:prstGeom>
          <a:solidFill>
            <a:srgbClr val="A38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357495" y="2682240"/>
            <a:ext cx="159512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spc="1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示例</a:t>
            </a:r>
            <a:r>
              <a:rPr lang="zh-CN" altLang="en-US" sz="2000" spc="1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 </a:t>
            </a:r>
            <a:endParaRPr lang="zh-CN" altLang="en-US" sz="2000" spc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846"/>
    </mc:Choice>
    <mc:Fallback xmlns="">
      <p:transition spd="slow" advTm="83846"/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44229" y="5993733"/>
            <a:ext cx="3644620" cy="689448"/>
            <a:chOff x="243619" y="5994000"/>
            <a:chExt cx="3645000" cy="689520"/>
          </a:xfrm>
        </p:grpSpPr>
        <p:sp>
          <p:nvSpPr>
            <p:cNvPr id="7" name="文本框 6"/>
            <p:cNvSpPr txBox="1"/>
            <p:nvPr/>
          </p:nvSpPr>
          <p:spPr>
            <a:xfrm>
              <a:off x="648619" y="5994000"/>
              <a:ext cx="3240000" cy="62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latin typeface="+mj-ea"/>
                  <a:ea typeface="+mj-ea"/>
                </a:rPr>
                <a:t> </a:t>
              </a:r>
              <a:r>
                <a:rPr lang="en-US" altLang="zh-CN" b="1" dirty="0" smtClean="0">
                  <a:latin typeface="+mj-ea"/>
                </a:rPr>
                <a:t>PPT9-95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六年级上册，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43619" y="6092157"/>
              <a:ext cx="506012" cy="591363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>
            <a:off x="1709422" y="2592709"/>
            <a:ext cx="2943225" cy="3853815"/>
            <a:chOff x="13699" y="118"/>
            <a:chExt cx="5396" cy="7559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3699" y="118"/>
              <a:ext cx="4331" cy="4361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16031" y="2991"/>
              <a:ext cx="3065" cy="4686"/>
            </a:xfrm>
            <a:prstGeom prst="rect">
              <a:avLst/>
            </a:prstGeom>
          </p:spPr>
        </p:pic>
      </p:grpSp>
      <p:sp>
        <p:nvSpPr>
          <p:cNvPr id="27" name="矩形 26"/>
          <p:cNvSpPr/>
          <p:nvPr/>
        </p:nvSpPr>
        <p:spPr>
          <a:xfrm>
            <a:off x="1164876" y="752504"/>
            <a:ext cx="95637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latin typeface="+mn-ea"/>
              </a:rPr>
              <a:t> </a:t>
            </a:r>
            <a:r>
              <a:rPr lang="en-US" altLang="zh-CN" sz="3200" b="1" dirty="0" smtClean="0">
                <a:latin typeface="+mn-ea"/>
              </a:rPr>
              <a:t>   </a:t>
            </a:r>
            <a:r>
              <a:rPr lang="zh-CN" altLang="en-US" sz="3200" b="1" dirty="0" smtClean="0">
                <a:latin typeface="+mn-ea"/>
              </a:rPr>
              <a:t>有时</a:t>
            </a:r>
            <a:r>
              <a:rPr lang="zh-CN" altLang="en-US" sz="3200" b="1" dirty="0">
                <a:latin typeface="+mn-ea"/>
              </a:rPr>
              <a:t>其中一个的线卡住了，那“斗士”便显出一副呆头呆脑的傻样子，挺着肚子净挨揍。</a:t>
            </a:r>
            <a:endParaRPr lang="en-US" altLang="zh-CN" sz="3200" b="1" dirty="0">
              <a:latin typeface="+mn-ea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1683619" y="1066543"/>
            <a:ext cx="418759" cy="369332"/>
            <a:chOff x="1392473" y="3707834"/>
            <a:chExt cx="418704" cy="369332"/>
          </a:xfrm>
        </p:grpSpPr>
        <p:sp>
          <p:nvSpPr>
            <p:cNvPr id="41" name="矩形 40"/>
            <p:cNvSpPr/>
            <p:nvPr/>
          </p:nvSpPr>
          <p:spPr>
            <a:xfrm>
              <a:off x="1475825" y="3766500"/>
              <a:ext cx="252000" cy="252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b="1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392473" y="3707834"/>
              <a:ext cx="41870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chemeClr val="bg1"/>
                  </a:solidFill>
                </a:rPr>
                <a:t>10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8" name="直接连接符 7"/>
          <p:cNvCxnSpPr/>
          <p:nvPr/>
        </p:nvCxnSpPr>
        <p:spPr>
          <a:xfrm>
            <a:off x="6884035" y="1481455"/>
            <a:ext cx="338400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1198882" y="2227580"/>
            <a:ext cx="759333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5367020" y="3202943"/>
            <a:ext cx="56244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3000" b="1" dirty="0" err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结合“呆头呆脑、挺着肚子”等词句体会竹节人可笑的</a:t>
            </a:r>
            <a:r>
              <a:rPr lang="zh-CN" altLang="en-US" sz="30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模样</a:t>
            </a:r>
            <a:r>
              <a:rPr sz="30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5350936" y="2664178"/>
            <a:ext cx="5271910" cy="406400"/>
            <a:chOff x="5350934" y="2664178"/>
            <a:chExt cx="5271910" cy="406400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5746044" y="2856089"/>
              <a:ext cx="4876800" cy="0"/>
            </a:xfrm>
            <a:prstGeom prst="line">
              <a:avLst/>
            </a:prstGeom>
            <a:ln>
              <a:solidFill>
                <a:srgbClr val="A388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组合 17"/>
            <p:cNvGrpSpPr/>
            <p:nvPr/>
          </p:nvGrpSpPr>
          <p:grpSpPr>
            <a:xfrm>
              <a:off x="5350934" y="2664178"/>
              <a:ext cx="802877" cy="406400"/>
              <a:chOff x="5350934" y="2878667"/>
              <a:chExt cx="640089" cy="324000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5350934" y="2878667"/>
                <a:ext cx="324000" cy="324000"/>
              </a:xfrm>
              <a:prstGeom prst="ellipse">
                <a:avLst/>
              </a:prstGeom>
              <a:solidFill>
                <a:srgbClr val="A388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5667023" y="2878667"/>
                <a:ext cx="324000" cy="324000"/>
              </a:xfrm>
              <a:prstGeom prst="ellipse">
                <a:avLst/>
              </a:prstGeom>
              <a:solidFill>
                <a:srgbClr val="A388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  <p:sp>
        <p:nvSpPr>
          <p:cNvPr id="28" name="椭圆 27"/>
          <p:cNvSpPr/>
          <p:nvPr/>
        </p:nvSpPr>
        <p:spPr>
          <a:xfrm>
            <a:off x="6153811" y="2664178"/>
            <a:ext cx="406400" cy="406400"/>
          </a:xfrm>
          <a:prstGeom prst="ellipse">
            <a:avLst/>
          </a:prstGeom>
          <a:solidFill>
            <a:srgbClr val="A38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357495" y="2682240"/>
            <a:ext cx="159512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spc="1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示例</a:t>
            </a:r>
            <a:r>
              <a:rPr lang="zh-CN" altLang="en-US" sz="2000" spc="1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 </a:t>
            </a:r>
            <a:endParaRPr lang="zh-CN" altLang="en-US" sz="2000" spc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846"/>
    </mc:Choice>
    <mc:Fallback xmlns="">
      <p:transition spd="slow" advTm="83846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5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7307</Words>
  <Application>Microsoft Office PowerPoint</Application>
  <PresentationFormat>自定义</PresentationFormat>
  <Paragraphs>833</Paragraphs>
  <Slides>136</Slides>
  <Notes>29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136</vt:i4>
      </vt:variant>
    </vt:vector>
  </HeadingPairs>
  <TitlesOfParts>
    <vt:vector size="149" baseType="lpstr">
      <vt:lpstr>Arial</vt:lpstr>
      <vt:lpstr>宋体</vt:lpstr>
      <vt:lpstr>华文仿宋</vt:lpstr>
      <vt:lpstr>楷体</vt:lpstr>
      <vt:lpstr>Times New Roman</vt:lpstr>
      <vt:lpstr>Batang</vt:lpstr>
      <vt:lpstr>黑体</vt:lpstr>
      <vt:lpstr>Calibri</vt:lpstr>
      <vt:lpstr>方正宋体</vt:lpstr>
      <vt:lpstr>hypy-sx</vt:lpstr>
      <vt:lpstr>Office 主题​​</vt:lpstr>
      <vt:lpstr>1_Office 主题​​</vt:lpstr>
      <vt:lpstr>WPS 公式 3.0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侯</dc:creator>
  <cp:lastModifiedBy>高兰</cp:lastModifiedBy>
  <cp:revision>766</cp:revision>
  <dcterms:created xsi:type="dcterms:W3CDTF">2019-08-10T11:48:00Z</dcterms:created>
  <dcterms:modified xsi:type="dcterms:W3CDTF">2021-05-30T12:54:49Z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