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9"/>
  </p:notesMasterIdLst>
  <p:sldIdLst>
    <p:sldId id="329" r:id="rId4"/>
    <p:sldId id="330" r:id="rId5"/>
    <p:sldId id="331" r:id="rId6"/>
    <p:sldId id="332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33" r:id="rId19"/>
    <p:sldId id="346" r:id="rId20"/>
    <p:sldId id="347" r:id="rId21"/>
    <p:sldId id="348" r:id="rId22"/>
    <p:sldId id="349" r:id="rId23"/>
    <p:sldId id="334" r:id="rId24"/>
    <p:sldId id="350" r:id="rId25"/>
    <p:sldId id="351" r:id="rId26"/>
    <p:sldId id="353" r:id="rId27"/>
    <p:sldId id="354" r:id="rId28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CA0000"/>
    <a:srgbClr val="A10011"/>
    <a:srgbClr val="9D000F"/>
    <a:srgbClr val="8C000B"/>
    <a:srgbClr val="FF2F39"/>
    <a:srgbClr val="FF565E"/>
    <a:srgbClr val="FFFCFD"/>
    <a:srgbClr val="CF060B"/>
    <a:srgbClr val="D426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5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3" Type="http://schemas.openxmlformats.org/officeDocument/2006/relationships/tags" Target="tags/tag5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C2BD5-FD68-475E-8F68-BCCA092411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66AC2-3861-4EC9-BC19-89AA5BB4F78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mtClean="0">
              <a:solidFill>
                <a:prstClr val="black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218317" y="2286000"/>
            <a:ext cx="3027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www.tukuppt.com </a:t>
            </a:r>
            <a:r>
              <a:rPr lang="zh-CN" altLang="en-US" dirty="0">
                <a:solidFill>
                  <a:schemeClr val="bg1"/>
                </a:solidFill>
              </a:rPr>
              <a:t>熊猫办公 高效办公在熊猫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4218316" y="3678129"/>
            <a:ext cx="5503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该作品版权为熊猫办公所有，请勿盗版，否则我们将按照</a:t>
            </a:r>
            <a:r>
              <a:rPr lang="en-US" altLang="zh-CN" dirty="0">
                <a:solidFill>
                  <a:schemeClr val="bg1"/>
                </a:solidFill>
                <a:effectLst/>
              </a:rPr>
              <a:t>《</a:t>
            </a:r>
            <a:r>
              <a:rPr lang="zh-CN" altLang="en-US" dirty="0">
                <a:solidFill>
                  <a:schemeClr val="bg1"/>
                </a:solidFill>
                <a:effectLst/>
              </a:rPr>
              <a:t>中华人民共和国著作权法</a:t>
            </a:r>
            <a:r>
              <a:rPr lang="en-US" altLang="zh-CN" dirty="0">
                <a:solidFill>
                  <a:schemeClr val="bg1"/>
                </a:solidFill>
                <a:effectLst/>
              </a:rPr>
              <a:t>》</a:t>
            </a:r>
            <a:r>
              <a:rPr lang="zh-CN" altLang="en-US" dirty="0">
                <a:solidFill>
                  <a:schemeClr val="bg1"/>
                </a:solidFill>
                <a:effectLst/>
              </a:rPr>
              <a:t>进行维权工作。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3.xml"/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png"/><Relationship Id="rId3" Type="http://schemas.openxmlformats.org/officeDocument/2006/relationships/tags" Target="../tags/tag4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hyperlink" Target="http://www.ypppt.com/gushi/" TargetMode="External"/><Relationship Id="rId7" Type="http://schemas.openxmlformats.org/officeDocument/2006/relationships/hyperlink" Target="http://www.ypppt.com/ziti/" TargetMode="External"/><Relationship Id="rId6" Type="http://schemas.openxmlformats.org/officeDocument/2006/relationships/hyperlink" Target="http://www.ypppt.com/jiaocheng/" TargetMode="External"/><Relationship Id="rId5" Type="http://schemas.openxmlformats.org/officeDocument/2006/relationships/hyperlink" Target="http://www.ypppt.com/sucai/" TargetMode="External"/><Relationship Id="rId4" Type="http://schemas.openxmlformats.org/officeDocument/2006/relationships/hyperlink" Target="http://www.ypppt.com/tubiao/" TargetMode="External"/><Relationship Id="rId3" Type="http://schemas.openxmlformats.org/officeDocument/2006/relationships/hyperlink" Target="http://www.ypppt.com/beijing/" TargetMode="External"/><Relationship Id="rId2" Type="http://schemas.openxmlformats.org/officeDocument/2006/relationships/hyperlink" Target="http://www.ypppt.com/jieri/" TargetMode="External"/><Relationship Id="rId10" Type="http://schemas.openxmlformats.org/officeDocument/2006/relationships/notesSlide" Target="../notesSlides/notesSlide1.xml"/><Relationship Id="rId1" Type="http://schemas.openxmlformats.org/officeDocument/2006/relationships/hyperlink" Target="http://www.ypppt.com/moban/" TargetMode="Externa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/>
          <a:stretch>
            <a:fillRect/>
          </a:stretch>
        </p:blipFill>
        <p:spPr>
          <a:xfrm rot="5400000">
            <a:off x="2657875" y="-2680144"/>
            <a:ext cx="6853979" cy="122142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6942" y="-1478732"/>
            <a:ext cx="6662818" cy="98114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961" y="1135082"/>
            <a:ext cx="4394210" cy="43597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64726" y="4176196"/>
            <a:ext cx="2227273" cy="278245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93" y="5370739"/>
            <a:ext cx="1913757" cy="189416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9985" y="422270"/>
            <a:ext cx="3162533" cy="31398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3359">
            <a:off x="10159150" y="-51951"/>
            <a:ext cx="1058118" cy="19072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3359">
            <a:off x="489952" y="4025708"/>
            <a:ext cx="1058118" cy="190722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7662548" y="1230141"/>
            <a:ext cx="800219" cy="41696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dirty="0">
                <a:solidFill>
                  <a:srgbClr val="CF060B"/>
                </a:solidFill>
                <a:latin typeface="字体视界-胖嘟嘟体" panose="02010601030101010101" pitchFamily="2" charset="-122"/>
                <a:ea typeface="字体视界-胖嘟嘟体" panose="02010601030101010101" pitchFamily="2" charset="-122"/>
                <a:cs typeface="+mn-ea"/>
                <a:sym typeface="+mn-lt"/>
              </a:rPr>
              <a:t>感恩教育主题班会</a:t>
            </a:r>
            <a:endParaRPr lang="zh-CN" altLang="en-US" sz="4000" dirty="0">
              <a:solidFill>
                <a:srgbClr val="CF060B"/>
              </a:solidFill>
              <a:latin typeface="字体视界-胖嘟嘟体" panose="02010601030101010101" pitchFamily="2" charset="-122"/>
              <a:ea typeface="字体视界-胖嘟嘟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876030" y="1292860"/>
            <a:ext cx="675005" cy="38246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en-US" altLang="zh-CN" sz="320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11</a:t>
            </a:r>
            <a:r>
              <a:rPr lang="zh-CN" altLang="en-US" sz="320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月的第四个星期四</a:t>
            </a:r>
            <a:endParaRPr lang="zh-CN" altLang="en-US" sz="3200">
              <a:solidFill>
                <a:schemeClr val="accent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/>
          <a:stretch>
            <a:fillRect/>
          </a:stretch>
        </p:blipFill>
        <p:spPr>
          <a:xfrm rot="5400000">
            <a:off x="2657875" y="-2680144"/>
            <a:ext cx="6853979" cy="122142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4606" y="-2421154"/>
            <a:ext cx="7942789" cy="1169628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67443" y="1658628"/>
            <a:ext cx="1232971" cy="3411095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10867" y="1801568"/>
            <a:ext cx="1569660" cy="312521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爱的天平</a:t>
            </a:r>
            <a:endParaRPr lang="zh-CN" altLang="zh-CN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00414" y="1145854"/>
            <a:ext cx="7863049" cy="219290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  </a:t>
            </a: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让我们把父母为你做的事和你为父母做的事列举出来，作为砝码放在天平的两端，看看你的天平是否倾斜得太厉害？</a:t>
            </a:r>
            <a:endParaRPr lang="zh-CN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心形 6"/>
          <p:cNvSpPr/>
          <p:nvPr/>
        </p:nvSpPr>
        <p:spPr>
          <a:xfrm>
            <a:off x="2882369" y="3330552"/>
            <a:ext cx="3644331" cy="2946875"/>
          </a:xfrm>
          <a:prstGeom prst="heart">
            <a:avLst/>
          </a:prstGeom>
          <a:noFill/>
          <a:ln w="38100">
            <a:solidFill>
              <a:srgbClr val="C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295569" y="3738456"/>
            <a:ext cx="2746644" cy="179472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4000" dirty="0">
                <a:solidFill>
                  <a:srgbClr val="CA0000"/>
                </a:solidFill>
                <a:cs typeface="+mn-ea"/>
                <a:sym typeface="+mn-lt"/>
              </a:rPr>
              <a:t>如果是，请</a:t>
            </a:r>
            <a:endParaRPr lang="en-US" altLang="zh-CN" sz="4000" dirty="0">
              <a:solidFill>
                <a:srgbClr val="CA0000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zh-CN" sz="4000" dirty="0">
                <a:solidFill>
                  <a:srgbClr val="CA0000"/>
                </a:solidFill>
                <a:cs typeface="+mn-ea"/>
                <a:sym typeface="+mn-lt"/>
              </a:rPr>
              <a:t>你加重砝码</a:t>
            </a:r>
            <a:endParaRPr lang="zh-CN" altLang="zh-CN" sz="4000" dirty="0">
              <a:solidFill>
                <a:srgbClr val="CA0000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4389"/>
          <a:stretch>
            <a:fillRect/>
          </a:stretch>
        </p:blipFill>
        <p:spPr>
          <a:xfrm>
            <a:off x="7512047" y="3402214"/>
            <a:ext cx="3409961" cy="32657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/>
          <a:stretch>
            <a:fillRect/>
          </a:stretch>
        </p:blipFill>
        <p:spPr>
          <a:xfrm rot="5400000">
            <a:off x="2657875" y="-2680144"/>
            <a:ext cx="6853979" cy="122142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4606" y="-2421154"/>
            <a:ext cx="7942789" cy="1169628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67443" y="1658628"/>
            <a:ext cx="1232971" cy="3411095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10867" y="2559788"/>
            <a:ext cx="1569660" cy="160877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讨论</a:t>
            </a:r>
            <a:endParaRPr lang="zh-CN" altLang="zh-CN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3" t="15001" r="15555" b="17142"/>
          <a:stretch>
            <a:fillRect/>
          </a:stretch>
        </p:blipFill>
        <p:spPr>
          <a:xfrm>
            <a:off x="4146650" y="1037353"/>
            <a:ext cx="4620986" cy="4653643"/>
          </a:xfrm>
          <a:prstGeom prst="rect">
            <a:avLst/>
          </a:prstGeom>
        </p:spPr>
      </p:pic>
      <p:sp>
        <p:nvSpPr>
          <p:cNvPr id="7" name="标题 1"/>
          <p:cNvSpPr txBox="1"/>
          <p:nvPr/>
        </p:nvSpPr>
        <p:spPr>
          <a:xfrm>
            <a:off x="2754414" y="1547496"/>
            <a:ext cx="1308050" cy="4392076"/>
          </a:xfrm>
          <a:prstGeom prst="rect">
            <a:avLst/>
          </a:prstGeom>
        </p:spPr>
        <p:txBody>
          <a:bodyPr vert="eaVert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落落の汤圆体" pitchFamily="2" charset="-128"/>
                <a:ea typeface="落落の汤圆体" pitchFamily="2" charset="-128"/>
                <a:cs typeface="落落の汤圆体" pitchFamily="2" charset="-128"/>
              </a:defRPr>
            </a:lvl1pPr>
          </a:lstStyle>
          <a:p>
            <a:pPr algn="ctr"/>
            <a:r>
              <a:rPr lang="zh-CN" altLang="en-US" sz="4000" dirty="0">
                <a:ln w="0"/>
                <a:solidFill>
                  <a:srgbClr val="CA0000"/>
                </a:solidFill>
                <a:latin typeface="+mn-lt"/>
                <a:ea typeface="+mn-ea"/>
                <a:cs typeface="+mn-ea"/>
                <a:sym typeface="+mn-lt"/>
              </a:rPr>
              <a:t>我在家里最经常对父母说的话是什么？</a:t>
            </a:r>
            <a:endParaRPr lang="zh-CN" altLang="en-US" sz="4000" dirty="0">
              <a:ln w="0"/>
              <a:solidFill>
                <a:srgbClr val="CA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9353064" y="1637924"/>
            <a:ext cx="1308050" cy="3574107"/>
          </a:xfrm>
          <a:prstGeom prst="rect">
            <a:avLst/>
          </a:prstGeom>
        </p:spPr>
        <p:txBody>
          <a:bodyPr vert="eaVert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落落の汤圆体" pitchFamily="2" charset="-128"/>
                <a:ea typeface="落落の汤圆体" pitchFamily="2" charset="-128"/>
                <a:cs typeface="落落の汤圆体" pitchFamily="2" charset="-128"/>
              </a:defRPr>
            </a:lvl1pPr>
          </a:lstStyle>
          <a:p>
            <a:pPr algn="ctr"/>
            <a:r>
              <a:rPr lang="zh-CN" altLang="en-US" sz="4000" dirty="0">
                <a:ln w="0"/>
                <a:solidFill>
                  <a:srgbClr val="CA0000"/>
                </a:solidFill>
                <a:latin typeface="+mn-lt"/>
                <a:ea typeface="+mn-ea"/>
                <a:cs typeface="+mn-ea"/>
                <a:sym typeface="+mn-lt"/>
              </a:rPr>
              <a:t>父母经常对我说的话是什么？</a:t>
            </a:r>
            <a:endParaRPr lang="zh-CN" altLang="en-US" sz="4000" dirty="0">
              <a:ln w="0"/>
              <a:solidFill>
                <a:srgbClr val="CA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/>
          <a:stretch>
            <a:fillRect/>
          </a:stretch>
        </p:blipFill>
        <p:spPr>
          <a:xfrm rot="5400000">
            <a:off x="2657875" y="-2680144"/>
            <a:ext cx="6853979" cy="122142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4606" y="-2421154"/>
            <a:ext cx="7942789" cy="1169628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67443" y="1658628"/>
            <a:ext cx="1232971" cy="3411095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10867" y="2180678"/>
            <a:ext cx="1569660" cy="236699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议一议</a:t>
            </a:r>
            <a:endParaRPr lang="zh-CN" altLang="zh-CN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3" t="5001" r="12936" b="5238"/>
          <a:stretch>
            <a:fillRect/>
          </a:stretch>
        </p:blipFill>
        <p:spPr>
          <a:xfrm>
            <a:off x="2335800" y="1564553"/>
            <a:ext cx="3806463" cy="4555671"/>
          </a:xfrm>
          <a:prstGeom prst="rect">
            <a:avLst/>
          </a:prstGeom>
        </p:spPr>
      </p:pic>
      <p:sp>
        <p:nvSpPr>
          <p:cNvPr id="7" name="PA_标题 1"/>
          <p:cNvSpPr txBox="1"/>
          <p:nvPr>
            <p:custDataLst>
              <p:tags r:id="rId4"/>
            </p:custDataLst>
          </p:nvPr>
        </p:nvSpPr>
        <p:spPr>
          <a:xfrm>
            <a:off x="6382072" y="1472587"/>
            <a:ext cx="4801314" cy="3912823"/>
          </a:xfrm>
          <a:prstGeom prst="rect">
            <a:avLst/>
          </a:prstGeom>
        </p:spPr>
        <p:txBody>
          <a:bodyPr vert="eaVert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落落の汤圆体" pitchFamily="2" charset="-128"/>
                <a:ea typeface="落落の汤圆体" pitchFamily="2" charset="-128"/>
                <a:cs typeface="落落の汤圆体" pitchFamily="2" charset="-128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4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父母为我们付出了那么多，我们又对父母怎么样呢？又为父母做过些什么呢？</a:t>
            </a:r>
            <a:endParaRPr lang="zh-CN" altLang="en-US" sz="4000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/>
          <a:stretch>
            <a:fillRect/>
          </a:stretch>
        </p:blipFill>
        <p:spPr>
          <a:xfrm rot="5400000">
            <a:off x="2657875" y="-2680144"/>
            <a:ext cx="6853979" cy="122142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4606" y="-2421154"/>
            <a:ext cx="7942789" cy="1169628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49463" y="1125892"/>
            <a:ext cx="3489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你父母的生日分别是？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49463" y="1644743"/>
            <a:ext cx="3489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你父母的年龄分别是？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49463" y="2170528"/>
            <a:ext cx="3489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你父母的体重分别是？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65790" y="2663657"/>
            <a:ext cx="3489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你父母的身高分别是？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82117" y="3123013"/>
            <a:ext cx="4237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你父母分别穿什么码的鞋？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65791" y="3582367"/>
            <a:ext cx="3489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你父母最喜欢的颜色是？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82119" y="4107037"/>
            <a:ext cx="3489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你父母最爱吃的菜是？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82120" y="4566392"/>
            <a:ext cx="37660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你父母什么时候有了白发、有了皱纹？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82119" y="5429312"/>
            <a:ext cx="38294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你父母什么时候最开心？什么时候最难过？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44646" y="1169336"/>
            <a:ext cx="4487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你父母最大的愿望是什么？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44646" y="1843072"/>
            <a:ext cx="3820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你知道父亲节和母亲节是哪一天吗？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44646" y="2738381"/>
            <a:ext cx="3489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你给父母做过早餐吗？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844646" y="3230393"/>
            <a:ext cx="4487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你经常帮父母盛饭、捶背吗？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844646" y="3756370"/>
            <a:ext cx="4237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你给父母送过礼物吗？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844646" y="4345864"/>
            <a:ext cx="3489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你对父母说过谢谢吗？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844646" y="4920458"/>
            <a:ext cx="3489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你和同学比吃比穿吗？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844645" y="5510831"/>
            <a:ext cx="3820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你斥骂、埋怨、讥讽过你的父母吗？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6096000" y="1169336"/>
            <a:ext cx="0" cy="5090973"/>
          </a:xfrm>
          <a:prstGeom prst="line">
            <a:avLst/>
          </a:prstGeom>
          <a:ln w="38100">
            <a:solidFill>
              <a:srgbClr val="C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49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99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49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99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849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849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99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99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499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49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799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749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849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799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749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6699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/>
          <a:stretch>
            <a:fillRect/>
          </a:stretch>
        </p:blipFill>
        <p:spPr>
          <a:xfrm rot="5400000">
            <a:off x="2657875" y="-2680144"/>
            <a:ext cx="6853979" cy="122142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4606" y="-2421154"/>
            <a:ext cx="7942789" cy="1169628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" t="6429" r="5794" b="4523"/>
          <a:stretch>
            <a:fillRect/>
          </a:stretch>
        </p:blipFill>
        <p:spPr>
          <a:xfrm>
            <a:off x="1088903" y="1417596"/>
            <a:ext cx="4539168" cy="470262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882604" y="1494331"/>
            <a:ext cx="6220493" cy="1405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  </a:t>
            </a:r>
            <a:r>
              <a:rPr lang="zh-CN" altLang="zh-CN" sz="2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在我们的成长中，爸爸妈妈付出的心血，我们有想过多少？感受过多少？回报过多少呢？有些同学把父母的爱看成是理所当然的。</a:t>
            </a:r>
            <a:endParaRPr lang="zh-CN" altLang="zh-CN" sz="2000" dirty="0">
              <a:ln w="0"/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47785" y="3429000"/>
            <a:ext cx="5355312" cy="219290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更有甚者，面对父母是居高临下，盛气凌人；是埋怨，责难，是一次次让父母失望、伤心！</a:t>
            </a:r>
            <a:endParaRPr lang="zh-CN" altLang="zh-CN" sz="2800" dirty="0">
              <a:ln w="0"/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/>
          <a:stretch>
            <a:fillRect/>
          </a:stretch>
        </p:blipFill>
        <p:spPr>
          <a:xfrm rot="5400000">
            <a:off x="2657875" y="-2680144"/>
            <a:ext cx="6853979" cy="122142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4606" y="-2421154"/>
            <a:ext cx="7942789" cy="1169628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67443" y="1658628"/>
            <a:ext cx="1232971" cy="3411095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10867" y="2180678"/>
            <a:ext cx="1569660" cy="236699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议一议</a:t>
            </a:r>
            <a:endParaRPr lang="zh-CN" altLang="zh-CN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心形 5"/>
          <p:cNvSpPr/>
          <p:nvPr/>
        </p:nvSpPr>
        <p:spPr>
          <a:xfrm>
            <a:off x="2343149" y="865415"/>
            <a:ext cx="6569845" cy="5519057"/>
          </a:xfrm>
          <a:prstGeom prst="heart">
            <a:avLst/>
          </a:prstGeom>
          <a:noFill/>
          <a:ln w="38100">
            <a:solidFill>
              <a:srgbClr val="C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A0000"/>
              </a:solidFill>
            </a:endParaRPr>
          </a:p>
        </p:txBody>
      </p:sp>
      <p:sp>
        <p:nvSpPr>
          <p:cNvPr id="7" name="PA_标题 1"/>
          <p:cNvSpPr txBox="1"/>
          <p:nvPr>
            <p:custDataLst>
              <p:tags r:id="rId3"/>
            </p:custDataLst>
          </p:nvPr>
        </p:nvSpPr>
        <p:spPr>
          <a:xfrm>
            <a:off x="2690099" y="2332281"/>
            <a:ext cx="5875944" cy="258532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落落の汤圆体" pitchFamily="2" charset="-128"/>
                <a:ea typeface="落落の汤圆体" pitchFamily="2" charset="-128"/>
                <a:cs typeface="落落の汤圆体" pitchFamily="2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5400" dirty="0">
                <a:ln w="0"/>
                <a:solidFill>
                  <a:srgbClr val="CA0000"/>
                </a:solidFill>
                <a:latin typeface="+mn-lt"/>
                <a:ea typeface="+mn-ea"/>
                <a:cs typeface="+mn-ea"/>
                <a:sym typeface="+mn-lt"/>
              </a:rPr>
              <a:t>你今后打算用实际行动为父母做些什么呢？</a:t>
            </a:r>
            <a:endParaRPr lang="zh-CN" altLang="en-US" sz="5400" dirty="0">
              <a:ln w="0"/>
              <a:solidFill>
                <a:srgbClr val="CA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5" t="6904" r="17222" b="6904"/>
          <a:stretch>
            <a:fillRect/>
          </a:stretch>
        </p:blipFill>
        <p:spPr>
          <a:xfrm>
            <a:off x="7709878" y="2180678"/>
            <a:ext cx="3805281" cy="46218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/>
          <a:stretch>
            <a:fillRect/>
          </a:stretch>
        </p:blipFill>
        <p:spPr>
          <a:xfrm rot="5400000">
            <a:off x="2657875" y="-2680144"/>
            <a:ext cx="6853979" cy="122142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76567" y="-1353540"/>
            <a:ext cx="6638866" cy="97761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" t="6349" r="5344" b="2645"/>
          <a:stretch>
            <a:fillRect/>
          </a:stretch>
        </p:blipFill>
        <p:spPr>
          <a:xfrm flipH="1">
            <a:off x="3009468" y="2053608"/>
            <a:ext cx="3240803" cy="349127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269943" y="1012385"/>
            <a:ext cx="1661993" cy="51016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b="1" dirty="0">
                <a:ln w="6600">
                  <a:solidFill>
                    <a:srgbClr val="CA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2F39"/>
                  </a:outerShdw>
                </a:effectLst>
                <a:cs typeface="+mn-ea"/>
                <a:sym typeface="+mn-lt"/>
              </a:rPr>
              <a:t>感恩教师</a:t>
            </a:r>
            <a:endParaRPr lang="zh-CN" altLang="en-US" sz="9600" b="1" dirty="0">
              <a:ln w="6600">
                <a:solidFill>
                  <a:srgbClr val="CA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F2F39"/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/>
          <a:stretch>
            <a:fillRect/>
          </a:stretch>
        </p:blipFill>
        <p:spPr>
          <a:xfrm rot="5400000">
            <a:off x="2657875" y="-2680144"/>
            <a:ext cx="6853979" cy="122142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4606" y="-2421154"/>
            <a:ext cx="7942789" cy="1169628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67443" y="1658628"/>
            <a:ext cx="1232971" cy="3411095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10867" y="1801568"/>
            <a:ext cx="1569660" cy="312521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请看对联</a:t>
            </a:r>
            <a:endParaRPr lang="zh-CN" altLang="zh-CN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5" t="14762" r="12222" b="15238"/>
          <a:stretch>
            <a:fillRect/>
          </a:stretch>
        </p:blipFill>
        <p:spPr>
          <a:xfrm>
            <a:off x="4635643" y="1439499"/>
            <a:ext cx="4147457" cy="402426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689748" y="1285356"/>
            <a:ext cx="2154051" cy="46573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zh-CN" sz="213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一支粉笔两袖清风，三尺讲台四季晴雨，加上五脏六腑七嘴八舌九思十想，教必有方滴滴汗水诚滋桃李满天下；</a:t>
            </a:r>
            <a:endParaRPr lang="zh-CN" altLang="zh-CN" sz="213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783100" y="1285357"/>
            <a:ext cx="2154051" cy="465735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zh-CN" sz="213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十卷诗赋九章勾股，八索文思七纬地理，连同六艺五书四经三字两雅一心，诲人不倦点点心血勤育英才泽神州。</a:t>
            </a:r>
            <a:endParaRPr lang="zh-CN" altLang="zh-CN" sz="213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/>
          <a:stretch>
            <a:fillRect/>
          </a:stretch>
        </p:blipFill>
        <p:spPr>
          <a:xfrm rot="5400000">
            <a:off x="2657875" y="-2680144"/>
            <a:ext cx="6853979" cy="122142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4606" y="-2421154"/>
            <a:ext cx="7942789" cy="1169628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67443" y="1658628"/>
            <a:ext cx="1232971" cy="3411095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10867" y="1801568"/>
            <a:ext cx="1569660" cy="312521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尊敬老师</a:t>
            </a:r>
            <a:endParaRPr lang="zh-CN" altLang="zh-CN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202353" y="1658628"/>
            <a:ext cx="1232971" cy="3411095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245777" y="1801568"/>
            <a:ext cx="1569660" cy="312521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八个理由</a:t>
            </a:r>
            <a:endParaRPr lang="zh-CN" altLang="zh-CN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00265" y="1801568"/>
            <a:ext cx="7197008" cy="2931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老师是伟人培育者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</a:t>
            </a: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老师是知识渊博者</a:t>
            </a:r>
            <a:endParaRPr lang="zh-CN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老师是人生引路者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</a:t>
            </a: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老师是心灵塑造者</a:t>
            </a:r>
            <a:endParaRPr lang="zh-CN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老师是品德示范者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</a:t>
            </a: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老师是无悔奉献者</a:t>
            </a:r>
            <a:endParaRPr lang="zh-CN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老师是爱的传播者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</a:t>
            </a: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老师是甘为平凡者</a:t>
            </a:r>
            <a:endParaRPr lang="zh-CN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/>
          <a:stretch>
            <a:fillRect/>
          </a:stretch>
        </p:blipFill>
        <p:spPr>
          <a:xfrm rot="5400000">
            <a:off x="2657875" y="-2680144"/>
            <a:ext cx="6853979" cy="122142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4606" y="-2421154"/>
            <a:ext cx="7942789" cy="1169628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67443" y="1658628"/>
            <a:ext cx="1232971" cy="3411095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27838" y="1649282"/>
            <a:ext cx="1200329" cy="342978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怎么感谢老师</a:t>
            </a:r>
            <a:endParaRPr lang="zh-CN" altLang="zh-CN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344" y="2409111"/>
            <a:ext cx="3857961" cy="405908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403778" y="1726290"/>
            <a:ext cx="830997" cy="432060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dirty="0">
                <a:solidFill>
                  <a:srgbClr val="CA0000"/>
                </a:solidFill>
                <a:cs typeface="+mn-ea"/>
                <a:sym typeface="+mn-lt"/>
              </a:rPr>
              <a:t>1.</a:t>
            </a:r>
            <a:r>
              <a:rPr lang="zh-CN" altLang="zh-CN" sz="2800" dirty="0">
                <a:solidFill>
                  <a:srgbClr val="CA0000"/>
                </a:solidFill>
                <a:cs typeface="+mn-ea"/>
                <a:sym typeface="+mn-lt"/>
              </a:rPr>
              <a:t>用优异的成绩回报老师</a:t>
            </a:r>
            <a:r>
              <a:rPr lang="zh-CN" altLang="en-US" sz="2800" dirty="0">
                <a:solidFill>
                  <a:srgbClr val="CA0000"/>
                </a:solidFill>
                <a:cs typeface="+mn-ea"/>
                <a:sym typeface="+mn-lt"/>
              </a:rPr>
              <a:t>；</a:t>
            </a:r>
            <a:endParaRPr lang="zh-CN" altLang="zh-CN" sz="2800" dirty="0">
              <a:solidFill>
                <a:srgbClr val="CA0000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25424" y="1726290"/>
            <a:ext cx="1477328" cy="432060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dirty="0">
                <a:solidFill>
                  <a:srgbClr val="CA0000"/>
                </a:solidFill>
                <a:cs typeface="+mn-ea"/>
                <a:sym typeface="+mn-lt"/>
              </a:rPr>
              <a:t>2.</a:t>
            </a:r>
            <a:r>
              <a:rPr lang="zh-CN" altLang="zh-CN" sz="2800" dirty="0">
                <a:solidFill>
                  <a:srgbClr val="CA0000"/>
                </a:solidFill>
                <a:cs typeface="+mn-ea"/>
                <a:sym typeface="+mn-lt"/>
              </a:rPr>
              <a:t>用实际行动来回报老师，帮老师做力所能及的事</a:t>
            </a:r>
            <a:r>
              <a:rPr lang="zh-CN" altLang="en-US" sz="2800" dirty="0">
                <a:solidFill>
                  <a:srgbClr val="CA0000"/>
                </a:solidFill>
                <a:cs typeface="+mn-ea"/>
                <a:sym typeface="+mn-lt"/>
              </a:rPr>
              <a:t>；</a:t>
            </a:r>
            <a:endParaRPr lang="zh-CN" altLang="zh-CN" sz="2800" dirty="0">
              <a:solidFill>
                <a:srgbClr val="CA0000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12987" y="1726291"/>
            <a:ext cx="830997" cy="432060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dirty="0">
                <a:solidFill>
                  <a:srgbClr val="CA0000"/>
                </a:solidFill>
                <a:cs typeface="+mn-ea"/>
                <a:sym typeface="+mn-lt"/>
              </a:rPr>
              <a:t>3.</a:t>
            </a:r>
            <a:r>
              <a:rPr lang="zh-CN" altLang="zh-CN" sz="2800" dirty="0">
                <a:solidFill>
                  <a:srgbClr val="CA0000"/>
                </a:solidFill>
                <a:cs typeface="+mn-ea"/>
                <a:sym typeface="+mn-lt"/>
              </a:rPr>
              <a:t>管好自己不让老师担心</a:t>
            </a:r>
            <a:r>
              <a:rPr lang="zh-CN" altLang="en-US" sz="2800" dirty="0">
                <a:solidFill>
                  <a:srgbClr val="CA0000"/>
                </a:solidFill>
                <a:cs typeface="+mn-ea"/>
                <a:sym typeface="+mn-lt"/>
              </a:rPr>
              <a:t>。</a:t>
            </a:r>
            <a:endParaRPr lang="zh-CN" altLang="zh-CN" sz="2800" dirty="0">
              <a:solidFill>
                <a:srgbClr val="CA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/>
          <a:stretch>
            <a:fillRect/>
          </a:stretch>
        </p:blipFill>
        <p:spPr>
          <a:xfrm rot="5400000">
            <a:off x="2657875" y="-2680144"/>
            <a:ext cx="6853979" cy="122142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27413" y="-1766047"/>
            <a:ext cx="7053041" cy="10386073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423352" y="1333470"/>
            <a:ext cx="6063943" cy="3713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      感恩是一种生活态度，是一种美德。感恩应该是社会上每个人应该有的基本道德准则，是做人的起码修养，也是人之常情。目前社会上一些腐朽落后的思潮和不良信息的传播，正逐步腐蚀着人们的心灵，一味的索取不知回报使得一些年轻人变得自私冷漠，道德水准滑坡。对广大青少年来说，感恩意识绝不是简单回报父母的养育之恩，它更是一种责任意识、自立意识、自尊意识和健全人格的体现。</a:t>
            </a:r>
            <a:endParaRPr lang="zh-CN" altLang="zh-CN" sz="2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544022" y="1788809"/>
            <a:ext cx="759119" cy="291414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735" b="1" dirty="0">
                <a:solidFill>
                  <a:srgbClr val="CA0000"/>
                </a:solidFill>
                <a:cs typeface="+mn-ea"/>
                <a:sym typeface="+mn-lt"/>
              </a:rPr>
              <a:t>前 言 </a:t>
            </a:r>
            <a:r>
              <a:rPr lang="en-US" altLang="zh-CN" sz="3735" b="1" dirty="0">
                <a:solidFill>
                  <a:srgbClr val="CA0000"/>
                </a:solidFill>
                <a:cs typeface="+mn-ea"/>
                <a:sym typeface="+mn-lt"/>
              </a:rPr>
              <a:t>/</a:t>
            </a:r>
            <a:r>
              <a:rPr lang="en-US" altLang="zh-CN" sz="2400" b="1" dirty="0">
                <a:solidFill>
                  <a:srgbClr val="CA0000"/>
                </a:solidFill>
                <a:cs typeface="+mn-ea"/>
                <a:sym typeface="+mn-lt"/>
              </a:rPr>
              <a:t>Preface</a:t>
            </a:r>
            <a:endParaRPr lang="zh-CN" altLang="zh-CN" sz="2400" b="1" dirty="0">
              <a:solidFill>
                <a:srgbClr val="CA0000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" t="6349" r="5344" b="2645"/>
          <a:stretch>
            <a:fillRect/>
          </a:stretch>
        </p:blipFill>
        <p:spPr>
          <a:xfrm flipH="1">
            <a:off x="649025" y="3229265"/>
            <a:ext cx="3240803" cy="34912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/>
          <a:stretch>
            <a:fillRect/>
          </a:stretch>
        </p:blipFill>
        <p:spPr>
          <a:xfrm rot="5400000">
            <a:off x="2657875" y="-2680144"/>
            <a:ext cx="6853979" cy="122142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4606" y="-2421154"/>
            <a:ext cx="7942789" cy="1169628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67443" y="1658628"/>
            <a:ext cx="1232971" cy="3411095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58794" y="1801567"/>
            <a:ext cx="1569660" cy="3125216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教师礼赞</a:t>
            </a:r>
            <a:endParaRPr lang="zh-CN" altLang="zh-CN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93632" y="2464662"/>
            <a:ext cx="8489720" cy="118154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多少年季节轮回，多少个春夏秋冬，你是红烛燃烧着亮丽的生命，</a:t>
            </a:r>
            <a:endParaRPr lang="zh-CN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奉献几多血和汗，不求青史留英名，你用真情传播着智慧的火种。</a:t>
            </a:r>
            <a:endParaRPr lang="zh-CN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就像那春蚕献出一生的忠诚，就像那冬梅吟唱着早春的歌声。</a:t>
            </a:r>
            <a:endParaRPr lang="zh-CN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23381" y="4528398"/>
            <a:ext cx="8159068" cy="118154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多少个不眠之夜，多少次灯光长明，你在漫漫的长夜里有伏案的身影，</a:t>
            </a:r>
            <a:endParaRPr lang="zh-CN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青丝之间添华发，三尺讲台荡笑声，你用友爱缩短着心与心的路程。</a:t>
            </a:r>
            <a:endParaRPr lang="zh-CN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你是那阳光融化冷漠的冰雪，你是那向导引人走出科学的迷宫。</a:t>
            </a:r>
            <a:endParaRPr lang="zh-CN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68343" y="888762"/>
            <a:ext cx="8489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dirty="0">
                <a:solidFill>
                  <a:srgbClr val="CA0000"/>
                </a:solidFill>
                <a:cs typeface="+mn-ea"/>
                <a:sym typeface="+mn-lt"/>
              </a:rPr>
              <a:t>啊，辛勤的园丁！</a:t>
            </a:r>
            <a:endParaRPr lang="zh-CN" altLang="zh-CN" sz="3200" dirty="0">
              <a:solidFill>
                <a:srgbClr val="CA0000"/>
              </a:solidFill>
              <a:cs typeface="+mn-ea"/>
              <a:sym typeface="+mn-lt"/>
            </a:endParaRPr>
          </a:p>
          <a:p>
            <a:r>
              <a:rPr lang="zh-CN" altLang="zh-CN" sz="3200" dirty="0">
                <a:solidFill>
                  <a:srgbClr val="CA0000"/>
                </a:solidFill>
                <a:cs typeface="+mn-ea"/>
                <a:sym typeface="+mn-lt"/>
              </a:rPr>
              <a:t>桃李芬芳是你的欢乐，默默奉献无私的心灵！</a:t>
            </a:r>
            <a:endParaRPr lang="zh-CN" altLang="zh-CN" sz="3200" dirty="0">
              <a:solidFill>
                <a:srgbClr val="CA0000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9" t="10952" r="15513" b="13479"/>
          <a:stretch>
            <a:fillRect/>
          </a:stretch>
        </p:blipFill>
        <p:spPr>
          <a:xfrm>
            <a:off x="2595624" y="2496717"/>
            <a:ext cx="1232972" cy="12793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9" t="10952" r="15513" b="13479"/>
          <a:stretch>
            <a:fillRect/>
          </a:stretch>
        </p:blipFill>
        <p:spPr>
          <a:xfrm>
            <a:off x="2595624" y="4480523"/>
            <a:ext cx="1232972" cy="1279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75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2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75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/>
          <a:stretch>
            <a:fillRect/>
          </a:stretch>
        </p:blipFill>
        <p:spPr>
          <a:xfrm rot="5400000">
            <a:off x="2657875" y="-2680144"/>
            <a:ext cx="6853979" cy="122142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76567" y="-1353540"/>
            <a:ext cx="6638866" cy="97761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" t="6349" r="5344" b="2645"/>
          <a:stretch>
            <a:fillRect/>
          </a:stretch>
        </p:blipFill>
        <p:spPr>
          <a:xfrm flipH="1">
            <a:off x="3009468" y="2053608"/>
            <a:ext cx="3240803" cy="349127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269943" y="1012385"/>
            <a:ext cx="1661993" cy="51016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b="1" dirty="0">
                <a:ln w="6600">
                  <a:solidFill>
                    <a:srgbClr val="CA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2F39"/>
                  </a:outerShdw>
                </a:effectLst>
                <a:cs typeface="+mn-ea"/>
                <a:sym typeface="+mn-lt"/>
              </a:rPr>
              <a:t>感恩同学</a:t>
            </a:r>
            <a:endParaRPr lang="zh-CN" altLang="en-US" sz="9600" b="1" dirty="0">
              <a:ln w="6600">
                <a:solidFill>
                  <a:srgbClr val="CA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F2F39"/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/>
          <a:stretch>
            <a:fillRect/>
          </a:stretch>
        </p:blipFill>
        <p:spPr>
          <a:xfrm rot="5400000">
            <a:off x="2657875" y="-2680144"/>
            <a:ext cx="6853979" cy="122142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4606" y="-2421154"/>
            <a:ext cx="7942789" cy="1169628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67443" y="1658628"/>
            <a:ext cx="1232971" cy="3411095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58794" y="2180678"/>
            <a:ext cx="1569660" cy="236699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听故事</a:t>
            </a:r>
            <a:endParaRPr lang="zh-CN" altLang="zh-CN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284114" y="1658628"/>
            <a:ext cx="1232971" cy="3411095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375465" y="2180677"/>
            <a:ext cx="1569660" cy="236699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谈感受</a:t>
            </a:r>
            <a:endParaRPr lang="zh-CN" altLang="zh-CN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心形 7"/>
          <p:cNvSpPr/>
          <p:nvPr/>
        </p:nvSpPr>
        <p:spPr>
          <a:xfrm>
            <a:off x="4699303" y="2180677"/>
            <a:ext cx="2694214" cy="2366995"/>
          </a:xfrm>
          <a:prstGeom prst="hear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615717" y="1457092"/>
            <a:ext cx="2154436" cy="462503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  阿拉伯有两个朋友在沙漠中旅行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在旅途中的某点他们吵架了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一个还给了另外一个一记耳光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被打的觉得受辱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一言不语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在沙子上写下：“今天我的好朋友打了我一巴掌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.”    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他们继续往前走一直走到了湖边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他们才决定停下。被打巴掌的那位过河时差点淹死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幸好被朋友救起来了，被救起后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他拿了一把小刀在石头上刻下：“今天我的好朋友救了我一命。”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 </a:t>
            </a:r>
            <a:endParaRPr lang="zh-CN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00766" y="1845075"/>
            <a:ext cx="2154436" cy="324097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  一旁好奇的朋友问道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:“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为什么我打了你以后你要写在沙子上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而现在要刻在石头上呢？”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另一个笑笑回答说：“当我被朋友伤害时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我会写在易忘的地方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风会负责抹去它；相反的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如果我被朋友帮助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我会把它它刻在心灵深处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那里任何风都不能抹灭它。”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16185" y="2764009"/>
            <a:ext cx="36521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请谈谈你的</a:t>
            </a:r>
            <a:endParaRPr lang="en-US" altLang="zh-CN" sz="3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感受！</a:t>
            </a:r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~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/>
          <a:stretch>
            <a:fillRect/>
          </a:stretch>
        </p:blipFill>
        <p:spPr>
          <a:xfrm rot="5400000">
            <a:off x="2657875" y="-2680144"/>
            <a:ext cx="6853979" cy="122142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4606" y="-2421154"/>
            <a:ext cx="7942789" cy="1169628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67443" y="1658628"/>
            <a:ext cx="1232971" cy="3411095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20294" y="2067666"/>
            <a:ext cx="1708160" cy="2593019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600" b="1" dirty="0">
                <a:solidFill>
                  <a:schemeClr val="bg1"/>
                </a:solidFill>
                <a:cs typeface="+mn-ea"/>
                <a:sym typeface="+mn-lt"/>
              </a:rPr>
              <a:t>小启迪</a:t>
            </a:r>
            <a:endParaRPr lang="zh-CN" altLang="zh-CN" sz="6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2" t="13809" r="11746" b="13809"/>
          <a:stretch>
            <a:fillRect/>
          </a:stretch>
        </p:blipFill>
        <p:spPr>
          <a:xfrm>
            <a:off x="7475925" y="2464662"/>
            <a:ext cx="4163624" cy="396784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394133" y="1399487"/>
            <a:ext cx="5291223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CA0000"/>
                </a:solidFill>
                <a:cs typeface="+mn-ea"/>
                <a:sym typeface="+mn-lt"/>
              </a:rPr>
              <a:t>        朋友间相处</a:t>
            </a:r>
            <a:r>
              <a:rPr lang="en-US" altLang="zh-CN" sz="3200" b="1" dirty="0">
                <a:solidFill>
                  <a:srgbClr val="CA0000"/>
                </a:solidFill>
                <a:cs typeface="+mn-ea"/>
                <a:sym typeface="+mn-lt"/>
              </a:rPr>
              <a:t>,</a:t>
            </a:r>
            <a:r>
              <a:rPr lang="zh-CN" altLang="en-US" sz="3200" b="1" dirty="0">
                <a:solidFill>
                  <a:srgbClr val="CA0000"/>
                </a:solidFill>
                <a:cs typeface="+mn-ea"/>
                <a:sym typeface="+mn-lt"/>
              </a:rPr>
              <a:t>伤害往往是无心的</a:t>
            </a:r>
            <a:r>
              <a:rPr lang="en-US" altLang="zh-CN" sz="3200" b="1" dirty="0">
                <a:solidFill>
                  <a:srgbClr val="CA0000"/>
                </a:solidFill>
                <a:cs typeface="+mn-ea"/>
                <a:sym typeface="+mn-lt"/>
              </a:rPr>
              <a:t>,</a:t>
            </a:r>
            <a:r>
              <a:rPr lang="zh-CN" altLang="en-US" sz="3200" b="1" dirty="0">
                <a:solidFill>
                  <a:srgbClr val="CA0000"/>
                </a:solidFill>
                <a:cs typeface="+mn-ea"/>
                <a:sym typeface="+mn-lt"/>
              </a:rPr>
              <a:t>帮助却是有心的。忘记那些无心的伤害</a:t>
            </a:r>
            <a:r>
              <a:rPr lang="en-US" altLang="zh-CN" sz="3200" b="1" dirty="0">
                <a:solidFill>
                  <a:srgbClr val="CA0000"/>
                </a:solidFill>
                <a:cs typeface="+mn-ea"/>
                <a:sym typeface="+mn-lt"/>
              </a:rPr>
              <a:t>,</a:t>
            </a:r>
            <a:r>
              <a:rPr lang="zh-CN" altLang="en-US" sz="3200" b="1" dirty="0">
                <a:solidFill>
                  <a:srgbClr val="CA0000"/>
                </a:solidFill>
                <a:cs typeface="+mn-ea"/>
                <a:sym typeface="+mn-lt"/>
              </a:rPr>
              <a:t>铭记那些对你真心的帮助</a:t>
            </a:r>
            <a:r>
              <a:rPr lang="en-US" altLang="zh-CN" sz="3200" b="1" dirty="0">
                <a:solidFill>
                  <a:srgbClr val="CA0000"/>
                </a:solidFill>
                <a:cs typeface="+mn-ea"/>
                <a:sym typeface="+mn-lt"/>
              </a:rPr>
              <a:t>,</a:t>
            </a:r>
            <a:r>
              <a:rPr lang="zh-CN" altLang="en-US" sz="3200" b="1" dirty="0">
                <a:solidFill>
                  <a:srgbClr val="CA0000"/>
                </a:solidFill>
                <a:cs typeface="+mn-ea"/>
                <a:sym typeface="+mn-lt"/>
              </a:rPr>
              <a:t>你会发现这世上你有很多真心朋友。</a:t>
            </a:r>
            <a:endParaRPr lang="zh-CN" altLang="en-US" sz="3200" b="1" dirty="0">
              <a:solidFill>
                <a:srgbClr val="CA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/>
          <a:stretch>
            <a:fillRect/>
          </a:stretch>
        </p:blipFill>
        <p:spPr>
          <a:xfrm rot="5400000">
            <a:off x="2657875" y="-2680144"/>
            <a:ext cx="6853979" cy="122142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6942" y="-1478732"/>
            <a:ext cx="6662818" cy="98114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961" y="1135082"/>
            <a:ext cx="4394210" cy="43597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64726" y="4176196"/>
            <a:ext cx="2227273" cy="278245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93" y="5370739"/>
            <a:ext cx="1913757" cy="189416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9985" y="422270"/>
            <a:ext cx="3162533" cy="31398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3359">
            <a:off x="10159150" y="-51951"/>
            <a:ext cx="1058118" cy="19072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3359">
            <a:off x="489952" y="4025708"/>
            <a:ext cx="1058118" cy="190722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7662548" y="1230141"/>
            <a:ext cx="800219" cy="41696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dirty="0">
                <a:solidFill>
                  <a:srgbClr val="CF060B"/>
                </a:solidFill>
                <a:latin typeface="字体视界-胖嘟嘟体" panose="02010601030101010101" pitchFamily="2" charset="-122"/>
                <a:ea typeface="字体视界-胖嘟嘟体" panose="02010601030101010101" pitchFamily="2" charset="-122"/>
                <a:cs typeface="+mn-ea"/>
                <a:sym typeface="+mn-lt"/>
              </a:rPr>
              <a:t>非常感谢您的观看</a:t>
            </a:r>
            <a:endParaRPr lang="zh-CN" altLang="en-US" sz="4000" dirty="0">
              <a:solidFill>
                <a:srgbClr val="CF060B"/>
              </a:solidFill>
              <a:latin typeface="字体视界-胖嘟嘟体" panose="02010601030101010101" pitchFamily="2" charset="-122"/>
              <a:ea typeface="字体视界-胖嘟嘟体" panose="02010601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9000">
        <p15:prstTrans prst="prestige"/>
      </p:transition>
    </mc:Choice>
    <mc:Fallback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3200" spc="200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          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更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！</a:t>
            </a:r>
            <a:endParaRPr lang="zh-CN" altLang="en-US" sz="2800" spc="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模板下载：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1"/>
              </a:rPr>
              <a:t>www.ypppt.com/moban/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2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体下载：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7"/>
              </a:rPr>
              <a:t>http://www.ypppt.com/ziti/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hlinkClick r:id="rId8"/>
              </a:rPr>
              <a:t>http://www.ypppt.com/gushi/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/>
          <a:stretch>
            <a:fillRect/>
          </a:stretch>
        </p:blipFill>
        <p:spPr>
          <a:xfrm rot="5400000">
            <a:off x="2657875" y="-2680144"/>
            <a:ext cx="6853979" cy="122142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27413" y="-1766047"/>
            <a:ext cx="7053041" cy="103860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" t="6349" r="5344" b="2645"/>
          <a:stretch>
            <a:fillRect/>
          </a:stretch>
        </p:blipFill>
        <p:spPr>
          <a:xfrm flipH="1">
            <a:off x="649025" y="3229265"/>
            <a:ext cx="3240803" cy="349127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065071" y="506698"/>
            <a:ext cx="4051157" cy="186204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11500" b="1" dirty="0">
                <a:ln w="0"/>
                <a:solidFill>
                  <a:srgbClr val="CA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目录</a:t>
            </a:r>
            <a:endParaRPr lang="zh-CN" altLang="en-US" sz="11500" b="1" dirty="0">
              <a:ln w="0"/>
              <a:solidFill>
                <a:srgbClr val="CA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89941" y="2726114"/>
            <a:ext cx="1015663" cy="30191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感恩家长</a:t>
            </a:r>
            <a:endParaRPr lang="zh-CN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367919" y="2740458"/>
            <a:ext cx="1015663" cy="29818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感恩同学</a:t>
            </a:r>
            <a:endParaRPr lang="zh-CN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75941" y="2781388"/>
            <a:ext cx="1015663" cy="30191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感恩老师</a:t>
            </a:r>
            <a:endParaRPr lang="zh-CN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64705" y="2581017"/>
            <a:ext cx="1107154" cy="3019115"/>
          </a:xfrm>
          <a:prstGeom prst="rect">
            <a:avLst/>
          </a:prstGeom>
          <a:noFill/>
          <a:ln w="38100">
            <a:solidFill>
              <a:srgbClr val="C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313520" y="2581734"/>
            <a:ext cx="1107154" cy="3019115"/>
          </a:xfrm>
          <a:prstGeom prst="rect">
            <a:avLst/>
          </a:prstGeom>
          <a:noFill/>
          <a:ln w="38100">
            <a:solidFill>
              <a:srgbClr val="C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363122" y="2569950"/>
            <a:ext cx="1107154" cy="3019115"/>
          </a:xfrm>
          <a:prstGeom prst="rect">
            <a:avLst/>
          </a:prstGeom>
          <a:noFill/>
          <a:ln w="38100">
            <a:solidFill>
              <a:srgbClr val="C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urtains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3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/>
          <a:stretch>
            <a:fillRect/>
          </a:stretch>
        </p:blipFill>
        <p:spPr>
          <a:xfrm rot="5400000">
            <a:off x="2657875" y="-2680144"/>
            <a:ext cx="6853979" cy="122142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76567" y="-1353540"/>
            <a:ext cx="6638866" cy="97761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" t="6349" r="5344" b="2645"/>
          <a:stretch>
            <a:fillRect/>
          </a:stretch>
        </p:blipFill>
        <p:spPr>
          <a:xfrm flipH="1">
            <a:off x="3009468" y="2053608"/>
            <a:ext cx="3240803" cy="349127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269943" y="1012385"/>
            <a:ext cx="1661993" cy="51016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b="1" dirty="0">
                <a:ln w="6600">
                  <a:solidFill>
                    <a:srgbClr val="CA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2F39"/>
                  </a:outerShdw>
                </a:effectLst>
                <a:cs typeface="+mn-ea"/>
                <a:sym typeface="+mn-lt"/>
              </a:rPr>
              <a:t>感恩家长</a:t>
            </a:r>
            <a:endParaRPr lang="zh-CN" altLang="en-US" sz="9600" b="1" dirty="0">
              <a:ln w="6600">
                <a:solidFill>
                  <a:srgbClr val="CA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F2F39"/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/>
          <a:stretch>
            <a:fillRect/>
          </a:stretch>
        </p:blipFill>
        <p:spPr>
          <a:xfrm rot="5400000">
            <a:off x="2657875" y="-2680144"/>
            <a:ext cx="6853979" cy="122142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4606" y="-2421154"/>
            <a:ext cx="7942789" cy="1169628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67443" y="1658628"/>
            <a:ext cx="1232971" cy="3411095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48911" y="1920685"/>
            <a:ext cx="1200329" cy="287354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伟大的母爱</a:t>
            </a:r>
            <a:endParaRPr lang="zh-CN" altLang="zh-CN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47539" y="808201"/>
            <a:ext cx="6035450" cy="509851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在唐山大地震中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一对母子被埋在废墟之下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八天，整整八天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当救援人员发现他们时，七八个月大的孩子安然无恙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而母亲，却永远的离开了人间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在那阴冷、没有水、没有食物的环境中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是母亲用乳汁延续着孩子的生命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乳汁吸干了，她用力咬破手指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让孩子吸吮自己的鲜血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直到最后一滴生命流逝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直到人们发现了那用慈母之心创造的奇迹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0" t="6428" r="8858" b="3095"/>
          <a:stretch>
            <a:fillRect/>
          </a:stretch>
        </p:blipFill>
        <p:spPr>
          <a:xfrm>
            <a:off x="7154318" y="3006432"/>
            <a:ext cx="4453940" cy="3575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/>
          <a:stretch>
            <a:fillRect/>
          </a:stretch>
        </p:blipFill>
        <p:spPr>
          <a:xfrm rot="5400000">
            <a:off x="2657875" y="-2680144"/>
            <a:ext cx="6853979" cy="122142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4606" y="-2421154"/>
            <a:ext cx="7942789" cy="1169628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r="16890"/>
          <a:stretch>
            <a:fillRect/>
          </a:stretch>
        </p:blipFill>
        <p:spPr>
          <a:xfrm>
            <a:off x="3488872" y="794084"/>
            <a:ext cx="4767943" cy="526983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877786" y="604157"/>
            <a:ext cx="1611086" cy="5624672"/>
          </a:xfrm>
          <a:prstGeom prst="rect">
            <a:avLst/>
          </a:prstGeom>
          <a:noFill/>
          <a:ln w="76200">
            <a:solidFill>
              <a:srgbClr val="C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692244" y="604157"/>
            <a:ext cx="1611086" cy="5624672"/>
          </a:xfrm>
          <a:prstGeom prst="rect">
            <a:avLst/>
          </a:prstGeom>
          <a:noFill/>
          <a:ln w="76200">
            <a:solidFill>
              <a:srgbClr val="C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091580" y="469514"/>
            <a:ext cx="1015663" cy="586813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3600" dirty="0">
                <a:solidFill>
                  <a:srgbClr val="CA0000"/>
                </a:solidFill>
                <a:cs typeface="+mn-ea"/>
                <a:sym typeface="+mn-lt"/>
              </a:rPr>
              <a:t>为了孩子，再累点也没关系</a:t>
            </a:r>
            <a:endParaRPr lang="zh-CN" altLang="zh-CN" sz="3600" dirty="0">
              <a:solidFill>
                <a:srgbClr val="CA0000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60723" y="536456"/>
            <a:ext cx="1015663" cy="568835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3600" dirty="0">
                <a:solidFill>
                  <a:srgbClr val="CA0000"/>
                </a:solidFill>
                <a:cs typeface="+mn-ea"/>
                <a:sym typeface="+mn-lt"/>
              </a:rPr>
              <a:t>为了孩子，再苦点也无所谓</a:t>
            </a:r>
            <a:endParaRPr lang="zh-CN" altLang="zh-CN" sz="3600" dirty="0">
              <a:solidFill>
                <a:srgbClr val="CA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/>
          <a:stretch>
            <a:fillRect/>
          </a:stretch>
        </p:blipFill>
        <p:spPr>
          <a:xfrm rot="5400000">
            <a:off x="2657875" y="-2680144"/>
            <a:ext cx="6853979" cy="122142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4606" y="-2421154"/>
            <a:ext cx="7942789" cy="1169628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67443" y="1658628"/>
            <a:ext cx="1232971" cy="3411095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10867" y="2180678"/>
            <a:ext cx="1569660" cy="236699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议一议</a:t>
            </a:r>
            <a:endParaRPr lang="zh-CN" altLang="zh-CN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心形 5"/>
          <p:cNvSpPr/>
          <p:nvPr/>
        </p:nvSpPr>
        <p:spPr>
          <a:xfrm>
            <a:off x="2423951" y="971549"/>
            <a:ext cx="5549830" cy="4914900"/>
          </a:xfrm>
          <a:prstGeom prst="heart">
            <a:avLst/>
          </a:prstGeom>
          <a:noFill/>
          <a:ln w="38100">
            <a:solidFill>
              <a:srgbClr val="C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2780741" y="1896270"/>
            <a:ext cx="4801315" cy="208672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落落の汤圆体" pitchFamily="2" charset="-128"/>
                <a:ea typeface="落落の汤圆体" pitchFamily="2" charset="-128"/>
                <a:cs typeface="落落の汤圆体" pitchFamily="2" charset="-128"/>
              </a:defRPr>
            </a:lvl1pPr>
          </a:lstStyle>
          <a:p>
            <a:pPr algn="ctr"/>
            <a:r>
              <a:rPr lang="zh-CN" altLang="en-US" sz="7200" dirty="0">
                <a:ln w="0"/>
                <a:solidFill>
                  <a:srgbClr val="CA0000"/>
                </a:solidFill>
                <a:latin typeface="+mn-lt"/>
                <a:ea typeface="+mn-ea"/>
                <a:cs typeface="+mn-ea"/>
                <a:sym typeface="+mn-lt"/>
              </a:rPr>
              <a:t>我伟大的</a:t>
            </a:r>
            <a:endParaRPr lang="en-US" altLang="zh-CN" sz="7200" dirty="0">
              <a:ln w="0"/>
              <a:solidFill>
                <a:srgbClr val="CA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7200" dirty="0">
                <a:ln w="0"/>
                <a:solidFill>
                  <a:srgbClr val="CA0000"/>
                </a:solidFill>
                <a:latin typeface="+mn-lt"/>
                <a:ea typeface="+mn-ea"/>
                <a:cs typeface="+mn-ea"/>
                <a:sym typeface="+mn-lt"/>
              </a:rPr>
              <a:t>父（母）亲</a:t>
            </a:r>
            <a:endParaRPr lang="zh-CN" altLang="en-US" sz="7200" dirty="0">
              <a:ln w="0"/>
              <a:solidFill>
                <a:srgbClr val="CA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2472" y="2462106"/>
            <a:ext cx="4659928" cy="37531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/>
          <a:stretch>
            <a:fillRect/>
          </a:stretch>
        </p:blipFill>
        <p:spPr>
          <a:xfrm rot="5400000">
            <a:off x="2657875" y="-2680144"/>
            <a:ext cx="6853979" cy="122142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4606" y="-2421154"/>
            <a:ext cx="7942789" cy="1169628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67443" y="1658628"/>
            <a:ext cx="1232971" cy="3411095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10867" y="2180678"/>
            <a:ext cx="1569660" cy="236699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算一算</a:t>
            </a:r>
            <a:endParaRPr lang="zh-CN" altLang="zh-CN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5847175" y="1045029"/>
            <a:ext cx="4884681" cy="5065486"/>
          </a:xfrm>
          <a:prstGeom prst="roundRect">
            <a:avLst/>
          </a:prstGeom>
          <a:noFill/>
          <a:ln w="38100">
            <a:solidFill>
              <a:srgbClr val="C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PA_标题 1"/>
          <p:cNvSpPr txBox="1"/>
          <p:nvPr>
            <p:custDataLst>
              <p:tags r:id="rId3"/>
            </p:custDataLst>
          </p:nvPr>
        </p:nvSpPr>
        <p:spPr>
          <a:xfrm>
            <a:off x="5903475" y="1420197"/>
            <a:ext cx="5262979" cy="4083509"/>
          </a:xfrm>
          <a:prstGeom prst="rect">
            <a:avLst/>
          </a:prstGeom>
        </p:spPr>
        <p:txBody>
          <a:bodyPr vert="eaVert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落落の汤圆体" pitchFamily="2" charset="-128"/>
                <a:ea typeface="落落の汤圆体" pitchFamily="2" charset="-128"/>
                <a:cs typeface="落落の汤圆体" pitchFamily="2" charset="-128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>
                <a:ln w="0"/>
                <a:solidFill>
                  <a:srgbClr val="CA0000"/>
                </a:solidFill>
                <a:latin typeface="+mn-lt"/>
                <a:ea typeface="+mn-ea"/>
                <a:cs typeface="+mn-ea"/>
                <a:sym typeface="+mn-lt"/>
              </a:rPr>
              <a:t>成长过程中，父母对我们倾注了许许多多，接下来就让我们来算算我们的成长账。</a:t>
            </a:r>
            <a:endParaRPr lang="zh-CN" altLang="en-US" dirty="0">
              <a:ln w="0"/>
              <a:solidFill>
                <a:srgbClr val="CA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77" y="1756375"/>
            <a:ext cx="5198787" cy="51987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/>
          <a:stretch>
            <a:fillRect/>
          </a:stretch>
        </p:blipFill>
        <p:spPr>
          <a:xfrm rot="5400000">
            <a:off x="2657875" y="-2680144"/>
            <a:ext cx="6853979" cy="122142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4606" y="-2421154"/>
            <a:ext cx="7942789" cy="1169628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70195" y="1406495"/>
            <a:ext cx="7482851" cy="4408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每日三餐需要的钱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X</a:t>
            </a: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元？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一个月一般有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30</a:t>
            </a: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天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*12</a:t>
            </a: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个月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*19</a:t>
            </a: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=</a:t>
            </a: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？</a:t>
            </a:r>
            <a:endParaRPr lang="zh-CN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每月零花钱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X</a:t>
            </a: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元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*12</a:t>
            </a: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个月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*19</a:t>
            </a: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=</a:t>
            </a: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？</a:t>
            </a:r>
            <a:endParaRPr lang="zh-CN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看病等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X</a:t>
            </a: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元</a:t>
            </a:r>
            <a:endParaRPr lang="zh-CN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外出游玩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X</a:t>
            </a: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元</a:t>
            </a:r>
            <a:endParaRPr lang="zh-CN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合计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=</a:t>
            </a: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？元</a:t>
            </a:r>
            <a:endParaRPr lang="zh-CN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4790693" y="3714642"/>
            <a:ext cx="5029745" cy="2253343"/>
          </a:xfrm>
          <a:prstGeom prst="round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946964" y="3933372"/>
            <a:ext cx="47876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        </a:t>
            </a:r>
            <a:r>
              <a:rPr lang="zh-CN" altLang="zh-CN" sz="2800" dirty="0">
                <a:solidFill>
                  <a:schemeClr val="bg1"/>
                </a:solidFill>
                <a:cs typeface="+mn-ea"/>
                <a:sym typeface="+mn-lt"/>
              </a:rPr>
              <a:t>物质方面的金钱也许有一天会还清的，但是父母为我们倾注的心血，我们即使用尽一生又怎么回报得</a:t>
            </a:r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完</a:t>
            </a:r>
            <a:r>
              <a:rPr lang="zh-CN" altLang="zh-CN" sz="2800" dirty="0">
                <a:solidFill>
                  <a:schemeClr val="bg1"/>
                </a:solidFill>
                <a:cs typeface="+mn-ea"/>
                <a:sym typeface="+mn-lt"/>
              </a:rPr>
              <a:t>呢？</a:t>
            </a:r>
            <a:endParaRPr lang="zh-CN" altLang="zh-CN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8" b="16167"/>
          <a:stretch>
            <a:fillRect/>
          </a:stretch>
        </p:blipFill>
        <p:spPr>
          <a:xfrm>
            <a:off x="7392958" y="639299"/>
            <a:ext cx="3572310" cy="24172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15451.092913385826,&quot;width&quot;:10492.626771653544}"/>
</p:tagLst>
</file>

<file path=ppt/tags/tag2.xml><?xml version="1.0" encoding="utf-8"?>
<p:tagLst xmlns:p="http://schemas.openxmlformats.org/presentationml/2006/main">
  <p:tag name="PA" val="v4.2.0"/>
</p:tagLst>
</file>

<file path=ppt/tags/tag3.xml><?xml version="1.0" encoding="utf-8"?>
<p:tagLst xmlns:p="http://schemas.openxmlformats.org/presentationml/2006/main">
  <p:tag name="PA" val="v4.2.0"/>
</p:tagLst>
</file>

<file path=ppt/tags/tag4.xml><?xml version="1.0" encoding="utf-8"?>
<p:tagLst xmlns:p="http://schemas.openxmlformats.org/presentationml/2006/main">
  <p:tag name="PA" val="v4.2.0"/>
</p:tagLst>
</file>

<file path=ppt/tags/tag5.xml><?xml version="1.0" encoding="utf-8"?>
<p:tagLst xmlns:p="http://schemas.openxmlformats.org/presentationml/2006/main">
  <p:tag name="KSO_WPP_MARK_KEY" val="6fa8a98d-3792-435a-be2e-70ff6d5836df"/>
  <p:tag name="COMMONDATA" val="eyJoZGlkIjoiOTQ2NzBkNDRmNjQ3OWU3MWIzZWE3MWYwZDY4YjBlOGI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mosqx3e">
      <a:majorFont>
        <a:latin typeface="字体视界-云梦深几许"/>
        <a:ea typeface="字体视界-云梦深几许"/>
        <a:cs typeface=""/>
      </a:majorFont>
      <a:minorFont>
        <a:latin typeface="字体视界-云梦深几许"/>
        <a:ea typeface="字体视界-云梦深几许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2247</Words>
  <Application>WPS 演示</Application>
  <PresentationFormat>宽屏</PresentationFormat>
  <Paragraphs>181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42" baseType="lpstr">
      <vt:lpstr>Arial</vt:lpstr>
      <vt:lpstr>宋体</vt:lpstr>
      <vt:lpstr>Wingdings</vt:lpstr>
      <vt:lpstr>字体视界-胖嘟嘟体</vt:lpstr>
      <vt:lpstr>落落の汤圆体</vt:lpstr>
      <vt:lpstr>Yu Gothic</vt:lpstr>
      <vt:lpstr>微软雅黑</vt:lpstr>
      <vt:lpstr>Arial Unicode MS</vt:lpstr>
      <vt:lpstr>字体视界-云梦深几许</vt:lpstr>
      <vt:lpstr>Segoe Print</vt:lpstr>
      <vt:lpstr>Calibri</vt:lpstr>
      <vt:lpstr>Meiryo</vt:lpstr>
      <vt:lpstr>Yu Gothic UI</vt:lpstr>
      <vt:lpstr>Arial Narrow</vt:lpstr>
      <vt:lpstr>Calibri Light</vt:lpstr>
      <vt:lpstr>Office 主题​​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admin</cp:lastModifiedBy>
  <cp:revision>32</cp:revision>
  <dcterms:created xsi:type="dcterms:W3CDTF">2018-04-18T06:17:00Z</dcterms:created>
  <dcterms:modified xsi:type="dcterms:W3CDTF">2022-11-24T06:11:32Z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03D0655FDFD9443691AEAC8A6EF3F5CA</vt:lpwstr>
  </property>
  <property fmtid="{D5CDD505-2E9C-101B-9397-08002B2CF9AE}" pid="3" name="KSOProductBuildVer">
    <vt:lpwstr>2052-11.1.0.12763</vt:lpwstr>
  </property>
</Properties>
</file>