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56" r:id="rId3"/>
    <p:sldId id="258" r:id="rId4"/>
    <p:sldId id="269" r:id="rId5"/>
    <p:sldId id="270" r:id="rId6"/>
    <p:sldId id="260" r:id="rId7"/>
    <p:sldId id="261" r:id="rId8"/>
    <p:sldId id="274" r:id="rId9"/>
    <p:sldId id="262" r:id="rId10"/>
    <p:sldId id="264" r:id="rId11"/>
    <p:sldId id="263" r:id="rId12"/>
    <p:sldId id="271" r:id="rId13"/>
    <p:sldId id="265" r:id="rId14"/>
    <p:sldId id="272" r:id="rId15"/>
    <p:sldId id="273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55DFC-DE20-43C1-893C-D9D03F21316C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64805-DC34-4426-B9D0-90952A56E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4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64805-DC34-4426-B9D0-90952A56E3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92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11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28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61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381000"/>
            <a:ext cx="8540750" cy="5641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01625" y="61722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BF60E8-DA24-4C34-B2AF-2ECA271FC4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09127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8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37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00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34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22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8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F41E-3CCC-475B-B24E-37A76A1F871F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DADD8-2D63-4200-B270-C5E5DCD88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5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26032;&#24314;&#25991;&#20214;&#22841;/&#20240;&#26080;&#36947;/&#21382;&#21490;FLASH/&#30772;&#37340;&#27785;&#33311;.rm" TargetMode="External"/><Relationship Id="rId2" Type="http://schemas.openxmlformats.org/officeDocument/2006/relationships/hyperlink" Target="&#26032;&#24314;&#25991;&#20214;&#22841;/&#20240;&#26080;&#36947;/&#21382;&#21490;FLASH/&#25351;&#40575;&#20026;&#39532;.rm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&#26032;&#24314;&#25991;&#20214;&#22841;/&#20240;&#26080;&#36947;/&#21382;&#21490;FLASH/&#22235;&#38754;&#26970;&#27468;.rm" TargetMode="External"/><Relationship Id="rId4" Type="http://schemas.openxmlformats.org/officeDocument/2006/relationships/hyperlink" Target="&#26032;&#24314;&#25991;&#20214;&#22841;/&#20240;&#26080;&#36947;/&#21382;&#21490;FLASH/&#32422;&#27861;&#19977;&#31456;.r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26032;&#24314;&#25991;&#20214;&#22841;/&#20240;&#26080;&#36947;/&#21382;&#21490;FLASH/&#30772;&#37340;&#27785;&#33311;.rm" TargetMode="External"/><Relationship Id="rId2" Type="http://schemas.openxmlformats.org/officeDocument/2006/relationships/hyperlink" Target="&#26032;&#24314;&#25991;&#20214;&#22841;/&#20240;&#26080;&#36947;/&#21382;&#21490;FLASH/&#25351;&#40575;&#20026;&#39532;.rm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&#26032;&#24314;&#25991;&#20214;&#22841;/&#20240;&#26080;&#36947;/&#21382;&#21490;FLASH/&#22235;&#38754;&#26970;&#27468;.rm" TargetMode="External"/><Relationship Id="rId4" Type="http://schemas.openxmlformats.org/officeDocument/2006/relationships/hyperlink" Target="&#26032;&#24314;&#25991;&#20214;&#22841;/&#20240;&#26080;&#36947;/&#21382;&#21490;FLASH/&#32422;&#27861;&#19977;&#31456;.r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1" y="405588"/>
            <a:ext cx="4303607" cy="512334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4904" y="2473841"/>
            <a:ext cx="783265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“治大国若烹小鲜”</a:t>
            </a:r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——《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道德经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02" y="4158737"/>
            <a:ext cx="4286250" cy="24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0284691">
            <a:off x="212453" y="139076"/>
            <a:ext cx="17299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讨论</a:t>
            </a:r>
            <a:endParaRPr lang="zh-CN" alt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638" y="1440953"/>
            <a:ext cx="862433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假如你是当时的百姓，你</a:t>
            </a:r>
            <a:r>
              <a:rPr lang="zh-CN" alt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会</a:t>
            </a:r>
            <a:r>
              <a:rPr lang="zh-CN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拥护</a:t>
            </a:r>
            <a:r>
              <a:rPr lang="zh-CN" alt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谁</a:t>
            </a:r>
            <a:r>
              <a:rPr lang="zh-CN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7" y="2549527"/>
            <a:ext cx="3359888" cy="2472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63" y="2549527"/>
            <a:ext cx="3303182" cy="24723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39957" y="2813277"/>
            <a:ext cx="1612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VS</a:t>
            </a:r>
            <a:endParaRPr lang="zh-CN" alt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9376" y="5181600"/>
            <a:ext cx="7314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要求：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小组讨论，用笔和纸写下来拥护谁？ 拥护的原因？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小组派代表来发言。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77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3" y="737433"/>
            <a:ext cx="7215962" cy="56666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41765" y="609842"/>
            <a:ext cx="1661993" cy="5380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“杀人者死，伤人及盗抵罪”</a:t>
            </a:r>
            <a:endParaRPr lang="en-US" altLang="zh-CN" sz="32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——《</a:t>
            </a: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史记</a:t>
            </a:r>
            <a:r>
              <a:rPr lang="en-US" altLang="zh-CN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高祖本纪</a:t>
            </a:r>
            <a:r>
              <a:rPr lang="en-US" altLang="zh-CN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2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" y="-1"/>
            <a:ext cx="9064051" cy="6892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77756" y="680283"/>
            <a:ext cx="38560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烧杀抢掠，火烧秦宫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38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3" y="3169173"/>
            <a:ext cx="3359888" cy="2472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74" y="3169173"/>
            <a:ext cx="3303182" cy="24723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82092" y="3262803"/>
            <a:ext cx="1612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VS</a:t>
            </a:r>
            <a:endParaRPr lang="zh-CN" alt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06773" y="5519687"/>
            <a:ext cx="511071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楚汉之争（</a:t>
            </a:r>
            <a: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公元前</a:t>
            </a:r>
            <a:r>
              <a:rPr lang="en-US" altLang="zh-CN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206</a:t>
            </a:r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公元前</a:t>
            </a:r>
            <a:r>
              <a:rPr lang="en-US" altLang="zh-CN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</a:t>
            </a:r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年）</a:t>
            </a:r>
            <a:endParaRPr lang="zh-CN" altLang="en-US" sz="3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上箭头 12"/>
          <p:cNvSpPr/>
          <p:nvPr/>
        </p:nvSpPr>
        <p:spPr>
          <a:xfrm>
            <a:off x="7158432" y="1976558"/>
            <a:ext cx="411125" cy="1096686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59152" y="310969"/>
            <a:ext cx="379952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公元前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年，刘邦建立了汉朝，都城在长安，史称西汉。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75130" y="5056726"/>
            <a:ext cx="23482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汉高祖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0653" y="785300"/>
            <a:ext cx="4847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第三幕：刘老汉美好晚年</a:t>
            </a:r>
            <a:endParaRPr lang="zh-CN" altLang="en-US" sz="4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65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40" y="3258878"/>
            <a:ext cx="2844209" cy="3413051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 rot="287148">
            <a:off x="5357743" y="133938"/>
            <a:ext cx="3678866" cy="3239386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我项羽论出身、论勇武都在刘邦之上，为什么我会失败？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1888" y="543077"/>
            <a:ext cx="3663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项羽的困惑</a:t>
            </a:r>
            <a:endParaRPr lang="zh-CN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619" y="2243215"/>
            <a:ext cx="568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得民心者得天下</a:t>
            </a:r>
            <a:endParaRPr lang="zh-CN" altLang="en-US" sz="6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7" y="3371136"/>
            <a:ext cx="4326499" cy="28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91864" y="923377"/>
            <a:ext cx="64787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你能想到哪些成语跟本课有关？</a:t>
            </a:r>
            <a:endParaRPr kumimoji="1" lang="zh-CN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4" name="Text Box 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331913" y="5589588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指鹿为马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358271" y="1840547"/>
            <a:ext cx="18325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斩木为</a:t>
            </a:r>
            <a:r>
              <a:rPr kumimoji="1" lang="zh-CN" alt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兵</a:t>
            </a:r>
            <a:endParaRPr kumimoji="1" lang="en-US" altLang="zh-CN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kumimoji="1" lang="zh-CN" alt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揭竿</a:t>
            </a:r>
            <a:r>
              <a:rPr kumimoji="1"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为旗</a:t>
            </a:r>
          </a:p>
        </p:txBody>
      </p:sp>
      <p:sp>
        <p:nvSpPr>
          <p:cNvPr id="40966" name="Text Box 6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431506" y="1928812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破釜沉舟</a:t>
            </a:r>
          </a:p>
        </p:txBody>
      </p:sp>
      <p:sp>
        <p:nvSpPr>
          <p:cNvPr id="40967" name="Text Box 7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323850" y="4724400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约法三章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494250" y="5927607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楚河汉界</a:t>
            </a:r>
          </a:p>
        </p:txBody>
      </p:sp>
      <p:sp>
        <p:nvSpPr>
          <p:cNvPr id="40969" name="Text Box 9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6084888" y="3068638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四面楚歌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900113" y="3213100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霸王别姬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446091" y="1935337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龙生九子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851275" y="3716338"/>
            <a:ext cx="30956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sz="32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三心二意</a:t>
            </a:r>
          </a:p>
        </p:txBody>
      </p:sp>
      <p:sp>
        <p:nvSpPr>
          <p:cNvPr id="30733" name="WordArt 15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2447925" cy="908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小活动</a:t>
            </a:r>
            <a:r>
              <a:rPr lang="zh-CN" alt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76" name="Text Box 1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745448" y="3930250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十面埋伏</a:t>
            </a:r>
          </a:p>
        </p:txBody>
      </p:sp>
      <p:sp>
        <p:nvSpPr>
          <p:cNvPr id="40977" name="Text Box 1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702093" y="3707809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以一当十</a:t>
            </a:r>
          </a:p>
        </p:txBody>
      </p:sp>
      <p:sp>
        <p:nvSpPr>
          <p:cNvPr id="40978" name="Text Box 1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153087" y="4512370"/>
            <a:ext cx="20377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明修栈道</a:t>
            </a:r>
            <a:endParaRPr kumimoji="1" lang="en-US" altLang="zh-CN" sz="32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kumimoji="1" lang="zh-CN" altLang="en-US" sz="32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暗渡陈仓</a:t>
            </a:r>
            <a:r>
              <a:rPr kumimoji="1"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04612" y="2579320"/>
            <a:ext cx="190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迎刃而解</a:t>
            </a:r>
            <a:endParaRPr lang="zh-CN" altLang="en-US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1592" y="5927606"/>
            <a:ext cx="2009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不卑不亢</a:t>
            </a:r>
            <a:endParaRPr lang="zh-CN" alt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6691" y="2770313"/>
            <a:ext cx="183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喜新厌旧</a:t>
            </a:r>
            <a:endParaRPr lang="zh-CN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69597" y="4438537"/>
            <a:ext cx="204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生生不息</a:t>
            </a:r>
            <a:endParaRPr lang="zh-CN" altLang="en-US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24476" y="5097460"/>
            <a:ext cx="18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无所用心</a:t>
            </a:r>
            <a:endParaRPr lang="zh-CN" altLang="en-US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69597" y="3495680"/>
            <a:ext cx="190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一知半解</a:t>
            </a:r>
            <a:endParaRPr lang="zh-CN" altLang="en-US" sz="32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161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  <p:bldP spid="40967" grpId="0"/>
      <p:bldP spid="40968" grpId="0"/>
      <p:bldP spid="40969" grpId="0"/>
      <p:bldP spid="40970" grpId="0"/>
      <p:bldP spid="40971" grpId="0"/>
      <p:bldP spid="40972" grpId="0"/>
      <p:bldP spid="40976" grpId="0"/>
      <p:bldP spid="40977" grpId="0"/>
      <p:bldP spid="40978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91864" y="923377"/>
            <a:ext cx="64787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你能想到哪些成语跟本课有关？</a:t>
            </a:r>
            <a:endParaRPr kumimoji="1" lang="zh-CN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4" name="Text Box 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040848" y="5884243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指鹿为马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238157" y="1979445"/>
            <a:ext cx="3821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斩木为</a:t>
            </a:r>
            <a:r>
              <a:rPr kumimoji="1" lang="zh-CN" alt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兵 揭竿</a:t>
            </a:r>
            <a:r>
              <a:rPr kumimoji="1"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为旗</a:t>
            </a:r>
          </a:p>
        </p:txBody>
      </p:sp>
      <p:sp>
        <p:nvSpPr>
          <p:cNvPr id="40966" name="Text Box 6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559311" y="1928831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破釜沉舟</a:t>
            </a:r>
          </a:p>
        </p:txBody>
      </p:sp>
      <p:sp>
        <p:nvSpPr>
          <p:cNvPr id="40967" name="Text Box 7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1046520" y="4826723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约法三章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700928" y="5658856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楚河汉界</a:t>
            </a:r>
          </a:p>
        </p:txBody>
      </p:sp>
      <p:sp>
        <p:nvSpPr>
          <p:cNvPr id="40969" name="Text Box 9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4658776" y="2836233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四面楚歌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425644" y="2872730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霸王别姬</a:t>
            </a:r>
          </a:p>
        </p:txBody>
      </p:sp>
      <p:sp>
        <p:nvSpPr>
          <p:cNvPr id="30733" name="WordArt 15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2447925" cy="908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小活动</a:t>
            </a:r>
            <a:r>
              <a:rPr lang="zh-CN" alt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76" name="Text Box 1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745448" y="3930250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十面埋伏</a:t>
            </a:r>
          </a:p>
        </p:txBody>
      </p:sp>
      <p:sp>
        <p:nvSpPr>
          <p:cNvPr id="40977" name="Text Box 1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742500" y="3927595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以一当十</a:t>
            </a:r>
          </a:p>
        </p:txBody>
      </p:sp>
      <p:sp>
        <p:nvSpPr>
          <p:cNvPr id="40978" name="Text Box 1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084043" y="4726569"/>
            <a:ext cx="3861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32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明修栈道 暗渡陈仓</a:t>
            </a:r>
            <a:r>
              <a:rPr kumimoji="1"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00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7284" cy="6927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737125" y="297713"/>
            <a:ext cx="7612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4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“伐无道，诛暴秦”</a:t>
            </a:r>
            <a:endParaRPr lang="zh-CN" altLang="en-US" sz="4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2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505" y="255181"/>
            <a:ext cx="594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第一幕：刘老汉的</a:t>
            </a:r>
            <a:r>
              <a:rPr lang="zh-CN" altLang="en-US" sz="4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彷徨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1506" y="1038928"/>
            <a:ext cx="84351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40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zh-CN" sz="4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刘老汉，已是年过半百之人，本应在家享受儿孙满堂之乐</a:t>
            </a:r>
            <a:r>
              <a:rPr lang="zh-CN" altLang="zh-CN" sz="40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40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没曾想</a:t>
            </a:r>
            <a:r>
              <a:rPr lang="zh-CN" altLang="zh-CN" sz="40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还要</a:t>
            </a:r>
            <a:r>
              <a:rPr lang="zh-CN" altLang="zh-CN" sz="4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到渔阳去戍守长城。想我那大儿子正在修长城，已是多年未相见。二儿子正在戍守边关，至今还未归还。老三正在忙耕田，租税那是一个沉甸甸。真是饭菜不得饱，一家难团圆；敢怒不敢言，唯恐遭劫难</a:t>
            </a:r>
            <a:r>
              <a:rPr lang="en-US" altLang="zh-CN" sz="4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zh-CN" sz="4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哎！</a:t>
            </a:r>
            <a:endParaRPr lang="zh-CN" altLang="en-US" sz="40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2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094" y="701977"/>
            <a:ext cx="87328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材料一：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秦朝法律规定，男子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岁就需要到官府登记户籍，从此开始服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徭役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，直到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岁才能免除。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据估计，当时全国人口有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2000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万，秦始皇北筑长城征调三十万，南戍五岭又五十万，修建阿房宫、骊山陵又七十余万，加上修驰道等其他徭役，每年征调服役的不下三百万人。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99937"/>
            <a:ext cx="3637713" cy="14533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33" y="4642885"/>
            <a:ext cx="4215994" cy="2101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5" y="3023563"/>
            <a:ext cx="4398560" cy="36312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514513" y="3161049"/>
            <a:ext cx="615553" cy="13025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秦驰道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1" y="3023563"/>
            <a:ext cx="404746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繁重的徭役</a:t>
            </a:r>
            <a:endParaRPr lang="zh-CN" altLang="en-US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094" y="54958"/>
            <a:ext cx="808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阅读材料，看看秦朝存在的问题有哪些？</a:t>
            </a:r>
            <a:endParaRPr lang="zh-CN" altLang="en-US" sz="32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607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035" y="611234"/>
            <a:ext cx="8732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材料二</a:t>
            </a:r>
            <a:r>
              <a:rPr lang="zh-CN" altLang="en-US" sz="32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秦朝的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赋税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，主要有田租、口赋、杂赋三种。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这些赋税加在一起，要占到农民收获物的三分之二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6830" y="2491413"/>
            <a:ext cx="8732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材料三</a:t>
            </a:r>
            <a:r>
              <a:rPr lang="zh-CN" altLang="en-US" sz="32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当时在秦国市场上，有这样一种奇怪的现象：鞋子没人买，拐杖确是抢手货。按照国家规定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一人有罪，家族和邻里都要受罪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即诛九族和连坐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5" descr="秦铁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8" y="4146697"/>
            <a:ext cx="4276181" cy="25180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64" y="4108619"/>
            <a:ext cx="4271940" cy="25686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39576" y="1615902"/>
            <a:ext cx="404746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沉重的赋税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39575" y="3937963"/>
            <a:ext cx="404746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残酷的刑罚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8094" y="54958"/>
            <a:ext cx="808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阅读材料，看看秦朝存在的问题有哪些？</a:t>
            </a:r>
            <a:endParaRPr lang="zh-CN" altLang="en-US" sz="32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03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93233" y="524541"/>
            <a:ext cx="605435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第二幕：刘老汉的抉择</a:t>
            </a:r>
            <a:endParaRPr lang="zh-CN" altLang="en-US" sz="4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40959" y="4401880"/>
            <a:ext cx="6489403" cy="15696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：刘老汉最终的选择是什么？</a:t>
            </a:r>
            <a:endParaRPr lang="en-US" altLang="zh-CN" sz="32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：起义的地点是哪里？</a:t>
            </a:r>
            <a:endParaRPr lang="en-US" altLang="zh-CN" sz="32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起义的领导人是谁？</a:t>
            </a:r>
            <a:endParaRPr lang="zh-CN" altLang="en-US" sz="32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43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9526"/>
            <a:ext cx="6881285" cy="6148474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661209" y="3202483"/>
            <a:ext cx="946234" cy="65359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910357" y="2715844"/>
            <a:ext cx="3104707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意义：</a:t>
            </a:r>
            <a:r>
              <a:rPr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陈胜吴广起义是中国</a:t>
            </a:r>
            <a:r>
              <a:rPr lang="zh-CN" altLang="en-US" sz="32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历史上第一次大规模的</a:t>
            </a:r>
            <a:r>
              <a:rPr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农民起义。革命首创精神鼓舞了后世劳动人民反抗残暴统治。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1385" y="125440"/>
            <a:ext cx="528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陈胜吴广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起义（大泽乡起义）</a:t>
            </a:r>
            <a:endParaRPr lang="zh-CN" altLang="en-US" sz="32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53" y="281384"/>
            <a:ext cx="2741317" cy="2241969"/>
          </a:xfrm>
          <a:prstGeom prst="rect">
            <a:avLst/>
          </a:prstGeom>
        </p:spPr>
      </p:pic>
      <p:sp>
        <p:nvSpPr>
          <p:cNvPr id="7" name="上箭头 6"/>
          <p:cNvSpPr/>
          <p:nvPr/>
        </p:nvSpPr>
        <p:spPr>
          <a:xfrm>
            <a:off x="3239385" y="2523353"/>
            <a:ext cx="276447" cy="609600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601432" y="1918790"/>
            <a:ext cx="18288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张楚政权</a:t>
            </a:r>
            <a:endParaRPr lang="zh-CN" altLang="en-US" sz="32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4847460" y="3416596"/>
            <a:ext cx="957917" cy="26119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rot="1089264">
            <a:off x="629921" y="5274794"/>
            <a:ext cx="234822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失败</a:t>
            </a:r>
            <a:endParaRPr lang="zh-CN" altLang="en-US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3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/>
      <p:bldP spid="7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7981"/>
            <a:ext cx="9144000" cy="32500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01"/>
            <a:ext cx="9143999" cy="6858000"/>
          </a:xfrm>
          <a:prstGeom prst="rect">
            <a:avLst/>
          </a:prstGeom>
        </p:spPr>
      </p:pic>
      <p:sp>
        <p:nvSpPr>
          <p:cNvPr id="5" name="左箭头 4"/>
          <p:cNvSpPr/>
          <p:nvPr/>
        </p:nvSpPr>
        <p:spPr>
          <a:xfrm>
            <a:off x="1673679" y="2441250"/>
            <a:ext cx="4620986" cy="433778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6" y="374608"/>
            <a:ext cx="2296631" cy="18075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6" y="2357708"/>
            <a:ext cx="2296630" cy="201638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098882" y="1278375"/>
            <a:ext cx="946234" cy="65359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箭头 8"/>
          <p:cNvSpPr/>
          <p:nvPr/>
        </p:nvSpPr>
        <p:spPr>
          <a:xfrm>
            <a:off x="5265964" y="1412421"/>
            <a:ext cx="938893" cy="40005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爆炸形 1 9"/>
          <p:cNvSpPr/>
          <p:nvPr/>
        </p:nvSpPr>
        <p:spPr>
          <a:xfrm>
            <a:off x="0" y="1028700"/>
            <a:ext cx="2927910" cy="314324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公元前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207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年秦朝灭亡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33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1647</TotalTime>
  <Words>581</Words>
  <Application>Microsoft Office PowerPoint</Application>
  <PresentationFormat>全屏显示(4:3)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黑体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墙墙</dc:creator>
  <cp:lastModifiedBy>墙墙</cp:lastModifiedBy>
  <cp:revision>152</cp:revision>
  <dcterms:created xsi:type="dcterms:W3CDTF">2015-10-06T04:36:34Z</dcterms:created>
  <dcterms:modified xsi:type="dcterms:W3CDTF">2015-10-21T12:29:46Z</dcterms:modified>
</cp:coreProperties>
</file>