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259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5BF48-7191-4AF9-AF66-5971C458990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69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8298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6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829800" cy="165576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solidFill>
                  <a:srgbClr val="80808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891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059543"/>
            <a:ext cx="10515600" cy="511742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</a:p>
          <a:p>
            <a:pPr lvl="2"/>
            <a:r>
              <a:rPr lang="zh-CN" altLang="en-US" sz="1800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 userDrawn="1"/>
        </p:nvGrpSpPr>
        <p:grpSpPr>
          <a:xfrm>
            <a:off x="0" y="2191657"/>
            <a:ext cx="12192001" cy="2989471"/>
            <a:chOff x="0" y="2191657"/>
            <a:chExt cx="12192001" cy="2989471"/>
          </a:xfrm>
        </p:grpSpPr>
        <p:sp>
          <p:nvSpPr>
            <p:cNvPr id="8" name="任意多边形 7"/>
            <p:cNvSpPr/>
            <p:nvPr userDrawn="1"/>
          </p:nvSpPr>
          <p:spPr>
            <a:xfrm>
              <a:off x="213978" y="2191657"/>
              <a:ext cx="11978023" cy="2989471"/>
            </a:xfrm>
            <a:custGeom>
              <a:avLst/>
              <a:gdLst>
                <a:gd name="connsiteX0" fmla="*/ 0 w 11978023"/>
                <a:gd name="connsiteY0" fmla="*/ 0 h 2989471"/>
                <a:gd name="connsiteX1" fmla="*/ 11978023 w 11978023"/>
                <a:gd name="connsiteY1" fmla="*/ 0 h 2989471"/>
                <a:gd name="connsiteX2" fmla="*/ 11978023 w 11978023"/>
                <a:gd name="connsiteY2" fmla="*/ 2989471 h 2989471"/>
                <a:gd name="connsiteX3" fmla="*/ 2989471 w 11978023"/>
                <a:gd name="connsiteY3" fmla="*/ 2989471 h 298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978023" h="2989471">
                  <a:moveTo>
                    <a:pt x="0" y="0"/>
                  </a:moveTo>
                  <a:lnTo>
                    <a:pt x="11978023" y="0"/>
                  </a:lnTo>
                  <a:lnTo>
                    <a:pt x="11978023" y="2989471"/>
                  </a:lnTo>
                  <a:lnTo>
                    <a:pt x="2989471" y="29894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0">
              <a:normAutofit/>
            </a:bodyPr>
            <a:lstStyle/>
            <a:p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9" name="直角三角形 8"/>
            <p:cNvSpPr/>
            <p:nvPr userDrawn="1"/>
          </p:nvSpPr>
          <p:spPr>
            <a:xfrm>
              <a:off x="0" y="2340939"/>
              <a:ext cx="2840189" cy="2840189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0">
              <a:normAutofit/>
            </a:bodyPr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任意多边形 9"/>
            <p:cNvSpPr/>
            <p:nvPr userDrawn="1"/>
          </p:nvSpPr>
          <p:spPr>
            <a:xfrm>
              <a:off x="214160" y="2294897"/>
              <a:ext cx="2696680" cy="2696680"/>
            </a:xfrm>
            <a:custGeom>
              <a:avLst/>
              <a:gdLst>
                <a:gd name="connsiteX0" fmla="*/ 0 w 3538728"/>
                <a:gd name="connsiteY0" fmla="*/ 0 h 3538728"/>
                <a:gd name="connsiteX1" fmla="*/ 3538728 w 3538728"/>
                <a:gd name="connsiteY1" fmla="*/ 3538728 h 3538728"/>
                <a:gd name="connsiteX2" fmla="*/ 3405621 w 3538728"/>
                <a:gd name="connsiteY2" fmla="*/ 3538728 h 3538728"/>
                <a:gd name="connsiteX3" fmla="*/ 0 w 3538728"/>
                <a:gd name="connsiteY3" fmla="*/ 133107 h 3538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38728" h="3538728">
                  <a:moveTo>
                    <a:pt x="0" y="0"/>
                  </a:moveTo>
                  <a:lnTo>
                    <a:pt x="3538728" y="3538728"/>
                  </a:lnTo>
                  <a:lnTo>
                    <a:pt x="3405621" y="3538728"/>
                  </a:lnTo>
                  <a:lnTo>
                    <a:pt x="0" y="13310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0">
              <a:normAutofit/>
            </a:bodyPr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cxnSp>
          <p:nvCxnSpPr>
            <p:cNvPr id="13" name="直接连接符 12"/>
            <p:cNvCxnSpPr/>
            <p:nvPr userDrawn="1"/>
          </p:nvCxnSpPr>
          <p:spPr>
            <a:xfrm>
              <a:off x="6238398" y="3609839"/>
              <a:ext cx="4455863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109200" y="2869200"/>
            <a:ext cx="4982400" cy="7416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891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</a:p>
          <a:p>
            <a:pPr lvl="2"/>
            <a:r>
              <a:rPr lang="zh-CN" altLang="en-US" sz="1800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</a:p>
          <a:p>
            <a:pPr lvl="2"/>
            <a:r>
              <a:rPr lang="zh-CN" altLang="en-US" sz="1800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0"/>
            <a:ext cx="10515600" cy="899886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</a:p>
          <a:p>
            <a:pPr lvl="2"/>
            <a:r>
              <a:rPr lang="zh-CN" altLang="en-US" sz="1800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</a:p>
          <a:p>
            <a:pPr lvl="2"/>
            <a:r>
              <a:rPr lang="zh-CN" altLang="en-US" sz="1800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522800" y="1123200"/>
            <a:ext cx="9831600" cy="2386800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r">
              <a:defRPr sz="11500"/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142971" y="1476928"/>
            <a:ext cx="7764034" cy="474468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0"/>
            <a:ext cx="10515600" cy="900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335200" y="2001600"/>
            <a:ext cx="5526000" cy="35064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801600" cy="419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479280" y="365125"/>
            <a:ext cx="187452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8503920" cy="5811838"/>
          </a:xfrm>
          <a:prstGeom prst="rect">
            <a:avLst/>
          </a:prstGeom>
        </p:spPr>
        <p:txBody>
          <a:bodyPr vert="eaVer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</a:p>
          <a:p>
            <a:pPr lvl="2"/>
            <a:r>
              <a:rPr lang="zh-CN" altLang="en-US" sz="1800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800" y="363600"/>
            <a:ext cx="10515600" cy="581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70222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59724" y="1567346"/>
            <a:ext cx="470184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59724" y="2338388"/>
            <a:ext cx="4701840" cy="378596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89616" y="1567346"/>
            <a:ext cx="470184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>
              <a:buNone/>
              <a:defRPr lang="zh-CN" altLang="en-US" b="0" smtClean="0"/>
            </a:lvl1pPr>
          </a:lstStyle>
          <a:p>
            <a:pPr marL="0" lvl="0" indent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89616" y="2357460"/>
            <a:ext cx="4701841" cy="376689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260850" cy="1600200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384800" y="457201"/>
            <a:ext cx="5970588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26085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2018/12/19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占位符 1"/>
          <p:cNvSpPr>
            <a:spLocks noGrp="1"/>
          </p:cNvSpPr>
          <p:nvPr>
            <p:ph type="title"/>
          </p:nvPr>
        </p:nvSpPr>
        <p:spPr>
          <a:xfrm>
            <a:off x="838200" y="203201"/>
            <a:ext cx="10515600" cy="5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3" name="文本占位符 2"/>
          <p:cNvSpPr>
            <a:spLocks noGrp="1"/>
          </p:cNvSpPr>
          <p:nvPr>
            <p:ph type="body" idx="1"/>
          </p:nvPr>
        </p:nvSpPr>
        <p:spPr>
          <a:xfrm>
            <a:off x="838200" y="928914"/>
            <a:ext cx="10515600" cy="5248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</a:p>
          <a:p>
            <a:pPr lvl="2"/>
            <a:r>
              <a:rPr lang="zh-CN" altLang="en-US" sz="1800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1pPr>
          </a:lstStyle>
          <a:p>
            <a:fld id="{C4960188-6160-4350-87E9-F61B667E3B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2018/12/19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1pPr>
          </a:lstStyle>
          <a:p>
            <a:fld id="{8B6539BD-6CDB-4164-AC55-48A06558E40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itchFamily="34" charset="0"/>
          <a:ea typeface="黑体" pitchFamily="49" charset="-122"/>
          <a:cs typeface="Arial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15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marL="685800" indent="-228600" algn="just" defTabSz="914400" rtl="0" eaLnBrk="1" latinLnBrk="0" hangingPunct="1">
        <a:lnSpc>
          <a:spcPct val="15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黑体" pitchFamily="49" charset="-122"/>
          <a:cs typeface="Arial" pitchFamily="34" charset="0"/>
        </a:defRPr>
      </a:lvl2pPr>
      <a:lvl3pPr marL="1143000" indent="-228600" algn="just" defTabSz="914400" rtl="0" eaLnBrk="1" latinLnBrk="0" hangingPunct="1">
        <a:lnSpc>
          <a:spcPct val="15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黑体" pitchFamily="49" charset="-122"/>
          <a:cs typeface="Arial" pitchFamily="34" charset="0"/>
        </a:defRPr>
      </a:lvl3pPr>
      <a:lvl4pPr marL="1600200" indent="-228600" algn="just" defTabSz="914400" rtl="0" eaLnBrk="1" latinLnBrk="0" hangingPunct="1">
        <a:lnSpc>
          <a:spcPct val="15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黑体" pitchFamily="49" charset="-122"/>
          <a:cs typeface="Arial" pitchFamily="34" charset="0"/>
        </a:defRPr>
      </a:lvl4pPr>
      <a:lvl5pPr marL="2057400" indent="-228600" algn="just" defTabSz="914400" rtl="0" eaLnBrk="1" latinLnBrk="0" hangingPunct="1">
        <a:lnSpc>
          <a:spcPct val="15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黑体" pitchFamily="49" charset="-122"/>
          <a:cs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" y="-13335"/>
            <a:ext cx="12064365" cy="69208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50315" y="1857058"/>
            <a:ext cx="9144000" cy="2387600"/>
          </a:xfrm>
        </p:spPr>
        <p:txBody>
          <a:bodyPr/>
          <a:lstStyle/>
          <a:p>
            <a:r>
              <a:rPr lang="zh-CN" altLang="zh-CN" sz="5400" b="1">
                <a:solidFill>
                  <a:schemeClr val="tx1"/>
                </a:solidFill>
                <a:latin typeface="黑体" charset="0"/>
                <a:ea typeface="黑体" charset="0"/>
              </a:rPr>
              <a:t>小学四年级体育</a:t>
            </a:r>
            <a:r>
              <a:rPr lang="zh-CN" altLang="zh-CN" sz="7200" b="1">
                <a:solidFill>
                  <a:schemeClr val="tx1"/>
                </a:solidFill>
                <a:latin typeface="黑体" charset="0"/>
                <a:ea typeface="黑体" charset="0"/>
              </a:rPr>
              <a:t/>
            </a:r>
            <a:br>
              <a:rPr lang="zh-CN" altLang="zh-CN" sz="7200" b="1">
                <a:solidFill>
                  <a:schemeClr val="tx1"/>
                </a:solidFill>
                <a:latin typeface="黑体" charset="0"/>
                <a:ea typeface="黑体" charset="0"/>
              </a:rPr>
            </a:br>
            <a:r>
              <a:rPr lang="zh-CN" altLang="zh-CN" sz="7200" b="1">
                <a:solidFill>
                  <a:schemeClr val="tx1"/>
                </a:solidFill>
                <a:latin typeface="黑体" charset="0"/>
                <a:ea typeface="黑体" charset="0"/>
              </a:rPr>
              <a:t>耐久跑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56055" y="4644073"/>
            <a:ext cx="9144000" cy="1655762"/>
          </a:xfrm>
        </p:spPr>
        <p:txBody>
          <a:bodyPr/>
          <a:lstStyle/>
          <a:p>
            <a:endParaRPr lang="zh-CN" altLang="en-US" b="1" dirty="0">
              <a:solidFill>
                <a:srgbClr val="FF0000"/>
              </a:solidFill>
            </a:endParaRPr>
          </a:p>
          <a:p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1055" y="365760"/>
            <a:ext cx="10515600" cy="6148705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zh-CN" altLang="en-US" b="1">
                <a:latin typeface="黑体" charset="0"/>
                <a:ea typeface="黑体" charset="0"/>
              </a:rPr>
              <a:t>一、教材分析：</a:t>
            </a:r>
            <a:br>
              <a:rPr lang="zh-CN" altLang="en-US" b="1">
                <a:latin typeface="黑体" charset="0"/>
                <a:ea typeface="黑体" charset="0"/>
              </a:rPr>
            </a:br>
            <a:r>
              <a:rPr lang="zh-CN" altLang="en-US" sz="4000">
                <a:sym typeface="+mn-ea"/>
              </a:rPr>
              <a:t>本课教学内容为小学体育田径内容：耐久跑</a:t>
            </a:r>
            <a:br>
              <a:rPr lang="zh-CN" altLang="en-US" sz="4000">
                <a:sym typeface="+mn-ea"/>
              </a:rPr>
            </a:br>
            <a:r>
              <a:rPr lang="zh-CN" altLang="en-US" sz="4000" b="1">
                <a:latin typeface="黑体" charset="0"/>
                <a:ea typeface="黑体" charset="0"/>
                <a:sym typeface="+mn-ea"/>
              </a:rPr>
              <a:t>二</a:t>
            </a:r>
            <a:r>
              <a:rPr lang="zh-CN" altLang="en-US" b="1">
                <a:latin typeface="黑体" charset="0"/>
                <a:ea typeface="黑体" charset="0"/>
                <a:sym typeface="+mn-ea"/>
              </a:rPr>
              <a:t>、教学重难点：</a:t>
            </a:r>
            <a:r>
              <a:rPr lang="zh-CN" altLang="en-US" b="1">
                <a:sym typeface="+mn-ea"/>
              </a:rPr>
              <a:t/>
            </a:r>
            <a:br>
              <a:rPr lang="zh-CN" altLang="en-US" b="1">
                <a:sym typeface="+mn-ea"/>
              </a:rPr>
            </a:br>
            <a:r>
              <a:rPr lang="zh-CN" altLang="en-US" sz="4000">
                <a:sym typeface="+mn-ea"/>
              </a:rPr>
              <a:t>重点：耐久跑的动作技术</a:t>
            </a:r>
            <a:br>
              <a:rPr lang="zh-CN" altLang="en-US" sz="4000">
                <a:sym typeface="+mn-ea"/>
              </a:rPr>
            </a:br>
            <a:r>
              <a:rPr lang="zh-CN" altLang="en-US" sz="4000">
                <a:sym typeface="+mn-ea"/>
              </a:rPr>
              <a:t>难点：呼吸节奏与动作配合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760095" y="603885"/>
            <a:ext cx="10864850" cy="59709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000" b="1">
                <a:solidFill>
                  <a:srgbClr val="C00000"/>
                </a:solidFill>
              </a:rPr>
              <a:t>三、教学目标分析</a:t>
            </a:r>
          </a:p>
          <a:p>
            <a:r>
              <a:rPr lang="zh-CN" altLang="en-US">
                <a:solidFill>
                  <a:srgbClr val="C00000"/>
                </a:solidFill>
              </a:rPr>
              <a:t>1、知识与技能：学生能够正确的掌握耐久跑的三个阶段的动作技巧，锻炼身体的心肺功能。</a:t>
            </a:r>
          </a:p>
          <a:p>
            <a:r>
              <a:rPr lang="zh-CN" altLang="en-US">
                <a:solidFill>
                  <a:srgbClr val="C00000"/>
                </a:solidFill>
              </a:rPr>
              <a:t>2、过程与方法：通过多次的练习和指导，学生能自己发现并合理分配自己的体力，从而能够更好的完成耐久跑，达到更好的锻炼身体的目的。</a:t>
            </a:r>
          </a:p>
          <a:p>
            <a:r>
              <a:rPr lang="zh-CN" altLang="en-US">
                <a:solidFill>
                  <a:srgbClr val="C00000"/>
                </a:solidFill>
              </a:rPr>
              <a:t>3、情感态度与价值观：培养学生不怕吃苦、顽强拼搏的优秀品质，提升认识自我价值的意识。</a:t>
            </a:r>
          </a:p>
          <a:p>
            <a:endParaRPr lang="zh-CN" altLang="en-US">
              <a:solidFill>
                <a:srgbClr val="C00000"/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5400" b="1">
                <a:solidFill>
                  <a:srgbClr val="C00000"/>
                </a:solidFill>
                <a:latin typeface="黑体" charset="0"/>
                <a:ea typeface="黑体" charset="0"/>
              </a:rPr>
              <a:t>四、过程分析：</a:t>
            </a: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748665" y="1658620"/>
            <a:ext cx="10515600" cy="4224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>
                <a:solidFill>
                  <a:srgbClr val="C00000"/>
                </a:solidFill>
                <a:latin typeface="+mn-ea"/>
                <a:ea typeface="+mn-ea"/>
                <a:sym typeface="+mn-ea"/>
              </a:rPr>
              <a:t>1</a:t>
            </a:r>
            <a:r>
              <a:rPr lang="zh-CN" altLang="en-US">
                <a:solidFill>
                  <a:srgbClr val="C00000"/>
                </a:solidFill>
                <a:latin typeface="+mn-ea"/>
                <a:ea typeface="+mn-ea"/>
                <a:sym typeface="+mn-ea"/>
              </a:rPr>
              <a:t>、课的开始，布置本课任务，组织学生做好准备活动及游戏，讲解游戏方法。让学生了解本课学习任务及游戏方法，并自主做游戏。做好课前热身准备，调动学生学习积极性。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FB11"/>
            </a:gs>
            <a:gs pos="100000">
              <a:srgbClr val="83830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5389245"/>
          </a:xfrm>
        </p:spPr>
        <p:txBody>
          <a:bodyPr>
            <a:normAutofit fontScale="90000"/>
          </a:bodyPr>
          <a:lstStyle/>
          <a:p>
            <a:r>
              <a:rPr lang="zh-CN" altLang="en-US" sz="6000"/>
              <a:t/>
            </a:r>
            <a:br>
              <a:rPr lang="zh-CN" altLang="en-US" sz="6000"/>
            </a:br>
            <a:r>
              <a:rPr lang="zh-CN" altLang="en-US" sz="6000">
                <a:solidFill>
                  <a:srgbClr val="C00000"/>
                </a:solidFill>
              </a:rPr>
              <a:t>2、情景引入新授课内容，布置作战任务，学生按照徒手——拿拉罐——牵皮筋的顺序进行蛇形跑。按顺序分成一、二两个小组进行练习。在游戏中进行耐久跑练习，体现玩中学，玩中练。</a:t>
            </a:r>
            <a:r>
              <a:rPr lang="zh-CN" altLang="en-US"/>
              <a:t/>
            </a:r>
            <a:br>
              <a:rPr lang="zh-CN" altLang="en-US"/>
            </a:b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390"/>
          </a:xfrm>
        </p:spPr>
        <p:txBody>
          <a:bodyPr>
            <a:normAutofit/>
          </a:bodyPr>
          <a:lstStyle/>
          <a:p>
            <a:r>
              <a:rPr lang="zh-CN" altLang="en-US" sz="4800">
                <a:solidFill>
                  <a:srgbClr val="C00000"/>
                </a:solidFill>
                <a:sym typeface="+mn-ea"/>
              </a:rPr>
              <a:t>3、进行拓展练习，鼓励学生完成“远征”，不断强调摆臂，步伐轻快，注意节奏。练习时分两个小组，两路纵队，右手牵皮筋，左手拿拉罐，按照规定顺序跑进。帮助学生快速熟练的掌握耐久跑的动作技术要领。教师及时发现练习中的问题，并予以指导，引导学生完成游戏。</a:t>
            </a:r>
          </a:p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390"/>
          </a:xfrm>
        </p:spPr>
        <p:txBody>
          <a:bodyPr>
            <a:normAutofit/>
          </a:bodyPr>
          <a:lstStyle/>
          <a:p>
            <a:r>
              <a:rPr lang="zh-CN" altLang="en-US" sz="4800" b="1">
                <a:solidFill>
                  <a:srgbClr val="C00000"/>
                </a:solidFill>
                <a:latin typeface="黑体" charset="0"/>
                <a:ea typeface="黑体" charset="0"/>
                <a:sym typeface="+mn-ea"/>
              </a:rPr>
              <a:t>五、教学评价</a:t>
            </a:r>
            <a:br>
              <a:rPr lang="zh-CN" altLang="en-US" sz="4800" b="1">
                <a:solidFill>
                  <a:srgbClr val="C00000"/>
                </a:solidFill>
                <a:latin typeface="黑体" charset="0"/>
                <a:ea typeface="黑体" charset="0"/>
                <a:sym typeface="+mn-ea"/>
              </a:rPr>
            </a:br>
            <a:endParaRPr lang="zh-CN" altLang="en-US" sz="4800" b="1">
              <a:solidFill>
                <a:srgbClr val="C00000"/>
              </a:solidFill>
              <a:latin typeface="黑体" charset="0"/>
              <a:ea typeface="黑体" charset="0"/>
              <a:sym typeface="+mn-ea"/>
            </a:endParaRPr>
          </a:p>
          <a:p>
            <a:r>
              <a:rPr lang="zh-CN" altLang="en-US" sz="4000">
                <a:solidFill>
                  <a:srgbClr val="C00000"/>
                </a:solidFill>
              </a:rPr>
              <a:t>组织学生分组进行自评、互评，小组中相互商讨，大胆表现，自我总结本课的表现；小组总结本节课的收获；同学间相互评价课上的表现；教师指出课上出现的问题和值得发扬的地方，鼓励学生加以改进。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>
                <a:latin typeface="+mj-lt"/>
                <a:ea typeface="+mj-ea"/>
                <a:cs typeface="+mj-cs"/>
              </a:rPr>
              <a:t>谢谢大家！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162"/>
  <p:tag name="KSO_WM_TAG_VERSION" val="1.0"/>
  <p:tag name="KSO_WM_SLIDE_ID" val="custom160162_29"/>
  <p:tag name="KSO_WM_SLIDE_INDEX" val="29"/>
  <p:tag name="KSO_WM_SLIDE_ITEM_CNT" val="1"/>
  <p:tag name="KSO_WM_SLIDE_LAYOUT" val="a"/>
  <p:tag name="KSO_WM_SLIDE_LAYOUT_CNT" val="1"/>
  <p:tag name="KSO_WM_SLIDE_TYPE" val="endPage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162"/>
  <p:tag name="KSO_WM_UNIT_TYPE" val="a"/>
  <p:tag name="KSO_WM_UNIT_INDEX" val="1"/>
  <p:tag name="KSO_WM_UNIT_ID" val="custom160162_30*a*1"/>
  <p:tag name="KSO_WM_UNIT_CLEAR" val="1"/>
  <p:tag name="KSO_WM_UNIT_LAYERLEVEL" val="1"/>
  <p:tag name="KSO_WM_UNIT_VALUE" val="8"/>
  <p:tag name="KSO_WM_UNIT_ISCONTENTSTITLE" val="0"/>
  <p:tag name="KSO_WM_UNIT_HIGHLIGHT" val="0"/>
  <p:tag name="KSO_WM_UNIT_COMPATIBLE" val="0"/>
  <p:tag name="KSO_WM_UNIT_PRESET_TEXT" val="谢谢大家！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自定义 1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BE"/>
      </a:accent1>
      <a:accent2>
        <a:srgbClr val="7F7F7F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50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宽屏</PresentationFormat>
  <Paragraphs>14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黑体</vt:lpstr>
      <vt:lpstr>宋体</vt:lpstr>
      <vt:lpstr>Arial</vt:lpstr>
      <vt:lpstr>Calibri</vt:lpstr>
      <vt:lpstr>Calibri Light</vt:lpstr>
      <vt:lpstr>Office 主题</vt:lpstr>
      <vt:lpstr>1_Office 主题</vt:lpstr>
      <vt:lpstr>小学四年级体育 耐久跑</vt:lpstr>
      <vt:lpstr>一、教材分析： 本课教学内容为小学体育田径内容：耐久跑 二、教学重难点： 重点：耐久跑的动作技术 难点：呼吸节奏与动作配合</vt:lpstr>
      <vt:lpstr>PowerPoint 演示文稿</vt:lpstr>
      <vt:lpstr>四、过程分析：</vt:lpstr>
      <vt:lpstr> 2、情景引入新授课内容，布置作战任务，学生按照徒手——拿拉罐——牵皮筋的顺序进行蛇形跑。按顺序分成一、二两个小组进行练习。在游戏中进行耐久跑练习，体现玩中学，玩中练。 </vt:lpstr>
      <vt:lpstr>3、进行拓展练习，鼓励学生完成“远征”，不断强调摆臂，步伐轻快，注意节奏。练习时分两个小组，两路纵队，右手牵皮筋，左手拿拉罐，按照规定顺序跑进。帮助学生快速熟练的掌握耐久跑的动作技术要领。教师及时发现练习中的问题，并予以指导，引导学生完成游戏。 </vt:lpstr>
      <vt:lpstr>五、教学评价  组织学生分组进行自评、互评，小组中相互商讨，大胆表现，自我总结本课的表现；小组总结本节课的收获；同学间相互评价课上的表现；教师指出课上出现的问题和值得发扬的地方，鼓励学生加以改进。</vt:lpstr>
      <vt:lpstr>谢谢大家！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kanghaili</dc:creator>
  <cp:lastModifiedBy>PC</cp:lastModifiedBy>
  <cp:revision>4</cp:revision>
  <dcterms:created xsi:type="dcterms:W3CDTF">2016-03-11T06:54:04Z</dcterms:created>
  <dcterms:modified xsi:type="dcterms:W3CDTF">2018-12-19T06:23:22Z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