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4"/>
  </p:notesMasterIdLst>
  <p:sldIdLst>
    <p:sldId id="256" r:id="rId2"/>
    <p:sldId id="257" r:id="rId3"/>
    <p:sldId id="258" r:id="rId4"/>
    <p:sldId id="259" r:id="rId5"/>
    <p:sldId id="260" r:id="rId6"/>
    <p:sldId id="261" r:id="rId7"/>
    <p:sldId id="263" r:id="rId8"/>
    <p:sldId id="264" r:id="rId9"/>
    <p:sldId id="265" r:id="rId10"/>
    <p:sldId id="266" r:id="rId11"/>
    <p:sldId id="268" r:id="rId12"/>
    <p:sldId id="270" r:id="rId13"/>
    <p:sldId id="271" r:id="rId14"/>
    <p:sldId id="272" r:id="rId15"/>
    <p:sldId id="273" r:id="rId16"/>
    <p:sldId id="274" r:id="rId17"/>
    <p:sldId id="275" r:id="rId18"/>
    <p:sldId id="276" r:id="rId19"/>
    <p:sldId id="277" r:id="rId20"/>
    <p:sldId id="278" r:id="rId21"/>
    <p:sldId id="279" r:id="rId22"/>
    <p:sldId id="280" r:id="rId23"/>
    <p:sldId id="282" r:id="rId24"/>
    <p:sldId id="283" r:id="rId25"/>
    <p:sldId id="284" r:id="rId26"/>
    <p:sldId id="285" r:id="rId27"/>
    <p:sldId id="286" r:id="rId28"/>
    <p:sldId id="287" r:id="rId29"/>
    <p:sldId id="289" r:id="rId30"/>
    <p:sldId id="290" r:id="rId31"/>
    <p:sldId id="291" r:id="rId32"/>
    <p:sldId id="292" r:id="rId33"/>
    <p:sldId id="293" r:id="rId34"/>
    <p:sldId id="288" r:id="rId35"/>
    <p:sldId id="294" r:id="rId36"/>
    <p:sldId id="295" r:id="rId37"/>
    <p:sldId id="296" r:id="rId38"/>
    <p:sldId id="298" r:id="rId39"/>
    <p:sldId id="299" r:id="rId40"/>
    <p:sldId id="300" r:id="rId41"/>
    <p:sldId id="297" r:id="rId42"/>
    <p:sldId id="301" r:id="rId43"/>
    <p:sldId id="302" r:id="rId44"/>
    <p:sldId id="303" r:id="rId45"/>
    <p:sldId id="304" r:id="rId46"/>
    <p:sldId id="305" r:id="rId47"/>
    <p:sldId id="306" r:id="rId48"/>
    <p:sldId id="307" r:id="rId49"/>
    <p:sldId id="308" r:id="rId50"/>
    <p:sldId id="309" r:id="rId51"/>
    <p:sldId id="310" r:id="rId52"/>
    <p:sldId id="311" r:id="rId5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66"/>
    <a:srgbClr val="003366"/>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7CE84F3-28C3-443E-9E96-99CF82512B78}" styleName="深色样式 1 - 强调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深色样式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929F9F4-4A8F-4326-A1B4-22849713DDAB}" styleName="深色样式 1 - 强调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深色样式 1 - 强调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5" d="100"/>
          <a:sy n="105" d="100"/>
        </p:scale>
        <p:origin x="-1146"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4F2DB692-0159-4133-9224-BBE98E57758D}" type="datetimeFigureOut">
              <a:rPr lang="zh-CN" altLang="en-US"/>
              <a:pPr>
                <a:defRPr/>
              </a:pPr>
              <a:t>2010/1/31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DE4865E5-A091-4EF6-B819-3FD948ABFB74}"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p:spPr>
      </p:sp>
      <p:sp>
        <p:nvSpPr>
          <p:cNvPr id="58371" name="备注占位符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zh-CN" altLang="en-US" smtClean="0"/>
          </a:p>
        </p:txBody>
      </p:sp>
      <p:sp>
        <p:nvSpPr>
          <p:cNvPr id="58372"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79A78A5-FB72-452A-ABE5-2D3D37A014D6}" type="slidenum">
              <a:rPr lang="zh-CN" altLang="en-US"/>
              <a:pPr fontAlgn="base">
                <a:spcBef>
                  <a:spcPct val="0"/>
                </a:spcBef>
                <a:spcAft>
                  <a:spcPct val="0"/>
                </a:spcAft>
              </a:pPr>
              <a:t>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zh-CN" altLang="en-US" smtClean="0"/>
              <a:t>单击此处编辑母版副标题样式</a:t>
            </a:r>
            <a:endParaRPr lang="en-US"/>
          </a:p>
        </p:txBody>
      </p:sp>
      <p:sp>
        <p:nvSpPr>
          <p:cNvPr id="4" name="日期占位符 9"/>
          <p:cNvSpPr>
            <a:spLocks noGrp="1"/>
          </p:cNvSpPr>
          <p:nvPr>
            <p:ph type="dt" sz="half" idx="10"/>
          </p:nvPr>
        </p:nvSpPr>
        <p:spPr/>
        <p:txBody>
          <a:bodyPr/>
          <a:lstStyle>
            <a:lvl1pPr>
              <a:defRPr/>
            </a:lvl1pPr>
          </a:lstStyle>
          <a:p>
            <a:pPr>
              <a:defRPr/>
            </a:pPr>
            <a:fld id="{532D3163-6123-47B3-849C-E6AA6E26A25D}" type="datetimeFigureOut">
              <a:rPr lang="zh-CN" altLang="en-US"/>
              <a:pPr>
                <a:defRPr/>
              </a:pPr>
              <a:t>2010/1/31</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60979A67-3B4A-4440-A34B-38090D276764}" type="slidenum">
              <a:rPr lang="zh-CN" altLang="en-US"/>
              <a:pPr>
                <a:defRPr/>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D621E60F-C325-4A4B-A13C-5EE8ADE32AC3}" type="datetimeFigureOut">
              <a:rPr lang="zh-CN" altLang="en-US"/>
              <a:pPr>
                <a:defRPr/>
              </a:pPr>
              <a:t>2010/1/31</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89743303-F277-4D2C-B2B4-EEFC423DE549}" type="slidenum">
              <a:rPr lang="zh-CN" altLang="en-US"/>
              <a:pPr>
                <a:defRPr/>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457200" y="914401"/>
            <a:ext cx="6019800" cy="5211763"/>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EB32D624-1FF5-492F-97FA-1B23B24BA3AA}" type="datetimeFigureOut">
              <a:rPr lang="zh-CN" altLang="en-US"/>
              <a:pPr>
                <a:defRPr/>
              </a:pPr>
              <a:t>2010/1/31</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C107934F-4092-4CD2-BC84-17EE22A05738}" type="slidenum">
              <a:rPr lang="zh-CN" altLang="en-US"/>
              <a:pPr>
                <a:defRPr/>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685800" y="609600"/>
            <a:ext cx="77724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685800" y="1981200"/>
            <a:ext cx="7772400" cy="4114800"/>
          </a:xfrm>
        </p:spPr>
        <p:txBody>
          <a:bodyPr>
            <a:normAutofit/>
          </a:bodyPr>
          <a:lstStyle/>
          <a:p>
            <a:pPr lvl="0"/>
            <a:endParaRPr lang="zh-CN" altLang="en-US" noProof="0"/>
          </a:p>
        </p:txBody>
      </p:sp>
      <p:sp>
        <p:nvSpPr>
          <p:cNvPr id="4" name="日期占位符 3"/>
          <p:cNvSpPr>
            <a:spLocks noGrp="1"/>
          </p:cNvSpPr>
          <p:nvPr>
            <p:ph type="dt" sz="half" idx="10"/>
          </p:nvPr>
        </p:nvSpPr>
        <p:spPr>
          <a:xfrm>
            <a:off x="685800" y="6248400"/>
            <a:ext cx="1905000" cy="457200"/>
          </a:xfrm>
        </p:spPr>
        <p:txBody>
          <a:bodyPr/>
          <a:lstStyle>
            <a:lvl1pPr>
              <a:defRPr/>
            </a:lvl1pPr>
          </a:lstStyle>
          <a:p>
            <a:pPr>
              <a:defRPr/>
            </a:pPr>
            <a:endParaRPr lang="en-US" altLang="zh-CN"/>
          </a:p>
        </p:txBody>
      </p:sp>
      <p:sp>
        <p:nvSpPr>
          <p:cNvPr id="5" name="页脚占位符 4"/>
          <p:cNvSpPr>
            <a:spLocks noGrp="1"/>
          </p:cNvSpPr>
          <p:nvPr>
            <p:ph type="ftr" sz="quarter" idx="11"/>
          </p:nvPr>
        </p:nvSpPr>
        <p:spPr>
          <a:xfrm>
            <a:off x="3124200" y="6248400"/>
            <a:ext cx="2895600" cy="457200"/>
          </a:xfrm>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a:xfrm>
            <a:off x="6553200" y="6248400"/>
            <a:ext cx="1905000" cy="457200"/>
          </a:xfrm>
        </p:spPr>
        <p:txBody>
          <a:bodyPr/>
          <a:lstStyle>
            <a:lvl1pPr>
              <a:defRPr/>
            </a:lvl1pPr>
          </a:lstStyle>
          <a:p>
            <a:pPr>
              <a:defRPr/>
            </a:pPr>
            <a:fld id="{CAC97588-3E3D-40DC-BABE-235C7849027A}"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9"/>
          <p:cNvSpPr>
            <a:spLocks noGrp="1"/>
          </p:cNvSpPr>
          <p:nvPr>
            <p:ph type="dt" sz="half" idx="10"/>
          </p:nvPr>
        </p:nvSpPr>
        <p:spPr/>
        <p:txBody>
          <a:bodyPr/>
          <a:lstStyle>
            <a:lvl1pPr>
              <a:defRPr/>
            </a:lvl1pPr>
          </a:lstStyle>
          <a:p>
            <a:pPr>
              <a:defRPr/>
            </a:pPr>
            <a:fld id="{31713E1D-BC73-4D13-BD82-0919FD0ABC96}" type="datetimeFigureOut">
              <a:rPr lang="zh-CN" altLang="en-US"/>
              <a:pPr>
                <a:defRPr/>
              </a:pPr>
              <a:t>2010/1/31</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E8FF1723-A36C-453C-B0EF-80B318241A7D}" type="slidenum">
              <a:rPr lang="zh-CN" altLang="en-US"/>
              <a:pPr>
                <a:defRPr/>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zh-CN" altLang="en-US" smtClean="0"/>
              <a:t>单击此处编辑母版文本样式</a:t>
            </a:r>
          </a:p>
        </p:txBody>
      </p:sp>
      <p:sp>
        <p:nvSpPr>
          <p:cNvPr id="4" name="日期占位符 9"/>
          <p:cNvSpPr>
            <a:spLocks noGrp="1"/>
          </p:cNvSpPr>
          <p:nvPr>
            <p:ph type="dt" sz="half" idx="10"/>
          </p:nvPr>
        </p:nvSpPr>
        <p:spPr/>
        <p:txBody>
          <a:bodyPr/>
          <a:lstStyle>
            <a:lvl1pPr>
              <a:defRPr/>
            </a:lvl1pPr>
          </a:lstStyle>
          <a:p>
            <a:pPr>
              <a:defRPr/>
            </a:pPr>
            <a:fld id="{ED93BB0B-0494-4817-B6E8-23F5DF53C391}" type="datetimeFigureOut">
              <a:rPr lang="zh-CN" altLang="en-US"/>
              <a:pPr>
                <a:defRPr/>
              </a:pPr>
              <a:t>2010/1/31</a:t>
            </a:fld>
            <a:endParaRPr lang="zh-CN" altLang="en-US"/>
          </a:p>
        </p:txBody>
      </p:sp>
      <p:sp>
        <p:nvSpPr>
          <p:cNvPr id="5" name="页脚占位符 21"/>
          <p:cNvSpPr>
            <a:spLocks noGrp="1"/>
          </p:cNvSpPr>
          <p:nvPr>
            <p:ph type="ftr" sz="quarter" idx="11"/>
          </p:nvPr>
        </p:nvSpPr>
        <p:spPr/>
        <p:txBody>
          <a:bodyPr/>
          <a:lstStyle>
            <a:lvl1pPr>
              <a:defRPr/>
            </a:lvl1pPr>
          </a:lstStyle>
          <a:p>
            <a:pPr>
              <a:defRPr/>
            </a:pPr>
            <a:endParaRPr lang="zh-CN" altLang="en-US"/>
          </a:p>
        </p:txBody>
      </p:sp>
      <p:sp>
        <p:nvSpPr>
          <p:cNvPr id="6" name="灯片编号占位符 17"/>
          <p:cNvSpPr>
            <a:spLocks noGrp="1"/>
          </p:cNvSpPr>
          <p:nvPr>
            <p:ph type="sldNum" sz="quarter" idx="12"/>
          </p:nvPr>
        </p:nvSpPr>
        <p:spPr/>
        <p:txBody>
          <a:bodyPr/>
          <a:lstStyle>
            <a:lvl1pPr>
              <a:defRPr/>
            </a:lvl1pPr>
          </a:lstStyle>
          <a:p>
            <a:pPr>
              <a:defRPr/>
            </a:pPr>
            <a:fld id="{383CF69F-10AC-4DDA-94B1-10C95A8B34AA}" type="slidenum">
              <a:rPr lang="zh-CN" altLang="en-US"/>
              <a:pPr>
                <a:defRPr/>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CAE53FC6-C759-4AD8-A048-6A98B38F0546}" type="datetimeFigureOut">
              <a:rPr lang="zh-CN" altLang="en-US"/>
              <a:pPr>
                <a:defRPr/>
              </a:pPr>
              <a:t>2010/1/31</a:t>
            </a:fld>
            <a:endParaRPr lang="zh-CN" altLang="en-US"/>
          </a:p>
        </p:txBody>
      </p:sp>
      <p:sp>
        <p:nvSpPr>
          <p:cNvPr id="6" name="页脚占位符 21"/>
          <p:cNvSpPr>
            <a:spLocks noGrp="1"/>
          </p:cNvSpPr>
          <p:nvPr>
            <p:ph type="ftr" sz="quarter" idx="11"/>
          </p:nvPr>
        </p:nvSpPr>
        <p:spPr/>
        <p:txBody>
          <a:bodyPr/>
          <a:lstStyle>
            <a:lvl1pPr>
              <a:defRPr/>
            </a:lvl1pPr>
          </a:lstStyle>
          <a:p>
            <a:pPr>
              <a:defRPr/>
            </a:pP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8414FE48-8A44-48C5-B99C-700C6B30BD6C}" type="slidenum">
              <a:rPr lang="zh-CN" altLang="en-US"/>
              <a:pPr>
                <a:defRPr/>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9"/>
          <p:cNvSpPr>
            <a:spLocks noGrp="1"/>
          </p:cNvSpPr>
          <p:nvPr>
            <p:ph type="dt" sz="half" idx="10"/>
          </p:nvPr>
        </p:nvSpPr>
        <p:spPr/>
        <p:txBody>
          <a:bodyPr/>
          <a:lstStyle>
            <a:lvl1pPr>
              <a:defRPr/>
            </a:lvl1pPr>
          </a:lstStyle>
          <a:p>
            <a:pPr>
              <a:defRPr/>
            </a:pPr>
            <a:fld id="{01D47316-4061-4E6A-AD63-F16F8D607CB1}" type="datetimeFigureOut">
              <a:rPr lang="zh-CN" altLang="en-US"/>
              <a:pPr>
                <a:defRPr/>
              </a:pPr>
              <a:t>2010/1/31</a:t>
            </a:fld>
            <a:endParaRPr lang="zh-CN" altLang="en-US"/>
          </a:p>
        </p:txBody>
      </p:sp>
      <p:sp>
        <p:nvSpPr>
          <p:cNvPr id="8" name="页脚占位符 21"/>
          <p:cNvSpPr>
            <a:spLocks noGrp="1"/>
          </p:cNvSpPr>
          <p:nvPr>
            <p:ph type="ftr" sz="quarter" idx="11"/>
          </p:nvPr>
        </p:nvSpPr>
        <p:spPr/>
        <p:txBody>
          <a:bodyPr/>
          <a:lstStyle>
            <a:lvl1pPr>
              <a:defRPr/>
            </a:lvl1pPr>
          </a:lstStyle>
          <a:p>
            <a:pPr>
              <a:defRPr/>
            </a:pPr>
            <a:endParaRPr lang="zh-CN" altLang="en-US"/>
          </a:p>
        </p:txBody>
      </p:sp>
      <p:sp>
        <p:nvSpPr>
          <p:cNvPr id="9" name="灯片编号占位符 17"/>
          <p:cNvSpPr>
            <a:spLocks noGrp="1"/>
          </p:cNvSpPr>
          <p:nvPr>
            <p:ph type="sldNum" sz="quarter" idx="12"/>
          </p:nvPr>
        </p:nvSpPr>
        <p:spPr/>
        <p:txBody>
          <a:bodyPr/>
          <a:lstStyle>
            <a:lvl1pPr>
              <a:defRPr/>
            </a:lvl1pPr>
          </a:lstStyle>
          <a:p>
            <a:pPr>
              <a:defRPr/>
            </a:pPr>
            <a:fld id="{E0F03013-F277-44D9-8668-1D913E06E689}" type="slidenum">
              <a:rPr lang="zh-CN" altLang="en-US"/>
              <a:pPr>
                <a:defRPr/>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日期占位符 9"/>
          <p:cNvSpPr>
            <a:spLocks noGrp="1"/>
          </p:cNvSpPr>
          <p:nvPr>
            <p:ph type="dt" sz="half" idx="10"/>
          </p:nvPr>
        </p:nvSpPr>
        <p:spPr/>
        <p:txBody>
          <a:bodyPr/>
          <a:lstStyle>
            <a:lvl1pPr>
              <a:defRPr/>
            </a:lvl1pPr>
          </a:lstStyle>
          <a:p>
            <a:pPr>
              <a:defRPr/>
            </a:pPr>
            <a:fld id="{EABE6C10-E34D-4C6E-86C3-370020C9E961}" type="datetimeFigureOut">
              <a:rPr lang="zh-CN" altLang="en-US"/>
              <a:pPr>
                <a:defRPr/>
              </a:pPr>
              <a:t>2010/1/31</a:t>
            </a:fld>
            <a:endParaRPr lang="zh-CN" altLang="en-US"/>
          </a:p>
        </p:txBody>
      </p:sp>
      <p:sp>
        <p:nvSpPr>
          <p:cNvPr id="4" name="页脚占位符 21"/>
          <p:cNvSpPr>
            <a:spLocks noGrp="1"/>
          </p:cNvSpPr>
          <p:nvPr>
            <p:ph type="ftr" sz="quarter" idx="11"/>
          </p:nvPr>
        </p:nvSpPr>
        <p:spPr/>
        <p:txBody>
          <a:bodyPr/>
          <a:lstStyle>
            <a:lvl1pPr>
              <a:defRPr/>
            </a:lvl1pPr>
          </a:lstStyle>
          <a:p>
            <a:pPr>
              <a:defRPr/>
            </a:pPr>
            <a:endParaRPr lang="zh-CN" altLang="en-US"/>
          </a:p>
        </p:txBody>
      </p:sp>
      <p:sp>
        <p:nvSpPr>
          <p:cNvPr id="5" name="灯片编号占位符 17"/>
          <p:cNvSpPr>
            <a:spLocks noGrp="1"/>
          </p:cNvSpPr>
          <p:nvPr>
            <p:ph type="sldNum" sz="quarter" idx="12"/>
          </p:nvPr>
        </p:nvSpPr>
        <p:spPr/>
        <p:txBody>
          <a:bodyPr/>
          <a:lstStyle>
            <a:lvl1pPr>
              <a:defRPr/>
            </a:lvl1pPr>
          </a:lstStyle>
          <a:p>
            <a:pPr>
              <a:defRPr/>
            </a:pPr>
            <a:fld id="{070CE6A5-DF2A-42C3-A36B-1E6A6C647250}" type="slidenum">
              <a:rPr lang="zh-CN" altLang="en-US"/>
              <a:pPr>
                <a:defRPr/>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9"/>
          <p:cNvSpPr>
            <a:spLocks noGrp="1"/>
          </p:cNvSpPr>
          <p:nvPr>
            <p:ph type="dt" sz="half" idx="10"/>
          </p:nvPr>
        </p:nvSpPr>
        <p:spPr/>
        <p:txBody>
          <a:bodyPr/>
          <a:lstStyle>
            <a:lvl1pPr>
              <a:defRPr/>
            </a:lvl1pPr>
          </a:lstStyle>
          <a:p>
            <a:pPr>
              <a:defRPr/>
            </a:pPr>
            <a:fld id="{F6A96A58-9440-4CDF-8EBE-A98065D412E0}" type="datetimeFigureOut">
              <a:rPr lang="zh-CN" altLang="en-US"/>
              <a:pPr>
                <a:defRPr/>
              </a:pPr>
              <a:t>2010/1/31</a:t>
            </a:fld>
            <a:endParaRPr lang="zh-CN" altLang="en-US"/>
          </a:p>
        </p:txBody>
      </p:sp>
      <p:sp>
        <p:nvSpPr>
          <p:cNvPr id="3" name="页脚占位符 21"/>
          <p:cNvSpPr>
            <a:spLocks noGrp="1"/>
          </p:cNvSpPr>
          <p:nvPr>
            <p:ph type="ftr" sz="quarter" idx="11"/>
          </p:nvPr>
        </p:nvSpPr>
        <p:spPr/>
        <p:txBody>
          <a:bodyPr/>
          <a:lstStyle>
            <a:lvl1pPr>
              <a:defRPr/>
            </a:lvl1pPr>
          </a:lstStyle>
          <a:p>
            <a:pPr>
              <a:defRPr/>
            </a:pPr>
            <a:endParaRPr lang="zh-CN" altLang="en-US"/>
          </a:p>
        </p:txBody>
      </p:sp>
      <p:sp>
        <p:nvSpPr>
          <p:cNvPr id="4" name="灯片编号占位符 17"/>
          <p:cNvSpPr>
            <a:spLocks noGrp="1"/>
          </p:cNvSpPr>
          <p:nvPr>
            <p:ph type="sldNum" sz="quarter" idx="12"/>
          </p:nvPr>
        </p:nvSpPr>
        <p:spPr/>
        <p:txBody>
          <a:bodyPr/>
          <a:lstStyle>
            <a:lvl1pPr>
              <a:defRPr/>
            </a:lvl1pPr>
          </a:lstStyle>
          <a:p>
            <a:pPr>
              <a:defRPr/>
            </a:pPr>
            <a:fld id="{934157A5-A6A3-4C7E-B802-135D4167271F}" type="slidenum">
              <a:rPr lang="zh-CN" altLang="en-US"/>
              <a:pPr>
                <a:defRPr/>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zh-CN" altLang="en-US" smtClean="0"/>
              <a:t>单击此处编辑母版标题样式</a:t>
            </a:r>
            <a:endParaRPr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9"/>
          <p:cNvSpPr>
            <a:spLocks noGrp="1"/>
          </p:cNvSpPr>
          <p:nvPr>
            <p:ph type="dt" sz="half" idx="10"/>
          </p:nvPr>
        </p:nvSpPr>
        <p:spPr/>
        <p:txBody>
          <a:bodyPr/>
          <a:lstStyle>
            <a:lvl1pPr>
              <a:defRPr/>
            </a:lvl1pPr>
          </a:lstStyle>
          <a:p>
            <a:pPr>
              <a:defRPr/>
            </a:pPr>
            <a:fld id="{94A9B484-12AF-4EBC-8188-DAC0B144B448}" type="datetimeFigureOut">
              <a:rPr lang="zh-CN" altLang="en-US"/>
              <a:pPr>
                <a:defRPr/>
              </a:pPr>
              <a:t>2010/1/31</a:t>
            </a:fld>
            <a:endParaRPr lang="zh-CN" altLang="en-US"/>
          </a:p>
        </p:txBody>
      </p:sp>
      <p:sp>
        <p:nvSpPr>
          <p:cNvPr id="6" name="页脚占位符 21"/>
          <p:cNvSpPr>
            <a:spLocks noGrp="1"/>
          </p:cNvSpPr>
          <p:nvPr>
            <p:ph type="ftr" sz="quarter" idx="11"/>
          </p:nvPr>
        </p:nvSpPr>
        <p:spPr/>
        <p:txBody>
          <a:bodyPr/>
          <a:lstStyle>
            <a:lvl1pPr>
              <a:defRPr/>
            </a:lvl1pPr>
          </a:lstStyle>
          <a:p>
            <a:pPr>
              <a:defRPr/>
            </a:pPr>
            <a:endParaRPr lang="zh-CN" altLang="en-US"/>
          </a:p>
        </p:txBody>
      </p:sp>
      <p:sp>
        <p:nvSpPr>
          <p:cNvPr id="7" name="灯片编号占位符 17"/>
          <p:cNvSpPr>
            <a:spLocks noGrp="1"/>
          </p:cNvSpPr>
          <p:nvPr>
            <p:ph type="sldNum" sz="quarter" idx="12"/>
          </p:nvPr>
        </p:nvSpPr>
        <p:spPr/>
        <p:txBody>
          <a:bodyPr/>
          <a:lstStyle>
            <a:lvl1pPr>
              <a:defRPr/>
            </a:lvl1pPr>
          </a:lstStyle>
          <a:p>
            <a:pPr>
              <a:defRPr/>
            </a:pPr>
            <a:fld id="{160B9728-7AB3-4643-A18C-7B49D8672FA8}" type="slidenum">
              <a:rPr lang="zh-CN" altLang="en-US"/>
              <a:pPr>
                <a:defRPr/>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5" name="单圆角矩形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 name="直角三角形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 name="任意多边形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8" name="任意多边形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2" name="标题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zh-CN" altLang="en-US" smtClean="0"/>
              <a:t>单击此处编辑母版标题样式</a:t>
            </a:r>
            <a:endParaRPr lang="en-US"/>
          </a:p>
        </p:txBody>
      </p:sp>
      <p:sp>
        <p:nvSpPr>
          <p:cNvPr id="4" name="文本占位符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zh-CN" altLang="en-US" smtClean="0"/>
              <a:t>单击此处编辑母版文本样式</a:t>
            </a:r>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zh-CN" altLang="en-US" noProof="0" smtClean="0"/>
              <a:t>单击图标添加图片</a:t>
            </a:r>
            <a:endParaRPr lang="en-US" noProof="0" dirty="0"/>
          </a:p>
        </p:txBody>
      </p:sp>
      <p:sp>
        <p:nvSpPr>
          <p:cNvPr id="9" name="日期占位符 4"/>
          <p:cNvSpPr>
            <a:spLocks noGrp="1"/>
          </p:cNvSpPr>
          <p:nvPr>
            <p:ph type="dt" sz="half" idx="10"/>
          </p:nvPr>
        </p:nvSpPr>
        <p:spPr/>
        <p:txBody>
          <a:bodyPr/>
          <a:lstStyle>
            <a:lvl1pPr>
              <a:defRPr/>
            </a:lvl1pPr>
          </a:lstStyle>
          <a:p>
            <a:pPr>
              <a:defRPr/>
            </a:pPr>
            <a:fld id="{A42DABEE-1CA3-4C46-AC94-7A21AB54DC65}" type="datetimeFigureOut">
              <a:rPr lang="zh-CN" altLang="en-US"/>
              <a:pPr>
                <a:defRPr/>
              </a:pPr>
              <a:t>2010/1/31</a:t>
            </a:fld>
            <a:endParaRPr lang="zh-CN" altLang="en-US"/>
          </a:p>
        </p:txBody>
      </p:sp>
      <p:sp>
        <p:nvSpPr>
          <p:cNvPr id="10" name="页脚占位符 5"/>
          <p:cNvSpPr>
            <a:spLocks noGrp="1"/>
          </p:cNvSpPr>
          <p:nvPr>
            <p:ph type="ftr" sz="quarter" idx="11"/>
          </p:nvPr>
        </p:nvSpPr>
        <p:spPr/>
        <p:txBody>
          <a:bodyPr/>
          <a:lstStyle>
            <a:lvl1pPr>
              <a:defRPr/>
            </a:lvl1pPr>
          </a:lstStyle>
          <a:p>
            <a:pPr>
              <a:defRPr/>
            </a:pPr>
            <a:endParaRPr lang="zh-CN" altLang="en-US"/>
          </a:p>
        </p:txBody>
      </p:sp>
      <p:sp>
        <p:nvSpPr>
          <p:cNvPr id="11" name="灯片编号占位符 6"/>
          <p:cNvSpPr>
            <a:spLocks noGrp="1"/>
          </p:cNvSpPr>
          <p:nvPr>
            <p:ph type="sldNum" sz="quarter" idx="12"/>
          </p:nvPr>
        </p:nvSpPr>
        <p:spPr>
          <a:xfrm>
            <a:off x="8077200" y="6356350"/>
            <a:ext cx="609600" cy="365125"/>
          </a:xfrm>
        </p:spPr>
        <p:txBody>
          <a:bodyPr/>
          <a:lstStyle>
            <a:lvl1pPr>
              <a:defRPr/>
            </a:lvl1pPr>
          </a:lstStyle>
          <a:p>
            <a:pPr>
              <a:defRPr/>
            </a:pPr>
            <a:fld id="{E6775ED6-4899-4032-BD23-17A96A4C8A10}"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8" name="任意多边形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028" name="标题占位符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zh-CN" altLang="en-US" smtClean="0"/>
              <a:t>单击此处编辑母版标题样式</a:t>
            </a:r>
            <a:endParaRPr lang="en-US" smtClean="0"/>
          </a:p>
        </p:txBody>
      </p:sp>
      <p:sp>
        <p:nvSpPr>
          <p:cNvPr id="1029" name="文本占位符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smtClean="0"/>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fontAlgn="auto" latinLnBrk="0" hangingPunct="1">
              <a:spcBef>
                <a:spcPts val="0"/>
              </a:spcBef>
              <a:spcAft>
                <a:spcPts val="0"/>
              </a:spcAft>
              <a:defRPr kumimoji="0" sz="1200" smtClean="0">
                <a:solidFill>
                  <a:schemeClr val="tx2">
                    <a:shade val="90000"/>
                  </a:schemeClr>
                </a:solidFill>
                <a:latin typeface="+mn-lt"/>
                <a:ea typeface="+mn-ea"/>
              </a:defRPr>
            </a:lvl1pPr>
          </a:lstStyle>
          <a:p>
            <a:pPr>
              <a:defRPr/>
            </a:pPr>
            <a:fld id="{1DBB63F2-13ED-4FA6-BFC2-6E54A14A2713}" type="datetimeFigureOut">
              <a:rPr lang="zh-CN" altLang="en-US"/>
              <a:pPr>
                <a:defRPr/>
              </a:pPr>
              <a:t>2010/1/31</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fontAlgn="auto" latinLnBrk="0" hangingPunct="1">
              <a:spcBef>
                <a:spcPts val="0"/>
              </a:spcBef>
              <a:spcAft>
                <a:spcPts val="0"/>
              </a:spcAft>
              <a:defRPr kumimoji="0" sz="1200">
                <a:solidFill>
                  <a:schemeClr val="tx2">
                    <a:shade val="90000"/>
                  </a:schemeClr>
                </a:solidFill>
                <a:latin typeface="+mn-lt"/>
                <a:ea typeface="+mn-ea"/>
              </a:defRPr>
            </a:lvl1pPr>
          </a:lstStyle>
          <a:p>
            <a:pPr>
              <a:defRPr/>
            </a:pPr>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fontAlgn="auto" latinLnBrk="0" hangingPunct="1">
              <a:spcBef>
                <a:spcPts val="0"/>
              </a:spcBef>
              <a:spcAft>
                <a:spcPts val="0"/>
              </a:spcAft>
              <a:defRPr kumimoji="0" sz="1200" smtClean="0">
                <a:solidFill>
                  <a:schemeClr val="tx2">
                    <a:shade val="90000"/>
                  </a:schemeClr>
                </a:solidFill>
                <a:latin typeface="+mn-lt"/>
                <a:ea typeface="+mn-ea"/>
              </a:defRPr>
            </a:lvl1pPr>
          </a:lstStyle>
          <a:p>
            <a:pPr>
              <a:defRPr/>
            </a:pPr>
            <a:fld id="{2B9A7021-52BC-42EE-8545-D058A9EC0D9D}" type="slidenum">
              <a:rPr lang="zh-CN" altLang="en-US"/>
              <a:pPr>
                <a:defRPr/>
              </a:pPr>
              <a:t>‹#›</a:t>
            </a:fld>
            <a:endParaRPr lang="zh-CN" altLang="en-US"/>
          </a:p>
        </p:txBody>
      </p:sp>
      <p:grpSp>
        <p:nvGrpSpPr>
          <p:cNvPr id="1033" name="组合 1"/>
          <p:cNvGrpSpPr>
            <a:grpSpLocks/>
          </p:cNvGrpSpPr>
          <p:nvPr/>
        </p:nvGrpSpPr>
        <p:grpSpPr bwMode="auto">
          <a:xfrm>
            <a:off x="-19050" y="203200"/>
            <a:ext cx="9180513" cy="647700"/>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fontAlgn="auto">
                <a:spcBef>
                  <a:spcPts val="0"/>
                </a:spcBef>
                <a:spcAft>
                  <a:spcPts val="0"/>
                </a:spcAft>
                <a:defRPr/>
              </a:pPr>
              <a:endParaRPr lang="en-US">
                <a:latin typeface="+mn-lt"/>
                <a:ea typeface="+mn-ea"/>
              </a:endParaRPr>
            </a:p>
          </p:txBody>
        </p:sp>
      </p:grpSp>
    </p:spTree>
  </p:cSld>
  <p:clrMap bg1="dk1" tx1="lt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5" r:id="rId9"/>
    <p:sldLayoutId id="2147483683" r:id="rId10"/>
    <p:sldLayoutId id="2147483684" r:id="rId11"/>
    <p:sldLayoutId id="2147483686" r:id="rId12"/>
  </p:sldLayoutIdLst>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ea typeface="隶书" pitchFamily="49" charset="-122"/>
        </a:defRPr>
      </a:lvl2pPr>
      <a:lvl3pPr algn="l" rtl="0" fontAlgn="base">
        <a:spcBef>
          <a:spcPct val="0"/>
        </a:spcBef>
        <a:spcAft>
          <a:spcPct val="0"/>
        </a:spcAft>
        <a:defRPr sz="5000">
          <a:solidFill>
            <a:schemeClr val="tx2"/>
          </a:solidFill>
          <a:latin typeface="Calibri" pitchFamily="34" charset="0"/>
          <a:ea typeface="隶书" pitchFamily="49" charset="-122"/>
        </a:defRPr>
      </a:lvl3pPr>
      <a:lvl4pPr algn="l" rtl="0" fontAlgn="base">
        <a:spcBef>
          <a:spcPct val="0"/>
        </a:spcBef>
        <a:spcAft>
          <a:spcPct val="0"/>
        </a:spcAft>
        <a:defRPr sz="5000">
          <a:solidFill>
            <a:schemeClr val="tx2"/>
          </a:solidFill>
          <a:latin typeface="Calibri" pitchFamily="34" charset="0"/>
          <a:ea typeface="隶书" pitchFamily="49" charset="-122"/>
        </a:defRPr>
      </a:lvl4pPr>
      <a:lvl5pPr algn="l" rtl="0" fontAlgn="base">
        <a:spcBef>
          <a:spcPct val="0"/>
        </a:spcBef>
        <a:spcAft>
          <a:spcPct val="0"/>
        </a:spcAft>
        <a:defRPr sz="5000">
          <a:solidFill>
            <a:schemeClr val="tx2"/>
          </a:solidFill>
          <a:latin typeface="Calibri" pitchFamily="34" charset="0"/>
          <a:ea typeface="隶书" pitchFamily="49" charset="-122"/>
        </a:defRPr>
      </a:lvl5pPr>
      <a:lvl6pPr marL="457200" algn="l" rtl="0" fontAlgn="base">
        <a:spcBef>
          <a:spcPct val="0"/>
        </a:spcBef>
        <a:spcAft>
          <a:spcPct val="0"/>
        </a:spcAft>
        <a:defRPr sz="5000">
          <a:solidFill>
            <a:schemeClr val="tx2"/>
          </a:solidFill>
          <a:latin typeface="Calibri" pitchFamily="34" charset="0"/>
          <a:ea typeface="隶书" pitchFamily="49" charset="-122"/>
        </a:defRPr>
      </a:lvl6pPr>
      <a:lvl7pPr marL="914400" algn="l" rtl="0" fontAlgn="base">
        <a:spcBef>
          <a:spcPct val="0"/>
        </a:spcBef>
        <a:spcAft>
          <a:spcPct val="0"/>
        </a:spcAft>
        <a:defRPr sz="5000">
          <a:solidFill>
            <a:schemeClr val="tx2"/>
          </a:solidFill>
          <a:latin typeface="Calibri" pitchFamily="34" charset="0"/>
          <a:ea typeface="隶书" pitchFamily="49" charset="-122"/>
        </a:defRPr>
      </a:lvl7pPr>
      <a:lvl8pPr marL="1371600" algn="l" rtl="0" fontAlgn="base">
        <a:spcBef>
          <a:spcPct val="0"/>
        </a:spcBef>
        <a:spcAft>
          <a:spcPct val="0"/>
        </a:spcAft>
        <a:defRPr sz="5000">
          <a:solidFill>
            <a:schemeClr val="tx2"/>
          </a:solidFill>
          <a:latin typeface="Calibri" pitchFamily="34" charset="0"/>
          <a:ea typeface="隶书" pitchFamily="49" charset="-122"/>
        </a:defRPr>
      </a:lvl8pPr>
      <a:lvl9pPr marL="1828800" algn="l" rtl="0" fontAlgn="base">
        <a:spcBef>
          <a:spcPct val="0"/>
        </a:spcBef>
        <a:spcAft>
          <a:spcPct val="0"/>
        </a:spcAft>
        <a:defRPr sz="5000">
          <a:solidFill>
            <a:schemeClr val="tx2"/>
          </a:solidFill>
          <a:latin typeface="Calibri" pitchFamily="34" charset="0"/>
          <a:ea typeface="隶书" pitchFamily="49" charset="-122"/>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fontAlgn="auto">
              <a:spcAft>
                <a:spcPts val="0"/>
              </a:spcAft>
              <a:defRPr/>
            </a:pPr>
            <a:r>
              <a:rPr lang="zh-CN" altLang="en-US" dirty="0" smtClean="0"/>
              <a:t>怎样做实证研究</a:t>
            </a:r>
            <a:endParaRPr lang="zh-CN" altLang="en-US" dirty="0"/>
          </a:p>
        </p:txBody>
      </p:sp>
      <p:sp>
        <p:nvSpPr>
          <p:cNvPr id="4099" name="副标题 2"/>
          <p:cNvSpPr>
            <a:spLocks noGrp="1"/>
          </p:cNvSpPr>
          <p:nvPr>
            <p:ph type="subTitle" idx="1"/>
          </p:nvPr>
        </p:nvSpPr>
        <p:spPr>
          <a:xfrm>
            <a:off x="533400" y="3228975"/>
            <a:ext cx="7854950" cy="1752600"/>
          </a:xfrm>
        </p:spPr>
        <p:txBody>
          <a:bodyPr/>
          <a:lstStyle/>
          <a:p>
            <a:pPr marR="0"/>
            <a:r>
              <a:rPr lang="zh-CN" altLang="en-US" smtClean="0"/>
              <a:t>南京晓庄学院教育科学学院 严开宏</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标题 4"/>
          <p:cNvSpPr>
            <a:spLocks noGrp="1"/>
          </p:cNvSpPr>
          <p:nvPr>
            <p:ph type="title"/>
          </p:nvPr>
        </p:nvSpPr>
        <p:spPr/>
        <p:txBody>
          <a:bodyPr/>
          <a:lstStyle/>
          <a:p>
            <a:r>
              <a:rPr lang="zh-CN" altLang="en-US" smtClean="0"/>
              <a:t>（一）两类实证研究方法</a:t>
            </a:r>
          </a:p>
        </p:txBody>
      </p:sp>
      <p:graphicFrame>
        <p:nvGraphicFramePr>
          <p:cNvPr id="7" name="内容占位符 6"/>
          <p:cNvGraphicFramePr>
            <a:graphicFrameLocks noGrp="1"/>
          </p:cNvGraphicFramePr>
          <p:nvPr>
            <p:ph idx="1"/>
          </p:nvPr>
        </p:nvGraphicFramePr>
        <p:xfrm>
          <a:off x="285720" y="1935164"/>
          <a:ext cx="8401081" cy="3636975"/>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1816850"/>
                <a:gridCol w="3124980"/>
                <a:gridCol w="3459251"/>
              </a:tblGrid>
              <a:tr h="727395">
                <a:tc>
                  <a:txBody>
                    <a:bodyPr/>
                    <a:lstStyle/>
                    <a:p>
                      <a:endParaRPr lang="zh-CN" altLang="en-US" sz="2000" b="1" dirty="0"/>
                    </a:p>
                  </a:txBody>
                  <a:tcPr anchor="ctr" anchorCtr="1"/>
                </a:tc>
                <a:tc>
                  <a:txBody>
                    <a:bodyPr/>
                    <a:lstStyle/>
                    <a:p>
                      <a:r>
                        <a:rPr lang="zh-CN" altLang="en-US" sz="2000" b="1" dirty="0" smtClean="0"/>
                        <a:t>量的研究</a:t>
                      </a:r>
                      <a:endParaRPr lang="zh-CN" altLang="en-US" sz="2000" b="1" dirty="0"/>
                    </a:p>
                  </a:txBody>
                  <a:tcPr anchor="ctr" anchorCtr="1"/>
                </a:tc>
                <a:tc>
                  <a:txBody>
                    <a:bodyPr/>
                    <a:lstStyle/>
                    <a:p>
                      <a:r>
                        <a:rPr lang="zh-CN" altLang="en-US" sz="2000" b="1" dirty="0" smtClean="0"/>
                        <a:t>质的研究</a:t>
                      </a:r>
                      <a:endParaRPr lang="zh-CN" altLang="en-US" sz="2000" b="1" dirty="0"/>
                    </a:p>
                  </a:txBody>
                  <a:tcPr anchor="ctr" anchorCtr="1"/>
                </a:tc>
              </a:tr>
              <a:tr h="727395">
                <a:tc>
                  <a:txBody>
                    <a:bodyPr/>
                    <a:lstStyle/>
                    <a:p>
                      <a:r>
                        <a:rPr lang="zh-CN" altLang="en-US" sz="2000" b="1" dirty="0" smtClean="0">
                          <a:solidFill>
                            <a:srgbClr val="0070C0"/>
                          </a:solidFill>
                        </a:rPr>
                        <a:t>什么是事实</a:t>
                      </a:r>
                      <a:endParaRPr lang="zh-CN" altLang="en-US" sz="2000" b="1" dirty="0">
                        <a:solidFill>
                          <a:srgbClr val="0070C0"/>
                        </a:solidFill>
                      </a:endParaRPr>
                    </a:p>
                  </a:txBody>
                  <a:tcPr anchor="ctr" anchorCtr="1"/>
                </a:tc>
                <a:tc>
                  <a:txBody>
                    <a:bodyPr/>
                    <a:lstStyle/>
                    <a:p>
                      <a:r>
                        <a:rPr lang="zh-CN" altLang="en-US" sz="2000" b="1" dirty="0" smtClean="0"/>
                        <a:t>我们看到的东西：行为</a:t>
                      </a:r>
                      <a:endParaRPr lang="zh-CN" altLang="en-US" sz="2000" b="1" dirty="0"/>
                    </a:p>
                  </a:txBody>
                  <a:tcPr anchor="ctr" anchorCtr="1"/>
                </a:tc>
                <a:tc>
                  <a:txBody>
                    <a:bodyPr/>
                    <a:lstStyle/>
                    <a:p>
                      <a:r>
                        <a:rPr lang="zh-CN" altLang="en-US" sz="2000" b="1" dirty="0" smtClean="0"/>
                        <a:t>我们经验到的东西：意义</a:t>
                      </a:r>
                      <a:endParaRPr lang="zh-CN" altLang="en-US" sz="2000" b="1" dirty="0"/>
                    </a:p>
                  </a:txBody>
                  <a:tcPr anchor="ctr" anchorCtr="1"/>
                </a:tc>
              </a:tr>
              <a:tr h="727395">
                <a:tc>
                  <a:txBody>
                    <a:bodyPr/>
                    <a:lstStyle/>
                    <a:p>
                      <a:r>
                        <a:rPr lang="zh-CN" altLang="en-US" sz="2000" b="1" dirty="0" smtClean="0">
                          <a:solidFill>
                            <a:srgbClr val="0070C0"/>
                          </a:solidFill>
                        </a:rPr>
                        <a:t>如何描述事实</a:t>
                      </a:r>
                      <a:endParaRPr lang="zh-CN" altLang="en-US" sz="2000" b="1" dirty="0">
                        <a:solidFill>
                          <a:srgbClr val="0070C0"/>
                        </a:solidFill>
                      </a:endParaRPr>
                    </a:p>
                  </a:txBody>
                  <a:tcPr anchor="ctr" anchorCtr="1"/>
                </a:tc>
                <a:tc>
                  <a:txBody>
                    <a:bodyPr/>
                    <a:lstStyle/>
                    <a:p>
                      <a:r>
                        <a:rPr lang="zh-CN" altLang="en-US" sz="2000" b="1" dirty="0" smtClean="0"/>
                        <a:t>数据</a:t>
                      </a:r>
                      <a:endParaRPr lang="zh-CN" altLang="en-US" sz="2000" b="1" dirty="0"/>
                    </a:p>
                  </a:txBody>
                  <a:tcPr anchor="ctr" anchorCtr="1"/>
                </a:tc>
                <a:tc>
                  <a:txBody>
                    <a:bodyPr/>
                    <a:lstStyle/>
                    <a:p>
                      <a:r>
                        <a:rPr lang="zh-CN" altLang="en-US" sz="2000" b="1" dirty="0" smtClean="0"/>
                        <a:t>叙事</a:t>
                      </a:r>
                      <a:endParaRPr lang="zh-CN" altLang="en-US" sz="2000" b="1" dirty="0"/>
                    </a:p>
                  </a:txBody>
                  <a:tcPr anchor="ctr" anchorCtr="1"/>
                </a:tc>
              </a:tr>
              <a:tr h="727395">
                <a:tc>
                  <a:txBody>
                    <a:bodyPr/>
                    <a:lstStyle/>
                    <a:p>
                      <a:r>
                        <a:rPr lang="zh-CN" altLang="en-US" sz="2000" b="1" dirty="0" smtClean="0">
                          <a:solidFill>
                            <a:srgbClr val="0070C0"/>
                          </a:solidFill>
                        </a:rPr>
                        <a:t>分歧</a:t>
                      </a:r>
                      <a:endParaRPr lang="zh-CN" altLang="en-US" sz="2000" b="1" dirty="0">
                        <a:solidFill>
                          <a:srgbClr val="0070C0"/>
                        </a:solidFill>
                      </a:endParaRPr>
                    </a:p>
                  </a:txBody>
                  <a:tcPr anchor="ctr" anchorCtr="1"/>
                </a:tc>
                <a:tc>
                  <a:txBody>
                    <a:bodyPr/>
                    <a:lstStyle/>
                    <a:p>
                      <a:r>
                        <a:rPr lang="zh-CN" altLang="en-US" sz="2000" b="1" dirty="0" smtClean="0"/>
                        <a:t>“真实”是客观的</a:t>
                      </a:r>
                      <a:endParaRPr lang="zh-CN" altLang="en-US" sz="2000" b="1" dirty="0"/>
                    </a:p>
                  </a:txBody>
                  <a:tcPr anchor="ctr" anchorCtr="1"/>
                </a:tc>
                <a:tc>
                  <a:txBody>
                    <a:bodyPr/>
                    <a:lstStyle/>
                    <a:p>
                      <a:r>
                        <a:rPr lang="zh-CN" altLang="en-US" sz="2000" b="1" dirty="0" smtClean="0"/>
                        <a:t>“真实”是建构的</a:t>
                      </a:r>
                      <a:endParaRPr lang="zh-CN" altLang="en-US" sz="2000" b="1" dirty="0"/>
                    </a:p>
                  </a:txBody>
                  <a:tcPr anchor="ctr" anchorCtr="1"/>
                </a:tc>
              </a:tr>
              <a:tr h="727395">
                <a:tc>
                  <a:txBody>
                    <a:bodyPr/>
                    <a:lstStyle/>
                    <a:p>
                      <a:r>
                        <a:rPr lang="zh-CN" altLang="en-US" sz="2000" b="1" dirty="0" smtClean="0">
                          <a:solidFill>
                            <a:srgbClr val="0070C0"/>
                          </a:solidFill>
                        </a:rPr>
                        <a:t>共享</a:t>
                      </a:r>
                      <a:endParaRPr lang="zh-CN" altLang="en-US" sz="2000" b="1" dirty="0">
                        <a:solidFill>
                          <a:srgbClr val="0070C0"/>
                        </a:solidFill>
                      </a:endParaRPr>
                    </a:p>
                  </a:txBody>
                  <a:tcPr anchor="ctr" anchorCtr="1"/>
                </a:tc>
                <a:tc gridSpan="2">
                  <a:txBody>
                    <a:bodyPr/>
                    <a:lstStyle/>
                    <a:p>
                      <a:r>
                        <a:rPr lang="zh-CN" altLang="en-US" sz="2000" b="1" dirty="0" smtClean="0"/>
                        <a:t>任何实证方法都是</a:t>
                      </a:r>
                      <a:r>
                        <a:rPr lang="zh-CN" altLang="en-US" sz="2000" b="1" dirty="0" smtClean="0">
                          <a:solidFill>
                            <a:srgbClr val="FF0000"/>
                          </a:solidFill>
                        </a:rPr>
                        <a:t>观察</a:t>
                      </a:r>
                      <a:r>
                        <a:rPr lang="zh-CN" altLang="en-US" sz="2000" b="1" dirty="0" smtClean="0"/>
                        <a:t>的方法</a:t>
                      </a:r>
                      <a:endParaRPr lang="zh-CN" altLang="en-US" sz="2000" b="1" dirty="0"/>
                    </a:p>
                  </a:txBody>
                  <a:tcPr anchor="ctr" anchorCtr="1"/>
                </a:tc>
                <a:tc hMerge="1">
                  <a:txBody>
                    <a:bodyPr/>
                    <a:lstStyle/>
                    <a:p>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Text Box 4"/>
          <p:cNvSpPr txBox="1">
            <a:spLocks noChangeArrowheads="1"/>
          </p:cNvSpPr>
          <p:nvPr/>
        </p:nvSpPr>
        <p:spPr bwMode="auto">
          <a:xfrm>
            <a:off x="285750" y="792163"/>
            <a:ext cx="7929563" cy="708025"/>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zh-CN" altLang="en-US" sz="4000" dirty="0">
                <a:latin typeface="+mj-ea"/>
                <a:ea typeface="+mj-ea"/>
              </a:rPr>
              <a:t>（二）两</a:t>
            </a:r>
            <a:r>
              <a:rPr lang="zh-CN" altLang="en-US" sz="4000" dirty="0">
                <a:latin typeface="+mj-ea"/>
                <a:ea typeface="+mj-ea"/>
              </a:rPr>
              <a:t>大家族的具体研究方法</a:t>
            </a:r>
          </a:p>
        </p:txBody>
      </p:sp>
      <p:sp>
        <p:nvSpPr>
          <p:cNvPr id="14339" name="Text Box 5"/>
          <p:cNvSpPr txBox="1">
            <a:spLocks noChangeArrowheads="1"/>
          </p:cNvSpPr>
          <p:nvPr/>
        </p:nvSpPr>
        <p:spPr bwMode="auto">
          <a:xfrm>
            <a:off x="152400" y="1905000"/>
            <a:ext cx="1905000" cy="588963"/>
          </a:xfrm>
          <a:prstGeom prst="rect">
            <a:avLst/>
          </a:prstGeom>
          <a:gradFill rotWithShape="0">
            <a:gsLst>
              <a:gs pos="0">
                <a:srgbClr val="00FFCC"/>
              </a:gs>
              <a:gs pos="100000">
                <a:srgbClr val="00A987"/>
              </a:gs>
            </a:gsLst>
            <a:lin ang="0" scaled="1"/>
          </a:gradFill>
          <a:ln w="9525">
            <a:solidFill>
              <a:schemeClr val="tx1"/>
            </a:solidFill>
            <a:miter lim="800000"/>
            <a:headEnd/>
            <a:tailEnd/>
          </a:ln>
        </p:spPr>
        <p:txBody>
          <a:bodyPr>
            <a:spAutoFit/>
          </a:bodyPr>
          <a:lstStyle/>
          <a:p>
            <a:pPr>
              <a:spcBef>
                <a:spcPct val="50000"/>
              </a:spcBef>
            </a:pPr>
            <a:r>
              <a:rPr lang="zh-CN" altLang="en-US" sz="3200" b="1">
                <a:latin typeface="Constantia" pitchFamily="18" charset="0"/>
                <a:ea typeface="楷体_GB2312" pitchFamily="49" charset="-122"/>
              </a:rPr>
              <a:t>质的研究</a:t>
            </a:r>
          </a:p>
        </p:txBody>
      </p:sp>
      <p:sp>
        <p:nvSpPr>
          <p:cNvPr id="14340" name="Text Box 6"/>
          <p:cNvSpPr txBox="1">
            <a:spLocks noChangeArrowheads="1"/>
          </p:cNvSpPr>
          <p:nvPr/>
        </p:nvSpPr>
        <p:spPr bwMode="auto">
          <a:xfrm>
            <a:off x="6781800" y="1981200"/>
            <a:ext cx="1981200" cy="588963"/>
          </a:xfrm>
          <a:prstGeom prst="rect">
            <a:avLst/>
          </a:prstGeom>
          <a:gradFill rotWithShape="0">
            <a:gsLst>
              <a:gs pos="0">
                <a:srgbClr val="00C29B"/>
              </a:gs>
              <a:gs pos="100000">
                <a:srgbClr val="00FFCC"/>
              </a:gs>
            </a:gsLst>
            <a:lin ang="0" scaled="1"/>
          </a:gradFill>
          <a:ln w="9525">
            <a:solidFill>
              <a:schemeClr val="tx1"/>
            </a:solidFill>
            <a:miter lim="800000"/>
            <a:headEnd/>
            <a:tailEnd/>
          </a:ln>
        </p:spPr>
        <p:txBody>
          <a:bodyPr>
            <a:spAutoFit/>
          </a:bodyPr>
          <a:lstStyle/>
          <a:p>
            <a:pPr>
              <a:spcBef>
                <a:spcPct val="50000"/>
              </a:spcBef>
            </a:pPr>
            <a:r>
              <a:rPr lang="zh-CN" altLang="en-US" sz="3200" b="1">
                <a:latin typeface="Constantia" pitchFamily="18" charset="0"/>
                <a:ea typeface="楷体_GB2312" pitchFamily="49" charset="-122"/>
              </a:rPr>
              <a:t>量的研究</a:t>
            </a:r>
          </a:p>
        </p:txBody>
      </p:sp>
      <p:sp>
        <p:nvSpPr>
          <p:cNvPr id="14341" name="Line 7"/>
          <p:cNvSpPr>
            <a:spLocks noChangeShapeType="1"/>
          </p:cNvSpPr>
          <p:nvPr/>
        </p:nvSpPr>
        <p:spPr bwMode="auto">
          <a:xfrm>
            <a:off x="762000" y="2667000"/>
            <a:ext cx="7010400" cy="0"/>
          </a:xfrm>
          <a:prstGeom prst="line">
            <a:avLst/>
          </a:prstGeom>
          <a:noFill/>
          <a:ln w="28575">
            <a:solidFill>
              <a:schemeClr val="tx1"/>
            </a:solidFill>
            <a:round/>
            <a:headEnd type="triangle" w="med" len="med"/>
            <a:tailEnd type="triangle" w="med" len="med"/>
          </a:ln>
        </p:spPr>
        <p:txBody>
          <a:bodyPr/>
          <a:lstStyle/>
          <a:p>
            <a:endParaRPr lang="zh-CN" altLang="en-US"/>
          </a:p>
        </p:txBody>
      </p:sp>
      <p:sp>
        <p:nvSpPr>
          <p:cNvPr id="14342" name="Line 8"/>
          <p:cNvSpPr>
            <a:spLocks noChangeShapeType="1"/>
          </p:cNvSpPr>
          <p:nvPr/>
        </p:nvSpPr>
        <p:spPr bwMode="auto">
          <a:xfrm>
            <a:off x="7467600" y="2667000"/>
            <a:ext cx="0" cy="533400"/>
          </a:xfrm>
          <a:prstGeom prst="line">
            <a:avLst/>
          </a:prstGeom>
          <a:noFill/>
          <a:ln w="9525">
            <a:solidFill>
              <a:schemeClr val="tx1"/>
            </a:solidFill>
            <a:round/>
            <a:headEnd/>
            <a:tailEnd/>
          </a:ln>
        </p:spPr>
        <p:txBody>
          <a:bodyPr/>
          <a:lstStyle/>
          <a:p>
            <a:endParaRPr lang="zh-CN" altLang="en-US"/>
          </a:p>
        </p:txBody>
      </p:sp>
      <p:sp>
        <p:nvSpPr>
          <p:cNvPr id="14343" name="Line 9"/>
          <p:cNvSpPr>
            <a:spLocks noChangeShapeType="1"/>
          </p:cNvSpPr>
          <p:nvPr/>
        </p:nvSpPr>
        <p:spPr bwMode="auto">
          <a:xfrm>
            <a:off x="1066800" y="2667000"/>
            <a:ext cx="0" cy="533400"/>
          </a:xfrm>
          <a:prstGeom prst="line">
            <a:avLst/>
          </a:prstGeom>
          <a:noFill/>
          <a:ln w="9525">
            <a:solidFill>
              <a:schemeClr val="tx1"/>
            </a:solidFill>
            <a:round/>
            <a:headEnd/>
            <a:tailEnd/>
          </a:ln>
        </p:spPr>
        <p:txBody>
          <a:bodyPr/>
          <a:lstStyle/>
          <a:p>
            <a:endParaRPr lang="zh-CN" altLang="en-US"/>
          </a:p>
        </p:txBody>
      </p:sp>
      <p:sp>
        <p:nvSpPr>
          <p:cNvPr id="14344" name="Text Box 10"/>
          <p:cNvSpPr txBox="1">
            <a:spLocks noChangeArrowheads="1"/>
          </p:cNvSpPr>
          <p:nvPr/>
        </p:nvSpPr>
        <p:spPr bwMode="auto">
          <a:xfrm>
            <a:off x="7162800" y="3200400"/>
            <a:ext cx="611188" cy="12192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实验</a:t>
            </a:r>
          </a:p>
        </p:txBody>
      </p:sp>
      <p:sp>
        <p:nvSpPr>
          <p:cNvPr id="14345" name="Text Box 11"/>
          <p:cNvSpPr txBox="1">
            <a:spLocks noChangeArrowheads="1"/>
          </p:cNvSpPr>
          <p:nvPr/>
        </p:nvSpPr>
        <p:spPr bwMode="auto">
          <a:xfrm>
            <a:off x="762000" y="3276600"/>
            <a:ext cx="611188" cy="12954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人种志</a:t>
            </a:r>
          </a:p>
        </p:txBody>
      </p:sp>
      <p:sp>
        <p:nvSpPr>
          <p:cNvPr id="14346" name="Line 12"/>
          <p:cNvSpPr>
            <a:spLocks noChangeShapeType="1"/>
          </p:cNvSpPr>
          <p:nvPr/>
        </p:nvSpPr>
        <p:spPr bwMode="auto">
          <a:xfrm>
            <a:off x="6477000" y="2667000"/>
            <a:ext cx="0" cy="762000"/>
          </a:xfrm>
          <a:prstGeom prst="line">
            <a:avLst/>
          </a:prstGeom>
          <a:noFill/>
          <a:ln w="9525">
            <a:solidFill>
              <a:schemeClr val="tx1"/>
            </a:solidFill>
            <a:round/>
            <a:headEnd/>
            <a:tailEnd/>
          </a:ln>
        </p:spPr>
        <p:txBody>
          <a:bodyPr/>
          <a:lstStyle/>
          <a:p>
            <a:endParaRPr lang="zh-CN" altLang="en-US"/>
          </a:p>
        </p:txBody>
      </p:sp>
      <p:sp>
        <p:nvSpPr>
          <p:cNvPr id="14347" name="Text Box 13"/>
          <p:cNvSpPr txBox="1">
            <a:spLocks noChangeArrowheads="1"/>
          </p:cNvSpPr>
          <p:nvPr/>
        </p:nvSpPr>
        <p:spPr bwMode="auto">
          <a:xfrm>
            <a:off x="6170613" y="3581400"/>
            <a:ext cx="611187" cy="14478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准实验</a:t>
            </a:r>
          </a:p>
        </p:txBody>
      </p:sp>
      <p:sp>
        <p:nvSpPr>
          <p:cNvPr id="14348" name="Line 14"/>
          <p:cNvSpPr>
            <a:spLocks noChangeShapeType="1"/>
          </p:cNvSpPr>
          <p:nvPr/>
        </p:nvSpPr>
        <p:spPr bwMode="auto">
          <a:xfrm>
            <a:off x="5562600" y="2667000"/>
            <a:ext cx="0" cy="838200"/>
          </a:xfrm>
          <a:prstGeom prst="line">
            <a:avLst/>
          </a:prstGeom>
          <a:noFill/>
          <a:ln w="9525">
            <a:solidFill>
              <a:schemeClr val="tx1"/>
            </a:solidFill>
            <a:round/>
            <a:headEnd/>
            <a:tailEnd/>
          </a:ln>
        </p:spPr>
        <p:txBody>
          <a:bodyPr/>
          <a:lstStyle/>
          <a:p>
            <a:endParaRPr lang="zh-CN" altLang="en-US"/>
          </a:p>
        </p:txBody>
      </p:sp>
      <p:sp>
        <p:nvSpPr>
          <p:cNvPr id="14349" name="Text Box 15"/>
          <p:cNvSpPr txBox="1">
            <a:spLocks noChangeArrowheads="1"/>
          </p:cNvSpPr>
          <p:nvPr/>
        </p:nvSpPr>
        <p:spPr bwMode="auto">
          <a:xfrm>
            <a:off x="5256213" y="3581400"/>
            <a:ext cx="611187" cy="16002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问卷调查</a:t>
            </a:r>
          </a:p>
        </p:txBody>
      </p:sp>
      <p:sp>
        <p:nvSpPr>
          <p:cNvPr id="14350" name="Line 17"/>
          <p:cNvSpPr>
            <a:spLocks noChangeShapeType="1"/>
          </p:cNvSpPr>
          <p:nvPr/>
        </p:nvSpPr>
        <p:spPr bwMode="auto">
          <a:xfrm>
            <a:off x="4800600" y="2667000"/>
            <a:ext cx="0" cy="914400"/>
          </a:xfrm>
          <a:prstGeom prst="line">
            <a:avLst/>
          </a:prstGeom>
          <a:noFill/>
          <a:ln w="9525">
            <a:solidFill>
              <a:schemeClr val="tx1"/>
            </a:solidFill>
            <a:round/>
            <a:headEnd/>
            <a:tailEnd/>
          </a:ln>
        </p:spPr>
        <p:txBody>
          <a:bodyPr/>
          <a:lstStyle/>
          <a:p>
            <a:endParaRPr lang="zh-CN" altLang="en-US"/>
          </a:p>
        </p:txBody>
      </p:sp>
      <p:sp>
        <p:nvSpPr>
          <p:cNvPr id="14351" name="Text Box 18"/>
          <p:cNvSpPr txBox="1">
            <a:spLocks noChangeArrowheads="1"/>
          </p:cNvSpPr>
          <p:nvPr/>
        </p:nvSpPr>
        <p:spPr bwMode="auto">
          <a:xfrm>
            <a:off x="4495800" y="3581400"/>
            <a:ext cx="611188" cy="16764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结构观察</a:t>
            </a:r>
          </a:p>
        </p:txBody>
      </p:sp>
      <p:sp>
        <p:nvSpPr>
          <p:cNvPr id="14352" name="Line 19"/>
          <p:cNvSpPr>
            <a:spLocks noChangeShapeType="1"/>
          </p:cNvSpPr>
          <p:nvPr/>
        </p:nvSpPr>
        <p:spPr bwMode="auto">
          <a:xfrm>
            <a:off x="3886200" y="2667000"/>
            <a:ext cx="0" cy="990600"/>
          </a:xfrm>
          <a:prstGeom prst="line">
            <a:avLst/>
          </a:prstGeom>
          <a:noFill/>
          <a:ln w="9525">
            <a:solidFill>
              <a:schemeClr val="tx1"/>
            </a:solidFill>
            <a:round/>
            <a:headEnd/>
            <a:tailEnd/>
          </a:ln>
        </p:spPr>
        <p:txBody>
          <a:bodyPr/>
          <a:lstStyle/>
          <a:p>
            <a:endParaRPr lang="zh-CN" altLang="en-US"/>
          </a:p>
        </p:txBody>
      </p:sp>
      <p:sp>
        <p:nvSpPr>
          <p:cNvPr id="14353" name="Text Box 20"/>
          <p:cNvSpPr txBox="1">
            <a:spLocks noChangeArrowheads="1"/>
          </p:cNvSpPr>
          <p:nvPr/>
        </p:nvSpPr>
        <p:spPr bwMode="auto">
          <a:xfrm>
            <a:off x="3581400" y="3733800"/>
            <a:ext cx="611188" cy="15240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个案研究</a:t>
            </a:r>
          </a:p>
        </p:txBody>
      </p:sp>
      <p:sp>
        <p:nvSpPr>
          <p:cNvPr id="14354" name="Line 21"/>
          <p:cNvSpPr>
            <a:spLocks noChangeShapeType="1"/>
          </p:cNvSpPr>
          <p:nvPr/>
        </p:nvSpPr>
        <p:spPr bwMode="auto">
          <a:xfrm>
            <a:off x="2895600" y="2667000"/>
            <a:ext cx="0" cy="1066800"/>
          </a:xfrm>
          <a:prstGeom prst="line">
            <a:avLst/>
          </a:prstGeom>
          <a:noFill/>
          <a:ln w="9525">
            <a:solidFill>
              <a:schemeClr val="tx1"/>
            </a:solidFill>
            <a:round/>
            <a:headEnd/>
            <a:tailEnd/>
          </a:ln>
        </p:spPr>
        <p:txBody>
          <a:bodyPr/>
          <a:lstStyle/>
          <a:p>
            <a:endParaRPr lang="zh-CN" altLang="en-US"/>
          </a:p>
        </p:txBody>
      </p:sp>
      <p:sp>
        <p:nvSpPr>
          <p:cNvPr id="14355" name="Text Box 22"/>
          <p:cNvSpPr txBox="1">
            <a:spLocks noChangeArrowheads="1"/>
          </p:cNvSpPr>
          <p:nvPr/>
        </p:nvSpPr>
        <p:spPr bwMode="auto">
          <a:xfrm>
            <a:off x="2590800" y="3810000"/>
            <a:ext cx="611188" cy="16002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参与观察</a:t>
            </a:r>
          </a:p>
        </p:txBody>
      </p:sp>
      <p:sp>
        <p:nvSpPr>
          <p:cNvPr id="14356" name="Line 23"/>
          <p:cNvSpPr>
            <a:spLocks noChangeShapeType="1"/>
          </p:cNvSpPr>
          <p:nvPr/>
        </p:nvSpPr>
        <p:spPr bwMode="auto">
          <a:xfrm>
            <a:off x="1981200" y="2667000"/>
            <a:ext cx="0" cy="838200"/>
          </a:xfrm>
          <a:prstGeom prst="line">
            <a:avLst/>
          </a:prstGeom>
          <a:noFill/>
          <a:ln w="9525">
            <a:solidFill>
              <a:schemeClr val="tx1"/>
            </a:solidFill>
            <a:round/>
            <a:headEnd/>
            <a:tailEnd/>
          </a:ln>
        </p:spPr>
        <p:txBody>
          <a:bodyPr/>
          <a:lstStyle/>
          <a:p>
            <a:endParaRPr lang="zh-CN" altLang="en-US"/>
          </a:p>
        </p:txBody>
      </p:sp>
      <p:sp>
        <p:nvSpPr>
          <p:cNvPr id="14357" name="Text Box 24"/>
          <p:cNvSpPr txBox="1">
            <a:spLocks noChangeArrowheads="1"/>
          </p:cNvSpPr>
          <p:nvPr/>
        </p:nvSpPr>
        <p:spPr bwMode="auto">
          <a:xfrm>
            <a:off x="1676400" y="3581400"/>
            <a:ext cx="611188" cy="1828800"/>
          </a:xfrm>
          <a:prstGeom prst="rect">
            <a:avLst/>
          </a:prstGeom>
          <a:noFill/>
          <a:ln w="9525">
            <a:noFill/>
            <a:miter lim="800000"/>
            <a:headEnd/>
            <a:tailEnd/>
          </a:ln>
        </p:spPr>
        <p:txBody>
          <a:bodyPr vert="eaVert">
            <a:spAutoFit/>
          </a:bodyPr>
          <a:lstStyle/>
          <a:p>
            <a:pPr>
              <a:spcBef>
                <a:spcPct val="50000"/>
              </a:spcBef>
            </a:pPr>
            <a:r>
              <a:rPr lang="zh-CN" altLang="en-US" sz="2800" b="1">
                <a:latin typeface="Constantia" pitchFamily="18" charset="0"/>
                <a:ea typeface="楷体_GB2312" pitchFamily="49" charset="-122"/>
              </a:rPr>
              <a:t>深度访谈</a:t>
            </a:r>
          </a:p>
        </p:txBody>
      </p:sp>
      <p:sp>
        <p:nvSpPr>
          <p:cNvPr id="14358" name="Text Box 25"/>
          <p:cNvSpPr txBox="1">
            <a:spLocks noChangeArrowheads="1"/>
          </p:cNvSpPr>
          <p:nvPr/>
        </p:nvSpPr>
        <p:spPr bwMode="auto">
          <a:xfrm>
            <a:off x="4067175" y="2133600"/>
            <a:ext cx="576263" cy="1190625"/>
          </a:xfrm>
          <a:prstGeom prst="rect">
            <a:avLst/>
          </a:prstGeom>
          <a:noFill/>
          <a:ln w="9525">
            <a:noFill/>
            <a:miter lim="800000"/>
            <a:headEnd/>
            <a:tailEnd/>
          </a:ln>
        </p:spPr>
        <p:txBody>
          <a:bodyPr>
            <a:spAutoFit/>
          </a:bodyPr>
          <a:lstStyle/>
          <a:p>
            <a:pPr>
              <a:spcBef>
                <a:spcPct val="50000"/>
              </a:spcBef>
            </a:pPr>
            <a:r>
              <a:rPr lang="en-US" altLang="zh-CN" sz="3600">
                <a:solidFill>
                  <a:srgbClr val="FF0000"/>
                </a:solidFill>
                <a:latin typeface="Constantia" pitchFamily="18" charset="0"/>
                <a:sym typeface="Wingdings" pitchFamily="2" charset="2"/>
              </a:rPr>
              <a:t></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AutoShape 4"/>
          <p:cNvSpPr>
            <a:spLocks noChangeArrowheads="1"/>
          </p:cNvSpPr>
          <p:nvPr/>
        </p:nvSpPr>
        <p:spPr bwMode="auto">
          <a:xfrm>
            <a:off x="2362200" y="2809875"/>
            <a:ext cx="3733800" cy="1905000"/>
          </a:xfrm>
          <a:prstGeom prst="triangle">
            <a:avLst>
              <a:gd name="adj" fmla="val 50000"/>
            </a:avLst>
          </a:prstGeom>
          <a:solidFill>
            <a:schemeClr val="accent1"/>
          </a:solidFill>
          <a:ln w="9525">
            <a:solidFill>
              <a:schemeClr val="tx1"/>
            </a:solidFill>
            <a:miter lim="800000"/>
            <a:headEnd/>
            <a:tailEnd/>
          </a:ln>
        </p:spPr>
        <p:txBody>
          <a:bodyPr wrap="none" anchor="ctr"/>
          <a:lstStyle/>
          <a:p>
            <a:endParaRPr lang="zh-CN" altLang="en-US" sz="2800">
              <a:latin typeface="Constantia" pitchFamily="18" charset="0"/>
            </a:endParaRPr>
          </a:p>
        </p:txBody>
      </p:sp>
      <p:sp>
        <p:nvSpPr>
          <p:cNvPr id="15363" name="Text Box 5"/>
          <p:cNvSpPr txBox="1">
            <a:spLocks noChangeArrowheads="1"/>
          </p:cNvSpPr>
          <p:nvPr/>
        </p:nvSpPr>
        <p:spPr bwMode="auto">
          <a:xfrm>
            <a:off x="2786063" y="1762125"/>
            <a:ext cx="2971800" cy="523875"/>
          </a:xfrm>
          <a:prstGeom prst="rect">
            <a:avLst/>
          </a:prstGeom>
          <a:noFill/>
          <a:ln w="9525">
            <a:noFill/>
            <a:miter lim="800000"/>
            <a:headEnd/>
            <a:tailEnd/>
          </a:ln>
        </p:spPr>
        <p:txBody>
          <a:bodyPr>
            <a:spAutoFit/>
          </a:bodyPr>
          <a:lstStyle/>
          <a:p>
            <a:pPr algn="ctr">
              <a:spcBef>
                <a:spcPct val="50000"/>
              </a:spcBef>
            </a:pPr>
            <a:r>
              <a:rPr lang="zh-CN" altLang="en-US" sz="2800" b="1">
                <a:solidFill>
                  <a:srgbClr val="FFFF00"/>
                </a:solidFill>
                <a:latin typeface="宋体" pitchFamily="2" charset="-122"/>
              </a:rPr>
              <a:t>问卷调查研究</a:t>
            </a:r>
            <a:r>
              <a:rPr lang="zh-CN" altLang="en-US" sz="2800" b="1">
                <a:solidFill>
                  <a:srgbClr val="FFFF00"/>
                </a:solidFill>
                <a:latin typeface="Constantia" pitchFamily="18" charset="0"/>
              </a:rPr>
              <a:t> </a:t>
            </a:r>
          </a:p>
        </p:txBody>
      </p:sp>
      <p:sp>
        <p:nvSpPr>
          <p:cNvPr id="15364" name="Text Box 6"/>
          <p:cNvSpPr txBox="1">
            <a:spLocks noChangeArrowheads="1"/>
          </p:cNvSpPr>
          <p:nvPr/>
        </p:nvSpPr>
        <p:spPr bwMode="auto">
          <a:xfrm>
            <a:off x="457200" y="4762500"/>
            <a:ext cx="2743200" cy="523875"/>
          </a:xfrm>
          <a:prstGeom prst="rect">
            <a:avLst/>
          </a:prstGeom>
          <a:noFill/>
          <a:ln w="9525">
            <a:noFill/>
            <a:miter lim="800000"/>
            <a:headEnd/>
            <a:tailEnd/>
          </a:ln>
        </p:spPr>
        <p:txBody>
          <a:bodyPr>
            <a:spAutoFit/>
          </a:bodyPr>
          <a:lstStyle/>
          <a:p>
            <a:pPr algn="ctr">
              <a:spcBef>
                <a:spcPct val="50000"/>
              </a:spcBef>
            </a:pPr>
            <a:r>
              <a:rPr lang="zh-CN" altLang="en-US" sz="2800" b="1">
                <a:solidFill>
                  <a:srgbClr val="FFFF00"/>
                </a:solidFill>
                <a:latin typeface="楷体_GB2312" pitchFamily="49" charset="-122"/>
              </a:rPr>
              <a:t>个案实地研究</a:t>
            </a:r>
            <a:r>
              <a:rPr lang="zh-CN" altLang="en-US" sz="2800" b="1">
                <a:solidFill>
                  <a:srgbClr val="FFFF00"/>
                </a:solidFill>
                <a:latin typeface="Constantia" pitchFamily="18" charset="0"/>
              </a:rPr>
              <a:t> </a:t>
            </a:r>
          </a:p>
        </p:txBody>
      </p:sp>
      <p:sp>
        <p:nvSpPr>
          <p:cNvPr id="15365" name="Text Box 7"/>
          <p:cNvSpPr txBox="1">
            <a:spLocks noChangeArrowheads="1"/>
          </p:cNvSpPr>
          <p:nvPr/>
        </p:nvSpPr>
        <p:spPr bwMode="auto">
          <a:xfrm>
            <a:off x="5334000" y="4762500"/>
            <a:ext cx="2590800" cy="523875"/>
          </a:xfrm>
          <a:prstGeom prst="rect">
            <a:avLst/>
          </a:prstGeom>
          <a:noFill/>
          <a:ln w="9525">
            <a:noFill/>
            <a:miter lim="800000"/>
            <a:headEnd/>
            <a:tailEnd/>
          </a:ln>
        </p:spPr>
        <p:txBody>
          <a:bodyPr>
            <a:spAutoFit/>
          </a:bodyPr>
          <a:lstStyle/>
          <a:p>
            <a:pPr algn="ctr">
              <a:spcBef>
                <a:spcPct val="50000"/>
              </a:spcBef>
            </a:pPr>
            <a:r>
              <a:rPr lang="zh-CN" altLang="en-US" sz="2800" b="1">
                <a:solidFill>
                  <a:srgbClr val="FFFF00"/>
                </a:solidFill>
                <a:latin typeface="楷体_GB2312" pitchFamily="49" charset="-122"/>
              </a:rPr>
              <a:t>准实验研究</a:t>
            </a:r>
            <a:r>
              <a:rPr lang="zh-CN" altLang="en-US" sz="2800" b="1">
                <a:solidFill>
                  <a:srgbClr val="FFFF00"/>
                </a:solidFill>
                <a:latin typeface="Constantia" pitchFamily="18" charset="0"/>
              </a:rPr>
              <a:t> </a:t>
            </a:r>
          </a:p>
        </p:txBody>
      </p:sp>
      <p:sp>
        <p:nvSpPr>
          <p:cNvPr id="15366" name="Text Box 8"/>
          <p:cNvSpPr txBox="1">
            <a:spLocks noChangeArrowheads="1"/>
          </p:cNvSpPr>
          <p:nvPr/>
        </p:nvSpPr>
        <p:spPr bwMode="auto">
          <a:xfrm>
            <a:off x="2928938" y="2262188"/>
            <a:ext cx="2590800" cy="523875"/>
          </a:xfrm>
          <a:prstGeom prst="rect">
            <a:avLst/>
          </a:prstGeom>
          <a:noFill/>
          <a:ln w="9525">
            <a:noFill/>
            <a:miter lim="800000"/>
            <a:headEnd/>
            <a:tailEnd/>
          </a:ln>
        </p:spPr>
        <p:txBody>
          <a:bodyPr>
            <a:spAutoFit/>
          </a:bodyPr>
          <a:lstStyle/>
          <a:p>
            <a:pPr algn="ctr">
              <a:spcBef>
                <a:spcPct val="50000"/>
              </a:spcBef>
            </a:pPr>
            <a:r>
              <a:rPr lang="zh-CN" altLang="en-US" sz="2800" b="1">
                <a:latin typeface="楷体_GB2312" pitchFamily="49" charset="-122"/>
              </a:rPr>
              <a:t>（普适性）</a:t>
            </a:r>
            <a:r>
              <a:rPr lang="zh-CN" altLang="en-US" sz="2800" b="1">
                <a:latin typeface="Constantia" pitchFamily="18" charset="0"/>
              </a:rPr>
              <a:t> </a:t>
            </a:r>
          </a:p>
        </p:txBody>
      </p:sp>
      <p:sp>
        <p:nvSpPr>
          <p:cNvPr id="15367" name="Text Box 9"/>
          <p:cNvSpPr txBox="1">
            <a:spLocks noChangeArrowheads="1"/>
          </p:cNvSpPr>
          <p:nvPr/>
        </p:nvSpPr>
        <p:spPr bwMode="auto">
          <a:xfrm>
            <a:off x="381000" y="5262563"/>
            <a:ext cx="2819400" cy="523875"/>
          </a:xfrm>
          <a:prstGeom prst="rect">
            <a:avLst/>
          </a:prstGeom>
          <a:noFill/>
          <a:ln w="9525">
            <a:noFill/>
            <a:miter lim="800000"/>
            <a:headEnd/>
            <a:tailEnd/>
          </a:ln>
        </p:spPr>
        <p:txBody>
          <a:bodyPr>
            <a:spAutoFit/>
          </a:bodyPr>
          <a:lstStyle/>
          <a:p>
            <a:pPr algn="ctr">
              <a:spcBef>
                <a:spcPct val="50000"/>
              </a:spcBef>
            </a:pPr>
            <a:r>
              <a:rPr lang="zh-CN" altLang="en-US" sz="2800" b="1">
                <a:latin typeface="楷体_GB2312" pitchFamily="49" charset="-122"/>
              </a:rPr>
              <a:t>（丰富性）</a:t>
            </a:r>
            <a:r>
              <a:rPr lang="zh-CN" altLang="en-US" sz="2800" b="1">
                <a:latin typeface="Constantia" pitchFamily="18" charset="0"/>
              </a:rPr>
              <a:t> </a:t>
            </a:r>
          </a:p>
        </p:txBody>
      </p:sp>
      <p:sp>
        <p:nvSpPr>
          <p:cNvPr id="15368" name="Text Box 10"/>
          <p:cNvSpPr txBox="1">
            <a:spLocks noChangeArrowheads="1"/>
          </p:cNvSpPr>
          <p:nvPr/>
        </p:nvSpPr>
        <p:spPr bwMode="auto">
          <a:xfrm>
            <a:off x="5581650" y="5262563"/>
            <a:ext cx="2133600" cy="523875"/>
          </a:xfrm>
          <a:prstGeom prst="rect">
            <a:avLst/>
          </a:prstGeom>
          <a:noFill/>
          <a:ln w="9525">
            <a:noFill/>
            <a:miter lim="800000"/>
            <a:headEnd/>
            <a:tailEnd/>
          </a:ln>
        </p:spPr>
        <p:txBody>
          <a:bodyPr>
            <a:spAutoFit/>
          </a:bodyPr>
          <a:lstStyle/>
          <a:p>
            <a:pPr algn="ctr">
              <a:spcBef>
                <a:spcPct val="50000"/>
              </a:spcBef>
            </a:pPr>
            <a:r>
              <a:rPr lang="zh-CN" altLang="en-US" sz="2800" b="1">
                <a:latin typeface="楷体_GB2312" pitchFamily="49" charset="-122"/>
              </a:rPr>
              <a:t>（准确性）</a:t>
            </a:r>
            <a:r>
              <a:rPr lang="zh-CN" altLang="en-US" sz="2800" b="1">
                <a:latin typeface="Constantia" pitchFamily="18" charset="0"/>
              </a:rPr>
              <a:t> </a:t>
            </a:r>
          </a:p>
        </p:txBody>
      </p:sp>
      <p:sp>
        <p:nvSpPr>
          <p:cNvPr id="9" name="TextBox 8"/>
          <p:cNvSpPr txBox="1"/>
          <p:nvPr/>
        </p:nvSpPr>
        <p:spPr>
          <a:xfrm>
            <a:off x="1071563" y="928688"/>
            <a:ext cx="6643687" cy="646112"/>
          </a:xfrm>
          <a:prstGeom prst="rect">
            <a:avLst/>
          </a:prstGeom>
          <a:noFill/>
        </p:spPr>
        <p:txBody>
          <a:bodyPr>
            <a:spAutoFit/>
          </a:bodyPr>
          <a:lstStyle/>
          <a:p>
            <a:pPr fontAlgn="auto">
              <a:spcBef>
                <a:spcPts val="0"/>
              </a:spcBef>
              <a:spcAft>
                <a:spcPts val="0"/>
              </a:spcAft>
              <a:defRPr/>
            </a:pPr>
            <a:r>
              <a:rPr lang="zh-CN" altLang="en-US" sz="3600" dirty="0">
                <a:latin typeface="+mj-ea"/>
                <a:ea typeface="+mj-ea"/>
              </a:rPr>
              <a:t>（三）适合教育研究的实证方法</a:t>
            </a:r>
            <a:endParaRPr lang="zh-CN" altLang="en-US" sz="3600" dirty="0">
              <a:latin typeface="+mj-ea"/>
              <a:ea typeface="+mj-e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标题 1"/>
          <p:cNvSpPr>
            <a:spLocks noGrp="1"/>
          </p:cNvSpPr>
          <p:nvPr>
            <p:ph type="title"/>
          </p:nvPr>
        </p:nvSpPr>
        <p:spPr/>
        <p:txBody>
          <a:bodyPr/>
          <a:lstStyle/>
          <a:p>
            <a:r>
              <a:rPr lang="zh-CN" altLang="en-US" smtClean="0"/>
              <a:t>（四）不属于研究方法的有</a:t>
            </a:r>
          </a:p>
        </p:txBody>
      </p:sp>
      <p:sp>
        <p:nvSpPr>
          <p:cNvPr id="16387" name="Rectangle 3"/>
          <p:cNvSpPr>
            <a:spLocks noGrp="1" noChangeArrowheads="1"/>
          </p:cNvSpPr>
          <p:nvPr>
            <p:ph idx="1"/>
          </p:nvPr>
        </p:nvSpPr>
        <p:spPr>
          <a:xfrm>
            <a:off x="457200" y="1935163"/>
            <a:ext cx="8229600" cy="2994025"/>
          </a:xfrm>
        </p:spPr>
        <p:txBody>
          <a:bodyPr/>
          <a:lstStyle/>
          <a:p>
            <a:r>
              <a:rPr lang="zh-CN" altLang="en-US" sz="2800" b="1" smtClean="0">
                <a:ea typeface="楷体_GB2312" pitchFamily="49" charset="-122"/>
              </a:rPr>
              <a:t>不是写作的方法，比如举例法、名人名言；</a:t>
            </a:r>
          </a:p>
          <a:p>
            <a:r>
              <a:rPr lang="zh-CN" altLang="en-US" sz="2800" b="1" smtClean="0">
                <a:ea typeface="楷体_GB2312" pitchFamily="49" charset="-122"/>
              </a:rPr>
              <a:t>不是思维的方法，比如辨证法、理论联系实际；</a:t>
            </a:r>
          </a:p>
          <a:p>
            <a:r>
              <a:rPr lang="zh-CN" altLang="en-US" sz="2800" b="1" smtClean="0">
                <a:ea typeface="楷体_GB2312" pitchFamily="49" charset="-122"/>
              </a:rPr>
              <a:t>不是论文的内容，比如文献法、经验总结法；</a:t>
            </a:r>
          </a:p>
          <a:p>
            <a:r>
              <a:rPr lang="zh-CN" altLang="en-US" sz="2800" b="1" smtClean="0">
                <a:ea typeface="楷体_GB2312" pitchFamily="49" charset="-122"/>
              </a:rPr>
              <a:t>严格的研究方法，特指</a:t>
            </a:r>
            <a:r>
              <a:rPr lang="zh-CN" altLang="en-US" sz="2800" b="1" smtClean="0">
                <a:solidFill>
                  <a:srgbClr val="FFFF00"/>
                </a:solidFill>
                <a:ea typeface="楷体_GB2312" pitchFamily="49" charset="-122"/>
              </a:rPr>
              <a:t>“实证”</a:t>
            </a:r>
            <a:r>
              <a:rPr lang="zh-CN" altLang="en-US" sz="2800" b="1" smtClean="0">
                <a:ea typeface="楷体_GB2312" pitchFamily="49" charset="-122"/>
              </a:rPr>
              <a:t>方法</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zh-CN" altLang="en-US" b="1" smtClean="0">
                <a:solidFill>
                  <a:schemeClr val="tx1"/>
                </a:solidFill>
              </a:rPr>
              <a:t>（五）经验研究的方法出路</a:t>
            </a:r>
          </a:p>
        </p:txBody>
      </p:sp>
      <p:sp>
        <p:nvSpPr>
          <p:cNvPr id="17411" name="Rectangle 3"/>
          <p:cNvSpPr>
            <a:spLocks noGrp="1" noChangeArrowheads="1"/>
          </p:cNvSpPr>
          <p:nvPr>
            <p:ph type="body" idx="1"/>
          </p:nvPr>
        </p:nvSpPr>
        <p:spPr/>
        <p:txBody>
          <a:bodyPr/>
          <a:lstStyle/>
          <a:p>
            <a:r>
              <a:rPr lang="zh-CN" altLang="en-US" b="1" smtClean="0">
                <a:solidFill>
                  <a:srgbClr val="FFFF00"/>
                </a:solidFill>
                <a:ea typeface="楷体_GB2312" pitchFamily="49" charset="-122"/>
              </a:rPr>
              <a:t>挖掘深度</a:t>
            </a:r>
            <a:r>
              <a:rPr lang="zh-CN" altLang="en-US" b="1" smtClean="0">
                <a:ea typeface="楷体_GB2312" pitchFamily="49" charset="-122"/>
              </a:rPr>
              <a:t>：把教学问题提升到教育价值层面上，增加</a:t>
            </a:r>
            <a:r>
              <a:rPr lang="zh-CN" altLang="en-US" b="1" smtClean="0">
                <a:solidFill>
                  <a:srgbClr val="FF3300"/>
                </a:solidFill>
                <a:ea typeface="楷体_GB2312" pitchFamily="49" charset="-122"/>
              </a:rPr>
              <a:t>思辨</a:t>
            </a:r>
            <a:r>
              <a:rPr lang="zh-CN" altLang="en-US" b="1" smtClean="0">
                <a:ea typeface="楷体_GB2312" pitchFamily="49" charset="-122"/>
              </a:rPr>
              <a:t>的力量；</a:t>
            </a:r>
          </a:p>
          <a:p>
            <a:r>
              <a:rPr lang="zh-CN" altLang="en-US" b="1" smtClean="0">
                <a:solidFill>
                  <a:srgbClr val="FFFF00"/>
                </a:solidFill>
                <a:ea typeface="楷体_GB2312" pitchFamily="49" charset="-122"/>
              </a:rPr>
              <a:t>还原现场</a:t>
            </a:r>
            <a:r>
              <a:rPr lang="zh-CN" altLang="en-US" b="1" smtClean="0">
                <a:ea typeface="楷体_GB2312" pitchFamily="49" charset="-122"/>
              </a:rPr>
              <a:t>：把教学问题描述为教育现象，增加</a:t>
            </a:r>
            <a:r>
              <a:rPr lang="zh-CN" altLang="en-US" b="1" smtClean="0">
                <a:solidFill>
                  <a:srgbClr val="FF3300"/>
                </a:solidFill>
                <a:ea typeface="楷体_GB2312" pitchFamily="49" charset="-122"/>
              </a:rPr>
              <a:t>实证</a:t>
            </a:r>
            <a:r>
              <a:rPr lang="zh-CN" altLang="en-US" b="1" smtClean="0">
                <a:ea typeface="楷体_GB2312" pitchFamily="49" charset="-122"/>
              </a:rPr>
              <a:t>的冷静；</a:t>
            </a:r>
          </a:p>
          <a:p>
            <a:r>
              <a:rPr lang="zh-CN" altLang="en-US" b="1" smtClean="0">
                <a:solidFill>
                  <a:srgbClr val="FFFF00"/>
                </a:solidFill>
                <a:ea typeface="楷体_GB2312" pitchFamily="49" charset="-122"/>
              </a:rPr>
              <a:t>主动尝试</a:t>
            </a:r>
            <a:r>
              <a:rPr lang="zh-CN" altLang="en-US" b="1" smtClean="0">
                <a:ea typeface="楷体_GB2312" pitchFamily="49" charset="-122"/>
              </a:rPr>
              <a:t>：把教学问题变成你的教学行动，增加</a:t>
            </a:r>
            <a:r>
              <a:rPr lang="zh-CN" altLang="en-US" b="1" smtClean="0">
                <a:solidFill>
                  <a:srgbClr val="FF3300"/>
                </a:solidFill>
                <a:ea typeface="楷体_GB2312" pitchFamily="49" charset="-122"/>
              </a:rPr>
              <a:t>行动</a:t>
            </a:r>
            <a:r>
              <a:rPr lang="zh-CN" altLang="en-US" b="1" smtClean="0">
                <a:ea typeface="楷体_GB2312" pitchFamily="49" charset="-122"/>
              </a:rPr>
              <a:t>的探索；</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标题 1"/>
          <p:cNvSpPr>
            <a:spLocks noGrp="1"/>
          </p:cNvSpPr>
          <p:nvPr>
            <p:ph type="title"/>
          </p:nvPr>
        </p:nvSpPr>
        <p:spPr>
          <a:xfrm>
            <a:off x="457200" y="704850"/>
            <a:ext cx="8229600" cy="1143000"/>
          </a:xfrm>
        </p:spPr>
        <p:txBody>
          <a:bodyPr/>
          <a:lstStyle/>
          <a:p>
            <a:r>
              <a:rPr lang="zh-CN" altLang="en-US" smtClean="0"/>
              <a:t>三、实证研究的基本规范</a:t>
            </a:r>
          </a:p>
        </p:txBody>
      </p:sp>
      <p:sp>
        <p:nvSpPr>
          <p:cNvPr id="18435" name="内容占位符 4"/>
          <p:cNvSpPr>
            <a:spLocks noGrp="1"/>
          </p:cNvSpPr>
          <p:nvPr>
            <p:ph sz="half" idx="2"/>
          </p:nvPr>
        </p:nvSpPr>
        <p:spPr>
          <a:xfrm>
            <a:off x="4648200" y="2492375"/>
            <a:ext cx="4038600" cy="2365375"/>
          </a:xfrm>
        </p:spPr>
        <p:txBody>
          <a:bodyPr/>
          <a:lstStyle/>
          <a:p>
            <a:r>
              <a:rPr lang="zh-CN" altLang="en-US" sz="3200" b="1" smtClean="0"/>
              <a:t>选题要创新</a:t>
            </a:r>
            <a:endParaRPr lang="en-US" altLang="zh-CN" sz="3200" b="1" smtClean="0"/>
          </a:p>
          <a:p>
            <a:r>
              <a:rPr lang="zh-CN" altLang="en-US" sz="3200" b="1" smtClean="0"/>
              <a:t>求证须规范</a:t>
            </a:r>
          </a:p>
        </p:txBody>
      </p:sp>
      <p:pic>
        <p:nvPicPr>
          <p:cNvPr id="18436" name="Picture 6" descr="Technical_report-1副本"/>
          <p:cNvPicPr>
            <a:picLocks noGrp="1" noChangeAspect="1" noChangeArrowheads="1"/>
          </p:cNvPicPr>
          <p:nvPr>
            <p:ph sz="half" idx="1"/>
          </p:nvPr>
        </p:nvPicPr>
        <p:blipFill>
          <a:blip r:embed="rId2" cstate="print"/>
          <a:srcRect t="29179"/>
          <a:stretch>
            <a:fillRect/>
          </a:stretch>
        </p:blipFill>
        <p:spPr>
          <a:xfrm>
            <a:off x="358775" y="2286000"/>
            <a:ext cx="3713163" cy="4068763"/>
          </a:xfrm>
          <a:ln>
            <a:solidFill>
              <a:srgbClr val="003399"/>
            </a:solid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9"/>
          <p:cNvSpPr>
            <a:spLocks noChangeArrowheads="1"/>
          </p:cNvSpPr>
          <p:nvPr/>
        </p:nvSpPr>
        <p:spPr bwMode="auto">
          <a:xfrm>
            <a:off x="971550" y="981075"/>
            <a:ext cx="7272338" cy="1655763"/>
          </a:xfrm>
          <a:prstGeom prst="downArrowCallout">
            <a:avLst>
              <a:gd name="adj1" fmla="val 48598"/>
              <a:gd name="adj2" fmla="val 61510"/>
              <a:gd name="adj3" fmla="val 20491"/>
              <a:gd name="adj4" fmla="val 66667"/>
            </a:avLst>
          </a:prstGeom>
          <a:solidFill>
            <a:srgbClr val="FFFF99"/>
          </a:solidFill>
          <a:ln w="9525">
            <a:solidFill>
              <a:schemeClr val="tx1"/>
            </a:solidFill>
            <a:miter lim="800000"/>
            <a:headEnd/>
            <a:tailEnd/>
          </a:ln>
        </p:spPr>
        <p:txBody>
          <a:bodyPr wrap="none" anchor="ctr"/>
          <a:lstStyle/>
          <a:p>
            <a:endParaRPr lang="zh-CN" altLang="en-US">
              <a:latin typeface="Constantia" pitchFamily="18" charset="0"/>
            </a:endParaRPr>
          </a:p>
        </p:txBody>
      </p:sp>
      <p:sp>
        <p:nvSpPr>
          <p:cNvPr id="19459" name="Text Box 6"/>
          <p:cNvSpPr txBox="1">
            <a:spLocks noChangeArrowheads="1"/>
          </p:cNvSpPr>
          <p:nvPr/>
        </p:nvSpPr>
        <p:spPr bwMode="auto">
          <a:xfrm>
            <a:off x="1258888" y="1268413"/>
            <a:ext cx="1512887" cy="579437"/>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3200" b="1">
                <a:latin typeface="Constantia" pitchFamily="18" charset="0"/>
                <a:ea typeface="楷体_GB2312" pitchFamily="49" charset="-122"/>
              </a:rPr>
              <a:t>兴趣</a:t>
            </a:r>
          </a:p>
        </p:txBody>
      </p:sp>
      <p:sp>
        <p:nvSpPr>
          <p:cNvPr id="19460" name="Text Box 7"/>
          <p:cNvSpPr txBox="1">
            <a:spLocks noChangeArrowheads="1"/>
          </p:cNvSpPr>
          <p:nvPr/>
        </p:nvSpPr>
        <p:spPr bwMode="auto">
          <a:xfrm>
            <a:off x="3779838" y="1268413"/>
            <a:ext cx="1512887" cy="579437"/>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3200" b="1">
                <a:latin typeface="Constantia" pitchFamily="18" charset="0"/>
                <a:ea typeface="楷体_GB2312" pitchFamily="49" charset="-122"/>
              </a:rPr>
              <a:t>观点</a:t>
            </a:r>
          </a:p>
        </p:txBody>
      </p:sp>
      <p:sp>
        <p:nvSpPr>
          <p:cNvPr id="19461" name="Text Box 8"/>
          <p:cNvSpPr txBox="1">
            <a:spLocks noChangeArrowheads="1"/>
          </p:cNvSpPr>
          <p:nvPr/>
        </p:nvSpPr>
        <p:spPr bwMode="auto">
          <a:xfrm>
            <a:off x="6156325" y="1268413"/>
            <a:ext cx="1655763" cy="579437"/>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3200" b="1">
                <a:latin typeface="Constantia" pitchFamily="18" charset="0"/>
                <a:ea typeface="楷体_GB2312" pitchFamily="49" charset="-122"/>
              </a:rPr>
              <a:t>文献</a:t>
            </a:r>
          </a:p>
        </p:txBody>
      </p:sp>
      <p:sp>
        <p:nvSpPr>
          <p:cNvPr id="19462" name="Text Box 11"/>
          <p:cNvSpPr txBox="1">
            <a:spLocks noChangeArrowheads="1"/>
          </p:cNvSpPr>
          <p:nvPr/>
        </p:nvSpPr>
        <p:spPr bwMode="auto">
          <a:xfrm>
            <a:off x="2916238" y="2695575"/>
            <a:ext cx="3311525" cy="588963"/>
          </a:xfrm>
          <a:prstGeom prst="rect">
            <a:avLst/>
          </a:prstGeom>
          <a:solidFill>
            <a:srgbClr val="66FFFF"/>
          </a:solidFill>
          <a:ln w="9525">
            <a:solidFill>
              <a:schemeClr val="tx1"/>
            </a:solidFill>
            <a:miter lim="800000"/>
            <a:headEnd/>
            <a:tailEnd/>
          </a:ln>
        </p:spPr>
        <p:txBody>
          <a:bodyPr>
            <a:spAutoFit/>
          </a:bodyPr>
          <a:lstStyle/>
          <a:p>
            <a:pPr algn="ctr">
              <a:spcBef>
                <a:spcPct val="50000"/>
              </a:spcBef>
            </a:pPr>
            <a:r>
              <a:rPr lang="zh-CN" altLang="en-US" sz="3200" b="1">
                <a:solidFill>
                  <a:srgbClr val="FF3300"/>
                </a:solidFill>
                <a:latin typeface="Constantia" pitchFamily="18" charset="0"/>
                <a:ea typeface="楷体_GB2312" pitchFamily="49" charset="-122"/>
              </a:rPr>
              <a:t>研究问题</a:t>
            </a:r>
            <a:r>
              <a:rPr lang="en-US" altLang="zh-CN" sz="3200" b="1">
                <a:solidFill>
                  <a:srgbClr val="FF3300"/>
                </a:solidFill>
                <a:latin typeface="Constantia" pitchFamily="18" charset="0"/>
                <a:ea typeface="楷体_GB2312" pitchFamily="49" charset="-122"/>
              </a:rPr>
              <a:t>-</a:t>
            </a:r>
            <a:r>
              <a:rPr lang="zh-CN" altLang="en-US" sz="3200" b="1">
                <a:solidFill>
                  <a:srgbClr val="FF3300"/>
                </a:solidFill>
                <a:latin typeface="Constantia" pitchFamily="18" charset="0"/>
                <a:ea typeface="楷体_GB2312" pitchFamily="49" charset="-122"/>
              </a:rPr>
              <a:t>假设</a:t>
            </a:r>
          </a:p>
        </p:txBody>
      </p:sp>
      <p:cxnSp>
        <p:nvCxnSpPr>
          <p:cNvPr id="19463" name="AutoShape 15"/>
          <p:cNvCxnSpPr>
            <a:cxnSpLocks noChangeShapeType="1"/>
          </p:cNvCxnSpPr>
          <p:nvPr/>
        </p:nvCxnSpPr>
        <p:spPr bwMode="auto">
          <a:xfrm rot="10800000" flipV="1">
            <a:off x="1331913" y="3429000"/>
            <a:ext cx="2952750" cy="287338"/>
          </a:xfrm>
          <a:prstGeom prst="bentConnector3">
            <a:avLst>
              <a:gd name="adj1" fmla="val 50000"/>
            </a:avLst>
          </a:prstGeom>
          <a:noFill/>
          <a:ln w="9525">
            <a:solidFill>
              <a:schemeClr val="tx1"/>
            </a:solidFill>
            <a:miter lim="800000"/>
            <a:headEnd/>
            <a:tailEnd type="triangle" w="med" len="med"/>
          </a:ln>
        </p:spPr>
      </p:cxnSp>
      <p:cxnSp>
        <p:nvCxnSpPr>
          <p:cNvPr id="19464" name="AutoShape 16"/>
          <p:cNvCxnSpPr>
            <a:cxnSpLocks noChangeShapeType="1"/>
          </p:cNvCxnSpPr>
          <p:nvPr/>
        </p:nvCxnSpPr>
        <p:spPr bwMode="auto">
          <a:xfrm>
            <a:off x="4932363" y="3429000"/>
            <a:ext cx="2879725" cy="287338"/>
          </a:xfrm>
          <a:prstGeom prst="bentConnector3">
            <a:avLst>
              <a:gd name="adj1" fmla="val 50000"/>
            </a:avLst>
          </a:prstGeom>
          <a:noFill/>
          <a:ln w="9525">
            <a:solidFill>
              <a:schemeClr val="tx1"/>
            </a:solidFill>
            <a:miter lim="800000"/>
            <a:headEnd/>
            <a:tailEnd type="triangle" w="med" len="med"/>
          </a:ln>
        </p:spPr>
      </p:cxnSp>
      <p:sp>
        <p:nvSpPr>
          <p:cNvPr id="19465" name="Text Box 17"/>
          <p:cNvSpPr txBox="1">
            <a:spLocks noChangeArrowheads="1"/>
          </p:cNvSpPr>
          <p:nvPr/>
        </p:nvSpPr>
        <p:spPr bwMode="auto">
          <a:xfrm>
            <a:off x="179388" y="3933825"/>
            <a:ext cx="2879725" cy="1570038"/>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400" b="1" u="sng">
                <a:solidFill>
                  <a:srgbClr val="FFFF00"/>
                </a:solidFill>
                <a:latin typeface="Constantia" pitchFamily="18" charset="0"/>
                <a:ea typeface="楷体_GB2312" pitchFamily="49" charset="-122"/>
              </a:rPr>
              <a:t>研究主题</a:t>
            </a:r>
          </a:p>
          <a:p>
            <a:pPr algn="ctr">
              <a:spcBef>
                <a:spcPct val="50000"/>
              </a:spcBef>
            </a:pPr>
            <a:r>
              <a:rPr lang="zh-CN" altLang="en-US" sz="2400" b="1">
                <a:latin typeface="Constantia" pitchFamily="18" charset="0"/>
                <a:ea typeface="楷体_GB2312" pitchFamily="49" charset="-122"/>
              </a:rPr>
              <a:t>概念化：概念</a:t>
            </a:r>
            <a:r>
              <a:rPr lang="en-US" altLang="zh-CN" sz="2400" b="1">
                <a:latin typeface="Constantia" pitchFamily="18" charset="0"/>
                <a:ea typeface="楷体_GB2312" pitchFamily="49" charset="-122"/>
              </a:rPr>
              <a:t>-</a:t>
            </a:r>
            <a:r>
              <a:rPr lang="zh-CN" altLang="en-US" sz="2400" b="1">
                <a:latin typeface="Constantia" pitchFamily="18" charset="0"/>
                <a:ea typeface="楷体_GB2312" pitchFamily="49" charset="-122"/>
              </a:rPr>
              <a:t>变量</a:t>
            </a:r>
          </a:p>
          <a:p>
            <a:pPr algn="ctr">
              <a:spcBef>
                <a:spcPct val="50000"/>
              </a:spcBef>
            </a:pPr>
            <a:r>
              <a:rPr lang="zh-CN" altLang="en-US" sz="2400" b="1">
                <a:latin typeface="Constantia" pitchFamily="18" charset="0"/>
                <a:ea typeface="楷体_GB2312" pitchFamily="49" charset="-122"/>
              </a:rPr>
              <a:t>操作化：变量</a:t>
            </a:r>
            <a:r>
              <a:rPr lang="en-US" altLang="zh-CN" sz="2400" b="1">
                <a:latin typeface="Constantia" pitchFamily="18" charset="0"/>
                <a:ea typeface="楷体_GB2312" pitchFamily="49" charset="-122"/>
              </a:rPr>
              <a:t>-</a:t>
            </a:r>
            <a:r>
              <a:rPr lang="zh-CN" altLang="en-US" sz="2400" b="1">
                <a:latin typeface="Constantia" pitchFamily="18" charset="0"/>
                <a:ea typeface="楷体_GB2312" pitchFamily="49" charset="-122"/>
              </a:rPr>
              <a:t>测量</a:t>
            </a:r>
          </a:p>
        </p:txBody>
      </p:sp>
      <p:sp>
        <p:nvSpPr>
          <p:cNvPr id="19466" name="Text Box 18"/>
          <p:cNvSpPr txBox="1">
            <a:spLocks noChangeArrowheads="1"/>
          </p:cNvSpPr>
          <p:nvPr/>
        </p:nvSpPr>
        <p:spPr bwMode="auto">
          <a:xfrm>
            <a:off x="6588125" y="3933825"/>
            <a:ext cx="2160588" cy="1570038"/>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400" b="1" u="sng">
                <a:solidFill>
                  <a:srgbClr val="FFFF00"/>
                </a:solidFill>
                <a:latin typeface="Constantia" pitchFamily="18" charset="0"/>
                <a:ea typeface="楷体_GB2312" pitchFamily="49" charset="-122"/>
              </a:rPr>
              <a:t>研究对象</a:t>
            </a:r>
          </a:p>
          <a:p>
            <a:pPr algn="ctr">
              <a:spcBef>
                <a:spcPct val="50000"/>
              </a:spcBef>
            </a:pPr>
            <a:r>
              <a:rPr lang="zh-CN" altLang="en-US" sz="2400" b="1">
                <a:latin typeface="Constantia" pitchFamily="18" charset="0"/>
                <a:ea typeface="楷体_GB2312" pitchFamily="49" charset="-122"/>
              </a:rPr>
              <a:t>研究总体</a:t>
            </a:r>
          </a:p>
          <a:p>
            <a:pPr algn="ctr">
              <a:spcBef>
                <a:spcPct val="50000"/>
              </a:spcBef>
            </a:pPr>
            <a:r>
              <a:rPr lang="zh-CN" altLang="en-US" sz="2400" b="1">
                <a:latin typeface="Constantia" pitchFamily="18" charset="0"/>
                <a:ea typeface="楷体_GB2312" pitchFamily="49" charset="-122"/>
              </a:rPr>
              <a:t>研究样本</a:t>
            </a:r>
          </a:p>
        </p:txBody>
      </p:sp>
      <p:sp>
        <p:nvSpPr>
          <p:cNvPr id="19467" name="Line 19"/>
          <p:cNvSpPr>
            <a:spLocks noChangeShapeType="1"/>
          </p:cNvSpPr>
          <p:nvPr/>
        </p:nvSpPr>
        <p:spPr bwMode="auto">
          <a:xfrm>
            <a:off x="4572000" y="3429000"/>
            <a:ext cx="0" cy="360363"/>
          </a:xfrm>
          <a:prstGeom prst="line">
            <a:avLst/>
          </a:prstGeom>
          <a:noFill/>
          <a:ln w="9525">
            <a:solidFill>
              <a:schemeClr val="tx1"/>
            </a:solidFill>
            <a:round/>
            <a:headEnd/>
            <a:tailEnd type="triangle" w="med" len="med"/>
          </a:ln>
        </p:spPr>
        <p:txBody>
          <a:bodyPr/>
          <a:lstStyle/>
          <a:p>
            <a:endParaRPr lang="zh-CN" altLang="en-US"/>
          </a:p>
        </p:txBody>
      </p:sp>
      <p:sp>
        <p:nvSpPr>
          <p:cNvPr id="19468" name="Text Box 20"/>
          <p:cNvSpPr txBox="1">
            <a:spLocks noChangeArrowheads="1"/>
          </p:cNvSpPr>
          <p:nvPr/>
        </p:nvSpPr>
        <p:spPr bwMode="auto">
          <a:xfrm>
            <a:off x="3708400" y="3860800"/>
            <a:ext cx="1728788" cy="2124075"/>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400" b="1" u="sng">
                <a:solidFill>
                  <a:srgbClr val="FFFF00"/>
                </a:solidFill>
                <a:latin typeface="Constantia" pitchFamily="18" charset="0"/>
                <a:ea typeface="楷体_GB2312" pitchFamily="49" charset="-122"/>
              </a:rPr>
              <a:t>研究方法</a:t>
            </a:r>
          </a:p>
          <a:p>
            <a:pPr algn="ctr">
              <a:spcBef>
                <a:spcPct val="50000"/>
              </a:spcBef>
            </a:pPr>
            <a:r>
              <a:rPr lang="zh-CN" altLang="en-US" sz="2400" b="1">
                <a:latin typeface="Constantia" pitchFamily="18" charset="0"/>
                <a:ea typeface="楷体_GB2312" pitchFamily="49" charset="-122"/>
              </a:rPr>
              <a:t>实验研究</a:t>
            </a:r>
          </a:p>
          <a:p>
            <a:pPr algn="ctr">
              <a:spcBef>
                <a:spcPct val="50000"/>
              </a:spcBef>
            </a:pPr>
            <a:r>
              <a:rPr lang="zh-CN" altLang="en-US" sz="2400" b="1">
                <a:latin typeface="Constantia" pitchFamily="18" charset="0"/>
                <a:ea typeface="楷体_GB2312" pitchFamily="49" charset="-122"/>
              </a:rPr>
              <a:t>调查研究</a:t>
            </a:r>
          </a:p>
          <a:p>
            <a:pPr algn="ctr">
              <a:spcBef>
                <a:spcPct val="50000"/>
              </a:spcBef>
            </a:pPr>
            <a:r>
              <a:rPr lang="zh-CN" altLang="en-US" sz="2400" b="1">
                <a:latin typeface="Constantia" pitchFamily="18" charset="0"/>
                <a:ea typeface="楷体_GB2312" pitchFamily="49" charset="-122"/>
              </a:rPr>
              <a:t>实地研究</a:t>
            </a:r>
          </a:p>
        </p:txBody>
      </p:sp>
      <p:sp>
        <p:nvSpPr>
          <p:cNvPr id="19469" name="AutoShape 22"/>
          <p:cNvSpPr>
            <a:spLocks noChangeArrowheads="1"/>
          </p:cNvSpPr>
          <p:nvPr/>
        </p:nvSpPr>
        <p:spPr bwMode="auto">
          <a:xfrm rot="5400000">
            <a:off x="4247356" y="6093620"/>
            <a:ext cx="612775" cy="684212"/>
          </a:xfrm>
          <a:custGeom>
            <a:avLst/>
            <a:gdLst>
              <a:gd name="T0" fmla="*/ 459581 w 21600"/>
              <a:gd name="T1" fmla="*/ 0 h 21600"/>
              <a:gd name="T2" fmla="*/ 0 w 21600"/>
              <a:gd name="T3" fmla="*/ 342106 h 21600"/>
              <a:gd name="T4" fmla="*/ 459581 w 21600"/>
              <a:gd name="T5" fmla="*/ 684212 h 21600"/>
              <a:gd name="T6" fmla="*/ 612775 w 21600"/>
              <a:gd name="T7" fmla="*/ 34210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99"/>
          </a:solidFill>
          <a:ln w="9525">
            <a:solidFill>
              <a:schemeClr val="tx1"/>
            </a:solidFill>
            <a:miter lim="800000"/>
            <a:headEnd/>
            <a:tailEnd/>
          </a:ln>
        </p:spPr>
        <p:txBody>
          <a:bodyPr rot="10800000" vert="eaVert" wrap="none" anchor="ctr"/>
          <a:lstStyle/>
          <a:p>
            <a:endParaRPr lang="zh-CN" altLang="en-US"/>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AutoShape 4"/>
          <p:cNvSpPr>
            <a:spLocks noChangeArrowheads="1"/>
          </p:cNvSpPr>
          <p:nvPr/>
        </p:nvSpPr>
        <p:spPr bwMode="auto">
          <a:xfrm rot="5400000">
            <a:off x="4066382" y="261143"/>
            <a:ext cx="685800" cy="684213"/>
          </a:xfrm>
          <a:custGeom>
            <a:avLst/>
            <a:gdLst>
              <a:gd name="T0" fmla="*/ 514350 w 21600"/>
              <a:gd name="T1" fmla="*/ 0 h 21600"/>
              <a:gd name="T2" fmla="*/ 0 w 21600"/>
              <a:gd name="T3" fmla="*/ 342107 h 21600"/>
              <a:gd name="T4" fmla="*/ 514350 w 21600"/>
              <a:gd name="T5" fmla="*/ 684213 h 21600"/>
              <a:gd name="T6" fmla="*/ 685800 w 21600"/>
              <a:gd name="T7" fmla="*/ 34210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FF00"/>
          </a:solidFill>
          <a:ln w="9525">
            <a:solidFill>
              <a:schemeClr val="tx1"/>
            </a:solidFill>
            <a:miter lim="800000"/>
            <a:headEnd/>
            <a:tailEnd/>
          </a:ln>
        </p:spPr>
        <p:txBody>
          <a:bodyPr rot="10800000" vert="eaVert" wrap="none" anchor="ctr"/>
          <a:lstStyle/>
          <a:p>
            <a:endParaRPr lang="zh-CN" altLang="en-US"/>
          </a:p>
        </p:txBody>
      </p:sp>
      <p:sp>
        <p:nvSpPr>
          <p:cNvPr id="20483" name="Text Box 5"/>
          <p:cNvSpPr txBox="1">
            <a:spLocks noChangeArrowheads="1"/>
          </p:cNvSpPr>
          <p:nvPr/>
        </p:nvSpPr>
        <p:spPr bwMode="auto">
          <a:xfrm>
            <a:off x="2411413" y="981075"/>
            <a:ext cx="4033837" cy="519113"/>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800" b="1">
                <a:latin typeface="Constantia" pitchFamily="18" charset="0"/>
                <a:ea typeface="楷体_GB2312" pitchFamily="49" charset="-122"/>
              </a:rPr>
              <a:t>观察：</a:t>
            </a:r>
            <a:r>
              <a:rPr lang="en-US" altLang="zh-CN" sz="2800" b="1">
                <a:latin typeface="Constantia" pitchFamily="18" charset="0"/>
                <a:ea typeface="楷体_GB2312" pitchFamily="49" charset="-122"/>
              </a:rPr>
              <a:t>Collecting Data</a:t>
            </a:r>
          </a:p>
        </p:txBody>
      </p:sp>
      <p:sp>
        <p:nvSpPr>
          <p:cNvPr id="20484" name="AutoShape 6"/>
          <p:cNvSpPr>
            <a:spLocks noChangeArrowheads="1"/>
          </p:cNvSpPr>
          <p:nvPr/>
        </p:nvSpPr>
        <p:spPr bwMode="auto">
          <a:xfrm>
            <a:off x="4140200" y="1628775"/>
            <a:ext cx="431800" cy="647700"/>
          </a:xfrm>
          <a:prstGeom prst="downArrow">
            <a:avLst>
              <a:gd name="adj1" fmla="val 50000"/>
              <a:gd name="adj2" fmla="val 37500"/>
            </a:avLst>
          </a:prstGeom>
          <a:solidFill>
            <a:srgbClr val="66FFFF"/>
          </a:solidFill>
          <a:ln w="9525">
            <a:solidFill>
              <a:schemeClr val="tx1"/>
            </a:solidFill>
            <a:miter lim="800000"/>
            <a:headEnd/>
            <a:tailEnd/>
          </a:ln>
        </p:spPr>
        <p:txBody>
          <a:bodyPr wrap="none" anchor="ctr"/>
          <a:lstStyle/>
          <a:p>
            <a:endParaRPr lang="zh-CN" altLang="en-US">
              <a:latin typeface="Constantia" pitchFamily="18" charset="0"/>
            </a:endParaRPr>
          </a:p>
        </p:txBody>
      </p:sp>
      <p:sp>
        <p:nvSpPr>
          <p:cNvPr id="20485" name="Text Box 7"/>
          <p:cNvSpPr txBox="1">
            <a:spLocks noChangeArrowheads="1"/>
          </p:cNvSpPr>
          <p:nvPr/>
        </p:nvSpPr>
        <p:spPr bwMode="auto">
          <a:xfrm>
            <a:off x="2411413" y="2333625"/>
            <a:ext cx="4033837" cy="519113"/>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800" b="1">
                <a:latin typeface="Constantia" pitchFamily="18" charset="0"/>
                <a:ea typeface="楷体_GB2312" pitchFamily="49" charset="-122"/>
              </a:rPr>
              <a:t>处理：</a:t>
            </a:r>
            <a:r>
              <a:rPr lang="en-US" altLang="zh-CN" sz="2800" b="1">
                <a:latin typeface="Constantia" pitchFamily="18" charset="0"/>
                <a:ea typeface="楷体_GB2312" pitchFamily="49" charset="-122"/>
              </a:rPr>
              <a:t>Data Processing</a:t>
            </a:r>
          </a:p>
        </p:txBody>
      </p:sp>
      <p:sp>
        <p:nvSpPr>
          <p:cNvPr id="20486" name="Text Box 8"/>
          <p:cNvSpPr txBox="1">
            <a:spLocks noChangeArrowheads="1"/>
          </p:cNvSpPr>
          <p:nvPr/>
        </p:nvSpPr>
        <p:spPr bwMode="auto">
          <a:xfrm>
            <a:off x="2411413" y="3773488"/>
            <a:ext cx="4033837" cy="519112"/>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800" b="1">
                <a:latin typeface="Constantia" pitchFamily="18" charset="0"/>
                <a:ea typeface="楷体_GB2312" pitchFamily="49" charset="-122"/>
              </a:rPr>
              <a:t>分析：</a:t>
            </a:r>
            <a:r>
              <a:rPr lang="en-US" altLang="zh-CN" sz="2800" b="1">
                <a:latin typeface="Constantia" pitchFamily="18" charset="0"/>
                <a:ea typeface="楷体_GB2312" pitchFamily="49" charset="-122"/>
              </a:rPr>
              <a:t>Analyzing Data</a:t>
            </a:r>
          </a:p>
        </p:txBody>
      </p:sp>
      <p:sp>
        <p:nvSpPr>
          <p:cNvPr id="20487" name="AutoShape 9"/>
          <p:cNvSpPr>
            <a:spLocks noChangeArrowheads="1"/>
          </p:cNvSpPr>
          <p:nvPr/>
        </p:nvSpPr>
        <p:spPr bwMode="auto">
          <a:xfrm>
            <a:off x="4140200" y="2997200"/>
            <a:ext cx="431800" cy="647700"/>
          </a:xfrm>
          <a:prstGeom prst="downArrow">
            <a:avLst>
              <a:gd name="adj1" fmla="val 50000"/>
              <a:gd name="adj2" fmla="val 37500"/>
            </a:avLst>
          </a:prstGeom>
          <a:solidFill>
            <a:srgbClr val="66FFFF"/>
          </a:solidFill>
          <a:ln w="9525">
            <a:solidFill>
              <a:schemeClr val="tx1"/>
            </a:solidFill>
            <a:miter lim="800000"/>
            <a:headEnd/>
            <a:tailEnd/>
          </a:ln>
        </p:spPr>
        <p:txBody>
          <a:bodyPr wrap="none" anchor="ctr"/>
          <a:lstStyle/>
          <a:p>
            <a:endParaRPr lang="zh-CN" altLang="en-US">
              <a:latin typeface="Constantia" pitchFamily="18" charset="0"/>
            </a:endParaRPr>
          </a:p>
        </p:txBody>
      </p:sp>
      <p:sp>
        <p:nvSpPr>
          <p:cNvPr id="20488" name="AutoShape 10"/>
          <p:cNvSpPr>
            <a:spLocks noChangeArrowheads="1"/>
          </p:cNvSpPr>
          <p:nvPr/>
        </p:nvSpPr>
        <p:spPr bwMode="auto">
          <a:xfrm>
            <a:off x="4140200" y="4437063"/>
            <a:ext cx="431800" cy="647700"/>
          </a:xfrm>
          <a:prstGeom prst="downArrow">
            <a:avLst>
              <a:gd name="adj1" fmla="val 50000"/>
              <a:gd name="adj2" fmla="val 37500"/>
            </a:avLst>
          </a:prstGeom>
          <a:solidFill>
            <a:srgbClr val="66FFFF"/>
          </a:solidFill>
          <a:ln w="9525">
            <a:solidFill>
              <a:schemeClr val="tx1"/>
            </a:solidFill>
            <a:miter lim="800000"/>
            <a:headEnd/>
            <a:tailEnd/>
          </a:ln>
        </p:spPr>
        <p:txBody>
          <a:bodyPr wrap="none" anchor="ctr"/>
          <a:lstStyle/>
          <a:p>
            <a:endParaRPr lang="zh-CN" altLang="en-US">
              <a:latin typeface="Constantia" pitchFamily="18" charset="0"/>
            </a:endParaRPr>
          </a:p>
        </p:txBody>
      </p:sp>
      <p:sp>
        <p:nvSpPr>
          <p:cNvPr id="20489" name="Text Box 11"/>
          <p:cNvSpPr txBox="1">
            <a:spLocks noChangeArrowheads="1"/>
          </p:cNvSpPr>
          <p:nvPr/>
        </p:nvSpPr>
        <p:spPr bwMode="auto">
          <a:xfrm>
            <a:off x="2341563" y="5229225"/>
            <a:ext cx="4175125" cy="519113"/>
          </a:xfrm>
          <a:prstGeom prst="rect">
            <a:avLst/>
          </a:prstGeom>
          <a:solidFill>
            <a:schemeClr val="accent1"/>
          </a:solidFill>
          <a:ln w="9525">
            <a:noFill/>
            <a:miter lim="800000"/>
            <a:headEnd/>
            <a:tailEnd/>
          </a:ln>
        </p:spPr>
        <p:txBody>
          <a:bodyPr>
            <a:spAutoFit/>
          </a:bodyPr>
          <a:lstStyle/>
          <a:p>
            <a:pPr algn="ctr">
              <a:spcBef>
                <a:spcPct val="50000"/>
              </a:spcBef>
            </a:pPr>
            <a:r>
              <a:rPr lang="zh-CN" altLang="en-US" sz="2800" b="1">
                <a:latin typeface="Constantia" pitchFamily="18" charset="0"/>
                <a:ea typeface="楷体_GB2312" pitchFamily="49" charset="-122"/>
              </a:rPr>
              <a:t>报告：</a:t>
            </a:r>
            <a:r>
              <a:rPr lang="en-US" altLang="zh-CN" sz="2800" b="1">
                <a:latin typeface="Constantia" pitchFamily="18" charset="0"/>
                <a:ea typeface="楷体_GB2312" pitchFamily="49" charset="-122"/>
              </a:rPr>
              <a:t>Reporting results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p:cNvSpPr>
            <a:spLocks noGrp="1"/>
          </p:cNvSpPr>
          <p:nvPr>
            <p:ph type="title"/>
          </p:nvPr>
        </p:nvSpPr>
        <p:spPr/>
        <p:txBody>
          <a:bodyPr/>
          <a:lstStyle/>
          <a:p>
            <a:r>
              <a:rPr lang="zh-CN" altLang="en-US" smtClean="0"/>
              <a:t>（一）抽样之规范</a:t>
            </a:r>
          </a:p>
        </p:txBody>
      </p:sp>
      <p:sp>
        <p:nvSpPr>
          <p:cNvPr id="21507" name="内容占位符 2"/>
          <p:cNvSpPr>
            <a:spLocks noGrp="1"/>
          </p:cNvSpPr>
          <p:nvPr>
            <p:ph idx="1"/>
          </p:nvPr>
        </p:nvSpPr>
        <p:spPr/>
        <p:txBody>
          <a:bodyPr/>
          <a:lstStyle/>
          <a:p>
            <a:r>
              <a:rPr lang="zh-CN" altLang="en-US" sz="2800" b="1" smtClean="0"/>
              <a:t>若要对总体做出推论，样本必须具有代表性；</a:t>
            </a:r>
            <a:endParaRPr lang="en-US" altLang="zh-CN" sz="2800" b="1" smtClean="0"/>
          </a:p>
          <a:p>
            <a:r>
              <a:rPr lang="zh-CN" altLang="en-US" sz="2800" b="1" smtClean="0"/>
              <a:t>唯有随机抽样，才能获得具有代表性的样本；</a:t>
            </a:r>
            <a:endParaRPr lang="en-US" altLang="zh-CN" sz="2800" b="1" smtClean="0"/>
          </a:p>
          <a:p>
            <a:r>
              <a:rPr lang="zh-CN" altLang="en-US" sz="2800" b="1" smtClean="0"/>
              <a:t>唯有随机样本，才能对研究结果做统计分析；</a:t>
            </a:r>
            <a:endParaRPr lang="en-US" altLang="zh-CN" sz="2800" b="1" smtClean="0"/>
          </a:p>
          <a:p>
            <a:r>
              <a:rPr lang="zh-CN" altLang="en-US" sz="2800" b="1" smtClean="0"/>
              <a:t>各种抽样方法都须遵循随机化原则；</a:t>
            </a:r>
            <a:endParaRPr lang="en-US" altLang="zh-CN" sz="2800" b="1" smtClean="0"/>
          </a:p>
          <a:p>
            <a:r>
              <a:rPr lang="zh-CN" altLang="en-US" sz="2800" b="1" smtClean="0"/>
              <a:t>总体尽量小，样本尽量大；</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285728"/>
            <a:ext cx="8305800" cy="1143000"/>
          </a:xfrm>
        </p:spPr>
        <p:txBody>
          <a:bodyPr/>
          <a:lstStyle/>
          <a:p>
            <a:pPr fontAlgn="auto">
              <a:spcAft>
                <a:spcPts val="0"/>
              </a:spcAft>
              <a:defRPr/>
            </a:pPr>
            <a:r>
              <a:rPr lang="zh-CN" altLang="en-US" dirty="0" smtClean="0"/>
              <a:t>常用随机抽样方法</a:t>
            </a:r>
            <a:endParaRPr lang="zh-CN" altLang="en-US" dirty="0"/>
          </a:p>
        </p:txBody>
      </p:sp>
      <p:graphicFrame>
        <p:nvGraphicFramePr>
          <p:cNvPr id="5" name="Group 116"/>
          <p:cNvGraphicFramePr>
            <a:graphicFrameLocks noGrp="1"/>
          </p:cNvGraphicFramePr>
          <p:nvPr/>
        </p:nvGraphicFramePr>
        <p:xfrm>
          <a:off x="752178" y="1571612"/>
          <a:ext cx="7677474" cy="4795365"/>
        </p:xfrm>
        <a:graphic>
          <a:graphicData uri="http://schemas.openxmlformats.org/drawingml/2006/table">
            <a:tbl>
              <a:tblPr firstRow="1">
                <a:tableStyleId>{3C2FFA5D-87B4-456A-9821-1D502468CF0F}</a:tableStyleId>
              </a:tblPr>
              <a:tblGrid>
                <a:gridCol w="2248218"/>
                <a:gridCol w="3500437"/>
                <a:gridCol w="1928819"/>
              </a:tblGrid>
              <a:tr h="726326">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抽样方法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特征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anchorCtr="1" horzOverflow="overflow"/>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smtClean="0">
                          <a:ln>
                            <a:noFill/>
                          </a:ln>
                          <a:effectLst/>
                        </a:rPr>
                        <a:t>适用情景 </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endParaRPr>
                    </a:p>
                  </a:txBody>
                  <a:tcPr anchor="ctr" anchorCtr="1" horzOverflow="overflow"/>
                </a:tc>
              </a:tr>
              <a:tr h="85415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单纯随机抽样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从总体中随机抽取样本成员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总体较小</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均匀分布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r>
              <a:tr h="784432">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等距抽样</a:t>
                      </a:r>
                      <a:endParaRPr kumimoji="1" lang="zh-CN" altLang="en-US" sz="2400" b="1" i="0" u="none" strike="noStrike" cap="none" normalizeH="0" baseline="0" dirty="0" smtClean="0">
                        <a:ln>
                          <a:noFill/>
                        </a:ln>
                        <a:solidFill>
                          <a:srgbClr val="000000"/>
                        </a:solidFill>
                        <a:effectLst/>
                        <a:latin typeface="楷体_GB2312" pitchFamily="49" charset="-122"/>
                        <a:ea typeface="楷体_GB2312" pitchFamily="49"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从总体中按固定间隔抽取样本成员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smtClean="0">
                          <a:ln>
                            <a:noFill/>
                          </a:ln>
                          <a:effectLst/>
                        </a:rPr>
                        <a:t>存在有序编排的名册 </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endParaRPr>
                    </a:p>
                  </a:txBody>
                  <a:tcPr anchor="ctr" horzOverflow="overflow"/>
                </a:tc>
              </a:tr>
              <a:tr h="11152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分层抽样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从同质子总体中按比率抽取样本成员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smtClean="0">
                          <a:ln>
                            <a:noFill/>
                          </a:ln>
                          <a:effectLst/>
                        </a:rPr>
                        <a:t>已知总体的分布情况 </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endParaRPr>
                    </a:p>
                  </a:txBody>
                  <a:tcPr anchor="ctr" horzOverflow="overflow"/>
                </a:tc>
              </a:tr>
              <a:tr h="12347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整群抽样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anchorCtr="1"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以群为抽样单位抽取样本成员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总体很大</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400" b="1" u="none" strike="noStrike" cap="none" normalizeH="0" baseline="0" dirty="0" smtClean="0">
                          <a:ln>
                            <a:noFill/>
                          </a:ln>
                          <a:effectLst/>
                        </a:rPr>
                        <a:t>且分群 </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anchor="ctr" horzOverflow="overflow"/>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850"/>
            <a:ext cx="8229600" cy="1143000"/>
          </a:xfrm>
        </p:spPr>
        <p:txBody>
          <a:bodyPr/>
          <a:lstStyle/>
          <a:p>
            <a:r>
              <a:rPr lang="zh-CN" altLang="en-US" smtClean="0"/>
              <a:t>一、什么是实证研究</a:t>
            </a:r>
          </a:p>
        </p:txBody>
      </p:sp>
      <p:pic>
        <p:nvPicPr>
          <p:cNvPr id="6" name="内容占位符 5" descr="GG88_COM_3.jpg"/>
          <p:cNvPicPr>
            <a:picLocks noGrp="1" noChangeAspect="1"/>
          </p:cNvPicPr>
          <p:nvPr>
            <p:ph sz="half" idx="1"/>
          </p:nvPr>
        </p:nvPicPr>
        <p:blipFill>
          <a:blip r:embed="rId2" cstate="print"/>
          <a:stretch>
            <a:fillRect/>
          </a:stretch>
        </p:blipFill>
        <p:spPr>
          <a:xfrm>
            <a:off x="457200" y="2624138"/>
            <a:ext cx="4038600" cy="3028950"/>
          </a:xfrm>
          <a:effectLst>
            <a:outerShdw blurRad="292100" dist="139700" dir="2700000" algn="tl" rotWithShape="0">
              <a:srgbClr val="333333">
                <a:alpha val="65000"/>
              </a:srgbClr>
            </a:outerShdw>
          </a:effectLst>
        </p:spPr>
      </p:pic>
      <p:sp>
        <p:nvSpPr>
          <p:cNvPr id="5" name="内容占位符 4"/>
          <p:cNvSpPr>
            <a:spLocks noGrp="1"/>
          </p:cNvSpPr>
          <p:nvPr>
            <p:ph sz="half" idx="2"/>
          </p:nvPr>
        </p:nvSpPr>
        <p:spPr>
          <a:xfrm>
            <a:off x="4648200" y="2563813"/>
            <a:ext cx="4038600" cy="3079750"/>
          </a:xfrm>
        </p:spPr>
        <p:txBody>
          <a:bodyPr/>
          <a:lstStyle/>
          <a:p>
            <a:r>
              <a:rPr lang="zh-CN" altLang="en-US" sz="3200" b="1" smtClean="0"/>
              <a:t>我最喜欢天鹅</a:t>
            </a:r>
            <a:endParaRPr lang="en-US" altLang="zh-CN" sz="3200" b="1" smtClean="0"/>
          </a:p>
          <a:p>
            <a:r>
              <a:rPr lang="zh-CN" altLang="en-US" sz="3200" b="1" smtClean="0"/>
              <a:t>天鹅是美丽的</a:t>
            </a:r>
            <a:endParaRPr lang="en-US" altLang="zh-CN" sz="3200" b="1" smtClean="0"/>
          </a:p>
          <a:p>
            <a:r>
              <a:rPr lang="zh-CN" altLang="en-US" sz="3200" b="1" smtClean="0"/>
              <a:t>天鹅都是白的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blinds(horizontal)">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1" end="1"/>
                                            </p:txEl>
                                          </p:spTgt>
                                        </p:tgtEl>
                                        <p:attrNameLst>
                                          <p:attrName>style.visibility</p:attrName>
                                        </p:attrNameLst>
                                      </p:cBhvr>
                                      <p:to>
                                        <p:strVal val="visible"/>
                                      </p:to>
                                    </p:set>
                                    <p:animEffect transition="in" filter="blinds(horizontal)">
                                      <p:cBhvr>
                                        <p:cTn id="22" dur="500"/>
                                        <p:tgtEl>
                                          <p:spTgt spid="5">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animEffect transition="in" filter="blinds(horizontal)">
                                      <p:cBhvr>
                                        <p:cTn id="2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zh-CN" altLang="en-US" smtClean="0">
                <a:solidFill>
                  <a:schemeClr val="tx1"/>
                </a:solidFill>
              </a:rPr>
              <a:t>评估抽样质量的四个标准</a:t>
            </a:r>
          </a:p>
        </p:txBody>
      </p:sp>
      <p:sp>
        <p:nvSpPr>
          <p:cNvPr id="23555" name="Rectangle 3"/>
          <p:cNvSpPr>
            <a:spLocks noGrp="1" noChangeArrowheads="1"/>
          </p:cNvSpPr>
          <p:nvPr>
            <p:ph type="body" idx="1"/>
          </p:nvPr>
        </p:nvSpPr>
        <p:spPr>
          <a:xfrm>
            <a:off x="395288" y="1981200"/>
            <a:ext cx="8424862" cy="3662363"/>
          </a:xfrm>
          <a:ln>
            <a:solidFill>
              <a:schemeClr val="tx1"/>
            </a:solidFill>
          </a:ln>
        </p:spPr>
        <p:txBody>
          <a:bodyPr/>
          <a:lstStyle/>
          <a:p>
            <a:r>
              <a:rPr lang="zh-CN" altLang="en-US" sz="2800" b="1" smtClean="0">
                <a:ea typeface="楷体_GB2312" pitchFamily="49" charset="-122"/>
              </a:rPr>
              <a:t>应对结果将被推广的</a:t>
            </a:r>
            <a:r>
              <a:rPr lang="zh-CN" altLang="en-US" sz="2800" b="1" smtClean="0">
                <a:solidFill>
                  <a:srgbClr val="66FF33"/>
                </a:solidFill>
                <a:ea typeface="楷体_GB2312" pitchFamily="49" charset="-122"/>
              </a:rPr>
              <a:t>总体</a:t>
            </a:r>
            <a:r>
              <a:rPr lang="zh-CN" altLang="en-US" sz="2800" b="1" smtClean="0">
                <a:ea typeface="楷体_GB2312" pitchFamily="49" charset="-122"/>
              </a:rPr>
              <a:t>作出清晰的说明；</a:t>
            </a:r>
          </a:p>
          <a:p>
            <a:pPr>
              <a:buClr>
                <a:schemeClr val="tx1"/>
              </a:buClr>
            </a:pPr>
            <a:r>
              <a:rPr lang="zh-CN" altLang="en-US" sz="2800" b="1" smtClean="0">
                <a:ea typeface="楷体_GB2312" pitchFamily="49" charset="-122"/>
              </a:rPr>
              <a:t>应详细说明</a:t>
            </a:r>
            <a:r>
              <a:rPr lang="zh-CN" altLang="en-US" sz="2800" b="1" smtClean="0">
                <a:solidFill>
                  <a:srgbClr val="66FF33"/>
                </a:solidFill>
                <a:ea typeface="楷体_GB2312" pitchFamily="49" charset="-122"/>
              </a:rPr>
              <a:t>抽样的步骤</a:t>
            </a:r>
            <a:endParaRPr lang="zh-CN" altLang="en-US" sz="2800" b="1" smtClean="0">
              <a:ea typeface="楷体_GB2312" pitchFamily="49" charset="-122"/>
            </a:endParaRPr>
          </a:p>
          <a:p>
            <a:pPr>
              <a:buClr>
                <a:schemeClr val="accent2"/>
              </a:buClr>
              <a:buFont typeface="Wingdings" pitchFamily="2" charset="2"/>
              <a:buChar char="Ø"/>
            </a:pPr>
            <a:r>
              <a:rPr lang="zh-CN" altLang="en-US" sz="2800" b="1" smtClean="0">
                <a:solidFill>
                  <a:schemeClr val="accent2"/>
                </a:solidFill>
                <a:ea typeface="楷体_GB2312" pitchFamily="49" charset="-122"/>
              </a:rPr>
              <a:t>   </a:t>
            </a:r>
            <a:r>
              <a:rPr lang="zh-CN" altLang="en-US" sz="2800" b="1" smtClean="0">
                <a:solidFill>
                  <a:srgbClr val="FFFF00"/>
                </a:solidFill>
                <a:ea typeface="楷体_GB2312" pitchFamily="49" charset="-122"/>
              </a:rPr>
              <a:t>抽样方法</a:t>
            </a:r>
          </a:p>
          <a:p>
            <a:pPr>
              <a:buClr>
                <a:srgbClr val="000099"/>
              </a:buClr>
              <a:buFont typeface="Wingdings" pitchFamily="2" charset="2"/>
              <a:buChar char="Ø"/>
            </a:pPr>
            <a:r>
              <a:rPr lang="zh-CN" altLang="en-US" sz="2800" b="1" smtClean="0">
                <a:solidFill>
                  <a:srgbClr val="FFFF00"/>
                </a:solidFill>
                <a:ea typeface="楷体_GB2312" pitchFamily="49" charset="-122"/>
              </a:rPr>
              <a:t>   样本容量</a:t>
            </a:r>
          </a:p>
          <a:p>
            <a:r>
              <a:rPr lang="zh-CN" altLang="en-US" sz="2800" b="1" smtClean="0">
                <a:ea typeface="楷体_GB2312" pitchFamily="49" charset="-122"/>
              </a:rPr>
              <a:t>应提供</a:t>
            </a:r>
            <a:r>
              <a:rPr lang="zh-CN" altLang="en-US" sz="2800" b="1" smtClean="0">
                <a:solidFill>
                  <a:srgbClr val="FFFF00"/>
                </a:solidFill>
                <a:ea typeface="楷体_GB2312" pitchFamily="49" charset="-122"/>
              </a:rPr>
              <a:t>样本构成表</a:t>
            </a:r>
            <a:r>
              <a:rPr lang="zh-CN" altLang="en-US" sz="2800" b="1" smtClean="0">
                <a:ea typeface="楷体_GB2312" pitchFamily="49" charset="-122"/>
              </a:rPr>
              <a:t>；</a:t>
            </a:r>
          </a:p>
          <a:p>
            <a:r>
              <a:rPr lang="zh-CN" altLang="en-US" sz="2800" b="1" smtClean="0">
                <a:ea typeface="楷体_GB2312" pitchFamily="49" charset="-122"/>
              </a:rPr>
              <a:t>应提供</a:t>
            </a:r>
            <a:r>
              <a:rPr lang="zh-CN" altLang="en-US" sz="2800" b="1" smtClean="0">
                <a:solidFill>
                  <a:srgbClr val="FFFF00"/>
                </a:solidFill>
                <a:ea typeface="楷体_GB2312" pitchFamily="49" charset="-122"/>
              </a:rPr>
              <a:t>完成率</a:t>
            </a:r>
            <a:r>
              <a:rPr lang="zh-CN" altLang="en-US" sz="2800" b="1" smtClean="0">
                <a:ea typeface="楷体_GB2312" pitchFamily="49" charset="-122"/>
              </a:rPr>
              <a:t>（样本中参与研究的人数比率）；</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28625" y="1857375"/>
            <a:ext cx="8286750" cy="4857750"/>
          </a:xfrm>
          <a:prstGeom prst="rect">
            <a:avLst/>
          </a:prstGeom>
          <a:solidFill>
            <a:schemeClr val="accent1">
              <a:lumMod val="50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fontAlgn="auto">
              <a:spcBef>
                <a:spcPts val="0"/>
              </a:spcBef>
              <a:spcAft>
                <a:spcPts val="0"/>
              </a:spcAft>
              <a:defRPr/>
            </a:pPr>
            <a:endParaRPr lang="zh-CN" altLang="en-US"/>
          </a:p>
        </p:txBody>
      </p:sp>
      <p:sp>
        <p:nvSpPr>
          <p:cNvPr id="24579" name="Rectangle 5"/>
          <p:cNvSpPr>
            <a:spLocks noGrp="1" noChangeArrowheads="1"/>
          </p:cNvSpPr>
          <p:nvPr>
            <p:ph type="title"/>
          </p:nvPr>
        </p:nvSpPr>
        <p:spPr>
          <a:xfrm>
            <a:off x="457200" y="857250"/>
            <a:ext cx="8229600" cy="792163"/>
          </a:xfrm>
        </p:spPr>
        <p:txBody>
          <a:bodyPr/>
          <a:lstStyle/>
          <a:p>
            <a:r>
              <a:rPr lang="zh-CN" altLang="en-US" sz="4000" smtClean="0"/>
              <a:t>（例）样本构成：分层随机抽样</a:t>
            </a:r>
          </a:p>
        </p:txBody>
      </p:sp>
      <p:graphicFrame>
        <p:nvGraphicFramePr>
          <p:cNvPr id="69638" name="Group 6"/>
          <p:cNvGraphicFramePr>
            <a:graphicFrameLocks noGrp="1"/>
          </p:cNvGraphicFramePr>
          <p:nvPr>
            <p:ph idx="1"/>
          </p:nvPr>
        </p:nvGraphicFramePr>
        <p:xfrm>
          <a:off x="685800" y="2195513"/>
          <a:ext cx="7772400" cy="4095433"/>
        </p:xfrm>
        <a:graphic>
          <a:graphicData uri="http://schemas.openxmlformats.org/drawingml/2006/table">
            <a:tbl>
              <a:tblPr firstRow="1">
                <a:tableStyleId>{68D230F3-CF80-4859-8CE7-A43EE81993B5}</a:tableStyleId>
              </a:tblPr>
              <a:tblGrid>
                <a:gridCol w="1554163"/>
                <a:gridCol w="1555750"/>
                <a:gridCol w="1552575"/>
                <a:gridCol w="1555750"/>
                <a:gridCol w="1554162"/>
              </a:tblGrid>
              <a:tr h="58420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zh-CN" altLang="zh-CN" sz="2400" b="1" i="0" u="none" strike="noStrike" cap="none" normalizeH="0" baseline="0" dirty="0" smtClean="0">
                        <a:ln>
                          <a:noFill/>
                        </a:ln>
                        <a:solidFill>
                          <a:schemeClr val="tx1"/>
                        </a:solidFill>
                        <a:effectLst/>
                        <a:latin typeface="楷体_GB2312" pitchFamily="49" charset="-122"/>
                        <a:ea typeface="楷体_GB2312" pitchFamily="49" charset="-122"/>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smtClean="0">
                          <a:ln>
                            <a:noFill/>
                          </a:ln>
                          <a:effectLst/>
                        </a:rPr>
                        <a:t>二年级</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smtClean="0">
                          <a:ln>
                            <a:noFill/>
                          </a:ln>
                          <a:effectLst/>
                        </a:rPr>
                        <a:t>三年级</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smtClean="0">
                          <a:ln>
                            <a:noFill/>
                          </a:ln>
                          <a:effectLst/>
                        </a:rPr>
                        <a:t>四年级</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smtClean="0">
                          <a:ln>
                            <a:noFill/>
                          </a:ln>
                          <a:effectLst/>
                        </a:rPr>
                        <a:t>合计</a:t>
                      </a:r>
                      <a:endParaRPr kumimoji="1" lang="zh-CN" altLang="en-US" sz="2400" b="1" i="0" u="none" strike="noStrike" cap="none" normalizeH="0" baseline="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r>
              <a:tr h="6365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dirty="0" smtClean="0">
                          <a:ln>
                            <a:noFill/>
                          </a:ln>
                          <a:effectLst/>
                        </a:rPr>
                        <a:t>学前教育</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endParaRPr>
                    </a:p>
                  </a:txBody>
                  <a:tcPr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41</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68</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25</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134</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r>
              <a:tr h="6350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dirty="0" smtClean="0">
                          <a:ln>
                            <a:noFill/>
                          </a:ln>
                          <a:effectLst/>
                        </a:rPr>
                        <a:t>小学教育</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endParaRPr>
                    </a:p>
                  </a:txBody>
                  <a:tcPr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65</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95</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74</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234</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r>
              <a:tr h="636588">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dirty="0" smtClean="0">
                          <a:ln>
                            <a:noFill/>
                          </a:ln>
                          <a:effectLst/>
                        </a:rPr>
                        <a:t>中学教育文科</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87</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88</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61</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236</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r>
              <a:tr h="6350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dirty="0" smtClean="0">
                          <a:ln>
                            <a:noFill/>
                          </a:ln>
                          <a:effectLst/>
                        </a:rPr>
                        <a:t>中学教育理科</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74</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81</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64</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219</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r>
              <a:tr h="5937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1" lang="zh-CN" altLang="en-US" sz="2400" u="none" strike="noStrike" cap="none" normalizeH="0" baseline="0" dirty="0" smtClean="0">
                          <a:ln>
                            <a:noFill/>
                          </a:ln>
                          <a:effectLst/>
                        </a:rPr>
                        <a:t>合  计</a:t>
                      </a:r>
                      <a:endParaRPr kumimoji="1" lang="zh-CN" altLang="en-US" sz="2400" b="1" i="0" u="none" strike="noStrike" cap="none" normalizeH="0" baseline="0" dirty="0" smtClean="0">
                        <a:ln>
                          <a:noFill/>
                        </a:ln>
                        <a:solidFill>
                          <a:schemeClr val="tx1"/>
                        </a:solidFill>
                        <a:effectLst/>
                        <a:latin typeface="楷体_GB2312" pitchFamily="49" charset="-122"/>
                        <a:ea typeface="楷体_GB2312" pitchFamily="49" charset="-122"/>
                        <a:cs typeface="Times New Roman" pitchFamily="18" charset="0"/>
                      </a:endParaRPr>
                    </a:p>
                  </a:txBody>
                  <a:tcPr anchor="ct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267</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332</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smtClean="0">
                          <a:ln>
                            <a:noFill/>
                          </a:ln>
                          <a:effectLst/>
                          <a:latin typeface="+mj-lt"/>
                        </a:rPr>
                        <a:t>224</a:t>
                      </a:r>
                      <a:endParaRPr kumimoji="1" lang="en-US" altLang="zh-CN" sz="2400" b="1" i="0" u="none" strike="noStrike" cap="none" normalizeH="0" baseline="0" smtClean="0">
                        <a:ln>
                          <a:noFill/>
                        </a:ln>
                        <a:solidFill>
                          <a:schemeClr val="tx1"/>
                        </a:solidFill>
                        <a:effectLst/>
                        <a:latin typeface="+mj-lt"/>
                        <a:ea typeface="楷体_GB2312" pitchFamily="49" charset="-122"/>
                        <a:cs typeface="Times New Roman" pitchFamily="18" charset="0"/>
                      </a:endParaRPr>
                    </a:p>
                  </a:txBody>
                  <a:tcPr horzOverflow="overflow"/>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1" lang="en-US" altLang="zh-CN" sz="2400" u="none" strike="noStrike" cap="none" normalizeH="0" baseline="0" dirty="0" smtClean="0">
                          <a:ln>
                            <a:noFill/>
                          </a:ln>
                          <a:effectLst/>
                          <a:latin typeface="+mj-lt"/>
                        </a:rPr>
                        <a:t>823</a:t>
                      </a:r>
                      <a:endParaRPr kumimoji="1" lang="en-US" altLang="zh-CN" sz="2400" b="1" i="0" u="none" strike="noStrike" cap="none" normalizeH="0" baseline="0" dirty="0" smtClean="0">
                        <a:ln>
                          <a:noFill/>
                        </a:ln>
                        <a:solidFill>
                          <a:schemeClr val="tx1"/>
                        </a:solidFill>
                        <a:effectLst/>
                        <a:latin typeface="+mj-lt"/>
                        <a:ea typeface="楷体_GB2312" pitchFamily="49" charset="-122"/>
                        <a:cs typeface="Times New Roman" pitchFamily="18" charset="0"/>
                      </a:endParaRPr>
                    </a:p>
                  </a:txBody>
                  <a:tcPr horzOverflow="overflow"/>
                </a:tc>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t>（二）测量之规范</a:t>
            </a:r>
          </a:p>
        </p:txBody>
      </p:sp>
      <p:sp>
        <p:nvSpPr>
          <p:cNvPr id="25603" name="内容占位符 3"/>
          <p:cNvSpPr>
            <a:spLocks noGrp="1"/>
          </p:cNvSpPr>
          <p:nvPr>
            <p:ph idx="1"/>
          </p:nvPr>
        </p:nvSpPr>
        <p:spPr>
          <a:xfrm>
            <a:off x="428625" y="2214563"/>
            <a:ext cx="8229600" cy="3065462"/>
          </a:xfrm>
        </p:spPr>
        <p:txBody>
          <a:bodyPr/>
          <a:lstStyle/>
          <a:p>
            <a:r>
              <a:rPr lang="zh-CN" altLang="en-US" sz="2800" b="1" smtClean="0"/>
              <a:t>应明确所测量的变量能够达到的量化水平；</a:t>
            </a:r>
            <a:endParaRPr lang="en-US" altLang="zh-CN" sz="2800" b="1" smtClean="0"/>
          </a:p>
          <a:p>
            <a:r>
              <a:rPr lang="zh-CN" altLang="en-US" sz="2800" b="1" smtClean="0"/>
              <a:t>不要对低水平的变量进行高水平的计算；</a:t>
            </a:r>
            <a:endParaRPr lang="en-US" altLang="zh-CN" sz="2800" b="1" smtClean="0"/>
          </a:p>
          <a:p>
            <a:r>
              <a:rPr lang="zh-CN" altLang="en-US" sz="2800" b="1" smtClean="0"/>
              <a:t>测量结果应可靠：信度；</a:t>
            </a:r>
            <a:endParaRPr lang="en-US" altLang="zh-CN" sz="2800" b="1" smtClean="0"/>
          </a:p>
          <a:p>
            <a:r>
              <a:rPr lang="zh-CN" altLang="en-US" sz="2800" b="1" smtClean="0"/>
              <a:t>测量结果应有效：效度；</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a:xfrm>
            <a:off x="500034" y="285736"/>
            <a:ext cx="8305800" cy="1143000"/>
          </a:xfrm>
        </p:spPr>
        <p:txBody>
          <a:bodyPr/>
          <a:lstStyle/>
          <a:p>
            <a:pPr fontAlgn="auto">
              <a:spcAft>
                <a:spcPts val="0"/>
              </a:spcAft>
              <a:defRPr/>
            </a:pPr>
            <a:r>
              <a:rPr lang="zh-CN" altLang="en-US" dirty="0" smtClean="0"/>
              <a:t>数据不一定是数：测量等级</a:t>
            </a:r>
            <a:endParaRPr lang="zh-CN" altLang="en-US" dirty="0"/>
          </a:p>
        </p:txBody>
      </p:sp>
      <p:pic>
        <p:nvPicPr>
          <p:cNvPr id="9" name="Picture 6" descr="测量 001"/>
          <p:cNvPicPr>
            <a:picLocks noChangeAspect="1" noChangeArrowheads="1"/>
          </p:cNvPicPr>
          <p:nvPr/>
        </p:nvPicPr>
        <p:blipFill>
          <a:blip r:embed="rId2" cstate="print"/>
          <a:srcRect/>
          <a:stretch>
            <a:fillRect/>
          </a:stretch>
        </p:blipFill>
        <p:spPr bwMode="auto">
          <a:xfrm>
            <a:off x="2163763" y="1530350"/>
            <a:ext cx="6337300" cy="5256213"/>
          </a:xfrm>
          <a:prstGeom prst="rect">
            <a:avLst/>
          </a:prstGeom>
          <a:noFill/>
          <a:ln w="9525">
            <a:solidFill>
              <a:schemeClr val="tx1"/>
            </a:solidFill>
            <a:miter lim="800000"/>
            <a:headEnd/>
            <a:tailEnd/>
          </a:ln>
        </p:spPr>
      </p:pic>
      <p:graphicFrame>
        <p:nvGraphicFramePr>
          <p:cNvPr id="11" name="表格 10"/>
          <p:cNvGraphicFramePr>
            <a:graphicFrameLocks noGrp="1"/>
          </p:cNvGraphicFramePr>
          <p:nvPr/>
        </p:nvGraphicFramePr>
        <p:xfrm>
          <a:off x="571500" y="1500188"/>
          <a:ext cx="1571636" cy="5286413"/>
        </p:xfrm>
        <a:graphic>
          <a:graphicData uri="http://schemas.openxmlformats.org/drawingml/2006/table">
            <a:tbl>
              <a:tblPr bandRow="1">
                <a:tableStyleId>{125E5076-3810-47DD-B79F-674D7AD40C01}</a:tableStyleId>
              </a:tblPr>
              <a:tblGrid>
                <a:gridCol w="1571636"/>
              </a:tblGrid>
              <a:tr h="1375181">
                <a:tc>
                  <a:txBody>
                    <a:bodyPr/>
                    <a:lstStyle/>
                    <a:p>
                      <a:r>
                        <a:rPr lang="zh-CN" altLang="en-US" sz="2400" b="1" dirty="0" smtClean="0"/>
                        <a:t>类别量表</a:t>
                      </a:r>
                      <a:endParaRPr lang="zh-CN" altLang="en-US" sz="2400" b="1" dirty="0">
                        <a:solidFill>
                          <a:srgbClr val="FFFF00"/>
                        </a:solidFill>
                      </a:endParaRPr>
                    </a:p>
                  </a:txBody>
                  <a:tcPr anchor="ctr" anchorCtr="1"/>
                </a:tc>
              </a:tr>
              <a:tr h="1303744">
                <a:tc>
                  <a:txBody>
                    <a:bodyPr/>
                    <a:lstStyle/>
                    <a:p>
                      <a:r>
                        <a:rPr lang="zh-CN" altLang="en-US" sz="2400" b="1" dirty="0" smtClean="0"/>
                        <a:t>顺序量表</a:t>
                      </a:r>
                      <a:endParaRPr lang="zh-CN" altLang="en-US" sz="2400" b="1" dirty="0">
                        <a:solidFill>
                          <a:srgbClr val="FFFF00"/>
                        </a:solidFill>
                      </a:endParaRPr>
                    </a:p>
                  </a:txBody>
                  <a:tcPr anchor="ctr" anchorCtr="1"/>
                </a:tc>
              </a:tr>
              <a:tr h="1303744">
                <a:tc>
                  <a:txBody>
                    <a:bodyPr/>
                    <a:lstStyle/>
                    <a:p>
                      <a:r>
                        <a:rPr lang="zh-CN" altLang="en-US" sz="2400" b="1" dirty="0" smtClean="0"/>
                        <a:t>等距量表</a:t>
                      </a:r>
                      <a:endParaRPr lang="zh-CN" altLang="en-US" sz="2400" b="1" dirty="0">
                        <a:solidFill>
                          <a:srgbClr val="FFFF00"/>
                        </a:solidFill>
                      </a:endParaRPr>
                    </a:p>
                  </a:txBody>
                  <a:tcPr anchor="ctr" anchorCtr="1"/>
                </a:tc>
              </a:tr>
              <a:tr h="1303744">
                <a:tc>
                  <a:txBody>
                    <a:bodyPr/>
                    <a:lstStyle/>
                    <a:p>
                      <a:r>
                        <a:rPr lang="zh-CN" altLang="en-US" sz="2400" b="1" dirty="0" smtClean="0"/>
                        <a:t>比率量表</a:t>
                      </a:r>
                      <a:endParaRPr lang="zh-CN" altLang="en-US" sz="2400" b="1" dirty="0">
                        <a:solidFill>
                          <a:srgbClr val="FFFF00"/>
                        </a:solidFill>
                      </a:endParaRPr>
                    </a:p>
                  </a:txBody>
                  <a:tcPr anchor="ctr" anchorCtr="1"/>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32"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plus(out)">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标题 2"/>
          <p:cNvSpPr>
            <a:spLocks noGrp="1"/>
          </p:cNvSpPr>
          <p:nvPr>
            <p:ph type="title"/>
          </p:nvPr>
        </p:nvSpPr>
        <p:spPr/>
        <p:txBody>
          <a:bodyPr/>
          <a:lstStyle/>
          <a:p>
            <a:r>
              <a:rPr lang="zh-CN" altLang="en-US" smtClean="0"/>
              <a:t>例：错误的平均分</a:t>
            </a:r>
          </a:p>
        </p:txBody>
      </p:sp>
      <p:sp>
        <p:nvSpPr>
          <p:cNvPr id="27651" name="内容占位符 3"/>
          <p:cNvSpPr>
            <a:spLocks noGrp="1"/>
          </p:cNvSpPr>
          <p:nvPr>
            <p:ph idx="1"/>
          </p:nvPr>
        </p:nvSpPr>
        <p:spPr/>
        <p:txBody>
          <a:bodyPr/>
          <a:lstStyle/>
          <a:p>
            <a:r>
              <a:rPr lang="zh-CN" altLang="en-US" sz="2800" b="1" smtClean="0">
                <a:latin typeface="华文楷体" pitchFamily="2" charset="-122"/>
                <a:ea typeface="华文楷体" pitchFamily="2" charset="-122"/>
              </a:rPr>
              <a:t>有一位小教毕业班学生想研究小学生的班级地位和学习成绩有没有关系，可是什么是学习成绩呢？他把样本中每个小学生的语文分数和数学分数相加再求平均数。比如，（</a:t>
            </a:r>
            <a:r>
              <a:rPr lang="en-US" altLang="zh-CN" sz="2800" b="1" smtClean="0">
                <a:latin typeface="华文楷体" pitchFamily="2" charset="-122"/>
                <a:ea typeface="华文楷体" pitchFamily="2" charset="-122"/>
              </a:rPr>
              <a:t>86+90</a:t>
            </a:r>
            <a:r>
              <a:rPr lang="zh-CN" altLang="en-US" sz="2800" b="1" smtClean="0">
                <a:latin typeface="华文楷体" pitchFamily="2" charset="-122"/>
                <a:ea typeface="华文楷体" pitchFamily="2" charset="-122"/>
              </a:rPr>
              <a:t>）</a:t>
            </a:r>
            <a:r>
              <a:rPr lang="en-US" altLang="zh-CN" sz="2800" b="1" smtClean="0">
                <a:latin typeface="华文楷体" pitchFamily="2" charset="-122"/>
                <a:ea typeface="华文楷体" pitchFamily="2" charset="-122"/>
              </a:rPr>
              <a:t>÷2 = 88</a:t>
            </a:r>
            <a:r>
              <a:rPr lang="zh-CN" altLang="en-US" sz="2800" b="1" smtClean="0">
                <a:latin typeface="华文楷体" pitchFamily="2" charset="-122"/>
                <a:ea typeface="华文楷体" pitchFamily="2" charset="-122"/>
              </a:rPr>
              <a:t>，有什么地方不对劲吗？</a:t>
            </a:r>
            <a:endParaRPr lang="en-US" altLang="zh-CN" sz="2800" b="1" smtClean="0">
              <a:latin typeface="华文楷体" pitchFamily="2" charset="-122"/>
              <a:ea typeface="华文楷体" pitchFamily="2" charset="-122"/>
            </a:endParaRPr>
          </a:p>
          <a:p>
            <a:r>
              <a:rPr lang="zh-CN" altLang="en-US" sz="2800" b="1" smtClean="0">
                <a:solidFill>
                  <a:srgbClr val="FFFF00"/>
                </a:solidFill>
                <a:latin typeface="华文楷体" pitchFamily="2" charset="-122"/>
                <a:ea typeface="华文楷体" pitchFamily="2" charset="-122"/>
              </a:rPr>
              <a:t>非等距变量不能相加求和；</a:t>
            </a:r>
            <a:endParaRPr lang="en-US" altLang="zh-CN" sz="2800" b="1" smtClean="0">
              <a:solidFill>
                <a:srgbClr val="FFFF00"/>
              </a:solidFill>
              <a:latin typeface="华文楷体" pitchFamily="2" charset="-122"/>
              <a:ea typeface="华文楷体" pitchFamily="2" charset="-122"/>
            </a:endParaRPr>
          </a:p>
          <a:p>
            <a:r>
              <a:rPr lang="zh-CN" altLang="en-US" sz="2800" b="1" smtClean="0">
                <a:solidFill>
                  <a:srgbClr val="FFFF00"/>
                </a:solidFill>
                <a:latin typeface="华文楷体" pitchFamily="2" charset="-122"/>
                <a:ea typeface="华文楷体" pitchFamily="2" charset="-122"/>
              </a:rPr>
              <a:t>应首先把原始成绩转换成标准分（</a:t>
            </a:r>
            <a:r>
              <a:rPr lang="en-US" altLang="zh-CN" sz="2800" b="1" smtClean="0">
                <a:solidFill>
                  <a:srgbClr val="FFFF00"/>
                </a:solidFill>
                <a:latin typeface="华文楷体" pitchFamily="2" charset="-122"/>
                <a:ea typeface="华文楷体" pitchFamily="2" charset="-122"/>
              </a:rPr>
              <a:t>Z</a:t>
            </a:r>
            <a:r>
              <a:rPr lang="zh-CN" altLang="en-US" sz="2800" b="1" smtClean="0">
                <a:solidFill>
                  <a:srgbClr val="FFFF00"/>
                </a:solidFill>
                <a:latin typeface="华文楷体" pitchFamily="2" charset="-122"/>
                <a:ea typeface="华文楷体" pitchFamily="2" charset="-122"/>
              </a:rPr>
              <a:t>分数），然后再计算平均标准分数。</a:t>
            </a:r>
            <a:endParaRPr lang="zh-CN" altLang="en-US" sz="2800" smtClean="0">
              <a:solidFill>
                <a:srgbClr val="FFFF00"/>
              </a:solidFill>
              <a:latin typeface="华文楷体" pitchFamily="2" charset="-122"/>
              <a:ea typeface="华文楷体" pitchFamily="2"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标题 1"/>
          <p:cNvSpPr>
            <a:spLocks noGrp="1"/>
          </p:cNvSpPr>
          <p:nvPr>
            <p:ph type="title"/>
          </p:nvPr>
        </p:nvSpPr>
        <p:spPr/>
        <p:txBody>
          <a:bodyPr/>
          <a:lstStyle/>
          <a:p>
            <a:r>
              <a:rPr lang="zh-CN" altLang="en-US" smtClean="0"/>
              <a:t>测量结果必须有效可信</a:t>
            </a:r>
          </a:p>
        </p:txBody>
      </p:sp>
      <p:sp>
        <p:nvSpPr>
          <p:cNvPr id="28675" name="内容占位符 2"/>
          <p:cNvSpPr>
            <a:spLocks noGrp="1"/>
          </p:cNvSpPr>
          <p:nvPr>
            <p:ph idx="1"/>
          </p:nvPr>
        </p:nvSpPr>
        <p:spPr/>
        <p:txBody>
          <a:bodyPr/>
          <a:lstStyle/>
          <a:p>
            <a:r>
              <a:rPr lang="zh-CN" altLang="en-US" b="1" smtClean="0">
                <a:solidFill>
                  <a:srgbClr val="FFFF00"/>
                </a:solidFill>
              </a:rPr>
              <a:t>信度：如果反复测量同一个东西或相似的东西，结果应当相当接近。</a:t>
            </a:r>
            <a:endParaRPr lang="en-US" altLang="zh-CN" b="1" smtClean="0">
              <a:solidFill>
                <a:srgbClr val="FFFF00"/>
              </a:solidFill>
            </a:endParaRPr>
          </a:p>
          <a:p>
            <a:r>
              <a:rPr lang="zh-CN" altLang="en-US" b="1" smtClean="0"/>
              <a:t>一个学生做几份相似的选择题，如果他全凭瞎猜，那么几份卷子的成绩必然会相差很大，即分数不可靠。</a:t>
            </a:r>
            <a:endParaRPr lang="en-US" altLang="zh-CN" b="1" smtClean="0"/>
          </a:p>
          <a:p>
            <a:pPr>
              <a:buFont typeface="Wingdings 2" pitchFamily="18" charset="2"/>
              <a:buNone/>
            </a:pPr>
            <a:endParaRPr lang="en-US" altLang="zh-CN" b="1" smtClean="0"/>
          </a:p>
          <a:p>
            <a:r>
              <a:rPr lang="zh-CN" altLang="en-US" b="1" smtClean="0">
                <a:solidFill>
                  <a:srgbClr val="FFFF00"/>
                </a:solidFill>
              </a:rPr>
              <a:t>效度：你所测到的东西应当是你想测的东西。</a:t>
            </a:r>
            <a:endParaRPr lang="en-US" altLang="zh-CN" b="1" smtClean="0">
              <a:solidFill>
                <a:srgbClr val="FFFF00"/>
              </a:solidFill>
            </a:endParaRPr>
          </a:p>
          <a:p>
            <a:r>
              <a:rPr lang="zh-CN" altLang="en-US" b="1" smtClean="0"/>
              <a:t>如果我用学生的学习成绩作为学生的智力指标，那么我所测到的就不是我要测的智力，但是，奥数分数可能会比较接近我想测的东西。</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smtClean="0"/>
              <a:t>例：分析问卷调查的信效度</a:t>
            </a:r>
            <a:endParaRPr lang="zh-CN" altLang="en-US" dirty="0"/>
          </a:p>
        </p:txBody>
      </p:sp>
      <p:pic>
        <p:nvPicPr>
          <p:cNvPr id="29699" name="Picture 5" descr="QQ截图未命名2"/>
          <p:cNvPicPr>
            <a:picLocks noGrp="1" noChangeAspect="1" noChangeArrowheads="1"/>
          </p:cNvPicPr>
          <p:nvPr>
            <p:ph idx="4294967295"/>
          </p:nvPr>
        </p:nvPicPr>
        <p:blipFill>
          <a:blip r:embed="rId2" cstate="print"/>
          <a:srcRect/>
          <a:stretch>
            <a:fillRect/>
          </a:stretch>
        </p:blipFill>
        <p:spPr>
          <a:xfrm>
            <a:off x="714375" y="3286125"/>
            <a:ext cx="7902575" cy="2714625"/>
          </a:xfrm>
          <a:ln>
            <a:solidFill>
              <a:schemeClr val="tx1"/>
            </a:solidFill>
          </a:ln>
        </p:spPr>
      </p:pic>
      <p:sp>
        <p:nvSpPr>
          <p:cNvPr id="29700" name="TextBox 4"/>
          <p:cNvSpPr txBox="1">
            <a:spLocks noChangeArrowheads="1"/>
          </p:cNvSpPr>
          <p:nvPr/>
        </p:nvSpPr>
        <p:spPr bwMode="auto">
          <a:xfrm>
            <a:off x="785813" y="2143125"/>
            <a:ext cx="7786687" cy="830263"/>
          </a:xfrm>
          <a:prstGeom prst="rect">
            <a:avLst/>
          </a:prstGeom>
          <a:noFill/>
          <a:ln w="9525">
            <a:noFill/>
            <a:miter lim="800000"/>
            <a:headEnd/>
            <a:tailEnd/>
          </a:ln>
        </p:spPr>
        <p:txBody>
          <a:bodyPr>
            <a:spAutoFit/>
          </a:bodyPr>
          <a:lstStyle/>
          <a:p>
            <a:r>
              <a:rPr lang="zh-CN" altLang="en-US" sz="2400" b="1">
                <a:solidFill>
                  <a:srgbClr val="FFFF00"/>
                </a:solidFill>
                <a:latin typeface="Constantia" pitchFamily="18" charset="0"/>
              </a:rPr>
              <a:t>      下表是大学生职业价值观调查的几个题目，它们同属于对工作中的</a:t>
            </a:r>
            <a:r>
              <a:rPr lang="zh-CN" altLang="en-US" sz="2400" b="1">
                <a:solidFill>
                  <a:srgbClr val="FFC000"/>
                </a:solidFill>
                <a:latin typeface="Constantia" pitchFamily="18" charset="0"/>
              </a:rPr>
              <a:t>独立性</a:t>
            </a:r>
            <a:r>
              <a:rPr lang="zh-CN" altLang="en-US" sz="2400" b="1">
                <a:solidFill>
                  <a:srgbClr val="FFFF00"/>
                </a:solidFill>
                <a:latin typeface="Constantia" pitchFamily="18" charset="0"/>
              </a:rPr>
              <a:t>的评价，这四个问题是一类的吗？</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653210"/>
          </a:xfrm>
        </p:spPr>
        <p:txBody>
          <a:bodyPr>
            <a:normAutofit fontScale="90000"/>
          </a:bodyPr>
          <a:lstStyle/>
          <a:p>
            <a:pPr fontAlgn="auto">
              <a:spcAft>
                <a:spcPts val="0"/>
              </a:spcAft>
              <a:defRPr/>
            </a:pPr>
            <a:r>
              <a:rPr lang="zh-CN" altLang="en-US" sz="4800" dirty="0" smtClean="0"/>
              <a:t>哪个题目的设计有问题？</a:t>
            </a:r>
            <a:endParaRPr lang="zh-CN" altLang="en-US" sz="4800" dirty="0"/>
          </a:p>
        </p:txBody>
      </p:sp>
      <p:pic>
        <p:nvPicPr>
          <p:cNvPr id="3" name="Picture 5" descr="QQ截图未命名8"/>
          <p:cNvPicPr>
            <a:picLocks noChangeAspect="1" noChangeArrowheads="1"/>
          </p:cNvPicPr>
          <p:nvPr/>
        </p:nvPicPr>
        <p:blipFill>
          <a:blip r:embed="rId2" cstate="print"/>
          <a:srcRect/>
          <a:stretch>
            <a:fillRect/>
          </a:stretch>
        </p:blipFill>
        <p:spPr>
          <a:xfrm>
            <a:off x="214313" y="1357313"/>
            <a:ext cx="7029450" cy="2306637"/>
          </a:xfrm>
          <a:prstGeom prst="rect">
            <a:avLst/>
          </a:prstGeom>
          <a:ln>
            <a:noFill/>
          </a:ln>
          <a:effectLst>
            <a:outerShdw blurRad="190500" algn="tl" rotWithShape="0">
              <a:srgbClr val="000000">
                <a:alpha val="70000"/>
              </a:srgbClr>
            </a:outerShdw>
          </a:effectLst>
        </p:spPr>
      </p:pic>
      <p:pic>
        <p:nvPicPr>
          <p:cNvPr id="4" name="Picture 6" descr="QQ截图未命名10"/>
          <p:cNvPicPr>
            <a:picLocks noChangeAspect="1" noChangeArrowheads="1"/>
          </p:cNvPicPr>
          <p:nvPr/>
        </p:nvPicPr>
        <p:blipFill>
          <a:blip r:embed="rId3" cstate="print"/>
          <a:srcRect/>
          <a:stretch>
            <a:fillRect/>
          </a:stretch>
        </p:blipFill>
        <p:spPr bwMode="auto">
          <a:xfrm>
            <a:off x="928688" y="3500438"/>
            <a:ext cx="7715250" cy="3302000"/>
          </a:xfrm>
          <a:prstGeom prst="rect">
            <a:avLst/>
          </a:prstGeom>
          <a:ln>
            <a:noFill/>
          </a:ln>
          <a:effectLst>
            <a:outerShdw blurRad="190500" algn="tl" rotWithShape="0">
              <a:srgbClr val="000000">
                <a:alpha val="70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plus(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plus(in)">
                                      <p:cBhvr>
                                        <p:cTn id="1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标题 2"/>
          <p:cNvSpPr>
            <a:spLocks noGrp="1"/>
          </p:cNvSpPr>
          <p:nvPr>
            <p:ph type="title"/>
          </p:nvPr>
        </p:nvSpPr>
        <p:spPr/>
        <p:txBody>
          <a:bodyPr/>
          <a:lstStyle/>
          <a:p>
            <a:r>
              <a:rPr lang="zh-CN" altLang="en-US" smtClean="0"/>
              <a:t>三、个案研究之规范</a:t>
            </a:r>
          </a:p>
        </p:txBody>
      </p:sp>
      <p:sp>
        <p:nvSpPr>
          <p:cNvPr id="31747" name="内容占位符 3"/>
          <p:cNvSpPr>
            <a:spLocks noGrp="1"/>
          </p:cNvSpPr>
          <p:nvPr>
            <p:ph idx="1"/>
          </p:nvPr>
        </p:nvSpPr>
        <p:spPr/>
        <p:txBody>
          <a:bodyPr/>
          <a:lstStyle/>
          <a:p>
            <a:r>
              <a:rPr lang="zh-CN" altLang="en-US" b="1" smtClean="0"/>
              <a:t>个案选择重在独特性，而非代表性；</a:t>
            </a:r>
            <a:endParaRPr lang="en-US" altLang="zh-CN" b="1" smtClean="0"/>
          </a:p>
          <a:p>
            <a:r>
              <a:rPr lang="zh-CN" altLang="en-US" b="1" smtClean="0"/>
              <a:t>个案研究重在解释深度，而非解释广度；</a:t>
            </a:r>
            <a:endParaRPr lang="en-US" altLang="zh-CN" b="1" smtClean="0"/>
          </a:p>
          <a:p>
            <a:r>
              <a:rPr lang="zh-CN" altLang="en-US" b="1" smtClean="0"/>
              <a:t>个案研究重点是透过行为探查意义；</a:t>
            </a:r>
            <a:endParaRPr lang="en-US" altLang="zh-CN" b="1" smtClean="0"/>
          </a:p>
          <a:p>
            <a:r>
              <a:rPr lang="zh-CN" altLang="en-US" b="1" smtClean="0"/>
              <a:t>个案研究方法多采用参与观察、深度访谈；</a:t>
            </a:r>
            <a:endParaRPr lang="en-US" altLang="zh-CN" b="1" smtClean="0"/>
          </a:p>
          <a:p>
            <a:r>
              <a:rPr lang="zh-CN" altLang="en-US" b="1" smtClean="0"/>
              <a:t>个案资料的呈现强调深描、叙事、还原现场；</a:t>
            </a:r>
            <a:endParaRPr lang="en-US" altLang="zh-CN" b="1" smtClean="0"/>
          </a:p>
          <a:p>
            <a:r>
              <a:rPr lang="zh-CN" altLang="en-US" b="1" smtClean="0"/>
              <a:t>个案研究尤其强调研究的伦理；</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Text Box 4"/>
          <p:cNvSpPr txBox="1">
            <a:spLocks noChangeArrowheads="1"/>
          </p:cNvSpPr>
          <p:nvPr/>
        </p:nvSpPr>
        <p:spPr bwMode="auto">
          <a:xfrm>
            <a:off x="500063" y="658813"/>
            <a:ext cx="4648200" cy="769937"/>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400" dirty="0">
                <a:latin typeface="+mj-ea"/>
                <a:ea typeface="+mj-ea"/>
              </a:rPr>
              <a:t>观察</a:t>
            </a:r>
            <a:r>
              <a:rPr lang="zh-CN" altLang="en-US" sz="4400" dirty="0">
                <a:latin typeface="+mj-ea"/>
                <a:ea typeface="+mj-ea"/>
              </a:rPr>
              <a:t>者的角色 </a:t>
            </a:r>
          </a:p>
        </p:txBody>
      </p:sp>
      <p:sp>
        <p:nvSpPr>
          <p:cNvPr id="32771" name="Line 5"/>
          <p:cNvSpPr>
            <a:spLocks noChangeShapeType="1"/>
          </p:cNvSpPr>
          <p:nvPr/>
        </p:nvSpPr>
        <p:spPr bwMode="auto">
          <a:xfrm>
            <a:off x="533400" y="4800600"/>
            <a:ext cx="7696200" cy="0"/>
          </a:xfrm>
          <a:prstGeom prst="line">
            <a:avLst/>
          </a:prstGeom>
          <a:noFill/>
          <a:ln w="28575">
            <a:solidFill>
              <a:schemeClr val="tx1"/>
            </a:solidFill>
            <a:round/>
            <a:headEnd/>
            <a:tailEnd/>
          </a:ln>
        </p:spPr>
        <p:txBody>
          <a:bodyPr/>
          <a:lstStyle/>
          <a:p>
            <a:endParaRPr lang="zh-CN" altLang="en-US"/>
          </a:p>
        </p:txBody>
      </p:sp>
      <p:sp>
        <p:nvSpPr>
          <p:cNvPr id="32772" name="Line 6"/>
          <p:cNvSpPr>
            <a:spLocks noChangeShapeType="1"/>
          </p:cNvSpPr>
          <p:nvPr/>
        </p:nvSpPr>
        <p:spPr bwMode="auto">
          <a:xfrm>
            <a:off x="4495800" y="1752600"/>
            <a:ext cx="0" cy="3048000"/>
          </a:xfrm>
          <a:prstGeom prst="line">
            <a:avLst/>
          </a:prstGeom>
          <a:noFill/>
          <a:ln w="28575">
            <a:solidFill>
              <a:schemeClr val="tx1"/>
            </a:solidFill>
            <a:round/>
            <a:headEnd/>
            <a:tailEnd/>
          </a:ln>
        </p:spPr>
        <p:txBody>
          <a:bodyPr/>
          <a:lstStyle/>
          <a:p>
            <a:endParaRPr lang="zh-CN" altLang="en-US"/>
          </a:p>
        </p:txBody>
      </p:sp>
      <p:sp>
        <p:nvSpPr>
          <p:cNvPr id="32773" name="Text Box 7"/>
          <p:cNvSpPr txBox="1">
            <a:spLocks noChangeArrowheads="1"/>
          </p:cNvSpPr>
          <p:nvPr/>
        </p:nvSpPr>
        <p:spPr bwMode="auto">
          <a:xfrm>
            <a:off x="5791200" y="3886200"/>
            <a:ext cx="2819400" cy="588963"/>
          </a:xfrm>
          <a:prstGeom prst="rect">
            <a:avLst/>
          </a:prstGeom>
          <a:noFill/>
          <a:ln w="9525">
            <a:solidFill>
              <a:schemeClr val="tx1"/>
            </a:solidFill>
            <a:miter lim="800000"/>
            <a:headEnd/>
            <a:tailEnd/>
          </a:ln>
        </p:spPr>
        <p:txBody>
          <a:bodyPr>
            <a:spAutoFit/>
          </a:bodyPr>
          <a:lstStyle/>
          <a:p>
            <a:pPr>
              <a:spcBef>
                <a:spcPct val="50000"/>
              </a:spcBef>
            </a:pPr>
            <a:r>
              <a:rPr lang="zh-CN" altLang="en-US" sz="3200" b="1">
                <a:solidFill>
                  <a:srgbClr val="FF00FF"/>
                </a:solidFill>
                <a:latin typeface="楷体_GB2312" pitchFamily="49" charset="-122"/>
                <a:ea typeface="楷体_GB2312" pitchFamily="49" charset="-122"/>
              </a:rPr>
              <a:t>完全的观察者</a:t>
            </a:r>
            <a:r>
              <a:rPr lang="zh-CN" altLang="en-US">
                <a:latin typeface="Constantia" pitchFamily="18" charset="0"/>
              </a:rPr>
              <a:t> </a:t>
            </a:r>
          </a:p>
        </p:txBody>
      </p:sp>
      <p:sp>
        <p:nvSpPr>
          <p:cNvPr id="32774" name="Text Box 8"/>
          <p:cNvSpPr txBox="1">
            <a:spLocks noChangeArrowheads="1"/>
          </p:cNvSpPr>
          <p:nvPr/>
        </p:nvSpPr>
        <p:spPr bwMode="auto">
          <a:xfrm>
            <a:off x="4724400" y="2590800"/>
            <a:ext cx="2895600" cy="588963"/>
          </a:xfrm>
          <a:prstGeom prst="rect">
            <a:avLst/>
          </a:prstGeom>
          <a:noFill/>
          <a:ln w="9525">
            <a:solidFill>
              <a:schemeClr val="tx1"/>
            </a:solidFill>
            <a:miter lim="800000"/>
            <a:headEnd/>
            <a:tailEnd/>
          </a:ln>
        </p:spPr>
        <p:txBody>
          <a:bodyPr>
            <a:spAutoFit/>
          </a:bodyPr>
          <a:lstStyle/>
          <a:p>
            <a:pPr>
              <a:spcBef>
                <a:spcPct val="50000"/>
              </a:spcBef>
            </a:pPr>
            <a:r>
              <a:rPr lang="zh-CN" altLang="en-US" sz="3200" b="1">
                <a:solidFill>
                  <a:srgbClr val="FF00FF"/>
                </a:solidFill>
                <a:latin typeface="楷体_GB2312" pitchFamily="49" charset="-122"/>
                <a:ea typeface="楷体_GB2312" pitchFamily="49" charset="-122"/>
              </a:rPr>
              <a:t>观察者的参与</a:t>
            </a:r>
            <a:r>
              <a:rPr lang="zh-CN" altLang="en-US">
                <a:latin typeface="Constantia" pitchFamily="18" charset="0"/>
              </a:rPr>
              <a:t> </a:t>
            </a:r>
          </a:p>
        </p:txBody>
      </p:sp>
      <p:sp>
        <p:nvSpPr>
          <p:cNvPr id="32775" name="Text Box 9"/>
          <p:cNvSpPr txBox="1">
            <a:spLocks noChangeArrowheads="1"/>
          </p:cNvSpPr>
          <p:nvPr/>
        </p:nvSpPr>
        <p:spPr bwMode="auto">
          <a:xfrm>
            <a:off x="1447800" y="2590800"/>
            <a:ext cx="2819400" cy="588963"/>
          </a:xfrm>
          <a:prstGeom prst="rect">
            <a:avLst/>
          </a:prstGeom>
          <a:noFill/>
          <a:ln w="9525">
            <a:solidFill>
              <a:schemeClr val="tx1"/>
            </a:solidFill>
            <a:miter lim="800000"/>
            <a:headEnd/>
            <a:tailEnd/>
          </a:ln>
        </p:spPr>
        <p:txBody>
          <a:bodyPr>
            <a:spAutoFit/>
          </a:bodyPr>
          <a:lstStyle/>
          <a:p>
            <a:pPr>
              <a:spcBef>
                <a:spcPct val="50000"/>
              </a:spcBef>
            </a:pPr>
            <a:r>
              <a:rPr lang="zh-CN" altLang="en-US" sz="3200" b="1">
                <a:solidFill>
                  <a:srgbClr val="FF00FF"/>
                </a:solidFill>
                <a:latin typeface="楷体_GB2312" pitchFamily="49" charset="-122"/>
                <a:ea typeface="楷体_GB2312" pitchFamily="49" charset="-122"/>
              </a:rPr>
              <a:t>参与者的观察</a:t>
            </a:r>
            <a:r>
              <a:rPr lang="zh-CN" altLang="en-US">
                <a:latin typeface="Constantia" pitchFamily="18" charset="0"/>
              </a:rPr>
              <a:t> </a:t>
            </a:r>
          </a:p>
        </p:txBody>
      </p:sp>
      <p:sp>
        <p:nvSpPr>
          <p:cNvPr id="32776" name="Text Box 10"/>
          <p:cNvSpPr txBox="1">
            <a:spLocks noChangeArrowheads="1"/>
          </p:cNvSpPr>
          <p:nvPr/>
        </p:nvSpPr>
        <p:spPr bwMode="auto">
          <a:xfrm>
            <a:off x="533400" y="3886200"/>
            <a:ext cx="2819400" cy="588963"/>
          </a:xfrm>
          <a:prstGeom prst="rect">
            <a:avLst/>
          </a:prstGeom>
          <a:noFill/>
          <a:ln w="9525">
            <a:solidFill>
              <a:schemeClr val="tx1"/>
            </a:solidFill>
            <a:miter lim="800000"/>
            <a:headEnd/>
            <a:tailEnd/>
          </a:ln>
        </p:spPr>
        <p:txBody>
          <a:bodyPr>
            <a:spAutoFit/>
          </a:bodyPr>
          <a:lstStyle/>
          <a:p>
            <a:pPr>
              <a:spcBef>
                <a:spcPct val="50000"/>
              </a:spcBef>
            </a:pPr>
            <a:r>
              <a:rPr lang="zh-CN" altLang="en-US" sz="3200" b="1">
                <a:solidFill>
                  <a:srgbClr val="FF00FF"/>
                </a:solidFill>
                <a:latin typeface="楷体_GB2312" pitchFamily="49" charset="-122"/>
                <a:ea typeface="楷体_GB2312" pitchFamily="49" charset="-122"/>
              </a:rPr>
              <a:t>完全的参与者</a:t>
            </a:r>
            <a:r>
              <a:rPr lang="zh-CN" altLang="en-US" sz="3200" b="1">
                <a:latin typeface="楷体_GB2312" pitchFamily="49" charset="-122"/>
                <a:ea typeface="楷体_GB2312" pitchFamily="49" charset="-122"/>
              </a:rPr>
              <a:t> </a:t>
            </a:r>
          </a:p>
        </p:txBody>
      </p:sp>
      <p:sp>
        <p:nvSpPr>
          <p:cNvPr id="32777" name="Text Box 11"/>
          <p:cNvSpPr txBox="1">
            <a:spLocks noChangeArrowheads="1"/>
          </p:cNvSpPr>
          <p:nvPr/>
        </p:nvSpPr>
        <p:spPr bwMode="auto">
          <a:xfrm>
            <a:off x="6858000" y="4876800"/>
            <a:ext cx="1828800" cy="579438"/>
          </a:xfrm>
          <a:prstGeom prst="rect">
            <a:avLst/>
          </a:prstGeom>
          <a:noFill/>
          <a:ln w="9525">
            <a:noFill/>
            <a:miter lim="800000"/>
            <a:headEnd/>
            <a:tailEnd/>
          </a:ln>
        </p:spPr>
        <p:txBody>
          <a:bodyPr>
            <a:spAutoFit/>
          </a:bodyPr>
          <a:lstStyle/>
          <a:p>
            <a:pPr>
              <a:spcBef>
                <a:spcPct val="50000"/>
              </a:spcBef>
            </a:pPr>
            <a:r>
              <a:rPr lang="zh-CN" altLang="en-US" sz="3200" b="1">
                <a:solidFill>
                  <a:srgbClr val="FFFF00"/>
                </a:solidFill>
                <a:latin typeface="Constantia" pitchFamily="18" charset="0"/>
                <a:ea typeface="楷体_GB2312" pitchFamily="49" charset="-122"/>
              </a:rPr>
              <a:t>局外人</a:t>
            </a:r>
          </a:p>
        </p:txBody>
      </p:sp>
      <p:sp>
        <p:nvSpPr>
          <p:cNvPr id="32778" name="Text Box 12"/>
          <p:cNvSpPr txBox="1">
            <a:spLocks noChangeArrowheads="1"/>
          </p:cNvSpPr>
          <p:nvPr/>
        </p:nvSpPr>
        <p:spPr bwMode="auto">
          <a:xfrm>
            <a:off x="762000" y="4876800"/>
            <a:ext cx="1828800" cy="579438"/>
          </a:xfrm>
          <a:prstGeom prst="rect">
            <a:avLst/>
          </a:prstGeom>
          <a:noFill/>
          <a:ln w="9525">
            <a:noFill/>
            <a:miter lim="800000"/>
            <a:headEnd/>
            <a:tailEnd/>
          </a:ln>
        </p:spPr>
        <p:txBody>
          <a:bodyPr>
            <a:spAutoFit/>
          </a:bodyPr>
          <a:lstStyle/>
          <a:p>
            <a:pPr>
              <a:spcBef>
                <a:spcPct val="50000"/>
              </a:spcBef>
            </a:pPr>
            <a:r>
              <a:rPr lang="zh-CN" altLang="en-US" sz="3200" b="1">
                <a:solidFill>
                  <a:srgbClr val="FFFF00"/>
                </a:solidFill>
                <a:latin typeface="Constantia" pitchFamily="18" charset="0"/>
                <a:ea typeface="楷体_GB2312" pitchFamily="49" charset="-122"/>
              </a:rPr>
              <a:t>自己人</a:t>
            </a:r>
          </a:p>
        </p:txBody>
      </p:sp>
      <p:sp>
        <p:nvSpPr>
          <p:cNvPr id="32779" name="AutoShape 13"/>
          <p:cNvSpPr>
            <a:spLocks noChangeArrowheads="1"/>
          </p:cNvSpPr>
          <p:nvPr/>
        </p:nvSpPr>
        <p:spPr bwMode="auto">
          <a:xfrm rot="10537223">
            <a:off x="3121025" y="3116263"/>
            <a:ext cx="2360613" cy="1457325"/>
          </a:xfrm>
          <a:prstGeom prst="curvedUpArrow">
            <a:avLst>
              <a:gd name="adj1" fmla="val 20960"/>
              <a:gd name="adj2" fmla="val 50432"/>
              <a:gd name="adj3" fmla="val 36588"/>
            </a:avLst>
          </a:prstGeom>
          <a:solidFill>
            <a:schemeClr val="accent1"/>
          </a:solidFill>
          <a:ln w="9525">
            <a:solidFill>
              <a:srgbClr val="000000"/>
            </a:solidFill>
            <a:miter lim="800000"/>
            <a:headEnd/>
            <a:tailEnd/>
          </a:ln>
        </p:spPr>
        <p:txBody>
          <a:bodyPr/>
          <a:lstStyle/>
          <a:p>
            <a:endParaRPr lang="zh-CN" altLang="en-US">
              <a:latin typeface="Constantia" pitchFamily="18" charset="0"/>
            </a:endParaRPr>
          </a:p>
        </p:txBody>
      </p:sp>
      <p:sp>
        <p:nvSpPr>
          <p:cNvPr id="32780" name="Text Box 14"/>
          <p:cNvSpPr txBox="1">
            <a:spLocks noChangeArrowheads="1"/>
          </p:cNvSpPr>
          <p:nvPr/>
        </p:nvSpPr>
        <p:spPr bwMode="auto">
          <a:xfrm>
            <a:off x="5791200" y="1676400"/>
            <a:ext cx="2286000" cy="579438"/>
          </a:xfrm>
          <a:prstGeom prst="rect">
            <a:avLst/>
          </a:prstGeom>
          <a:noFill/>
          <a:ln w="9525">
            <a:noFill/>
            <a:miter lim="800000"/>
            <a:headEnd/>
            <a:tailEnd/>
          </a:ln>
        </p:spPr>
        <p:txBody>
          <a:bodyPr>
            <a:spAutoFit/>
          </a:bodyPr>
          <a:lstStyle/>
          <a:p>
            <a:pPr>
              <a:spcBef>
                <a:spcPct val="50000"/>
              </a:spcBef>
            </a:pPr>
            <a:r>
              <a:rPr lang="zh-CN" altLang="en-US" sz="3200" b="1">
                <a:latin typeface="楷体_GB2312" pitchFamily="49" charset="-122"/>
                <a:ea typeface="楷体_GB2312" pitchFamily="49" charset="-122"/>
              </a:rPr>
              <a:t>分离程度</a:t>
            </a:r>
            <a:r>
              <a:rPr lang="zh-CN" altLang="en-US">
                <a:latin typeface="Constantia" pitchFamily="18" charset="0"/>
              </a:rPr>
              <a:t> </a:t>
            </a:r>
          </a:p>
        </p:txBody>
      </p:sp>
      <p:sp>
        <p:nvSpPr>
          <p:cNvPr id="32781" name="Text Box 15"/>
          <p:cNvSpPr txBox="1">
            <a:spLocks noChangeArrowheads="1"/>
          </p:cNvSpPr>
          <p:nvPr/>
        </p:nvSpPr>
        <p:spPr bwMode="auto">
          <a:xfrm>
            <a:off x="914400" y="1676400"/>
            <a:ext cx="1981200" cy="579438"/>
          </a:xfrm>
          <a:prstGeom prst="rect">
            <a:avLst/>
          </a:prstGeom>
          <a:noFill/>
          <a:ln w="9525">
            <a:noFill/>
            <a:miter lim="800000"/>
            <a:headEnd/>
            <a:tailEnd/>
          </a:ln>
        </p:spPr>
        <p:txBody>
          <a:bodyPr>
            <a:spAutoFit/>
          </a:bodyPr>
          <a:lstStyle/>
          <a:p>
            <a:pPr>
              <a:spcBef>
                <a:spcPct val="50000"/>
              </a:spcBef>
            </a:pPr>
            <a:r>
              <a:rPr lang="zh-CN" altLang="en-US" sz="3200" b="1">
                <a:latin typeface="楷体_GB2312" pitchFamily="49" charset="-122"/>
                <a:ea typeface="楷体_GB2312" pitchFamily="49" charset="-122"/>
              </a:rPr>
              <a:t>卷入程度</a:t>
            </a:r>
            <a:r>
              <a:rPr lang="zh-CN" altLang="en-US">
                <a:latin typeface="Constantia" pitchFamily="18" charset="0"/>
              </a:rPr>
              <a:t>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4"/>
          <p:cNvSpPr>
            <a:spLocks noGrp="1"/>
          </p:cNvSpPr>
          <p:nvPr>
            <p:ph type="title"/>
          </p:nvPr>
        </p:nvSpPr>
        <p:spPr/>
        <p:txBody>
          <a:bodyPr/>
          <a:lstStyle/>
          <a:p>
            <a:r>
              <a:rPr lang="zh-CN" altLang="en-US" smtClean="0"/>
              <a:t>（一）方法决定知识</a:t>
            </a:r>
          </a:p>
        </p:txBody>
      </p:sp>
      <p:graphicFrame>
        <p:nvGraphicFramePr>
          <p:cNvPr id="7" name="内容占位符 6"/>
          <p:cNvGraphicFramePr>
            <a:graphicFrameLocks noGrp="1"/>
          </p:cNvGraphicFramePr>
          <p:nvPr>
            <p:ph idx="1"/>
          </p:nvPr>
        </p:nvGraphicFramePr>
        <p:xfrm>
          <a:off x="357188" y="2262188"/>
          <a:ext cx="8572564" cy="3851292"/>
        </p:xfrm>
        <a:graphic>
          <a:graphicData uri="http://schemas.openxmlformats.org/drawingml/2006/table">
            <a:tbl>
              <a:tblPr firstRow="1" bandRow="1">
                <a:tableStyleId>{5C22544A-7EE6-4342-B048-85BDC9FD1C3A}</a:tableStyleId>
              </a:tblPr>
              <a:tblGrid>
                <a:gridCol w="1500200"/>
                <a:gridCol w="3357586"/>
                <a:gridCol w="1714512"/>
                <a:gridCol w="2000266"/>
              </a:tblGrid>
              <a:tr h="458637">
                <a:tc gridSpan="2">
                  <a:txBody>
                    <a:bodyPr/>
                    <a:lstStyle/>
                    <a:p>
                      <a:r>
                        <a:rPr lang="zh-CN" altLang="en-US" sz="2400" b="1" dirty="0" smtClean="0"/>
                        <a:t>探究活动</a:t>
                      </a:r>
                      <a:endParaRPr lang="zh-CN" altLang="en-US" sz="2400" b="1" dirty="0"/>
                    </a:p>
                  </a:txBody>
                  <a:tcPr anchor="ctr" anchorCtr="1"/>
                </a:tc>
                <a:tc hMerge="1">
                  <a:txBody>
                    <a:bodyPr/>
                    <a:lstStyle/>
                    <a:p>
                      <a:endParaRPr lang="zh-CN" altLang="en-US" dirty="0"/>
                    </a:p>
                  </a:txBody>
                  <a:tcPr/>
                </a:tc>
                <a:tc gridSpan="2">
                  <a:txBody>
                    <a:bodyPr/>
                    <a:lstStyle/>
                    <a:p>
                      <a:r>
                        <a:rPr lang="zh-CN" altLang="en-US" sz="2400" b="1" dirty="0" smtClean="0"/>
                        <a:t>知识形态</a:t>
                      </a:r>
                      <a:endParaRPr lang="zh-CN" altLang="en-US" sz="2400" b="1" dirty="0"/>
                    </a:p>
                  </a:txBody>
                  <a:tcPr anchor="ctr" anchorCtr="1"/>
                </a:tc>
                <a:tc hMerge="1">
                  <a:txBody>
                    <a:bodyPr/>
                    <a:lstStyle/>
                    <a:p>
                      <a:endParaRPr lang="zh-CN" altLang="en-US" dirty="0"/>
                    </a:p>
                  </a:txBody>
                  <a:tcPr/>
                </a:tc>
              </a:tr>
              <a:tr h="1130885">
                <a:tc>
                  <a:txBody>
                    <a:bodyPr/>
                    <a:lstStyle/>
                    <a:p>
                      <a:r>
                        <a:rPr lang="zh-CN" altLang="en-US" sz="2400" b="1" dirty="0" smtClean="0">
                          <a:solidFill>
                            <a:srgbClr val="C00000"/>
                          </a:solidFill>
                        </a:rPr>
                        <a:t>经验的</a:t>
                      </a:r>
                      <a:endParaRPr lang="zh-CN" altLang="en-US" sz="2400" b="1" dirty="0">
                        <a:solidFill>
                          <a:srgbClr val="C00000"/>
                        </a:solidFill>
                      </a:endParaRPr>
                    </a:p>
                  </a:txBody>
                  <a:tcPr anchor="ctr" anchorCtr="1"/>
                </a:tc>
                <a:tc>
                  <a:txBody>
                    <a:bodyPr/>
                    <a:lstStyle/>
                    <a:p>
                      <a:r>
                        <a:rPr lang="zh-CN" altLang="en-US" sz="2400" b="1" dirty="0" smtClean="0"/>
                        <a:t>观察直觉，传统权威</a:t>
                      </a:r>
                      <a:endParaRPr lang="en-US" altLang="zh-CN" sz="2400" b="1" dirty="0" smtClean="0"/>
                    </a:p>
                    <a:p>
                      <a:r>
                        <a:rPr lang="zh-CN" altLang="en-US" sz="2400" b="1" i="0" u="sng" dirty="0" smtClean="0">
                          <a:solidFill>
                            <a:srgbClr val="0070C0"/>
                          </a:solidFill>
                        </a:rPr>
                        <a:t>经验判断</a:t>
                      </a:r>
                      <a:endParaRPr lang="zh-CN" altLang="en-US" sz="2400" b="1" i="0" u="sng" dirty="0">
                        <a:solidFill>
                          <a:srgbClr val="0070C0"/>
                        </a:solidFill>
                      </a:endParaRPr>
                    </a:p>
                  </a:txBody>
                  <a:tcPr anchor="ctr" anchorCtr="1"/>
                </a:tc>
                <a:tc>
                  <a:txBody>
                    <a:bodyPr/>
                    <a:lstStyle/>
                    <a:p>
                      <a:r>
                        <a:rPr lang="zh-CN" altLang="en-US" sz="2400" b="1" dirty="0" smtClean="0">
                          <a:solidFill>
                            <a:srgbClr val="7030A0"/>
                          </a:solidFill>
                        </a:rPr>
                        <a:t>日常知识</a:t>
                      </a:r>
                      <a:endParaRPr lang="zh-CN" altLang="en-US" sz="2400" b="1" dirty="0">
                        <a:solidFill>
                          <a:srgbClr val="7030A0"/>
                        </a:solidFill>
                      </a:endParaRPr>
                    </a:p>
                  </a:txBody>
                  <a:tcPr anchor="ctr" anchorCtr="1"/>
                </a:tc>
                <a:tc>
                  <a:txBody>
                    <a:bodyPr/>
                    <a:lstStyle/>
                    <a:p>
                      <a:r>
                        <a:rPr lang="zh-CN" altLang="en-US" sz="2400" b="1" dirty="0" smtClean="0"/>
                        <a:t>实践的</a:t>
                      </a:r>
                      <a:endParaRPr lang="en-US" altLang="zh-CN" sz="2400" b="1" dirty="0" smtClean="0"/>
                    </a:p>
                    <a:p>
                      <a:r>
                        <a:rPr lang="zh-CN" altLang="en-US" sz="2400" b="1" dirty="0" smtClean="0"/>
                        <a:t>缄默的</a:t>
                      </a:r>
                      <a:endParaRPr lang="zh-CN" altLang="en-US" sz="2400" b="1" dirty="0"/>
                    </a:p>
                  </a:txBody>
                  <a:tcPr anchor="ctr" anchorCtr="1"/>
                </a:tc>
              </a:tr>
              <a:tr h="1130885">
                <a:tc>
                  <a:txBody>
                    <a:bodyPr/>
                    <a:lstStyle/>
                    <a:p>
                      <a:r>
                        <a:rPr lang="zh-CN" altLang="en-US" sz="2400" b="1" dirty="0" smtClean="0">
                          <a:solidFill>
                            <a:srgbClr val="C00000"/>
                          </a:solidFill>
                        </a:rPr>
                        <a:t>实证的</a:t>
                      </a:r>
                      <a:endParaRPr lang="zh-CN" altLang="en-US" sz="2400" b="1" dirty="0">
                        <a:solidFill>
                          <a:srgbClr val="C00000"/>
                        </a:solidFill>
                      </a:endParaRPr>
                    </a:p>
                  </a:txBody>
                  <a:tcPr anchor="ctr" anchorCtr="1"/>
                </a:tc>
                <a:tc>
                  <a:txBody>
                    <a:bodyPr/>
                    <a:lstStyle/>
                    <a:p>
                      <a:r>
                        <a:rPr lang="zh-CN" altLang="en-US" sz="2400" b="1" dirty="0" smtClean="0"/>
                        <a:t>系统观察，假设检验</a:t>
                      </a:r>
                      <a:endParaRPr lang="en-US" altLang="zh-CN" sz="2400" b="1" dirty="0" smtClean="0"/>
                    </a:p>
                    <a:p>
                      <a:r>
                        <a:rPr lang="zh-CN" altLang="en-US" sz="2400" b="1" u="sng" dirty="0" smtClean="0">
                          <a:solidFill>
                            <a:srgbClr val="0070C0"/>
                          </a:solidFill>
                        </a:rPr>
                        <a:t>事实判断</a:t>
                      </a:r>
                      <a:endParaRPr lang="zh-CN" altLang="en-US" sz="2400" b="1" u="sng" dirty="0">
                        <a:solidFill>
                          <a:srgbClr val="0070C0"/>
                        </a:solidFill>
                      </a:endParaRPr>
                    </a:p>
                  </a:txBody>
                  <a:tcPr anchor="ctr" anchorCtr="1"/>
                </a:tc>
                <a:tc>
                  <a:txBody>
                    <a:bodyPr/>
                    <a:lstStyle/>
                    <a:p>
                      <a:r>
                        <a:rPr lang="zh-CN" altLang="en-US" sz="2400" b="1" dirty="0" smtClean="0">
                          <a:solidFill>
                            <a:srgbClr val="7030A0"/>
                          </a:solidFill>
                        </a:rPr>
                        <a:t>科学知识</a:t>
                      </a:r>
                      <a:endParaRPr lang="zh-CN" altLang="en-US" sz="2400" b="1" dirty="0">
                        <a:solidFill>
                          <a:srgbClr val="7030A0"/>
                        </a:solidFill>
                      </a:endParaRPr>
                    </a:p>
                  </a:txBody>
                  <a:tcPr anchor="ctr" anchorCtr="1"/>
                </a:tc>
                <a:tc>
                  <a:txBody>
                    <a:bodyPr/>
                    <a:lstStyle/>
                    <a:p>
                      <a:r>
                        <a:rPr lang="zh-CN" altLang="en-US" sz="2400" b="1" dirty="0" smtClean="0"/>
                        <a:t>事实的</a:t>
                      </a:r>
                      <a:endParaRPr lang="en-US" altLang="zh-CN" sz="2400" b="1" dirty="0" smtClean="0"/>
                    </a:p>
                    <a:p>
                      <a:r>
                        <a:rPr lang="zh-CN" altLang="en-US" sz="2400" b="1" dirty="0" smtClean="0"/>
                        <a:t>因果的</a:t>
                      </a:r>
                      <a:endParaRPr lang="zh-CN" altLang="en-US" sz="2400" b="1" dirty="0"/>
                    </a:p>
                  </a:txBody>
                  <a:tcPr anchor="ctr" anchorCtr="1"/>
                </a:tc>
              </a:tr>
              <a:tr h="1130885">
                <a:tc>
                  <a:txBody>
                    <a:bodyPr/>
                    <a:lstStyle/>
                    <a:p>
                      <a:r>
                        <a:rPr lang="zh-CN" altLang="en-US" sz="2400" b="1" dirty="0" smtClean="0">
                          <a:solidFill>
                            <a:srgbClr val="C00000"/>
                          </a:solidFill>
                        </a:rPr>
                        <a:t>思辨的</a:t>
                      </a:r>
                      <a:endParaRPr lang="zh-CN" altLang="en-US" sz="2400" b="1" dirty="0">
                        <a:solidFill>
                          <a:srgbClr val="C00000"/>
                        </a:solidFill>
                      </a:endParaRPr>
                    </a:p>
                  </a:txBody>
                  <a:tcPr anchor="ctr" anchorCtr="1"/>
                </a:tc>
                <a:tc>
                  <a:txBody>
                    <a:bodyPr/>
                    <a:lstStyle/>
                    <a:p>
                      <a:r>
                        <a:rPr lang="zh-CN" altLang="en-US" sz="2400" b="1" dirty="0" smtClean="0"/>
                        <a:t>哲学思考，理性推理</a:t>
                      </a:r>
                      <a:endParaRPr lang="en-US" altLang="zh-CN" sz="2400" b="1" dirty="0" smtClean="0"/>
                    </a:p>
                    <a:p>
                      <a:r>
                        <a:rPr lang="zh-CN" altLang="en-US" sz="2400" b="1" u="sng" dirty="0" smtClean="0">
                          <a:solidFill>
                            <a:srgbClr val="0070C0"/>
                          </a:solidFill>
                        </a:rPr>
                        <a:t>价值判断</a:t>
                      </a:r>
                      <a:endParaRPr lang="zh-CN" altLang="en-US" sz="2400" b="1" u="sng" dirty="0">
                        <a:solidFill>
                          <a:srgbClr val="0070C0"/>
                        </a:solidFill>
                      </a:endParaRPr>
                    </a:p>
                  </a:txBody>
                  <a:tcPr anchor="ctr" anchorCtr="1"/>
                </a:tc>
                <a:tc>
                  <a:txBody>
                    <a:bodyPr/>
                    <a:lstStyle/>
                    <a:p>
                      <a:r>
                        <a:rPr lang="zh-CN" altLang="en-US" sz="2400" b="1" dirty="0" smtClean="0">
                          <a:solidFill>
                            <a:srgbClr val="7030A0"/>
                          </a:solidFill>
                        </a:rPr>
                        <a:t>哲学知识</a:t>
                      </a:r>
                      <a:endParaRPr lang="zh-CN" altLang="en-US" sz="2400" b="1" dirty="0">
                        <a:solidFill>
                          <a:srgbClr val="7030A0"/>
                        </a:solidFill>
                      </a:endParaRPr>
                    </a:p>
                  </a:txBody>
                  <a:tcPr anchor="ctr" anchorCtr="1"/>
                </a:tc>
                <a:tc>
                  <a:txBody>
                    <a:bodyPr/>
                    <a:lstStyle/>
                    <a:p>
                      <a:r>
                        <a:rPr lang="zh-CN" altLang="en-US" sz="2400" b="1" dirty="0" smtClean="0"/>
                        <a:t>价值的</a:t>
                      </a:r>
                      <a:endParaRPr lang="en-US" altLang="zh-CN" sz="2400" b="1" dirty="0" smtClean="0"/>
                    </a:p>
                    <a:p>
                      <a:r>
                        <a:rPr lang="zh-CN" altLang="en-US" sz="2400" b="1" dirty="0" smtClean="0"/>
                        <a:t>理念的</a:t>
                      </a:r>
                      <a:endParaRPr lang="en-US" altLang="zh-CN" sz="2400" b="1" dirty="0" smtClean="0"/>
                    </a:p>
                  </a:txBody>
                  <a:tcPr anchor="ctr" anchorCtr="1"/>
                </a:tc>
              </a:tr>
            </a:tbl>
          </a:graphicData>
        </a:graphic>
      </p:graphicFrame>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normAutofit/>
          </a:bodyPr>
          <a:lstStyle/>
          <a:p>
            <a:pPr fontAlgn="auto">
              <a:spcAft>
                <a:spcPts val="0"/>
              </a:spcAft>
              <a:defRPr/>
            </a:pPr>
            <a:r>
              <a:rPr lang="zh-CN" altLang="en-US" sz="4000" dirty="0" smtClean="0">
                <a:solidFill>
                  <a:schemeClr val="tx1"/>
                </a:solidFill>
                <a:latin typeface="+mj-ea"/>
              </a:rPr>
              <a:t>实地</a:t>
            </a:r>
            <a:r>
              <a:rPr lang="zh-CN" altLang="en-US" sz="4000" dirty="0">
                <a:solidFill>
                  <a:schemeClr val="tx1"/>
                </a:solidFill>
                <a:latin typeface="+mj-ea"/>
              </a:rPr>
              <a:t>笔记（</a:t>
            </a:r>
            <a:r>
              <a:rPr lang="en-US" altLang="zh-CN" sz="4000" dirty="0">
                <a:solidFill>
                  <a:schemeClr val="tx1"/>
                </a:solidFill>
                <a:latin typeface="+mj-ea"/>
              </a:rPr>
              <a:t>Field Notes</a:t>
            </a:r>
            <a:r>
              <a:rPr lang="zh-CN" altLang="en-US" sz="4000" dirty="0">
                <a:solidFill>
                  <a:schemeClr val="tx1"/>
                </a:solidFill>
                <a:latin typeface="+mj-ea"/>
              </a:rPr>
              <a:t>）</a:t>
            </a:r>
          </a:p>
        </p:txBody>
      </p:sp>
      <p:sp>
        <p:nvSpPr>
          <p:cNvPr id="33795" name="Rectangle 3"/>
          <p:cNvSpPr>
            <a:spLocks noGrp="1" noChangeArrowheads="1"/>
          </p:cNvSpPr>
          <p:nvPr>
            <p:ph idx="1"/>
          </p:nvPr>
        </p:nvSpPr>
        <p:spPr>
          <a:xfrm>
            <a:off x="457200" y="2292350"/>
            <a:ext cx="8229600" cy="3422650"/>
          </a:xfrm>
        </p:spPr>
        <p:txBody>
          <a:bodyPr/>
          <a:lstStyle/>
          <a:p>
            <a:r>
              <a:rPr lang="zh-CN" altLang="en-US" sz="2800" b="1" smtClean="0">
                <a:latin typeface="楷体_GB2312" pitchFamily="49" charset="-122"/>
                <a:ea typeface="楷体_GB2312" pitchFamily="49" charset="-122"/>
              </a:rPr>
              <a:t>描述性的（</a:t>
            </a:r>
            <a:r>
              <a:rPr lang="en-US" altLang="zh-CN" sz="2800" b="1" smtClean="0">
                <a:ea typeface="楷体_GB2312" pitchFamily="49" charset="-122"/>
              </a:rPr>
              <a:t>Descriptive</a:t>
            </a:r>
            <a:r>
              <a:rPr lang="zh-CN" altLang="en-US" sz="2800" b="1" smtClean="0">
                <a:latin typeface="楷体_GB2312" pitchFamily="49" charset="-122"/>
                <a:ea typeface="楷体_GB2312" pitchFamily="49" charset="-122"/>
              </a:rPr>
              <a:t>）</a:t>
            </a:r>
            <a:r>
              <a:rPr lang="en-US" altLang="zh-CN" sz="2800" b="1" smtClean="0">
                <a:latin typeface="楷体_GB2312" pitchFamily="49" charset="-122"/>
                <a:ea typeface="楷体_GB2312" pitchFamily="49" charset="-122"/>
              </a:rPr>
              <a:t>:   </a:t>
            </a:r>
            <a:r>
              <a:rPr lang="en-US" altLang="zh-CN" sz="2800" b="1" smtClean="0">
                <a:ea typeface="楷体_GB2312" pitchFamily="49" charset="-122"/>
              </a:rPr>
              <a:t>describe the </a:t>
            </a:r>
            <a:r>
              <a:rPr lang="en-US" altLang="zh-CN" sz="2800" b="1" smtClean="0">
                <a:solidFill>
                  <a:srgbClr val="FF3300"/>
                </a:solidFill>
                <a:ea typeface="楷体_GB2312" pitchFamily="49" charset="-122"/>
              </a:rPr>
              <a:t>situation</a:t>
            </a:r>
            <a:r>
              <a:rPr lang="en-US" altLang="zh-CN" sz="2800" b="1" smtClean="0">
                <a:ea typeface="楷体_GB2312" pitchFamily="49" charset="-122"/>
              </a:rPr>
              <a:t> and </a:t>
            </a:r>
            <a:r>
              <a:rPr lang="en-US" altLang="zh-CN" sz="2800" b="1" smtClean="0">
                <a:solidFill>
                  <a:srgbClr val="FF3300"/>
                </a:solidFill>
                <a:ea typeface="楷体_GB2312" pitchFamily="49" charset="-122"/>
              </a:rPr>
              <a:t>events </a:t>
            </a:r>
            <a:r>
              <a:rPr lang="en-US" altLang="zh-CN" sz="2800" b="1" smtClean="0">
                <a:ea typeface="楷体_GB2312" pitchFamily="49" charset="-122"/>
              </a:rPr>
              <a:t>as they occur.</a:t>
            </a:r>
            <a:r>
              <a:rPr lang="zh-CN" altLang="en-US" sz="2800" b="1" smtClean="0">
                <a:ea typeface="楷体_GB2312" pitchFamily="49" charset="-122"/>
              </a:rPr>
              <a:t>（叙事）</a:t>
            </a:r>
          </a:p>
          <a:p>
            <a:r>
              <a:rPr lang="zh-CN" altLang="en-US" sz="2800" b="1" smtClean="0">
                <a:ea typeface="楷体_GB2312" pitchFamily="49" charset="-122"/>
              </a:rPr>
              <a:t>分析性的（</a:t>
            </a:r>
            <a:r>
              <a:rPr lang="en-US" altLang="zh-CN" sz="2800" b="1" smtClean="0">
                <a:ea typeface="楷体_GB2312" pitchFamily="49" charset="-122"/>
              </a:rPr>
              <a:t>Analytic</a:t>
            </a:r>
            <a:r>
              <a:rPr lang="zh-CN" altLang="en-US" sz="2800" b="1" smtClean="0">
                <a:ea typeface="楷体_GB2312" pitchFamily="49" charset="-122"/>
              </a:rPr>
              <a:t>）</a:t>
            </a:r>
            <a:r>
              <a:rPr lang="en-US" altLang="zh-CN" sz="2800" b="1" smtClean="0">
                <a:ea typeface="楷体_GB2312" pitchFamily="49" charset="-122"/>
              </a:rPr>
              <a:t>:              include the </a:t>
            </a:r>
            <a:r>
              <a:rPr lang="en-US" altLang="zh-CN" sz="2800" b="1" smtClean="0">
                <a:solidFill>
                  <a:srgbClr val="FF3300"/>
                </a:solidFill>
                <a:ea typeface="楷体_GB2312" pitchFamily="49" charset="-122"/>
              </a:rPr>
              <a:t>inferences</a:t>
            </a:r>
            <a:r>
              <a:rPr lang="en-US" altLang="zh-CN" sz="2800" b="1" smtClean="0">
                <a:ea typeface="楷体_GB2312" pitchFamily="49" charset="-122"/>
              </a:rPr>
              <a:t> and </a:t>
            </a:r>
            <a:r>
              <a:rPr lang="en-US" altLang="zh-CN" sz="2800" b="1" smtClean="0">
                <a:solidFill>
                  <a:srgbClr val="FF3300"/>
                </a:solidFill>
                <a:ea typeface="楷体_GB2312" pitchFamily="49" charset="-122"/>
              </a:rPr>
              <a:t>interpretations</a:t>
            </a:r>
            <a:r>
              <a:rPr lang="en-US" altLang="zh-CN" sz="2800" b="1" smtClean="0">
                <a:ea typeface="楷体_GB2312" pitchFamily="49" charset="-122"/>
              </a:rPr>
              <a:t> that are made about what was observed.</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ChangeArrowheads="1"/>
          </p:cNvSpPr>
          <p:nvPr/>
        </p:nvSpPr>
        <p:spPr bwMode="auto">
          <a:xfrm>
            <a:off x="214313" y="1219200"/>
            <a:ext cx="8786812" cy="5262563"/>
          </a:xfrm>
          <a:prstGeom prst="rect">
            <a:avLst/>
          </a:prstGeom>
          <a:noFill/>
          <a:ln w="9525">
            <a:noFill/>
            <a:miter lim="800000"/>
            <a:headEnd/>
            <a:tailEnd/>
          </a:ln>
        </p:spPr>
        <p:txBody>
          <a:bodyPr>
            <a:spAutoFit/>
          </a:bodyPr>
          <a:lstStyle/>
          <a:p>
            <a:r>
              <a:rPr lang="en-US" altLang="zh-CN" b="1">
                <a:solidFill>
                  <a:srgbClr val="FFFF00"/>
                </a:solidFill>
                <a:latin typeface="楷体_GB2312" pitchFamily="49" charset="-122"/>
                <a:ea typeface="楷体_GB2312" pitchFamily="49" charset="-122"/>
              </a:rPr>
              <a:t>     </a:t>
            </a:r>
            <a:r>
              <a:rPr lang="zh-CN" altLang="en-US" sz="2400" b="1">
                <a:solidFill>
                  <a:srgbClr val="FFFF00"/>
                </a:solidFill>
                <a:latin typeface="楷体_GB2312" pitchFamily="49" charset="-122"/>
                <a:ea typeface="楷体_GB2312" pitchFamily="49" charset="-122"/>
              </a:rPr>
              <a:t>三年级语文课。一上课，教师就要求学生们齐读已学过的</a:t>
            </a:r>
            <a:r>
              <a:rPr lang="en-US" altLang="zh-CN" sz="2400" b="1">
                <a:solidFill>
                  <a:srgbClr val="FFFF00"/>
                </a:solidFill>
                <a:latin typeface="楷体_GB2312" pitchFamily="49" charset="-122"/>
                <a:ea typeface="楷体_GB2312" pitchFamily="49" charset="-122"/>
              </a:rPr>
              <a:t>《</a:t>
            </a:r>
            <a:r>
              <a:rPr lang="zh-CN" altLang="en-US" sz="2400" b="1">
                <a:solidFill>
                  <a:srgbClr val="FFFF00"/>
                </a:solidFill>
                <a:latin typeface="楷体_GB2312" pitchFamily="49" charset="-122"/>
                <a:ea typeface="楷体_GB2312" pitchFamily="49" charset="-122"/>
              </a:rPr>
              <a:t>庐山云雾</a:t>
            </a:r>
            <a:r>
              <a:rPr lang="en-US" altLang="zh-CN" sz="2400" b="1">
                <a:solidFill>
                  <a:srgbClr val="FFFF00"/>
                </a:solidFill>
                <a:latin typeface="楷体_GB2312" pitchFamily="49" charset="-122"/>
                <a:ea typeface="楷体_GB2312" pitchFamily="49" charset="-122"/>
              </a:rPr>
              <a:t>》</a:t>
            </a:r>
            <a:r>
              <a:rPr lang="zh-CN" altLang="en-US" sz="2400" b="1">
                <a:solidFill>
                  <a:srgbClr val="FFFF00"/>
                </a:solidFill>
                <a:latin typeface="楷体_GB2312" pitchFamily="49" charset="-122"/>
                <a:ea typeface="楷体_GB2312" pitchFamily="49" charset="-122"/>
              </a:rPr>
              <a:t>一二小节，学生们纷纷捧起书，在教师的指挥下齐声朗读。张欣的手上没有书，坐在那儿东张西望，嘴巴里念念有词。教师走过去低声问他</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张欣，你的书呢？</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张欣抓抓后脑勺：</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我</a:t>
            </a:r>
            <a:r>
              <a:rPr lang="en-US" altLang="zh-CN"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望带了。</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忘了？先跟同座和一下。</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教师边说边把王仪的语文书往中间放了放。张欣身子侧过去，目光在课本上搜索着，跟着读起来。读完课文，教师开始讲课文的第三小节。张欣扭扭身子，又开始东张西望，还不是跟王仪说着什么。</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张欣！站到墙角去！</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教师的眉毛皱在了一起。张欣趴在了课桌上，偷偷地看着教师。</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我让你站到墙角去，听到没有？要我拉吗？</a:t>
            </a:r>
            <a:r>
              <a:rPr lang="zh-CN" altLang="en-US"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教师边说边向张欣走来。张欣磨磨蹭蹭地站了起来，慢吞吞地走到了教室后面的墙角下。教师继续讲课堂，张欣默默地站在墙角。</a:t>
            </a:r>
          </a:p>
          <a:p>
            <a:r>
              <a:rPr lang="zh-CN" altLang="en-US" sz="2400" b="1">
                <a:solidFill>
                  <a:srgbClr val="FFFF00"/>
                </a:solidFill>
                <a:latin typeface="楷体_GB2312" pitchFamily="49" charset="-122"/>
                <a:ea typeface="楷体_GB2312" pitchFamily="49" charset="-122"/>
              </a:rPr>
              <a:t>（本案例选自</a:t>
            </a:r>
            <a:r>
              <a:rPr lang="en-US" altLang="zh-CN" sz="2400" b="1">
                <a:solidFill>
                  <a:srgbClr val="FFFF00"/>
                </a:solidFill>
                <a:latin typeface="楷体_GB2312" pitchFamily="49" charset="-122"/>
                <a:ea typeface="楷体_GB2312" pitchFamily="49" charset="-122"/>
              </a:rPr>
              <a:t>98</a:t>
            </a:r>
            <a:r>
              <a:rPr lang="zh-CN" altLang="en-US" sz="2400" b="1">
                <a:solidFill>
                  <a:srgbClr val="FFFF00"/>
                </a:solidFill>
                <a:latin typeface="楷体_GB2312" pitchFamily="49" charset="-122"/>
                <a:ea typeface="楷体_GB2312" pitchFamily="49" charset="-122"/>
              </a:rPr>
              <a:t>本裴晓静毕业论文</a:t>
            </a:r>
            <a:r>
              <a:rPr lang="en-US" altLang="zh-CN" sz="2400" b="1">
                <a:solidFill>
                  <a:srgbClr val="FFFF00"/>
                </a:solidFill>
                <a:latin typeface="楷体_GB2312" pitchFamily="49" charset="-122"/>
                <a:ea typeface="楷体_GB2312" pitchFamily="49" charset="-122"/>
              </a:rPr>
              <a:t>《</a:t>
            </a:r>
            <a:r>
              <a:rPr lang="en-US" altLang="zh-CN"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这条小鱼在乎</a:t>
            </a:r>
            <a:r>
              <a:rPr lang="zh-CN" altLang="en-US" sz="2400" b="1">
                <a:solidFill>
                  <a:srgbClr val="FFFF00"/>
                </a:solidFill>
                <a:latin typeface="Times New Roman" pitchFamily="18" charset="0"/>
                <a:ea typeface="楷体_GB2312" pitchFamily="49" charset="-122"/>
              </a:rPr>
              <a:t>”</a:t>
            </a:r>
            <a:r>
              <a:rPr lang="en-US" altLang="zh-CN" sz="2400" b="1">
                <a:solidFill>
                  <a:srgbClr val="FFFF00"/>
                </a:solidFill>
                <a:latin typeface="Times New Roman" pitchFamily="18" charset="0"/>
                <a:ea typeface="楷体_GB2312" pitchFamily="49" charset="-122"/>
              </a:rPr>
              <a:t>——</a:t>
            </a:r>
            <a:r>
              <a:rPr lang="zh-CN" altLang="en-US" sz="2400" b="1">
                <a:solidFill>
                  <a:srgbClr val="FFFF00"/>
                </a:solidFill>
                <a:latin typeface="楷体_GB2312" pitchFamily="49" charset="-122"/>
                <a:ea typeface="楷体_GB2312" pitchFamily="49" charset="-122"/>
              </a:rPr>
              <a:t>小学课堂教学师生互动研究</a:t>
            </a:r>
            <a:r>
              <a:rPr lang="en-US" altLang="zh-CN" sz="2400" b="1">
                <a:solidFill>
                  <a:srgbClr val="FFFF00"/>
                </a:solidFill>
                <a:latin typeface="楷体_GB2312" pitchFamily="49" charset="-122"/>
                <a:ea typeface="楷体_GB2312" pitchFamily="49" charset="-122"/>
              </a:rPr>
              <a:t>》</a:t>
            </a:r>
            <a:r>
              <a:rPr lang="zh-CN" altLang="en-US" sz="2400" b="1">
                <a:solidFill>
                  <a:srgbClr val="FFFF00"/>
                </a:solidFill>
                <a:latin typeface="楷体_GB2312" pitchFamily="49" charset="-122"/>
                <a:ea typeface="楷体_GB2312" pitchFamily="49" charset="-122"/>
              </a:rPr>
              <a:t>。） </a:t>
            </a:r>
          </a:p>
        </p:txBody>
      </p:sp>
      <p:sp>
        <p:nvSpPr>
          <p:cNvPr id="41992" name="Text Box 8"/>
          <p:cNvSpPr txBox="1">
            <a:spLocks noChangeArrowheads="1"/>
          </p:cNvSpPr>
          <p:nvPr/>
        </p:nvSpPr>
        <p:spPr bwMode="auto">
          <a:xfrm>
            <a:off x="685800" y="411163"/>
            <a:ext cx="7696200" cy="708025"/>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000">
                <a:latin typeface="+mj-ea"/>
                <a:ea typeface="+mj-ea"/>
              </a:rPr>
              <a:t>实地笔记案例：“站到墙角去！”</a:t>
            </a:r>
            <a:r>
              <a:rPr lang="zh-CN" altLang="en-US" sz="2400">
                <a:latin typeface="+mj-ea"/>
                <a:ea typeface="+mj-ea"/>
              </a:rPr>
              <a:t> </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2709" name="Rectangle 5"/>
          <p:cNvSpPr>
            <a:spLocks noGrp="1" noChangeArrowheads="1"/>
          </p:cNvSpPr>
          <p:nvPr>
            <p:ph type="title"/>
          </p:nvPr>
        </p:nvSpPr>
        <p:spPr>
          <a:xfrm>
            <a:off x="642938" y="565150"/>
            <a:ext cx="7772400" cy="720725"/>
          </a:xfrm>
        </p:spPr>
        <p:txBody>
          <a:bodyPr/>
          <a:lstStyle/>
          <a:p>
            <a:r>
              <a:rPr lang="zh-CN" altLang="en-US" sz="3200" b="1" smtClean="0">
                <a:solidFill>
                  <a:schemeClr val="tx1"/>
                </a:solidFill>
              </a:rPr>
              <a:t>（例）三角互证法：王小刚辍学原因检验</a:t>
            </a:r>
          </a:p>
        </p:txBody>
      </p:sp>
      <p:graphicFrame>
        <p:nvGraphicFramePr>
          <p:cNvPr id="72842" name="Group 138"/>
          <p:cNvGraphicFramePr>
            <a:graphicFrameLocks noGrp="1"/>
          </p:cNvGraphicFramePr>
          <p:nvPr>
            <p:ph idx="1"/>
          </p:nvPr>
        </p:nvGraphicFramePr>
        <p:xfrm>
          <a:off x="250825" y="1603375"/>
          <a:ext cx="8785225" cy="4968875"/>
        </p:xfrm>
        <a:graphic>
          <a:graphicData uri="http://schemas.openxmlformats.org/drawingml/2006/table">
            <a:tbl>
              <a:tblPr/>
              <a:tblGrid>
                <a:gridCol w="2449513"/>
                <a:gridCol w="1223962"/>
                <a:gridCol w="1152525"/>
                <a:gridCol w="935038"/>
                <a:gridCol w="1152525"/>
                <a:gridCol w="936625"/>
                <a:gridCol w="935037"/>
              </a:tblGrid>
              <a:tr h="434975">
                <a:tc rowSpan="2">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en-US" altLang="zh-CN" sz="2000" b="1" i="0" u="none" strike="noStrike" cap="none" normalizeH="0" baseline="0" dirty="0" smtClean="0">
                        <a:ln>
                          <a:noFill/>
                        </a:ln>
                        <a:solidFill>
                          <a:schemeClr val="tx1"/>
                        </a:solidFill>
                        <a:effectLst/>
                        <a:latin typeface="Times New Roman" pitchFamily="18" charset="0"/>
                        <a:ea typeface="楷体_GB2312"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Times New Roman" pitchFamily="18" charset="0"/>
                          <a:ea typeface="楷体_GB2312" pitchFamily="49" charset="-122"/>
                        </a:rPr>
                        <a:t>可能原因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gridSpan="6">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dirty="0" smtClean="0">
                          <a:ln>
                            <a:noFill/>
                          </a:ln>
                          <a:solidFill>
                            <a:schemeClr val="tx1"/>
                          </a:solidFill>
                          <a:effectLst/>
                          <a:latin typeface="Times New Roman" pitchFamily="18" charset="0"/>
                          <a:ea typeface="楷体_GB2312" pitchFamily="49" charset="-122"/>
                        </a:rPr>
                        <a:t>受访者</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514350">
                <a:tc vMerge="1">
                  <a:txBody>
                    <a:bodyPr/>
                    <a:lstStyle/>
                    <a:p>
                      <a:endParaRPr lang="zh-CN" altLang="en-US"/>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王小刚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刘老师</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母亲</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官校长</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同学马力</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其他老师</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刘老师打人</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楷体_GB2312" pitchFamily="49" charset="-122"/>
                          <a:sym typeface="Wingdings" pitchFamily="2" charset="2"/>
                        </a:rPr>
                        <a:t></a:t>
                      </a:r>
                      <a:endParaRPr kumimoji="1" lang="en-US" altLang="zh-CN" sz="2000" b="1" i="0" u="none" strike="noStrike" cap="none" normalizeH="0" baseline="0" smtClean="0">
                        <a:ln>
                          <a:noFill/>
                        </a:ln>
                        <a:solidFill>
                          <a:schemeClr val="tx1"/>
                        </a:solidFill>
                        <a:effectLst/>
                        <a:latin typeface="Times New Roman" pitchFamily="18"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学习不好没信心</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学习态度不好导致学习不好</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chemeClr val="tx1"/>
                          </a:solidFill>
                          <a:effectLst/>
                          <a:latin typeface="Times New Roman" pitchFamily="18" charset="0"/>
                          <a:ea typeface="楷体_GB2312" pitchFamily="49" charset="-122"/>
                          <a:sym typeface="Wingdings" pitchFamily="2" charset="2"/>
                        </a:rPr>
                        <a:t></a:t>
                      </a:r>
                      <a:endParaRPr kumimoji="1" lang="en-US" altLang="zh-CN" sz="2000" b="1" i="0" u="none" strike="noStrike" cap="none" normalizeH="0" baseline="0" smtClean="0">
                        <a:ln>
                          <a:noFill/>
                        </a:ln>
                        <a:solidFill>
                          <a:schemeClr val="tx1"/>
                        </a:solidFill>
                        <a:effectLst/>
                        <a:latin typeface="Times New Roman" pitchFamily="18" charset="0"/>
                        <a:ea typeface="楷体_GB2312" pitchFamily="49" charset="-122"/>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师资问题影响孩子成绩</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得不到家庭帮助导致成绩不好</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r h="5143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zh-CN" altLang="en-US" sz="2000" b="1" i="0" u="none" strike="noStrike" cap="none" normalizeH="0" baseline="0" smtClean="0">
                          <a:ln>
                            <a:noFill/>
                          </a:ln>
                          <a:solidFill>
                            <a:schemeClr val="tx1"/>
                          </a:solidFill>
                          <a:effectLst/>
                          <a:latin typeface="Times New Roman" pitchFamily="18" charset="0"/>
                          <a:ea typeface="楷体_GB2312" pitchFamily="49" charset="-122"/>
                        </a:rPr>
                        <a:t>村里其他孩子的影响</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dirty="0" smtClean="0">
                          <a:ln>
                            <a:noFill/>
                          </a:ln>
                          <a:solidFill>
                            <a:schemeClr val="tx1"/>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2000" b="1" i="0" u="none" strike="noStrike" cap="none" normalizeH="0" baseline="0" smtClean="0">
                          <a:ln>
                            <a:noFill/>
                          </a:ln>
                          <a:solidFill>
                            <a:srgbClr val="FF3300"/>
                          </a:solidFill>
                          <a:effectLst/>
                          <a:latin typeface="Times New Roman" pitchFamily="18" charset="0"/>
                          <a:ea typeface="楷体_GB2312" pitchFamily="49" charset="-122"/>
                          <a:sym typeface="Wingdings" pitchFamily="2" charset="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2400" b="1" i="0" u="none" strike="noStrike" cap="none" normalizeH="0" baseline="0" dirty="0" smtClean="0">
                          <a:ln>
                            <a:noFill/>
                          </a:ln>
                          <a:solidFill>
                            <a:schemeClr val="tx1"/>
                          </a:solidFill>
                          <a:effectLst/>
                          <a:latin typeface="Times New Roman" pitchFamily="18" charset="0"/>
                          <a:ea typeface="宋体" charset="-122"/>
                        </a:rPr>
                        <a: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alpha val="50000"/>
                      </a:schemeClr>
                    </a:solidFill>
                  </a:tcPr>
                </a:tc>
              </a:tr>
            </a:tbl>
          </a:graphicData>
        </a:graphic>
      </p:graphicFrame>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09"/>
                                        </p:tgtEl>
                                        <p:attrNameLst>
                                          <p:attrName>style.visibility</p:attrName>
                                        </p:attrNameLst>
                                      </p:cBhvr>
                                      <p:to>
                                        <p:strVal val="visible"/>
                                      </p:to>
                                    </p:set>
                                    <p:animEffect transition="in" filter="blinds(horizontal)">
                                      <p:cBhvr>
                                        <p:cTn id="7" dur="500"/>
                                        <p:tgtEl>
                                          <p:spTgt spid="72709"/>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72842"/>
                                        </p:tgtEl>
                                        <p:attrNameLst>
                                          <p:attrName>style.visibility</p:attrName>
                                        </p:attrNameLst>
                                      </p:cBhvr>
                                      <p:to>
                                        <p:strVal val="visible"/>
                                      </p:to>
                                    </p:set>
                                    <p:animEffect transition="in" filter="plus(in)">
                                      <p:cBhvr>
                                        <p:cTn id="12" dur="2000"/>
                                        <p:tgtEl>
                                          <p:spTgt spid="728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normAutofit/>
          </a:bodyPr>
          <a:lstStyle/>
          <a:p>
            <a:pPr algn="ctr" fontAlgn="auto">
              <a:spcAft>
                <a:spcPts val="0"/>
              </a:spcAft>
              <a:defRPr/>
            </a:pPr>
            <a:r>
              <a:rPr lang="zh-CN" altLang="en-US" sz="4400" dirty="0" smtClean="0">
                <a:solidFill>
                  <a:schemeClr val="tx1"/>
                </a:solidFill>
                <a:latin typeface="+mj-ea"/>
              </a:rPr>
              <a:t>个案实地</a:t>
            </a:r>
            <a:r>
              <a:rPr lang="zh-CN" altLang="en-US" sz="4400" dirty="0">
                <a:solidFill>
                  <a:schemeClr val="tx1"/>
                </a:solidFill>
                <a:latin typeface="+mj-ea"/>
              </a:rPr>
              <a:t>研究的研究伦理</a:t>
            </a:r>
          </a:p>
        </p:txBody>
      </p:sp>
      <p:sp>
        <p:nvSpPr>
          <p:cNvPr id="36867" name="Rectangle 3"/>
          <p:cNvSpPr>
            <a:spLocks noGrp="1" noChangeArrowheads="1"/>
          </p:cNvSpPr>
          <p:nvPr>
            <p:ph type="body" idx="1"/>
          </p:nvPr>
        </p:nvSpPr>
        <p:spPr>
          <a:xfrm>
            <a:off x="1285875" y="2214563"/>
            <a:ext cx="5562600" cy="4191000"/>
          </a:xfrm>
        </p:spPr>
        <p:txBody>
          <a:bodyPr/>
          <a:lstStyle/>
          <a:p>
            <a:r>
              <a:rPr lang="zh-CN" altLang="en-US" b="1" smtClean="0">
                <a:solidFill>
                  <a:srgbClr val="FFFF00"/>
                </a:solidFill>
                <a:latin typeface="楷体_GB2312" pitchFamily="49" charset="-122"/>
                <a:ea typeface="楷体_GB2312" pitchFamily="49" charset="-122"/>
              </a:rPr>
              <a:t>自愿与公开原则 </a:t>
            </a:r>
          </a:p>
          <a:p>
            <a:r>
              <a:rPr lang="zh-CN" altLang="en-US" b="1" smtClean="0">
                <a:solidFill>
                  <a:srgbClr val="FFFF00"/>
                </a:solidFill>
                <a:latin typeface="楷体_GB2312" pitchFamily="49" charset="-122"/>
                <a:ea typeface="楷体_GB2312" pitchFamily="49" charset="-122"/>
              </a:rPr>
              <a:t>保密原则 </a:t>
            </a:r>
          </a:p>
          <a:p>
            <a:r>
              <a:rPr lang="zh-CN" altLang="en-US" b="1" smtClean="0">
                <a:solidFill>
                  <a:srgbClr val="FFFF00"/>
                </a:solidFill>
                <a:latin typeface="楷体_GB2312" pitchFamily="49" charset="-122"/>
                <a:ea typeface="楷体_GB2312" pitchFamily="49" charset="-122"/>
              </a:rPr>
              <a:t>公平回报原则 </a:t>
            </a:r>
          </a:p>
          <a:p>
            <a:r>
              <a:rPr lang="zh-CN" altLang="en-US" b="1" smtClean="0">
                <a:solidFill>
                  <a:srgbClr val="FFFF00"/>
                </a:solidFill>
                <a:latin typeface="楷体_GB2312" pitchFamily="49" charset="-122"/>
                <a:ea typeface="楷体_GB2312" pitchFamily="49" charset="-122"/>
              </a:rPr>
              <a:t>非伤害原则</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p:cNvSpPr>
            <a:spLocks noGrp="1"/>
          </p:cNvSpPr>
          <p:nvPr>
            <p:ph type="title"/>
          </p:nvPr>
        </p:nvSpPr>
        <p:spPr/>
        <p:txBody>
          <a:bodyPr/>
          <a:lstStyle/>
          <a:p>
            <a:r>
              <a:rPr lang="zh-CN" altLang="en-US" smtClean="0"/>
              <a:t>四、问卷调查研究之规范</a:t>
            </a:r>
          </a:p>
        </p:txBody>
      </p:sp>
      <p:sp>
        <p:nvSpPr>
          <p:cNvPr id="37891" name="内容占位符 2"/>
          <p:cNvSpPr>
            <a:spLocks noGrp="1"/>
          </p:cNvSpPr>
          <p:nvPr>
            <p:ph idx="1"/>
          </p:nvPr>
        </p:nvSpPr>
        <p:spPr>
          <a:xfrm>
            <a:off x="457200" y="2149475"/>
            <a:ext cx="8229600" cy="3779838"/>
          </a:xfrm>
        </p:spPr>
        <p:txBody>
          <a:bodyPr/>
          <a:lstStyle/>
          <a:p>
            <a:r>
              <a:rPr lang="zh-CN" altLang="en-US" sz="2800" b="1" smtClean="0"/>
              <a:t>问卷设计首要的是设计问卷的结构维度；</a:t>
            </a:r>
            <a:endParaRPr lang="en-US" altLang="zh-CN" sz="2800" b="1" smtClean="0"/>
          </a:p>
          <a:p>
            <a:r>
              <a:rPr lang="zh-CN" altLang="en-US" sz="2800" b="1" smtClean="0"/>
              <a:t>前言是一封信；</a:t>
            </a:r>
            <a:endParaRPr lang="en-US" altLang="zh-CN" sz="2800" b="1" smtClean="0"/>
          </a:p>
          <a:p>
            <a:r>
              <a:rPr lang="zh-CN" altLang="en-US" sz="2800" b="1" smtClean="0"/>
              <a:t>问题格式设计要整齐、美观、便于回答；</a:t>
            </a:r>
            <a:endParaRPr lang="en-US" altLang="zh-CN" sz="2800" b="1" smtClean="0"/>
          </a:p>
          <a:p>
            <a:r>
              <a:rPr lang="zh-CN" altLang="en-US" sz="2800" b="1" smtClean="0"/>
              <a:t>问题设计要避免各种病句；</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p:cNvSpPr>
            <a:spLocks noGrp="1"/>
          </p:cNvSpPr>
          <p:nvPr>
            <p:ph type="title"/>
          </p:nvPr>
        </p:nvSpPr>
        <p:spPr/>
        <p:txBody>
          <a:bodyPr/>
          <a:lstStyle/>
          <a:p>
            <a:r>
              <a:rPr lang="zh-CN" altLang="en-US" smtClean="0"/>
              <a:t>问卷的基本构成</a:t>
            </a:r>
          </a:p>
        </p:txBody>
      </p:sp>
      <p:sp>
        <p:nvSpPr>
          <p:cNvPr id="38915" name="Rectangle 3"/>
          <p:cNvSpPr>
            <a:spLocks noGrp="1" noChangeArrowheads="1"/>
          </p:cNvSpPr>
          <p:nvPr>
            <p:ph idx="1"/>
          </p:nvPr>
        </p:nvSpPr>
        <p:spPr>
          <a:xfrm>
            <a:off x="1314450" y="1935163"/>
            <a:ext cx="6115050" cy="4389437"/>
          </a:xfrm>
        </p:spPr>
        <p:txBody>
          <a:bodyPr/>
          <a:lstStyle/>
          <a:p>
            <a:r>
              <a:rPr lang="zh-CN" altLang="en-US" b="1" smtClean="0">
                <a:solidFill>
                  <a:srgbClr val="FFFF00"/>
                </a:solidFill>
                <a:ea typeface="楷体_GB2312" pitchFamily="49" charset="-122"/>
              </a:rPr>
              <a:t>前言</a:t>
            </a:r>
          </a:p>
          <a:p>
            <a:r>
              <a:rPr lang="zh-CN" altLang="en-US" b="1" smtClean="0">
                <a:solidFill>
                  <a:srgbClr val="FFFF00"/>
                </a:solidFill>
                <a:ea typeface="楷体_GB2312" pitchFamily="49" charset="-122"/>
              </a:rPr>
              <a:t>封闭式问题</a:t>
            </a:r>
          </a:p>
          <a:p>
            <a:r>
              <a:rPr lang="zh-CN" altLang="en-US" b="1" smtClean="0">
                <a:solidFill>
                  <a:srgbClr val="FFFF00"/>
                </a:solidFill>
                <a:ea typeface="楷体_GB2312" pitchFamily="49" charset="-122"/>
              </a:rPr>
              <a:t>开放式问题</a:t>
            </a:r>
          </a:p>
          <a:p>
            <a:r>
              <a:rPr lang="zh-CN" altLang="en-US" b="1" smtClean="0">
                <a:solidFill>
                  <a:srgbClr val="FFFF00"/>
                </a:solidFill>
                <a:ea typeface="楷体_GB2312" pitchFamily="49" charset="-122"/>
              </a:rPr>
              <a:t>答卷人背景信息</a:t>
            </a:r>
          </a:p>
          <a:p>
            <a:r>
              <a:rPr lang="zh-CN" altLang="en-US" b="1" smtClean="0">
                <a:solidFill>
                  <a:srgbClr val="FFFF00"/>
                </a:solidFill>
                <a:ea typeface="楷体_GB2312" pitchFamily="49" charset="-122"/>
              </a:rPr>
              <a:t>联系方式、致谢</a:t>
            </a:r>
          </a:p>
          <a:p>
            <a:endParaRPr lang="en-US" altLang="zh-CN" smtClean="0">
              <a:solidFill>
                <a:srgbClr val="FFFF00"/>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57200" y="571480"/>
            <a:ext cx="8305800" cy="1143000"/>
          </a:xfrm>
        </p:spPr>
        <p:txBody>
          <a:bodyPr/>
          <a:lstStyle/>
          <a:p>
            <a:pPr fontAlgn="auto">
              <a:spcAft>
                <a:spcPts val="0"/>
              </a:spcAft>
              <a:defRPr/>
            </a:pPr>
            <a:r>
              <a:rPr lang="zh-CN" altLang="en-US" dirty="0" smtClean="0"/>
              <a:t>例：问卷的结构维度</a:t>
            </a:r>
            <a:endParaRPr lang="zh-CN" altLang="en-US" dirty="0"/>
          </a:p>
        </p:txBody>
      </p:sp>
      <p:pic>
        <p:nvPicPr>
          <p:cNvPr id="5" name="Picture 6" descr="测量 005"/>
          <p:cNvPicPr>
            <a:picLocks noChangeAspect="1" noChangeArrowheads="1"/>
          </p:cNvPicPr>
          <p:nvPr/>
        </p:nvPicPr>
        <p:blipFill>
          <a:blip r:embed="rId2" cstate="print"/>
          <a:srcRect/>
          <a:stretch>
            <a:fillRect/>
          </a:stretch>
        </p:blipFill>
        <p:spPr>
          <a:xfrm>
            <a:off x="755650" y="1820863"/>
            <a:ext cx="7416800" cy="4679950"/>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strVal val="#ppt_w*0.70"/>
                                          </p:val>
                                        </p:tav>
                                        <p:tav tm="100000">
                                          <p:val>
                                            <p:strVal val="#ppt_w"/>
                                          </p:val>
                                        </p:tav>
                                      </p:tavLst>
                                    </p:anim>
                                    <p:anim calcmode="lin" valueType="num">
                                      <p:cBhvr>
                                        <p:cTn id="8" dur="2000" fill="hold"/>
                                        <p:tgtEl>
                                          <p:spTgt spid="5"/>
                                        </p:tgtEl>
                                        <p:attrNameLst>
                                          <p:attrName>ppt_h</p:attrName>
                                        </p:attrNameLst>
                                      </p:cBhvr>
                                      <p:tavLst>
                                        <p:tav tm="0">
                                          <p:val>
                                            <p:strVal val="#ppt_h"/>
                                          </p:val>
                                        </p:tav>
                                        <p:tav tm="100000">
                                          <p:val>
                                            <p:strVal val="#ppt_h"/>
                                          </p:val>
                                        </p:tav>
                                      </p:tavLst>
                                    </p:anim>
                                    <p:animEffect transition="in" filter="fade">
                                      <p:cBhvr>
                                        <p:cTn id="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auto">
              <a:spcAft>
                <a:spcPts val="0"/>
              </a:spcAft>
              <a:defRPr/>
            </a:pPr>
            <a:r>
              <a:rPr lang="zh-CN" altLang="en-US" dirty="0" smtClean="0"/>
              <a:t>例：问卷的前言</a:t>
            </a:r>
            <a:endParaRPr lang="zh-CN" altLang="en-US" dirty="0"/>
          </a:p>
        </p:txBody>
      </p:sp>
      <p:sp>
        <p:nvSpPr>
          <p:cNvPr id="40963" name="Text Box 5"/>
          <p:cNvSpPr txBox="1">
            <a:spLocks noChangeArrowheads="1"/>
          </p:cNvSpPr>
          <p:nvPr/>
        </p:nvSpPr>
        <p:spPr bwMode="auto">
          <a:xfrm>
            <a:off x="357188" y="2000250"/>
            <a:ext cx="8358187" cy="4524375"/>
          </a:xfrm>
          <a:prstGeom prst="rect">
            <a:avLst/>
          </a:prstGeom>
          <a:solidFill>
            <a:srgbClr val="003399"/>
          </a:solidFill>
          <a:ln w="9525">
            <a:solidFill>
              <a:schemeClr val="tx1"/>
            </a:solidFill>
            <a:miter lim="800000"/>
            <a:headEnd/>
            <a:tailEnd/>
          </a:ln>
        </p:spPr>
        <p:txBody>
          <a:bodyPr>
            <a:spAutoFit/>
          </a:bodyPr>
          <a:lstStyle/>
          <a:p>
            <a:pPr algn="just">
              <a:spcBef>
                <a:spcPct val="50000"/>
              </a:spcBef>
            </a:pPr>
            <a:r>
              <a:rPr lang="zh-CN" altLang="en-US" sz="2400">
                <a:solidFill>
                  <a:srgbClr val="FFFF00"/>
                </a:solidFill>
                <a:latin typeface="楷体_GB2312" pitchFamily="49" charset="-122"/>
              </a:rPr>
              <a:t>尊敬的老师：</a:t>
            </a:r>
          </a:p>
          <a:p>
            <a:pPr algn="just">
              <a:spcBef>
                <a:spcPct val="50000"/>
              </a:spcBef>
            </a:pPr>
            <a:r>
              <a:rPr lang="zh-CN" altLang="en-US" sz="2400">
                <a:solidFill>
                  <a:srgbClr val="FFFF00"/>
                </a:solidFill>
                <a:latin typeface="楷体_GB2312" pitchFamily="49" charset="-122"/>
              </a:rPr>
              <a:t>   您好！这份问卷的主题是学校课程及教学中的道德教育，调查信息将会使用于中央教科所的相关课题研究，以便进一步改进学校道德教育的质量。为此，我们想了解您的做法或您的观点，您的回答是保密的，不会作为个人资料而影响到您的工作，完成这份问卷所需时间不会超过</a:t>
            </a:r>
            <a:r>
              <a:rPr lang="en-US" altLang="zh-CN" sz="2400">
                <a:solidFill>
                  <a:srgbClr val="FFFF00"/>
                </a:solidFill>
                <a:latin typeface="楷体_GB2312" pitchFamily="49" charset="-122"/>
              </a:rPr>
              <a:t>20</a:t>
            </a:r>
            <a:r>
              <a:rPr lang="zh-CN" altLang="en-US" sz="2400">
                <a:solidFill>
                  <a:srgbClr val="FFFF00"/>
                </a:solidFill>
                <a:latin typeface="楷体_GB2312" pitchFamily="49" charset="-122"/>
              </a:rPr>
              <a:t>分钟，您只要在符合您的选项上的数字上划圈即可，例如②。您的回答对于这项研究能否获得成功十分重要，对您能在百忙之中抽出时间完成这份问卷，我们万分感谢！</a:t>
            </a:r>
          </a:p>
          <a:p>
            <a:pPr algn="r">
              <a:spcBef>
                <a:spcPct val="50000"/>
              </a:spcBef>
            </a:pPr>
            <a:r>
              <a:rPr lang="zh-CN" altLang="en-US" sz="2400">
                <a:solidFill>
                  <a:srgbClr val="FFFF00"/>
                </a:solidFill>
                <a:latin typeface="楷体_GB2312" pitchFamily="49" charset="-122"/>
              </a:rPr>
              <a:t>               </a:t>
            </a:r>
            <a:r>
              <a:rPr lang="zh-CN" altLang="en-US" sz="2400">
                <a:solidFill>
                  <a:srgbClr val="FFFF00"/>
                </a:solidFill>
                <a:latin typeface="Times New Roman" pitchFamily="18" charset="0"/>
              </a:rPr>
              <a:t>“</a:t>
            </a:r>
            <a:r>
              <a:rPr lang="zh-CN" altLang="en-US" sz="2400">
                <a:solidFill>
                  <a:srgbClr val="FFFF00"/>
                </a:solidFill>
                <a:latin typeface="楷体_GB2312" pitchFamily="49" charset="-122"/>
              </a:rPr>
              <a:t>学校课程及教学中的道德教育</a:t>
            </a:r>
            <a:r>
              <a:rPr lang="zh-CN" altLang="en-US" sz="2400">
                <a:solidFill>
                  <a:srgbClr val="FFFF00"/>
                </a:solidFill>
                <a:latin typeface="Times New Roman" pitchFamily="18" charset="0"/>
              </a:rPr>
              <a:t>”</a:t>
            </a:r>
            <a:r>
              <a:rPr lang="zh-CN" altLang="en-US" sz="2400">
                <a:solidFill>
                  <a:srgbClr val="FFFF00"/>
                </a:solidFill>
                <a:latin typeface="楷体_GB2312" pitchFamily="49" charset="-122"/>
              </a:rPr>
              <a:t>课题组                                                         </a:t>
            </a:r>
            <a:r>
              <a:rPr lang="en-US" altLang="zh-CN" sz="2400">
                <a:solidFill>
                  <a:srgbClr val="FFFF00"/>
                </a:solidFill>
                <a:latin typeface="楷体_GB2312" pitchFamily="49" charset="-122"/>
              </a:rPr>
              <a:t>2005</a:t>
            </a:r>
            <a:r>
              <a:rPr lang="zh-CN" altLang="en-US" sz="2400">
                <a:solidFill>
                  <a:srgbClr val="FFFF00"/>
                </a:solidFill>
                <a:latin typeface="楷体_GB2312" pitchFamily="49" charset="-122"/>
              </a:rPr>
              <a:t>年</a:t>
            </a:r>
            <a:r>
              <a:rPr lang="en-US" altLang="zh-CN" sz="2400">
                <a:solidFill>
                  <a:srgbClr val="FFFF00"/>
                </a:solidFill>
                <a:latin typeface="楷体_GB2312" pitchFamily="49" charset="-122"/>
              </a:rPr>
              <a:t>9</a:t>
            </a:r>
            <a:r>
              <a:rPr lang="zh-CN" altLang="en-US" sz="2400">
                <a:solidFill>
                  <a:srgbClr val="FFFF00"/>
                </a:solidFill>
                <a:latin typeface="楷体_GB2312" pitchFamily="49" charset="-122"/>
              </a:rPr>
              <a:t>月</a:t>
            </a:r>
            <a:r>
              <a:rPr lang="en-US" altLang="zh-CN" sz="2400">
                <a:solidFill>
                  <a:srgbClr val="FFFF00"/>
                </a:solidFill>
                <a:latin typeface="楷体_GB2312" pitchFamily="49" charset="-122"/>
              </a:rPr>
              <a:t>5</a:t>
            </a:r>
            <a:r>
              <a:rPr lang="zh-CN" altLang="en-US" sz="2400">
                <a:solidFill>
                  <a:srgbClr val="FFFF00"/>
                </a:solidFill>
                <a:latin typeface="楷体_GB2312" pitchFamily="49" charset="-122"/>
              </a:rPr>
              <a:t>日 </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r>
              <a:rPr lang="zh-CN" altLang="en-US" smtClean="0">
                <a:solidFill>
                  <a:schemeClr val="tx1"/>
                </a:solidFill>
              </a:rPr>
              <a:t>题型设计的原则：易于编码</a:t>
            </a:r>
          </a:p>
        </p:txBody>
      </p:sp>
      <p:sp>
        <p:nvSpPr>
          <p:cNvPr id="41987" name="Text Box 4"/>
          <p:cNvSpPr>
            <a:spLocks noChangeArrowheads="1"/>
          </p:cNvSpPr>
          <p:nvPr>
            <p:ph type="body" idx="1"/>
          </p:nvPr>
        </p:nvSpPr>
        <p:spPr>
          <a:xfrm>
            <a:off x="1763713" y="2205038"/>
            <a:ext cx="4824412" cy="2376487"/>
          </a:xfrm>
        </p:spPr>
        <p:txBody>
          <a:bodyPr/>
          <a:lstStyle/>
          <a:p>
            <a:r>
              <a:rPr lang="zh-CN" altLang="en-US" sz="3200" b="1" smtClean="0">
                <a:solidFill>
                  <a:srgbClr val="FFFF00"/>
                </a:solidFill>
                <a:latin typeface="楷体_GB2312" pitchFamily="49" charset="-122"/>
                <a:ea typeface="楷体_GB2312" pitchFamily="49" charset="-122"/>
              </a:rPr>
              <a:t>尽量单选；</a:t>
            </a:r>
          </a:p>
          <a:p>
            <a:r>
              <a:rPr lang="zh-CN" altLang="en-US" sz="3200" b="1" smtClean="0">
                <a:solidFill>
                  <a:srgbClr val="FFFF00"/>
                </a:solidFill>
                <a:latin typeface="楷体_GB2312" pitchFamily="49" charset="-122"/>
                <a:ea typeface="楷体_GB2312" pitchFamily="49" charset="-122"/>
              </a:rPr>
              <a:t>尽量不用排序题；</a:t>
            </a:r>
          </a:p>
          <a:p>
            <a:r>
              <a:rPr lang="zh-CN" altLang="en-US" sz="3200" b="1" smtClean="0">
                <a:solidFill>
                  <a:srgbClr val="FFFF00"/>
                </a:solidFill>
                <a:latin typeface="楷体_GB2312" pitchFamily="49" charset="-122"/>
                <a:ea typeface="楷体_GB2312" pitchFamily="49" charset="-122"/>
              </a:rPr>
              <a:t>尽量不需写文字；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Text Box 4"/>
          <p:cNvSpPr txBox="1">
            <a:spLocks noChangeArrowheads="1"/>
          </p:cNvSpPr>
          <p:nvPr/>
        </p:nvSpPr>
        <p:spPr bwMode="auto">
          <a:xfrm>
            <a:off x="2409825" y="444500"/>
            <a:ext cx="4249738" cy="769938"/>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400" dirty="0">
                <a:latin typeface="+mj-ea"/>
                <a:ea typeface="+mj-ea"/>
              </a:rPr>
              <a:t>答题格式 </a:t>
            </a:r>
          </a:p>
        </p:txBody>
      </p:sp>
      <p:sp>
        <p:nvSpPr>
          <p:cNvPr id="43011" name="Text Box 5"/>
          <p:cNvSpPr txBox="1">
            <a:spLocks noChangeArrowheads="1"/>
          </p:cNvSpPr>
          <p:nvPr/>
        </p:nvSpPr>
        <p:spPr bwMode="auto">
          <a:xfrm>
            <a:off x="76200" y="1760538"/>
            <a:ext cx="4572000" cy="954087"/>
          </a:xfrm>
          <a:prstGeom prst="rect">
            <a:avLst/>
          </a:prstGeom>
          <a:noFill/>
          <a:ln w="9525">
            <a:solidFill>
              <a:srgbClr val="FFFF00"/>
            </a:solidFill>
            <a:miter lim="800000"/>
            <a:headEnd/>
            <a:tailEnd/>
          </a:ln>
        </p:spPr>
        <p:txBody>
          <a:bodyPr>
            <a:spAutoFit/>
          </a:bodyPr>
          <a:lstStyle/>
          <a:p>
            <a:pPr>
              <a:spcBef>
                <a:spcPct val="50000"/>
              </a:spcBef>
            </a:pPr>
            <a:r>
              <a:rPr lang="zh-CN" altLang="en-US" sz="2800">
                <a:solidFill>
                  <a:srgbClr val="FFFF00"/>
                </a:solidFill>
                <a:latin typeface="楷体_GB2312" pitchFamily="49" charset="-122"/>
              </a:rPr>
              <a:t>在选项前用</a:t>
            </a:r>
            <a:r>
              <a:rPr lang="en-US" altLang="zh-CN" sz="2800">
                <a:solidFill>
                  <a:srgbClr val="FFFF00"/>
                </a:solidFill>
                <a:latin typeface="楷体_GB2312" pitchFamily="49" charset="-122"/>
              </a:rPr>
              <a:t>[ ]</a:t>
            </a:r>
            <a:r>
              <a:rPr lang="zh-CN" altLang="en-US" sz="2800">
                <a:solidFill>
                  <a:srgbClr val="FFFF00"/>
                </a:solidFill>
                <a:latin typeface="楷体_GB2312" pitchFamily="49" charset="-122"/>
              </a:rPr>
              <a:t>、〇、□（要求打√）</a:t>
            </a:r>
            <a:r>
              <a:rPr lang="zh-CN" altLang="en-US" sz="2800">
                <a:solidFill>
                  <a:srgbClr val="FFFF00"/>
                </a:solidFill>
                <a:latin typeface="Constantia" pitchFamily="18" charset="0"/>
              </a:rPr>
              <a:t> </a:t>
            </a:r>
          </a:p>
        </p:txBody>
      </p:sp>
      <p:sp>
        <p:nvSpPr>
          <p:cNvPr id="43012" name="Text Box 7"/>
          <p:cNvSpPr txBox="1">
            <a:spLocks noChangeArrowheads="1"/>
          </p:cNvSpPr>
          <p:nvPr/>
        </p:nvSpPr>
        <p:spPr bwMode="auto">
          <a:xfrm>
            <a:off x="381000" y="2947988"/>
            <a:ext cx="2438400" cy="2124075"/>
          </a:xfrm>
          <a:prstGeom prst="rect">
            <a:avLst/>
          </a:prstGeom>
          <a:solidFill>
            <a:srgbClr val="003399"/>
          </a:solidFill>
          <a:ln w="9525">
            <a:noFill/>
            <a:miter lim="800000"/>
            <a:headEnd/>
            <a:tailEnd/>
          </a:ln>
        </p:spPr>
        <p:txBody>
          <a:bodyPr>
            <a:spAutoFit/>
          </a:bodyPr>
          <a:lstStyle/>
          <a:p>
            <a:pPr>
              <a:spcBef>
                <a:spcPct val="50000"/>
              </a:spcBef>
            </a:pPr>
            <a:r>
              <a:rPr lang="en-US" altLang="zh-CN" sz="2400">
                <a:solidFill>
                  <a:srgbClr val="FFFF00"/>
                </a:solidFill>
                <a:latin typeface="楷体_GB2312" pitchFamily="49" charset="-122"/>
              </a:rPr>
              <a:t>□</a:t>
            </a:r>
            <a:r>
              <a:rPr lang="zh-CN" altLang="en-US" sz="2400">
                <a:solidFill>
                  <a:srgbClr val="FFFF00"/>
                </a:solidFill>
                <a:latin typeface="楷体_GB2312" pitchFamily="49" charset="-122"/>
              </a:rPr>
              <a:t>经常</a:t>
            </a:r>
          </a:p>
          <a:p>
            <a:pPr>
              <a:spcBef>
                <a:spcPct val="50000"/>
              </a:spcBef>
            </a:pPr>
            <a:r>
              <a:rPr lang="zh-CN" altLang="en-US" sz="2400">
                <a:solidFill>
                  <a:srgbClr val="FFFF00"/>
                </a:solidFill>
                <a:latin typeface="楷体_GB2312" pitchFamily="49" charset="-122"/>
              </a:rPr>
              <a:t>□有时</a:t>
            </a:r>
          </a:p>
          <a:p>
            <a:pPr>
              <a:spcBef>
                <a:spcPct val="50000"/>
              </a:spcBef>
            </a:pPr>
            <a:r>
              <a:rPr lang="zh-CN" altLang="en-US" sz="2400">
                <a:solidFill>
                  <a:srgbClr val="FFFF00"/>
                </a:solidFill>
                <a:latin typeface="楷体_GB2312" pitchFamily="49" charset="-122"/>
              </a:rPr>
              <a:t>□偶尔</a:t>
            </a:r>
          </a:p>
          <a:p>
            <a:pPr>
              <a:spcBef>
                <a:spcPct val="50000"/>
              </a:spcBef>
            </a:pPr>
            <a:r>
              <a:rPr lang="zh-CN" altLang="en-US" sz="2400">
                <a:solidFill>
                  <a:srgbClr val="FFFF00"/>
                </a:solidFill>
                <a:latin typeface="楷体_GB2312" pitchFamily="49" charset="-122"/>
              </a:rPr>
              <a:t>□从不</a:t>
            </a:r>
          </a:p>
        </p:txBody>
      </p:sp>
      <p:sp>
        <p:nvSpPr>
          <p:cNvPr id="43013" name="Text Box 8"/>
          <p:cNvSpPr txBox="1">
            <a:spLocks noChangeArrowheads="1"/>
          </p:cNvSpPr>
          <p:nvPr/>
        </p:nvSpPr>
        <p:spPr bwMode="auto">
          <a:xfrm>
            <a:off x="4724400" y="1760538"/>
            <a:ext cx="4038600" cy="954087"/>
          </a:xfrm>
          <a:prstGeom prst="rect">
            <a:avLst/>
          </a:prstGeom>
          <a:noFill/>
          <a:ln w="9525">
            <a:solidFill>
              <a:srgbClr val="FFFF00"/>
            </a:solidFill>
            <a:miter lim="800000"/>
            <a:headEnd/>
            <a:tailEnd/>
          </a:ln>
        </p:spPr>
        <p:txBody>
          <a:bodyPr>
            <a:spAutoFit/>
          </a:bodyPr>
          <a:lstStyle/>
          <a:p>
            <a:pPr>
              <a:spcBef>
                <a:spcPct val="50000"/>
              </a:spcBef>
            </a:pPr>
            <a:r>
              <a:rPr lang="zh-CN" altLang="en-US" sz="2800">
                <a:solidFill>
                  <a:srgbClr val="FFFF00"/>
                </a:solidFill>
                <a:latin typeface="楷体_GB2312" pitchFamily="49" charset="-122"/>
              </a:rPr>
              <a:t>在选项后写代码 （要求划〇）</a:t>
            </a:r>
            <a:r>
              <a:rPr lang="zh-CN" altLang="en-US" sz="2800">
                <a:solidFill>
                  <a:srgbClr val="FFFF00"/>
                </a:solidFill>
                <a:latin typeface="Constantia" pitchFamily="18" charset="0"/>
              </a:rPr>
              <a:t> </a:t>
            </a:r>
          </a:p>
        </p:txBody>
      </p:sp>
      <p:sp>
        <p:nvSpPr>
          <p:cNvPr id="43014" name="Text Box 9"/>
          <p:cNvSpPr txBox="1">
            <a:spLocks noChangeArrowheads="1"/>
          </p:cNvSpPr>
          <p:nvPr/>
        </p:nvSpPr>
        <p:spPr bwMode="auto">
          <a:xfrm>
            <a:off x="4648200" y="3000375"/>
            <a:ext cx="4038600" cy="2124075"/>
          </a:xfrm>
          <a:prstGeom prst="rect">
            <a:avLst/>
          </a:prstGeom>
          <a:solidFill>
            <a:srgbClr val="003399"/>
          </a:solidFill>
          <a:ln w="9525">
            <a:noFill/>
            <a:miter lim="800000"/>
            <a:headEnd/>
            <a:tailEnd/>
          </a:ln>
        </p:spPr>
        <p:txBody>
          <a:bodyPr>
            <a:spAutoFit/>
          </a:bodyPr>
          <a:lstStyle/>
          <a:p>
            <a:pPr>
              <a:spcBef>
                <a:spcPct val="50000"/>
              </a:spcBef>
            </a:pPr>
            <a:r>
              <a:rPr lang="zh-CN" altLang="en-US" sz="2400">
                <a:solidFill>
                  <a:srgbClr val="FFFF00"/>
                </a:solidFill>
                <a:latin typeface="楷体_GB2312" pitchFamily="49" charset="-122"/>
              </a:rPr>
              <a:t>经常</a:t>
            </a:r>
            <a:r>
              <a:rPr lang="en-US" altLang="zh-CN" sz="2400">
                <a:solidFill>
                  <a:srgbClr val="FFFF00"/>
                </a:solidFill>
                <a:latin typeface="Times New Roman" pitchFamily="18" charset="0"/>
                <a:ea typeface="仿宋_GB2312"/>
                <a:cs typeface="仿宋_GB2312"/>
              </a:rPr>
              <a:t>………………</a:t>
            </a:r>
            <a:r>
              <a:rPr lang="en-US" altLang="zh-CN" sz="2400">
                <a:solidFill>
                  <a:srgbClr val="FFFF00"/>
                </a:solidFill>
                <a:latin typeface="仿宋_GB2312"/>
                <a:ea typeface="仿宋_GB2312"/>
                <a:cs typeface="仿宋_GB2312"/>
              </a:rPr>
              <a:t> 1</a:t>
            </a:r>
          </a:p>
          <a:p>
            <a:pPr>
              <a:spcBef>
                <a:spcPct val="50000"/>
              </a:spcBef>
            </a:pPr>
            <a:r>
              <a:rPr lang="zh-CN" altLang="en-US" sz="2400">
                <a:solidFill>
                  <a:srgbClr val="FFFF00"/>
                </a:solidFill>
                <a:latin typeface="楷体_GB2312" pitchFamily="49" charset="-122"/>
              </a:rPr>
              <a:t>有时</a:t>
            </a:r>
            <a:r>
              <a:rPr lang="en-US" altLang="zh-CN" sz="2400">
                <a:solidFill>
                  <a:srgbClr val="FFFF00"/>
                </a:solidFill>
                <a:latin typeface="Times New Roman" pitchFamily="18" charset="0"/>
                <a:ea typeface="仿宋_GB2312"/>
                <a:cs typeface="仿宋_GB2312"/>
              </a:rPr>
              <a:t>………………</a:t>
            </a:r>
            <a:r>
              <a:rPr lang="en-US" altLang="zh-CN" sz="2400">
                <a:solidFill>
                  <a:srgbClr val="FFFF00"/>
                </a:solidFill>
                <a:latin typeface="仿宋_GB2312"/>
                <a:ea typeface="仿宋_GB2312"/>
                <a:cs typeface="仿宋_GB2312"/>
              </a:rPr>
              <a:t> 2</a:t>
            </a:r>
            <a:endParaRPr lang="en-US" altLang="zh-CN" sz="2400">
              <a:solidFill>
                <a:srgbClr val="FFFF00"/>
              </a:solidFill>
              <a:latin typeface="楷体_GB2312" pitchFamily="49" charset="-122"/>
            </a:endParaRPr>
          </a:p>
          <a:p>
            <a:pPr>
              <a:spcBef>
                <a:spcPct val="50000"/>
              </a:spcBef>
            </a:pPr>
            <a:r>
              <a:rPr lang="zh-CN" altLang="en-US" sz="2400">
                <a:solidFill>
                  <a:srgbClr val="FFFF00"/>
                </a:solidFill>
                <a:latin typeface="楷体_GB2312" pitchFamily="49" charset="-122"/>
              </a:rPr>
              <a:t>偶尔</a:t>
            </a:r>
            <a:r>
              <a:rPr lang="en-US" altLang="zh-CN" sz="2400">
                <a:solidFill>
                  <a:srgbClr val="FFFF00"/>
                </a:solidFill>
                <a:latin typeface="Times New Roman" pitchFamily="18" charset="0"/>
                <a:ea typeface="仿宋_GB2312"/>
                <a:cs typeface="仿宋_GB2312"/>
              </a:rPr>
              <a:t>………………</a:t>
            </a:r>
            <a:r>
              <a:rPr lang="en-US" altLang="zh-CN" sz="2400">
                <a:solidFill>
                  <a:srgbClr val="FFFF00"/>
                </a:solidFill>
                <a:latin typeface="仿宋_GB2312"/>
                <a:ea typeface="仿宋_GB2312"/>
                <a:cs typeface="仿宋_GB2312"/>
              </a:rPr>
              <a:t> 3</a:t>
            </a:r>
            <a:endParaRPr lang="en-US" altLang="zh-CN" sz="2400">
              <a:solidFill>
                <a:srgbClr val="FFFF00"/>
              </a:solidFill>
              <a:latin typeface="楷体_GB2312" pitchFamily="49" charset="-122"/>
            </a:endParaRPr>
          </a:p>
          <a:p>
            <a:pPr>
              <a:spcBef>
                <a:spcPct val="50000"/>
              </a:spcBef>
            </a:pPr>
            <a:r>
              <a:rPr lang="zh-CN" altLang="en-US" sz="2400">
                <a:solidFill>
                  <a:srgbClr val="FFFF00"/>
                </a:solidFill>
                <a:latin typeface="楷体_GB2312" pitchFamily="49" charset="-122"/>
              </a:rPr>
              <a:t>从不</a:t>
            </a:r>
            <a:r>
              <a:rPr lang="en-US" altLang="zh-CN" sz="2400">
                <a:solidFill>
                  <a:srgbClr val="FFFF00"/>
                </a:solidFill>
                <a:latin typeface="Times New Roman" pitchFamily="18" charset="0"/>
                <a:ea typeface="仿宋_GB2312"/>
                <a:cs typeface="仿宋_GB2312"/>
              </a:rPr>
              <a:t>………………</a:t>
            </a:r>
            <a:r>
              <a:rPr lang="en-US" altLang="zh-CN" sz="2400">
                <a:solidFill>
                  <a:srgbClr val="FFFF00"/>
                </a:solidFill>
                <a:latin typeface="仿宋_GB2312"/>
                <a:ea typeface="仿宋_GB2312"/>
                <a:cs typeface="仿宋_GB2312"/>
              </a:rPr>
              <a:t> 4</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标题 1"/>
          <p:cNvSpPr>
            <a:spLocks noGrp="1"/>
          </p:cNvSpPr>
          <p:nvPr>
            <p:ph type="title"/>
          </p:nvPr>
        </p:nvSpPr>
        <p:spPr>
          <a:xfrm>
            <a:off x="457200" y="571500"/>
            <a:ext cx="8229600" cy="1143000"/>
          </a:xfrm>
        </p:spPr>
        <p:txBody>
          <a:bodyPr/>
          <a:lstStyle/>
          <a:p>
            <a:r>
              <a:rPr lang="zh-CN" altLang="en-US" smtClean="0"/>
              <a:t>“经验研究”与“实证研究”</a:t>
            </a:r>
          </a:p>
        </p:txBody>
      </p:sp>
      <p:sp>
        <p:nvSpPr>
          <p:cNvPr id="7171" name="内容占位符 3"/>
          <p:cNvSpPr>
            <a:spLocks noGrp="1"/>
          </p:cNvSpPr>
          <p:nvPr>
            <p:ph sz="half" idx="1"/>
          </p:nvPr>
        </p:nvSpPr>
        <p:spPr>
          <a:xfrm>
            <a:off x="457200" y="1920875"/>
            <a:ext cx="3829050" cy="4433888"/>
          </a:xfrm>
          <a:ln>
            <a:solidFill>
              <a:schemeClr val="tx1"/>
            </a:solidFill>
          </a:ln>
        </p:spPr>
        <p:txBody>
          <a:bodyPr/>
          <a:lstStyle/>
          <a:p>
            <a:r>
              <a:rPr lang="zh-CN" altLang="en-US" b="1" dirty="0" smtClean="0">
                <a:solidFill>
                  <a:srgbClr val="FFC000"/>
                </a:solidFill>
              </a:rPr>
              <a:t>戴帽子</a:t>
            </a:r>
            <a:endParaRPr lang="en-US" altLang="zh-CN" b="1" dirty="0" smtClean="0">
              <a:solidFill>
                <a:srgbClr val="FFC000"/>
              </a:solidFill>
            </a:endParaRPr>
          </a:p>
          <a:p>
            <a:pPr>
              <a:buFont typeface="Wingdings 2" pitchFamily="18" charset="2"/>
              <a:buNone/>
            </a:pPr>
            <a:r>
              <a:rPr lang="zh-CN" altLang="en-US" b="1" dirty="0" smtClean="0"/>
              <a:t>理论先行</a:t>
            </a:r>
            <a:endParaRPr lang="en-US" altLang="zh-CN" b="1" dirty="0" smtClean="0"/>
          </a:p>
          <a:p>
            <a:pPr>
              <a:buFont typeface="Wingdings 2" pitchFamily="18" charset="2"/>
              <a:buNone/>
            </a:pPr>
            <a:r>
              <a:rPr lang="zh-CN" altLang="en-US" b="1" dirty="0" smtClean="0"/>
              <a:t>高举先进理念的大旗</a:t>
            </a:r>
            <a:endParaRPr lang="en-US" altLang="zh-CN" b="1" dirty="0" smtClean="0"/>
          </a:p>
          <a:p>
            <a:r>
              <a:rPr lang="zh-CN" altLang="en-US" b="1" dirty="0" smtClean="0">
                <a:solidFill>
                  <a:srgbClr val="FFC000"/>
                </a:solidFill>
              </a:rPr>
              <a:t>举例子</a:t>
            </a:r>
            <a:endParaRPr lang="en-US" altLang="zh-CN" b="1" dirty="0" smtClean="0">
              <a:solidFill>
                <a:srgbClr val="FFC000"/>
              </a:solidFill>
            </a:endParaRPr>
          </a:p>
          <a:p>
            <a:pPr>
              <a:buFont typeface="Wingdings 2" pitchFamily="18" charset="2"/>
              <a:buNone/>
            </a:pPr>
            <a:r>
              <a:rPr lang="zh-CN" altLang="en-US" b="1" dirty="0" smtClean="0"/>
              <a:t>个人经验</a:t>
            </a:r>
            <a:endParaRPr lang="en-US" altLang="zh-CN" b="1" dirty="0" smtClean="0"/>
          </a:p>
          <a:p>
            <a:pPr>
              <a:buFont typeface="Wingdings 2" pitchFamily="18" charset="2"/>
              <a:buNone/>
            </a:pPr>
            <a:r>
              <a:rPr lang="zh-CN" altLang="en-US" b="1" dirty="0" smtClean="0"/>
              <a:t>举例说明</a:t>
            </a:r>
            <a:endParaRPr lang="en-US" altLang="zh-CN" b="1" dirty="0" smtClean="0"/>
          </a:p>
          <a:p>
            <a:r>
              <a:rPr lang="zh-CN" altLang="en-US" b="1" dirty="0" smtClean="0">
                <a:solidFill>
                  <a:srgbClr val="FFC000"/>
                </a:solidFill>
              </a:rPr>
              <a:t>开方子</a:t>
            </a:r>
            <a:endParaRPr lang="en-US" altLang="zh-CN" b="1" dirty="0" smtClean="0">
              <a:solidFill>
                <a:srgbClr val="FFC000"/>
              </a:solidFill>
            </a:endParaRPr>
          </a:p>
          <a:p>
            <a:pPr>
              <a:buFont typeface="Wingdings 2" pitchFamily="18" charset="2"/>
              <a:buNone/>
            </a:pPr>
            <a:r>
              <a:rPr lang="zh-CN" altLang="en-US" b="1" dirty="0" smtClean="0"/>
              <a:t>实践原则</a:t>
            </a:r>
            <a:endParaRPr lang="en-US" altLang="zh-CN" b="1" dirty="0" smtClean="0"/>
          </a:p>
          <a:p>
            <a:pPr>
              <a:buFont typeface="Wingdings 2" pitchFamily="18" charset="2"/>
              <a:buNone/>
            </a:pPr>
            <a:r>
              <a:rPr lang="zh-CN" altLang="en-US" b="1" dirty="0" smtClean="0"/>
              <a:t>缺乏效果证明</a:t>
            </a:r>
          </a:p>
        </p:txBody>
      </p:sp>
      <p:sp>
        <p:nvSpPr>
          <p:cNvPr id="7172" name="内容占位符 4"/>
          <p:cNvSpPr>
            <a:spLocks noGrp="1"/>
          </p:cNvSpPr>
          <p:nvPr>
            <p:ph sz="half" idx="2"/>
          </p:nvPr>
        </p:nvSpPr>
        <p:spPr>
          <a:xfrm>
            <a:off x="4648200" y="1920875"/>
            <a:ext cx="4038600" cy="4433888"/>
          </a:xfrm>
          <a:ln>
            <a:solidFill>
              <a:schemeClr val="tx2"/>
            </a:solidFill>
          </a:ln>
        </p:spPr>
        <p:txBody>
          <a:bodyPr/>
          <a:lstStyle/>
          <a:p>
            <a:r>
              <a:rPr lang="zh-CN" altLang="en-US" b="1" smtClean="0">
                <a:solidFill>
                  <a:srgbClr val="FFFF00"/>
                </a:solidFill>
              </a:rPr>
              <a:t>提出假设</a:t>
            </a:r>
            <a:endParaRPr lang="en-US" altLang="zh-CN" b="1" smtClean="0">
              <a:solidFill>
                <a:srgbClr val="FFFF00"/>
              </a:solidFill>
            </a:endParaRPr>
          </a:p>
          <a:p>
            <a:pPr>
              <a:buFont typeface="Wingdings 2" pitchFamily="18" charset="2"/>
              <a:buNone/>
            </a:pPr>
            <a:r>
              <a:rPr lang="zh-CN" altLang="en-US" b="1" smtClean="0"/>
              <a:t>理论是有待检验的假设</a:t>
            </a:r>
            <a:endParaRPr lang="en-US" altLang="zh-CN" b="1" smtClean="0"/>
          </a:p>
          <a:p>
            <a:pPr>
              <a:buFont typeface="Wingdings 2" pitchFamily="18" charset="2"/>
              <a:buNone/>
            </a:pPr>
            <a:r>
              <a:rPr lang="zh-CN" altLang="en-US" b="1" smtClean="0"/>
              <a:t>假设是可以检验的问题</a:t>
            </a:r>
            <a:endParaRPr lang="en-US" altLang="zh-CN" b="1" smtClean="0"/>
          </a:p>
          <a:p>
            <a:r>
              <a:rPr lang="zh-CN" altLang="en-US" b="1" smtClean="0">
                <a:solidFill>
                  <a:srgbClr val="FFFF00"/>
                </a:solidFill>
              </a:rPr>
              <a:t>收集资料</a:t>
            </a:r>
            <a:endParaRPr lang="en-US" altLang="zh-CN" b="1" smtClean="0">
              <a:solidFill>
                <a:srgbClr val="FFFF00"/>
              </a:solidFill>
            </a:endParaRPr>
          </a:p>
          <a:p>
            <a:pPr>
              <a:buFont typeface="Wingdings 2" pitchFamily="18" charset="2"/>
              <a:buNone/>
            </a:pPr>
            <a:r>
              <a:rPr lang="zh-CN" altLang="en-US" b="1" smtClean="0"/>
              <a:t>选择并设计观察的方法</a:t>
            </a:r>
            <a:endParaRPr lang="en-US" altLang="zh-CN" b="1" smtClean="0"/>
          </a:p>
          <a:p>
            <a:pPr>
              <a:buFont typeface="Wingdings 2" pitchFamily="18" charset="2"/>
              <a:buNone/>
            </a:pPr>
            <a:r>
              <a:rPr lang="zh-CN" altLang="en-US" b="1" smtClean="0"/>
              <a:t>收集整理分析事实材料</a:t>
            </a:r>
            <a:endParaRPr lang="en-US" altLang="zh-CN" b="1" smtClean="0"/>
          </a:p>
          <a:p>
            <a:r>
              <a:rPr lang="zh-CN" altLang="en-US" b="1" smtClean="0">
                <a:solidFill>
                  <a:srgbClr val="FFFF00"/>
                </a:solidFill>
              </a:rPr>
              <a:t>验证假设</a:t>
            </a:r>
            <a:endParaRPr lang="en-US" altLang="zh-CN" b="1" smtClean="0">
              <a:solidFill>
                <a:srgbClr val="FFFF00"/>
              </a:solidFill>
            </a:endParaRPr>
          </a:p>
          <a:p>
            <a:pPr>
              <a:buFont typeface="Wingdings 2" pitchFamily="18" charset="2"/>
              <a:buNone/>
            </a:pPr>
            <a:r>
              <a:rPr lang="zh-CN" altLang="en-US" b="1" smtClean="0"/>
              <a:t>在事实的基础上得出结论</a:t>
            </a:r>
            <a:endParaRPr lang="en-US" altLang="zh-CN" b="1" smtClean="0"/>
          </a:p>
          <a:p>
            <a:pPr>
              <a:buFont typeface="Wingdings 2" pitchFamily="18" charset="2"/>
              <a:buNone/>
            </a:pPr>
            <a:r>
              <a:rPr lang="zh-CN" altLang="en-US" b="1" smtClean="0"/>
              <a:t>在结论的基础上提出建议</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ext Box 4"/>
          <p:cNvSpPr txBox="1">
            <a:spLocks noChangeArrowheads="1"/>
          </p:cNvSpPr>
          <p:nvPr/>
        </p:nvSpPr>
        <p:spPr bwMode="auto">
          <a:xfrm>
            <a:off x="500063" y="801688"/>
            <a:ext cx="7643812" cy="769937"/>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400" dirty="0">
                <a:latin typeface="+mj-ea"/>
                <a:ea typeface="+mj-ea"/>
              </a:rPr>
              <a:t>例：李克特五点计分问题</a:t>
            </a:r>
            <a:r>
              <a:rPr lang="zh-CN" altLang="en-US" sz="4400" dirty="0">
                <a:latin typeface="+mj-ea"/>
                <a:ea typeface="+mj-ea"/>
              </a:rPr>
              <a:t>设计 </a:t>
            </a:r>
          </a:p>
        </p:txBody>
      </p:sp>
      <p:sp>
        <p:nvSpPr>
          <p:cNvPr id="44035" name="Text Box 5"/>
          <p:cNvSpPr txBox="1">
            <a:spLocks noChangeArrowheads="1"/>
          </p:cNvSpPr>
          <p:nvPr/>
        </p:nvSpPr>
        <p:spPr bwMode="auto">
          <a:xfrm>
            <a:off x="152400" y="1900238"/>
            <a:ext cx="8229600" cy="528637"/>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Constantia" pitchFamily="18" charset="0"/>
              </a:rPr>
              <a:t> 你喜欢这些课吗？请圈出符合你的喜欢程度的数字</a:t>
            </a:r>
          </a:p>
        </p:txBody>
      </p:sp>
      <p:sp>
        <p:nvSpPr>
          <p:cNvPr id="44036" name="Text Box 6"/>
          <p:cNvSpPr txBox="1">
            <a:spLocks noChangeArrowheads="1"/>
          </p:cNvSpPr>
          <p:nvPr/>
        </p:nvSpPr>
        <p:spPr bwMode="auto">
          <a:xfrm>
            <a:off x="304800" y="2624138"/>
            <a:ext cx="8153400" cy="519112"/>
          </a:xfrm>
          <a:prstGeom prst="rect">
            <a:avLst/>
          </a:prstGeom>
          <a:noFill/>
          <a:ln w="9525">
            <a:solidFill>
              <a:srgbClr val="FFFF00"/>
            </a:solidFill>
            <a:miter lim="800000"/>
            <a:headEnd/>
            <a:tailEnd/>
          </a:ln>
        </p:spPr>
        <p:txBody>
          <a:bodyPr>
            <a:spAutoFit/>
          </a:bodyPr>
          <a:lstStyle/>
          <a:p>
            <a:pPr>
              <a:spcBef>
                <a:spcPct val="50000"/>
              </a:spcBef>
            </a:pPr>
            <a:r>
              <a:rPr lang="en-US" altLang="zh-CN" sz="2800">
                <a:solidFill>
                  <a:srgbClr val="FFFF00"/>
                </a:solidFill>
                <a:latin typeface="楷体_GB2312" pitchFamily="49" charset="-122"/>
              </a:rPr>
              <a:t>1.</a:t>
            </a:r>
            <a:r>
              <a:rPr lang="zh-CN" altLang="en-US" sz="2800">
                <a:solidFill>
                  <a:srgbClr val="FFFF00"/>
                </a:solidFill>
                <a:latin typeface="楷体_GB2312" pitchFamily="49" charset="-122"/>
              </a:rPr>
              <a:t>很喜欢 </a:t>
            </a:r>
            <a:r>
              <a:rPr lang="en-US" altLang="zh-CN" sz="2800">
                <a:solidFill>
                  <a:srgbClr val="FFFF00"/>
                </a:solidFill>
                <a:latin typeface="楷体_GB2312" pitchFamily="49" charset="-122"/>
              </a:rPr>
              <a:t>2.</a:t>
            </a:r>
            <a:r>
              <a:rPr lang="zh-CN" altLang="en-US" sz="2800">
                <a:solidFill>
                  <a:srgbClr val="FFFF00"/>
                </a:solidFill>
                <a:latin typeface="楷体_GB2312" pitchFamily="49" charset="-122"/>
              </a:rPr>
              <a:t>喜欢 </a:t>
            </a:r>
            <a:r>
              <a:rPr lang="en-US" altLang="zh-CN" sz="2800">
                <a:solidFill>
                  <a:srgbClr val="FFFF00"/>
                </a:solidFill>
                <a:latin typeface="楷体_GB2312" pitchFamily="49" charset="-122"/>
              </a:rPr>
              <a:t>3.</a:t>
            </a:r>
            <a:r>
              <a:rPr lang="zh-CN" altLang="en-US" sz="2800">
                <a:solidFill>
                  <a:srgbClr val="FFFF00"/>
                </a:solidFill>
                <a:latin typeface="楷体_GB2312" pitchFamily="49" charset="-122"/>
              </a:rPr>
              <a:t>无所谓 </a:t>
            </a:r>
            <a:r>
              <a:rPr lang="en-US" altLang="zh-CN" sz="2800">
                <a:solidFill>
                  <a:srgbClr val="FFFF00"/>
                </a:solidFill>
                <a:latin typeface="楷体_GB2312" pitchFamily="49" charset="-122"/>
              </a:rPr>
              <a:t>4.</a:t>
            </a:r>
            <a:r>
              <a:rPr lang="zh-CN" altLang="en-US" sz="2800">
                <a:solidFill>
                  <a:srgbClr val="FFFF00"/>
                </a:solidFill>
                <a:latin typeface="楷体_GB2312" pitchFamily="49" charset="-122"/>
              </a:rPr>
              <a:t>不喜欢 </a:t>
            </a:r>
            <a:r>
              <a:rPr lang="en-US" altLang="zh-CN" sz="2800">
                <a:solidFill>
                  <a:srgbClr val="FFFF00"/>
                </a:solidFill>
                <a:latin typeface="楷体_GB2312" pitchFamily="49" charset="-122"/>
              </a:rPr>
              <a:t>5.</a:t>
            </a:r>
            <a:r>
              <a:rPr lang="zh-CN" altLang="en-US" sz="2800">
                <a:solidFill>
                  <a:srgbClr val="FFFF00"/>
                </a:solidFill>
                <a:latin typeface="楷体_GB2312" pitchFamily="49" charset="-122"/>
              </a:rPr>
              <a:t>很不喜欢</a:t>
            </a:r>
          </a:p>
        </p:txBody>
      </p:sp>
      <p:sp>
        <p:nvSpPr>
          <p:cNvPr id="44037" name="Text Box 7"/>
          <p:cNvSpPr txBox="1">
            <a:spLocks noChangeArrowheads="1"/>
          </p:cNvSpPr>
          <p:nvPr/>
        </p:nvSpPr>
        <p:spPr bwMode="auto">
          <a:xfrm>
            <a:off x="228600" y="3352800"/>
            <a:ext cx="8229600" cy="2062163"/>
          </a:xfrm>
          <a:prstGeom prst="rect">
            <a:avLst/>
          </a:prstGeom>
          <a:solidFill>
            <a:srgbClr val="003399"/>
          </a:solidFill>
          <a:ln w="9525">
            <a:noFill/>
            <a:miter lim="800000"/>
            <a:headEnd/>
            <a:tailEnd/>
          </a:ln>
        </p:spPr>
        <p:txBody>
          <a:bodyPr>
            <a:spAutoFit/>
          </a:bodyPr>
          <a:lstStyle/>
          <a:p>
            <a:pPr>
              <a:spcBef>
                <a:spcPct val="50000"/>
              </a:spcBef>
            </a:pPr>
            <a:r>
              <a:rPr lang="en-US" altLang="zh-CN" sz="3200">
                <a:solidFill>
                  <a:srgbClr val="FFFF00"/>
                </a:solidFill>
                <a:latin typeface="Constantia" pitchFamily="18" charset="0"/>
              </a:rPr>
              <a:t>a.</a:t>
            </a:r>
            <a:r>
              <a:rPr lang="zh-CN" altLang="en-US" sz="3200">
                <a:solidFill>
                  <a:srgbClr val="FFFF00"/>
                </a:solidFill>
                <a:latin typeface="Constantia" pitchFamily="18" charset="0"/>
              </a:rPr>
              <a:t>语文</a:t>
            </a:r>
            <a:r>
              <a:rPr lang="en-US" altLang="zh-CN" sz="3200">
                <a:solidFill>
                  <a:srgbClr val="FFFF00"/>
                </a:solidFill>
                <a:latin typeface="Constantia" pitchFamily="18" charset="0"/>
              </a:rPr>
              <a:t>……………….1       2       3       4       5</a:t>
            </a:r>
          </a:p>
          <a:p>
            <a:pPr>
              <a:spcBef>
                <a:spcPct val="50000"/>
              </a:spcBef>
            </a:pPr>
            <a:r>
              <a:rPr lang="en-US" altLang="zh-CN" sz="3200">
                <a:solidFill>
                  <a:srgbClr val="FFFF00"/>
                </a:solidFill>
                <a:latin typeface="Constantia" pitchFamily="18" charset="0"/>
              </a:rPr>
              <a:t>b.</a:t>
            </a:r>
            <a:r>
              <a:rPr lang="zh-CN" altLang="en-US" sz="3200">
                <a:solidFill>
                  <a:srgbClr val="FFFF00"/>
                </a:solidFill>
                <a:latin typeface="Constantia" pitchFamily="18" charset="0"/>
              </a:rPr>
              <a:t>数学</a:t>
            </a:r>
            <a:r>
              <a:rPr lang="en-US" altLang="zh-CN" sz="3200">
                <a:solidFill>
                  <a:srgbClr val="FFFF00"/>
                </a:solidFill>
                <a:latin typeface="Constantia" pitchFamily="18" charset="0"/>
              </a:rPr>
              <a:t>……………….1       2       3       4       5</a:t>
            </a:r>
          </a:p>
          <a:p>
            <a:pPr>
              <a:spcBef>
                <a:spcPct val="50000"/>
              </a:spcBef>
            </a:pPr>
            <a:r>
              <a:rPr lang="en-US" altLang="zh-CN" sz="3200">
                <a:solidFill>
                  <a:srgbClr val="FFFF00"/>
                </a:solidFill>
                <a:latin typeface="Constantia" pitchFamily="18" charset="0"/>
              </a:rPr>
              <a:t>c.</a:t>
            </a:r>
            <a:r>
              <a:rPr lang="zh-CN" altLang="en-US" sz="3200">
                <a:solidFill>
                  <a:srgbClr val="FFFF00"/>
                </a:solidFill>
                <a:latin typeface="Constantia" pitchFamily="18" charset="0"/>
              </a:rPr>
              <a:t>英语</a:t>
            </a:r>
            <a:r>
              <a:rPr lang="en-US" altLang="zh-CN" sz="3200">
                <a:solidFill>
                  <a:srgbClr val="FFFF00"/>
                </a:solidFill>
                <a:latin typeface="Constantia" pitchFamily="18" charset="0"/>
              </a:rPr>
              <a:t>……………….1       2       3       4       5</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标题 2"/>
          <p:cNvSpPr>
            <a:spLocks noGrp="1"/>
          </p:cNvSpPr>
          <p:nvPr>
            <p:ph type="title"/>
          </p:nvPr>
        </p:nvSpPr>
        <p:spPr/>
        <p:txBody>
          <a:bodyPr/>
          <a:lstStyle/>
          <a:p>
            <a:r>
              <a:rPr lang="zh-CN" altLang="en-US" smtClean="0"/>
              <a:t>问题设计原则</a:t>
            </a:r>
          </a:p>
        </p:txBody>
      </p:sp>
      <p:sp>
        <p:nvSpPr>
          <p:cNvPr id="45059" name="Rectangle 3"/>
          <p:cNvSpPr>
            <a:spLocks noGrp="1" noChangeArrowheads="1"/>
          </p:cNvSpPr>
          <p:nvPr>
            <p:ph idx="1"/>
          </p:nvPr>
        </p:nvSpPr>
        <p:spPr>
          <a:xfrm>
            <a:off x="957263" y="1935163"/>
            <a:ext cx="7400925" cy="3636962"/>
          </a:xfrm>
        </p:spPr>
        <p:txBody>
          <a:bodyPr/>
          <a:lstStyle/>
          <a:p>
            <a:r>
              <a:rPr lang="zh-CN" altLang="en-US" sz="2800" b="1" smtClean="0">
                <a:solidFill>
                  <a:srgbClr val="FFFF00"/>
                </a:solidFill>
                <a:latin typeface="楷体_GB2312" pitchFamily="49" charset="-122"/>
                <a:ea typeface="楷体_GB2312" pitchFamily="49" charset="-122"/>
              </a:rPr>
              <a:t>问题务求明确； </a:t>
            </a:r>
          </a:p>
          <a:p>
            <a:r>
              <a:rPr lang="zh-CN" altLang="en-US" sz="2800" b="1" smtClean="0">
                <a:solidFill>
                  <a:srgbClr val="FFFF00"/>
                </a:solidFill>
                <a:latin typeface="楷体_GB2312" pitchFamily="49" charset="-122"/>
                <a:ea typeface="楷体_GB2312" pitchFamily="49" charset="-122"/>
              </a:rPr>
              <a:t>避免摸棱两可，选项周全互斥； </a:t>
            </a:r>
          </a:p>
          <a:p>
            <a:r>
              <a:rPr lang="zh-CN" altLang="en-US" sz="2800" b="1" smtClean="0">
                <a:solidFill>
                  <a:srgbClr val="FFFF00"/>
                </a:solidFill>
                <a:latin typeface="楷体_GB2312" pitchFamily="49" charset="-122"/>
                <a:ea typeface="楷体_GB2312" pitchFamily="49" charset="-122"/>
              </a:rPr>
              <a:t>受访者有能力、愿意回答； </a:t>
            </a:r>
          </a:p>
          <a:p>
            <a:r>
              <a:rPr lang="zh-CN" altLang="en-US" sz="2800" b="1" smtClean="0">
                <a:solidFill>
                  <a:srgbClr val="FFFF00"/>
                </a:solidFill>
                <a:latin typeface="楷体_GB2312" pitchFamily="49" charset="-122"/>
                <a:ea typeface="楷体_GB2312" pitchFamily="49" charset="-122"/>
              </a:rPr>
              <a:t>避开否定选项； </a:t>
            </a:r>
          </a:p>
          <a:p>
            <a:r>
              <a:rPr lang="zh-CN" altLang="en-US" sz="2800" b="1" smtClean="0">
                <a:solidFill>
                  <a:srgbClr val="FFFF00"/>
                </a:solidFill>
                <a:latin typeface="楷体_GB2312" pitchFamily="49" charset="-122"/>
                <a:ea typeface="楷体_GB2312" pitchFamily="49" charset="-122"/>
              </a:rPr>
              <a:t>避开带有倾向的选项或用词 ；</a:t>
            </a:r>
          </a:p>
          <a:p>
            <a:r>
              <a:rPr lang="en-US" altLang="zh-CN" sz="2800" b="1" smtClean="0">
                <a:solidFill>
                  <a:srgbClr val="FFFF00"/>
                </a:solidFill>
                <a:latin typeface="Times New Roman" pitchFamily="18" charset="0"/>
                <a:ea typeface="楷体_GB2312" pitchFamily="49" charset="-122"/>
              </a:rPr>
              <a:t>………</a:t>
            </a:r>
            <a:r>
              <a:rPr lang="en-US" altLang="zh-CN" sz="2800" b="1" smtClean="0">
                <a:solidFill>
                  <a:srgbClr val="FFFF00"/>
                </a:solidFill>
                <a:latin typeface="楷体_GB2312" pitchFamily="49" charset="-122"/>
                <a:ea typeface="楷体_GB2312" pitchFamily="49" charset="-122"/>
              </a:rPr>
              <a:t>..</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标题 1"/>
          <p:cNvSpPr>
            <a:spLocks noGrp="1"/>
          </p:cNvSpPr>
          <p:nvPr>
            <p:ph type="title"/>
          </p:nvPr>
        </p:nvSpPr>
        <p:spPr/>
        <p:txBody>
          <a:bodyPr/>
          <a:lstStyle/>
          <a:p>
            <a:r>
              <a:rPr lang="zh-CN" altLang="en-US" smtClean="0"/>
              <a:t>心理病句举例</a:t>
            </a:r>
          </a:p>
        </p:txBody>
      </p:sp>
      <p:sp>
        <p:nvSpPr>
          <p:cNvPr id="46083" name="Rectangle 3"/>
          <p:cNvSpPr>
            <a:spLocks noGrp="1" noChangeArrowheads="1"/>
          </p:cNvSpPr>
          <p:nvPr>
            <p:ph idx="1"/>
          </p:nvPr>
        </p:nvSpPr>
        <p:spPr/>
        <p:txBody>
          <a:bodyPr/>
          <a:lstStyle/>
          <a:p>
            <a:r>
              <a:rPr lang="zh-CN" altLang="en-US" sz="2800" b="1" smtClean="0">
                <a:latin typeface="楷体_GB2312" pitchFamily="49" charset="-122"/>
                <a:ea typeface="楷体_GB2312" pitchFamily="49" charset="-122"/>
              </a:rPr>
              <a:t>避免</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暗示</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，防止诱答。                      </a:t>
            </a:r>
            <a:r>
              <a:rPr lang="zh-CN" altLang="en-US" sz="2800" smtClean="0">
                <a:latin typeface="楷体_GB2312" pitchFamily="49" charset="-122"/>
                <a:ea typeface="楷体_GB2312" pitchFamily="49" charset="-122"/>
              </a:rPr>
              <a:t> </a:t>
            </a:r>
            <a:r>
              <a:rPr lang="zh-CN" altLang="en-US" sz="2800" b="1" smtClean="0">
                <a:solidFill>
                  <a:srgbClr val="FFFF00"/>
                </a:solidFill>
                <a:latin typeface="Times New Roman" pitchFamily="18" charset="0"/>
                <a:ea typeface="楷体_GB2312" pitchFamily="49" charset="-122"/>
              </a:rPr>
              <a:t>“</a:t>
            </a:r>
            <a:r>
              <a:rPr lang="zh-CN" altLang="en-US" sz="2800" b="1" u="sng" smtClean="0">
                <a:solidFill>
                  <a:srgbClr val="FFFF00"/>
                </a:solidFill>
                <a:latin typeface="楷体_GB2312" pitchFamily="49" charset="-122"/>
                <a:ea typeface="楷体_GB2312" pitchFamily="49" charset="-122"/>
              </a:rPr>
              <a:t>玩游戏机常常会影响学习</a:t>
            </a:r>
            <a:r>
              <a:rPr lang="zh-CN" altLang="en-US" sz="2800" b="1" smtClean="0">
                <a:solidFill>
                  <a:srgbClr val="FFFF00"/>
                </a:solidFill>
                <a:latin typeface="楷体_GB2312" pitchFamily="49" charset="-122"/>
                <a:ea typeface="楷体_GB2312" pitchFamily="49" charset="-122"/>
              </a:rPr>
              <a:t>，你爱玩游戏机吗？</a:t>
            </a:r>
            <a:r>
              <a:rPr lang="zh-CN" altLang="en-US" sz="2800" b="1" smtClean="0">
                <a:solidFill>
                  <a:srgbClr val="FFFF00"/>
                </a:solidFill>
                <a:latin typeface="Times New Roman" pitchFamily="18" charset="0"/>
                <a:ea typeface="楷体_GB2312" pitchFamily="49" charset="-122"/>
              </a:rPr>
              <a:t>”</a:t>
            </a:r>
            <a:r>
              <a:rPr lang="zh-CN" altLang="en-US" sz="2800" b="1" smtClean="0">
                <a:solidFill>
                  <a:schemeClr val="bg1"/>
                </a:solidFill>
                <a:latin typeface="楷体_GB2312" pitchFamily="49" charset="-122"/>
                <a:ea typeface="楷体_GB2312" pitchFamily="49" charset="-122"/>
              </a:rPr>
              <a:t> </a:t>
            </a:r>
          </a:p>
          <a:p>
            <a:r>
              <a:rPr lang="zh-CN" altLang="en-US" sz="2800" b="1" smtClean="0">
                <a:latin typeface="楷体_GB2312" pitchFamily="49" charset="-122"/>
                <a:ea typeface="楷体_GB2312" pitchFamily="49" charset="-122"/>
              </a:rPr>
              <a:t>避免</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默认</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，不要问一致公认的问题。           </a:t>
            </a:r>
            <a:r>
              <a:rPr lang="zh-CN" altLang="en-US" sz="2800" b="1" smtClean="0">
                <a:solidFill>
                  <a:srgbClr val="FFFF00"/>
                </a:solidFill>
                <a:latin typeface="Times New Roman" pitchFamily="18" charset="0"/>
                <a:ea typeface="楷体_GB2312" pitchFamily="49" charset="-122"/>
              </a:rPr>
              <a:t>“</a:t>
            </a:r>
            <a:r>
              <a:rPr lang="zh-CN" altLang="en-US" sz="2800" b="1" smtClean="0">
                <a:solidFill>
                  <a:srgbClr val="FFFF00"/>
                </a:solidFill>
                <a:latin typeface="楷体_GB2312" pitchFamily="49" charset="-122"/>
                <a:ea typeface="楷体_GB2312" pitchFamily="49" charset="-122"/>
              </a:rPr>
              <a:t>你认为教师</a:t>
            </a:r>
            <a:r>
              <a:rPr lang="zh-CN" altLang="en-US" sz="2800" b="1" u="sng" smtClean="0">
                <a:solidFill>
                  <a:srgbClr val="FFFF00"/>
                </a:solidFill>
                <a:latin typeface="楷体_GB2312" pitchFamily="49" charset="-122"/>
                <a:ea typeface="楷体_GB2312" pitchFamily="49" charset="-122"/>
              </a:rPr>
              <a:t>应该尊重学生</a:t>
            </a:r>
            <a:r>
              <a:rPr lang="zh-CN" altLang="en-US" sz="2800" b="1" smtClean="0">
                <a:solidFill>
                  <a:srgbClr val="FFFF00"/>
                </a:solidFill>
                <a:latin typeface="楷体_GB2312" pitchFamily="49" charset="-122"/>
                <a:ea typeface="楷体_GB2312" pitchFamily="49" charset="-122"/>
              </a:rPr>
              <a:t>吗？</a:t>
            </a:r>
            <a:r>
              <a:rPr lang="zh-CN" altLang="en-US" sz="2800" b="1" smtClean="0">
                <a:solidFill>
                  <a:srgbClr val="FFFF00"/>
                </a:solidFill>
                <a:latin typeface="Times New Roman" pitchFamily="18" charset="0"/>
                <a:ea typeface="楷体_GB2312" pitchFamily="49" charset="-122"/>
              </a:rPr>
              <a:t>”</a:t>
            </a:r>
            <a:r>
              <a:rPr lang="zh-CN" altLang="en-US" sz="2800" b="1" smtClean="0">
                <a:solidFill>
                  <a:schemeClr val="bg1"/>
                </a:solidFill>
                <a:latin typeface="楷体_GB2312" pitchFamily="49" charset="-122"/>
                <a:ea typeface="楷体_GB2312" pitchFamily="49" charset="-122"/>
              </a:rPr>
              <a:t> </a:t>
            </a:r>
          </a:p>
          <a:p>
            <a:r>
              <a:rPr lang="zh-CN" altLang="en-US" sz="2800" b="1" smtClean="0">
                <a:latin typeface="楷体_GB2312" pitchFamily="49" charset="-122"/>
                <a:ea typeface="楷体_GB2312" pitchFamily="49" charset="-122"/>
              </a:rPr>
              <a:t>避免</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社会认可效应</a:t>
            </a:r>
            <a:r>
              <a:rPr lang="zh-CN" altLang="en-US" sz="2800" b="1" smtClean="0">
                <a:latin typeface="Times New Roman" pitchFamily="18" charset="0"/>
                <a:ea typeface="楷体_GB2312" pitchFamily="49" charset="-122"/>
              </a:rPr>
              <a:t>”</a:t>
            </a:r>
            <a:r>
              <a:rPr lang="zh-CN" altLang="en-US" sz="2800" b="1" smtClean="0">
                <a:latin typeface="楷体_GB2312" pitchFamily="49" charset="-122"/>
                <a:ea typeface="楷体_GB2312" pitchFamily="49" charset="-122"/>
              </a:rPr>
              <a:t>，使问题看起来是中性的，不致使回答者产生焦虑。                           </a:t>
            </a:r>
            <a:r>
              <a:rPr lang="zh-CN" altLang="en-US" sz="2800" b="1" smtClean="0">
                <a:solidFill>
                  <a:srgbClr val="FFFF00"/>
                </a:solidFill>
                <a:latin typeface="Times New Roman" pitchFamily="18" charset="0"/>
                <a:ea typeface="楷体_GB2312" pitchFamily="49" charset="-122"/>
              </a:rPr>
              <a:t>“</a:t>
            </a:r>
            <a:r>
              <a:rPr lang="zh-CN" altLang="en-US" sz="2800" b="1" smtClean="0">
                <a:solidFill>
                  <a:srgbClr val="FFFF00"/>
                </a:solidFill>
                <a:latin typeface="楷体_GB2312" pitchFamily="49" charset="-122"/>
                <a:ea typeface="楷体_GB2312" pitchFamily="49" charset="-122"/>
              </a:rPr>
              <a:t>你经常</a:t>
            </a:r>
            <a:r>
              <a:rPr lang="zh-CN" altLang="en-US" sz="2800" b="1" u="sng" smtClean="0">
                <a:solidFill>
                  <a:srgbClr val="FFFF00"/>
                </a:solidFill>
                <a:latin typeface="楷体_GB2312" pitchFamily="49" charset="-122"/>
                <a:ea typeface="楷体_GB2312" pitchFamily="49" charset="-122"/>
              </a:rPr>
              <a:t>抄别人的作业</a:t>
            </a:r>
            <a:r>
              <a:rPr lang="zh-CN" altLang="en-US" sz="2800" b="1" smtClean="0">
                <a:solidFill>
                  <a:srgbClr val="FFFF00"/>
                </a:solidFill>
                <a:latin typeface="楷体_GB2312" pitchFamily="49" charset="-122"/>
                <a:ea typeface="楷体_GB2312" pitchFamily="49" charset="-122"/>
              </a:rPr>
              <a:t>吗？</a:t>
            </a:r>
            <a:r>
              <a:rPr lang="zh-CN" altLang="en-US" sz="2800" b="1" smtClean="0">
                <a:solidFill>
                  <a:srgbClr val="FFFF00"/>
                </a:solidFill>
                <a:latin typeface="Times New Roman" pitchFamily="18" charset="0"/>
                <a:ea typeface="楷体_GB2312" pitchFamily="49" charset="-122"/>
              </a:rPr>
              <a:t>”</a:t>
            </a:r>
            <a:r>
              <a:rPr lang="zh-CN" altLang="en-US" sz="2800" b="1" smtClean="0">
                <a:solidFill>
                  <a:srgbClr val="FFFF00"/>
                </a:solidFill>
                <a:latin typeface="楷体_GB2312" pitchFamily="49" charset="-122"/>
                <a:ea typeface="楷体_GB2312" pitchFamily="49" charset="-122"/>
              </a:rPr>
              <a:t> </a:t>
            </a:r>
            <a:r>
              <a:rPr lang="zh-CN" altLang="en-US" sz="2800" b="1" smtClean="0">
                <a:solidFill>
                  <a:srgbClr val="FFFF00"/>
                </a:solidFill>
                <a:latin typeface="Times New Roman" pitchFamily="18" charset="0"/>
                <a:ea typeface="楷体_GB2312" pitchFamily="49" charset="-122"/>
              </a:rPr>
              <a:t>“</a:t>
            </a:r>
            <a:r>
              <a:rPr lang="zh-CN" altLang="en-US" sz="2800" b="1" smtClean="0">
                <a:solidFill>
                  <a:srgbClr val="FFFF00"/>
                </a:solidFill>
                <a:latin typeface="楷体_GB2312" pitchFamily="49" charset="-122"/>
                <a:ea typeface="楷体_GB2312" pitchFamily="49" charset="-122"/>
              </a:rPr>
              <a:t>你曾经</a:t>
            </a:r>
            <a:r>
              <a:rPr lang="zh-CN" altLang="en-US" sz="2800" b="1" u="sng" smtClean="0">
                <a:solidFill>
                  <a:srgbClr val="FFFF00"/>
                </a:solidFill>
                <a:latin typeface="楷体_GB2312" pitchFamily="49" charset="-122"/>
                <a:ea typeface="楷体_GB2312" pitchFamily="49" charset="-122"/>
              </a:rPr>
              <a:t>惩罚过学生</a:t>
            </a:r>
            <a:r>
              <a:rPr lang="zh-CN" altLang="en-US" sz="2800" b="1" smtClean="0">
                <a:solidFill>
                  <a:srgbClr val="FFFF00"/>
                </a:solidFill>
                <a:latin typeface="楷体_GB2312" pitchFamily="49" charset="-122"/>
                <a:ea typeface="楷体_GB2312" pitchFamily="49" charset="-122"/>
              </a:rPr>
              <a:t>吗？</a:t>
            </a:r>
            <a:r>
              <a:rPr lang="zh-CN" altLang="en-US" sz="2800" b="1" smtClean="0">
                <a:solidFill>
                  <a:srgbClr val="FFFF00"/>
                </a:solidFill>
                <a:latin typeface="Times New Roman" pitchFamily="18" charset="0"/>
                <a:ea typeface="楷体_GB2312" pitchFamily="49" charset="-122"/>
              </a:rPr>
              <a:t>”</a:t>
            </a:r>
            <a:r>
              <a:rPr lang="zh-CN" altLang="en-US" sz="2800" b="1" smtClean="0">
                <a:solidFill>
                  <a:schemeClr val="bg1"/>
                </a:solidFill>
                <a:latin typeface="楷体_GB2312" pitchFamily="49" charset="-122"/>
                <a:ea typeface="楷体_GB2312" pitchFamily="49" charset="-122"/>
              </a:rPr>
              <a:t> </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标题 1"/>
          <p:cNvSpPr>
            <a:spLocks noGrp="1"/>
          </p:cNvSpPr>
          <p:nvPr>
            <p:ph type="title"/>
          </p:nvPr>
        </p:nvSpPr>
        <p:spPr/>
        <p:txBody>
          <a:bodyPr/>
          <a:lstStyle/>
          <a:p>
            <a:r>
              <a:rPr lang="zh-CN" altLang="en-US" smtClean="0"/>
              <a:t>问题编排的一般顺序</a:t>
            </a:r>
          </a:p>
        </p:txBody>
      </p:sp>
      <p:sp>
        <p:nvSpPr>
          <p:cNvPr id="47107" name="Rectangle 3"/>
          <p:cNvSpPr>
            <a:spLocks noGrp="1" noChangeArrowheads="1"/>
          </p:cNvSpPr>
          <p:nvPr>
            <p:ph idx="1"/>
          </p:nvPr>
        </p:nvSpPr>
        <p:spPr>
          <a:xfrm>
            <a:off x="628650" y="2220913"/>
            <a:ext cx="8229600" cy="3208337"/>
          </a:xfrm>
        </p:spPr>
        <p:txBody>
          <a:bodyPr/>
          <a:lstStyle/>
          <a:p>
            <a:r>
              <a:rPr lang="zh-CN" altLang="en-US" sz="2400" b="1" u="sng" smtClean="0">
                <a:solidFill>
                  <a:srgbClr val="FFFF00"/>
                </a:solidFill>
                <a:latin typeface="楷体_GB2312" pitchFamily="49" charset="-122"/>
                <a:ea typeface="楷体_GB2312" pitchFamily="49" charset="-122"/>
              </a:rPr>
              <a:t>题型</a:t>
            </a:r>
            <a:r>
              <a:rPr lang="zh-CN" altLang="en-US" sz="2400" b="1" smtClean="0">
                <a:solidFill>
                  <a:srgbClr val="FFFF00"/>
                </a:solidFill>
                <a:latin typeface="楷体_GB2312" pitchFamily="49" charset="-122"/>
                <a:ea typeface="楷体_GB2312" pitchFamily="49" charset="-122"/>
              </a:rPr>
              <a:t>：先封闭后开放；</a:t>
            </a:r>
          </a:p>
          <a:p>
            <a:r>
              <a:rPr lang="zh-CN" altLang="en-US" sz="2400" b="1" u="sng" smtClean="0">
                <a:solidFill>
                  <a:srgbClr val="FFFF00"/>
                </a:solidFill>
                <a:latin typeface="楷体_GB2312" pitchFamily="49" charset="-122"/>
                <a:ea typeface="楷体_GB2312" pitchFamily="49" charset="-122"/>
              </a:rPr>
              <a:t>内容</a:t>
            </a:r>
            <a:r>
              <a:rPr lang="zh-CN" altLang="en-US" sz="2400" b="1" smtClean="0">
                <a:solidFill>
                  <a:srgbClr val="FFFF00"/>
                </a:solidFill>
                <a:latin typeface="楷体_GB2312" pitchFamily="49" charset="-122"/>
                <a:ea typeface="楷体_GB2312" pitchFamily="49" charset="-122"/>
              </a:rPr>
              <a:t>：先简单、事实、知识，后复杂、敏感、态度；</a:t>
            </a:r>
            <a:r>
              <a:rPr lang="zh-CN" altLang="en-US" sz="2400" b="1" smtClean="0">
                <a:solidFill>
                  <a:srgbClr val="FFFF00"/>
                </a:solidFill>
                <a:ea typeface="楷体_GB2312" pitchFamily="49" charset="-122"/>
              </a:rPr>
              <a:t> </a:t>
            </a:r>
          </a:p>
          <a:p>
            <a:r>
              <a:rPr lang="zh-CN" altLang="en-US" sz="2400" b="1" u="sng" smtClean="0">
                <a:solidFill>
                  <a:srgbClr val="FFFF00"/>
                </a:solidFill>
                <a:latin typeface="楷体_GB2312" pitchFamily="49" charset="-122"/>
                <a:ea typeface="楷体_GB2312" pitchFamily="49" charset="-122"/>
              </a:rPr>
              <a:t>逻辑</a:t>
            </a:r>
            <a:r>
              <a:rPr lang="zh-CN" altLang="en-US" sz="2400" b="1" smtClean="0">
                <a:solidFill>
                  <a:srgbClr val="FFFF00"/>
                </a:solidFill>
                <a:latin typeface="楷体_GB2312" pitchFamily="49" charset="-122"/>
                <a:ea typeface="楷体_GB2312" pitchFamily="49" charset="-122"/>
              </a:rPr>
              <a:t>：归类</a:t>
            </a:r>
            <a:r>
              <a:rPr lang="en-US" altLang="zh-CN" sz="2400" b="1" smtClean="0">
                <a:solidFill>
                  <a:srgbClr val="FFFF00"/>
                </a:solidFill>
                <a:latin typeface="楷体_GB2312" pitchFamily="49" charset="-122"/>
                <a:ea typeface="楷体_GB2312" pitchFamily="49" charset="-122"/>
              </a:rPr>
              <a:t>\</a:t>
            </a:r>
            <a:r>
              <a:rPr lang="zh-CN" altLang="en-US" sz="2400" b="1" smtClean="0">
                <a:solidFill>
                  <a:srgbClr val="FFFF00"/>
                </a:solidFill>
                <a:latin typeface="楷体_GB2312" pitchFamily="49" charset="-122"/>
                <a:ea typeface="楷体_GB2312" pitchFamily="49" charset="-122"/>
              </a:rPr>
              <a:t>随机 ；方便登录、便于回答</a:t>
            </a:r>
            <a:r>
              <a:rPr lang="zh-CN" altLang="en-US" sz="2400" b="1" smtClean="0">
                <a:solidFill>
                  <a:srgbClr val="FFFF00"/>
                </a:solidFill>
                <a:ea typeface="楷体_GB2312" pitchFamily="49" charset="-122"/>
              </a:rPr>
              <a:t> </a:t>
            </a:r>
          </a:p>
          <a:p>
            <a:r>
              <a:rPr lang="zh-CN" altLang="en-US" sz="2400" b="1" u="sng" smtClean="0">
                <a:solidFill>
                  <a:srgbClr val="FFFF00"/>
                </a:solidFill>
                <a:ea typeface="楷体_GB2312" pitchFamily="49" charset="-122"/>
              </a:rPr>
              <a:t>技巧</a:t>
            </a:r>
            <a:r>
              <a:rPr lang="zh-CN" altLang="en-US" sz="2400" b="1" smtClean="0">
                <a:solidFill>
                  <a:srgbClr val="FFFF00"/>
                </a:solidFill>
                <a:ea typeface="楷体_GB2312" pitchFamily="49" charset="-122"/>
              </a:rPr>
              <a:t>：受访者背景（人口学资料）放在最后</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标题 1"/>
          <p:cNvSpPr>
            <a:spLocks noGrp="1"/>
          </p:cNvSpPr>
          <p:nvPr>
            <p:ph type="title"/>
          </p:nvPr>
        </p:nvSpPr>
        <p:spPr/>
        <p:txBody>
          <a:bodyPr/>
          <a:lstStyle/>
          <a:p>
            <a:r>
              <a:rPr lang="zh-CN" altLang="en-US" smtClean="0"/>
              <a:t>六、实验研究之规范</a:t>
            </a:r>
          </a:p>
        </p:txBody>
      </p:sp>
      <p:sp>
        <p:nvSpPr>
          <p:cNvPr id="48131" name="内容占位符 2"/>
          <p:cNvSpPr>
            <a:spLocks noGrp="1"/>
          </p:cNvSpPr>
          <p:nvPr>
            <p:ph idx="1"/>
          </p:nvPr>
        </p:nvSpPr>
        <p:spPr/>
        <p:txBody>
          <a:bodyPr/>
          <a:lstStyle/>
          <a:p>
            <a:r>
              <a:rPr lang="zh-CN" altLang="en-US" sz="2800" b="1" smtClean="0"/>
              <a:t>实验研究必须有控制；</a:t>
            </a:r>
            <a:endParaRPr lang="en-US" altLang="zh-CN" sz="2800" b="1" smtClean="0"/>
          </a:p>
          <a:p>
            <a:r>
              <a:rPr lang="zh-CN" altLang="en-US" sz="2800" b="1" smtClean="0"/>
              <a:t>实验中各种变量必须清楚明了；</a:t>
            </a:r>
            <a:endParaRPr lang="en-US" altLang="zh-CN" sz="2800" b="1" smtClean="0"/>
          </a:p>
          <a:p>
            <a:r>
              <a:rPr lang="zh-CN" altLang="en-US" sz="2800" b="1" smtClean="0"/>
              <a:t>实验设计的模式必须明确，不同的模式适合不同的统计处理；</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33" name="Rectangle 25"/>
          <p:cNvSpPr>
            <a:spLocks noChangeArrowheads="1"/>
          </p:cNvSpPr>
          <p:nvPr/>
        </p:nvSpPr>
        <p:spPr bwMode="auto">
          <a:xfrm>
            <a:off x="533400" y="1571612"/>
            <a:ext cx="7391400" cy="41148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fontAlgn="auto">
              <a:spcBef>
                <a:spcPts val="0"/>
              </a:spcBef>
              <a:spcAft>
                <a:spcPts val="0"/>
              </a:spcAft>
              <a:defRPr/>
            </a:pPr>
            <a:endParaRPr lang="zh-CN" altLang="en-US" dirty="0">
              <a:solidFill>
                <a:srgbClr val="FFFF00"/>
              </a:solidFill>
            </a:endParaRPr>
          </a:p>
        </p:txBody>
      </p:sp>
      <p:sp>
        <p:nvSpPr>
          <p:cNvPr id="17412" name="Text Box 4"/>
          <p:cNvSpPr txBox="1">
            <a:spLocks noChangeArrowheads="1"/>
          </p:cNvSpPr>
          <p:nvPr/>
        </p:nvSpPr>
        <p:spPr bwMode="auto">
          <a:xfrm>
            <a:off x="857250" y="457200"/>
            <a:ext cx="6291263" cy="769938"/>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zh-CN" altLang="en-US" sz="4400">
                <a:latin typeface="+mj-ea"/>
                <a:ea typeface="+mj-ea"/>
              </a:rPr>
              <a:t>实验研究的逻辑框架</a:t>
            </a:r>
            <a:r>
              <a:rPr lang="zh-CN" altLang="en-US" sz="2800">
                <a:latin typeface="+mj-ea"/>
                <a:ea typeface="+mj-ea"/>
              </a:rPr>
              <a:t> </a:t>
            </a:r>
          </a:p>
        </p:txBody>
      </p:sp>
      <p:sp>
        <p:nvSpPr>
          <p:cNvPr id="49158" name="Text Box 5"/>
          <p:cNvSpPr txBox="1">
            <a:spLocks noChangeArrowheads="1"/>
          </p:cNvSpPr>
          <p:nvPr/>
        </p:nvSpPr>
        <p:spPr bwMode="auto">
          <a:xfrm>
            <a:off x="1219200" y="1676400"/>
            <a:ext cx="12192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操纵</a:t>
            </a:r>
            <a:r>
              <a:rPr lang="zh-CN" altLang="en-US">
                <a:latin typeface="Constantia" pitchFamily="18" charset="0"/>
              </a:rPr>
              <a:t> </a:t>
            </a:r>
          </a:p>
        </p:txBody>
      </p:sp>
      <p:sp>
        <p:nvSpPr>
          <p:cNvPr id="49159" name="Line 7"/>
          <p:cNvSpPr>
            <a:spLocks noChangeShapeType="1"/>
          </p:cNvSpPr>
          <p:nvPr/>
        </p:nvSpPr>
        <p:spPr bwMode="auto">
          <a:xfrm>
            <a:off x="1676400" y="2209800"/>
            <a:ext cx="0" cy="762000"/>
          </a:xfrm>
          <a:prstGeom prst="line">
            <a:avLst/>
          </a:prstGeom>
          <a:noFill/>
          <a:ln w="19050">
            <a:solidFill>
              <a:schemeClr val="bg1"/>
            </a:solidFill>
            <a:round/>
            <a:headEnd/>
            <a:tailEnd/>
          </a:ln>
        </p:spPr>
        <p:txBody>
          <a:bodyPr/>
          <a:lstStyle/>
          <a:p>
            <a:endParaRPr lang="zh-CN" altLang="en-US"/>
          </a:p>
        </p:txBody>
      </p:sp>
      <p:sp>
        <p:nvSpPr>
          <p:cNvPr id="49160" name="Text Box 8"/>
          <p:cNvSpPr txBox="1">
            <a:spLocks noChangeArrowheads="1"/>
          </p:cNvSpPr>
          <p:nvPr/>
        </p:nvSpPr>
        <p:spPr bwMode="auto">
          <a:xfrm>
            <a:off x="762000" y="3124200"/>
            <a:ext cx="1981200" cy="588963"/>
          </a:xfrm>
          <a:prstGeom prst="rect">
            <a:avLst/>
          </a:prstGeom>
          <a:solidFill>
            <a:schemeClr val="accent2"/>
          </a:solidFill>
          <a:ln w="9525">
            <a:solidFill>
              <a:srgbClr val="FFCC00"/>
            </a:solid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实验变量</a:t>
            </a:r>
            <a:r>
              <a:rPr lang="zh-CN" altLang="en-US">
                <a:latin typeface="Constantia" pitchFamily="18" charset="0"/>
              </a:rPr>
              <a:t> </a:t>
            </a:r>
          </a:p>
        </p:txBody>
      </p:sp>
      <p:sp>
        <p:nvSpPr>
          <p:cNvPr id="49161" name="Text Box 9"/>
          <p:cNvSpPr txBox="1">
            <a:spLocks noChangeArrowheads="1"/>
          </p:cNvSpPr>
          <p:nvPr/>
        </p:nvSpPr>
        <p:spPr bwMode="auto">
          <a:xfrm>
            <a:off x="3657600" y="1676400"/>
            <a:ext cx="10668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控制 </a:t>
            </a:r>
          </a:p>
        </p:txBody>
      </p:sp>
      <p:sp>
        <p:nvSpPr>
          <p:cNvPr id="49162" name="Line 10"/>
          <p:cNvSpPr>
            <a:spLocks noChangeShapeType="1"/>
          </p:cNvSpPr>
          <p:nvPr/>
        </p:nvSpPr>
        <p:spPr bwMode="auto">
          <a:xfrm>
            <a:off x="4114800" y="2209800"/>
            <a:ext cx="0" cy="762000"/>
          </a:xfrm>
          <a:prstGeom prst="line">
            <a:avLst/>
          </a:prstGeom>
          <a:noFill/>
          <a:ln w="19050">
            <a:solidFill>
              <a:schemeClr val="bg1"/>
            </a:solidFill>
            <a:round/>
            <a:headEnd/>
            <a:tailEnd/>
          </a:ln>
        </p:spPr>
        <p:txBody>
          <a:bodyPr/>
          <a:lstStyle/>
          <a:p>
            <a:endParaRPr lang="zh-CN" altLang="en-US"/>
          </a:p>
        </p:txBody>
      </p:sp>
      <p:sp>
        <p:nvSpPr>
          <p:cNvPr id="49163" name="Text Box 11"/>
          <p:cNvSpPr txBox="1">
            <a:spLocks noChangeArrowheads="1"/>
          </p:cNvSpPr>
          <p:nvPr/>
        </p:nvSpPr>
        <p:spPr bwMode="auto">
          <a:xfrm>
            <a:off x="3124200" y="3124200"/>
            <a:ext cx="2057400" cy="588963"/>
          </a:xfrm>
          <a:prstGeom prst="rect">
            <a:avLst/>
          </a:prstGeom>
          <a:solidFill>
            <a:schemeClr val="accent2"/>
          </a:solidFill>
          <a:ln w="9525">
            <a:solidFill>
              <a:srgbClr val="FFCC00"/>
            </a:solid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无关变量</a:t>
            </a:r>
            <a:r>
              <a:rPr lang="zh-CN" altLang="en-US">
                <a:latin typeface="Constantia" pitchFamily="18" charset="0"/>
              </a:rPr>
              <a:t> </a:t>
            </a:r>
          </a:p>
        </p:txBody>
      </p:sp>
      <p:sp>
        <p:nvSpPr>
          <p:cNvPr id="49164" name="Text Box 12"/>
          <p:cNvSpPr txBox="1">
            <a:spLocks noChangeArrowheads="1"/>
          </p:cNvSpPr>
          <p:nvPr/>
        </p:nvSpPr>
        <p:spPr bwMode="auto">
          <a:xfrm>
            <a:off x="6096000" y="1676400"/>
            <a:ext cx="12192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观测 </a:t>
            </a:r>
          </a:p>
        </p:txBody>
      </p:sp>
      <p:sp>
        <p:nvSpPr>
          <p:cNvPr id="49165" name="Line 13"/>
          <p:cNvSpPr>
            <a:spLocks noChangeShapeType="1"/>
          </p:cNvSpPr>
          <p:nvPr/>
        </p:nvSpPr>
        <p:spPr bwMode="auto">
          <a:xfrm>
            <a:off x="6553200" y="2209800"/>
            <a:ext cx="0" cy="762000"/>
          </a:xfrm>
          <a:prstGeom prst="line">
            <a:avLst/>
          </a:prstGeom>
          <a:noFill/>
          <a:ln w="19050">
            <a:solidFill>
              <a:schemeClr val="bg1"/>
            </a:solidFill>
            <a:round/>
            <a:headEnd/>
            <a:tailEnd/>
          </a:ln>
        </p:spPr>
        <p:txBody>
          <a:bodyPr/>
          <a:lstStyle/>
          <a:p>
            <a:endParaRPr lang="zh-CN" altLang="en-US"/>
          </a:p>
        </p:txBody>
      </p:sp>
      <p:sp>
        <p:nvSpPr>
          <p:cNvPr id="49166" name="Text Box 14"/>
          <p:cNvSpPr txBox="1">
            <a:spLocks noChangeArrowheads="1"/>
          </p:cNvSpPr>
          <p:nvPr/>
        </p:nvSpPr>
        <p:spPr bwMode="auto">
          <a:xfrm>
            <a:off x="5486400" y="3124200"/>
            <a:ext cx="2057400" cy="588963"/>
          </a:xfrm>
          <a:prstGeom prst="rect">
            <a:avLst/>
          </a:prstGeom>
          <a:solidFill>
            <a:schemeClr val="accent2"/>
          </a:solidFill>
          <a:ln w="9525">
            <a:solidFill>
              <a:srgbClr val="FFCC00"/>
            </a:solid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反应变量</a:t>
            </a:r>
            <a:r>
              <a:rPr lang="zh-CN" altLang="en-US">
                <a:latin typeface="Constantia" pitchFamily="18" charset="0"/>
              </a:rPr>
              <a:t> </a:t>
            </a:r>
          </a:p>
        </p:txBody>
      </p:sp>
      <p:sp>
        <p:nvSpPr>
          <p:cNvPr id="49167" name="Line 15"/>
          <p:cNvSpPr>
            <a:spLocks noChangeShapeType="1"/>
          </p:cNvSpPr>
          <p:nvPr/>
        </p:nvSpPr>
        <p:spPr bwMode="auto">
          <a:xfrm>
            <a:off x="1676400" y="3810000"/>
            <a:ext cx="0" cy="762000"/>
          </a:xfrm>
          <a:prstGeom prst="line">
            <a:avLst/>
          </a:prstGeom>
          <a:noFill/>
          <a:ln w="19050">
            <a:solidFill>
              <a:schemeClr val="bg1"/>
            </a:solidFill>
            <a:round/>
            <a:headEnd/>
            <a:tailEnd/>
          </a:ln>
        </p:spPr>
        <p:txBody>
          <a:bodyPr/>
          <a:lstStyle/>
          <a:p>
            <a:endParaRPr lang="zh-CN" altLang="en-US"/>
          </a:p>
        </p:txBody>
      </p:sp>
      <p:sp>
        <p:nvSpPr>
          <p:cNvPr id="49168" name="Line 17"/>
          <p:cNvSpPr>
            <a:spLocks noChangeShapeType="1"/>
          </p:cNvSpPr>
          <p:nvPr/>
        </p:nvSpPr>
        <p:spPr bwMode="auto">
          <a:xfrm>
            <a:off x="6553200" y="3810000"/>
            <a:ext cx="0" cy="762000"/>
          </a:xfrm>
          <a:prstGeom prst="line">
            <a:avLst/>
          </a:prstGeom>
          <a:noFill/>
          <a:ln w="19050">
            <a:solidFill>
              <a:schemeClr val="bg1"/>
            </a:solidFill>
            <a:round/>
            <a:headEnd/>
            <a:tailEnd/>
          </a:ln>
        </p:spPr>
        <p:txBody>
          <a:bodyPr/>
          <a:lstStyle/>
          <a:p>
            <a:endParaRPr lang="zh-CN" altLang="en-US"/>
          </a:p>
        </p:txBody>
      </p:sp>
      <p:sp>
        <p:nvSpPr>
          <p:cNvPr id="49169" name="Text Box 18"/>
          <p:cNvSpPr txBox="1">
            <a:spLocks noChangeArrowheads="1"/>
          </p:cNvSpPr>
          <p:nvPr/>
        </p:nvSpPr>
        <p:spPr bwMode="auto">
          <a:xfrm>
            <a:off x="914400" y="4724400"/>
            <a:ext cx="16002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自变量 </a:t>
            </a:r>
          </a:p>
        </p:txBody>
      </p:sp>
      <p:sp>
        <p:nvSpPr>
          <p:cNvPr id="49170" name="Text Box 20"/>
          <p:cNvSpPr txBox="1">
            <a:spLocks noChangeArrowheads="1"/>
          </p:cNvSpPr>
          <p:nvPr/>
        </p:nvSpPr>
        <p:spPr bwMode="auto">
          <a:xfrm>
            <a:off x="5638800" y="4724400"/>
            <a:ext cx="1752600" cy="579438"/>
          </a:xfrm>
          <a:prstGeom prst="rect">
            <a:avLst/>
          </a:prstGeom>
          <a:noFill/>
          <a:ln w="9525">
            <a:noFill/>
            <a:miter lim="800000"/>
            <a:headEnd/>
            <a:tailEnd/>
          </a:ln>
        </p:spPr>
        <p:txBody>
          <a:bodyPr>
            <a:spAutoFit/>
          </a:bodyPr>
          <a:lstStyle/>
          <a:p>
            <a:pPr algn="ctr">
              <a:spcBef>
                <a:spcPct val="50000"/>
              </a:spcBef>
            </a:pPr>
            <a:r>
              <a:rPr lang="zh-CN" altLang="en-US" sz="3200">
                <a:solidFill>
                  <a:schemeClr val="bg1"/>
                </a:solidFill>
                <a:latin typeface="楷体_GB2312" pitchFamily="49" charset="-122"/>
                <a:ea typeface="楷体_GB2312" pitchFamily="49" charset="-122"/>
              </a:rPr>
              <a:t>因变量</a:t>
            </a:r>
            <a:r>
              <a:rPr lang="zh-CN" altLang="en-US">
                <a:latin typeface="Constantia" pitchFamily="18" charset="0"/>
              </a:rPr>
              <a:t> </a:t>
            </a:r>
          </a:p>
        </p:txBody>
      </p:sp>
      <p:sp>
        <p:nvSpPr>
          <p:cNvPr id="49171" name="Text Box 22"/>
          <p:cNvSpPr txBox="1">
            <a:spLocks noChangeArrowheads="1"/>
          </p:cNvSpPr>
          <p:nvPr/>
        </p:nvSpPr>
        <p:spPr bwMode="auto">
          <a:xfrm>
            <a:off x="3200400" y="4724400"/>
            <a:ext cx="19050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因果关系</a:t>
            </a:r>
            <a:r>
              <a:rPr lang="zh-CN" altLang="en-US">
                <a:latin typeface="Constantia" pitchFamily="18" charset="0"/>
              </a:rPr>
              <a:t> </a:t>
            </a:r>
          </a:p>
        </p:txBody>
      </p:sp>
      <p:sp>
        <p:nvSpPr>
          <p:cNvPr id="49172" name="Line 23"/>
          <p:cNvSpPr>
            <a:spLocks noChangeShapeType="1"/>
          </p:cNvSpPr>
          <p:nvPr/>
        </p:nvSpPr>
        <p:spPr bwMode="auto">
          <a:xfrm>
            <a:off x="2286000" y="5029200"/>
            <a:ext cx="838200" cy="0"/>
          </a:xfrm>
          <a:prstGeom prst="line">
            <a:avLst/>
          </a:prstGeom>
          <a:noFill/>
          <a:ln w="19050">
            <a:solidFill>
              <a:schemeClr val="bg1"/>
            </a:solidFill>
            <a:round/>
            <a:headEnd/>
            <a:tailEnd/>
          </a:ln>
        </p:spPr>
        <p:txBody>
          <a:bodyPr/>
          <a:lstStyle/>
          <a:p>
            <a:endParaRPr lang="zh-CN" altLang="en-US"/>
          </a:p>
        </p:txBody>
      </p:sp>
      <p:sp>
        <p:nvSpPr>
          <p:cNvPr id="49173" name="Line 24"/>
          <p:cNvSpPr>
            <a:spLocks noChangeShapeType="1"/>
          </p:cNvSpPr>
          <p:nvPr/>
        </p:nvSpPr>
        <p:spPr bwMode="auto">
          <a:xfrm>
            <a:off x="4953000" y="5029200"/>
            <a:ext cx="838200" cy="0"/>
          </a:xfrm>
          <a:prstGeom prst="line">
            <a:avLst/>
          </a:prstGeom>
          <a:noFill/>
          <a:ln w="19050">
            <a:solidFill>
              <a:schemeClr val="bg1"/>
            </a:solidFill>
            <a:round/>
            <a:headE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58" name="Rectangle 42"/>
          <p:cNvSpPr>
            <a:spLocks noChangeArrowheads="1"/>
          </p:cNvSpPr>
          <p:nvPr/>
        </p:nvSpPr>
        <p:spPr bwMode="auto">
          <a:xfrm>
            <a:off x="152400" y="2057400"/>
            <a:ext cx="8305800" cy="29718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fontAlgn="auto">
              <a:spcBef>
                <a:spcPts val="0"/>
              </a:spcBef>
              <a:spcAft>
                <a:spcPts val="0"/>
              </a:spcAft>
              <a:defRPr/>
            </a:pPr>
            <a:endParaRPr lang="zh-CN" altLang="en-US"/>
          </a:p>
        </p:txBody>
      </p:sp>
      <p:sp>
        <p:nvSpPr>
          <p:cNvPr id="34822" name="Text Box 6"/>
          <p:cNvSpPr txBox="1">
            <a:spLocks noChangeArrowheads="1"/>
          </p:cNvSpPr>
          <p:nvPr/>
        </p:nvSpPr>
        <p:spPr bwMode="auto">
          <a:xfrm>
            <a:off x="304800" y="577850"/>
            <a:ext cx="5410200" cy="708025"/>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000" dirty="0">
                <a:latin typeface="+mj-ea"/>
                <a:ea typeface="+mj-ea"/>
              </a:rPr>
              <a:t>实验控制举例：</a:t>
            </a:r>
            <a:endParaRPr lang="zh-CN" altLang="en-US" sz="2400" dirty="0">
              <a:latin typeface="+mj-ea"/>
              <a:ea typeface="+mj-ea"/>
            </a:endParaRPr>
          </a:p>
        </p:txBody>
      </p:sp>
      <p:sp>
        <p:nvSpPr>
          <p:cNvPr id="50182" name="Rectangle 7"/>
          <p:cNvSpPr>
            <a:spLocks noChangeArrowheads="1"/>
          </p:cNvSpPr>
          <p:nvPr/>
        </p:nvSpPr>
        <p:spPr bwMode="auto">
          <a:xfrm>
            <a:off x="152400" y="1349375"/>
            <a:ext cx="8686800" cy="579438"/>
          </a:xfrm>
          <a:prstGeom prst="rect">
            <a:avLst/>
          </a:prstGeom>
          <a:noFill/>
          <a:ln w="9525">
            <a:noFill/>
            <a:miter lim="800000"/>
            <a:headEnd/>
            <a:tailEnd/>
          </a:ln>
        </p:spPr>
        <p:txBody>
          <a:bodyPr>
            <a:spAutoFit/>
          </a:bodyPr>
          <a:lstStyle/>
          <a:p>
            <a:r>
              <a:rPr lang="en-US" altLang="zh-CN" sz="3200">
                <a:solidFill>
                  <a:srgbClr val="FFFF00"/>
                </a:solidFill>
                <a:latin typeface="Times New Roman" pitchFamily="18" charset="0"/>
                <a:ea typeface="楷体_GB2312" pitchFamily="49" charset="-122"/>
              </a:rPr>
              <a:t>“</a:t>
            </a:r>
            <a:r>
              <a:rPr lang="zh-CN" altLang="en-US" sz="3200">
                <a:solidFill>
                  <a:srgbClr val="FFFF00"/>
                </a:solidFill>
                <a:latin typeface="楷体_GB2312" pitchFamily="49" charset="-122"/>
                <a:ea typeface="楷体_GB2312" pitchFamily="49" charset="-122"/>
              </a:rPr>
              <a:t>一项关于两种不同</a:t>
            </a:r>
            <a:r>
              <a:rPr lang="zh-CN" altLang="en-US" sz="3200" u="sng">
                <a:solidFill>
                  <a:srgbClr val="FFFF00"/>
                </a:solidFill>
                <a:latin typeface="楷体_GB2312" pitchFamily="49" charset="-122"/>
                <a:ea typeface="楷体_GB2312" pitchFamily="49" charset="-122"/>
              </a:rPr>
              <a:t>教学方法</a:t>
            </a:r>
            <a:r>
              <a:rPr lang="zh-CN" altLang="en-US" sz="3200">
                <a:solidFill>
                  <a:srgbClr val="FFFF00"/>
                </a:solidFill>
                <a:latin typeface="楷体_GB2312" pitchFamily="49" charset="-122"/>
                <a:ea typeface="楷体_GB2312" pitchFamily="49" charset="-122"/>
              </a:rPr>
              <a:t>的</a:t>
            </a:r>
            <a:r>
              <a:rPr lang="zh-CN" altLang="en-US" sz="3200" u="sng">
                <a:solidFill>
                  <a:srgbClr val="FFFF00"/>
                </a:solidFill>
                <a:latin typeface="楷体_GB2312" pitchFamily="49" charset="-122"/>
                <a:ea typeface="楷体_GB2312" pitchFamily="49" charset="-122"/>
              </a:rPr>
              <a:t>教学效果</a:t>
            </a:r>
            <a:r>
              <a:rPr lang="zh-CN" altLang="en-US" sz="3200">
                <a:solidFill>
                  <a:srgbClr val="FFFF00"/>
                </a:solidFill>
                <a:latin typeface="楷体_GB2312" pitchFamily="49" charset="-122"/>
                <a:ea typeface="楷体_GB2312" pitchFamily="49" charset="-122"/>
              </a:rPr>
              <a:t>研究</a:t>
            </a:r>
            <a:r>
              <a:rPr lang="zh-CN" altLang="en-US" sz="3200">
                <a:solidFill>
                  <a:srgbClr val="FFFF00"/>
                </a:solidFill>
                <a:latin typeface="Times New Roman" pitchFamily="18" charset="0"/>
                <a:ea typeface="楷体_GB2312" pitchFamily="49" charset="-122"/>
              </a:rPr>
              <a:t>”</a:t>
            </a:r>
            <a:endParaRPr lang="zh-CN" altLang="en-US" sz="3200">
              <a:solidFill>
                <a:srgbClr val="FFFF00"/>
              </a:solidFill>
              <a:latin typeface="楷体_GB2312" pitchFamily="49" charset="-122"/>
              <a:ea typeface="楷体_GB2312" pitchFamily="49" charset="-122"/>
            </a:endParaRPr>
          </a:p>
        </p:txBody>
      </p:sp>
      <p:sp>
        <p:nvSpPr>
          <p:cNvPr id="50183" name="Text Box 8"/>
          <p:cNvSpPr txBox="1">
            <a:spLocks noChangeArrowheads="1"/>
          </p:cNvSpPr>
          <p:nvPr/>
        </p:nvSpPr>
        <p:spPr bwMode="auto">
          <a:xfrm>
            <a:off x="152400" y="3276600"/>
            <a:ext cx="21336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同一所学校</a:t>
            </a:r>
          </a:p>
        </p:txBody>
      </p:sp>
      <p:sp>
        <p:nvSpPr>
          <p:cNvPr id="50184" name="Line 9"/>
          <p:cNvSpPr>
            <a:spLocks noChangeShapeType="1"/>
          </p:cNvSpPr>
          <p:nvPr/>
        </p:nvSpPr>
        <p:spPr bwMode="auto">
          <a:xfrm flipV="1">
            <a:off x="2133600" y="2895600"/>
            <a:ext cx="533400" cy="685800"/>
          </a:xfrm>
          <a:prstGeom prst="line">
            <a:avLst/>
          </a:prstGeom>
          <a:noFill/>
          <a:ln w="19050">
            <a:solidFill>
              <a:schemeClr val="bg1"/>
            </a:solidFill>
            <a:round/>
            <a:headEnd/>
            <a:tailEnd type="stealth" w="med" len="med"/>
          </a:ln>
        </p:spPr>
        <p:txBody>
          <a:bodyPr/>
          <a:lstStyle/>
          <a:p>
            <a:endParaRPr lang="zh-CN" altLang="en-US"/>
          </a:p>
        </p:txBody>
      </p:sp>
      <p:sp>
        <p:nvSpPr>
          <p:cNvPr id="50185" name="Line 10"/>
          <p:cNvSpPr>
            <a:spLocks noChangeShapeType="1"/>
          </p:cNvSpPr>
          <p:nvPr/>
        </p:nvSpPr>
        <p:spPr bwMode="auto">
          <a:xfrm>
            <a:off x="2133600" y="3657600"/>
            <a:ext cx="457200" cy="609600"/>
          </a:xfrm>
          <a:prstGeom prst="line">
            <a:avLst/>
          </a:prstGeom>
          <a:noFill/>
          <a:ln w="19050">
            <a:solidFill>
              <a:schemeClr val="bg1"/>
            </a:solidFill>
            <a:round/>
            <a:headEnd/>
            <a:tailEnd type="stealth" w="med" len="med"/>
          </a:ln>
        </p:spPr>
        <p:txBody>
          <a:bodyPr/>
          <a:lstStyle/>
          <a:p>
            <a:endParaRPr lang="zh-CN" altLang="en-US"/>
          </a:p>
        </p:txBody>
      </p:sp>
      <p:sp>
        <p:nvSpPr>
          <p:cNvPr id="50186" name="Text Box 11"/>
          <p:cNvSpPr txBox="1">
            <a:spLocks noChangeArrowheads="1"/>
          </p:cNvSpPr>
          <p:nvPr/>
        </p:nvSpPr>
        <p:spPr bwMode="auto">
          <a:xfrm>
            <a:off x="2667000" y="2133600"/>
            <a:ext cx="10668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方法</a:t>
            </a:r>
          </a:p>
        </p:txBody>
      </p:sp>
      <p:sp>
        <p:nvSpPr>
          <p:cNvPr id="50187" name="Text Box 15"/>
          <p:cNvSpPr txBox="1">
            <a:spLocks noChangeArrowheads="1"/>
          </p:cNvSpPr>
          <p:nvPr/>
        </p:nvSpPr>
        <p:spPr bwMode="auto">
          <a:xfrm>
            <a:off x="3810000" y="2133600"/>
            <a:ext cx="10668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教师</a:t>
            </a:r>
          </a:p>
        </p:txBody>
      </p:sp>
      <p:sp>
        <p:nvSpPr>
          <p:cNvPr id="50188" name="Text Box 16"/>
          <p:cNvSpPr txBox="1">
            <a:spLocks noChangeArrowheads="1"/>
          </p:cNvSpPr>
          <p:nvPr/>
        </p:nvSpPr>
        <p:spPr bwMode="auto">
          <a:xfrm>
            <a:off x="4800600" y="2133600"/>
            <a:ext cx="13716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学生</a:t>
            </a:r>
            <a:r>
              <a:rPr lang="en-US" altLang="zh-CN" sz="2800">
                <a:solidFill>
                  <a:schemeClr val="bg1"/>
                </a:solidFill>
                <a:latin typeface="Constantia" pitchFamily="18" charset="0"/>
                <a:ea typeface="楷体_GB2312" pitchFamily="49" charset="-122"/>
              </a:rPr>
              <a:t>R</a:t>
            </a:r>
          </a:p>
        </p:txBody>
      </p:sp>
      <p:sp>
        <p:nvSpPr>
          <p:cNvPr id="50189" name="Text Box 17"/>
          <p:cNvSpPr txBox="1">
            <a:spLocks noChangeArrowheads="1"/>
          </p:cNvSpPr>
          <p:nvPr/>
        </p:nvSpPr>
        <p:spPr bwMode="auto">
          <a:xfrm>
            <a:off x="2819400" y="25908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M</a:t>
            </a:r>
            <a:r>
              <a:rPr lang="en-US" altLang="zh-CN">
                <a:solidFill>
                  <a:schemeClr val="bg1"/>
                </a:solidFill>
                <a:latin typeface="Constantia" pitchFamily="18" charset="0"/>
              </a:rPr>
              <a:t>1</a:t>
            </a:r>
          </a:p>
        </p:txBody>
      </p:sp>
      <p:sp>
        <p:nvSpPr>
          <p:cNvPr id="50190" name="Text Box 18"/>
          <p:cNvSpPr txBox="1">
            <a:spLocks noChangeArrowheads="1"/>
          </p:cNvSpPr>
          <p:nvPr/>
        </p:nvSpPr>
        <p:spPr bwMode="auto">
          <a:xfrm>
            <a:off x="2819400" y="31242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M</a:t>
            </a:r>
            <a:r>
              <a:rPr lang="en-US" altLang="zh-CN">
                <a:solidFill>
                  <a:schemeClr val="bg1"/>
                </a:solidFill>
                <a:latin typeface="Constantia" pitchFamily="18" charset="0"/>
              </a:rPr>
              <a:t>1</a:t>
            </a:r>
          </a:p>
        </p:txBody>
      </p:sp>
      <p:sp>
        <p:nvSpPr>
          <p:cNvPr id="50191" name="Text Box 19"/>
          <p:cNvSpPr txBox="1">
            <a:spLocks noChangeArrowheads="1"/>
          </p:cNvSpPr>
          <p:nvPr/>
        </p:nvSpPr>
        <p:spPr bwMode="auto">
          <a:xfrm>
            <a:off x="2819400" y="36718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M</a:t>
            </a:r>
            <a:r>
              <a:rPr lang="en-US" altLang="zh-CN">
                <a:solidFill>
                  <a:schemeClr val="bg1"/>
                </a:solidFill>
                <a:latin typeface="Constantia" pitchFamily="18" charset="0"/>
              </a:rPr>
              <a:t>2</a:t>
            </a:r>
          </a:p>
        </p:txBody>
      </p:sp>
      <p:sp>
        <p:nvSpPr>
          <p:cNvPr id="50192" name="Text Box 20"/>
          <p:cNvSpPr txBox="1">
            <a:spLocks noChangeArrowheads="1"/>
          </p:cNvSpPr>
          <p:nvPr/>
        </p:nvSpPr>
        <p:spPr bwMode="auto">
          <a:xfrm>
            <a:off x="2819400" y="42052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M</a:t>
            </a:r>
            <a:r>
              <a:rPr lang="en-US" altLang="zh-CN">
                <a:solidFill>
                  <a:schemeClr val="bg1"/>
                </a:solidFill>
                <a:latin typeface="Constantia" pitchFamily="18" charset="0"/>
              </a:rPr>
              <a:t>2</a:t>
            </a:r>
          </a:p>
        </p:txBody>
      </p:sp>
      <p:sp>
        <p:nvSpPr>
          <p:cNvPr id="50193" name="Text Box 21"/>
          <p:cNvSpPr txBox="1">
            <a:spLocks noChangeArrowheads="1"/>
          </p:cNvSpPr>
          <p:nvPr/>
        </p:nvSpPr>
        <p:spPr bwMode="auto">
          <a:xfrm>
            <a:off x="3962400" y="25908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T1</a:t>
            </a:r>
            <a:endParaRPr lang="en-US" altLang="zh-CN">
              <a:solidFill>
                <a:schemeClr val="bg1"/>
              </a:solidFill>
              <a:latin typeface="Constantia" pitchFamily="18" charset="0"/>
            </a:endParaRPr>
          </a:p>
        </p:txBody>
      </p:sp>
      <p:sp>
        <p:nvSpPr>
          <p:cNvPr id="50194" name="Text Box 22"/>
          <p:cNvSpPr txBox="1">
            <a:spLocks noChangeArrowheads="1"/>
          </p:cNvSpPr>
          <p:nvPr/>
        </p:nvSpPr>
        <p:spPr bwMode="auto">
          <a:xfrm>
            <a:off x="3962400" y="31242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T2</a:t>
            </a:r>
            <a:endParaRPr lang="en-US" altLang="zh-CN">
              <a:solidFill>
                <a:schemeClr val="bg1"/>
              </a:solidFill>
              <a:latin typeface="Constantia" pitchFamily="18" charset="0"/>
            </a:endParaRPr>
          </a:p>
        </p:txBody>
      </p:sp>
      <p:sp>
        <p:nvSpPr>
          <p:cNvPr id="50195" name="Text Box 23"/>
          <p:cNvSpPr txBox="1">
            <a:spLocks noChangeArrowheads="1"/>
          </p:cNvSpPr>
          <p:nvPr/>
        </p:nvSpPr>
        <p:spPr bwMode="auto">
          <a:xfrm>
            <a:off x="3962400" y="36576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T1</a:t>
            </a:r>
            <a:endParaRPr lang="en-US" altLang="zh-CN">
              <a:solidFill>
                <a:schemeClr val="bg1"/>
              </a:solidFill>
              <a:latin typeface="Constantia" pitchFamily="18" charset="0"/>
            </a:endParaRPr>
          </a:p>
        </p:txBody>
      </p:sp>
      <p:sp>
        <p:nvSpPr>
          <p:cNvPr id="50196" name="Text Box 24"/>
          <p:cNvSpPr txBox="1">
            <a:spLocks noChangeArrowheads="1"/>
          </p:cNvSpPr>
          <p:nvPr/>
        </p:nvSpPr>
        <p:spPr bwMode="auto">
          <a:xfrm>
            <a:off x="3962400" y="42052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T2</a:t>
            </a:r>
            <a:endParaRPr lang="en-US" altLang="zh-CN">
              <a:solidFill>
                <a:schemeClr val="bg1"/>
              </a:solidFill>
              <a:latin typeface="Constantia" pitchFamily="18" charset="0"/>
            </a:endParaRPr>
          </a:p>
        </p:txBody>
      </p:sp>
      <p:sp>
        <p:nvSpPr>
          <p:cNvPr id="50197" name="Text Box 25"/>
          <p:cNvSpPr txBox="1">
            <a:spLocks noChangeArrowheads="1"/>
          </p:cNvSpPr>
          <p:nvPr/>
        </p:nvSpPr>
        <p:spPr bwMode="auto">
          <a:xfrm>
            <a:off x="5029200" y="25908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40</a:t>
            </a:r>
            <a:endParaRPr lang="en-US" altLang="zh-CN">
              <a:solidFill>
                <a:schemeClr val="bg1"/>
              </a:solidFill>
              <a:latin typeface="Constantia" pitchFamily="18" charset="0"/>
            </a:endParaRPr>
          </a:p>
        </p:txBody>
      </p:sp>
      <p:sp>
        <p:nvSpPr>
          <p:cNvPr id="50198" name="Text Box 26"/>
          <p:cNvSpPr txBox="1">
            <a:spLocks noChangeArrowheads="1"/>
          </p:cNvSpPr>
          <p:nvPr/>
        </p:nvSpPr>
        <p:spPr bwMode="auto">
          <a:xfrm>
            <a:off x="5029200" y="31384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40</a:t>
            </a:r>
            <a:endParaRPr lang="en-US" altLang="zh-CN">
              <a:solidFill>
                <a:schemeClr val="bg1"/>
              </a:solidFill>
              <a:latin typeface="Constantia" pitchFamily="18" charset="0"/>
            </a:endParaRPr>
          </a:p>
        </p:txBody>
      </p:sp>
      <p:sp>
        <p:nvSpPr>
          <p:cNvPr id="50199" name="Text Box 27"/>
          <p:cNvSpPr txBox="1">
            <a:spLocks noChangeArrowheads="1"/>
          </p:cNvSpPr>
          <p:nvPr/>
        </p:nvSpPr>
        <p:spPr bwMode="auto">
          <a:xfrm>
            <a:off x="5029200" y="36718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40</a:t>
            </a:r>
            <a:endParaRPr lang="en-US" altLang="zh-CN">
              <a:solidFill>
                <a:schemeClr val="bg1"/>
              </a:solidFill>
              <a:latin typeface="Constantia" pitchFamily="18" charset="0"/>
            </a:endParaRPr>
          </a:p>
        </p:txBody>
      </p:sp>
      <p:sp>
        <p:nvSpPr>
          <p:cNvPr id="50200" name="Text Box 28"/>
          <p:cNvSpPr txBox="1">
            <a:spLocks noChangeArrowheads="1"/>
          </p:cNvSpPr>
          <p:nvPr/>
        </p:nvSpPr>
        <p:spPr bwMode="auto">
          <a:xfrm>
            <a:off x="5029200" y="4205288"/>
            <a:ext cx="762000" cy="519112"/>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40</a:t>
            </a:r>
            <a:endParaRPr lang="en-US" altLang="zh-CN">
              <a:solidFill>
                <a:schemeClr val="bg1"/>
              </a:solidFill>
              <a:latin typeface="Constantia" pitchFamily="18" charset="0"/>
            </a:endParaRPr>
          </a:p>
        </p:txBody>
      </p:sp>
      <p:sp>
        <p:nvSpPr>
          <p:cNvPr id="50201" name="Line 29"/>
          <p:cNvSpPr>
            <a:spLocks noChangeShapeType="1"/>
          </p:cNvSpPr>
          <p:nvPr/>
        </p:nvSpPr>
        <p:spPr bwMode="auto">
          <a:xfrm>
            <a:off x="2743200" y="3657600"/>
            <a:ext cx="3048000" cy="0"/>
          </a:xfrm>
          <a:prstGeom prst="line">
            <a:avLst/>
          </a:prstGeom>
          <a:noFill/>
          <a:ln w="19050">
            <a:solidFill>
              <a:srgbClr val="FF7C80"/>
            </a:solidFill>
            <a:round/>
            <a:headEnd/>
            <a:tailEnd/>
          </a:ln>
        </p:spPr>
        <p:txBody>
          <a:bodyPr/>
          <a:lstStyle/>
          <a:p>
            <a:endParaRPr lang="zh-CN" altLang="en-US"/>
          </a:p>
        </p:txBody>
      </p:sp>
      <p:sp>
        <p:nvSpPr>
          <p:cNvPr id="50202" name="Line 30"/>
          <p:cNvSpPr>
            <a:spLocks noChangeShapeType="1"/>
          </p:cNvSpPr>
          <p:nvPr/>
        </p:nvSpPr>
        <p:spPr bwMode="auto">
          <a:xfrm>
            <a:off x="3962400" y="3124200"/>
            <a:ext cx="1828800" cy="0"/>
          </a:xfrm>
          <a:prstGeom prst="line">
            <a:avLst/>
          </a:prstGeom>
          <a:noFill/>
          <a:ln w="9525">
            <a:solidFill>
              <a:schemeClr val="bg1"/>
            </a:solidFill>
            <a:round/>
            <a:headEnd/>
            <a:tailEnd/>
          </a:ln>
        </p:spPr>
        <p:txBody>
          <a:bodyPr/>
          <a:lstStyle/>
          <a:p>
            <a:endParaRPr lang="zh-CN" altLang="en-US"/>
          </a:p>
        </p:txBody>
      </p:sp>
      <p:sp>
        <p:nvSpPr>
          <p:cNvPr id="50203" name="Line 31"/>
          <p:cNvSpPr>
            <a:spLocks noChangeShapeType="1"/>
          </p:cNvSpPr>
          <p:nvPr/>
        </p:nvSpPr>
        <p:spPr bwMode="auto">
          <a:xfrm>
            <a:off x="3886200" y="4191000"/>
            <a:ext cx="1905000" cy="0"/>
          </a:xfrm>
          <a:prstGeom prst="line">
            <a:avLst/>
          </a:prstGeom>
          <a:noFill/>
          <a:ln w="9525">
            <a:solidFill>
              <a:schemeClr val="bg1"/>
            </a:solidFill>
            <a:round/>
            <a:headEnd/>
            <a:tailEnd/>
          </a:ln>
        </p:spPr>
        <p:txBody>
          <a:bodyPr/>
          <a:lstStyle/>
          <a:p>
            <a:endParaRPr lang="zh-CN" altLang="en-US"/>
          </a:p>
        </p:txBody>
      </p:sp>
      <p:sp>
        <p:nvSpPr>
          <p:cNvPr id="50204" name="Text Box 32"/>
          <p:cNvSpPr txBox="1">
            <a:spLocks noChangeArrowheads="1"/>
          </p:cNvSpPr>
          <p:nvPr/>
        </p:nvSpPr>
        <p:spPr bwMode="auto">
          <a:xfrm>
            <a:off x="5791200" y="3216275"/>
            <a:ext cx="1752600" cy="822325"/>
          </a:xfrm>
          <a:prstGeom prst="rect">
            <a:avLst/>
          </a:prstGeom>
          <a:noFill/>
          <a:ln w="9525">
            <a:noFill/>
            <a:miter lim="800000"/>
            <a:headEnd/>
            <a:tailEnd/>
          </a:ln>
        </p:spPr>
        <p:txBody>
          <a:bodyPr>
            <a:spAutoFit/>
          </a:bodyPr>
          <a:lstStyle/>
          <a:p>
            <a:pPr>
              <a:spcBef>
                <a:spcPct val="50000"/>
              </a:spcBef>
            </a:pPr>
            <a:r>
              <a:rPr lang="zh-CN" altLang="en-US">
                <a:solidFill>
                  <a:schemeClr val="bg1"/>
                </a:solidFill>
                <a:latin typeface="楷体_GB2312" pitchFamily="49" charset="-122"/>
                <a:ea typeface="楷体_GB2312" pitchFamily="49" charset="-122"/>
              </a:rPr>
              <a:t>经统计矫正的测验成绩</a:t>
            </a:r>
            <a:endParaRPr lang="zh-CN" altLang="en-US">
              <a:latin typeface="Constantia" pitchFamily="18" charset="0"/>
            </a:endParaRPr>
          </a:p>
        </p:txBody>
      </p:sp>
      <p:sp>
        <p:nvSpPr>
          <p:cNvPr id="50205" name="Text Box 33"/>
          <p:cNvSpPr txBox="1">
            <a:spLocks noChangeArrowheads="1"/>
          </p:cNvSpPr>
          <p:nvPr/>
        </p:nvSpPr>
        <p:spPr bwMode="auto">
          <a:xfrm>
            <a:off x="7467600" y="2133600"/>
            <a:ext cx="10668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成绩</a:t>
            </a:r>
          </a:p>
        </p:txBody>
      </p:sp>
      <p:sp>
        <p:nvSpPr>
          <p:cNvPr id="50206" name="Text Box 34"/>
          <p:cNvSpPr txBox="1">
            <a:spLocks noChangeArrowheads="1"/>
          </p:cNvSpPr>
          <p:nvPr/>
        </p:nvSpPr>
        <p:spPr bwMode="auto">
          <a:xfrm>
            <a:off x="7620000" y="2590800"/>
            <a:ext cx="6858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O</a:t>
            </a:r>
            <a:r>
              <a:rPr lang="en-US" altLang="zh-CN">
                <a:solidFill>
                  <a:schemeClr val="bg1"/>
                </a:solidFill>
                <a:latin typeface="Constantia" pitchFamily="18" charset="0"/>
              </a:rPr>
              <a:t>1</a:t>
            </a:r>
          </a:p>
        </p:txBody>
      </p:sp>
      <p:sp>
        <p:nvSpPr>
          <p:cNvPr id="50207" name="Text Box 35"/>
          <p:cNvSpPr txBox="1">
            <a:spLocks noChangeArrowheads="1"/>
          </p:cNvSpPr>
          <p:nvPr/>
        </p:nvSpPr>
        <p:spPr bwMode="auto">
          <a:xfrm>
            <a:off x="7620000" y="31242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O</a:t>
            </a:r>
            <a:r>
              <a:rPr lang="en-US" altLang="zh-CN">
                <a:solidFill>
                  <a:schemeClr val="bg1"/>
                </a:solidFill>
                <a:latin typeface="Constantia" pitchFamily="18" charset="0"/>
              </a:rPr>
              <a:t>2</a:t>
            </a:r>
          </a:p>
        </p:txBody>
      </p:sp>
      <p:sp>
        <p:nvSpPr>
          <p:cNvPr id="50208" name="Text Box 36"/>
          <p:cNvSpPr txBox="1">
            <a:spLocks noChangeArrowheads="1"/>
          </p:cNvSpPr>
          <p:nvPr/>
        </p:nvSpPr>
        <p:spPr bwMode="auto">
          <a:xfrm>
            <a:off x="7620000" y="3657600"/>
            <a:ext cx="6858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O</a:t>
            </a:r>
            <a:r>
              <a:rPr lang="en-US" altLang="zh-CN">
                <a:solidFill>
                  <a:schemeClr val="bg1"/>
                </a:solidFill>
                <a:latin typeface="Constantia" pitchFamily="18" charset="0"/>
              </a:rPr>
              <a:t>3</a:t>
            </a:r>
          </a:p>
        </p:txBody>
      </p:sp>
      <p:sp>
        <p:nvSpPr>
          <p:cNvPr id="50209" name="Text Box 37"/>
          <p:cNvSpPr txBox="1">
            <a:spLocks noChangeArrowheads="1"/>
          </p:cNvSpPr>
          <p:nvPr/>
        </p:nvSpPr>
        <p:spPr bwMode="auto">
          <a:xfrm>
            <a:off x="7620000" y="4191000"/>
            <a:ext cx="762000" cy="519113"/>
          </a:xfrm>
          <a:prstGeom prst="rect">
            <a:avLst/>
          </a:prstGeom>
          <a:noFill/>
          <a:ln w="9525">
            <a:noFill/>
            <a:miter lim="800000"/>
            <a:headEnd/>
            <a:tailEnd/>
          </a:ln>
        </p:spPr>
        <p:txBody>
          <a:bodyPr>
            <a:spAutoFit/>
          </a:bodyPr>
          <a:lstStyle/>
          <a:p>
            <a:pPr>
              <a:spcBef>
                <a:spcPct val="50000"/>
              </a:spcBef>
            </a:pPr>
            <a:r>
              <a:rPr lang="en-US" altLang="zh-CN" sz="2800">
                <a:solidFill>
                  <a:schemeClr val="bg1"/>
                </a:solidFill>
                <a:latin typeface="Constantia" pitchFamily="18" charset="0"/>
              </a:rPr>
              <a:t>O</a:t>
            </a:r>
            <a:r>
              <a:rPr lang="en-US" altLang="zh-CN">
                <a:solidFill>
                  <a:schemeClr val="bg1"/>
                </a:solidFill>
                <a:latin typeface="Constantia" pitchFamily="18" charset="0"/>
              </a:rPr>
              <a:t>4</a:t>
            </a:r>
          </a:p>
        </p:txBody>
      </p:sp>
      <p:sp>
        <p:nvSpPr>
          <p:cNvPr id="50210" name="Text Box 38"/>
          <p:cNvSpPr txBox="1">
            <a:spLocks noChangeArrowheads="1"/>
          </p:cNvSpPr>
          <p:nvPr/>
        </p:nvSpPr>
        <p:spPr bwMode="auto">
          <a:xfrm>
            <a:off x="304800" y="5195888"/>
            <a:ext cx="1752600" cy="519112"/>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楷体_GB2312" pitchFamily="49" charset="-122"/>
                <a:ea typeface="楷体_GB2312" pitchFamily="49" charset="-122"/>
              </a:rPr>
              <a:t>（恒定法）</a:t>
            </a:r>
            <a:r>
              <a:rPr lang="zh-CN" altLang="en-US">
                <a:solidFill>
                  <a:srgbClr val="FFFF00"/>
                </a:solidFill>
                <a:latin typeface="Constantia" pitchFamily="18" charset="0"/>
              </a:rPr>
              <a:t> </a:t>
            </a:r>
          </a:p>
        </p:txBody>
      </p:sp>
      <p:sp>
        <p:nvSpPr>
          <p:cNvPr id="50211" name="Text Box 39"/>
          <p:cNvSpPr txBox="1">
            <a:spLocks noChangeArrowheads="1"/>
          </p:cNvSpPr>
          <p:nvPr/>
        </p:nvSpPr>
        <p:spPr bwMode="auto">
          <a:xfrm>
            <a:off x="3124200" y="5195888"/>
            <a:ext cx="1905000" cy="519112"/>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楷体_GB2312" pitchFamily="49" charset="-122"/>
                <a:ea typeface="楷体_GB2312" pitchFamily="49" charset="-122"/>
              </a:rPr>
              <a:t>（纳入法）</a:t>
            </a:r>
            <a:r>
              <a:rPr lang="zh-CN" altLang="en-US">
                <a:solidFill>
                  <a:srgbClr val="FFFF00"/>
                </a:solidFill>
                <a:latin typeface="Constantia" pitchFamily="18" charset="0"/>
              </a:rPr>
              <a:t> </a:t>
            </a:r>
          </a:p>
        </p:txBody>
      </p:sp>
      <p:sp>
        <p:nvSpPr>
          <p:cNvPr id="50212" name="Text Box 40"/>
          <p:cNvSpPr txBox="1">
            <a:spLocks noChangeArrowheads="1"/>
          </p:cNvSpPr>
          <p:nvPr/>
        </p:nvSpPr>
        <p:spPr bwMode="auto">
          <a:xfrm>
            <a:off x="4724400" y="5195888"/>
            <a:ext cx="1981200" cy="519112"/>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楷体_GB2312" pitchFamily="49" charset="-122"/>
                <a:ea typeface="楷体_GB2312" pitchFamily="49" charset="-122"/>
              </a:rPr>
              <a:t>（随机法）</a:t>
            </a:r>
            <a:r>
              <a:rPr lang="zh-CN" altLang="en-US">
                <a:solidFill>
                  <a:srgbClr val="FFFF00"/>
                </a:solidFill>
                <a:latin typeface="Constantia" pitchFamily="18" charset="0"/>
              </a:rPr>
              <a:t> </a:t>
            </a:r>
          </a:p>
        </p:txBody>
      </p:sp>
      <p:sp>
        <p:nvSpPr>
          <p:cNvPr id="50213" name="Text Box 41"/>
          <p:cNvSpPr txBox="1">
            <a:spLocks noChangeArrowheads="1"/>
          </p:cNvSpPr>
          <p:nvPr/>
        </p:nvSpPr>
        <p:spPr bwMode="auto">
          <a:xfrm>
            <a:off x="6705600" y="5181600"/>
            <a:ext cx="1981200" cy="519113"/>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楷体_GB2312" pitchFamily="49" charset="-122"/>
                <a:ea typeface="楷体_GB2312" pitchFamily="49" charset="-122"/>
              </a:rPr>
              <a:t>（统计法）</a:t>
            </a:r>
            <a:r>
              <a:rPr lang="zh-CN" altLang="en-US">
                <a:solidFill>
                  <a:srgbClr val="FFFF00"/>
                </a:solidFill>
                <a:latin typeface="Constantia" pitchFamily="18" charset="0"/>
              </a:rPr>
              <a:t> </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500042"/>
            <a:ext cx="8305800" cy="1143000"/>
          </a:xfrm>
        </p:spPr>
        <p:txBody>
          <a:bodyPr/>
          <a:lstStyle/>
          <a:p>
            <a:pPr fontAlgn="auto">
              <a:spcAft>
                <a:spcPts val="0"/>
              </a:spcAft>
              <a:defRPr/>
            </a:pPr>
            <a:r>
              <a:rPr lang="zh-CN" altLang="en-US" dirty="0" smtClean="0"/>
              <a:t>实验设计基本术语</a:t>
            </a:r>
            <a:endParaRPr lang="zh-CN" altLang="en-US" dirty="0"/>
          </a:p>
        </p:txBody>
      </p:sp>
      <p:pic>
        <p:nvPicPr>
          <p:cNvPr id="3" name="Picture 3" descr="内秦淮 004"/>
          <p:cNvPicPr>
            <a:picLocks noChangeAspect="1" noChangeArrowheads="1"/>
          </p:cNvPicPr>
          <p:nvPr/>
        </p:nvPicPr>
        <p:blipFill>
          <a:blip r:embed="rId2" cstate="print"/>
          <a:srcRect b="4256"/>
          <a:stretch>
            <a:fillRect/>
          </a:stretch>
        </p:blipFill>
        <p:spPr bwMode="auto">
          <a:xfrm>
            <a:off x="838200" y="1785938"/>
            <a:ext cx="7543800" cy="4821237"/>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3" name="Rectangle 13"/>
          <p:cNvSpPr>
            <a:spLocks noChangeArrowheads="1"/>
          </p:cNvSpPr>
          <p:nvPr/>
        </p:nvSpPr>
        <p:spPr bwMode="auto">
          <a:xfrm>
            <a:off x="533400" y="3505200"/>
            <a:ext cx="8229600" cy="27432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fontAlgn="auto">
              <a:spcBef>
                <a:spcPts val="0"/>
              </a:spcBef>
              <a:spcAft>
                <a:spcPts val="0"/>
              </a:spcAft>
              <a:defRPr/>
            </a:pPr>
            <a:endParaRPr lang="zh-CN" altLang="zh-CN">
              <a:solidFill>
                <a:schemeClr val="bg1"/>
              </a:solidFill>
            </a:endParaRPr>
          </a:p>
        </p:txBody>
      </p:sp>
      <p:sp>
        <p:nvSpPr>
          <p:cNvPr id="10244" name="Text Box 4"/>
          <p:cNvSpPr txBox="1">
            <a:spLocks noChangeArrowheads="1"/>
          </p:cNvSpPr>
          <p:nvPr/>
        </p:nvSpPr>
        <p:spPr bwMode="auto">
          <a:xfrm>
            <a:off x="914400" y="533400"/>
            <a:ext cx="6172200" cy="769938"/>
          </a:xfrm>
          <a:prstGeom prst="rect">
            <a:avLst/>
          </a:prstGeom>
          <a:noFill/>
          <a:ln w="9525">
            <a:noFill/>
            <a:miter lim="800000"/>
            <a:headEnd/>
            <a:tailEnd/>
          </a:ln>
          <a:effectLst/>
        </p:spPr>
        <p:txBody>
          <a:bodyPr>
            <a:spAutoFit/>
          </a:bodyPr>
          <a:lstStyle/>
          <a:p>
            <a:pPr fontAlgn="auto">
              <a:spcBef>
                <a:spcPct val="50000"/>
              </a:spcBef>
              <a:spcAft>
                <a:spcPts val="0"/>
              </a:spcAft>
              <a:defRPr/>
            </a:pPr>
            <a:r>
              <a:rPr lang="zh-CN" altLang="en-US" sz="4400" dirty="0">
                <a:latin typeface="+mj-ea"/>
                <a:ea typeface="+mj-ea"/>
              </a:rPr>
              <a:t>实验设计举例</a:t>
            </a:r>
            <a:endParaRPr lang="zh-CN" altLang="en-US" sz="4400" dirty="0">
              <a:latin typeface="+mj-ea"/>
              <a:ea typeface="+mj-ea"/>
            </a:endParaRPr>
          </a:p>
        </p:txBody>
      </p:sp>
      <p:sp>
        <p:nvSpPr>
          <p:cNvPr id="52230" name="Text Box 6"/>
          <p:cNvSpPr txBox="1">
            <a:spLocks noChangeArrowheads="1"/>
          </p:cNvSpPr>
          <p:nvPr/>
        </p:nvSpPr>
        <p:spPr bwMode="auto">
          <a:xfrm>
            <a:off x="381000" y="1447800"/>
            <a:ext cx="8382000" cy="1076325"/>
          </a:xfrm>
          <a:prstGeom prst="rect">
            <a:avLst/>
          </a:prstGeom>
          <a:noFill/>
          <a:ln w="9525">
            <a:solidFill>
              <a:srgbClr val="FFCC00"/>
            </a:solidFill>
            <a:miter lim="800000"/>
            <a:headEnd/>
            <a:tailEnd/>
          </a:ln>
        </p:spPr>
        <p:txBody>
          <a:bodyPr>
            <a:spAutoFit/>
          </a:bodyPr>
          <a:lstStyle/>
          <a:p>
            <a:pPr>
              <a:spcBef>
                <a:spcPct val="50000"/>
              </a:spcBef>
            </a:pPr>
            <a:r>
              <a:rPr lang="en-US" altLang="zh-CN" sz="3200" b="1">
                <a:solidFill>
                  <a:srgbClr val="FFFF00"/>
                </a:solidFill>
                <a:latin typeface="楷体_GB2312" pitchFamily="49" charset="-122"/>
                <a:ea typeface="楷体_GB2312" pitchFamily="49" charset="-122"/>
              </a:rPr>
              <a:t>[</a:t>
            </a:r>
            <a:r>
              <a:rPr lang="zh-CN" altLang="en-US" sz="3200" b="1">
                <a:solidFill>
                  <a:srgbClr val="FFFF00"/>
                </a:solidFill>
                <a:latin typeface="楷体_GB2312" pitchFamily="49" charset="-122"/>
                <a:ea typeface="楷体_GB2312" pitchFamily="49" charset="-122"/>
              </a:rPr>
              <a:t>例</a:t>
            </a:r>
            <a:r>
              <a:rPr lang="en-US" altLang="zh-CN" sz="3200" b="1">
                <a:solidFill>
                  <a:srgbClr val="FFFF00"/>
                </a:solidFill>
                <a:latin typeface="楷体_GB2312" pitchFamily="49" charset="-122"/>
                <a:ea typeface="楷体_GB2312" pitchFamily="49" charset="-122"/>
              </a:rPr>
              <a:t>] </a:t>
            </a:r>
            <a:r>
              <a:rPr lang="en-US" altLang="zh-CN" sz="3200" b="1">
                <a:solidFill>
                  <a:srgbClr val="FFFF00"/>
                </a:solidFill>
                <a:latin typeface="Times New Roman" pitchFamily="18" charset="0"/>
                <a:ea typeface="楷体_GB2312" pitchFamily="49" charset="-122"/>
              </a:rPr>
              <a:t>“</a:t>
            </a:r>
            <a:r>
              <a:rPr lang="zh-CN" altLang="en-US" sz="3200" b="1">
                <a:solidFill>
                  <a:srgbClr val="FFFF00"/>
                </a:solidFill>
                <a:latin typeface="楷体_GB2312" pitchFamily="49" charset="-122"/>
                <a:ea typeface="楷体_GB2312" pitchFamily="49" charset="-122"/>
              </a:rPr>
              <a:t>关于两种</a:t>
            </a:r>
            <a:r>
              <a:rPr lang="zh-CN" altLang="en-US" sz="3200" b="1" u="sng">
                <a:solidFill>
                  <a:srgbClr val="FFFF00"/>
                </a:solidFill>
                <a:latin typeface="楷体_GB2312" pitchFamily="49" charset="-122"/>
                <a:ea typeface="楷体_GB2312" pitchFamily="49" charset="-122"/>
              </a:rPr>
              <a:t>教学方法</a:t>
            </a:r>
            <a:r>
              <a:rPr lang="zh-CN" altLang="en-US" sz="3200" b="1">
                <a:solidFill>
                  <a:srgbClr val="FFFF00"/>
                </a:solidFill>
                <a:latin typeface="楷体_GB2312" pitchFamily="49" charset="-122"/>
                <a:ea typeface="楷体_GB2312" pitchFamily="49" charset="-122"/>
              </a:rPr>
              <a:t>对</a:t>
            </a:r>
            <a:r>
              <a:rPr lang="zh-CN" altLang="en-US" sz="3200" b="1" u="sng">
                <a:solidFill>
                  <a:srgbClr val="FFFF00"/>
                </a:solidFill>
                <a:latin typeface="楷体_GB2312" pitchFamily="49" charset="-122"/>
                <a:ea typeface="楷体_GB2312" pitchFamily="49" charset="-122"/>
              </a:rPr>
              <a:t>教学效果</a:t>
            </a:r>
            <a:r>
              <a:rPr lang="zh-CN" altLang="en-US" sz="3200" b="1">
                <a:solidFill>
                  <a:srgbClr val="FFFF00"/>
                </a:solidFill>
                <a:latin typeface="楷体_GB2312" pitchFamily="49" charset="-122"/>
                <a:ea typeface="楷体_GB2312" pitchFamily="49" charset="-122"/>
              </a:rPr>
              <a:t>的影响的研究。</a:t>
            </a:r>
            <a:r>
              <a:rPr lang="zh-CN" altLang="en-US" sz="3200" b="1">
                <a:solidFill>
                  <a:srgbClr val="FFFF00"/>
                </a:solidFill>
                <a:latin typeface="Times New Roman" pitchFamily="18" charset="0"/>
                <a:ea typeface="楷体_GB2312" pitchFamily="49" charset="-122"/>
              </a:rPr>
              <a:t>”</a:t>
            </a:r>
            <a:r>
              <a:rPr lang="zh-CN" altLang="en-US" b="1">
                <a:solidFill>
                  <a:srgbClr val="FFFF00"/>
                </a:solidFill>
                <a:latin typeface="Constantia" pitchFamily="18" charset="0"/>
              </a:rPr>
              <a:t> </a:t>
            </a:r>
          </a:p>
        </p:txBody>
      </p:sp>
      <p:sp>
        <p:nvSpPr>
          <p:cNvPr id="52231" name="Text Box 7"/>
          <p:cNvSpPr txBox="1">
            <a:spLocks noChangeArrowheads="1"/>
          </p:cNvSpPr>
          <p:nvPr/>
        </p:nvSpPr>
        <p:spPr bwMode="auto">
          <a:xfrm>
            <a:off x="381000" y="2819400"/>
            <a:ext cx="3276600" cy="579438"/>
          </a:xfrm>
          <a:prstGeom prst="rect">
            <a:avLst/>
          </a:prstGeom>
          <a:noFill/>
          <a:ln w="9525">
            <a:noFill/>
            <a:miter lim="800000"/>
            <a:headEnd/>
            <a:tailEnd/>
          </a:ln>
        </p:spPr>
        <p:txBody>
          <a:bodyPr>
            <a:spAutoFit/>
          </a:bodyPr>
          <a:lstStyle/>
          <a:p>
            <a:pPr>
              <a:spcBef>
                <a:spcPct val="50000"/>
              </a:spcBef>
            </a:pPr>
            <a:r>
              <a:rPr lang="zh-CN" altLang="en-US" sz="3200">
                <a:solidFill>
                  <a:srgbClr val="FFCC00"/>
                </a:solidFill>
                <a:latin typeface="Constantia" pitchFamily="18" charset="0"/>
                <a:ea typeface="楷体_GB2312" pitchFamily="49" charset="-122"/>
              </a:rPr>
              <a:t>实验设计</a:t>
            </a:r>
            <a:r>
              <a:rPr lang="en-US" altLang="zh-CN" sz="3200">
                <a:solidFill>
                  <a:srgbClr val="FFCC00"/>
                </a:solidFill>
                <a:latin typeface="Constantia" pitchFamily="18" charset="0"/>
                <a:ea typeface="楷体_GB2312" pitchFamily="49" charset="-122"/>
              </a:rPr>
              <a:t>1</a:t>
            </a:r>
            <a:r>
              <a:rPr lang="zh-CN" altLang="en-US" sz="3200">
                <a:solidFill>
                  <a:srgbClr val="FFCC00"/>
                </a:solidFill>
                <a:latin typeface="Constantia" pitchFamily="18" charset="0"/>
                <a:ea typeface="楷体_GB2312" pitchFamily="49" charset="-122"/>
              </a:rPr>
              <a:t>：</a:t>
            </a:r>
          </a:p>
        </p:txBody>
      </p:sp>
      <p:sp>
        <p:nvSpPr>
          <p:cNvPr id="52232" name="Text Box 8"/>
          <p:cNvSpPr txBox="1">
            <a:spLocks noChangeArrowheads="1"/>
          </p:cNvSpPr>
          <p:nvPr/>
        </p:nvSpPr>
        <p:spPr bwMode="auto">
          <a:xfrm>
            <a:off x="533400" y="3733800"/>
            <a:ext cx="83820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Constantia" pitchFamily="18" charset="0"/>
                <a:ea typeface="楷体_GB2312" pitchFamily="49" charset="-122"/>
              </a:rPr>
              <a:t>实验班：</a:t>
            </a:r>
            <a:r>
              <a:rPr lang="zh-CN" altLang="en-US" sz="3200">
                <a:solidFill>
                  <a:schemeClr val="bg1"/>
                </a:solidFill>
                <a:latin typeface="楷体_GB2312" pitchFamily="49" charset="-122"/>
                <a:ea typeface="楷体_GB2312" pitchFamily="49" charset="-122"/>
              </a:rPr>
              <a:t>教法（</a:t>
            </a:r>
            <a:r>
              <a:rPr lang="en-US" altLang="zh-CN" sz="3200">
                <a:solidFill>
                  <a:schemeClr val="bg1"/>
                </a:solidFill>
                <a:latin typeface="楷体_GB2312" pitchFamily="49" charset="-122"/>
                <a:ea typeface="楷体_GB2312" pitchFamily="49" charset="-122"/>
              </a:rPr>
              <a:t>X1</a:t>
            </a: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Times New Roman" pitchFamily="18" charset="0"/>
                <a:ea typeface="楷体_GB2312" pitchFamily="49" charset="-122"/>
              </a:rPr>
              <a:t>………</a:t>
            </a:r>
            <a:r>
              <a:rPr lang="zh-CN" altLang="en-US" sz="3200">
                <a:solidFill>
                  <a:schemeClr val="bg1"/>
                </a:solidFill>
                <a:latin typeface="楷体_GB2312" pitchFamily="49" charset="-122"/>
                <a:ea typeface="楷体_GB2312" pitchFamily="49" charset="-122"/>
              </a:rPr>
              <a:t>测验成绩（</a:t>
            </a:r>
            <a:r>
              <a:rPr lang="en-US" altLang="zh-CN" sz="3200">
                <a:solidFill>
                  <a:schemeClr val="bg1"/>
                </a:solidFill>
                <a:latin typeface="楷体_GB2312" pitchFamily="49" charset="-122"/>
                <a:ea typeface="楷体_GB2312" pitchFamily="49" charset="-122"/>
              </a:rPr>
              <a:t>O1</a:t>
            </a:r>
            <a:r>
              <a:rPr lang="zh-CN" altLang="en-US" sz="3200">
                <a:solidFill>
                  <a:schemeClr val="bg1"/>
                </a:solidFill>
                <a:latin typeface="楷体_GB2312" pitchFamily="49" charset="-122"/>
                <a:ea typeface="楷体_GB2312" pitchFamily="49" charset="-122"/>
              </a:rPr>
              <a:t>）</a:t>
            </a:r>
            <a:endParaRPr lang="zh-CN" altLang="en-US" sz="3200">
              <a:solidFill>
                <a:srgbClr val="000000"/>
              </a:solidFill>
              <a:latin typeface="宋体" pitchFamily="2" charset="-122"/>
            </a:endParaRPr>
          </a:p>
        </p:txBody>
      </p:sp>
      <p:sp>
        <p:nvSpPr>
          <p:cNvPr id="52233" name="Text Box 9"/>
          <p:cNvSpPr txBox="1">
            <a:spLocks noChangeArrowheads="1"/>
          </p:cNvSpPr>
          <p:nvPr/>
        </p:nvSpPr>
        <p:spPr bwMode="auto">
          <a:xfrm>
            <a:off x="2133600" y="4419600"/>
            <a:ext cx="68580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教法（</a:t>
            </a:r>
            <a:r>
              <a:rPr lang="en-US" altLang="zh-CN" sz="3200">
                <a:solidFill>
                  <a:schemeClr val="bg1"/>
                </a:solidFill>
                <a:latin typeface="楷体_GB2312" pitchFamily="49" charset="-122"/>
                <a:ea typeface="楷体_GB2312" pitchFamily="49" charset="-122"/>
              </a:rPr>
              <a:t>X2</a:t>
            </a: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Times New Roman" pitchFamily="18" charset="0"/>
                <a:ea typeface="楷体_GB2312" pitchFamily="49" charset="-122"/>
              </a:rPr>
              <a:t>……</a:t>
            </a:r>
            <a:r>
              <a:rPr lang="en-US" altLang="zh-CN" sz="3200">
                <a:solidFill>
                  <a:schemeClr val="bg1"/>
                </a:solidFill>
                <a:latin typeface="楷体_GB2312" pitchFamily="49" charset="-122"/>
                <a:ea typeface="楷体_GB2312" pitchFamily="49" charset="-122"/>
              </a:rPr>
              <a:t>..</a:t>
            </a:r>
            <a:r>
              <a:rPr lang="zh-CN" altLang="en-US" sz="3200">
                <a:solidFill>
                  <a:schemeClr val="bg1"/>
                </a:solidFill>
                <a:latin typeface="楷体_GB2312" pitchFamily="49" charset="-122"/>
                <a:ea typeface="楷体_GB2312" pitchFamily="49" charset="-122"/>
              </a:rPr>
              <a:t>测验成绩（</a:t>
            </a:r>
            <a:r>
              <a:rPr lang="en-US" altLang="zh-CN" sz="3200">
                <a:solidFill>
                  <a:schemeClr val="bg1"/>
                </a:solidFill>
                <a:latin typeface="楷体_GB2312" pitchFamily="49" charset="-122"/>
                <a:ea typeface="楷体_GB2312" pitchFamily="49" charset="-122"/>
              </a:rPr>
              <a:t>O2</a:t>
            </a:r>
            <a:r>
              <a:rPr lang="zh-CN" altLang="en-US" sz="32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2234" name="Line 10"/>
          <p:cNvSpPr>
            <a:spLocks noChangeShapeType="1"/>
          </p:cNvSpPr>
          <p:nvPr/>
        </p:nvSpPr>
        <p:spPr bwMode="auto">
          <a:xfrm>
            <a:off x="1524000" y="5029200"/>
            <a:ext cx="7086600" cy="0"/>
          </a:xfrm>
          <a:prstGeom prst="line">
            <a:avLst/>
          </a:prstGeom>
          <a:noFill/>
          <a:ln w="19050">
            <a:solidFill>
              <a:schemeClr val="bg1"/>
            </a:solidFill>
            <a:round/>
            <a:headEnd/>
            <a:tailEnd/>
          </a:ln>
        </p:spPr>
        <p:txBody>
          <a:bodyPr/>
          <a:lstStyle/>
          <a:p>
            <a:endParaRPr lang="zh-CN" altLang="en-US"/>
          </a:p>
        </p:txBody>
      </p:sp>
      <p:sp>
        <p:nvSpPr>
          <p:cNvPr id="52235" name="Text Box 11"/>
          <p:cNvSpPr txBox="1">
            <a:spLocks noChangeArrowheads="1"/>
          </p:cNvSpPr>
          <p:nvPr/>
        </p:nvSpPr>
        <p:spPr bwMode="auto">
          <a:xfrm>
            <a:off x="2286000" y="5257800"/>
            <a:ext cx="6172200" cy="641350"/>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X1-X2</a:t>
            </a:r>
            <a:r>
              <a:rPr lang="zh-CN" altLang="en-US" sz="3200">
                <a:solidFill>
                  <a:schemeClr val="bg1"/>
                </a:solidFill>
                <a:latin typeface="楷体_GB2312" pitchFamily="49" charset="-122"/>
                <a:ea typeface="楷体_GB2312" pitchFamily="49" charset="-122"/>
              </a:rPr>
              <a:t>）    </a:t>
            </a:r>
            <a:r>
              <a:rPr lang="zh-CN" altLang="en-US" sz="3600">
                <a:solidFill>
                  <a:schemeClr val="bg1"/>
                </a:solidFill>
                <a:latin typeface="楷体_GB2312" pitchFamily="49" charset="-122"/>
                <a:ea typeface="楷体_GB2312" pitchFamily="49" charset="-122"/>
              </a:rPr>
              <a:t>？</a:t>
            </a:r>
            <a:r>
              <a:rPr lang="zh-CN" altLang="en-US" sz="3200">
                <a:solidFill>
                  <a:schemeClr val="bg1"/>
                </a:solidFill>
                <a:latin typeface="楷体_GB2312" pitchFamily="49" charset="-122"/>
                <a:ea typeface="楷体_GB2312" pitchFamily="49" charset="-122"/>
              </a:rPr>
              <a:t>     （</a:t>
            </a:r>
            <a:r>
              <a:rPr lang="en-US" altLang="zh-CN" sz="3200">
                <a:solidFill>
                  <a:schemeClr val="bg1"/>
                </a:solidFill>
                <a:latin typeface="楷体_GB2312" pitchFamily="49" charset="-122"/>
                <a:ea typeface="楷体_GB2312" pitchFamily="49" charset="-122"/>
              </a:rPr>
              <a:t>O1-O2</a:t>
            </a:r>
            <a:r>
              <a:rPr lang="zh-CN" altLang="en-US" sz="32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2236" name="Line 12"/>
          <p:cNvSpPr>
            <a:spLocks noChangeShapeType="1"/>
          </p:cNvSpPr>
          <p:nvPr/>
        </p:nvSpPr>
        <p:spPr bwMode="auto">
          <a:xfrm>
            <a:off x="4343400" y="5638800"/>
            <a:ext cx="1981200" cy="0"/>
          </a:xfrm>
          <a:prstGeom prst="line">
            <a:avLst/>
          </a:prstGeom>
          <a:noFill/>
          <a:ln w="19050">
            <a:solidFill>
              <a:schemeClr val="bg1"/>
            </a:solidFill>
            <a:round/>
            <a:headE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8" name="Rectangle 10"/>
          <p:cNvSpPr>
            <a:spLocks noChangeArrowheads="1"/>
          </p:cNvSpPr>
          <p:nvPr/>
        </p:nvSpPr>
        <p:spPr bwMode="auto">
          <a:xfrm>
            <a:off x="533400" y="1676400"/>
            <a:ext cx="8229600" cy="29718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fontAlgn="auto">
              <a:spcBef>
                <a:spcPts val="0"/>
              </a:spcBef>
              <a:spcAft>
                <a:spcPts val="0"/>
              </a:spcAft>
              <a:defRPr/>
            </a:pPr>
            <a:endParaRPr lang="zh-CN" altLang="zh-CN">
              <a:solidFill>
                <a:schemeClr val="bg1"/>
              </a:solidFill>
            </a:endParaRPr>
          </a:p>
        </p:txBody>
      </p:sp>
      <p:sp>
        <p:nvSpPr>
          <p:cNvPr id="53253" name="Text Box 4"/>
          <p:cNvSpPr txBox="1">
            <a:spLocks noChangeArrowheads="1"/>
          </p:cNvSpPr>
          <p:nvPr/>
        </p:nvSpPr>
        <p:spPr bwMode="auto">
          <a:xfrm>
            <a:off x="533400" y="762000"/>
            <a:ext cx="3276600" cy="579438"/>
          </a:xfrm>
          <a:prstGeom prst="rect">
            <a:avLst/>
          </a:prstGeom>
          <a:noFill/>
          <a:ln w="9525">
            <a:noFill/>
            <a:miter lim="800000"/>
            <a:headEnd/>
            <a:tailEnd/>
          </a:ln>
        </p:spPr>
        <p:txBody>
          <a:bodyPr>
            <a:spAutoFit/>
          </a:bodyPr>
          <a:lstStyle/>
          <a:p>
            <a:pPr>
              <a:spcBef>
                <a:spcPct val="50000"/>
              </a:spcBef>
            </a:pPr>
            <a:r>
              <a:rPr lang="zh-CN" altLang="en-US" sz="3200">
                <a:solidFill>
                  <a:srgbClr val="FFCC00"/>
                </a:solidFill>
                <a:latin typeface="Constantia" pitchFamily="18" charset="0"/>
                <a:ea typeface="楷体_GB2312" pitchFamily="49" charset="-122"/>
              </a:rPr>
              <a:t>实验设计</a:t>
            </a:r>
            <a:r>
              <a:rPr lang="en-US" altLang="zh-CN" sz="3200">
                <a:solidFill>
                  <a:srgbClr val="FFCC00"/>
                </a:solidFill>
                <a:latin typeface="Constantia" pitchFamily="18" charset="0"/>
                <a:ea typeface="楷体_GB2312" pitchFamily="49" charset="-122"/>
              </a:rPr>
              <a:t>2</a:t>
            </a:r>
            <a:r>
              <a:rPr lang="zh-CN" altLang="en-US" sz="3200">
                <a:solidFill>
                  <a:srgbClr val="FFCC00"/>
                </a:solidFill>
                <a:latin typeface="Constantia" pitchFamily="18" charset="0"/>
                <a:ea typeface="楷体_GB2312" pitchFamily="49" charset="-122"/>
              </a:rPr>
              <a:t>：</a:t>
            </a:r>
          </a:p>
        </p:txBody>
      </p:sp>
      <p:sp>
        <p:nvSpPr>
          <p:cNvPr id="53254" name="Text Box 5"/>
          <p:cNvSpPr txBox="1">
            <a:spLocks noChangeArrowheads="1"/>
          </p:cNvSpPr>
          <p:nvPr/>
        </p:nvSpPr>
        <p:spPr bwMode="auto">
          <a:xfrm>
            <a:off x="533400" y="1828800"/>
            <a:ext cx="83820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Constantia" pitchFamily="18" charset="0"/>
                <a:ea typeface="楷体_GB2312" pitchFamily="49" charset="-122"/>
              </a:rPr>
              <a:t>实验班：</a:t>
            </a:r>
            <a:r>
              <a:rPr lang="zh-CN" altLang="en-US" sz="3200">
                <a:solidFill>
                  <a:schemeClr val="bg1"/>
                </a:solidFill>
                <a:latin typeface="楷体_GB2312" pitchFamily="49" charset="-122"/>
                <a:ea typeface="楷体_GB2312" pitchFamily="49" charset="-122"/>
              </a:rPr>
              <a:t>教法（</a:t>
            </a:r>
            <a:r>
              <a:rPr lang="en-US" altLang="zh-CN" sz="3200">
                <a:solidFill>
                  <a:schemeClr val="bg1"/>
                </a:solidFill>
                <a:latin typeface="楷体_GB2312" pitchFamily="49" charset="-122"/>
                <a:ea typeface="楷体_GB2312" pitchFamily="49" charset="-122"/>
              </a:rPr>
              <a:t>X1</a:t>
            </a: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Times New Roman" pitchFamily="18" charset="0"/>
                <a:ea typeface="楷体_GB2312" pitchFamily="49" charset="-122"/>
              </a:rPr>
              <a:t>………</a:t>
            </a:r>
            <a:r>
              <a:rPr lang="zh-CN" altLang="en-US" sz="3200">
                <a:solidFill>
                  <a:schemeClr val="bg1"/>
                </a:solidFill>
                <a:latin typeface="楷体_GB2312" pitchFamily="49" charset="-122"/>
                <a:ea typeface="楷体_GB2312" pitchFamily="49" charset="-122"/>
              </a:rPr>
              <a:t>测验成绩（</a:t>
            </a:r>
            <a:r>
              <a:rPr lang="en-US" altLang="zh-CN" sz="3200">
                <a:solidFill>
                  <a:schemeClr val="bg1"/>
                </a:solidFill>
                <a:latin typeface="楷体_GB2312" pitchFamily="49" charset="-122"/>
                <a:ea typeface="楷体_GB2312" pitchFamily="49" charset="-122"/>
              </a:rPr>
              <a:t>O1</a:t>
            </a:r>
            <a:r>
              <a:rPr lang="zh-CN" altLang="en-US" sz="3200">
                <a:solidFill>
                  <a:schemeClr val="bg1"/>
                </a:solidFill>
                <a:latin typeface="楷体_GB2312" pitchFamily="49" charset="-122"/>
                <a:ea typeface="楷体_GB2312" pitchFamily="49" charset="-122"/>
              </a:rPr>
              <a:t>）</a:t>
            </a:r>
            <a:endParaRPr lang="zh-CN" altLang="en-US" sz="3200">
              <a:solidFill>
                <a:srgbClr val="000000"/>
              </a:solidFill>
              <a:latin typeface="宋体" pitchFamily="2" charset="-122"/>
            </a:endParaRPr>
          </a:p>
        </p:txBody>
      </p:sp>
      <p:sp>
        <p:nvSpPr>
          <p:cNvPr id="53255" name="Text Box 6"/>
          <p:cNvSpPr txBox="1">
            <a:spLocks noChangeArrowheads="1"/>
          </p:cNvSpPr>
          <p:nvPr/>
        </p:nvSpPr>
        <p:spPr bwMode="auto">
          <a:xfrm>
            <a:off x="533400" y="2667000"/>
            <a:ext cx="79248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对照班：教法（</a:t>
            </a:r>
            <a:r>
              <a:rPr lang="en-US" altLang="zh-CN" sz="3200">
                <a:solidFill>
                  <a:schemeClr val="bg1"/>
                </a:solidFill>
                <a:latin typeface="楷体_GB2312" pitchFamily="49" charset="-122"/>
                <a:ea typeface="楷体_GB2312" pitchFamily="49" charset="-122"/>
              </a:rPr>
              <a:t>X2</a:t>
            </a: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Times New Roman" pitchFamily="18" charset="0"/>
                <a:ea typeface="楷体_GB2312" pitchFamily="49" charset="-122"/>
              </a:rPr>
              <a:t>……</a:t>
            </a:r>
            <a:r>
              <a:rPr lang="en-US" altLang="zh-CN" sz="3200">
                <a:solidFill>
                  <a:schemeClr val="bg1"/>
                </a:solidFill>
                <a:latin typeface="楷体_GB2312" pitchFamily="49" charset="-122"/>
                <a:ea typeface="楷体_GB2312" pitchFamily="49" charset="-122"/>
              </a:rPr>
              <a:t>..</a:t>
            </a:r>
            <a:r>
              <a:rPr lang="zh-CN" altLang="en-US" sz="3200">
                <a:solidFill>
                  <a:schemeClr val="bg1"/>
                </a:solidFill>
                <a:latin typeface="楷体_GB2312" pitchFamily="49" charset="-122"/>
                <a:ea typeface="楷体_GB2312" pitchFamily="49" charset="-122"/>
              </a:rPr>
              <a:t>测验成绩（</a:t>
            </a:r>
            <a:r>
              <a:rPr lang="en-US" altLang="zh-CN" sz="3200">
                <a:solidFill>
                  <a:schemeClr val="bg1"/>
                </a:solidFill>
                <a:latin typeface="楷体_GB2312" pitchFamily="49" charset="-122"/>
                <a:ea typeface="楷体_GB2312" pitchFamily="49" charset="-122"/>
              </a:rPr>
              <a:t>O2</a:t>
            </a:r>
            <a:r>
              <a:rPr lang="zh-CN" altLang="en-US" sz="32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3256" name="Line 7"/>
          <p:cNvSpPr>
            <a:spLocks noChangeShapeType="1"/>
          </p:cNvSpPr>
          <p:nvPr/>
        </p:nvSpPr>
        <p:spPr bwMode="auto">
          <a:xfrm>
            <a:off x="1295400" y="3581400"/>
            <a:ext cx="7086600" cy="0"/>
          </a:xfrm>
          <a:prstGeom prst="line">
            <a:avLst/>
          </a:prstGeom>
          <a:noFill/>
          <a:ln w="19050">
            <a:solidFill>
              <a:schemeClr val="bg1"/>
            </a:solidFill>
            <a:round/>
            <a:headEnd/>
            <a:tailEnd/>
          </a:ln>
        </p:spPr>
        <p:txBody>
          <a:bodyPr/>
          <a:lstStyle/>
          <a:p>
            <a:endParaRPr lang="zh-CN" altLang="en-US"/>
          </a:p>
        </p:txBody>
      </p:sp>
      <p:sp>
        <p:nvSpPr>
          <p:cNvPr id="53257" name="Text Box 8"/>
          <p:cNvSpPr txBox="1">
            <a:spLocks noChangeArrowheads="1"/>
          </p:cNvSpPr>
          <p:nvPr/>
        </p:nvSpPr>
        <p:spPr bwMode="auto">
          <a:xfrm>
            <a:off x="2286000" y="3886200"/>
            <a:ext cx="6172200" cy="641350"/>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X1-X2</a:t>
            </a:r>
            <a:r>
              <a:rPr lang="zh-CN" altLang="en-US" sz="3200">
                <a:solidFill>
                  <a:schemeClr val="bg1"/>
                </a:solidFill>
                <a:latin typeface="楷体_GB2312" pitchFamily="49" charset="-122"/>
                <a:ea typeface="楷体_GB2312" pitchFamily="49" charset="-122"/>
              </a:rPr>
              <a:t>）    </a:t>
            </a:r>
            <a:r>
              <a:rPr lang="zh-CN" altLang="en-US" sz="3600">
                <a:solidFill>
                  <a:schemeClr val="bg1"/>
                </a:solidFill>
                <a:latin typeface="楷体_GB2312" pitchFamily="49" charset="-122"/>
                <a:ea typeface="楷体_GB2312" pitchFamily="49" charset="-122"/>
              </a:rPr>
              <a:t>？</a:t>
            </a:r>
            <a:r>
              <a:rPr lang="zh-CN" altLang="en-US" sz="3200">
                <a:solidFill>
                  <a:schemeClr val="bg1"/>
                </a:solidFill>
                <a:latin typeface="楷体_GB2312" pitchFamily="49" charset="-122"/>
                <a:ea typeface="楷体_GB2312" pitchFamily="49" charset="-122"/>
              </a:rPr>
              <a:t>     （</a:t>
            </a:r>
            <a:r>
              <a:rPr lang="en-US" altLang="zh-CN" sz="3200">
                <a:solidFill>
                  <a:schemeClr val="bg1"/>
                </a:solidFill>
                <a:latin typeface="楷体_GB2312" pitchFamily="49" charset="-122"/>
                <a:ea typeface="楷体_GB2312" pitchFamily="49" charset="-122"/>
              </a:rPr>
              <a:t>O1-O2</a:t>
            </a:r>
            <a:r>
              <a:rPr lang="zh-CN" altLang="en-US" sz="32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3258" name="Line 9"/>
          <p:cNvSpPr>
            <a:spLocks noChangeShapeType="1"/>
          </p:cNvSpPr>
          <p:nvPr/>
        </p:nvSpPr>
        <p:spPr bwMode="auto">
          <a:xfrm>
            <a:off x="4267200" y="4267200"/>
            <a:ext cx="1981200" cy="0"/>
          </a:xfrm>
          <a:prstGeom prst="line">
            <a:avLst/>
          </a:prstGeom>
          <a:noFill/>
          <a:ln w="19050">
            <a:solidFill>
              <a:schemeClr val="bg1"/>
            </a:solidFill>
            <a:round/>
            <a:headE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4"/>
          <p:cNvSpPr>
            <a:spLocks noGrp="1"/>
          </p:cNvSpPr>
          <p:nvPr>
            <p:ph type="title"/>
          </p:nvPr>
        </p:nvSpPr>
        <p:spPr>
          <a:xfrm>
            <a:off x="428625" y="571500"/>
            <a:ext cx="8229600" cy="1143000"/>
          </a:xfrm>
        </p:spPr>
        <p:txBody>
          <a:bodyPr/>
          <a:lstStyle/>
          <a:p>
            <a:r>
              <a:rPr lang="zh-CN" altLang="en-US" smtClean="0"/>
              <a:t>（二）科学即实证</a:t>
            </a:r>
          </a:p>
        </p:txBody>
      </p:sp>
      <p:sp>
        <p:nvSpPr>
          <p:cNvPr id="8195" name="内容占位符 5"/>
          <p:cNvSpPr>
            <a:spLocks noGrp="1"/>
          </p:cNvSpPr>
          <p:nvPr>
            <p:ph idx="1"/>
          </p:nvPr>
        </p:nvSpPr>
        <p:spPr>
          <a:xfrm>
            <a:off x="428625" y="1928813"/>
            <a:ext cx="8229600" cy="2136775"/>
          </a:xfrm>
        </p:spPr>
        <p:txBody>
          <a:bodyPr/>
          <a:lstStyle/>
          <a:p>
            <a:r>
              <a:rPr lang="zh-CN" altLang="en-US" sz="2800" b="1" smtClean="0"/>
              <a:t>实证：通过对事实的观察验证一个假设</a:t>
            </a:r>
            <a:r>
              <a:rPr lang="en-US" altLang="zh-CN" sz="2800" b="1" smtClean="0"/>
              <a:t>/</a:t>
            </a:r>
            <a:r>
              <a:rPr lang="zh-CN" altLang="en-US" sz="2800" b="1" smtClean="0"/>
              <a:t>知识</a:t>
            </a:r>
            <a:r>
              <a:rPr lang="en-US" altLang="zh-CN" sz="2800" b="1" smtClean="0"/>
              <a:t>/</a:t>
            </a:r>
            <a:r>
              <a:rPr lang="zh-CN" altLang="en-US" sz="2800" b="1" smtClean="0"/>
              <a:t>理论是否成立</a:t>
            </a:r>
            <a:endParaRPr lang="en-US" altLang="zh-CN" sz="2800" b="1" smtClean="0"/>
          </a:p>
          <a:p>
            <a:r>
              <a:rPr lang="zh-CN" altLang="en-US" sz="2800" b="1" smtClean="0"/>
              <a:t>科学：“大胆地假设，小心地求证”</a:t>
            </a:r>
            <a:endParaRPr lang="en-US" altLang="zh-CN" sz="2800" b="1" smtClean="0"/>
          </a:p>
          <a:p>
            <a:r>
              <a:rPr lang="zh-CN" altLang="en-US" sz="2800" b="1" smtClean="0"/>
              <a:t>科学研究的一般过程：</a:t>
            </a:r>
            <a:endParaRPr lang="en-US" altLang="zh-CN" sz="2800" b="1" smtClean="0"/>
          </a:p>
        </p:txBody>
      </p:sp>
      <p:sp>
        <p:nvSpPr>
          <p:cNvPr id="8" name="TextBox 7"/>
          <p:cNvSpPr txBox="1"/>
          <p:nvPr/>
        </p:nvSpPr>
        <p:spPr>
          <a:xfrm>
            <a:off x="1142976" y="4214818"/>
            <a:ext cx="7286676" cy="1384995"/>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zh-CN" altLang="en-US" sz="2800" b="1" dirty="0"/>
              <a:t>建立假设             收集资料             分析资料</a:t>
            </a:r>
            <a:endParaRPr lang="en-US" altLang="zh-CN" sz="2800" b="1" dirty="0"/>
          </a:p>
          <a:p>
            <a:pPr fontAlgn="auto">
              <a:spcBef>
                <a:spcPts val="0"/>
              </a:spcBef>
              <a:spcAft>
                <a:spcPts val="0"/>
              </a:spcAft>
              <a:defRPr/>
            </a:pPr>
            <a:endParaRPr lang="en-US" altLang="zh-CN" sz="2800" b="1" dirty="0"/>
          </a:p>
          <a:p>
            <a:pPr fontAlgn="auto">
              <a:spcBef>
                <a:spcPts val="0"/>
              </a:spcBef>
              <a:spcAft>
                <a:spcPts val="0"/>
              </a:spcAft>
              <a:defRPr/>
            </a:pPr>
            <a:r>
              <a:rPr lang="zh-CN" altLang="en-US" sz="2800" b="1" dirty="0"/>
              <a:t>                              验证假设</a:t>
            </a:r>
            <a:endParaRPr lang="zh-CN" altLang="en-US" sz="2800" b="1" dirty="0"/>
          </a:p>
        </p:txBody>
      </p:sp>
      <p:sp>
        <p:nvSpPr>
          <p:cNvPr id="14" name="右箭头 13"/>
          <p:cNvSpPr/>
          <p:nvPr/>
        </p:nvSpPr>
        <p:spPr>
          <a:xfrm>
            <a:off x="3000375" y="4429125"/>
            <a:ext cx="571500" cy="14287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5" name="右箭头 14"/>
          <p:cNvSpPr/>
          <p:nvPr/>
        </p:nvSpPr>
        <p:spPr>
          <a:xfrm>
            <a:off x="5500688" y="4429125"/>
            <a:ext cx="571500" cy="142875"/>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6" name="圆角右箭头 15"/>
          <p:cNvSpPr/>
          <p:nvPr/>
        </p:nvSpPr>
        <p:spPr>
          <a:xfrm rot="10800000">
            <a:off x="6143625" y="5000625"/>
            <a:ext cx="714375" cy="500063"/>
          </a:xfrm>
          <a:prstGeom prst="ben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
        <p:nvSpPr>
          <p:cNvPr id="18" name="圆角右箭头 17"/>
          <p:cNvSpPr/>
          <p:nvPr/>
        </p:nvSpPr>
        <p:spPr>
          <a:xfrm rot="16200000">
            <a:off x="2214563" y="4714875"/>
            <a:ext cx="571500" cy="857250"/>
          </a:xfrm>
          <a:prstGeom prst="bentArrow">
            <a:avLst>
              <a:gd name="adj1" fmla="val 20776"/>
              <a:gd name="adj2" fmla="val 23944"/>
              <a:gd name="adj3" fmla="val 25000"/>
              <a:gd name="adj4" fmla="val 43750"/>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chemeClr val="tx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76200" y="1676400"/>
            <a:ext cx="8991600" cy="29718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fontAlgn="auto">
              <a:spcBef>
                <a:spcPts val="0"/>
              </a:spcBef>
              <a:spcAft>
                <a:spcPts val="0"/>
              </a:spcAft>
              <a:defRPr/>
            </a:pPr>
            <a:endParaRPr lang="zh-CN" altLang="zh-CN">
              <a:solidFill>
                <a:schemeClr val="bg1"/>
              </a:solidFill>
            </a:endParaRPr>
          </a:p>
        </p:txBody>
      </p:sp>
      <p:sp>
        <p:nvSpPr>
          <p:cNvPr id="54277" name="Text Box 3"/>
          <p:cNvSpPr txBox="1">
            <a:spLocks noChangeArrowheads="1"/>
          </p:cNvSpPr>
          <p:nvPr/>
        </p:nvSpPr>
        <p:spPr bwMode="auto">
          <a:xfrm>
            <a:off x="533400" y="762000"/>
            <a:ext cx="3276600" cy="579438"/>
          </a:xfrm>
          <a:prstGeom prst="rect">
            <a:avLst/>
          </a:prstGeom>
          <a:noFill/>
          <a:ln w="9525">
            <a:noFill/>
            <a:miter lim="800000"/>
            <a:headEnd/>
            <a:tailEnd/>
          </a:ln>
        </p:spPr>
        <p:txBody>
          <a:bodyPr>
            <a:spAutoFit/>
          </a:bodyPr>
          <a:lstStyle/>
          <a:p>
            <a:pPr>
              <a:spcBef>
                <a:spcPct val="50000"/>
              </a:spcBef>
            </a:pPr>
            <a:r>
              <a:rPr lang="zh-CN" altLang="en-US" sz="3200">
                <a:solidFill>
                  <a:srgbClr val="FFCC00"/>
                </a:solidFill>
                <a:latin typeface="Constantia" pitchFamily="18" charset="0"/>
                <a:ea typeface="楷体_GB2312" pitchFamily="49" charset="-122"/>
              </a:rPr>
              <a:t>实验设计</a:t>
            </a:r>
            <a:r>
              <a:rPr lang="en-US" altLang="zh-CN" sz="3200">
                <a:solidFill>
                  <a:srgbClr val="FFCC00"/>
                </a:solidFill>
                <a:latin typeface="Constantia" pitchFamily="18" charset="0"/>
                <a:ea typeface="楷体_GB2312" pitchFamily="49" charset="-122"/>
              </a:rPr>
              <a:t>3</a:t>
            </a:r>
            <a:r>
              <a:rPr lang="zh-CN" altLang="en-US" sz="3200">
                <a:solidFill>
                  <a:srgbClr val="FFCC00"/>
                </a:solidFill>
                <a:latin typeface="Constantia" pitchFamily="18" charset="0"/>
                <a:ea typeface="楷体_GB2312" pitchFamily="49" charset="-122"/>
              </a:rPr>
              <a:t>：</a:t>
            </a:r>
          </a:p>
        </p:txBody>
      </p:sp>
      <p:sp>
        <p:nvSpPr>
          <p:cNvPr id="54278" name="Text Box 4"/>
          <p:cNvSpPr txBox="1">
            <a:spLocks noChangeArrowheads="1"/>
          </p:cNvSpPr>
          <p:nvPr/>
        </p:nvSpPr>
        <p:spPr bwMode="auto">
          <a:xfrm>
            <a:off x="0" y="1828800"/>
            <a:ext cx="89916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Constantia" pitchFamily="18" charset="0"/>
                <a:ea typeface="楷体_GB2312" pitchFamily="49" charset="-122"/>
              </a:rPr>
              <a:t>实验班：</a:t>
            </a:r>
            <a:r>
              <a:rPr lang="zh-CN" altLang="en-US" sz="2800">
                <a:solidFill>
                  <a:schemeClr val="bg1"/>
                </a:solidFill>
                <a:latin typeface="楷体_GB2312" pitchFamily="49" charset="-122"/>
                <a:ea typeface="楷体_GB2312" pitchFamily="49" charset="-122"/>
              </a:rPr>
              <a:t>教法（</a:t>
            </a:r>
            <a:r>
              <a:rPr lang="en-US" altLang="zh-CN" sz="2800">
                <a:solidFill>
                  <a:schemeClr val="bg1"/>
                </a:solidFill>
                <a:latin typeface="楷体_GB2312" pitchFamily="49" charset="-122"/>
                <a:ea typeface="楷体_GB2312" pitchFamily="49" charset="-122"/>
              </a:rPr>
              <a:t>X1</a:t>
            </a:r>
            <a:r>
              <a:rPr lang="zh-CN" altLang="en-US" sz="2800">
                <a:solidFill>
                  <a:schemeClr val="bg1"/>
                </a:solidFill>
                <a:latin typeface="楷体_GB2312" pitchFamily="49" charset="-122"/>
                <a:ea typeface="楷体_GB2312" pitchFamily="49" charset="-122"/>
              </a:rPr>
              <a:t>）</a:t>
            </a:r>
            <a:r>
              <a:rPr lang="zh-CN" altLang="en-US" sz="2800">
                <a:solidFill>
                  <a:srgbClr val="C00000"/>
                </a:solidFill>
                <a:latin typeface="楷体_GB2312" pitchFamily="49" charset="-122"/>
                <a:ea typeface="楷体_GB2312" pitchFamily="49" charset="-122"/>
              </a:rPr>
              <a:t>教师</a:t>
            </a:r>
            <a:r>
              <a:rPr lang="en-US" altLang="zh-CN" sz="2800">
                <a:solidFill>
                  <a:srgbClr val="C00000"/>
                </a:solidFill>
                <a:latin typeface="楷体_GB2312" pitchFamily="49" charset="-122"/>
                <a:ea typeface="楷体_GB2312" pitchFamily="49" charset="-122"/>
              </a:rPr>
              <a:t>A </a:t>
            </a:r>
            <a:r>
              <a:rPr lang="zh-CN" altLang="en-US" sz="2800">
                <a:solidFill>
                  <a:srgbClr val="C00000"/>
                </a:solidFill>
                <a:latin typeface="楷体_GB2312" pitchFamily="49" charset="-122"/>
                <a:ea typeface="楷体_GB2312" pitchFamily="49" charset="-122"/>
              </a:rPr>
              <a:t>学生</a:t>
            </a:r>
            <a:r>
              <a:rPr lang="en-US" altLang="zh-CN" sz="2800">
                <a:solidFill>
                  <a:srgbClr val="C00000"/>
                </a:solidFill>
                <a:latin typeface="楷体_GB2312" pitchFamily="49" charset="-122"/>
                <a:ea typeface="楷体_GB2312" pitchFamily="49" charset="-122"/>
              </a:rPr>
              <a:t>RG1</a:t>
            </a:r>
            <a:r>
              <a:rPr lang="en-US" altLang="zh-CN" sz="2800">
                <a:solidFill>
                  <a:schemeClr val="bg1"/>
                </a:solidFill>
                <a:latin typeface="Times New Roman" pitchFamily="18" charset="0"/>
                <a:ea typeface="楷体_GB2312" pitchFamily="49" charset="-122"/>
              </a:rPr>
              <a:t>……</a:t>
            </a:r>
            <a:r>
              <a:rPr lang="zh-CN" altLang="en-US" sz="2800">
                <a:solidFill>
                  <a:schemeClr val="bg1"/>
                </a:solidFill>
                <a:latin typeface="楷体_GB2312" pitchFamily="49" charset="-122"/>
                <a:ea typeface="楷体_GB2312" pitchFamily="49" charset="-122"/>
              </a:rPr>
              <a:t>测验成绩（</a:t>
            </a:r>
            <a:r>
              <a:rPr lang="en-US" altLang="zh-CN" sz="2800">
                <a:solidFill>
                  <a:schemeClr val="bg1"/>
                </a:solidFill>
                <a:latin typeface="楷体_GB2312" pitchFamily="49" charset="-122"/>
                <a:ea typeface="楷体_GB2312" pitchFamily="49" charset="-122"/>
              </a:rPr>
              <a:t>O1</a:t>
            </a:r>
            <a:r>
              <a:rPr lang="zh-CN" altLang="en-US" sz="2800">
                <a:solidFill>
                  <a:schemeClr val="bg1"/>
                </a:solidFill>
                <a:latin typeface="楷体_GB2312" pitchFamily="49" charset="-122"/>
                <a:ea typeface="楷体_GB2312" pitchFamily="49" charset="-122"/>
              </a:rPr>
              <a:t>）</a:t>
            </a:r>
            <a:endParaRPr lang="zh-CN" altLang="en-US" sz="2800">
              <a:solidFill>
                <a:srgbClr val="000000"/>
              </a:solidFill>
              <a:latin typeface="宋体" pitchFamily="2" charset="-122"/>
            </a:endParaRPr>
          </a:p>
        </p:txBody>
      </p:sp>
      <p:sp>
        <p:nvSpPr>
          <p:cNvPr id="54279" name="Text Box 5"/>
          <p:cNvSpPr txBox="1">
            <a:spLocks noChangeArrowheads="1"/>
          </p:cNvSpPr>
          <p:nvPr/>
        </p:nvSpPr>
        <p:spPr bwMode="auto">
          <a:xfrm>
            <a:off x="0" y="2667000"/>
            <a:ext cx="8915400" cy="519113"/>
          </a:xfrm>
          <a:prstGeom prst="rect">
            <a:avLst/>
          </a:prstGeom>
          <a:noFill/>
          <a:ln w="9525">
            <a:noFill/>
            <a:miter lim="800000"/>
            <a:headEnd/>
            <a:tailEnd/>
          </a:ln>
        </p:spPr>
        <p:txBody>
          <a:bodyPr>
            <a:spAutoFit/>
          </a:bodyPr>
          <a:lstStyle/>
          <a:p>
            <a:pPr>
              <a:spcBef>
                <a:spcPct val="50000"/>
              </a:spcBef>
            </a:pPr>
            <a:r>
              <a:rPr lang="zh-CN" altLang="en-US" sz="2800">
                <a:solidFill>
                  <a:schemeClr val="bg1"/>
                </a:solidFill>
                <a:latin typeface="楷体_GB2312" pitchFamily="49" charset="-122"/>
                <a:ea typeface="楷体_GB2312" pitchFamily="49" charset="-122"/>
              </a:rPr>
              <a:t>对照班：教法（</a:t>
            </a:r>
            <a:r>
              <a:rPr lang="en-US" altLang="zh-CN" sz="2800">
                <a:solidFill>
                  <a:schemeClr val="bg1"/>
                </a:solidFill>
                <a:latin typeface="楷体_GB2312" pitchFamily="49" charset="-122"/>
                <a:ea typeface="楷体_GB2312" pitchFamily="49" charset="-122"/>
              </a:rPr>
              <a:t>X2</a:t>
            </a:r>
            <a:r>
              <a:rPr lang="zh-CN" altLang="en-US" sz="2800">
                <a:solidFill>
                  <a:schemeClr val="bg1"/>
                </a:solidFill>
                <a:latin typeface="楷体_GB2312" pitchFamily="49" charset="-122"/>
                <a:ea typeface="楷体_GB2312" pitchFamily="49" charset="-122"/>
              </a:rPr>
              <a:t>）</a:t>
            </a:r>
            <a:r>
              <a:rPr lang="zh-CN" altLang="en-US" sz="2800">
                <a:solidFill>
                  <a:srgbClr val="C00000"/>
                </a:solidFill>
                <a:latin typeface="楷体_GB2312" pitchFamily="49" charset="-122"/>
                <a:ea typeface="楷体_GB2312" pitchFamily="49" charset="-122"/>
              </a:rPr>
              <a:t>教师</a:t>
            </a:r>
            <a:r>
              <a:rPr lang="en-US" altLang="zh-CN" sz="2800">
                <a:solidFill>
                  <a:srgbClr val="C00000"/>
                </a:solidFill>
                <a:latin typeface="楷体_GB2312" pitchFamily="49" charset="-122"/>
                <a:ea typeface="楷体_GB2312" pitchFamily="49" charset="-122"/>
              </a:rPr>
              <a:t>A </a:t>
            </a:r>
            <a:r>
              <a:rPr lang="zh-CN" altLang="en-US" sz="2800">
                <a:solidFill>
                  <a:srgbClr val="C00000"/>
                </a:solidFill>
                <a:latin typeface="楷体_GB2312" pitchFamily="49" charset="-122"/>
                <a:ea typeface="楷体_GB2312" pitchFamily="49" charset="-122"/>
              </a:rPr>
              <a:t>学生</a:t>
            </a:r>
            <a:r>
              <a:rPr lang="en-US" altLang="zh-CN" sz="2800">
                <a:solidFill>
                  <a:srgbClr val="C00000"/>
                </a:solidFill>
                <a:latin typeface="楷体_GB2312" pitchFamily="49" charset="-122"/>
                <a:ea typeface="楷体_GB2312" pitchFamily="49" charset="-122"/>
              </a:rPr>
              <a:t>RG2</a:t>
            </a:r>
            <a:r>
              <a:rPr lang="en-US" altLang="zh-CN" sz="2800">
                <a:solidFill>
                  <a:schemeClr val="bg1"/>
                </a:solidFill>
                <a:latin typeface="Times New Roman" pitchFamily="18" charset="0"/>
                <a:ea typeface="楷体_GB2312" pitchFamily="49" charset="-122"/>
              </a:rPr>
              <a:t>……</a:t>
            </a:r>
            <a:r>
              <a:rPr lang="zh-CN" altLang="en-US" sz="2800">
                <a:solidFill>
                  <a:schemeClr val="bg1"/>
                </a:solidFill>
                <a:latin typeface="楷体_GB2312" pitchFamily="49" charset="-122"/>
                <a:ea typeface="楷体_GB2312" pitchFamily="49" charset="-122"/>
              </a:rPr>
              <a:t>测验成绩（</a:t>
            </a:r>
            <a:r>
              <a:rPr lang="en-US" altLang="zh-CN" sz="2800">
                <a:solidFill>
                  <a:schemeClr val="bg1"/>
                </a:solidFill>
                <a:latin typeface="楷体_GB2312" pitchFamily="49" charset="-122"/>
                <a:ea typeface="楷体_GB2312" pitchFamily="49" charset="-122"/>
              </a:rPr>
              <a:t>O2</a:t>
            </a:r>
            <a:r>
              <a:rPr lang="zh-CN" altLang="en-US" sz="28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4280" name="Line 6"/>
          <p:cNvSpPr>
            <a:spLocks noChangeShapeType="1"/>
          </p:cNvSpPr>
          <p:nvPr/>
        </p:nvSpPr>
        <p:spPr bwMode="auto">
          <a:xfrm>
            <a:off x="1295400" y="3581400"/>
            <a:ext cx="7086600" cy="0"/>
          </a:xfrm>
          <a:prstGeom prst="line">
            <a:avLst/>
          </a:prstGeom>
          <a:noFill/>
          <a:ln w="19050">
            <a:solidFill>
              <a:schemeClr val="bg1"/>
            </a:solidFill>
            <a:round/>
            <a:headEnd/>
            <a:tailEnd/>
          </a:ln>
        </p:spPr>
        <p:txBody>
          <a:bodyPr/>
          <a:lstStyle/>
          <a:p>
            <a:endParaRPr lang="zh-CN" altLang="en-US"/>
          </a:p>
        </p:txBody>
      </p:sp>
      <p:sp>
        <p:nvSpPr>
          <p:cNvPr id="54281" name="Text Box 7"/>
          <p:cNvSpPr txBox="1">
            <a:spLocks noChangeArrowheads="1"/>
          </p:cNvSpPr>
          <p:nvPr/>
        </p:nvSpPr>
        <p:spPr bwMode="auto">
          <a:xfrm>
            <a:off x="2286000" y="3886200"/>
            <a:ext cx="6172200" cy="579438"/>
          </a:xfrm>
          <a:prstGeom prst="rect">
            <a:avLst/>
          </a:prstGeom>
          <a:noFill/>
          <a:ln w="9525">
            <a:noFill/>
            <a:miter lim="800000"/>
            <a:headEnd/>
            <a:tailEnd/>
          </a:ln>
        </p:spPr>
        <p:txBody>
          <a:bodyPr>
            <a:spAutoFit/>
          </a:bodyPr>
          <a:lstStyle/>
          <a:p>
            <a:pPr>
              <a:spcBef>
                <a:spcPct val="50000"/>
              </a:spcBef>
            </a:pPr>
            <a:r>
              <a:rPr lang="zh-CN" altLang="en-US" sz="3200">
                <a:solidFill>
                  <a:schemeClr val="bg1"/>
                </a:solidFill>
                <a:latin typeface="楷体_GB2312" pitchFamily="49" charset="-122"/>
                <a:ea typeface="楷体_GB2312" pitchFamily="49" charset="-122"/>
              </a:rPr>
              <a:t>（</a:t>
            </a:r>
            <a:r>
              <a:rPr lang="en-US" altLang="zh-CN" sz="3200">
                <a:solidFill>
                  <a:schemeClr val="bg1"/>
                </a:solidFill>
                <a:latin typeface="楷体_GB2312" pitchFamily="49" charset="-122"/>
                <a:ea typeface="楷体_GB2312" pitchFamily="49" charset="-122"/>
              </a:rPr>
              <a:t>X1-X2</a:t>
            </a:r>
            <a:r>
              <a:rPr lang="zh-CN" altLang="en-US" sz="3200">
                <a:solidFill>
                  <a:schemeClr val="bg1"/>
                </a:solidFill>
                <a:latin typeface="楷体_GB2312" pitchFamily="49" charset="-122"/>
                <a:ea typeface="楷体_GB2312" pitchFamily="49" charset="-122"/>
              </a:rPr>
              <a:t>）            （</a:t>
            </a:r>
            <a:r>
              <a:rPr lang="en-US" altLang="zh-CN" sz="3200">
                <a:solidFill>
                  <a:schemeClr val="bg1"/>
                </a:solidFill>
                <a:latin typeface="楷体_GB2312" pitchFamily="49" charset="-122"/>
                <a:ea typeface="楷体_GB2312" pitchFamily="49" charset="-122"/>
              </a:rPr>
              <a:t>O1-O2</a:t>
            </a:r>
            <a:r>
              <a:rPr lang="zh-CN" altLang="en-US" sz="3200">
                <a:solidFill>
                  <a:schemeClr val="bg1"/>
                </a:solidFill>
                <a:latin typeface="楷体_GB2312" pitchFamily="49" charset="-122"/>
                <a:ea typeface="楷体_GB2312" pitchFamily="49" charset="-122"/>
              </a:rPr>
              <a:t>）</a:t>
            </a:r>
            <a:r>
              <a:rPr lang="zh-CN" altLang="en-US">
                <a:latin typeface="Constantia" pitchFamily="18" charset="0"/>
              </a:rPr>
              <a:t> </a:t>
            </a:r>
          </a:p>
        </p:txBody>
      </p:sp>
      <p:sp>
        <p:nvSpPr>
          <p:cNvPr id="54282" name="Line 8"/>
          <p:cNvSpPr>
            <a:spLocks noChangeShapeType="1"/>
          </p:cNvSpPr>
          <p:nvPr/>
        </p:nvSpPr>
        <p:spPr bwMode="auto">
          <a:xfrm>
            <a:off x="4267200" y="4191000"/>
            <a:ext cx="1981200" cy="0"/>
          </a:xfrm>
          <a:prstGeom prst="line">
            <a:avLst/>
          </a:prstGeom>
          <a:noFill/>
          <a:ln w="19050">
            <a:solidFill>
              <a:schemeClr val="bg1"/>
            </a:solidFill>
            <a:round/>
            <a:headEnd/>
            <a:tailEnd type="triangle" w="med" len="med"/>
          </a:ln>
        </p:spPr>
        <p:txBody>
          <a:bodyPr/>
          <a:lstStyle/>
          <a:p>
            <a:endParaRPr lang="zh-CN" altLang="en-US"/>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5"/>
          <p:cNvSpPr txBox="1">
            <a:spLocks noChangeArrowheads="1"/>
          </p:cNvSpPr>
          <p:nvPr/>
        </p:nvSpPr>
        <p:spPr bwMode="auto">
          <a:xfrm>
            <a:off x="1143000" y="792163"/>
            <a:ext cx="2286000" cy="579437"/>
          </a:xfrm>
          <a:prstGeom prst="rect">
            <a:avLst/>
          </a:prstGeom>
          <a:noFill/>
          <a:ln w="9525">
            <a:no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实验组</a:t>
            </a:r>
            <a:r>
              <a:rPr lang="en-US" altLang="zh-CN" sz="3200">
                <a:solidFill>
                  <a:srgbClr val="FFFF00"/>
                </a:solidFill>
                <a:latin typeface="Constantia" pitchFamily="18" charset="0"/>
                <a:ea typeface="楷体_GB2312" pitchFamily="49" charset="-122"/>
              </a:rPr>
              <a:t>R</a:t>
            </a:r>
          </a:p>
        </p:txBody>
      </p:sp>
      <p:sp>
        <p:nvSpPr>
          <p:cNvPr id="55299" name="Text Box 6"/>
          <p:cNvSpPr txBox="1">
            <a:spLocks noChangeArrowheads="1"/>
          </p:cNvSpPr>
          <p:nvPr/>
        </p:nvSpPr>
        <p:spPr bwMode="auto">
          <a:xfrm>
            <a:off x="5486400" y="762000"/>
            <a:ext cx="1828800" cy="579438"/>
          </a:xfrm>
          <a:prstGeom prst="rect">
            <a:avLst/>
          </a:prstGeom>
          <a:noFill/>
          <a:ln w="9525">
            <a:no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对照组</a:t>
            </a:r>
            <a:r>
              <a:rPr lang="en-US" altLang="zh-CN" sz="3200">
                <a:solidFill>
                  <a:srgbClr val="FFFF00"/>
                </a:solidFill>
                <a:latin typeface="Constantia" pitchFamily="18" charset="0"/>
                <a:ea typeface="楷体_GB2312" pitchFamily="49" charset="-122"/>
              </a:rPr>
              <a:t>R</a:t>
            </a:r>
          </a:p>
        </p:txBody>
      </p:sp>
      <p:sp>
        <p:nvSpPr>
          <p:cNvPr id="55300" name="Text Box 7"/>
          <p:cNvSpPr txBox="1">
            <a:spLocks noChangeArrowheads="1"/>
          </p:cNvSpPr>
          <p:nvPr/>
        </p:nvSpPr>
        <p:spPr bwMode="auto">
          <a:xfrm>
            <a:off x="1143000" y="1447800"/>
            <a:ext cx="1828800" cy="588963"/>
          </a:xfrm>
          <a:prstGeom prst="rect">
            <a:avLst/>
          </a:prstGeom>
          <a:noFill/>
          <a:ln w="9525">
            <a:solidFill>
              <a:srgbClr val="FF9900"/>
            </a:solid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态度测量</a:t>
            </a:r>
          </a:p>
        </p:txBody>
      </p:sp>
      <p:sp>
        <p:nvSpPr>
          <p:cNvPr id="55301" name="Text Box 8"/>
          <p:cNvSpPr txBox="1">
            <a:spLocks noChangeArrowheads="1"/>
          </p:cNvSpPr>
          <p:nvPr/>
        </p:nvSpPr>
        <p:spPr bwMode="auto">
          <a:xfrm>
            <a:off x="5410200" y="1468438"/>
            <a:ext cx="1828800" cy="588962"/>
          </a:xfrm>
          <a:prstGeom prst="rect">
            <a:avLst/>
          </a:prstGeom>
          <a:noFill/>
          <a:ln w="9525">
            <a:solidFill>
              <a:srgbClr val="FF9900"/>
            </a:solid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态度测量</a:t>
            </a:r>
          </a:p>
        </p:txBody>
      </p:sp>
      <p:sp>
        <p:nvSpPr>
          <p:cNvPr id="55302" name="Text Box 9"/>
          <p:cNvSpPr txBox="1">
            <a:spLocks noChangeArrowheads="1"/>
          </p:cNvSpPr>
          <p:nvPr/>
        </p:nvSpPr>
        <p:spPr bwMode="auto">
          <a:xfrm>
            <a:off x="3276600" y="1524000"/>
            <a:ext cx="2133600" cy="519113"/>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Constantia" pitchFamily="18" charset="0"/>
                <a:ea typeface="楷体_GB2312" pitchFamily="49" charset="-122"/>
              </a:rPr>
              <a:t>比较：相同？</a:t>
            </a:r>
          </a:p>
        </p:txBody>
      </p:sp>
      <p:sp>
        <p:nvSpPr>
          <p:cNvPr id="47114" name="Line 10"/>
          <p:cNvSpPr>
            <a:spLocks noChangeShapeType="1"/>
          </p:cNvSpPr>
          <p:nvPr/>
        </p:nvSpPr>
        <p:spPr bwMode="auto">
          <a:xfrm>
            <a:off x="2057400" y="2133600"/>
            <a:ext cx="0" cy="457200"/>
          </a:xfrm>
          <a:prstGeom prst="line">
            <a:avLst/>
          </a:prstGeom>
          <a:ln>
            <a:headEnd/>
            <a:tailEnd type="triangle" w="med" len="med"/>
          </a:ln>
        </p:spPr>
        <p:style>
          <a:lnRef idx="2">
            <a:schemeClr val="accent3"/>
          </a:lnRef>
          <a:fillRef idx="0">
            <a:schemeClr val="accent3"/>
          </a:fillRef>
          <a:effectRef idx="1">
            <a:schemeClr val="accent3"/>
          </a:effectRef>
          <a:fontRef idx="minor">
            <a:schemeClr val="tx1"/>
          </a:fontRef>
        </p:style>
        <p:txBody>
          <a:bodyPr/>
          <a:lstStyle/>
          <a:p>
            <a:pPr fontAlgn="auto">
              <a:spcBef>
                <a:spcPts val="0"/>
              </a:spcBef>
              <a:spcAft>
                <a:spcPts val="0"/>
              </a:spcAft>
              <a:defRPr/>
            </a:pPr>
            <a:endParaRPr lang="zh-CN" altLang="en-US"/>
          </a:p>
        </p:txBody>
      </p:sp>
      <p:sp>
        <p:nvSpPr>
          <p:cNvPr id="55304" name="Text Box 11"/>
          <p:cNvSpPr txBox="1">
            <a:spLocks noChangeArrowheads="1"/>
          </p:cNvSpPr>
          <p:nvPr/>
        </p:nvSpPr>
        <p:spPr bwMode="auto">
          <a:xfrm>
            <a:off x="1143000" y="2667000"/>
            <a:ext cx="1828800" cy="588963"/>
          </a:xfrm>
          <a:prstGeom prst="rect">
            <a:avLst/>
          </a:prstGeom>
          <a:noFill/>
          <a:ln w="9525">
            <a:solidFill>
              <a:srgbClr val="FF9900"/>
            </a:solidFill>
            <a:miter lim="800000"/>
            <a:headEnd/>
            <a:tailEnd/>
          </a:ln>
        </p:spPr>
        <p:txBody>
          <a:bodyPr>
            <a:spAutoFit/>
          </a:bodyPr>
          <a:lstStyle/>
          <a:p>
            <a:pPr algn="ctr">
              <a:spcBef>
                <a:spcPct val="50000"/>
              </a:spcBef>
            </a:pPr>
            <a:r>
              <a:rPr lang="zh-CN" altLang="en-US" sz="3200">
                <a:solidFill>
                  <a:srgbClr val="FFFF00"/>
                </a:solidFill>
                <a:latin typeface="Constantia" pitchFamily="18" charset="0"/>
                <a:ea typeface="楷体_GB2312" pitchFamily="49" charset="-122"/>
              </a:rPr>
              <a:t>看电影</a:t>
            </a:r>
          </a:p>
        </p:txBody>
      </p:sp>
      <p:sp>
        <p:nvSpPr>
          <p:cNvPr id="47116" name="Line 12"/>
          <p:cNvSpPr>
            <a:spLocks noChangeShapeType="1"/>
          </p:cNvSpPr>
          <p:nvPr/>
        </p:nvSpPr>
        <p:spPr bwMode="auto">
          <a:xfrm>
            <a:off x="2057400" y="3352800"/>
            <a:ext cx="0" cy="457200"/>
          </a:xfrm>
          <a:prstGeom prst="line">
            <a:avLst/>
          </a:prstGeom>
          <a:ln>
            <a:headEnd/>
            <a:tailEnd type="triangle" w="med" len="med"/>
          </a:ln>
        </p:spPr>
        <p:style>
          <a:lnRef idx="2">
            <a:schemeClr val="accent3"/>
          </a:lnRef>
          <a:fillRef idx="0">
            <a:schemeClr val="accent3"/>
          </a:fillRef>
          <a:effectRef idx="1">
            <a:schemeClr val="accent3"/>
          </a:effectRef>
          <a:fontRef idx="minor">
            <a:schemeClr val="tx1"/>
          </a:fontRef>
        </p:style>
        <p:txBody>
          <a:bodyPr/>
          <a:lstStyle/>
          <a:p>
            <a:pPr fontAlgn="auto">
              <a:spcBef>
                <a:spcPts val="0"/>
              </a:spcBef>
              <a:spcAft>
                <a:spcPts val="0"/>
              </a:spcAft>
              <a:defRPr/>
            </a:pPr>
            <a:endParaRPr lang="zh-CN" altLang="en-US"/>
          </a:p>
        </p:txBody>
      </p:sp>
      <p:sp>
        <p:nvSpPr>
          <p:cNvPr id="55306" name="Text Box 13"/>
          <p:cNvSpPr txBox="1">
            <a:spLocks noChangeArrowheads="1"/>
          </p:cNvSpPr>
          <p:nvPr/>
        </p:nvSpPr>
        <p:spPr bwMode="auto">
          <a:xfrm>
            <a:off x="609600" y="3886200"/>
            <a:ext cx="2362200" cy="588963"/>
          </a:xfrm>
          <a:prstGeom prst="rect">
            <a:avLst/>
          </a:prstGeom>
          <a:noFill/>
          <a:ln w="9525">
            <a:solidFill>
              <a:srgbClr val="FF9900"/>
            </a:solid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态度再测量</a:t>
            </a:r>
          </a:p>
        </p:txBody>
      </p:sp>
      <p:sp>
        <p:nvSpPr>
          <p:cNvPr id="47118" name="Line 14"/>
          <p:cNvSpPr>
            <a:spLocks noChangeShapeType="1"/>
          </p:cNvSpPr>
          <p:nvPr/>
        </p:nvSpPr>
        <p:spPr bwMode="auto">
          <a:xfrm>
            <a:off x="6324600" y="2133600"/>
            <a:ext cx="0" cy="1676400"/>
          </a:xfrm>
          <a:prstGeom prst="line">
            <a:avLst/>
          </a:prstGeom>
          <a:ln>
            <a:headEnd/>
            <a:tailEnd type="triangle" w="med" len="med"/>
          </a:ln>
        </p:spPr>
        <p:style>
          <a:lnRef idx="2">
            <a:schemeClr val="accent3"/>
          </a:lnRef>
          <a:fillRef idx="0">
            <a:schemeClr val="accent3"/>
          </a:fillRef>
          <a:effectRef idx="1">
            <a:schemeClr val="accent3"/>
          </a:effectRef>
          <a:fontRef idx="minor">
            <a:schemeClr val="tx1"/>
          </a:fontRef>
        </p:style>
        <p:txBody>
          <a:bodyPr/>
          <a:lstStyle/>
          <a:p>
            <a:pPr fontAlgn="auto">
              <a:spcBef>
                <a:spcPts val="0"/>
              </a:spcBef>
              <a:spcAft>
                <a:spcPts val="0"/>
              </a:spcAft>
              <a:defRPr/>
            </a:pPr>
            <a:endParaRPr lang="zh-CN" altLang="en-US"/>
          </a:p>
        </p:txBody>
      </p:sp>
      <p:sp>
        <p:nvSpPr>
          <p:cNvPr id="55308" name="Text Box 15"/>
          <p:cNvSpPr txBox="1">
            <a:spLocks noChangeArrowheads="1"/>
          </p:cNvSpPr>
          <p:nvPr/>
        </p:nvSpPr>
        <p:spPr bwMode="auto">
          <a:xfrm>
            <a:off x="5486400" y="3886200"/>
            <a:ext cx="2362200" cy="588963"/>
          </a:xfrm>
          <a:prstGeom prst="rect">
            <a:avLst/>
          </a:prstGeom>
          <a:noFill/>
          <a:ln w="9525">
            <a:solidFill>
              <a:srgbClr val="FF9900"/>
            </a:solidFill>
            <a:miter lim="800000"/>
            <a:headEnd/>
            <a:tailEnd/>
          </a:ln>
        </p:spPr>
        <p:txBody>
          <a:bodyPr>
            <a:spAutoFit/>
          </a:bodyPr>
          <a:lstStyle/>
          <a:p>
            <a:pPr>
              <a:spcBef>
                <a:spcPct val="50000"/>
              </a:spcBef>
            </a:pPr>
            <a:r>
              <a:rPr lang="zh-CN" altLang="en-US" sz="3200">
                <a:solidFill>
                  <a:srgbClr val="FFFF00"/>
                </a:solidFill>
                <a:latin typeface="Constantia" pitchFamily="18" charset="0"/>
                <a:ea typeface="楷体_GB2312" pitchFamily="49" charset="-122"/>
              </a:rPr>
              <a:t>态度再测量</a:t>
            </a:r>
          </a:p>
        </p:txBody>
      </p:sp>
      <p:sp>
        <p:nvSpPr>
          <p:cNvPr id="55309" name="Text Box 16"/>
          <p:cNvSpPr txBox="1">
            <a:spLocks noChangeArrowheads="1"/>
          </p:cNvSpPr>
          <p:nvPr/>
        </p:nvSpPr>
        <p:spPr bwMode="auto">
          <a:xfrm>
            <a:off x="3200400" y="3962400"/>
            <a:ext cx="2133600" cy="519113"/>
          </a:xfrm>
          <a:prstGeom prst="rect">
            <a:avLst/>
          </a:prstGeom>
          <a:noFill/>
          <a:ln w="9525">
            <a:noFill/>
            <a:miter lim="800000"/>
            <a:headEnd/>
            <a:tailEnd/>
          </a:ln>
        </p:spPr>
        <p:txBody>
          <a:bodyPr>
            <a:spAutoFit/>
          </a:bodyPr>
          <a:lstStyle/>
          <a:p>
            <a:pPr>
              <a:spcBef>
                <a:spcPct val="50000"/>
              </a:spcBef>
            </a:pPr>
            <a:r>
              <a:rPr lang="zh-CN" altLang="en-US" sz="2800">
                <a:solidFill>
                  <a:srgbClr val="FFFF00"/>
                </a:solidFill>
                <a:latin typeface="Constantia" pitchFamily="18" charset="0"/>
                <a:ea typeface="楷体_GB2312" pitchFamily="49" charset="-122"/>
              </a:rPr>
              <a:t>比较：相异？</a:t>
            </a:r>
          </a:p>
        </p:txBody>
      </p:sp>
      <p:sp>
        <p:nvSpPr>
          <p:cNvPr id="47121" name="Text Box 17"/>
          <p:cNvSpPr txBox="1">
            <a:spLocks noChangeArrowheads="1"/>
          </p:cNvSpPr>
          <p:nvPr/>
        </p:nvSpPr>
        <p:spPr bwMode="auto">
          <a:xfrm>
            <a:off x="1828800" y="4935538"/>
            <a:ext cx="4648200" cy="1169987"/>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a:spAutoFit/>
          </a:bodyPr>
          <a:lstStyle/>
          <a:p>
            <a:pPr fontAlgn="auto">
              <a:spcBef>
                <a:spcPct val="50000"/>
              </a:spcBef>
              <a:spcAft>
                <a:spcPts val="0"/>
              </a:spcAft>
              <a:defRPr/>
            </a:pPr>
            <a:r>
              <a:rPr lang="en-US" altLang="zh-CN" sz="2800" dirty="0">
                <a:solidFill>
                  <a:schemeClr val="bg1"/>
                </a:solidFill>
                <a:latin typeface="+mj-lt"/>
                <a:ea typeface="楷体_GB2312" pitchFamily="49" charset="-122"/>
              </a:rPr>
              <a:t>   RG1      </a:t>
            </a:r>
            <a:r>
              <a:rPr lang="en-US" altLang="zh-CN" sz="2800" dirty="0">
                <a:solidFill>
                  <a:schemeClr val="bg1"/>
                </a:solidFill>
                <a:latin typeface="+mj-lt"/>
                <a:ea typeface="楷体_GB2312" pitchFamily="49" charset="-122"/>
              </a:rPr>
              <a:t>O1        X         O2</a:t>
            </a:r>
          </a:p>
          <a:p>
            <a:pPr fontAlgn="auto">
              <a:spcBef>
                <a:spcPct val="50000"/>
              </a:spcBef>
              <a:spcAft>
                <a:spcPts val="0"/>
              </a:spcAft>
              <a:defRPr/>
            </a:pPr>
            <a:r>
              <a:rPr lang="en-US" altLang="zh-CN" sz="2800" dirty="0">
                <a:solidFill>
                  <a:schemeClr val="bg1"/>
                </a:solidFill>
                <a:latin typeface="+mj-lt"/>
                <a:ea typeface="楷体_GB2312" pitchFamily="49" charset="-122"/>
              </a:rPr>
              <a:t>   RG2      </a:t>
            </a:r>
            <a:r>
              <a:rPr lang="en-US" altLang="zh-CN" sz="2800" dirty="0">
                <a:solidFill>
                  <a:schemeClr val="bg1"/>
                </a:solidFill>
                <a:latin typeface="+mj-lt"/>
                <a:ea typeface="楷体_GB2312" pitchFamily="49" charset="-122"/>
              </a:rPr>
              <a:t>O3        --         O4</a:t>
            </a:r>
          </a:p>
        </p:txBody>
      </p:sp>
      <p:sp>
        <p:nvSpPr>
          <p:cNvPr id="47122" name="Text Box 18"/>
          <p:cNvSpPr txBox="1">
            <a:spLocks noChangeArrowheads="1"/>
          </p:cNvSpPr>
          <p:nvPr/>
        </p:nvSpPr>
        <p:spPr bwMode="auto">
          <a:xfrm>
            <a:off x="1928813" y="228600"/>
            <a:ext cx="4429125" cy="646113"/>
          </a:xfrm>
          <a:prstGeom prst="rect">
            <a:avLst/>
          </a:prstGeom>
          <a:noFill/>
          <a:ln w="9525">
            <a:noFill/>
            <a:miter lim="800000"/>
            <a:headEnd/>
            <a:tailEnd/>
          </a:ln>
          <a:effectLst/>
        </p:spPr>
        <p:txBody>
          <a:bodyPr>
            <a:spAutoFit/>
          </a:bodyPr>
          <a:lstStyle/>
          <a:p>
            <a:pPr algn="ctr" fontAlgn="auto">
              <a:spcBef>
                <a:spcPct val="50000"/>
              </a:spcBef>
              <a:spcAft>
                <a:spcPts val="0"/>
              </a:spcAft>
              <a:defRPr/>
            </a:pPr>
            <a:r>
              <a:rPr lang="zh-CN" altLang="en-US" sz="3600" dirty="0">
                <a:latin typeface="+mj-ea"/>
                <a:ea typeface="+mj-ea"/>
              </a:rPr>
              <a:t>标准实验设计</a:t>
            </a:r>
            <a:endParaRPr lang="zh-CN" altLang="en-US" sz="3600" dirty="0">
              <a:latin typeface="+mj-ea"/>
              <a:ea typeface="+mj-ea"/>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Box 3"/>
          <p:cNvSpPr txBox="1">
            <a:spLocks noChangeArrowheads="1"/>
          </p:cNvSpPr>
          <p:nvPr/>
        </p:nvSpPr>
        <p:spPr bwMode="auto">
          <a:xfrm>
            <a:off x="714375" y="1214438"/>
            <a:ext cx="7000875" cy="2062162"/>
          </a:xfrm>
          <a:prstGeom prst="rect">
            <a:avLst/>
          </a:prstGeom>
          <a:noFill/>
          <a:ln w="9525">
            <a:noFill/>
            <a:miter lim="800000"/>
            <a:headEnd/>
            <a:tailEnd/>
          </a:ln>
        </p:spPr>
        <p:txBody>
          <a:bodyPr>
            <a:spAutoFit/>
          </a:bodyPr>
          <a:lstStyle/>
          <a:p>
            <a:r>
              <a:rPr lang="zh-CN" altLang="en-US" sz="3200" b="1">
                <a:latin typeface="Constantia" pitchFamily="18" charset="0"/>
              </a:rPr>
              <a:t>实证研究告诉我们教育是什么，但不能告诉我们教育应该是什么，以及应该怎么办，所以，实证研究是且只是教育研究的基础部分。</a:t>
            </a:r>
            <a:endParaRPr lang="en-US" altLang="zh-CN" sz="3200" b="1">
              <a:latin typeface="Constantia" pitchFamily="18" charset="0"/>
            </a:endParaRPr>
          </a:p>
        </p:txBody>
      </p:sp>
      <p:sp>
        <p:nvSpPr>
          <p:cNvPr id="5" name="TextBox 4"/>
          <p:cNvSpPr txBox="1"/>
          <p:nvPr/>
        </p:nvSpPr>
        <p:spPr>
          <a:xfrm>
            <a:off x="500063" y="3786188"/>
            <a:ext cx="7929562" cy="769937"/>
          </a:xfrm>
          <a:prstGeom prst="rect">
            <a:avLst/>
          </a:prstGeom>
          <a:noFill/>
        </p:spPr>
        <p:txBody>
          <a:bodyPr>
            <a:spAutoFit/>
          </a:bodyPr>
          <a:lstStyle/>
          <a:p>
            <a:pPr fontAlgn="auto">
              <a:spcBef>
                <a:spcPts val="0"/>
              </a:spcBef>
              <a:spcAft>
                <a:spcPts val="0"/>
              </a:spcAft>
              <a:defRPr/>
            </a:pPr>
            <a:r>
              <a:rPr lang="zh-CN" altLang="en-US" sz="4400" dirty="0">
                <a:solidFill>
                  <a:srgbClr val="FFFF00"/>
                </a:solidFill>
                <a:latin typeface="+mj-ea"/>
                <a:ea typeface="+mj-ea"/>
              </a:rPr>
              <a:t>感谢一起分享教育研究的经验</a:t>
            </a:r>
            <a:endParaRPr lang="zh-CN" altLang="en-US" sz="4400" dirty="0">
              <a:solidFill>
                <a:srgbClr val="FFFF00"/>
              </a:solidFill>
              <a:latin typeface="+mj-ea"/>
              <a:ea typeface="+mj-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1"/>
          <p:cNvSpPr>
            <a:spLocks noGrp="1"/>
          </p:cNvSpPr>
          <p:nvPr>
            <p:ph type="title"/>
          </p:nvPr>
        </p:nvSpPr>
        <p:spPr>
          <a:xfrm>
            <a:off x="428625" y="571500"/>
            <a:ext cx="8229600" cy="1143000"/>
          </a:xfrm>
        </p:spPr>
        <p:txBody>
          <a:bodyPr/>
          <a:lstStyle/>
          <a:p>
            <a:r>
              <a:rPr lang="zh-CN" altLang="en-US" smtClean="0"/>
              <a:t>（三）实证即证伪</a:t>
            </a:r>
          </a:p>
        </p:txBody>
      </p:sp>
      <p:sp>
        <p:nvSpPr>
          <p:cNvPr id="9219" name="内容占位符 2"/>
          <p:cNvSpPr>
            <a:spLocks noGrp="1"/>
          </p:cNvSpPr>
          <p:nvPr>
            <p:ph idx="1"/>
          </p:nvPr>
        </p:nvSpPr>
        <p:spPr>
          <a:xfrm>
            <a:off x="428625" y="2071688"/>
            <a:ext cx="8229600" cy="4000500"/>
          </a:xfrm>
        </p:spPr>
        <p:txBody>
          <a:bodyPr/>
          <a:lstStyle/>
          <a:p>
            <a:r>
              <a:rPr lang="zh-CN" altLang="en-US" sz="2800" b="1" smtClean="0"/>
              <a:t>宽泛地说，科学知识就是“</a:t>
            </a:r>
            <a:r>
              <a:rPr lang="zh-CN" altLang="en-US" sz="2800" b="1" smtClean="0">
                <a:solidFill>
                  <a:srgbClr val="FFFF00"/>
                </a:solidFill>
              </a:rPr>
              <a:t>正确的</a:t>
            </a:r>
            <a:r>
              <a:rPr lang="zh-CN" altLang="en-US" sz="2800" b="1" smtClean="0"/>
              <a:t>”知识；</a:t>
            </a:r>
            <a:endParaRPr lang="en-US" altLang="zh-CN" sz="2800" b="1" smtClean="0"/>
          </a:p>
          <a:p>
            <a:r>
              <a:rPr lang="zh-CN" altLang="en-US" sz="2800" b="1" smtClean="0"/>
              <a:t>严格地说，科学知识</a:t>
            </a:r>
            <a:r>
              <a:rPr lang="zh-CN" altLang="en-US" sz="2800" b="1" smtClean="0">
                <a:latin typeface="宋体" pitchFamily="2" charset="-122"/>
              </a:rPr>
              <a:t>并不在于它在</a:t>
            </a:r>
            <a:r>
              <a:rPr lang="zh-CN" altLang="en-US" sz="2800" b="1" smtClean="0">
                <a:solidFill>
                  <a:srgbClr val="FFFF00"/>
                </a:solidFill>
                <a:latin typeface="宋体" pitchFamily="2" charset="-122"/>
              </a:rPr>
              <a:t>结果上</a:t>
            </a:r>
            <a:r>
              <a:rPr lang="zh-CN" altLang="en-US" sz="2800" b="1" u="sng" smtClean="0">
                <a:latin typeface="宋体" pitchFamily="2" charset="-122"/>
              </a:rPr>
              <a:t>是否是真实的</a:t>
            </a:r>
            <a:r>
              <a:rPr lang="zh-CN" altLang="en-US" sz="2800" b="1" smtClean="0">
                <a:latin typeface="宋体" pitchFamily="2" charset="-122"/>
              </a:rPr>
              <a:t>，而在于</a:t>
            </a:r>
            <a:r>
              <a:rPr lang="zh-CN" altLang="en-US" sz="2800" b="1" smtClean="0">
                <a:solidFill>
                  <a:srgbClr val="FFFF00"/>
                </a:solidFill>
                <a:latin typeface="宋体" pitchFamily="2" charset="-122"/>
              </a:rPr>
              <a:t>方法上</a:t>
            </a:r>
            <a:r>
              <a:rPr lang="zh-CN" altLang="en-US" sz="2800" b="1" u="sng" smtClean="0">
                <a:latin typeface="宋体" pitchFamily="2" charset="-122"/>
              </a:rPr>
              <a:t>如何知道它是真实的</a:t>
            </a:r>
            <a:r>
              <a:rPr lang="zh-CN" altLang="en-US" sz="2800" b="1" smtClean="0">
                <a:latin typeface="宋体" pitchFamily="2" charset="-122"/>
              </a:rPr>
              <a:t>；</a:t>
            </a:r>
            <a:endParaRPr lang="en-US" altLang="zh-CN" sz="2800" b="1" smtClean="0">
              <a:latin typeface="宋体" pitchFamily="2" charset="-122"/>
            </a:endParaRPr>
          </a:p>
          <a:p>
            <a:r>
              <a:rPr lang="zh-CN" altLang="en-US" sz="2800" b="1" smtClean="0"/>
              <a:t>精确地说，科学知识并不能被</a:t>
            </a:r>
            <a:r>
              <a:rPr lang="zh-CN" altLang="en-US" sz="2800" b="1" smtClean="0">
                <a:solidFill>
                  <a:srgbClr val="FFFF00"/>
                </a:solidFill>
              </a:rPr>
              <a:t>证实</a:t>
            </a:r>
            <a:r>
              <a:rPr lang="zh-CN" altLang="en-US" sz="2800" b="1" smtClean="0"/>
              <a:t>，但是科学知识一定是</a:t>
            </a:r>
            <a:r>
              <a:rPr lang="zh-CN" altLang="en-US" sz="2800" b="1" smtClean="0">
                <a:solidFill>
                  <a:srgbClr val="FFFF00"/>
                </a:solidFill>
              </a:rPr>
              <a:t>原则上能够被 </a:t>
            </a:r>
            <a:r>
              <a:rPr lang="zh-CN" altLang="en-US" sz="2800" b="1" i="1" smtClean="0">
                <a:solidFill>
                  <a:srgbClr val="FFC000"/>
                </a:solidFill>
              </a:rPr>
              <a:t>证伪 </a:t>
            </a:r>
            <a:r>
              <a:rPr lang="zh-CN" altLang="en-US" sz="2800" b="1" smtClean="0">
                <a:solidFill>
                  <a:srgbClr val="FFFF00"/>
                </a:solidFill>
              </a:rPr>
              <a:t>的知识</a:t>
            </a:r>
            <a:r>
              <a:rPr lang="zh-CN" altLang="en-US" sz="2800" b="1" smtClean="0"/>
              <a:t>；</a:t>
            </a:r>
            <a:endParaRPr lang="en-US" altLang="zh-CN" sz="2800" b="1" smtClean="0"/>
          </a:p>
          <a:p>
            <a:pPr>
              <a:buFont typeface="Wingdings 2" pitchFamily="18" charset="2"/>
              <a:buNone/>
            </a:pPr>
            <a:r>
              <a:rPr lang="zh-CN" altLang="en-US" sz="2800" b="1" smtClean="0">
                <a:latin typeface="宋体" pitchFamily="2" charset="-122"/>
              </a:rPr>
              <a:t>  命题</a:t>
            </a:r>
            <a:r>
              <a:rPr lang="en-US" altLang="zh-CN" sz="2800" b="1" smtClean="0"/>
              <a:t>1</a:t>
            </a:r>
            <a:r>
              <a:rPr lang="zh-CN" altLang="en-US" sz="2800" b="1" smtClean="0">
                <a:latin typeface="宋体" pitchFamily="2" charset="-122"/>
              </a:rPr>
              <a:t>：</a:t>
            </a:r>
            <a:r>
              <a:rPr lang="zh-CN" altLang="en-US" sz="2800" b="1" u="sng" smtClean="0">
                <a:latin typeface="Times New Roman" pitchFamily="18" charset="0"/>
              </a:rPr>
              <a:t>“</a:t>
            </a:r>
            <a:r>
              <a:rPr lang="zh-CN" altLang="en-US" sz="2800" b="1" u="sng" smtClean="0">
                <a:latin typeface="宋体" pitchFamily="2" charset="-122"/>
              </a:rPr>
              <a:t>上帝是存在的</a:t>
            </a:r>
            <a:r>
              <a:rPr lang="zh-CN" altLang="en-US" sz="2800" b="1" u="sng" smtClean="0">
                <a:latin typeface="Times New Roman" pitchFamily="18" charset="0"/>
              </a:rPr>
              <a:t>”</a:t>
            </a:r>
            <a:r>
              <a:rPr lang="zh-CN" altLang="en-US" sz="2800" b="1" smtClean="0"/>
              <a:t> （</a:t>
            </a:r>
            <a:r>
              <a:rPr lang="zh-CN" altLang="en-US" sz="2800" b="1" smtClean="0">
                <a:solidFill>
                  <a:srgbClr val="FFC000"/>
                </a:solidFill>
              </a:rPr>
              <a:t>不可证伪</a:t>
            </a:r>
            <a:r>
              <a:rPr lang="zh-CN" altLang="en-US" sz="2800" b="1" smtClean="0"/>
              <a:t>）</a:t>
            </a:r>
          </a:p>
          <a:p>
            <a:pPr>
              <a:buFont typeface="Wingdings 2" pitchFamily="18" charset="2"/>
              <a:buNone/>
            </a:pPr>
            <a:r>
              <a:rPr lang="zh-CN" altLang="en-US" sz="2800" b="1" smtClean="0">
                <a:latin typeface="宋体" pitchFamily="2" charset="-122"/>
              </a:rPr>
              <a:t>  命题</a:t>
            </a:r>
            <a:r>
              <a:rPr lang="en-US" altLang="zh-CN" sz="2800" b="1" smtClean="0"/>
              <a:t>2</a:t>
            </a:r>
            <a:r>
              <a:rPr lang="zh-CN" altLang="en-US" sz="2800" b="1" smtClean="0">
                <a:latin typeface="宋体" pitchFamily="2" charset="-122"/>
              </a:rPr>
              <a:t>：</a:t>
            </a:r>
            <a:r>
              <a:rPr lang="zh-CN" altLang="en-US" sz="2800" b="1" u="sng" smtClean="0">
                <a:latin typeface="Times New Roman" pitchFamily="18" charset="0"/>
              </a:rPr>
              <a:t>“</a:t>
            </a:r>
            <a:r>
              <a:rPr lang="zh-CN" altLang="en-US" sz="2800" b="1" u="sng" smtClean="0">
                <a:latin typeface="宋体" pitchFamily="2" charset="-122"/>
              </a:rPr>
              <a:t>凡天鹅皆白色</a:t>
            </a:r>
            <a:r>
              <a:rPr lang="zh-CN" altLang="en-US" sz="2800" b="1" u="sng" smtClean="0">
                <a:latin typeface="Times New Roman" pitchFamily="18" charset="0"/>
              </a:rPr>
              <a:t>”</a:t>
            </a:r>
            <a:r>
              <a:rPr lang="zh-CN" altLang="en-US" sz="2800" b="1" smtClean="0"/>
              <a:t> （</a:t>
            </a:r>
            <a:r>
              <a:rPr lang="zh-CN" altLang="en-US" sz="2800" b="1" smtClean="0">
                <a:solidFill>
                  <a:srgbClr val="FFC000"/>
                </a:solidFill>
              </a:rPr>
              <a:t>可证伪</a:t>
            </a:r>
            <a:r>
              <a:rPr lang="zh-CN" altLang="en-US" sz="2800" b="1" smtClean="0"/>
              <a:t>）</a:t>
            </a:r>
            <a:endParaRPr lang="en-US" altLang="zh-CN" sz="2800" b="1"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28625" y="500063"/>
            <a:ext cx="8229600" cy="1143000"/>
          </a:xfrm>
        </p:spPr>
        <p:txBody>
          <a:bodyPr/>
          <a:lstStyle/>
          <a:p>
            <a:r>
              <a:rPr lang="zh-CN" altLang="en-US" sz="4000" smtClean="0"/>
              <a:t>永远</a:t>
            </a:r>
            <a:r>
              <a:rPr lang="zh-CN" altLang="en-US" sz="3600" smtClean="0"/>
              <a:t>正确</a:t>
            </a:r>
            <a:r>
              <a:rPr lang="zh-CN" altLang="en-US" sz="4000" smtClean="0"/>
              <a:t>的话何以会堕落为废话？</a:t>
            </a:r>
          </a:p>
        </p:txBody>
      </p:sp>
      <p:sp>
        <p:nvSpPr>
          <p:cNvPr id="60419" name="Rectangle 3"/>
          <p:cNvSpPr>
            <a:spLocks noGrp="1" noChangeArrowheads="1"/>
          </p:cNvSpPr>
          <p:nvPr>
            <p:ph type="body" idx="1"/>
          </p:nvPr>
        </p:nvSpPr>
        <p:spPr>
          <a:xfrm>
            <a:off x="457200" y="2364108"/>
            <a:ext cx="8229600" cy="3493784"/>
          </a:xfrm>
          <a:ln/>
        </p:spPr>
        <p:style>
          <a:lnRef idx="1">
            <a:schemeClr val="dk1"/>
          </a:lnRef>
          <a:fillRef idx="2">
            <a:schemeClr val="dk1"/>
          </a:fillRef>
          <a:effectRef idx="1">
            <a:schemeClr val="dk1"/>
          </a:effectRef>
          <a:fontRef idx="minor">
            <a:schemeClr val="dk1"/>
          </a:fontRef>
        </p:style>
        <p:txBody>
          <a:bodyPr>
            <a:normAutofit/>
          </a:bodyPr>
          <a:lstStyle/>
          <a:p>
            <a:pPr marL="274320" indent="-274320" fontAlgn="auto">
              <a:spcAft>
                <a:spcPts val="0"/>
              </a:spcAft>
              <a:buClr>
                <a:schemeClr val="accent3"/>
              </a:buClr>
              <a:buFont typeface="Wingdings 2"/>
              <a:buChar char=""/>
              <a:defRPr/>
            </a:pPr>
            <a:r>
              <a:rPr lang="zh-CN" altLang="en-US" sz="2800" b="1" dirty="0">
                <a:latin typeface="+mn-ea"/>
              </a:rPr>
              <a:t>我们说一种知识它“不是科学的知识”，不是指它是“不正确的知识”，而是说它“</a:t>
            </a:r>
            <a:r>
              <a:rPr lang="zh-CN" altLang="en-US" sz="2800" b="1" dirty="0">
                <a:solidFill>
                  <a:srgbClr val="FF0066"/>
                </a:solidFill>
                <a:latin typeface="+mn-ea"/>
              </a:rPr>
              <a:t>不是用实证的方法</a:t>
            </a:r>
            <a:r>
              <a:rPr lang="zh-CN" altLang="en-US" sz="2800" b="1" dirty="0">
                <a:latin typeface="+mn-ea"/>
              </a:rPr>
              <a:t>所获得的知识”。存在这样一种非科学的知识：它永远是“正确的”，放之四海而皆准！准确地说你“</a:t>
            </a:r>
            <a:r>
              <a:rPr lang="zh-CN" altLang="en-US" sz="2800" b="1" dirty="0">
                <a:solidFill>
                  <a:srgbClr val="FF0066"/>
                </a:solidFill>
                <a:latin typeface="+mn-ea"/>
              </a:rPr>
              <a:t>无法证明它是错误的</a:t>
            </a:r>
            <a:r>
              <a:rPr lang="zh-CN" altLang="en-US" sz="2800" b="1" dirty="0">
                <a:latin typeface="+mn-ea"/>
              </a:rPr>
              <a:t>”知识，因为它什么东西也没有说！</a:t>
            </a:r>
          </a:p>
        </p:txBody>
      </p:sp>
    </p:spTree>
  </p:cSld>
  <p:clrMapOvr>
    <a:masterClrMapping/>
  </p:clrMapOvr>
  <p:transition>
    <p:push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p:nvPr>
        </p:nvSpPr>
        <p:spPr>
          <a:xfrm>
            <a:off x="428625" y="500063"/>
            <a:ext cx="8229600" cy="1143000"/>
          </a:xfrm>
        </p:spPr>
        <p:txBody>
          <a:bodyPr/>
          <a:lstStyle/>
          <a:p>
            <a:r>
              <a:rPr lang="zh-CN" altLang="en-US" smtClean="0"/>
              <a:t>实证研究举例：证伪</a:t>
            </a:r>
          </a:p>
        </p:txBody>
      </p:sp>
      <p:sp>
        <p:nvSpPr>
          <p:cNvPr id="3" name="内容占位符 2"/>
          <p:cNvSpPr>
            <a:spLocks noGrp="1"/>
          </p:cNvSpPr>
          <p:nvPr>
            <p:ph idx="1"/>
          </p:nvPr>
        </p:nvSpPr>
        <p:spPr>
          <a:xfrm>
            <a:off x="457200" y="1819284"/>
            <a:ext cx="8229600" cy="4610112"/>
          </a:xfrm>
          <a:ln/>
        </p:spPr>
        <p:style>
          <a:lnRef idx="1">
            <a:schemeClr val="dk1"/>
          </a:lnRef>
          <a:fillRef idx="2">
            <a:schemeClr val="dk1"/>
          </a:fillRef>
          <a:effectRef idx="1">
            <a:schemeClr val="dk1"/>
          </a:effectRef>
          <a:fontRef idx="minor">
            <a:schemeClr val="dk1"/>
          </a:fontRef>
        </p:style>
        <p:txBody>
          <a:bodyPr>
            <a:normAutofit fontScale="92500" lnSpcReduction="10000"/>
          </a:bodyPr>
          <a:lstStyle/>
          <a:p>
            <a:pPr marL="274320" indent="-274320" fontAlgn="auto">
              <a:spcAft>
                <a:spcPts val="0"/>
              </a:spcAft>
              <a:buClr>
                <a:schemeClr val="accent3"/>
              </a:buClr>
              <a:buFont typeface="Wingdings 2"/>
              <a:buNone/>
              <a:defRPr/>
            </a:pPr>
            <a:r>
              <a:rPr lang="zh-CN" altLang="en-US" b="1" dirty="0" smtClean="0"/>
              <a:t>研究问题：男生要比女生聪明吗？</a:t>
            </a:r>
            <a:endParaRPr lang="en-US" altLang="zh-CN" b="1" dirty="0" smtClean="0"/>
          </a:p>
          <a:p>
            <a:pPr marL="274320" indent="-274320" fontAlgn="auto">
              <a:spcAft>
                <a:spcPts val="0"/>
              </a:spcAft>
              <a:buClr>
                <a:schemeClr val="accent3"/>
              </a:buClr>
              <a:buFont typeface="Wingdings 2"/>
              <a:buChar char=""/>
              <a:defRPr/>
            </a:pPr>
            <a:r>
              <a:rPr lang="zh-CN" altLang="en-US" b="1" dirty="0" smtClean="0">
                <a:solidFill>
                  <a:srgbClr val="0070C0"/>
                </a:solidFill>
              </a:rPr>
              <a:t>提出假设：</a:t>
            </a:r>
            <a:endParaRPr lang="en-US" altLang="zh-CN" b="1" dirty="0" smtClean="0">
              <a:solidFill>
                <a:srgbClr val="0070C0"/>
              </a:solidFill>
            </a:endParaRPr>
          </a:p>
          <a:p>
            <a:pPr marL="274320" indent="-274320" fontAlgn="auto">
              <a:spcAft>
                <a:spcPts val="0"/>
              </a:spcAft>
              <a:buClr>
                <a:schemeClr val="accent3"/>
              </a:buClr>
              <a:buFont typeface="Wingdings 2"/>
              <a:buNone/>
              <a:defRPr/>
            </a:pPr>
            <a:r>
              <a:rPr lang="zh-CN" altLang="en-US" b="1" dirty="0" smtClean="0"/>
              <a:t>假设</a:t>
            </a:r>
            <a:r>
              <a:rPr lang="en-US" altLang="zh-CN" b="1" dirty="0" smtClean="0">
                <a:latin typeface="+mj-lt"/>
              </a:rPr>
              <a:t>1</a:t>
            </a:r>
            <a:r>
              <a:rPr lang="zh-CN" altLang="en-US" b="1" dirty="0" smtClean="0"/>
              <a:t>：男生女生一样聪明；</a:t>
            </a:r>
            <a:endParaRPr lang="en-US" altLang="zh-CN" b="1" dirty="0" smtClean="0"/>
          </a:p>
          <a:p>
            <a:pPr marL="274320" indent="-274320" fontAlgn="auto">
              <a:spcAft>
                <a:spcPts val="0"/>
              </a:spcAft>
              <a:buClr>
                <a:schemeClr val="accent3"/>
              </a:buClr>
              <a:buFont typeface="Wingdings 2"/>
              <a:buNone/>
              <a:defRPr/>
            </a:pPr>
            <a:r>
              <a:rPr lang="zh-CN" altLang="en-US" b="1" dirty="0" smtClean="0"/>
              <a:t>假设</a:t>
            </a:r>
            <a:r>
              <a:rPr lang="en-US" altLang="zh-CN" b="1" dirty="0" smtClean="0">
                <a:latin typeface="+mj-lt"/>
              </a:rPr>
              <a:t>2</a:t>
            </a:r>
            <a:r>
              <a:rPr lang="zh-CN" altLang="en-US" b="1" dirty="0" smtClean="0"/>
              <a:t>：男生比女生要聪明；</a:t>
            </a:r>
            <a:endParaRPr lang="en-US" altLang="zh-CN" b="1" dirty="0" smtClean="0"/>
          </a:p>
          <a:p>
            <a:pPr marL="274320" indent="-274320" fontAlgn="auto">
              <a:spcAft>
                <a:spcPts val="0"/>
              </a:spcAft>
              <a:buClr>
                <a:schemeClr val="accent3"/>
              </a:buClr>
              <a:buFont typeface="Wingdings 2"/>
              <a:buChar char=""/>
              <a:defRPr/>
            </a:pPr>
            <a:r>
              <a:rPr lang="zh-CN" altLang="en-US" b="1" dirty="0" smtClean="0">
                <a:solidFill>
                  <a:srgbClr val="0070C0"/>
                </a:solidFill>
              </a:rPr>
              <a:t>收集资料：</a:t>
            </a:r>
            <a:endParaRPr lang="en-US" altLang="zh-CN" b="1" dirty="0" smtClean="0">
              <a:solidFill>
                <a:srgbClr val="0070C0"/>
              </a:solidFill>
            </a:endParaRPr>
          </a:p>
          <a:p>
            <a:pPr marL="274320" indent="-274320" fontAlgn="auto">
              <a:spcAft>
                <a:spcPts val="0"/>
              </a:spcAft>
              <a:buClr>
                <a:schemeClr val="accent3"/>
              </a:buClr>
              <a:buFont typeface="Wingdings 2"/>
              <a:buNone/>
              <a:defRPr/>
            </a:pPr>
            <a:r>
              <a:rPr lang="zh-CN" altLang="en-US" b="1" dirty="0" smtClean="0"/>
              <a:t>随机抽取各</a:t>
            </a:r>
            <a:r>
              <a:rPr lang="en-US" altLang="zh-CN" b="1" dirty="0" smtClean="0"/>
              <a:t>50</a:t>
            </a:r>
            <a:r>
              <a:rPr lang="zh-CN" altLang="en-US" b="1" dirty="0" smtClean="0"/>
              <a:t>名男女生，进行智力测验，得到男生平均智商</a:t>
            </a:r>
            <a:r>
              <a:rPr lang="en-US" altLang="zh-CN" b="1" dirty="0" smtClean="0"/>
              <a:t>103</a:t>
            </a:r>
            <a:r>
              <a:rPr lang="zh-CN" altLang="en-US" b="1" dirty="0" smtClean="0"/>
              <a:t>分，标准差</a:t>
            </a:r>
            <a:r>
              <a:rPr lang="en-US" altLang="zh-CN" b="1" dirty="0" smtClean="0"/>
              <a:t>12</a:t>
            </a:r>
            <a:r>
              <a:rPr lang="zh-CN" altLang="en-US" b="1" dirty="0" smtClean="0"/>
              <a:t>分，女生平均智商</a:t>
            </a:r>
            <a:r>
              <a:rPr lang="en-US" altLang="zh-CN" b="1" dirty="0" smtClean="0"/>
              <a:t>100</a:t>
            </a:r>
            <a:r>
              <a:rPr lang="zh-CN" altLang="en-US" b="1" dirty="0" smtClean="0"/>
              <a:t>分，标准差</a:t>
            </a:r>
            <a:r>
              <a:rPr lang="en-US" altLang="zh-CN" b="1" dirty="0" smtClean="0"/>
              <a:t>11</a:t>
            </a:r>
            <a:r>
              <a:rPr lang="zh-CN" altLang="en-US" b="1" dirty="0" smtClean="0"/>
              <a:t>分</a:t>
            </a:r>
            <a:endParaRPr lang="en-US" altLang="zh-CN" b="1" dirty="0" smtClean="0"/>
          </a:p>
          <a:p>
            <a:pPr marL="274320" indent="-274320" fontAlgn="auto">
              <a:spcAft>
                <a:spcPts val="0"/>
              </a:spcAft>
              <a:buClr>
                <a:schemeClr val="accent3"/>
              </a:buClr>
              <a:buFont typeface="Wingdings 2"/>
              <a:buChar char=""/>
              <a:defRPr/>
            </a:pPr>
            <a:r>
              <a:rPr lang="zh-CN" altLang="en-US" b="1" dirty="0" smtClean="0">
                <a:solidFill>
                  <a:srgbClr val="0070C0"/>
                </a:solidFill>
              </a:rPr>
              <a:t>分析资料：</a:t>
            </a:r>
            <a:endParaRPr lang="en-US" altLang="zh-CN" b="1" dirty="0" smtClean="0">
              <a:solidFill>
                <a:srgbClr val="0070C0"/>
              </a:solidFill>
            </a:endParaRPr>
          </a:p>
          <a:p>
            <a:pPr marL="274320" indent="-274320" fontAlgn="auto">
              <a:spcAft>
                <a:spcPts val="0"/>
              </a:spcAft>
              <a:buClr>
                <a:schemeClr val="accent3"/>
              </a:buClr>
              <a:buFont typeface="Wingdings 2"/>
              <a:buNone/>
              <a:defRPr/>
            </a:pPr>
            <a:r>
              <a:rPr lang="en-US" altLang="zh-CN" b="1" dirty="0" smtClean="0"/>
              <a:t>t=1.30</a:t>
            </a:r>
            <a:r>
              <a:rPr lang="zh-CN" altLang="en-US" b="1" dirty="0" smtClean="0"/>
              <a:t>，</a:t>
            </a:r>
            <a:r>
              <a:rPr lang="en-US" altLang="zh-CN" b="1" dirty="0" smtClean="0"/>
              <a:t>P </a:t>
            </a:r>
            <a:r>
              <a:rPr lang="zh-CN" altLang="en-US" b="1" dirty="0" smtClean="0"/>
              <a:t>＞</a:t>
            </a:r>
            <a:r>
              <a:rPr lang="en-US" altLang="zh-CN" b="1" dirty="0" smtClean="0"/>
              <a:t>0.05</a:t>
            </a:r>
          </a:p>
          <a:p>
            <a:pPr marL="274320" indent="-274320" fontAlgn="auto">
              <a:spcAft>
                <a:spcPts val="0"/>
              </a:spcAft>
              <a:buClr>
                <a:schemeClr val="accent3"/>
              </a:buClr>
              <a:buFont typeface="Wingdings 2"/>
              <a:buChar char=""/>
              <a:defRPr/>
            </a:pPr>
            <a:r>
              <a:rPr lang="zh-CN" altLang="en-US" b="1" dirty="0" smtClean="0">
                <a:solidFill>
                  <a:srgbClr val="0070C0"/>
                </a:solidFill>
              </a:rPr>
              <a:t>验证假设：</a:t>
            </a:r>
            <a:endParaRPr lang="en-US" altLang="zh-CN" b="1" dirty="0" smtClean="0">
              <a:solidFill>
                <a:srgbClr val="0070C0"/>
              </a:solidFill>
            </a:endParaRPr>
          </a:p>
          <a:p>
            <a:pPr marL="274320" indent="-274320" fontAlgn="auto">
              <a:spcAft>
                <a:spcPts val="0"/>
              </a:spcAft>
              <a:buClr>
                <a:schemeClr val="accent3"/>
              </a:buClr>
              <a:buFont typeface="Wingdings 2"/>
              <a:buNone/>
              <a:defRPr/>
            </a:pPr>
            <a:r>
              <a:rPr lang="zh-CN" altLang="en-US" b="1" dirty="0" smtClean="0"/>
              <a:t>该证据不能推翻假设</a:t>
            </a:r>
            <a:r>
              <a:rPr lang="en-US" altLang="zh-CN" b="1" dirty="0" smtClean="0"/>
              <a:t>1</a:t>
            </a:r>
            <a:r>
              <a:rPr lang="zh-CN" altLang="en-US" b="1" dirty="0" smtClean="0"/>
              <a:t>，</a:t>
            </a:r>
            <a:r>
              <a:rPr lang="zh-CN" altLang="en-US" b="1" dirty="0" smtClean="0">
                <a:solidFill>
                  <a:srgbClr val="FF0000"/>
                </a:solidFill>
              </a:rPr>
              <a:t>未发现</a:t>
            </a:r>
            <a:r>
              <a:rPr lang="zh-CN" altLang="en-US" b="1" dirty="0" smtClean="0"/>
              <a:t>男女生的智力有显著差异。</a:t>
            </a:r>
            <a:endParaRPr lang="zh-CN" alt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p:nvPr>
        </p:nvSpPr>
        <p:spPr>
          <a:xfrm>
            <a:off x="457200" y="500063"/>
            <a:ext cx="8229600" cy="1143000"/>
          </a:xfrm>
        </p:spPr>
        <p:txBody>
          <a:bodyPr/>
          <a:lstStyle/>
          <a:p>
            <a:r>
              <a:rPr lang="zh-CN" altLang="en-US" smtClean="0"/>
              <a:t>二、实证研究的分类</a:t>
            </a:r>
          </a:p>
        </p:txBody>
      </p:sp>
      <p:sp>
        <p:nvSpPr>
          <p:cNvPr id="6" name="内容占位符 5"/>
          <p:cNvSpPr>
            <a:spLocks noGrp="1"/>
          </p:cNvSpPr>
          <p:nvPr>
            <p:ph sz="half" idx="2"/>
          </p:nvPr>
        </p:nvSpPr>
        <p:spPr>
          <a:xfrm>
            <a:off x="4648200" y="2500313"/>
            <a:ext cx="4038600" cy="3854450"/>
          </a:xfrm>
        </p:spPr>
        <p:txBody>
          <a:bodyPr/>
          <a:lstStyle/>
          <a:p>
            <a:r>
              <a:rPr lang="zh-CN" altLang="en-US" sz="3200" b="1" smtClean="0"/>
              <a:t>什么是事实？</a:t>
            </a:r>
            <a:endParaRPr lang="en-US" altLang="zh-CN" sz="3200" b="1" smtClean="0"/>
          </a:p>
          <a:p>
            <a:r>
              <a:rPr lang="zh-CN" altLang="en-US" sz="3200" b="1" smtClean="0"/>
              <a:t>如何描述事实？</a:t>
            </a:r>
          </a:p>
        </p:txBody>
      </p:sp>
      <p:pic>
        <p:nvPicPr>
          <p:cNvPr id="7" name="Picture 5" descr="图片 010"/>
          <p:cNvPicPr>
            <a:picLocks noGrp="1" noChangeAspect="1" noChangeArrowheads="1"/>
          </p:cNvPicPr>
          <p:nvPr>
            <p:ph sz="half" idx="1"/>
          </p:nvPr>
        </p:nvPicPr>
        <p:blipFill>
          <a:blip r:embed="rId2" cstate="print"/>
          <a:srcRect/>
          <a:stretch>
            <a:fillRect/>
          </a:stretch>
        </p:blipFill>
        <p:spPr>
          <a:xfrm>
            <a:off x="428625" y="1847850"/>
            <a:ext cx="3824288" cy="2365375"/>
          </a:xfrm>
          <a:effectLst>
            <a:outerShdw blurRad="292100" dist="139700" dir="2700000" algn="tl" rotWithShape="0">
              <a:srgbClr val="333333">
                <a:alpha val="65000"/>
              </a:srgbClr>
            </a:outerShdw>
          </a:effectLst>
        </p:spPr>
      </p:pic>
      <p:pic>
        <p:nvPicPr>
          <p:cNvPr id="8" name="Picture 6" descr="图片 012"/>
          <p:cNvPicPr>
            <a:picLocks noChangeAspect="1" noChangeArrowheads="1"/>
          </p:cNvPicPr>
          <p:nvPr/>
        </p:nvPicPr>
        <p:blipFill>
          <a:blip r:embed="rId3" cstate="print"/>
          <a:srcRect/>
          <a:stretch>
            <a:fillRect/>
          </a:stretch>
        </p:blipFill>
        <p:spPr>
          <a:xfrm>
            <a:off x="428625" y="4322763"/>
            <a:ext cx="3805238" cy="2392362"/>
          </a:xfrm>
          <a:prstGeom prst="rect">
            <a:avLst/>
          </a:prstGeom>
          <a:ln>
            <a:noFill/>
          </a:ln>
          <a:effectLst>
            <a:outerShdw blurRad="292100" dist="139700" dir="2700000" algn="tl" rotWithShape="0">
              <a:srgbClr val="333333">
                <a:alpha val="65000"/>
              </a:srgb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plus(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plus(in)">
                                      <p:cBhvr>
                                        <p:cTn id="12" dur="20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xEl>
                                              <p:pRg st="0" end="0"/>
                                            </p:txEl>
                                          </p:spTgt>
                                        </p:tgtEl>
                                        <p:attrNameLst>
                                          <p:attrName>style.visibility</p:attrName>
                                        </p:attrNameLst>
                                      </p:cBhvr>
                                      <p:to>
                                        <p:strVal val="visible"/>
                                      </p:to>
                                    </p:set>
                                    <p:animEffect transition="in" filter="blinds(horizontal)">
                                      <p:cBhvr>
                                        <p:cTn id="17" dur="500"/>
                                        <p:tgtEl>
                                          <p:spTgt spid="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
                                            <p:txEl>
                                              <p:pRg st="1" end="1"/>
                                            </p:txEl>
                                          </p:spTgt>
                                        </p:tgtEl>
                                        <p:attrNameLst>
                                          <p:attrName>style.visibility</p:attrName>
                                        </p:attrNameLst>
                                      </p:cBhvr>
                                      <p:to>
                                        <p:strVal val="visible"/>
                                      </p:to>
                                    </p:set>
                                    <p:animEffect transition="in" filter="blinds(horizontal)">
                                      <p:cBhvr>
                                        <p:cTn id="22"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2307</TotalTime>
  <Words>2659</Words>
  <Application>Microsoft Office PowerPoint</Application>
  <PresentationFormat>全屏显示(4:3)</PresentationFormat>
  <Paragraphs>426</Paragraphs>
  <Slides>52</Slides>
  <Notes>1</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52</vt:i4>
      </vt:variant>
    </vt:vector>
  </HeadingPairs>
  <TitlesOfParts>
    <vt:vector size="64" baseType="lpstr">
      <vt:lpstr>Constantia</vt:lpstr>
      <vt:lpstr>宋体</vt:lpstr>
      <vt:lpstr>Arial</vt:lpstr>
      <vt:lpstr>Calibri</vt:lpstr>
      <vt:lpstr>隶书</vt:lpstr>
      <vt:lpstr>Wingdings 2</vt:lpstr>
      <vt:lpstr>Times New Roman</vt:lpstr>
      <vt:lpstr>楷体_GB2312</vt:lpstr>
      <vt:lpstr>Wingdings</vt:lpstr>
      <vt:lpstr>华文楷体</vt:lpstr>
      <vt:lpstr>仿宋_GB2312</vt:lpstr>
      <vt:lpstr>流畅</vt:lpstr>
      <vt:lpstr>怎样做实证研究</vt:lpstr>
      <vt:lpstr>一、什么是实证研究</vt:lpstr>
      <vt:lpstr>（一）方法决定知识</vt:lpstr>
      <vt:lpstr>“经验研究”与“实证研究”</vt:lpstr>
      <vt:lpstr>（二）科学即实证</vt:lpstr>
      <vt:lpstr>（三）实证即证伪</vt:lpstr>
      <vt:lpstr>永远正确的话何以会堕落为废话？</vt:lpstr>
      <vt:lpstr>实证研究举例：证伪</vt:lpstr>
      <vt:lpstr>二、实证研究的分类</vt:lpstr>
      <vt:lpstr>（一）两类实证研究方法</vt:lpstr>
      <vt:lpstr>幻灯片 11</vt:lpstr>
      <vt:lpstr>幻灯片 12</vt:lpstr>
      <vt:lpstr>（四）不属于研究方法的有</vt:lpstr>
      <vt:lpstr>（五）经验研究的方法出路</vt:lpstr>
      <vt:lpstr>三、实证研究的基本规范</vt:lpstr>
      <vt:lpstr>幻灯片 16</vt:lpstr>
      <vt:lpstr>幻灯片 17</vt:lpstr>
      <vt:lpstr>（一）抽样之规范</vt:lpstr>
      <vt:lpstr>常用随机抽样方法</vt:lpstr>
      <vt:lpstr>评估抽样质量的四个标准</vt:lpstr>
      <vt:lpstr>（例）样本构成：分层随机抽样</vt:lpstr>
      <vt:lpstr>（二）测量之规范</vt:lpstr>
      <vt:lpstr>数据不一定是数：测量等级</vt:lpstr>
      <vt:lpstr>例：错误的平均分</vt:lpstr>
      <vt:lpstr>测量结果必须有效可信</vt:lpstr>
      <vt:lpstr>例：分析问卷调查的信效度</vt:lpstr>
      <vt:lpstr>哪个题目的设计有问题？</vt:lpstr>
      <vt:lpstr>三、个案研究之规范</vt:lpstr>
      <vt:lpstr>幻灯片 29</vt:lpstr>
      <vt:lpstr>实地笔记（Field Notes）</vt:lpstr>
      <vt:lpstr>幻灯片 31</vt:lpstr>
      <vt:lpstr>（例）三角互证法：王小刚辍学原因检验</vt:lpstr>
      <vt:lpstr>个案实地研究的研究伦理</vt:lpstr>
      <vt:lpstr>四、问卷调查研究之规范</vt:lpstr>
      <vt:lpstr>问卷的基本构成</vt:lpstr>
      <vt:lpstr>例：问卷的结构维度</vt:lpstr>
      <vt:lpstr>例：问卷的前言</vt:lpstr>
      <vt:lpstr>题型设计的原则：易于编码</vt:lpstr>
      <vt:lpstr>幻灯片 39</vt:lpstr>
      <vt:lpstr>幻灯片 40</vt:lpstr>
      <vt:lpstr>问题设计原则</vt:lpstr>
      <vt:lpstr>心理病句举例</vt:lpstr>
      <vt:lpstr>问题编排的一般顺序</vt:lpstr>
      <vt:lpstr>六、实验研究之规范</vt:lpstr>
      <vt:lpstr>幻灯片 45</vt:lpstr>
      <vt:lpstr>幻灯片 46</vt:lpstr>
      <vt:lpstr>实验设计基本术语</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怎样做实证研究</dc:title>
  <dc:creator>ykh</dc:creator>
  <cp:lastModifiedBy>ykh</cp:lastModifiedBy>
  <cp:revision>194</cp:revision>
  <dcterms:created xsi:type="dcterms:W3CDTF">2009-09-24T01:39:03Z</dcterms:created>
  <dcterms:modified xsi:type="dcterms:W3CDTF">2010-01-31T17:35:31Z</dcterms:modified>
</cp:coreProperties>
</file>