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353961" y="1170899"/>
            <a:ext cx="8200103" cy="3445223"/>
          </a:xfrm>
          <a:custGeom>
            <a:avLst/>
            <a:gdLst>
              <a:gd name="connsiteX0" fmla="*/ 574204 w 8200103"/>
              <a:gd name="connsiteY0" fmla="*/ 0 h 3445223"/>
              <a:gd name="connsiteX1" fmla="*/ 7625900 w 8200103"/>
              <a:gd name="connsiteY1" fmla="*/ 0 h 3445223"/>
              <a:gd name="connsiteX2" fmla="*/ 7943023 w 8200103"/>
              <a:gd name="connsiteY2" fmla="*/ 0 h 3445223"/>
              <a:gd name="connsiteX3" fmla="*/ 8200103 w 8200103"/>
              <a:gd name="connsiteY3" fmla="*/ 2871019 h 3445223"/>
              <a:gd name="connsiteX4" fmla="*/ 8200103 w 8200103"/>
              <a:gd name="connsiteY4" fmla="*/ 3188143 h 3445223"/>
              <a:gd name="connsiteX5" fmla="*/ 574204 w 8200103"/>
              <a:gd name="connsiteY5" fmla="*/ 3445223 h 3445223"/>
              <a:gd name="connsiteX6" fmla="*/ 421916 w 8200103"/>
              <a:gd name="connsiteY6" fmla="*/ 3445223 h 3445223"/>
              <a:gd name="connsiteX7" fmla="*/ 60496 w 8200103"/>
              <a:gd name="connsiteY7" fmla="*/ 3169359 h 3445223"/>
              <a:gd name="connsiteX8" fmla="*/ 0 w 8200103"/>
              <a:gd name="connsiteY8" fmla="*/ 574204 h 3445223"/>
              <a:gd name="connsiteX9" fmla="*/ 0 w 8200103"/>
              <a:gd name="connsiteY9" fmla="*/ 257080 h 344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0103" h="3445223">
                <a:moveTo>
                  <a:pt x="574204" y="0"/>
                </a:moveTo>
                <a:lnTo>
                  <a:pt x="7625900" y="0"/>
                </a:lnTo>
                <a:cubicBezTo>
                  <a:pt x="7943023" y="0"/>
                  <a:pt x="8200103" y="257080"/>
                  <a:pt x="8200103" y="574204"/>
                </a:cubicBezTo>
                <a:lnTo>
                  <a:pt x="8200103" y="2871019"/>
                </a:lnTo>
                <a:cubicBezTo>
                  <a:pt x="8200103" y="3188143"/>
                  <a:pt x="7943023" y="3445223"/>
                  <a:pt x="7625900" y="3445223"/>
                </a:cubicBezTo>
                <a:lnTo>
                  <a:pt x="574204" y="3445223"/>
                </a:lnTo>
                <a:cubicBezTo>
                  <a:pt x="421916" y="3445223"/>
                  <a:pt x="275865" y="3384727"/>
                  <a:pt x="168180" y="3277043"/>
                </a:cubicBezTo>
                <a:cubicBezTo>
                  <a:pt x="60496" y="3169359"/>
                  <a:pt x="0" y="3023308"/>
                  <a:pt x="0" y="2871019"/>
                </a:cubicBezTo>
                <a:lnTo>
                  <a:pt x="0" y="574204"/>
                </a:lnTo>
                <a:cubicBezTo>
                  <a:pt x="0" y="257080"/>
                  <a:pt x="257080" y="0"/>
                  <a:pt x="574204" y="0"/>
                </a:cubicBezTo>
                <a:close/>
              </a:path>
            </a:pathLst>
          </a:custGeom>
          <a:solidFill>
            <a:srgbClr val="FFCC99">
              <a:alpha val="100000"/>
            </a:srgbClr>
          </a:solidFill>
          <a:ln w="57150">
            <a:solidFill>
              <a:srgbClr val="AA00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649415" y="430044"/>
            <a:ext cx="5810250" cy="7119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你听过这个的故事吗？</a:t>
            </a:r>
            <a:endParaRPr lang="zh-CN" altLang="en-US" sz="36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719719" y="1437008"/>
            <a:ext cx="7639050" cy="3207639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2E73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从前有座山，山上有座庙，庙里住个老和尚，老和尚对小和尚说，从前有座山，山上有座庙，庙里住个老和尚，老和尚对小和尚说，从前有座山，山上有座庙，庙里住个老和尚，老和尚对小和尚说……</a:t>
            </a:r>
            <a:endParaRPr lang="zh-CN" altLang="en-US" sz="3000" b="0" i="0" dirty="0">
              <a:solidFill>
                <a:srgbClr val="2E73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609600" y="57181"/>
            <a:ext cx="1828800" cy="457200"/>
            <a:chOff x="0" y="0"/>
            <a:chExt cx="1828800" cy="457200"/>
          </a:xfrm>
        </p:grpSpPr>
        <p:sp>
          <p:nvSpPr>
            <p:cNvPr id="4" name="形状1"/>
            <p:cNvSpPr txBox="1"/>
            <p:nvPr/>
          </p:nvSpPr>
          <p:spPr>
            <a:xfrm>
              <a:off x="4572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>
              <a:off x="13716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3"/>
            <p:cNvSpPr txBox="1"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4"/>
            <p:cNvSpPr txBox="1"/>
            <p:nvPr/>
          </p:nvSpPr>
          <p:spPr>
            <a:xfrm>
              <a:off x="9144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8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3" y="57612"/>
            <a:ext cx="366860" cy="456339"/>
          </a:xfrm>
          <a:prstGeom prst="rect">
            <a:avLst/>
          </a:prstGeom>
        </p:spPr>
      </p:pic>
      <p:sp>
        <p:nvSpPr>
          <p:cNvPr id="9" name="文本1"/>
          <p:cNvSpPr txBox="1"/>
          <p:nvPr/>
        </p:nvSpPr>
        <p:spPr>
          <a:xfrm>
            <a:off x="605790" y="7620"/>
            <a:ext cx="218884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巩 固 练 习</a:t>
            </a:r>
            <a:endParaRPr lang="zh-CN" altLang="en-US" sz="2400" b="1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" name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743075"/>
            <a:ext cx="8661400" cy="1889125"/>
          </a:xfrm>
          <a:prstGeom prst="rect">
            <a:avLst/>
          </a:prstGeom>
        </p:spPr>
      </p:pic>
      <p:sp>
        <p:nvSpPr>
          <p:cNvPr id="11" name="文本2"/>
          <p:cNvSpPr txBox="1"/>
          <p:nvPr/>
        </p:nvSpPr>
        <p:spPr>
          <a:xfrm>
            <a:off x="320040" y="1020445"/>
            <a:ext cx="7462838" cy="8636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1. 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用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“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四舍五入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” 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法求出商的近似值。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3"/>
          <p:cNvSpPr txBox="1"/>
          <p:nvPr/>
        </p:nvSpPr>
        <p:spPr>
          <a:xfrm>
            <a:off x="3196626" y="2131695"/>
            <a:ext cx="81788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2.5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3" name="文本4"/>
          <p:cNvSpPr txBox="1"/>
          <p:nvPr/>
        </p:nvSpPr>
        <p:spPr>
          <a:xfrm>
            <a:off x="5266726" y="2131695"/>
            <a:ext cx="1560512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2.45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4" name="文本5"/>
          <p:cNvSpPr txBox="1"/>
          <p:nvPr/>
        </p:nvSpPr>
        <p:spPr>
          <a:xfrm>
            <a:off x="7316392" y="2129020"/>
            <a:ext cx="145732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2.455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5" name="文本6"/>
          <p:cNvSpPr txBox="1"/>
          <p:nvPr/>
        </p:nvSpPr>
        <p:spPr>
          <a:xfrm>
            <a:off x="3196626" y="2611120"/>
            <a:ext cx="81788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0.7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6" name="文本7"/>
          <p:cNvSpPr txBox="1"/>
          <p:nvPr/>
        </p:nvSpPr>
        <p:spPr>
          <a:xfrm>
            <a:off x="5266726" y="2611120"/>
            <a:ext cx="1560512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0.70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7" name="文本8"/>
          <p:cNvSpPr txBox="1"/>
          <p:nvPr/>
        </p:nvSpPr>
        <p:spPr>
          <a:xfrm>
            <a:off x="7316392" y="2608445"/>
            <a:ext cx="145732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0.696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8" name="文本9"/>
          <p:cNvSpPr txBox="1"/>
          <p:nvPr/>
        </p:nvSpPr>
        <p:spPr>
          <a:xfrm>
            <a:off x="3196626" y="3090545"/>
            <a:ext cx="81788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5.9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9" name="文本10"/>
          <p:cNvSpPr txBox="1"/>
          <p:nvPr/>
        </p:nvSpPr>
        <p:spPr>
          <a:xfrm>
            <a:off x="5266726" y="3090545"/>
            <a:ext cx="1560512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5.87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0" name="文本11"/>
          <p:cNvSpPr txBox="1"/>
          <p:nvPr/>
        </p:nvSpPr>
        <p:spPr>
          <a:xfrm>
            <a:off x="7316392" y="3087870"/>
            <a:ext cx="1457325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5.870</a:t>
            </a:r>
            <a:endParaRPr lang="zh-CN" altLang="en-US" sz="28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1" name="文本12"/>
          <p:cNvSpPr txBox="1"/>
          <p:nvPr/>
        </p:nvSpPr>
        <p:spPr>
          <a:xfrm>
            <a:off x="1186575" y="2393305"/>
            <a:ext cx="199771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=2.4545</a:t>
            </a: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13"/>
          <p:cNvSpPr txBox="1"/>
          <p:nvPr/>
        </p:nvSpPr>
        <p:spPr>
          <a:xfrm>
            <a:off x="1186575" y="2872730"/>
            <a:ext cx="199771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=0.6956</a:t>
            </a: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14"/>
          <p:cNvSpPr txBox="1"/>
          <p:nvPr/>
        </p:nvSpPr>
        <p:spPr>
          <a:xfrm>
            <a:off x="1186575" y="3407096"/>
            <a:ext cx="1997710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=5.8695</a:t>
            </a: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15"/>
          <p:cNvSpPr txBox="1"/>
          <p:nvPr/>
        </p:nvSpPr>
        <p:spPr>
          <a:xfrm>
            <a:off x="5813699" y="3755677"/>
            <a:ext cx="3223260" cy="5892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[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教材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P74 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练习十三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9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题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]</a:t>
            </a:r>
            <a:endParaRPr lang="zh-CN" altLang="en-US" sz="2000" b="0" i="0" dirty="0">
              <a:solidFill>
                <a:srgbClr val="FF66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  <p:bldP spid="14" grpId="0" animBg="1"/>
      <p:bldP spid="22" grpId="0" animBg="1"/>
      <p:bldP spid="15" grpId="0" animBg="1"/>
      <p:bldP spid="16" grpId="0" animBg="1"/>
      <p:bldP spid="17" grpId="0" animBg="1"/>
      <p:bldP spid="23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413528" y="479488"/>
            <a:ext cx="8731256" cy="60024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</a:pPr>
            <a:r>
              <a:rPr lang="zh-CN" altLang="en-US" sz="225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平均每个苹果多少元？每个橙子呢？（得数保留两位小数）</a:t>
            </a:r>
            <a:endParaRPr lang="zh-CN" altLang="en-US" sz="2250" b="1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41" y="980958"/>
            <a:ext cx="3961217" cy="946125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>
            <a:off x="1192868" y="1738751"/>
            <a:ext cx="1114454" cy="64627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</a:pP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4.6 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6</a:t>
            </a:r>
            <a:endParaRPr lang="zh-CN" altLang="en-US" sz="21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5267870" y="1738851"/>
            <a:ext cx="1101331" cy="64627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</a:pP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5.8 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7</a:t>
            </a:r>
            <a:endParaRPr lang="zh-CN" altLang="en-US" sz="21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7" name="组合1"/>
          <p:cNvGrpSpPr/>
          <p:nvPr/>
        </p:nvGrpSpPr>
        <p:grpSpPr>
          <a:xfrm>
            <a:off x="817528" y="2136265"/>
            <a:ext cx="1928243" cy="2590051"/>
            <a:chOff x="0" y="0"/>
            <a:chExt cx="1928243" cy="2590051"/>
          </a:xfrm>
        </p:grpSpPr>
        <p:sp>
          <p:nvSpPr>
            <p:cNvPr id="8" name="文本17"/>
            <p:cNvSpPr txBox="1"/>
            <p:nvPr/>
          </p:nvSpPr>
          <p:spPr>
            <a:xfrm>
              <a:off x="263626" y="264285"/>
              <a:ext cx="800100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)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9" name="形状2"/>
            <p:cNvSpPr txBox="1"/>
            <p:nvPr/>
          </p:nvSpPr>
          <p:spPr>
            <a:xfrm rot="10800000" flipH="1">
              <a:off x="380784" y="422877"/>
              <a:ext cx="1439560" cy="1071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7"/>
            <p:cNvSpPr txBox="1"/>
            <p:nvPr/>
          </p:nvSpPr>
          <p:spPr>
            <a:xfrm>
              <a:off x="464842" y="317863"/>
              <a:ext cx="1146438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4 . 6   4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1" name="文本8"/>
            <p:cNvSpPr txBox="1"/>
            <p:nvPr/>
          </p:nvSpPr>
          <p:spPr>
            <a:xfrm>
              <a:off x="0" y="317863"/>
              <a:ext cx="473177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6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2" name="文本9"/>
            <p:cNvSpPr txBox="1"/>
            <p:nvPr/>
          </p:nvSpPr>
          <p:spPr>
            <a:xfrm>
              <a:off x="480354" y="2565"/>
              <a:ext cx="607829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0 .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3" name="文本10"/>
            <p:cNvSpPr txBox="1"/>
            <p:nvPr/>
          </p:nvSpPr>
          <p:spPr>
            <a:xfrm>
              <a:off x="801473" y="3538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7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4" name="文本11"/>
            <p:cNvSpPr txBox="1"/>
            <p:nvPr/>
          </p:nvSpPr>
          <p:spPr>
            <a:xfrm>
              <a:off x="479939" y="581645"/>
              <a:ext cx="824243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4   2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5" name="形状1"/>
            <p:cNvSpPr txBox="1"/>
            <p:nvPr/>
          </p:nvSpPr>
          <p:spPr>
            <a:xfrm>
              <a:off x="443829" y="979991"/>
              <a:ext cx="1403746" cy="1587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12"/>
            <p:cNvSpPr txBox="1"/>
            <p:nvPr/>
          </p:nvSpPr>
          <p:spPr>
            <a:xfrm>
              <a:off x="789968" y="861383"/>
              <a:ext cx="891778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4   4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7" name="文本18"/>
            <p:cNvSpPr txBox="1"/>
            <p:nvPr/>
          </p:nvSpPr>
          <p:spPr>
            <a:xfrm>
              <a:off x="789968" y="1163925"/>
              <a:ext cx="809807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4   2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8" name="形状3"/>
            <p:cNvSpPr txBox="1"/>
            <p:nvPr/>
          </p:nvSpPr>
          <p:spPr>
            <a:xfrm>
              <a:off x="442638" y="1560262"/>
              <a:ext cx="1404937" cy="2143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13"/>
            <p:cNvSpPr txBox="1"/>
            <p:nvPr/>
          </p:nvSpPr>
          <p:spPr>
            <a:xfrm>
              <a:off x="1118436" y="1463679"/>
              <a:ext cx="809807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2   0</a:t>
              </a:r>
              <a:endPara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0" name="文本19"/>
            <p:cNvSpPr txBox="1"/>
            <p:nvPr/>
          </p:nvSpPr>
          <p:spPr>
            <a:xfrm>
              <a:off x="1107557" y="1716172"/>
              <a:ext cx="809807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1   8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1" name="形状4"/>
            <p:cNvSpPr txBox="1"/>
            <p:nvPr/>
          </p:nvSpPr>
          <p:spPr>
            <a:xfrm>
              <a:off x="506609" y="2101405"/>
              <a:ext cx="1403746" cy="2143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14"/>
            <p:cNvSpPr txBox="1"/>
            <p:nvPr/>
          </p:nvSpPr>
          <p:spPr>
            <a:xfrm>
              <a:off x="1450175" y="2007136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2</a:t>
              </a:r>
              <a:endPara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3" name="文本15"/>
            <p:cNvSpPr txBox="1"/>
            <p:nvPr/>
          </p:nvSpPr>
          <p:spPr>
            <a:xfrm>
              <a:off x="1127133" y="0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7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4" name="文本16"/>
            <p:cNvSpPr txBox="1"/>
            <p:nvPr/>
          </p:nvSpPr>
          <p:spPr>
            <a:xfrm>
              <a:off x="1450175" y="3538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3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grpSp>
        <p:nvGrpSpPr>
          <p:cNvPr id="25" name="组合2"/>
          <p:cNvGrpSpPr/>
          <p:nvPr/>
        </p:nvGrpSpPr>
        <p:grpSpPr>
          <a:xfrm>
            <a:off x="4323381" y="2146209"/>
            <a:ext cx="1945651" cy="2569719"/>
            <a:chOff x="0" y="0"/>
            <a:chExt cx="1945651" cy="2569719"/>
          </a:xfrm>
        </p:grpSpPr>
        <p:sp>
          <p:nvSpPr>
            <p:cNvPr id="26" name="文本30"/>
            <p:cNvSpPr txBox="1"/>
            <p:nvPr/>
          </p:nvSpPr>
          <p:spPr>
            <a:xfrm>
              <a:off x="263626" y="260747"/>
              <a:ext cx="800100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)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7" name="形状6"/>
            <p:cNvSpPr txBox="1"/>
            <p:nvPr/>
          </p:nvSpPr>
          <p:spPr>
            <a:xfrm rot="10800000" flipH="1">
              <a:off x="380783" y="419339"/>
              <a:ext cx="1439560" cy="1071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文本20"/>
            <p:cNvSpPr txBox="1"/>
            <p:nvPr/>
          </p:nvSpPr>
          <p:spPr>
            <a:xfrm>
              <a:off x="464842" y="314325"/>
              <a:ext cx="809807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5 . 8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9" name="文本21"/>
            <p:cNvSpPr txBox="1"/>
            <p:nvPr/>
          </p:nvSpPr>
          <p:spPr>
            <a:xfrm>
              <a:off x="0" y="314325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7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0" name="文本22"/>
            <p:cNvSpPr txBox="1"/>
            <p:nvPr/>
          </p:nvSpPr>
          <p:spPr>
            <a:xfrm>
              <a:off x="481847" y="1143"/>
              <a:ext cx="607829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0 .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1" name="文本23"/>
            <p:cNvSpPr txBox="1"/>
            <p:nvPr/>
          </p:nvSpPr>
          <p:spPr>
            <a:xfrm>
              <a:off x="801472" y="0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8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2" name="文本24"/>
            <p:cNvSpPr txBox="1"/>
            <p:nvPr/>
          </p:nvSpPr>
          <p:spPr>
            <a:xfrm>
              <a:off x="465346" y="578106"/>
              <a:ext cx="824242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5   6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3" name="形状5"/>
            <p:cNvSpPr txBox="1"/>
            <p:nvPr/>
          </p:nvSpPr>
          <p:spPr>
            <a:xfrm>
              <a:off x="443828" y="976452"/>
              <a:ext cx="1403746" cy="1587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4" name="文本25"/>
            <p:cNvSpPr txBox="1"/>
            <p:nvPr/>
          </p:nvSpPr>
          <p:spPr>
            <a:xfrm>
              <a:off x="778201" y="865213"/>
              <a:ext cx="891778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2   0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5" name="文本31"/>
            <p:cNvSpPr txBox="1"/>
            <p:nvPr/>
          </p:nvSpPr>
          <p:spPr>
            <a:xfrm>
              <a:off x="777455" y="1138074"/>
              <a:ext cx="809807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1   4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6" name="形状7"/>
            <p:cNvSpPr txBox="1"/>
            <p:nvPr/>
          </p:nvSpPr>
          <p:spPr>
            <a:xfrm>
              <a:off x="442637" y="1556723"/>
              <a:ext cx="1404938" cy="2143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7" name="文本26"/>
            <p:cNvSpPr txBox="1"/>
            <p:nvPr/>
          </p:nvSpPr>
          <p:spPr>
            <a:xfrm>
              <a:off x="1135844" y="1451743"/>
              <a:ext cx="809807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6   0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8" name="文本32"/>
            <p:cNvSpPr txBox="1"/>
            <p:nvPr/>
          </p:nvSpPr>
          <p:spPr>
            <a:xfrm>
              <a:off x="1127817" y="1698577"/>
              <a:ext cx="809807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5   6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9" name="形状8"/>
            <p:cNvSpPr txBox="1"/>
            <p:nvPr/>
          </p:nvSpPr>
          <p:spPr>
            <a:xfrm>
              <a:off x="506608" y="2097866"/>
              <a:ext cx="1403746" cy="21431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0" name="文本27"/>
            <p:cNvSpPr txBox="1"/>
            <p:nvPr/>
          </p:nvSpPr>
          <p:spPr>
            <a:xfrm>
              <a:off x="1464448" y="1986804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41" name="文本28"/>
            <p:cNvSpPr txBox="1"/>
            <p:nvPr/>
          </p:nvSpPr>
          <p:spPr>
            <a:xfrm>
              <a:off x="1128626" y="4908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2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42" name="文本29"/>
            <p:cNvSpPr txBox="1"/>
            <p:nvPr/>
          </p:nvSpPr>
          <p:spPr>
            <a:xfrm>
              <a:off x="1449449" y="9084"/>
              <a:ext cx="473176" cy="5829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500"/>
                </a:lnSpc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8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sp>
        <p:nvSpPr>
          <p:cNvPr id="43" name="文本4"/>
          <p:cNvSpPr txBox="1"/>
          <p:nvPr/>
        </p:nvSpPr>
        <p:spPr>
          <a:xfrm>
            <a:off x="2250222" y="1738658"/>
            <a:ext cx="1746675" cy="9630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</a:pP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≈ 0.77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（元）</a:t>
            </a:r>
            <a:endParaRPr lang="zh-CN" altLang="en-US" sz="21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4" name="文本5"/>
          <p:cNvSpPr txBox="1"/>
          <p:nvPr/>
        </p:nvSpPr>
        <p:spPr>
          <a:xfrm>
            <a:off x="6211634" y="1738655"/>
            <a:ext cx="1891932" cy="96307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000"/>
              </a:lnSpc>
            </a:pP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≈ 0.83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（元）</a:t>
            </a:r>
            <a:endParaRPr lang="zh-CN" altLang="en-US" sz="21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5" name="文本6"/>
          <p:cNvSpPr txBox="1"/>
          <p:nvPr/>
        </p:nvSpPr>
        <p:spPr>
          <a:xfrm>
            <a:off x="2141992" y="4548959"/>
            <a:ext cx="8005279" cy="65865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500"/>
              </a:lnSpc>
            </a:pP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答：平均每个苹果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0.77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元，每个橙子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0.83</a:t>
            </a:r>
            <a:r>
              <a:rPr lang="zh-CN" altLang="en-US" sz="21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元。</a:t>
            </a:r>
            <a:endParaRPr lang="zh-CN" altLang="en-US" sz="21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6" name="组合3"/>
          <p:cNvGrpSpPr/>
          <p:nvPr/>
        </p:nvGrpSpPr>
        <p:grpSpPr>
          <a:xfrm>
            <a:off x="141283" y="7620"/>
            <a:ext cx="2653352" cy="650875"/>
            <a:chOff x="0" y="0"/>
            <a:chExt cx="2653352" cy="650875"/>
          </a:xfrm>
        </p:grpSpPr>
        <p:pic>
          <p:nvPicPr>
            <p:cNvPr id="47" name="图片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9992"/>
              <a:ext cx="366860" cy="456339"/>
            </a:xfrm>
            <a:prstGeom prst="rect">
              <a:avLst/>
            </a:prstGeom>
          </p:spPr>
        </p:pic>
        <p:sp>
          <p:nvSpPr>
            <p:cNvPr id="48" name="文本33"/>
            <p:cNvSpPr txBox="1"/>
            <p:nvPr/>
          </p:nvSpPr>
          <p:spPr>
            <a:xfrm>
              <a:off x="464507" y="0"/>
              <a:ext cx="2188845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巩 固 练 习</a:t>
              </a:r>
              <a:endPara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" grpId="0" animBg="1"/>
      <p:bldP spid="44" grpId="0" animBg="1"/>
      <p:bldP spid="45" grpId="0" animBg="1"/>
      <p:bldP spid="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609600" y="57181"/>
            <a:ext cx="1828800" cy="457200"/>
            <a:chOff x="0" y="0"/>
            <a:chExt cx="1828800" cy="457200"/>
          </a:xfrm>
        </p:grpSpPr>
        <p:sp>
          <p:nvSpPr>
            <p:cNvPr id="4" name="形状1"/>
            <p:cNvSpPr txBox="1"/>
            <p:nvPr/>
          </p:nvSpPr>
          <p:spPr>
            <a:xfrm>
              <a:off x="4572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>
              <a:off x="13716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3"/>
            <p:cNvSpPr txBox="1"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4"/>
            <p:cNvSpPr txBox="1"/>
            <p:nvPr/>
          </p:nvSpPr>
          <p:spPr>
            <a:xfrm>
              <a:off x="9144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grpSp>
        <p:nvGrpSpPr>
          <p:cNvPr id="8" name="组合2"/>
          <p:cNvGrpSpPr/>
          <p:nvPr/>
        </p:nvGrpSpPr>
        <p:grpSpPr>
          <a:xfrm>
            <a:off x="141283" y="7620"/>
            <a:ext cx="2653352" cy="650875"/>
            <a:chOff x="0" y="0"/>
            <a:chExt cx="2653352" cy="650875"/>
          </a:xfrm>
        </p:grpSpPr>
        <p:pic>
          <p:nvPicPr>
            <p:cNvPr id="9" name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9992"/>
              <a:ext cx="366860" cy="456339"/>
            </a:xfrm>
            <a:prstGeom prst="rect">
              <a:avLst/>
            </a:prstGeom>
          </p:spPr>
        </p:pic>
        <p:sp>
          <p:nvSpPr>
            <p:cNvPr id="10" name="文本3"/>
            <p:cNvSpPr txBox="1"/>
            <p:nvPr/>
          </p:nvSpPr>
          <p:spPr>
            <a:xfrm>
              <a:off x="464507" y="0"/>
              <a:ext cx="2188845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巩 固 练 习</a:t>
              </a:r>
              <a:endPara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1" name="文本1"/>
          <p:cNvSpPr txBox="1"/>
          <p:nvPr/>
        </p:nvSpPr>
        <p:spPr>
          <a:xfrm>
            <a:off x="682092" y="690303"/>
            <a:ext cx="7483475" cy="227806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3. 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下面是五年级一班第一小组男生的身高记录，求出他们的平均身高。（得数保留两位小数）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61" y="2676655"/>
            <a:ext cx="7504113" cy="855663"/>
          </a:xfrm>
          <a:prstGeom prst="rect">
            <a:avLst/>
          </a:prstGeom>
        </p:spPr>
      </p:pic>
      <p:sp>
        <p:nvSpPr>
          <p:cNvPr id="13" name="文本2"/>
          <p:cNvSpPr txBox="1"/>
          <p:nvPr/>
        </p:nvSpPr>
        <p:spPr>
          <a:xfrm>
            <a:off x="4111002" y="1989047"/>
            <a:ext cx="3340735" cy="58928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400"/>
              </a:lnSpc>
            </a:pP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[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教材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P74 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练习十三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11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题</a:t>
            </a:r>
            <a:r>
              <a:rPr lang="zh-CN" altLang="en-US" sz="2000" b="0" i="0" dirty="0">
                <a:solidFill>
                  <a:srgbClr val="FF66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]</a:t>
            </a:r>
            <a:endParaRPr lang="zh-CN" altLang="en-US" sz="2000" b="0" i="0" dirty="0">
              <a:solidFill>
                <a:srgbClr val="FF66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609600" y="57181"/>
            <a:ext cx="1828800" cy="457200"/>
            <a:chOff x="0" y="0"/>
            <a:chExt cx="1828800" cy="457200"/>
          </a:xfrm>
        </p:grpSpPr>
        <p:sp>
          <p:nvSpPr>
            <p:cNvPr id="4" name="形状1"/>
            <p:cNvSpPr txBox="1"/>
            <p:nvPr/>
          </p:nvSpPr>
          <p:spPr>
            <a:xfrm>
              <a:off x="4572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>
              <a:off x="13716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3"/>
            <p:cNvSpPr txBox="1"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4"/>
            <p:cNvSpPr txBox="1"/>
            <p:nvPr/>
          </p:nvSpPr>
          <p:spPr>
            <a:xfrm>
              <a:off x="9144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8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3" y="57612"/>
            <a:ext cx="366860" cy="456339"/>
          </a:xfrm>
          <a:prstGeom prst="rect">
            <a:avLst/>
          </a:prstGeom>
        </p:spPr>
      </p:pic>
      <p:sp>
        <p:nvSpPr>
          <p:cNvPr id="9" name="文本1"/>
          <p:cNvSpPr txBox="1"/>
          <p:nvPr/>
        </p:nvSpPr>
        <p:spPr>
          <a:xfrm>
            <a:off x="605790" y="7620"/>
            <a:ext cx="218884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巩 固 练 习</a:t>
            </a:r>
            <a:endParaRPr lang="zh-CN" altLang="en-US" sz="2400" b="1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" name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" y="597535"/>
            <a:ext cx="6456045" cy="735965"/>
          </a:xfrm>
          <a:prstGeom prst="rect">
            <a:avLst/>
          </a:prstGeom>
        </p:spPr>
      </p:pic>
      <p:sp>
        <p:nvSpPr>
          <p:cNvPr id="11" name="文本2"/>
          <p:cNvSpPr txBox="1"/>
          <p:nvPr/>
        </p:nvSpPr>
        <p:spPr>
          <a:xfrm>
            <a:off x="151055" y="1192706"/>
            <a:ext cx="6284595" cy="92138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1.47+1.36+1.44+1.49+1.38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）÷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2" name="文本3"/>
          <p:cNvSpPr txBox="1"/>
          <p:nvPr/>
        </p:nvSpPr>
        <p:spPr>
          <a:xfrm>
            <a:off x="377300" y="1882045"/>
            <a:ext cx="1927860" cy="92138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=7.14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13" name="组合2"/>
          <p:cNvGrpSpPr/>
          <p:nvPr/>
        </p:nvGrpSpPr>
        <p:grpSpPr>
          <a:xfrm>
            <a:off x="6244577" y="1084624"/>
            <a:ext cx="2702080" cy="4076437"/>
            <a:chOff x="0" y="0"/>
            <a:chExt cx="2702080" cy="4076437"/>
          </a:xfrm>
        </p:grpSpPr>
        <p:sp>
          <p:nvSpPr>
            <p:cNvPr id="14" name="文本18"/>
            <p:cNvSpPr txBox="1"/>
            <p:nvPr/>
          </p:nvSpPr>
          <p:spPr>
            <a:xfrm>
              <a:off x="351501" y="348177"/>
              <a:ext cx="990600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)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5" name="形状6"/>
            <p:cNvSpPr txBox="1"/>
            <p:nvPr/>
          </p:nvSpPr>
          <p:spPr>
            <a:xfrm rot="10800000" flipH="1">
              <a:off x="475961" y="527882"/>
              <a:ext cx="1919413" cy="14287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7"/>
            <p:cNvSpPr txBox="1"/>
            <p:nvPr/>
          </p:nvSpPr>
          <p:spPr>
            <a:xfrm>
              <a:off x="619789" y="419614"/>
              <a:ext cx="1452384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7 . 1   4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7" name="文本8"/>
            <p:cNvSpPr txBox="1"/>
            <p:nvPr/>
          </p:nvSpPr>
          <p:spPr>
            <a:xfrm>
              <a:off x="0" y="419614"/>
              <a:ext cx="554702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5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8" name="文本9"/>
            <p:cNvSpPr txBox="1"/>
            <p:nvPr/>
          </p:nvSpPr>
          <p:spPr>
            <a:xfrm>
              <a:off x="641661" y="0"/>
              <a:ext cx="734239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1 .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9" name="文本10"/>
            <p:cNvSpPr txBox="1"/>
            <p:nvPr/>
          </p:nvSpPr>
          <p:spPr>
            <a:xfrm>
              <a:off x="1068630" y="514"/>
              <a:ext cx="554702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0" name="文本11"/>
            <p:cNvSpPr txBox="1"/>
            <p:nvPr/>
          </p:nvSpPr>
          <p:spPr>
            <a:xfrm>
              <a:off x="639918" y="771323"/>
              <a:ext cx="603279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5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1" name="形状5"/>
            <p:cNvSpPr txBox="1"/>
            <p:nvPr/>
          </p:nvSpPr>
          <p:spPr>
            <a:xfrm>
              <a:off x="560021" y="1270701"/>
              <a:ext cx="1871662" cy="1587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12"/>
            <p:cNvSpPr txBox="1"/>
            <p:nvPr/>
          </p:nvSpPr>
          <p:spPr>
            <a:xfrm>
              <a:off x="619789" y="1157117"/>
              <a:ext cx="1112838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2   1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3" name="文本19"/>
            <p:cNvSpPr txBox="1"/>
            <p:nvPr/>
          </p:nvSpPr>
          <p:spPr>
            <a:xfrm>
              <a:off x="606894" y="1546844"/>
              <a:ext cx="1003543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2   0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4" name="形状7"/>
            <p:cNvSpPr txBox="1"/>
            <p:nvPr/>
          </p:nvSpPr>
          <p:spPr>
            <a:xfrm>
              <a:off x="558433" y="2044395"/>
              <a:ext cx="1873250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文本13"/>
            <p:cNvSpPr txBox="1"/>
            <p:nvPr/>
          </p:nvSpPr>
          <p:spPr>
            <a:xfrm>
              <a:off x="1080958" y="1911315"/>
              <a:ext cx="1003543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1   4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6" name="文本20"/>
            <p:cNvSpPr txBox="1"/>
            <p:nvPr/>
          </p:nvSpPr>
          <p:spPr>
            <a:xfrm>
              <a:off x="1094323" y="2225777"/>
              <a:ext cx="1003543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1   0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7" name="形状8"/>
            <p:cNvSpPr txBox="1"/>
            <p:nvPr/>
          </p:nvSpPr>
          <p:spPr>
            <a:xfrm>
              <a:off x="643728" y="2765920"/>
              <a:ext cx="1871662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文本14"/>
            <p:cNvSpPr txBox="1"/>
            <p:nvPr/>
          </p:nvSpPr>
          <p:spPr>
            <a:xfrm>
              <a:off x="1557525" y="2632283"/>
              <a:ext cx="1003543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4   0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9" name="文本15"/>
            <p:cNvSpPr txBox="1"/>
            <p:nvPr/>
          </p:nvSpPr>
          <p:spPr>
            <a:xfrm>
              <a:off x="1514459" y="14499"/>
              <a:ext cx="554702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2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0" name="文本16"/>
            <p:cNvSpPr txBox="1"/>
            <p:nvPr/>
          </p:nvSpPr>
          <p:spPr>
            <a:xfrm>
              <a:off x="1933566" y="514"/>
              <a:ext cx="554702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8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1" name="文本17"/>
            <p:cNvSpPr txBox="1"/>
            <p:nvPr/>
          </p:nvSpPr>
          <p:spPr>
            <a:xfrm>
              <a:off x="1843797" y="3362717"/>
              <a:ext cx="734239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  0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2" name="文本21"/>
            <p:cNvSpPr txBox="1"/>
            <p:nvPr/>
          </p:nvSpPr>
          <p:spPr>
            <a:xfrm>
              <a:off x="1554753" y="2979908"/>
              <a:ext cx="1147327" cy="71371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4   0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3" name="形状9"/>
            <p:cNvSpPr txBox="1"/>
            <p:nvPr/>
          </p:nvSpPr>
          <p:spPr>
            <a:xfrm>
              <a:off x="643728" y="3490753"/>
              <a:ext cx="1873250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34" name="文本4"/>
          <p:cNvSpPr txBox="1"/>
          <p:nvPr/>
        </p:nvSpPr>
        <p:spPr>
          <a:xfrm>
            <a:off x="355287" y="2503351"/>
            <a:ext cx="151955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=1.428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5" name="文本5"/>
          <p:cNvSpPr txBox="1"/>
          <p:nvPr/>
        </p:nvSpPr>
        <p:spPr>
          <a:xfrm>
            <a:off x="377300" y="3103976"/>
            <a:ext cx="25323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≈1.43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（米）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6"/>
          <p:cNvSpPr txBox="1"/>
          <p:nvPr/>
        </p:nvSpPr>
        <p:spPr>
          <a:xfrm>
            <a:off x="377300" y="3838964"/>
            <a:ext cx="639254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答：他们的平均身高约为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1.43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米。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5" grpId="0" animBg="1"/>
      <p:bldP spid="3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596715" y="984585"/>
            <a:ext cx="4579730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94716" y="-391"/>
            <a:ext cx="2054381" cy="75219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幼圆"/>
                <a:ea typeface="幼圆"/>
              </a:rPr>
              <a:t>课堂小结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幼圆"/>
              <a:ea typeface="幼圆"/>
            </a:endParaRPr>
          </a:p>
        </p:txBody>
      </p:sp>
      <p:pic>
        <p:nvPicPr>
          <p:cNvPr id="5" name="鱼骨图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29" y="3384437"/>
            <a:ext cx="2152650" cy="685800"/>
          </a:xfrm>
          <a:prstGeom prst="rect">
            <a:avLst/>
          </a:prstGeom>
        </p:spPr>
      </p:pic>
      <p:sp>
        <p:nvSpPr>
          <p:cNvPr id="6" name="文本3"/>
          <p:cNvSpPr txBox="1"/>
          <p:nvPr/>
        </p:nvSpPr>
        <p:spPr>
          <a:xfrm>
            <a:off x="596932" y="1768792"/>
            <a:ext cx="7691440" cy="88582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求商的近似值，一般先算出比需要保留的小数位数</a:t>
            </a: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多一位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的商，再按照“</a:t>
            </a: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四舍五入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”法写出结果。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43483" y="949585"/>
            <a:ext cx="2054381" cy="75219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幼圆"/>
                <a:ea typeface="幼圆"/>
              </a:rPr>
              <a:t>自主学习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幼圆"/>
              <a:ea typeface="幼圆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2407463" y="1550260"/>
            <a:ext cx="416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自学课本第72页“你知道吗”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思维导图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85" y="2401624"/>
            <a:ext cx="15430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283388" y="3392786"/>
            <a:ext cx="8577663" cy="1361951"/>
          </a:xfrm>
          <a:custGeom>
            <a:avLst/>
            <a:gdLst>
              <a:gd name="connsiteX0" fmla="*/ 226992 w 8577663"/>
              <a:gd name="connsiteY0" fmla="*/ 0 h 1361951"/>
              <a:gd name="connsiteX1" fmla="*/ 8350671 w 8577663"/>
              <a:gd name="connsiteY1" fmla="*/ 0 h 1361951"/>
              <a:gd name="connsiteX2" fmla="*/ 8410873 w 8577663"/>
              <a:gd name="connsiteY2" fmla="*/ 0 h 1361951"/>
              <a:gd name="connsiteX3" fmla="*/ 8553747 w 8577663"/>
              <a:gd name="connsiteY3" fmla="*/ 109054 h 1361951"/>
              <a:gd name="connsiteX4" fmla="*/ 8577662 w 8577663"/>
              <a:gd name="connsiteY4" fmla="*/ 1134959 h 1361951"/>
              <a:gd name="connsiteX5" fmla="*/ 8577662 w 8577663"/>
              <a:gd name="connsiteY5" fmla="*/ 1195161 h 1361951"/>
              <a:gd name="connsiteX6" fmla="*/ 8468609 w 8577663"/>
              <a:gd name="connsiteY6" fmla="*/ 1338036 h 1361951"/>
              <a:gd name="connsiteX7" fmla="*/ 226992 w 8577663"/>
              <a:gd name="connsiteY7" fmla="*/ 1361951 h 1361951"/>
              <a:gd name="connsiteX8" fmla="*/ 166790 w 8577663"/>
              <a:gd name="connsiteY8" fmla="*/ 1361951 h 1361951"/>
              <a:gd name="connsiteX9" fmla="*/ 23915 w 8577663"/>
              <a:gd name="connsiteY9" fmla="*/ 1252898 h 1361951"/>
              <a:gd name="connsiteX10" fmla="*/ 0 w 8577663"/>
              <a:gd name="connsiteY10" fmla="*/ 226992 h 1361951"/>
              <a:gd name="connsiteX11" fmla="*/ 0 w 8577663"/>
              <a:gd name="connsiteY11" fmla="*/ 101628 h 136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77662" h="1361951">
                <a:moveTo>
                  <a:pt x="226992" y="0"/>
                </a:moveTo>
                <a:lnTo>
                  <a:pt x="8350671" y="0"/>
                </a:lnTo>
                <a:cubicBezTo>
                  <a:pt x="8410873" y="0"/>
                  <a:pt x="8468609" y="23915"/>
                  <a:pt x="8511178" y="66484"/>
                </a:cubicBezTo>
                <a:cubicBezTo>
                  <a:pt x="8553747" y="109054"/>
                  <a:pt x="8577662" y="166790"/>
                  <a:pt x="8577662" y="226992"/>
                </a:cubicBezTo>
                <a:lnTo>
                  <a:pt x="8577662" y="1134959"/>
                </a:lnTo>
                <a:cubicBezTo>
                  <a:pt x="8577662" y="1195161"/>
                  <a:pt x="8553747" y="1252898"/>
                  <a:pt x="8511178" y="1295467"/>
                </a:cubicBezTo>
                <a:cubicBezTo>
                  <a:pt x="8468609" y="1338036"/>
                  <a:pt x="8410873" y="1361951"/>
                  <a:pt x="8350671" y="1361951"/>
                </a:cubicBezTo>
                <a:lnTo>
                  <a:pt x="226992" y="1361951"/>
                </a:lnTo>
                <a:cubicBezTo>
                  <a:pt x="166790" y="1361951"/>
                  <a:pt x="109054" y="1338036"/>
                  <a:pt x="66484" y="1295467"/>
                </a:cubicBezTo>
                <a:cubicBezTo>
                  <a:pt x="23915" y="1252898"/>
                  <a:pt x="0" y="1195161"/>
                  <a:pt x="0" y="1134959"/>
                </a:cubicBezTo>
                <a:lnTo>
                  <a:pt x="0" y="226992"/>
                </a:lnTo>
                <a:cubicBezTo>
                  <a:pt x="0" y="101628"/>
                  <a:pt x="101628" y="0"/>
                  <a:pt x="226992" y="0"/>
                </a:cubicBezTo>
                <a:close/>
              </a:path>
            </a:pathLst>
          </a:custGeom>
          <a:solidFill>
            <a:srgbClr val="FFCC99">
              <a:alpha val="100000"/>
            </a:srgbClr>
          </a:solidFill>
          <a:ln w="57150">
            <a:solidFill>
              <a:srgbClr val="9D3DCC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2902477" y="1051055"/>
            <a:ext cx="5000625" cy="105968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商的小数部分  </a:t>
            </a:r>
            <a:r>
              <a:rPr lang="zh-CN" altLang="en-US" sz="30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从第一位起</a:t>
            </a:r>
            <a:r>
              <a:rPr lang="zh-CN" altLang="en-US" sz="30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一个数</a:t>
            </a:r>
            <a:r>
              <a:rPr lang="zh-CN" altLang="en-US" sz="30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依次不断重复出现</a:t>
            </a:r>
            <a:endParaRPr lang="zh-CN" altLang="en-US" sz="3000" b="0" i="0" dirty="0">
              <a:solidFill>
                <a:srgbClr val="2E7349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601732" y="799557"/>
            <a:ext cx="2100644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3.3333…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707927" y="1818465"/>
            <a:ext cx="1485868" cy="119621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1.555…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</a:p>
        </p:txBody>
      </p:sp>
      <p:sp>
        <p:nvSpPr>
          <p:cNvPr id="6" name="文本4"/>
          <p:cNvSpPr txBox="1"/>
          <p:nvPr/>
        </p:nvSpPr>
        <p:spPr>
          <a:xfrm>
            <a:off x="685676" y="2618927"/>
            <a:ext cx="1932718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7.14545…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形状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24" y="893940"/>
            <a:ext cx="259572" cy="1510235"/>
          </a:xfrm>
          <a:prstGeom prst="rect">
            <a:avLst/>
          </a:prstGeom>
        </p:spPr>
      </p:pic>
      <p:sp>
        <p:nvSpPr>
          <p:cNvPr id="8" name="文本5"/>
          <p:cNvSpPr txBox="1"/>
          <p:nvPr/>
        </p:nvSpPr>
        <p:spPr>
          <a:xfrm>
            <a:off x="3101921" y="2330015"/>
            <a:ext cx="5562600" cy="105968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商的小数部分  </a:t>
            </a:r>
            <a:r>
              <a:rPr lang="zh-CN" altLang="en-US" sz="30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从第二位起</a:t>
            </a:r>
            <a:endParaRPr lang="zh-CN" altLang="en-US" sz="30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几个数</a:t>
            </a:r>
            <a:r>
              <a:rPr lang="zh-CN" altLang="en-US" sz="30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依次不断重复出现</a:t>
            </a:r>
            <a:endParaRPr lang="zh-CN" altLang="en-US" sz="3000" b="0" i="0" dirty="0">
              <a:solidFill>
                <a:srgbClr val="2E7349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形状3"/>
          <p:cNvSpPr txBox="1"/>
          <p:nvPr/>
        </p:nvSpPr>
        <p:spPr>
          <a:xfrm>
            <a:off x="2541546" y="2769337"/>
            <a:ext cx="531914" cy="393240"/>
          </a:xfrm>
          <a:custGeom>
            <a:avLst/>
            <a:gdLst>
              <a:gd name="connsiteX0" fmla="*/ 295970 w 531914"/>
              <a:gd name="connsiteY0" fmla="*/ 0 h 393240"/>
              <a:gd name="connsiteX1" fmla="*/ 531914 w 531914"/>
              <a:gd name="connsiteY1" fmla="*/ 196620 h 393240"/>
              <a:gd name="connsiteX2" fmla="*/ 295970 w 531914"/>
              <a:gd name="connsiteY2" fmla="*/ 393240 h 393240"/>
              <a:gd name="connsiteX3" fmla="*/ 295970 w 531914"/>
              <a:gd name="connsiteY3" fmla="*/ 262160 h 393240"/>
              <a:gd name="connsiteX4" fmla="*/ 0 w 531914"/>
              <a:gd name="connsiteY4" fmla="*/ 262160 h 393240"/>
              <a:gd name="connsiteX5" fmla="*/ 0 w 531914"/>
              <a:gd name="connsiteY5" fmla="*/ 131080 h 393240"/>
              <a:gd name="connsiteX6" fmla="*/ 295970 w 531914"/>
              <a:gd name="connsiteY6" fmla="*/ 131080 h 393240"/>
              <a:gd name="connsiteX7" fmla="*/ 295970 w 531914"/>
              <a:gd name="connsiteY7" fmla="*/ 0 h 3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914" h="393240">
                <a:moveTo>
                  <a:pt x="295970" y="0"/>
                </a:moveTo>
                <a:lnTo>
                  <a:pt x="531914" y="196620"/>
                </a:lnTo>
                <a:lnTo>
                  <a:pt x="295970" y="393240"/>
                </a:lnTo>
                <a:lnTo>
                  <a:pt x="295970" y="262160"/>
                </a:lnTo>
                <a:lnTo>
                  <a:pt x="0" y="262160"/>
                </a:lnTo>
                <a:lnTo>
                  <a:pt x="0" y="131080"/>
                </a:lnTo>
                <a:lnTo>
                  <a:pt x="295970" y="131080"/>
                </a:lnTo>
                <a:lnTo>
                  <a:pt x="295970" y="0"/>
                </a:lnTo>
                <a:close/>
              </a:path>
            </a:pathLst>
          </a:custGeom>
          <a:solidFill>
            <a:srgbClr val="AA00FF">
              <a:alpha val="100000"/>
            </a:srgbClr>
          </a:solidFill>
          <a:ln w="57150">
            <a:solidFill>
              <a:srgbClr val="AA00FF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文本6"/>
          <p:cNvSpPr txBox="1"/>
          <p:nvPr/>
        </p:nvSpPr>
        <p:spPr>
          <a:xfrm>
            <a:off x="497081" y="3312128"/>
            <a:ext cx="8277225" cy="152323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一个小数的</a:t>
            </a:r>
            <a:r>
              <a:rPr lang="zh-CN" altLang="en-US" sz="3000" b="1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小数部分</a:t>
            </a:r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，从某一位起，</a:t>
            </a:r>
            <a:r>
              <a:rPr lang="zh-CN" altLang="en-US" sz="30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一个数字</a:t>
            </a:r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或者</a:t>
            </a:r>
            <a:r>
              <a:rPr lang="zh-CN" altLang="en-US" sz="30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几个数字</a:t>
            </a:r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依次不断</a:t>
            </a:r>
            <a:r>
              <a:rPr lang="zh-CN" altLang="en-US" sz="3000" b="1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重复</a:t>
            </a:r>
            <a:r>
              <a: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出现，这样的小数叫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循环小数</a:t>
            </a:r>
            <a:r>
              <a:rPr lang="zh-CN" altLang="en-US" sz="3000" b="1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000" b="1" i="0" dirty="0">
              <a:solidFill>
                <a:srgbClr val="2E7349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1"/>
          <p:cNvGrpSpPr/>
          <p:nvPr/>
        </p:nvGrpSpPr>
        <p:grpSpPr>
          <a:xfrm>
            <a:off x="-14116" y="-157486"/>
            <a:ext cx="2631440" cy="1022350"/>
            <a:chOff x="0" y="0"/>
            <a:chExt cx="2631440" cy="1022350"/>
          </a:xfrm>
        </p:grpSpPr>
        <p:pic>
          <p:nvPicPr>
            <p:cNvPr id="12" name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1807"/>
              <a:ext cx="2362326" cy="843872"/>
            </a:xfrm>
            <a:prstGeom prst="rect">
              <a:avLst/>
            </a:prstGeom>
          </p:spPr>
        </p:pic>
        <p:sp>
          <p:nvSpPr>
            <p:cNvPr id="13" name="文本7"/>
            <p:cNvSpPr txBox="1"/>
            <p:nvPr/>
          </p:nvSpPr>
          <p:spPr>
            <a:xfrm>
              <a:off x="231140" y="0"/>
              <a:ext cx="2400300" cy="102235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57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知识拓展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  <p:bldP spid="8" grpId="0" animBg="1"/>
      <p:bldP spid="1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601847" y="321535"/>
            <a:ext cx="1847850" cy="65405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875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继续探索</a:t>
            </a:r>
            <a:endParaRPr lang="zh-CN" altLang="en-US" sz="3200" b="1" i="0" dirty="0">
              <a:solidFill>
                <a:srgbClr val="875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601742" y="799548"/>
            <a:ext cx="5229225" cy="6250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依次不断重复出现的数字是？</a:t>
            </a:r>
            <a:endParaRPr lang="zh-CN" altLang="en-US" sz="3000" b="0" i="0" dirty="0">
              <a:solidFill>
                <a:srgbClr val="2E7349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1073687" y="1578693"/>
            <a:ext cx="5981700" cy="169907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5.333            （          ）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1.555              （          ）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7.14545            （          ）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2059638" y="1637319"/>
            <a:ext cx="1257300" cy="66852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3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5"/>
          <p:cNvSpPr txBox="1"/>
          <p:nvPr/>
        </p:nvSpPr>
        <p:spPr>
          <a:xfrm>
            <a:off x="2300773" y="2094186"/>
            <a:ext cx="1257300" cy="66852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3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6"/>
          <p:cNvSpPr txBox="1"/>
          <p:nvPr/>
        </p:nvSpPr>
        <p:spPr>
          <a:xfrm>
            <a:off x="2587676" y="2668972"/>
            <a:ext cx="1257300" cy="66852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zh-CN" altLang="en-US" sz="33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7"/>
          <p:cNvSpPr txBox="1"/>
          <p:nvPr/>
        </p:nvSpPr>
        <p:spPr>
          <a:xfrm>
            <a:off x="4413371" y="1578521"/>
            <a:ext cx="400050" cy="66852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zh-CN" altLang="en-US" sz="33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8"/>
          <p:cNvSpPr txBox="1"/>
          <p:nvPr/>
        </p:nvSpPr>
        <p:spPr>
          <a:xfrm>
            <a:off x="4413447" y="2094166"/>
            <a:ext cx="400050" cy="66852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zh-CN" altLang="en-US" sz="33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9"/>
          <p:cNvSpPr txBox="1"/>
          <p:nvPr/>
        </p:nvSpPr>
        <p:spPr>
          <a:xfrm>
            <a:off x="4413218" y="2609812"/>
            <a:ext cx="883444" cy="66852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3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45</a:t>
            </a:r>
            <a:endParaRPr lang="zh-CN" altLang="en-US" sz="33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1"/>
          <p:cNvGrpSpPr/>
          <p:nvPr/>
        </p:nvGrpSpPr>
        <p:grpSpPr>
          <a:xfrm>
            <a:off x="331775" y="3365335"/>
            <a:ext cx="8563384" cy="1217002"/>
            <a:chOff x="0" y="0"/>
            <a:chExt cx="8563384" cy="1217002"/>
          </a:xfrm>
        </p:grpSpPr>
        <p:sp>
          <p:nvSpPr>
            <p:cNvPr id="12" name="形状1"/>
            <p:cNvSpPr txBox="1"/>
            <p:nvPr/>
          </p:nvSpPr>
          <p:spPr>
            <a:xfrm>
              <a:off x="0" y="0"/>
              <a:ext cx="8563384" cy="1217002"/>
            </a:xfrm>
            <a:custGeom>
              <a:avLst/>
              <a:gdLst>
                <a:gd name="connsiteX0" fmla="*/ 202834 w 8563384"/>
                <a:gd name="connsiteY0" fmla="*/ 0 h 1217002"/>
                <a:gd name="connsiteX1" fmla="*/ 8360551 w 8563384"/>
                <a:gd name="connsiteY1" fmla="*/ 0 h 1217002"/>
                <a:gd name="connsiteX2" fmla="*/ 8472572 w 8563384"/>
                <a:gd name="connsiteY2" fmla="*/ 0 h 1217002"/>
                <a:gd name="connsiteX3" fmla="*/ 8563384 w 8563384"/>
                <a:gd name="connsiteY3" fmla="*/ 1014169 h 1217002"/>
                <a:gd name="connsiteX4" fmla="*/ 8563384 w 8563384"/>
                <a:gd name="connsiteY4" fmla="*/ 1126191 h 1217002"/>
                <a:gd name="connsiteX5" fmla="*/ 202834 w 8563384"/>
                <a:gd name="connsiteY5" fmla="*/ 1217002 h 1217002"/>
                <a:gd name="connsiteX6" fmla="*/ 90812 w 8563384"/>
                <a:gd name="connsiteY6" fmla="*/ 1217002 h 1217002"/>
                <a:gd name="connsiteX7" fmla="*/ 0 w 8563384"/>
                <a:gd name="connsiteY7" fmla="*/ 202834 h 1217002"/>
                <a:gd name="connsiteX8" fmla="*/ 0 w 8563384"/>
                <a:gd name="connsiteY8" fmla="*/ 90812 h 12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3384" h="1217002">
                  <a:moveTo>
                    <a:pt x="202834" y="0"/>
                  </a:moveTo>
                  <a:lnTo>
                    <a:pt x="8360551" y="0"/>
                  </a:lnTo>
                  <a:cubicBezTo>
                    <a:pt x="8472572" y="0"/>
                    <a:pt x="8563384" y="90812"/>
                    <a:pt x="8563384" y="202834"/>
                  </a:cubicBezTo>
                  <a:lnTo>
                    <a:pt x="8563384" y="1014169"/>
                  </a:lnTo>
                  <a:cubicBezTo>
                    <a:pt x="8563384" y="1126191"/>
                    <a:pt x="8472572" y="1217002"/>
                    <a:pt x="8360551" y="1217002"/>
                  </a:cubicBezTo>
                  <a:lnTo>
                    <a:pt x="202834" y="1217002"/>
                  </a:lnTo>
                  <a:cubicBezTo>
                    <a:pt x="90812" y="1217002"/>
                    <a:pt x="0" y="1126191"/>
                    <a:pt x="0" y="1014169"/>
                  </a:cubicBezTo>
                  <a:lnTo>
                    <a:pt x="0" y="202834"/>
                  </a:lnTo>
                  <a:cubicBezTo>
                    <a:pt x="0" y="90812"/>
                    <a:pt x="90812" y="0"/>
                    <a:pt x="202834" y="0"/>
                  </a:cubicBezTo>
                  <a:close/>
                </a:path>
              </a:pathLst>
            </a:custGeom>
            <a:solidFill>
              <a:srgbClr val="FFCC99">
                <a:alpha val="100000"/>
              </a:srgbClr>
            </a:solidFill>
            <a:ln w="57150">
              <a:solidFill>
                <a:srgbClr val="AA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10"/>
            <p:cNvSpPr txBox="1"/>
            <p:nvPr/>
          </p:nvSpPr>
          <p:spPr>
            <a:xfrm>
              <a:off x="264129" y="99011"/>
              <a:ext cx="8189966" cy="105968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一个循环小数的</a:t>
              </a:r>
              <a:r>
                <a:rPr lang="zh-CN" altLang="en-US" sz="30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小数部分</a:t>
              </a:r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，</a:t>
              </a:r>
              <a:r>
                <a:rPr lang="zh-CN" altLang="en-US" sz="30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依次重复</a:t>
              </a:r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出现的数字，叫做循环小数的</a:t>
              </a:r>
              <a:r>
                <a:rPr lang="zh-CN" altLang="en-US" sz="30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循环节</a:t>
              </a:r>
              <a:r>
                <a:rPr lang="zh-CN" altLang="en-US" sz="30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30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613648" y="321535"/>
            <a:ext cx="1847850" cy="65405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1" i="0" dirty="0">
                <a:solidFill>
                  <a:srgbClr val="875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继续探索</a:t>
            </a:r>
            <a:endParaRPr lang="zh-CN" altLang="en-US" sz="3200" b="1" i="0" dirty="0">
              <a:solidFill>
                <a:srgbClr val="875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493052" y="996726"/>
            <a:ext cx="8520208" cy="1482503"/>
            <a:chOff x="0" y="0"/>
            <a:chExt cx="8520208" cy="1482503"/>
          </a:xfrm>
        </p:grpSpPr>
        <p:sp>
          <p:nvSpPr>
            <p:cNvPr id="4" name="形状1"/>
            <p:cNvSpPr txBox="1"/>
            <p:nvPr/>
          </p:nvSpPr>
          <p:spPr>
            <a:xfrm>
              <a:off x="0" y="0"/>
              <a:ext cx="8379114" cy="1187716"/>
            </a:xfrm>
            <a:custGeom>
              <a:avLst/>
              <a:gdLst>
                <a:gd name="connsiteX0" fmla="*/ 197953 w 8379114"/>
                <a:gd name="connsiteY0" fmla="*/ 0 h 1187716"/>
                <a:gd name="connsiteX1" fmla="*/ 8181161 w 8379114"/>
                <a:gd name="connsiteY1" fmla="*/ 0 h 1187716"/>
                <a:gd name="connsiteX2" fmla="*/ 8290488 w 8379114"/>
                <a:gd name="connsiteY2" fmla="*/ 0 h 1187716"/>
                <a:gd name="connsiteX3" fmla="*/ 8379114 w 8379114"/>
                <a:gd name="connsiteY3" fmla="*/ 989764 h 1187716"/>
                <a:gd name="connsiteX4" fmla="*/ 8379114 w 8379114"/>
                <a:gd name="connsiteY4" fmla="*/ 1099090 h 1187716"/>
                <a:gd name="connsiteX5" fmla="*/ 197953 w 8379114"/>
                <a:gd name="connsiteY5" fmla="*/ 1187716 h 1187716"/>
                <a:gd name="connsiteX6" fmla="*/ 88626 w 8379114"/>
                <a:gd name="connsiteY6" fmla="*/ 1187716 h 1187716"/>
                <a:gd name="connsiteX7" fmla="*/ 0 w 8379114"/>
                <a:gd name="connsiteY7" fmla="*/ 197953 h 1187716"/>
                <a:gd name="connsiteX8" fmla="*/ 0 w 8379114"/>
                <a:gd name="connsiteY8" fmla="*/ 88626 h 11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114" h="1187716">
                  <a:moveTo>
                    <a:pt x="197953" y="0"/>
                  </a:moveTo>
                  <a:lnTo>
                    <a:pt x="8181161" y="0"/>
                  </a:lnTo>
                  <a:cubicBezTo>
                    <a:pt x="8290488" y="0"/>
                    <a:pt x="8379114" y="88627"/>
                    <a:pt x="8379114" y="197953"/>
                  </a:cubicBezTo>
                  <a:lnTo>
                    <a:pt x="8379114" y="989764"/>
                  </a:lnTo>
                  <a:cubicBezTo>
                    <a:pt x="8379114" y="1099090"/>
                    <a:pt x="8290488" y="1187716"/>
                    <a:pt x="8181161" y="1187716"/>
                  </a:cubicBezTo>
                  <a:lnTo>
                    <a:pt x="197953" y="1187716"/>
                  </a:lnTo>
                  <a:cubicBezTo>
                    <a:pt x="88626" y="1187716"/>
                    <a:pt x="0" y="1099090"/>
                    <a:pt x="0" y="989764"/>
                  </a:cubicBezTo>
                  <a:lnTo>
                    <a:pt x="0" y="197953"/>
                  </a:lnTo>
                  <a:cubicBezTo>
                    <a:pt x="0" y="88626"/>
                    <a:pt x="88626" y="0"/>
                    <a:pt x="197953" y="0"/>
                  </a:cubicBezTo>
                  <a:close/>
                </a:path>
              </a:pathLst>
            </a:custGeom>
            <a:solidFill>
              <a:srgbClr val="FFCC99">
                <a:alpha val="100000"/>
              </a:srgbClr>
            </a:solidFill>
            <a:ln w="57150">
              <a:solidFill>
                <a:srgbClr val="AA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文本6"/>
            <p:cNvSpPr txBox="1"/>
            <p:nvPr/>
          </p:nvSpPr>
          <p:spPr>
            <a:xfrm>
              <a:off x="214408" y="17240"/>
              <a:ext cx="8305800" cy="146526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29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小数的</a:t>
              </a:r>
              <a:r>
                <a:rPr lang="zh-CN" altLang="en-US" sz="29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循环部分</a:t>
              </a:r>
              <a:r>
                <a:rPr lang="zh-CN" altLang="en-US" sz="29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只写出</a:t>
              </a:r>
              <a:r>
                <a:rPr lang="zh-CN" altLang="en-US" sz="29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第一个循环节</a:t>
              </a:r>
              <a:r>
                <a:rPr lang="zh-CN" altLang="en-US" sz="29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，并在这个循环节的首</a:t>
              </a:r>
              <a:r>
                <a:rPr lang="zh-CN" altLang="en-US" sz="29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位</a:t>
              </a:r>
              <a:r>
                <a:rPr lang="zh-CN" altLang="en-US" sz="29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和</a:t>
              </a:r>
              <a:r>
                <a:rPr lang="zh-CN" altLang="en-US" sz="29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末位</a:t>
              </a:r>
              <a:r>
                <a:rPr lang="zh-CN" altLang="en-US" sz="29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数字上面各</a:t>
              </a:r>
              <a:r>
                <a:rPr lang="zh-CN" altLang="en-US" sz="29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记</a:t>
              </a:r>
              <a:r>
                <a:rPr lang="zh-CN" altLang="en-US" sz="29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一个</a:t>
              </a:r>
              <a:r>
                <a:rPr lang="zh-CN" altLang="en-US" sz="29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圆点</a:t>
              </a:r>
              <a:r>
                <a:rPr lang="zh-CN" altLang="en-US" sz="29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29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/>
            </a:p>
          </p:txBody>
        </p:sp>
      </p:grpSp>
      <p:sp>
        <p:nvSpPr>
          <p:cNvPr id="6" name="文本2"/>
          <p:cNvSpPr txBox="1"/>
          <p:nvPr/>
        </p:nvSpPr>
        <p:spPr>
          <a:xfrm>
            <a:off x="226984" y="2482159"/>
            <a:ext cx="2556262" cy="1677505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5.333……</a:t>
            </a:r>
            <a:endParaRPr lang="zh-CN" altLang="en-US" sz="32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r>
              <a: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1.555……</a:t>
            </a:r>
            <a:endParaRPr lang="zh-CN" altLang="en-US" sz="32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algn="l"/>
            <a:r>
              <a: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7.14545……</a:t>
            </a:r>
            <a:endParaRPr lang="zh-CN" altLang="en-US" sz="32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2"/>
          <p:cNvGrpSpPr/>
          <p:nvPr/>
        </p:nvGrpSpPr>
        <p:grpSpPr>
          <a:xfrm>
            <a:off x="2600528" y="1812885"/>
            <a:ext cx="1792208" cy="1268251"/>
            <a:chOff x="0" y="0"/>
            <a:chExt cx="1792208" cy="1268251"/>
          </a:xfrm>
        </p:grpSpPr>
        <p:sp>
          <p:nvSpPr>
            <p:cNvPr id="8" name="文本7"/>
            <p:cNvSpPr txBox="1"/>
            <p:nvPr/>
          </p:nvSpPr>
          <p:spPr>
            <a:xfrm>
              <a:off x="0" y="614201"/>
              <a:ext cx="1612900" cy="65405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写作5.3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9" name="文本8"/>
            <p:cNvSpPr txBox="1"/>
            <p:nvPr/>
          </p:nvSpPr>
          <p:spPr>
            <a:xfrm>
              <a:off x="1265158" y="0"/>
              <a:ext cx="527050" cy="94376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5200" b="0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.</a:t>
              </a:r>
              <a:endParaRPr lang="zh-CN" altLang="en-US" sz="52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3"/>
          <p:cNvGrpSpPr/>
          <p:nvPr/>
        </p:nvGrpSpPr>
        <p:grpSpPr>
          <a:xfrm>
            <a:off x="2600500" y="2387719"/>
            <a:ext cx="1827488" cy="1217920"/>
            <a:chOff x="0" y="0"/>
            <a:chExt cx="1827488" cy="1217920"/>
          </a:xfrm>
        </p:grpSpPr>
        <p:sp>
          <p:nvSpPr>
            <p:cNvPr id="11" name="文本9"/>
            <p:cNvSpPr txBox="1"/>
            <p:nvPr/>
          </p:nvSpPr>
          <p:spPr>
            <a:xfrm>
              <a:off x="0" y="563870"/>
              <a:ext cx="1657350" cy="65405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写作1.5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" name="文本10"/>
            <p:cNvSpPr txBox="1"/>
            <p:nvPr/>
          </p:nvSpPr>
          <p:spPr>
            <a:xfrm>
              <a:off x="1300438" y="0"/>
              <a:ext cx="527050" cy="94376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5200" b="0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.</a:t>
              </a:r>
              <a:endParaRPr lang="zh-CN" altLang="en-US" sz="52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3" name="组合4"/>
          <p:cNvGrpSpPr/>
          <p:nvPr/>
        </p:nvGrpSpPr>
        <p:grpSpPr>
          <a:xfrm>
            <a:off x="2583574" y="2905927"/>
            <a:ext cx="2228548" cy="1239075"/>
            <a:chOff x="0" y="0"/>
            <a:chExt cx="2228548" cy="1239075"/>
          </a:xfrm>
        </p:grpSpPr>
        <p:sp>
          <p:nvSpPr>
            <p:cNvPr id="14" name="文本11"/>
            <p:cNvSpPr txBox="1"/>
            <p:nvPr/>
          </p:nvSpPr>
          <p:spPr>
            <a:xfrm>
              <a:off x="0" y="585025"/>
              <a:ext cx="2019300" cy="65405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200" b="0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写作7.145</a:t>
              </a:r>
              <a:endPara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5" name="文本12"/>
            <p:cNvSpPr txBox="1"/>
            <p:nvPr/>
          </p:nvSpPr>
          <p:spPr>
            <a:xfrm>
              <a:off x="1477327" y="0"/>
              <a:ext cx="527050" cy="94376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5200" b="0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.</a:t>
              </a:r>
              <a:endParaRPr lang="zh-CN" altLang="en-US" sz="52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6" name="文本13"/>
            <p:cNvSpPr txBox="1"/>
            <p:nvPr/>
          </p:nvSpPr>
          <p:spPr>
            <a:xfrm>
              <a:off x="1701498" y="0"/>
              <a:ext cx="527050" cy="943769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/>
              <a:r>
                <a:rPr lang="zh-CN" altLang="en-US" sz="5200" b="0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.</a:t>
              </a:r>
              <a:endParaRPr lang="zh-CN" altLang="en-US" sz="52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7" name="文本3"/>
          <p:cNvSpPr txBox="1"/>
          <p:nvPr/>
        </p:nvSpPr>
        <p:spPr>
          <a:xfrm>
            <a:off x="4608312" y="2387557"/>
            <a:ext cx="4274947" cy="60953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500" b="0" i="0" dirty="0">
                <a:solidFill>
                  <a:srgbClr val="2E73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读作:  五点三   三的循环</a:t>
            </a:r>
            <a:endParaRPr lang="zh-CN" altLang="en-US" sz="2500" b="0" i="0" dirty="0">
              <a:solidFill>
                <a:srgbClr val="2E73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4"/>
          <p:cNvSpPr txBox="1"/>
          <p:nvPr/>
        </p:nvSpPr>
        <p:spPr>
          <a:xfrm>
            <a:off x="4608312" y="2905622"/>
            <a:ext cx="4274947" cy="60953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500" b="0" i="0" dirty="0">
                <a:solidFill>
                  <a:srgbClr val="2E73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读作:  一点五   五的循环</a:t>
            </a:r>
            <a:endParaRPr lang="zh-CN" altLang="en-US" sz="2500" b="0" i="0" dirty="0">
              <a:solidFill>
                <a:srgbClr val="2E73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5"/>
          <p:cNvSpPr txBox="1"/>
          <p:nvPr/>
        </p:nvSpPr>
        <p:spPr>
          <a:xfrm>
            <a:off x="4607884" y="3449709"/>
            <a:ext cx="7048500" cy="5927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2E73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读作: 七点一四五   四五的循环</a:t>
            </a:r>
            <a:endParaRPr lang="zh-CN" altLang="en-US" sz="2400" b="0" i="0" dirty="0">
              <a:solidFill>
                <a:srgbClr val="2E73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7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864413" y="469192"/>
            <a:ext cx="7686675" cy="77717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500" b="0" i="0" dirty="0">
                <a:solidFill>
                  <a:srgbClr val="3B00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计算。商用循环小数的简便形式表示</a:t>
            </a:r>
            <a:endParaRPr lang="zh-CN" altLang="en-US" sz="3500" b="0" i="0" dirty="0">
              <a:solidFill>
                <a:srgbClr val="3B00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460029" y="1481661"/>
            <a:ext cx="3082928" cy="793909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（1）20÷3=</a:t>
            </a:r>
            <a:endParaRPr lang="zh-CN" altLang="en-US" sz="36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459715" y="2707910"/>
            <a:ext cx="3707225" cy="793909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（2）3÷11=</a:t>
            </a:r>
            <a:endParaRPr lang="zh-CN" altLang="en-US" sz="36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3365868" y="1522724"/>
            <a:ext cx="3457575" cy="7119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6.66666……</a:t>
            </a:r>
            <a:endParaRPr lang="zh-CN" altLang="en-US" sz="3600" b="0" i="0" dirty="0">
              <a:solidFill>
                <a:srgbClr val="2E7349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5"/>
          <p:cNvSpPr txBox="1"/>
          <p:nvPr/>
        </p:nvSpPr>
        <p:spPr>
          <a:xfrm>
            <a:off x="3270856" y="2874464"/>
            <a:ext cx="3457575" cy="71199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600" b="0" i="0" dirty="0">
                <a:solidFill>
                  <a:srgbClr val="2E7349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0.2727……</a:t>
            </a:r>
            <a:endParaRPr lang="zh-CN" altLang="en-US" sz="3600" b="0" i="0" dirty="0">
              <a:solidFill>
                <a:srgbClr val="2E7349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7" name="组合1"/>
          <p:cNvGrpSpPr/>
          <p:nvPr/>
        </p:nvGrpSpPr>
        <p:grpSpPr>
          <a:xfrm>
            <a:off x="3365440" y="1036015"/>
            <a:ext cx="1371600" cy="1198788"/>
            <a:chOff x="0" y="0"/>
            <a:chExt cx="1371600" cy="1198788"/>
          </a:xfrm>
        </p:grpSpPr>
        <p:sp>
          <p:nvSpPr>
            <p:cNvPr id="8" name="文本6"/>
            <p:cNvSpPr txBox="1"/>
            <p:nvPr/>
          </p:nvSpPr>
          <p:spPr>
            <a:xfrm>
              <a:off x="0" y="486794"/>
              <a:ext cx="1371600" cy="71199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600" b="0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6.6</a:t>
              </a:r>
              <a:endParaRPr lang="zh-CN" altLang="en-US" sz="36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9" name="文本7"/>
            <p:cNvSpPr txBox="1"/>
            <p:nvPr/>
          </p:nvSpPr>
          <p:spPr>
            <a:xfrm>
              <a:off x="523208" y="0"/>
              <a:ext cx="419100" cy="71199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600" b="0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.</a:t>
              </a:r>
              <a:endParaRPr lang="zh-CN" altLang="en-US" sz="36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2"/>
          <p:cNvGrpSpPr/>
          <p:nvPr/>
        </p:nvGrpSpPr>
        <p:grpSpPr>
          <a:xfrm>
            <a:off x="3270780" y="2388127"/>
            <a:ext cx="1371600" cy="1198788"/>
            <a:chOff x="0" y="0"/>
            <a:chExt cx="1371600" cy="1198788"/>
          </a:xfrm>
        </p:grpSpPr>
        <p:sp>
          <p:nvSpPr>
            <p:cNvPr id="11" name="文本8"/>
            <p:cNvSpPr txBox="1"/>
            <p:nvPr/>
          </p:nvSpPr>
          <p:spPr>
            <a:xfrm>
              <a:off x="0" y="486794"/>
              <a:ext cx="1371600" cy="71199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600" b="0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0.27</a:t>
              </a:r>
              <a:endParaRPr lang="zh-CN" altLang="en-US" sz="36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2" name="文本9"/>
            <p:cNvSpPr txBox="1"/>
            <p:nvPr/>
          </p:nvSpPr>
          <p:spPr>
            <a:xfrm>
              <a:off x="322631" y="0"/>
              <a:ext cx="876300" cy="71199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3600" b="0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 ..</a:t>
              </a:r>
              <a:endParaRPr lang="zh-CN" altLang="en-US" sz="36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888902" y="1834839"/>
            <a:ext cx="7603893" cy="1473994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4500" b="1" i="0" dirty="0">
                <a:solidFill>
                  <a:srgbClr val="006E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循环小数和商的近似值（1）</a:t>
            </a:r>
            <a:endParaRPr lang="zh-CN" altLang="en-US" sz="4500" b="1" i="0" dirty="0">
              <a:solidFill>
                <a:srgbClr val="006EFF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2"/>
          <a:srcRect l="32352" r="35294" b="79941"/>
          <a:stretch>
            <a:fillRect/>
          </a:stretch>
        </p:blipFill>
        <p:spPr>
          <a:xfrm>
            <a:off x="1613654" y="4457278"/>
            <a:ext cx="321771" cy="287729"/>
          </a:xfrm>
          <a:prstGeom prst="rect">
            <a:avLst/>
          </a:prstGeom>
        </p:spPr>
      </p:pic>
      <p:pic>
        <p:nvPicPr>
          <p:cNvPr id="4" name="图片2"/>
          <p:cNvPicPr>
            <a:picLocks noChangeAspect="1"/>
          </p:cNvPicPr>
          <p:nvPr/>
        </p:nvPicPr>
        <p:blipFill>
          <a:blip r:embed="rId3"/>
          <a:srcRect l="35294" r="32352" b="79941"/>
          <a:stretch>
            <a:fillRect/>
          </a:stretch>
        </p:blipFill>
        <p:spPr>
          <a:xfrm>
            <a:off x="6780547" y="4413687"/>
            <a:ext cx="321771" cy="2877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609600" y="57181"/>
            <a:ext cx="1828800" cy="457200"/>
            <a:chOff x="0" y="0"/>
            <a:chExt cx="1828800" cy="457200"/>
          </a:xfrm>
        </p:grpSpPr>
        <p:sp>
          <p:nvSpPr>
            <p:cNvPr id="4" name="形状4"/>
            <p:cNvSpPr txBox="1"/>
            <p:nvPr/>
          </p:nvSpPr>
          <p:spPr>
            <a:xfrm>
              <a:off x="4572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5"/>
            <p:cNvSpPr txBox="1"/>
            <p:nvPr/>
          </p:nvSpPr>
          <p:spPr>
            <a:xfrm>
              <a:off x="13716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6"/>
            <p:cNvSpPr txBox="1"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7"/>
            <p:cNvSpPr txBox="1"/>
            <p:nvPr/>
          </p:nvSpPr>
          <p:spPr>
            <a:xfrm>
              <a:off x="9144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8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3" y="57612"/>
            <a:ext cx="366860" cy="456339"/>
          </a:xfrm>
          <a:prstGeom prst="rect">
            <a:avLst/>
          </a:prstGeom>
        </p:spPr>
      </p:pic>
      <p:sp>
        <p:nvSpPr>
          <p:cNvPr id="9" name="文本1"/>
          <p:cNvSpPr txBox="1"/>
          <p:nvPr/>
        </p:nvSpPr>
        <p:spPr>
          <a:xfrm>
            <a:off x="605790" y="7620"/>
            <a:ext cx="218884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探 究 新 知</a:t>
            </a:r>
            <a:endParaRPr lang="zh-CN" altLang="en-US" sz="2400" b="1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2"/>
          <p:cNvSpPr txBox="1"/>
          <p:nvPr/>
        </p:nvSpPr>
        <p:spPr>
          <a:xfrm>
            <a:off x="1170359" y="617751"/>
            <a:ext cx="7361238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</a:pPr>
            <a:r>
              <a:rPr lang="zh-CN" altLang="en-US" sz="29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下面是几种动物在水中的最高游速。</a:t>
            </a:r>
            <a:endParaRPr lang="zh-CN" altLang="en-US" sz="2900" b="1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5" y="1387200"/>
            <a:ext cx="7099300" cy="820737"/>
          </a:xfrm>
          <a:prstGeom prst="rect">
            <a:avLst/>
          </a:prstGeom>
        </p:spPr>
      </p:pic>
      <p:sp>
        <p:nvSpPr>
          <p:cNvPr id="12" name="文本3"/>
          <p:cNvSpPr txBox="1"/>
          <p:nvPr/>
        </p:nvSpPr>
        <p:spPr>
          <a:xfrm>
            <a:off x="960892" y="3367867"/>
            <a:ext cx="7308850" cy="7124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u="sng" dirty="0">
                <a:solidFill>
                  <a:srgbClr val="E3943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说一说：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从图中获取了哪些数学信息？</a:t>
            </a:r>
            <a:endParaRPr lang="zh-CN" altLang="en-US" sz="2400" b="1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4"/>
          <p:cNvSpPr txBox="1"/>
          <p:nvPr/>
        </p:nvSpPr>
        <p:spPr>
          <a:xfrm>
            <a:off x="897096" y="2271118"/>
            <a:ext cx="7361237" cy="87249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</a:pPr>
            <a:r>
              <a:rPr lang="zh-CN" altLang="en-US" sz="26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海狮的最高游速大约是多少千米/分？</a:t>
            </a:r>
            <a:endParaRPr lang="zh-CN" altLang="en-US" sz="2600" b="1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5"/>
          <p:cNvSpPr txBox="1"/>
          <p:nvPr/>
        </p:nvSpPr>
        <p:spPr>
          <a:xfrm>
            <a:off x="894679" y="2844176"/>
            <a:ext cx="4456430" cy="87249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3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（得数保留两位小数）</a:t>
            </a:r>
            <a:endParaRPr lang="zh-CN" altLang="en-US" sz="2300" b="1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形状1"/>
          <p:cNvSpPr txBox="1"/>
          <p:nvPr/>
        </p:nvSpPr>
        <p:spPr>
          <a:xfrm>
            <a:off x="1600278" y="1713596"/>
            <a:ext cx="1142970" cy="52197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33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6" name="形状2"/>
          <p:cNvSpPr txBox="1"/>
          <p:nvPr/>
        </p:nvSpPr>
        <p:spPr>
          <a:xfrm>
            <a:off x="5027447" y="2311384"/>
            <a:ext cx="1447762" cy="52197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33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7" name="文本6"/>
          <p:cNvSpPr txBox="1"/>
          <p:nvPr/>
        </p:nvSpPr>
        <p:spPr>
          <a:xfrm>
            <a:off x="1662143" y="3765162"/>
            <a:ext cx="3497262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小时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=60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分钟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形状3"/>
          <p:cNvSpPr txBox="1"/>
          <p:nvPr/>
        </p:nvSpPr>
        <p:spPr>
          <a:xfrm>
            <a:off x="2895644" y="1385623"/>
            <a:ext cx="1676356" cy="757240"/>
          </a:xfrm>
          <a:prstGeom prst="ellipse">
            <a:avLst/>
          </a:prstGeom>
          <a:solidFill>
            <a:srgbClr val="FFFFFF">
              <a:alpha val="0"/>
            </a:srgbClr>
          </a:solidFill>
          <a:ln w="28575">
            <a:solidFill>
              <a:srgbClr val="FF33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9" name="文本7"/>
          <p:cNvSpPr txBox="1"/>
          <p:nvPr/>
        </p:nvSpPr>
        <p:spPr>
          <a:xfrm>
            <a:off x="4586030" y="3749826"/>
            <a:ext cx="422910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列式：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40 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60 =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20" name="组合2"/>
          <p:cNvGrpSpPr/>
          <p:nvPr/>
        </p:nvGrpSpPr>
        <p:grpSpPr>
          <a:xfrm>
            <a:off x="538162" y="536212"/>
            <a:ext cx="751360" cy="713720"/>
            <a:chOff x="0" y="0"/>
            <a:chExt cx="751360" cy="713720"/>
          </a:xfrm>
        </p:grpSpPr>
        <p:pic>
          <p:nvPicPr>
            <p:cNvPr id="21" name="图片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690"/>
              <a:ext cx="614247" cy="661955"/>
            </a:xfrm>
            <a:prstGeom prst="rect">
              <a:avLst/>
            </a:prstGeom>
          </p:spPr>
        </p:pic>
        <p:sp>
          <p:nvSpPr>
            <p:cNvPr id="22" name="形状8"/>
            <p:cNvSpPr txBox="1"/>
            <p:nvPr/>
          </p:nvSpPr>
          <p:spPr>
            <a:xfrm>
              <a:off x="176200" y="190650"/>
              <a:ext cx="261847" cy="327309"/>
            </a:xfrm>
            <a:prstGeom prst="ellipse">
              <a:avLst/>
            </a:prstGeom>
            <a:solidFill>
              <a:srgbClr val="FBEC60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8"/>
            <p:cNvSpPr txBox="1"/>
            <p:nvPr/>
          </p:nvSpPr>
          <p:spPr>
            <a:xfrm>
              <a:off x="8946" y="0"/>
              <a:ext cx="742414" cy="71372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1F57AD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12</a:t>
              </a:r>
              <a:endParaRPr lang="zh-CN" altLang="en-US" sz="2800" b="1" i="0" dirty="0">
                <a:solidFill>
                  <a:srgbClr val="1F57AD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75333" y="4295087"/>
            <a:ext cx="5918075" cy="456457"/>
          </a:xfrm>
          <a:prstGeom prst="rect">
            <a:avLst/>
          </a:prstGeom>
          <a:solidFill>
            <a:srgbClr val="FFFFFF">
              <a:alpha val="0"/>
            </a:srgbClr>
          </a:solidFill>
          <a:ln w="14288">
            <a:solidFill>
              <a:srgbClr val="FFFFFF">
                <a:alpha val="0"/>
              </a:srgbClr>
            </a:solidFill>
          </a:ln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答：海狮的最高游速</a:t>
            </a: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大约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是0.67千米/分。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形状2"/>
          <p:cNvSpPr txBox="1"/>
          <p:nvPr/>
        </p:nvSpPr>
        <p:spPr>
          <a:xfrm>
            <a:off x="4930959" y="671951"/>
            <a:ext cx="3740868" cy="945261"/>
          </a:xfrm>
          <a:custGeom>
            <a:avLst/>
            <a:gdLst>
              <a:gd name="connsiteX0" fmla="*/ 427774 w 3740868"/>
              <a:gd name="connsiteY0" fmla="*/ -257986 h 945261"/>
              <a:gd name="connsiteX1" fmla="*/ 1425645 w 3740868"/>
              <a:gd name="connsiteY1" fmla="*/ 0 h 945261"/>
              <a:gd name="connsiteX2" fmla="*/ 3583321 w 3740868"/>
              <a:gd name="connsiteY2" fmla="*/ 0 h 945261"/>
              <a:gd name="connsiteX3" fmla="*/ 3625105 w 3740868"/>
              <a:gd name="connsiteY3" fmla="*/ 0 h 945261"/>
              <a:gd name="connsiteX4" fmla="*/ 3724269 w 3740868"/>
              <a:gd name="connsiteY4" fmla="*/ 75690 h 945261"/>
              <a:gd name="connsiteX5" fmla="*/ 3740868 w 3740868"/>
              <a:gd name="connsiteY5" fmla="*/ 787714 h 945261"/>
              <a:gd name="connsiteX6" fmla="*/ 3740868 w 3740868"/>
              <a:gd name="connsiteY6" fmla="*/ 829498 h 945261"/>
              <a:gd name="connsiteX7" fmla="*/ 3665177 w 3740868"/>
              <a:gd name="connsiteY7" fmla="*/ 928662 h 945261"/>
              <a:gd name="connsiteX8" fmla="*/ 157547 w 3740868"/>
              <a:gd name="connsiteY8" fmla="*/ 945261 h 945261"/>
              <a:gd name="connsiteX9" fmla="*/ 70536 w 3740868"/>
              <a:gd name="connsiteY9" fmla="*/ 945261 h 945261"/>
              <a:gd name="connsiteX10" fmla="*/ 0 w 3740868"/>
              <a:gd name="connsiteY10" fmla="*/ 157547 h 945261"/>
              <a:gd name="connsiteX11" fmla="*/ 0 w 3740868"/>
              <a:gd name="connsiteY11" fmla="*/ 70536 h 945261"/>
              <a:gd name="connsiteX12" fmla="*/ 743836 w 3740868"/>
              <a:gd name="connsiteY12" fmla="*/ 0 h 945261"/>
              <a:gd name="connsiteX13" fmla="*/ 427774 w 3740868"/>
              <a:gd name="connsiteY13" fmla="*/ -257986 h 9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0868" h="1203247">
                <a:moveTo>
                  <a:pt x="427774" y="-257986"/>
                </a:moveTo>
                <a:lnTo>
                  <a:pt x="1425645" y="0"/>
                </a:lnTo>
                <a:lnTo>
                  <a:pt x="3583321" y="0"/>
                </a:lnTo>
                <a:cubicBezTo>
                  <a:pt x="3625105" y="0"/>
                  <a:pt x="3665177" y="16599"/>
                  <a:pt x="3694723" y="46144"/>
                </a:cubicBezTo>
                <a:cubicBezTo>
                  <a:pt x="3724269" y="75690"/>
                  <a:pt x="3740868" y="115763"/>
                  <a:pt x="3740868" y="157547"/>
                </a:cubicBezTo>
                <a:lnTo>
                  <a:pt x="3740868" y="787714"/>
                </a:lnTo>
                <a:cubicBezTo>
                  <a:pt x="3740868" y="829498"/>
                  <a:pt x="3724269" y="869571"/>
                  <a:pt x="3694723" y="899117"/>
                </a:cubicBezTo>
                <a:cubicBezTo>
                  <a:pt x="3665177" y="928662"/>
                  <a:pt x="3625105" y="945261"/>
                  <a:pt x="3583321" y="945261"/>
                </a:cubicBezTo>
                <a:lnTo>
                  <a:pt x="157547" y="945261"/>
                </a:lnTo>
                <a:cubicBezTo>
                  <a:pt x="70536" y="945261"/>
                  <a:pt x="0" y="874725"/>
                  <a:pt x="0" y="787714"/>
                </a:cubicBezTo>
                <a:lnTo>
                  <a:pt x="0" y="157547"/>
                </a:lnTo>
                <a:cubicBezTo>
                  <a:pt x="0" y="70536"/>
                  <a:pt x="70536" y="0"/>
                  <a:pt x="157547" y="0"/>
                </a:cubicBezTo>
                <a:lnTo>
                  <a:pt x="743836" y="0"/>
                </a:lnTo>
                <a:lnTo>
                  <a:pt x="427774" y="-257986"/>
                </a:lnTo>
                <a:close/>
              </a:path>
            </a:pathLst>
          </a:custGeom>
          <a:solidFill>
            <a:srgbClr val="4FC77F">
              <a:alpha val="100000"/>
            </a:srgbClr>
          </a:solidFill>
          <a:ln w="9525">
            <a:solidFill>
              <a:srgbClr val="AA4C04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2800"/>
              </a:lnSpc>
            </a:pPr>
            <a:r>
              <a:rPr lang="zh-CN" altLang="en-US" sz="1950" b="0" i="0" dirty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得数要保留两位小数，应该除到商的哪一位？为什么？</a:t>
            </a:r>
            <a:endParaRPr lang="zh-CN" altLang="en-US" sz="1950" b="0" i="0" dirty="0">
              <a:solidFill>
                <a:srgbClr val="FFFF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形状3"/>
          <p:cNvSpPr txBox="1"/>
          <p:nvPr/>
        </p:nvSpPr>
        <p:spPr>
          <a:xfrm>
            <a:off x="1680067" y="906113"/>
            <a:ext cx="2792285" cy="400443"/>
          </a:xfrm>
          <a:prstGeom prst="rect">
            <a:avLst/>
          </a:prstGeom>
          <a:solidFill>
            <a:srgbClr val="FFFFFF">
              <a:alpha val="0"/>
            </a:srgbClr>
          </a:solidFill>
          <a:ln w="14288">
            <a:solidFill>
              <a:srgbClr val="FFFFFF">
                <a:alpha val="0"/>
              </a:srgbClr>
            </a:solidFill>
          </a:ln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≈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0.67（千米/分）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1"/>
          <p:cNvSpPr txBox="1"/>
          <p:nvPr/>
        </p:nvSpPr>
        <p:spPr>
          <a:xfrm>
            <a:off x="641549" y="837074"/>
            <a:ext cx="1114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40÷60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2"/>
          <p:cNvSpPr txBox="1"/>
          <p:nvPr/>
        </p:nvSpPr>
        <p:spPr>
          <a:xfrm>
            <a:off x="1651911" y="1782630"/>
            <a:ext cx="6572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3"/>
          <p:cNvSpPr txBox="1"/>
          <p:nvPr/>
        </p:nvSpPr>
        <p:spPr>
          <a:xfrm>
            <a:off x="746198" y="1782752"/>
            <a:ext cx="6572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6 0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4"/>
          <p:cNvSpPr txBox="1"/>
          <p:nvPr/>
        </p:nvSpPr>
        <p:spPr>
          <a:xfrm>
            <a:off x="1955649" y="1405462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5"/>
          <p:cNvSpPr txBox="1"/>
          <p:nvPr/>
        </p:nvSpPr>
        <p:spPr>
          <a:xfrm>
            <a:off x="2155653" y="1782694"/>
            <a:ext cx="376240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6"/>
          <p:cNvSpPr txBox="1"/>
          <p:nvPr/>
        </p:nvSpPr>
        <p:spPr>
          <a:xfrm>
            <a:off x="2271721" y="1782752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7"/>
          <p:cNvSpPr txBox="1"/>
          <p:nvPr/>
        </p:nvSpPr>
        <p:spPr>
          <a:xfrm>
            <a:off x="2156017" y="1405197"/>
            <a:ext cx="376240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8"/>
          <p:cNvSpPr txBox="1"/>
          <p:nvPr/>
        </p:nvSpPr>
        <p:spPr>
          <a:xfrm>
            <a:off x="2282077" y="1405219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9"/>
          <p:cNvSpPr txBox="1"/>
          <p:nvPr/>
        </p:nvSpPr>
        <p:spPr>
          <a:xfrm>
            <a:off x="1650811" y="2122330"/>
            <a:ext cx="9620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3 6 0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形状4"/>
          <p:cNvSpPr txBox="1"/>
          <p:nvPr/>
        </p:nvSpPr>
        <p:spPr>
          <a:xfrm>
            <a:off x="1451232" y="2598075"/>
            <a:ext cx="1390412" cy="14288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5" name="文本10"/>
          <p:cNvSpPr txBox="1"/>
          <p:nvPr/>
        </p:nvSpPr>
        <p:spPr>
          <a:xfrm>
            <a:off x="1955271" y="2574965"/>
            <a:ext cx="6572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11"/>
          <p:cNvSpPr txBox="1"/>
          <p:nvPr/>
        </p:nvSpPr>
        <p:spPr>
          <a:xfrm>
            <a:off x="2553088" y="2575279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形状5"/>
          <p:cNvSpPr txBox="1"/>
          <p:nvPr/>
        </p:nvSpPr>
        <p:spPr>
          <a:xfrm>
            <a:off x="1370128" y="1816741"/>
            <a:ext cx="353023" cy="58420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t"/>
          <a:lstStyle/>
          <a:p>
            <a:pPr marL="0" algn="l"/>
            <a:r>
              <a: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endParaRPr lang="zh-CN" altLang="en-US" sz="32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形状6"/>
          <p:cNvSpPr txBox="1"/>
          <p:nvPr/>
        </p:nvSpPr>
        <p:spPr>
          <a:xfrm flipH="1" flipV="1">
            <a:off x="1448345" y="1870859"/>
            <a:ext cx="1413819" cy="1191"/>
          </a:xfrm>
          <a:prstGeom prst="line">
            <a:avLst/>
          </a:prstGeom>
          <a:ln w="36512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9" name="形状7"/>
          <p:cNvSpPr txBox="1"/>
          <p:nvPr/>
        </p:nvSpPr>
        <p:spPr>
          <a:xfrm>
            <a:off x="4933517" y="2149604"/>
            <a:ext cx="3734617" cy="1499059"/>
          </a:xfrm>
          <a:custGeom>
            <a:avLst/>
            <a:gdLst>
              <a:gd name="connsiteX0" fmla="*/ 249843 w 3734617"/>
              <a:gd name="connsiteY0" fmla="*/ 0 h 1499059"/>
              <a:gd name="connsiteX1" fmla="*/ 3484774 w 3734617"/>
              <a:gd name="connsiteY1" fmla="*/ 0 h 1499059"/>
              <a:gd name="connsiteX2" fmla="*/ 3551036 w 3734617"/>
              <a:gd name="connsiteY2" fmla="*/ 0 h 1499059"/>
              <a:gd name="connsiteX3" fmla="*/ 3708294 w 3734617"/>
              <a:gd name="connsiteY3" fmla="*/ 120032 h 1499059"/>
              <a:gd name="connsiteX4" fmla="*/ 3734617 w 3734617"/>
              <a:gd name="connsiteY4" fmla="*/ 1249216 h 1499059"/>
              <a:gd name="connsiteX5" fmla="*/ 3734617 w 3734617"/>
              <a:gd name="connsiteY5" fmla="*/ 1315478 h 1499059"/>
              <a:gd name="connsiteX6" fmla="*/ 3614585 w 3734617"/>
              <a:gd name="connsiteY6" fmla="*/ 1472736 h 1499059"/>
              <a:gd name="connsiteX7" fmla="*/ 2766346 w 3734617"/>
              <a:gd name="connsiteY7" fmla="*/ 1499059 h 1499059"/>
              <a:gd name="connsiteX8" fmla="*/ 2961938 w 3734617"/>
              <a:gd name="connsiteY8" fmla="*/ 1955803 h 1499059"/>
              <a:gd name="connsiteX9" fmla="*/ 2128986 w 3734617"/>
              <a:gd name="connsiteY9" fmla="*/ 1499059 h 1499059"/>
              <a:gd name="connsiteX10" fmla="*/ 249843 w 3734617"/>
              <a:gd name="connsiteY10" fmla="*/ 1499059 h 1499059"/>
              <a:gd name="connsiteX11" fmla="*/ 183581 w 3734617"/>
              <a:gd name="connsiteY11" fmla="*/ 1499059 h 1499059"/>
              <a:gd name="connsiteX12" fmla="*/ 26323 w 3734617"/>
              <a:gd name="connsiteY12" fmla="*/ 1379027 h 1499059"/>
              <a:gd name="connsiteX13" fmla="*/ 0 w 3734617"/>
              <a:gd name="connsiteY13" fmla="*/ 249843 h 1499059"/>
              <a:gd name="connsiteX14" fmla="*/ 0 w 3734617"/>
              <a:gd name="connsiteY14" fmla="*/ 111859 h 149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34617" h="1955803">
                <a:moveTo>
                  <a:pt x="249843" y="0"/>
                </a:moveTo>
                <a:lnTo>
                  <a:pt x="3484774" y="0"/>
                </a:lnTo>
                <a:cubicBezTo>
                  <a:pt x="3551036" y="0"/>
                  <a:pt x="3614585" y="26323"/>
                  <a:pt x="3661440" y="73177"/>
                </a:cubicBezTo>
                <a:cubicBezTo>
                  <a:pt x="3708294" y="120032"/>
                  <a:pt x="3734617" y="183581"/>
                  <a:pt x="3734617" y="249843"/>
                </a:cubicBezTo>
                <a:lnTo>
                  <a:pt x="3734617" y="1249216"/>
                </a:lnTo>
                <a:cubicBezTo>
                  <a:pt x="3734617" y="1315478"/>
                  <a:pt x="3708294" y="1379027"/>
                  <a:pt x="3661440" y="1425881"/>
                </a:cubicBezTo>
                <a:cubicBezTo>
                  <a:pt x="3614585" y="1472736"/>
                  <a:pt x="3551036" y="1499059"/>
                  <a:pt x="3484774" y="1499059"/>
                </a:cubicBezTo>
                <a:lnTo>
                  <a:pt x="2766346" y="1499059"/>
                </a:lnTo>
                <a:lnTo>
                  <a:pt x="2961938" y="1955803"/>
                </a:lnTo>
                <a:lnTo>
                  <a:pt x="2128986" y="1499059"/>
                </a:lnTo>
                <a:lnTo>
                  <a:pt x="249843" y="1499059"/>
                </a:lnTo>
                <a:cubicBezTo>
                  <a:pt x="183581" y="1499059"/>
                  <a:pt x="120032" y="1472736"/>
                  <a:pt x="73177" y="1425881"/>
                </a:cubicBezTo>
                <a:cubicBezTo>
                  <a:pt x="26323" y="1379027"/>
                  <a:pt x="0" y="1315478"/>
                  <a:pt x="0" y="1249216"/>
                </a:cubicBezTo>
                <a:lnTo>
                  <a:pt x="0" y="249843"/>
                </a:lnTo>
                <a:cubicBezTo>
                  <a:pt x="0" y="111859"/>
                  <a:pt x="111859" y="0"/>
                  <a:pt x="249843" y="0"/>
                </a:cubicBezTo>
                <a:close/>
              </a:path>
            </a:pathLst>
          </a:custGeom>
          <a:solidFill>
            <a:srgbClr val="4FC77F">
              <a:alpha val="100000"/>
            </a:srgbClr>
          </a:solidFill>
          <a:ln w="9525">
            <a:solidFill>
              <a:srgbClr val="AA4C04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2800"/>
              </a:lnSpc>
            </a:pPr>
            <a:r>
              <a:rPr lang="zh-CN" altLang="en-US" sz="1950" b="0" i="0" dirty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求商的近似值，商一般除到</a:t>
            </a:r>
            <a:r>
              <a:rPr lang="zh-CN" altLang="en-US" sz="195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比需要保留的小数位数多一位，</a:t>
            </a:r>
            <a:r>
              <a:rPr lang="zh-CN" altLang="en-US" sz="1950" b="0" i="0" dirty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再按照“</a:t>
            </a:r>
            <a:r>
              <a:rPr lang="zh-CN" altLang="en-US" sz="195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四舍五入</a:t>
            </a:r>
            <a:r>
              <a:rPr lang="zh-CN" altLang="en-US" sz="1950" b="0" i="0" dirty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”法写出结果。</a:t>
            </a:r>
            <a:endParaRPr lang="zh-CN" altLang="en-US" sz="1950" b="0" i="0" dirty="0">
              <a:solidFill>
                <a:srgbClr val="FFFF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0" name="组合1"/>
          <p:cNvGrpSpPr/>
          <p:nvPr/>
        </p:nvGrpSpPr>
        <p:grpSpPr>
          <a:xfrm>
            <a:off x="141283" y="7620"/>
            <a:ext cx="2653352" cy="650875"/>
            <a:chOff x="0" y="0"/>
            <a:chExt cx="2653352" cy="650875"/>
          </a:xfrm>
        </p:grpSpPr>
        <p:pic>
          <p:nvPicPr>
            <p:cNvPr id="21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9992"/>
              <a:ext cx="366860" cy="456339"/>
            </a:xfrm>
            <a:prstGeom prst="rect">
              <a:avLst/>
            </a:prstGeom>
          </p:spPr>
        </p:pic>
        <p:sp>
          <p:nvSpPr>
            <p:cNvPr id="22" name="文本12"/>
            <p:cNvSpPr txBox="1"/>
            <p:nvPr/>
          </p:nvSpPr>
          <p:spPr>
            <a:xfrm>
              <a:off x="464507" y="0"/>
              <a:ext cx="2188845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探 究 新 知</a:t>
              </a:r>
              <a:endPara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9" grpId="0" animBg="1"/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775333" y="4295087"/>
            <a:ext cx="5918075" cy="45645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答：海狮的最高游速</a:t>
            </a:r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大约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是0.67千米/分。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形状2"/>
          <p:cNvSpPr txBox="1"/>
          <p:nvPr/>
        </p:nvSpPr>
        <p:spPr>
          <a:xfrm>
            <a:off x="5067433" y="1060533"/>
            <a:ext cx="3362249" cy="945261"/>
          </a:xfrm>
          <a:custGeom>
            <a:avLst/>
            <a:gdLst>
              <a:gd name="connsiteX0" fmla="*/ 3039087 w 3362249"/>
              <a:gd name="connsiteY0" fmla="*/ -434438 h 945261"/>
              <a:gd name="connsiteX1" fmla="*/ 2619383 w 3362249"/>
              <a:gd name="connsiteY1" fmla="*/ 0 h 945261"/>
              <a:gd name="connsiteX2" fmla="*/ 3204702 w 3362249"/>
              <a:gd name="connsiteY2" fmla="*/ 0 h 945261"/>
              <a:gd name="connsiteX3" fmla="*/ 3246486 w 3362249"/>
              <a:gd name="connsiteY3" fmla="*/ 0 h 945261"/>
              <a:gd name="connsiteX4" fmla="*/ 3345650 w 3362249"/>
              <a:gd name="connsiteY4" fmla="*/ 75690 h 945261"/>
              <a:gd name="connsiteX5" fmla="*/ 3362249 w 3362249"/>
              <a:gd name="connsiteY5" fmla="*/ 787714 h 945261"/>
              <a:gd name="connsiteX6" fmla="*/ 3362249 w 3362249"/>
              <a:gd name="connsiteY6" fmla="*/ 829498 h 945261"/>
              <a:gd name="connsiteX7" fmla="*/ 3286559 w 3362249"/>
              <a:gd name="connsiteY7" fmla="*/ 928662 h 945261"/>
              <a:gd name="connsiteX8" fmla="*/ 157547 w 3362249"/>
              <a:gd name="connsiteY8" fmla="*/ 945261 h 945261"/>
              <a:gd name="connsiteX9" fmla="*/ 70536 w 3362249"/>
              <a:gd name="connsiteY9" fmla="*/ 945261 h 945261"/>
              <a:gd name="connsiteX10" fmla="*/ 0 w 3362249"/>
              <a:gd name="connsiteY10" fmla="*/ 157547 h 945261"/>
              <a:gd name="connsiteX11" fmla="*/ 0 w 3362249"/>
              <a:gd name="connsiteY11" fmla="*/ 70536 h 945261"/>
              <a:gd name="connsiteX12" fmla="*/ 1935901 w 3362249"/>
              <a:gd name="connsiteY12" fmla="*/ 0 h 945261"/>
              <a:gd name="connsiteX13" fmla="*/ 3039087 w 3362249"/>
              <a:gd name="connsiteY13" fmla="*/ -434438 h 9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62249" h="1379698">
                <a:moveTo>
                  <a:pt x="3039087" y="-434438"/>
                </a:moveTo>
                <a:lnTo>
                  <a:pt x="2619383" y="0"/>
                </a:lnTo>
                <a:lnTo>
                  <a:pt x="3204702" y="0"/>
                </a:lnTo>
                <a:cubicBezTo>
                  <a:pt x="3246486" y="0"/>
                  <a:pt x="3286559" y="16599"/>
                  <a:pt x="3316104" y="46144"/>
                </a:cubicBezTo>
                <a:cubicBezTo>
                  <a:pt x="3345650" y="75690"/>
                  <a:pt x="3362249" y="115763"/>
                  <a:pt x="3362249" y="157547"/>
                </a:cubicBezTo>
                <a:lnTo>
                  <a:pt x="3362249" y="787714"/>
                </a:lnTo>
                <a:cubicBezTo>
                  <a:pt x="3362249" y="829498"/>
                  <a:pt x="3345650" y="869571"/>
                  <a:pt x="3316104" y="899117"/>
                </a:cubicBezTo>
                <a:cubicBezTo>
                  <a:pt x="3286559" y="928662"/>
                  <a:pt x="3246486" y="945261"/>
                  <a:pt x="3204702" y="945261"/>
                </a:cubicBezTo>
                <a:lnTo>
                  <a:pt x="157547" y="945261"/>
                </a:lnTo>
                <a:cubicBezTo>
                  <a:pt x="70536" y="945261"/>
                  <a:pt x="0" y="874725"/>
                  <a:pt x="0" y="787714"/>
                </a:cubicBezTo>
                <a:lnTo>
                  <a:pt x="0" y="157547"/>
                </a:lnTo>
                <a:cubicBezTo>
                  <a:pt x="0" y="70536"/>
                  <a:pt x="70536" y="0"/>
                  <a:pt x="157547" y="0"/>
                </a:cubicBezTo>
                <a:lnTo>
                  <a:pt x="1935901" y="0"/>
                </a:lnTo>
                <a:lnTo>
                  <a:pt x="3039087" y="-434438"/>
                </a:lnTo>
                <a:close/>
              </a:path>
            </a:pathLst>
          </a:custGeom>
          <a:solidFill>
            <a:srgbClr val="4FC77F">
              <a:alpha val="100000"/>
            </a:srgbClr>
          </a:solidFill>
          <a:ln w="9525">
            <a:solidFill>
              <a:srgbClr val="AA4C04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2800"/>
              </a:lnSpc>
            </a:pPr>
            <a:r>
              <a:rPr lang="zh-CN" altLang="en-US" sz="1950" b="0" i="0" dirty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如果继续除下去，商和余数有什么特点？</a:t>
            </a:r>
            <a:endParaRPr lang="zh-CN" altLang="en-US" sz="1950" b="0" i="0" dirty="0">
              <a:solidFill>
                <a:srgbClr val="FFFF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形状3"/>
          <p:cNvSpPr txBox="1"/>
          <p:nvPr/>
        </p:nvSpPr>
        <p:spPr>
          <a:xfrm>
            <a:off x="1718236" y="1112025"/>
            <a:ext cx="2792285" cy="40044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≈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0.67（千米/分）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1"/>
          <p:cNvSpPr txBox="1"/>
          <p:nvPr/>
        </p:nvSpPr>
        <p:spPr>
          <a:xfrm>
            <a:off x="686969" y="1003475"/>
            <a:ext cx="1114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40÷60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2"/>
          <p:cNvSpPr txBox="1"/>
          <p:nvPr/>
        </p:nvSpPr>
        <p:spPr>
          <a:xfrm>
            <a:off x="1651911" y="1782630"/>
            <a:ext cx="6572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3"/>
          <p:cNvSpPr txBox="1"/>
          <p:nvPr/>
        </p:nvSpPr>
        <p:spPr>
          <a:xfrm>
            <a:off x="746198" y="1782752"/>
            <a:ext cx="6572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6 0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4"/>
          <p:cNvSpPr txBox="1"/>
          <p:nvPr/>
        </p:nvSpPr>
        <p:spPr>
          <a:xfrm>
            <a:off x="1955649" y="1405462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5"/>
          <p:cNvSpPr txBox="1"/>
          <p:nvPr/>
        </p:nvSpPr>
        <p:spPr>
          <a:xfrm>
            <a:off x="2155653" y="1782694"/>
            <a:ext cx="376240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6"/>
          <p:cNvSpPr txBox="1"/>
          <p:nvPr/>
        </p:nvSpPr>
        <p:spPr>
          <a:xfrm>
            <a:off x="2271721" y="1782752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7"/>
          <p:cNvSpPr txBox="1"/>
          <p:nvPr/>
        </p:nvSpPr>
        <p:spPr>
          <a:xfrm>
            <a:off x="2156017" y="1405197"/>
            <a:ext cx="376240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8"/>
          <p:cNvSpPr txBox="1"/>
          <p:nvPr/>
        </p:nvSpPr>
        <p:spPr>
          <a:xfrm>
            <a:off x="2282077" y="1405219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9"/>
          <p:cNvSpPr txBox="1"/>
          <p:nvPr/>
        </p:nvSpPr>
        <p:spPr>
          <a:xfrm>
            <a:off x="1650811" y="2122330"/>
            <a:ext cx="9620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3 6 0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形状4"/>
          <p:cNvSpPr txBox="1"/>
          <p:nvPr/>
        </p:nvSpPr>
        <p:spPr>
          <a:xfrm>
            <a:off x="1451232" y="2598071"/>
            <a:ext cx="1827059" cy="1191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5" name="文本10"/>
          <p:cNvSpPr txBox="1"/>
          <p:nvPr/>
        </p:nvSpPr>
        <p:spPr>
          <a:xfrm>
            <a:off x="1955271" y="2574965"/>
            <a:ext cx="6572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11"/>
          <p:cNvSpPr txBox="1"/>
          <p:nvPr/>
        </p:nvSpPr>
        <p:spPr>
          <a:xfrm>
            <a:off x="2553088" y="2575279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形状5"/>
          <p:cNvSpPr txBox="1"/>
          <p:nvPr/>
        </p:nvSpPr>
        <p:spPr>
          <a:xfrm>
            <a:off x="1370128" y="1816741"/>
            <a:ext cx="353023" cy="58420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t"/>
          <a:lstStyle/>
          <a:p>
            <a:pPr marL="0" algn="l"/>
            <a:r>
              <a: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endParaRPr lang="zh-CN" altLang="en-US" sz="32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形状6"/>
          <p:cNvSpPr txBox="1"/>
          <p:nvPr/>
        </p:nvSpPr>
        <p:spPr>
          <a:xfrm flipH="1" flipV="1">
            <a:off x="1448345" y="1870856"/>
            <a:ext cx="1880511" cy="1191"/>
          </a:xfrm>
          <a:prstGeom prst="line">
            <a:avLst/>
          </a:prstGeom>
          <a:ln w="36512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9" name="形状7"/>
          <p:cNvSpPr txBox="1"/>
          <p:nvPr/>
        </p:nvSpPr>
        <p:spPr>
          <a:xfrm>
            <a:off x="5071443" y="2455926"/>
            <a:ext cx="3355998" cy="1499059"/>
          </a:xfrm>
          <a:custGeom>
            <a:avLst/>
            <a:gdLst>
              <a:gd name="connsiteX0" fmla="*/ 249843 w 3355998"/>
              <a:gd name="connsiteY0" fmla="*/ 0 h 1499059"/>
              <a:gd name="connsiteX1" fmla="*/ 3106155 w 3355998"/>
              <a:gd name="connsiteY1" fmla="*/ 0 h 1499059"/>
              <a:gd name="connsiteX2" fmla="*/ 3172418 w 3355998"/>
              <a:gd name="connsiteY2" fmla="*/ 0 h 1499059"/>
              <a:gd name="connsiteX3" fmla="*/ 3329676 w 3355998"/>
              <a:gd name="connsiteY3" fmla="*/ 120032 h 1499059"/>
              <a:gd name="connsiteX4" fmla="*/ 3355998 w 3355998"/>
              <a:gd name="connsiteY4" fmla="*/ 1249216 h 1499059"/>
              <a:gd name="connsiteX5" fmla="*/ 3355998 w 3355998"/>
              <a:gd name="connsiteY5" fmla="*/ 1315478 h 1499059"/>
              <a:gd name="connsiteX6" fmla="*/ 3235966 w 3355998"/>
              <a:gd name="connsiteY6" fmla="*/ 1472736 h 1499059"/>
              <a:gd name="connsiteX7" fmla="*/ 2501367 w 3355998"/>
              <a:gd name="connsiteY7" fmla="*/ 1499059 h 1499059"/>
              <a:gd name="connsiteX8" fmla="*/ 2661654 w 3355998"/>
              <a:gd name="connsiteY8" fmla="*/ 1955803 h 1499059"/>
              <a:gd name="connsiteX9" fmla="*/ 1899899 w 3355998"/>
              <a:gd name="connsiteY9" fmla="*/ 1499059 h 1499059"/>
              <a:gd name="connsiteX10" fmla="*/ 249843 w 3355998"/>
              <a:gd name="connsiteY10" fmla="*/ 1499059 h 1499059"/>
              <a:gd name="connsiteX11" fmla="*/ 183581 w 3355998"/>
              <a:gd name="connsiteY11" fmla="*/ 1499059 h 1499059"/>
              <a:gd name="connsiteX12" fmla="*/ 26323 w 3355998"/>
              <a:gd name="connsiteY12" fmla="*/ 1379027 h 1499059"/>
              <a:gd name="connsiteX13" fmla="*/ 0 w 3355998"/>
              <a:gd name="connsiteY13" fmla="*/ 249843 h 1499059"/>
              <a:gd name="connsiteX14" fmla="*/ 0 w 3355998"/>
              <a:gd name="connsiteY14" fmla="*/ 111859 h 149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55998" h="1955803">
                <a:moveTo>
                  <a:pt x="249843" y="0"/>
                </a:moveTo>
                <a:lnTo>
                  <a:pt x="3106155" y="0"/>
                </a:lnTo>
                <a:cubicBezTo>
                  <a:pt x="3172418" y="0"/>
                  <a:pt x="3235966" y="26323"/>
                  <a:pt x="3282821" y="73177"/>
                </a:cubicBezTo>
                <a:cubicBezTo>
                  <a:pt x="3329676" y="120032"/>
                  <a:pt x="3355998" y="183581"/>
                  <a:pt x="3355998" y="249843"/>
                </a:cubicBezTo>
                <a:lnTo>
                  <a:pt x="3355998" y="1249216"/>
                </a:lnTo>
                <a:cubicBezTo>
                  <a:pt x="3355998" y="1315478"/>
                  <a:pt x="3329676" y="1379027"/>
                  <a:pt x="3282821" y="1425881"/>
                </a:cubicBezTo>
                <a:cubicBezTo>
                  <a:pt x="3235966" y="1472736"/>
                  <a:pt x="3172418" y="1499059"/>
                  <a:pt x="3106155" y="1499059"/>
                </a:cubicBezTo>
                <a:lnTo>
                  <a:pt x="2501367" y="1499059"/>
                </a:lnTo>
                <a:lnTo>
                  <a:pt x="2661654" y="1955803"/>
                </a:lnTo>
                <a:lnTo>
                  <a:pt x="1899899" y="1499059"/>
                </a:lnTo>
                <a:lnTo>
                  <a:pt x="249843" y="1499059"/>
                </a:lnTo>
                <a:cubicBezTo>
                  <a:pt x="183581" y="1499059"/>
                  <a:pt x="120032" y="1472736"/>
                  <a:pt x="73177" y="1425881"/>
                </a:cubicBezTo>
                <a:cubicBezTo>
                  <a:pt x="26323" y="1379027"/>
                  <a:pt x="0" y="1315478"/>
                  <a:pt x="0" y="1249216"/>
                </a:cubicBezTo>
                <a:lnTo>
                  <a:pt x="0" y="249843"/>
                </a:lnTo>
                <a:cubicBezTo>
                  <a:pt x="0" y="111859"/>
                  <a:pt x="111859" y="0"/>
                  <a:pt x="249843" y="0"/>
                </a:cubicBezTo>
                <a:close/>
              </a:path>
            </a:pathLst>
          </a:custGeom>
          <a:solidFill>
            <a:srgbClr val="4FC77F">
              <a:alpha val="100000"/>
            </a:srgbClr>
          </a:solidFill>
          <a:ln w="9525">
            <a:solidFill>
              <a:srgbClr val="AA4C04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l">
              <a:lnSpc>
                <a:spcPts val="2800"/>
              </a:lnSpc>
            </a:pPr>
            <a:r>
              <a:rPr lang="zh-CN" altLang="en-US" sz="1950" b="0" i="0" dirty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余数40依次不断地重复出现;商的小数部分从</a:t>
            </a:r>
            <a:r>
              <a:rPr lang="zh-CN" altLang="en-US" sz="195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十分位</a:t>
            </a:r>
            <a:r>
              <a:rPr lang="zh-CN" altLang="en-US" sz="1950" b="0" i="0" dirty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开始总是</a:t>
            </a:r>
            <a:r>
              <a:rPr lang="zh-CN" altLang="en-US" sz="195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重复出现“6”</a:t>
            </a:r>
            <a:r>
              <a:rPr lang="zh-CN" altLang="en-US" sz="1950" b="0" i="0" dirty="0">
                <a:solidFill>
                  <a:srgbClr val="FFFFFF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1950" b="0" i="0" dirty="0">
              <a:solidFill>
                <a:srgbClr val="FFFFFF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12"/>
          <p:cNvSpPr txBox="1"/>
          <p:nvPr/>
        </p:nvSpPr>
        <p:spPr>
          <a:xfrm>
            <a:off x="2552881" y="1405130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13"/>
          <p:cNvSpPr txBox="1"/>
          <p:nvPr/>
        </p:nvSpPr>
        <p:spPr>
          <a:xfrm>
            <a:off x="2817643" y="1405459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14"/>
          <p:cNvSpPr txBox="1"/>
          <p:nvPr/>
        </p:nvSpPr>
        <p:spPr>
          <a:xfrm>
            <a:off x="1956819" y="2852111"/>
            <a:ext cx="9620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3 6 0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形状8"/>
          <p:cNvSpPr txBox="1"/>
          <p:nvPr/>
        </p:nvSpPr>
        <p:spPr>
          <a:xfrm flipV="1">
            <a:off x="1475349" y="3273323"/>
            <a:ext cx="1826883" cy="1191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4" name="文本15"/>
          <p:cNvSpPr txBox="1"/>
          <p:nvPr/>
        </p:nvSpPr>
        <p:spPr>
          <a:xfrm>
            <a:off x="2270651" y="3167201"/>
            <a:ext cx="6572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16"/>
          <p:cNvSpPr txBox="1"/>
          <p:nvPr/>
        </p:nvSpPr>
        <p:spPr>
          <a:xfrm>
            <a:off x="2858319" y="3167515"/>
            <a:ext cx="3524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文本17"/>
          <p:cNvSpPr txBox="1"/>
          <p:nvPr/>
        </p:nvSpPr>
        <p:spPr>
          <a:xfrm>
            <a:off x="2251901" y="3439931"/>
            <a:ext cx="9620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3 6 0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形状9"/>
          <p:cNvSpPr txBox="1"/>
          <p:nvPr/>
        </p:nvSpPr>
        <p:spPr>
          <a:xfrm flipV="1">
            <a:off x="1811026" y="3865559"/>
            <a:ext cx="1826883" cy="1191"/>
          </a:xfrm>
          <a:prstGeom prst="line">
            <a:avLst/>
          </a:prstGeom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28" name="文本18"/>
          <p:cNvSpPr txBox="1"/>
          <p:nvPr/>
        </p:nvSpPr>
        <p:spPr>
          <a:xfrm>
            <a:off x="2566424" y="3781120"/>
            <a:ext cx="657225" cy="5381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4 0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9" name="组合1"/>
          <p:cNvGrpSpPr/>
          <p:nvPr/>
        </p:nvGrpSpPr>
        <p:grpSpPr>
          <a:xfrm>
            <a:off x="141283" y="7620"/>
            <a:ext cx="2653352" cy="650875"/>
            <a:chOff x="0" y="0"/>
            <a:chExt cx="2653352" cy="650875"/>
          </a:xfrm>
        </p:grpSpPr>
        <p:pic>
          <p:nvPicPr>
            <p:cNvPr id="30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9992"/>
              <a:ext cx="366860" cy="456339"/>
            </a:xfrm>
            <a:prstGeom prst="rect">
              <a:avLst/>
            </a:prstGeom>
          </p:spPr>
        </p:pic>
        <p:sp>
          <p:nvSpPr>
            <p:cNvPr id="31" name="文本19"/>
            <p:cNvSpPr txBox="1"/>
            <p:nvPr/>
          </p:nvSpPr>
          <p:spPr>
            <a:xfrm>
              <a:off x="464507" y="0"/>
              <a:ext cx="2188845" cy="6508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</a:rPr>
                <a:t>探 究 新 知</a:t>
              </a:r>
              <a:endPara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609600" y="57181"/>
            <a:ext cx="1828800" cy="457200"/>
            <a:chOff x="0" y="0"/>
            <a:chExt cx="1828800" cy="457200"/>
          </a:xfrm>
        </p:grpSpPr>
        <p:sp>
          <p:nvSpPr>
            <p:cNvPr id="4" name="形状2"/>
            <p:cNvSpPr txBox="1"/>
            <p:nvPr/>
          </p:nvSpPr>
          <p:spPr>
            <a:xfrm>
              <a:off x="4572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3"/>
            <p:cNvSpPr txBox="1"/>
            <p:nvPr/>
          </p:nvSpPr>
          <p:spPr>
            <a:xfrm>
              <a:off x="13716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4"/>
            <p:cNvSpPr txBox="1"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5"/>
            <p:cNvSpPr txBox="1"/>
            <p:nvPr/>
          </p:nvSpPr>
          <p:spPr>
            <a:xfrm>
              <a:off x="9144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8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3" y="57612"/>
            <a:ext cx="366860" cy="456339"/>
          </a:xfrm>
          <a:prstGeom prst="rect">
            <a:avLst/>
          </a:prstGeom>
        </p:spPr>
      </p:pic>
      <p:sp>
        <p:nvSpPr>
          <p:cNvPr id="9" name="文本1"/>
          <p:cNvSpPr txBox="1"/>
          <p:nvPr/>
        </p:nvSpPr>
        <p:spPr>
          <a:xfrm>
            <a:off x="605790" y="7620"/>
            <a:ext cx="218884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探 究 新 知</a:t>
            </a:r>
            <a:endParaRPr lang="zh-CN" altLang="en-US" sz="2400" b="1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形状1"/>
          <p:cNvSpPr txBox="1"/>
          <p:nvPr/>
        </p:nvSpPr>
        <p:spPr>
          <a:xfrm>
            <a:off x="1066800" y="1428750"/>
            <a:ext cx="7162800" cy="2667000"/>
          </a:xfrm>
          <a:prstGeom prst="roundRect">
            <a:avLst/>
          </a:prstGeom>
          <a:solidFill>
            <a:srgbClr val="FFFFFF">
              <a:alpha val="100000"/>
            </a:srgbClr>
          </a:solidFill>
          <a:ln w="19050">
            <a:solidFill>
              <a:srgbClr val="2E75B5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文本2"/>
          <p:cNvSpPr txBox="1"/>
          <p:nvPr/>
        </p:nvSpPr>
        <p:spPr>
          <a:xfrm>
            <a:off x="1215390" y="1533211"/>
            <a:ext cx="7134225" cy="249745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3200" b="1" i="0" dirty="0">
                <a:solidFill>
                  <a:srgbClr val="231F2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求商的近似值，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先算出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比保留的小数位数多一位的商</a:t>
            </a:r>
            <a:r>
              <a:rPr lang="zh-CN" altLang="en-US" sz="3200" b="1" i="0" dirty="0">
                <a:solidFill>
                  <a:srgbClr val="231F2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，再按照</a:t>
            </a:r>
            <a:r>
              <a:rPr lang="zh-CN" altLang="en-US" sz="3200" b="1" i="0" dirty="0">
                <a:solidFill>
                  <a:srgbClr val="231F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“ </a:t>
            </a:r>
            <a:r>
              <a:rPr lang="zh-CN" altLang="en-US" sz="3200" b="1" i="0" dirty="0">
                <a:solidFill>
                  <a:srgbClr val="ED028C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四舍五入</a:t>
            </a:r>
            <a:r>
              <a:rPr lang="zh-CN" altLang="en-US" sz="3200" b="1" i="0" dirty="0">
                <a:solidFill>
                  <a:srgbClr val="231F2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”</a:t>
            </a:r>
            <a:r>
              <a:rPr lang="zh-CN" altLang="en-US" sz="3200" b="1" i="0" dirty="0">
                <a:solidFill>
                  <a:srgbClr val="231F2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法写出结果。</a:t>
            </a:r>
            <a:endParaRPr lang="zh-CN" altLang="en-US" sz="3200" b="1" i="0" dirty="0">
              <a:solidFill>
                <a:srgbClr val="231F20">
                  <a:alpha val="100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2" name="组合2"/>
          <p:cNvGrpSpPr/>
          <p:nvPr/>
        </p:nvGrpSpPr>
        <p:grpSpPr>
          <a:xfrm>
            <a:off x="641508" y="468885"/>
            <a:ext cx="1542891" cy="898623"/>
            <a:chOff x="0" y="0"/>
            <a:chExt cx="1542891" cy="898623"/>
          </a:xfrm>
        </p:grpSpPr>
        <p:sp>
          <p:nvSpPr>
            <p:cNvPr id="13" name="形状6"/>
            <p:cNvSpPr txBox="1"/>
            <p:nvPr/>
          </p:nvSpPr>
          <p:spPr>
            <a:xfrm>
              <a:off x="10160" y="121664"/>
              <a:ext cx="768350" cy="636588"/>
            </a:xfrm>
            <a:prstGeom prst="rect">
              <a:avLst/>
            </a:prstGeom>
            <a:solidFill>
              <a:srgbClr val="5B9BD5">
                <a:alpha val="100000"/>
              </a:srgbClr>
            </a:solidFill>
            <a:ln w="12700">
              <a:solidFill>
                <a:srgbClr val="2E75B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3"/>
            <p:cNvSpPr txBox="1"/>
            <p:nvPr/>
          </p:nvSpPr>
          <p:spPr>
            <a:xfrm>
              <a:off x="0" y="74408"/>
              <a:ext cx="961231" cy="82421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4600"/>
                </a:lnSpc>
              </a:pPr>
              <a:r>
                <a:rPr lang="zh-CN" altLang="en-US" sz="3200" b="1" i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归</a:t>
              </a:r>
              <a:endParaRPr lang="zh-CN" altLang="en-US" sz="3200" b="1" i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形状7"/>
            <p:cNvSpPr txBox="1"/>
            <p:nvPr/>
          </p:nvSpPr>
          <p:spPr>
            <a:xfrm>
              <a:off x="774541" y="121664"/>
              <a:ext cx="768350" cy="63371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2E75B5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4"/>
            <p:cNvSpPr txBox="1"/>
            <p:nvPr/>
          </p:nvSpPr>
          <p:spPr>
            <a:xfrm>
              <a:off x="770731" y="0"/>
              <a:ext cx="768350" cy="77798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4600"/>
                </a:lnSpc>
              </a:pPr>
              <a:r>
                <a:rPr lang="zh-CN" altLang="en-US" sz="3200" b="1" i="0" dirty="0">
                  <a:solidFill>
                    <a:srgbClr val="2E75B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纳</a:t>
              </a:r>
              <a:endParaRPr lang="zh-CN" altLang="en-US" sz="3200" b="1" i="0" dirty="0">
                <a:solidFill>
                  <a:srgbClr val="2E75B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609600" y="57181"/>
            <a:ext cx="1828800" cy="457200"/>
            <a:chOff x="0" y="0"/>
            <a:chExt cx="1828800" cy="457200"/>
          </a:xfrm>
        </p:grpSpPr>
        <p:sp>
          <p:nvSpPr>
            <p:cNvPr id="4" name="形状3"/>
            <p:cNvSpPr txBox="1"/>
            <p:nvPr/>
          </p:nvSpPr>
          <p:spPr>
            <a:xfrm>
              <a:off x="4572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4"/>
            <p:cNvSpPr txBox="1"/>
            <p:nvPr/>
          </p:nvSpPr>
          <p:spPr>
            <a:xfrm>
              <a:off x="13716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5"/>
            <p:cNvSpPr txBox="1"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6"/>
            <p:cNvSpPr txBox="1"/>
            <p:nvPr/>
          </p:nvSpPr>
          <p:spPr>
            <a:xfrm>
              <a:off x="9144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8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3" y="57612"/>
            <a:ext cx="366860" cy="456339"/>
          </a:xfrm>
          <a:prstGeom prst="rect">
            <a:avLst/>
          </a:prstGeom>
        </p:spPr>
      </p:pic>
      <p:sp>
        <p:nvSpPr>
          <p:cNvPr id="9" name="文本1"/>
          <p:cNvSpPr txBox="1"/>
          <p:nvPr/>
        </p:nvSpPr>
        <p:spPr>
          <a:xfrm>
            <a:off x="605790" y="7620"/>
            <a:ext cx="218884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巩 固 练 习</a:t>
            </a:r>
            <a:endParaRPr lang="zh-CN" altLang="en-US" sz="2400" b="1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" name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9" y="2818973"/>
            <a:ext cx="7099300" cy="820737"/>
          </a:xfrm>
          <a:prstGeom prst="rect">
            <a:avLst/>
          </a:prstGeom>
        </p:spPr>
      </p:pic>
      <p:sp>
        <p:nvSpPr>
          <p:cNvPr id="11" name="文本2"/>
          <p:cNvSpPr txBox="1"/>
          <p:nvPr/>
        </p:nvSpPr>
        <p:spPr>
          <a:xfrm>
            <a:off x="763897" y="1247457"/>
            <a:ext cx="7178675" cy="146304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6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海豚和飞鱼的最高游速大约各是多少千米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/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分？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得数保留两位小数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2" name="文本3"/>
          <p:cNvSpPr txBox="1"/>
          <p:nvPr/>
        </p:nvSpPr>
        <p:spPr>
          <a:xfrm>
            <a:off x="1837118" y="3716020"/>
            <a:ext cx="217170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50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÷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60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3" name="文本4"/>
          <p:cNvSpPr txBox="1"/>
          <p:nvPr/>
        </p:nvSpPr>
        <p:spPr>
          <a:xfrm>
            <a:off x="5177790" y="3716020"/>
            <a:ext cx="217170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64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÷</a:t>
            </a: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60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4" name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45" y="666859"/>
            <a:ext cx="2055813" cy="539750"/>
          </a:xfrm>
          <a:prstGeom prst="rect">
            <a:avLst/>
          </a:prstGeom>
        </p:spPr>
      </p:pic>
      <p:sp>
        <p:nvSpPr>
          <p:cNvPr id="15" name="形状1"/>
          <p:cNvSpPr txBox="1"/>
          <p:nvPr/>
        </p:nvSpPr>
        <p:spPr>
          <a:xfrm>
            <a:off x="816632" y="1960899"/>
            <a:ext cx="1393229" cy="52197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33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6" name="形状2"/>
          <p:cNvSpPr txBox="1"/>
          <p:nvPr/>
        </p:nvSpPr>
        <p:spPr>
          <a:xfrm>
            <a:off x="1513246" y="3170361"/>
            <a:ext cx="1077606" cy="52197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rgbClr val="FF33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609600" y="57181"/>
            <a:ext cx="1828800" cy="457200"/>
            <a:chOff x="0" y="0"/>
            <a:chExt cx="1828800" cy="457200"/>
          </a:xfrm>
        </p:grpSpPr>
        <p:sp>
          <p:nvSpPr>
            <p:cNvPr id="4" name="形状1"/>
            <p:cNvSpPr txBox="1"/>
            <p:nvPr/>
          </p:nvSpPr>
          <p:spPr>
            <a:xfrm>
              <a:off x="4572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>
              <a:off x="13716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3"/>
            <p:cNvSpPr txBox="1"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4"/>
            <p:cNvSpPr txBox="1"/>
            <p:nvPr/>
          </p:nvSpPr>
          <p:spPr>
            <a:xfrm>
              <a:off x="9144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8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3" y="57612"/>
            <a:ext cx="366860" cy="456339"/>
          </a:xfrm>
          <a:prstGeom prst="rect">
            <a:avLst/>
          </a:prstGeom>
        </p:spPr>
      </p:pic>
      <p:sp>
        <p:nvSpPr>
          <p:cNvPr id="9" name="文本1"/>
          <p:cNvSpPr txBox="1"/>
          <p:nvPr/>
        </p:nvSpPr>
        <p:spPr>
          <a:xfrm>
            <a:off x="605790" y="7620"/>
            <a:ext cx="218884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巩 固 练 习</a:t>
            </a:r>
            <a:endParaRPr lang="zh-CN" altLang="en-US" sz="2400" b="1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" name="组合2"/>
          <p:cNvGrpSpPr/>
          <p:nvPr/>
        </p:nvGrpSpPr>
        <p:grpSpPr>
          <a:xfrm>
            <a:off x="1139190" y="1250884"/>
            <a:ext cx="2869248" cy="774700"/>
            <a:chOff x="0" y="0"/>
            <a:chExt cx="2869248" cy="774700"/>
          </a:xfrm>
        </p:grpSpPr>
        <p:sp>
          <p:nvSpPr>
            <p:cNvPr id="11" name="文本14"/>
            <p:cNvSpPr txBox="1"/>
            <p:nvPr/>
          </p:nvSpPr>
          <p:spPr>
            <a:xfrm>
              <a:off x="0" y="0"/>
              <a:ext cx="990600" cy="774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)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2" name="形状5"/>
            <p:cNvSpPr txBox="1"/>
            <p:nvPr/>
          </p:nvSpPr>
          <p:spPr>
            <a:xfrm>
              <a:off x="124460" y="193992"/>
              <a:ext cx="2744788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3" name="文本2"/>
          <p:cNvSpPr txBox="1"/>
          <p:nvPr/>
        </p:nvSpPr>
        <p:spPr>
          <a:xfrm>
            <a:off x="1407478" y="1322321"/>
            <a:ext cx="8813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5 0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4" name="文本3"/>
          <p:cNvSpPr txBox="1"/>
          <p:nvPr/>
        </p:nvSpPr>
        <p:spPr>
          <a:xfrm>
            <a:off x="632778" y="1322321"/>
            <a:ext cx="8813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6 0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5" name="文本4"/>
          <p:cNvSpPr txBox="1"/>
          <p:nvPr/>
        </p:nvSpPr>
        <p:spPr>
          <a:xfrm>
            <a:off x="1717040" y="903221"/>
            <a:ext cx="7797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0 .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6" name="文本5"/>
          <p:cNvSpPr txBox="1"/>
          <p:nvPr/>
        </p:nvSpPr>
        <p:spPr>
          <a:xfrm>
            <a:off x="1391603" y="1696971"/>
            <a:ext cx="1889125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4 8   0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7" name="文本6"/>
          <p:cNvSpPr txBox="1"/>
          <p:nvPr/>
        </p:nvSpPr>
        <p:spPr>
          <a:xfrm>
            <a:off x="1717040" y="2141471"/>
            <a:ext cx="1112838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2   0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18" name="组合3"/>
          <p:cNvGrpSpPr/>
          <p:nvPr/>
        </p:nvGrpSpPr>
        <p:grpSpPr>
          <a:xfrm>
            <a:off x="1563688" y="2546284"/>
            <a:ext cx="1873250" cy="776287"/>
            <a:chOff x="0" y="0"/>
            <a:chExt cx="1873250" cy="776287"/>
          </a:xfrm>
        </p:grpSpPr>
        <p:sp>
          <p:nvSpPr>
            <p:cNvPr id="19" name="文本15"/>
            <p:cNvSpPr txBox="1"/>
            <p:nvPr/>
          </p:nvSpPr>
          <p:spPr>
            <a:xfrm>
              <a:off x="158115" y="0"/>
              <a:ext cx="1504950" cy="77628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1   8  0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0" name="形状6"/>
            <p:cNvSpPr txBox="1"/>
            <p:nvPr/>
          </p:nvSpPr>
          <p:spPr>
            <a:xfrm>
              <a:off x="0" y="582930"/>
              <a:ext cx="1873250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1" name="文本7"/>
          <p:cNvSpPr txBox="1"/>
          <p:nvPr/>
        </p:nvSpPr>
        <p:spPr>
          <a:xfrm>
            <a:off x="3060065" y="3020946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22" name="组合4"/>
          <p:cNvGrpSpPr/>
          <p:nvPr/>
        </p:nvGrpSpPr>
        <p:grpSpPr>
          <a:xfrm>
            <a:off x="2093913" y="3344796"/>
            <a:ext cx="1871662" cy="776288"/>
            <a:chOff x="0" y="0"/>
            <a:chExt cx="1871662" cy="776288"/>
          </a:xfrm>
        </p:grpSpPr>
        <p:sp>
          <p:nvSpPr>
            <p:cNvPr id="23" name="文本16"/>
            <p:cNvSpPr txBox="1"/>
            <p:nvPr/>
          </p:nvSpPr>
          <p:spPr>
            <a:xfrm>
              <a:off x="158115" y="0"/>
              <a:ext cx="1401762" cy="776288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1  8  0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4" name="形状7"/>
            <p:cNvSpPr txBox="1"/>
            <p:nvPr/>
          </p:nvSpPr>
          <p:spPr>
            <a:xfrm>
              <a:off x="0" y="582930"/>
              <a:ext cx="1871662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5" name="文本8"/>
          <p:cNvSpPr txBox="1"/>
          <p:nvPr/>
        </p:nvSpPr>
        <p:spPr>
          <a:xfrm>
            <a:off x="2639378" y="903221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6" name="文本9"/>
          <p:cNvSpPr txBox="1"/>
          <p:nvPr/>
        </p:nvSpPr>
        <p:spPr>
          <a:xfrm>
            <a:off x="3071178" y="903221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27" name="组合5"/>
          <p:cNvGrpSpPr/>
          <p:nvPr/>
        </p:nvGrpSpPr>
        <p:grpSpPr>
          <a:xfrm>
            <a:off x="4367574" y="1786899"/>
            <a:ext cx="4789488" cy="1592263"/>
            <a:chOff x="0" y="0"/>
            <a:chExt cx="4789488" cy="1592263"/>
          </a:xfrm>
        </p:grpSpPr>
        <p:sp>
          <p:nvSpPr>
            <p:cNvPr id="28" name="形状8"/>
            <p:cNvSpPr txBox="1"/>
            <p:nvPr/>
          </p:nvSpPr>
          <p:spPr>
            <a:xfrm>
              <a:off x="4748" y="25718"/>
              <a:ext cx="4610751" cy="145256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28575">
              <a:solidFill>
                <a:srgbClr val="F14124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17"/>
            <p:cNvSpPr txBox="1"/>
            <p:nvPr/>
          </p:nvSpPr>
          <p:spPr>
            <a:xfrm>
              <a:off x="0" y="0"/>
              <a:ext cx="4789488" cy="159226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余数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20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依次不断地重复出现，商的小数部分从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百分位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开始总是重复出现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“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3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”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0" name="文本10"/>
          <p:cNvSpPr txBox="1"/>
          <p:nvPr/>
        </p:nvSpPr>
        <p:spPr>
          <a:xfrm>
            <a:off x="2028190" y="1322321"/>
            <a:ext cx="779780" cy="68030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. 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1" name="文本11"/>
          <p:cNvSpPr txBox="1"/>
          <p:nvPr/>
        </p:nvSpPr>
        <p:spPr>
          <a:xfrm>
            <a:off x="240423" y="505587"/>
            <a:ext cx="213106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50 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÷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60 =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32" name="组合6"/>
          <p:cNvGrpSpPr/>
          <p:nvPr/>
        </p:nvGrpSpPr>
        <p:grpSpPr>
          <a:xfrm>
            <a:off x="1748790" y="488315"/>
            <a:ext cx="3550285" cy="687350"/>
            <a:chOff x="0" y="0"/>
            <a:chExt cx="3550285" cy="687350"/>
          </a:xfrm>
        </p:grpSpPr>
        <p:sp>
          <p:nvSpPr>
            <p:cNvPr id="33" name="形状9"/>
            <p:cNvSpPr txBox="1"/>
            <p:nvPr/>
          </p:nvSpPr>
          <p:spPr>
            <a:xfrm>
              <a:off x="3810" y="49530"/>
              <a:ext cx="3546475" cy="5251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4" name="文本18"/>
            <p:cNvSpPr txBox="1"/>
            <p:nvPr/>
          </p:nvSpPr>
          <p:spPr>
            <a:xfrm>
              <a:off x="0" y="0"/>
              <a:ext cx="3546475" cy="68735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≈ 0.83</a:t>
              </a: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（千米</a:t>
              </a: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/</a:t>
              </a: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分）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5" name="文本12"/>
          <p:cNvSpPr txBox="1"/>
          <p:nvPr/>
        </p:nvSpPr>
        <p:spPr>
          <a:xfrm>
            <a:off x="3501390" y="3795646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6" name="文本13"/>
          <p:cNvSpPr txBox="1"/>
          <p:nvPr/>
        </p:nvSpPr>
        <p:spPr>
          <a:xfrm>
            <a:off x="3504565" y="903221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37" name="组合7"/>
          <p:cNvGrpSpPr/>
          <p:nvPr/>
        </p:nvGrpSpPr>
        <p:grpSpPr>
          <a:xfrm>
            <a:off x="2500313" y="4156009"/>
            <a:ext cx="1955165" cy="776287"/>
            <a:chOff x="0" y="0"/>
            <a:chExt cx="1955165" cy="776287"/>
          </a:xfrm>
        </p:grpSpPr>
        <p:sp>
          <p:nvSpPr>
            <p:cNvPr id="38" name="文本19"/>
            <p:cNvSpPr txBox="1"/>
            <p:nvPr/>
          </p:nvSpPr>
          <p:spPr>
            <a:xfrm>
              <a:off x="175577" y="0"/>
              <a:ext cx="1779588" cy="77628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1  8  0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9" name="形状10"/>
            <p:cNvSpPr txBox="1"/>
            <p:nvPr/>
          </p:nvSpPr>
          <p:spPr>
            <a:xfrm>
              <a:off x="0" y="582930"/>
              <a:ext cx="1873250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9128760" cy="5143500"/>
          </a:xfrm>
          <a:prstGeom prst="rect">
            <a:avLst/>
          </a:prstGeom>
        </p:spPr>
      </p:pic>
      <p:grpSp>
        <p:nvGrpSpPr>
          <p:cNvPr id="3" name="组合1"/>
          <p:cNvGrpSpPr/>
          <p:nvPr/>
        </p:nvGrpSpPr>
        <p:grpSpPr>
          <a:xfrm>
            <a:off x="609600" y="57181"/>
            <a:ext cx="1828800" cy="457200"/>
            <a:chOff x="0" y="0"/>
            <a:chExt cx="1828800" cy="457200"/>
          </a:xfrm>
        </p:grpSpPr>
        <p:sp>
          <p:nvSpPr>
            <p:cNvPr id="4" name="形状1"/>
            <p:cNvSpPr txBox="1"/>
            <p:nvPr/>
          </p:nvSpPr>
          <p:spPr>
            <a:xfrm>
              <a:off x="4572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5" name="形状2"/>
            <p:cNvSpPr txBox="1"/>
            <p:nvPr/>
          </p:nvSpPr>
          <p:spPr>
            <a:xfrm>
              <a:off x="13716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3"/>
            <p:cNvSpPr txBox="1"/>
            <p:nvPr/>
          </p:nvSpPr>
          <p:spPr>
            <a:xfrm>
              <a:off x="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4"/>
            <p:cNvSpPr txBox="1"/>
            <p:nvPr/>
          </p:nvSpPr>
          <p:spPr>
            <a:xfrm>
              <a:off x="914400" y="0"/>
              <a:ext cx="457200" cy="457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pic>
        <p:nvPicPr>
          <p:cNvPr id="8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3" y="57612"/>
            <a:ext cx="366860" cy="456339"/>
          </a:xfrm>
          <a:prstGeom prst="rect">
            <a:avLst/>
          </a:prstGeom>
        </p:spPr>
      </p:pic>
      <p:sp>
        <p:nvSpPr>
          <p:cNvPr id="9" name="文本1"/>
          <p:cNvSpPr txBox="1"/>
          <p:nvPr/>
        </p:nvSpPr>
        <p:spPr>
          <a:xfrm>
            <a:off x="605790" y="7620"/>
            <a:ext cx="218884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巩 固 练 习</a:t>
            </a:r>
            <a:endParaRPr lang="zh-CN" altLang="en-US" sz="2400" b="1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" name="组合2"/>
          <p:cNvGrpSpPr/>
          <p:nvPr/>
        </p:nvGrpSpPr>
        <p:grpSpPr>
          <a:xfrm>
            <a:off x="1443990" y="1339151"/>
            <a:ext cx="2869248" cy="774700"/>
            <a:chOff x="0" y="0"/>
            <a:chExt cx="2869248" cy="774700"/>
          </a:xfrm>
        </p:grpSpPr>
        <p:sp>
          <p:nvSpPr>
            <p:cNvPr id="11" name="文本14"/>
            <p:cNvSpPr txBox="1"/>
            <p:nvPr/>
          </p:nvSpPr>
          <p:spPr>
            <a:xfrm>
              <a:off x="0" y="0"/>
              <a:ext cx="990600" cy="774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)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2" name="形状5"/>
            <p:cNvSpPr txBox="1"/>
            <p:nvPr/>
          </p:nvSpPr>
          <p:spPr>
            <a:xfrm>
              <a:off x="124460" y="193992"/>
              <a:ext cx="2744788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13" name="文本2"/>
          <p:cNvSpPr txBox="1"/>
          <p:nvPr/>
        </p:nvSpPr>
        <p:spPr>
          <a:xfrm>
            <a:off x="1712278" y="1410588"/>
            <a:ext cx="8813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6 4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4" name="文本3"/>
          <p:cNvSpPr txBox="1"/>
          <p:nvPr/>
        </p:nvSpPr>
        <p:spPr>
          <a:xfrm>
            <a:off x="829706" y="1410588"/>
            <a:ext cx="8813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6 0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5" name="文本4"/>
          <p:cNvSpPr txBox="1"/>
          <p:nvPr/>
        </p:nvSpPr>
        <p:spPr>
          <a:xfrm>
            <a:off x="2021840" y="961326"/>
            <a:ext cx="7797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1 .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6" name="文本5"/>
          <p:cNvSpPr txBox="1"/>
          <p:nvPr/>
        </p:nvSpPr>
        <p:spPr>
          <a:xfrm>
            <a:off x="1696403" y="1785238"/>
            <a:ext cx="8813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6 0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7" name="文本6"/>
          <p:cNvSpPr txBox="1"/>
          <p:nvPr/>
        </p:nvSpPr>
        <p:spPr>
          <a:xfrm>
            <a:off x="2013903" y="2253551"/>
            <a:ext cx="1084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4   0</a:t>
            </a:r>
            <a:endParaRPr lang="zh-CN" altLang="en-US" sz="3200" b="1" i="0" dirty="0">
              <a:solidFill>
                <a:srgbClr val="FF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18" name="组合3"/>
          <p:cNvGrpSpPr/>
          <p:nvPr/>
        </p:nvGrpSpPr>
        <p:grpSpPr>
          <a:xfrm>
            <a:off x="1990725" y="2602801"/>
            <a:ext cx="2158365" cy="774700"/>
            <a:chOff x="0" y="0"/>
            <a:chExt cx="2158365" cy="774700"/>
          </a:xfrm>
        </p:grpSpPr>
        <p:sp>
          <p:nvSpPr>
            <p:cNvPr id="19" name="文本15"/>
            <p:cNvSpPr txBox="1"/>
            <p:nvPr/>
          </p:nvSpPr>
          <p:spPr>
            <a:xfrm>
              <a:off x="23178" y="0"/>
              <a:ext cx="2135187" cy="774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3   6  0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0" name="形状6"/>
            <p:cNvSpPr txBox="1"/>
            <p:nvPr/>
          </p:nvSpPr>
          <p:spPr>
            <a:xfrm>
              <a:off x="0" y="555942"/>
              <a:ext cx="1871663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1" name="文本7"/>
          <p:cNvSpPr txBox="1"/>
          <p:nvPr/>
        </p:nvSpPr>
        <p:spPr>
          <a:xfrm>
            <a:off x="3329940" y="3013963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22" name="组合4"/>
          <p:cNvGrpSpPr/>
          <p:nvPr/>
        </p:nvGrpSpPr>
        <p:grpSpPr>
          <a:xfrm>
            <a:off x="2427288" y="3371151"/>
            <a:ext cx="1871662" cy="774700"/>
            <a:chOff x="0" y="0"/>
            <a:chExt cx="1871662" cy="774700"/>
          </a:xfrm>
        </p:grpSpPr>
        <p:sp>
          <p:nvSpPr>
            <p:cNvPr id="23" name="文本16"/>
            <p:cNvSpPr txBox="1"/>
            <p:nvPr/>
          </p:nvSpPr>
          <p:spPr>
            <a:xfrm>
              <a:off x="91440" y="0"/>
              <a:ext cx="1468437" cy="774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3  6  0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4" name="形状7"/>
            <p:cNvSpPr txBox="1"/>
            <p:nvPr/>
          </p:nvSpPr>
          <p:spPr>
            <a:xfrm>
              <a:off x="0" y="562292"/>
              <a:ext cx="1871662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  <p:sp>
        <p:nvSpPr>
          <p:cNvPr id="25" name="文本8"/>
          <p:cNvSpPr txBox="1"/>
          <p:nvPr/>
        </p:nvSpPr>
        <p:spPr>
          <a:xfrm>
            <a:off x="2928303" y="961326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6" name="文本9"/>
          <p:cNvSpPr txBox="1"/>
          <p:nvPr/>
        </p:nvSpPr>
        <p:spPr>
          <a:xfrm>
            <a:off x="3329940" y="961326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7" name="文本10"/>
          <p:cNvSpPr txBox="1"/>
          <p:nvPr/>
        </p:nvSpPr>
        <p:spPr>
          <a:xfrm>
            <a:off x="2332990" y="1420113"/>
            <a:ext cx="7797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. 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28" name="文本11"/>
          <p:cNvSpPr txBox="1"/>
          <p:nvPr/>
        </p:nvSpPr>
        <p:spPr>
          <a:xfrm>
            <a:off x="399098" y="482704"/>
            <a:ext cx="213106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64 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÷</a:t>
            </a: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60 =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29" name="组合5"/>
          <p:cNvGrpSpPr/>
          <p:nvPr/>
        </p:nvGrpSpPr>
        <p:grpSpPr>
          <a:xfrm>
            <a:off x="4597403" y="1328308"/>
            <a:ext cx="4314188" cy="1462614"/>
            <a:chOff x="0" y="0"/>
            <a:chExt cx="4314188" cy="1462614"/>
          </a:xfrm>
        </p:grpSpPr>
        <p:sp>
          <p:nvSpPr>
            <p:cNvPr id="30" name="形状8"/>
            <p:cNvSpPr txBox="1"/>
            <p:nvPr/>
          </p:nvSpPr>
          <p:spPr>
            <a:xfrm>
              <a:off x="0" y="0"/>
              <a:ext cx="4259266" cy="1420074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28575">
              <a:solidFill>
                <a:srgbClr val="F14124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1" name="文本17"/>
            <p:cNvSpPr txBox="1"/>
            <p:nvPr/>
          </p:nvSpPr>
          <p:spPr>
            <a:xfrm>
              <a:off x="70800" y="14013"/>
              <a:ext cx="4243388" cy="144860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200"/>
                </a:lnSpc>
              </a:pPr>
              <a:r>
                <a:rPr lang="zh-CN" altLang="en-US" sz="27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余数</a:t>
              </a:r>
              <a:r>
                <a:rPr lang="zh-CN" altLang="en-US" sz="27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40</a:t>
              </a:r>
              <a:r>
                <a:rPr lang="zh-CN" altLang="en-US" sz="27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依次不断地重复出现，商的小数部分从</a:t>
              </a:r>
              <a:r>
                <a:rPr lang="zh-CN" altLang="en-US" sz="2700" b="1" i="0" dirty="0">
                  <a:solidFill>
                    <a:srgbClr val="FF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百分位</a:t>
              </a:r>
              <a:r>
                <a:rPr lang="zh-CN" altLang="en-US" sz="27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开始总是重复出现</a:t>
              </a:r>
              <a:r>
                <a:rPr lang="zh-CN" altLang="en-US" sz="27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“</a:t>
              </a:r>
              <a:r>
                <a:rPr lang="zh-CN" altLang="en-US" sz="27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6</a:t>
              </a:r>
              <a:r>
                <a:rPr lang="zh-CN" altLang="en-US" sz="27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”</a:t>
              </a:r>
              <a:r>
                <a:rPr lang="zh-CN" altLang="en-US" sz="27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。</a:t>
              </a:r>
              <a:endParaRPr lang="zh-CN" altLang="en-US" sz="27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32" name="组合6"/>
          <p:cNvGrpSpPr/>
          <p:nvPr/>
        </p:nvGrpSpPr>
        <p:grpSpPr>
          <a:xfrm>
            <a:off x="1977073" y="464728"/>
            <a:ext cx="3509010" cy="687350"/>
            <a:chOff x="0" y="0"/>
            <a:chExt cx="3509010" cy="687350"/>
          </a:xfrm>
        </p:grpSpPr>
        <p:sp>
          <p:nvSpPr>
            <p:cNvPr id="33" name="形状9"/>
            <p:cNvSpPr txBox="1"/>
            <p:nvPr/>
          </p:nvSpPr>
          <p:spPr>
            <a:xfrm>
              <a:off x="3810" y="49530"/>
              <a:ext cx="3505200" cy="58356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4" name="文本18"/>
            <p:cNvSpPr txBox="1"/>
            <p:nvPr/>
          </p:nvSpPr>
          <p:spPr>
            <a:xfrm>
              <a:off x="0" y="0"/>
              <a:ext cx="3505200" cy="68735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FF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≈ 1.07</a:t>
              </a: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（千米</a:t>
              </a: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/</a:t>
              </a: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楷体" panose="02010609060101010101" charset="-122"/>
                  <a:ea typeface="楷体" panose="02010609060101010101" charset="-122"/>
                </a:rPr>
                <a:t>分）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5" name="文本12"/>
          <p:cNvSpPr txBox="1"/>
          <p:nvPr/>
        </p:nvSpPr>
        <p:spPr>
          <a:xfrm>
            <a:off x="3793490" y="3785488"/>
            <a:ext cx="63500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0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6" name="文本13"/>
          <p:cNvSpPr txBox="1"/>
          <p:nvPr/>
        </p:nvSpPr>
        <p:spPr>
          <a:xfrm>
            <a:off x="3790315" y="953388"/>
            <a:ext cx="576580" cy="77406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</a:pPr>
            <a:r>
              <a: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</a:t>
            </a:r>
            <a:endParaRPr lang="zh-CN" altLang="en-US" sz="3200" b="1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37" name="组合7"/>
          <p:cNvGrpSpPr/>
          <p:nvPr/>
        </p:nvGrpSpPr>
        <p:grpSpPr>
          <a:xfrm>
            <a:off x="2794000" y="4156963"/>
            <a:ext cx="2193290" cy="774700"/>
            <a:chOff x="0" y="0"/>
            <a:chExt cx="2193290" cy="774700"/>
          </a:xfrm>
        </p:grpSpPr>
        <p:sp>
          <p:nvSpPr>
            <p:cNvPr id="38" name="文本19"/>
            <p:cNvSpPr txBox="1"/>
            <p:nvPr/>
          </p:nvSpPr>
          <p:spPr>
            <a:xfrm>
              <a:off x="186690" y="0"/>
              <a:ext cx="2006600" cy="774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800"/>
                </a:lnSpc>
              </a:pPr>
              <a:r>
                <a:rPr lang="zh-CN" altLang="en-US" sz="3200" b="1" i="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</a:rPr>
                <a:t>3  6  0</a:t>
              </a:r>
              <a:endParaRPr lang="zh-CN" altLang="en-US" sz="3200" b="1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39" name="形状10"/>
            <p:cNvSpPr txBox="1"/>
            <p:nvPr/>
          </p:nvSpPr>
          <p:spPr>
            <a:xfrm>
              <a:off x="0" y="563880"/>
              <a:ext cx="1873250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1815</Words>
  <Application>WPS 演示</Application>
  <PresentationFormat>宽屏</PresentationFormat>
  <Paragraphs>436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楷体</vt:lpstr>
      <vt:lpstr>微软雅黑</vt:lpstr>
      <vt:lpstr>黑体</vt:lpstr>
      <vt:lpstr>Times New Roman</vt:lpstr>
      <vt:lpstr>等线</vt:lpstr>
      <vt:lpstr>Arial Unicode MS</vt:lpstr>
      <vt:lpstr>Calibri</vt:lpstr>
      <vt:lpstr>幼圆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商的近似值（1）</dc:title>
  <dc:creator>Edith</dc:creator>
  <cp:lastModifiedBy>Edith。</cp:lastModifiedBy>
  <cp:revision>3</cp:revision>
  <dcterms:created xsi:type="dcterms:W3CDTF">2024-11-15T01:28:00Z</dcterms:created>
  <dcterms:modified xsi:type="dcterms:W3CDTF">2024-11-26T01:44:59Z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5.2.4.8560</vt:lpwstr>
  </property>
  <property fmtid="{D5CDD505-2E9C-101B-9397-08002B2CF9AE}" pid="4" name="EasiNoteCoursewareInfo">
    <vt:lpwstr>d66ae1eb-5f79-4468-8d0f-7dfc025bfb3d:40</vt:lpwstr>
  </property>
  <property fmtid="{D5CDD505-2E9C-101B-9397-08002B2CF9AE}" pid="5" name="EasiNoteDocumentName">
    <vt:lpwstr>商的近似值（1）</vt:lpwstr>
  </property>
  <property fmtid="{D5CDD505-2E9C-101B-9397-08002B2CF9AE}" pid="6" name="EasiNoteAuthor">
    <vt:lpwstr>27c804f3c089415f96ed0d3c5538e695</vt:lpwstr>
  </property>
  <property fmtid="{D5CDD505-2E9C-101B-9397-08002B2CF9AE}" pid="7" name="EasiNoteUpstreamCoursewareInfo_0">
    <vt:lpwstr>d66ae1eb-5f79-4468-8d0f-7dfc025bfb3d</vt:lpwstr>
  </property>
  <property fmtid="{D5CDD505-2E9C-101B-9397-08002B2CF9AE}" pid="8" name="ICV">
    <vt:lpwstr>1676DB72366D4D32A479C8B473C2C42B_13</vt:lpwstr>
  </property>
  <property fmtid="{D5CDD505-2E9C-101B-9397-08002B2CF9AE}" pid="9" name="KSOProductBuildVer">
    <vt:lpwstr>2052-12.1.0.18912</vt:lpwstr>
  </property>
</Properties>
</file>