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1" r:id="rId3"/>
    <p:sldId id="316" r:id="rId4"/>
    <p:sldId id="282" r:id="rId5"/>
    <p:sldId id="317" r:id="rId6"/>
    <p:sldId id="284" r:id="rId7"/>
    <p:sldId id="285" r:id="rId8"/>
    <p:sldId id="286" r:id="rId9"/>
    <p:sldId id="502" r:id="rId10"/>
    <p:sldId id="728" r:id="rId11"/>
    <p:sldId id="500" r:id="rId12"/>
    <p:sldId id="354" r:id="rId13"/>
    <p:sldId id="287" r:id="rId14"/>
    <p:sldId id="757" r:id="rId15"/>
    <p:sldId id="687" r:id="rId16"/>
    <p:sldId id="289" r:id="rId17"/>
    <p:sldId id="290" r:id="rId18"/>
    <p:sldId id="754" r:id="rId19"/>
    <p:sldId id="291" r:id="rId20"/>
    <p:sldId id="292" r:id="rId21"/>
    <p:sldId id="731" r:id="rId22"/>
    <p:sldId id="513" r:id="rId23"/>
    <p:sldId id="293" r:id="rId24"/>
    <p:sldId id="755" r:id="rId25"/>
    <p:sldId id="294" r:id="rId26"/>
    <p:sldId id="295" r:id="rId27"/>
    <p:sldId id="283" r:id="rId28"/>
    <p:sldId id="756" r:id="rId29"/>
    <p:sldId id="296" r:id="rId30"/>
    <p:sldId id="297" r:id="rId31"/>
    <p:sldId id="523" r:id="rId32"/>
    <p:sldId id="524" r:id="rId33"/>
    <p:sldId id="689" r:id="rId34"/>
    <p:sldId id="691" r:id="rId35"/>
    <p:sldId id="300" r:id="rId36"/>
    <p:sldId id="366" r:id="rId37"/>
    <p:sldId id="318" r:id="rId38"/>
    <p:sldId id="258" r:id="rId39"/>
  </p:sldIdLst>
  <p:sldSz cx="12192000" cy="6858000"/>
  <p:notesSz cx="6858000" cy="9144000"/>
  <p:custDataLst>
    <p:tags r:id="rId43"/>
  </p:custDataLst>
  <p:defaultTextStyle>
    <a:defPPr>
      <a:defRPr lang="zh-CN"/>
    </a:defPPr>
    <a:lvl1pPr marL="0" indent="0" algn="l" defTabSz="914400" eaLnBrk="1" fontAlgn="base" hangingPunct="1">
      <a:lnSpc>
        <a:spcPct val="100000"/>
      </a:lnSpc>
      <a:spcBef>
        <a:spcPct val="0"/>
      </a:spcBef>
      <a:spcAft>
        <a:spcPct val="0"/>
      </a:spcAft>
      <a:buSzTx/>
      <a:buFont typeface="Arial" panose="020B0604020202020204"/>
      <a:defRPr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sz="1800" baseline="0">
        <a:solidFill>
          <a:schemeClr val="tx1"/>
        </a:solidFill>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000"/>
    <p:restoredTop sz="0"/>
  </p:normalViewPr>
  <p:slideViewPr>
    <p:cSldViewPr>
      <p:cViewPr>
        <p:scale>
          <a:sx n="73" d="100"/>
          <a:sy n="73" d="100"/>
        </p:scale>
        <p:origin x="0" y="0"/>
      </p:cViewPr>
      <p:guideLst/>
    </p:cSldViewPr>
  </p:slideViewPr>
  <p:notesViewPr>
    <p:cSldViewPr>
      <p:cViewPr varScale="1">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tags" Target="tags/tag1.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lgn="l"/>
            <a:fld id="{075290EB-B8F2-4F45-8BAE-22965335CF69}" type="datetime1">
              <a:rPr lang="en-US" altLang="en-US" sz="1000" baseline="0">
                <a:solidFill>
                  <a:srgbClr val="898989"/>
                </a:solidFill>
                <a:latin typeface="Arial" panose="020B0604020202020204"/>
                <a:ea typeface="微软雅黑" panose="020B0503020204020204" pitchFamily="2" charset="-122"/>
                <a:sym typeface="Arial" panose="020B0604020202020204"/>
              </a:rPr>
            </a:fld>
            <a:endParaRPr lang="zh-CN" altLang="en-US" sz="1800"/>
          </a:p>
        </p:txBody>
      </p:sp>
      <p:sp>
        <p:nvSpPr>
          <p:cNvPr id="5" name="Footer Placeholder 4"/>
          <p:cNvSpPr>
            <a:spLocks noGrp="1"/>
          </p:cNvSpPr>
          <p:nvPr>
            <p:ph type="ftr" sz="quarter" idx="11"/>
          </p:nvPr>
        </p:nvSpPr>
        <p:spPr/>
        <p:txBody>
          <a:bodyPr/>
          <a:lstStyle/>
          <a:p>
            <a:pPr lvl="0" algn="ctr"/>
            <a:endParaRPr sz="1000" baseline="0">
              <a:solidFill>
                <a:srgbClr val="898989"/>
              </a:solidFill>
              <a:latin typeface="Arial" panose="020B0604020202020204"/>
              <a:ea typeface="微软雅黑" panose="020B0503020204020204" pitchFamily="2" charset="-122"/>
              <a:sym typeface="Arial" panose="020B0604020202020204"/>
            </a:endParaRPr>
          </a:p>
        </p:txBody>
      </p:sp>
      <p:sp>
        <p:nvSpPr>
          <p:cNvPr id="6" name="Slide Number Placeholder 5"/>
          <p:cNvSpPr>
            <a:spLocks noGrp="1"/>
          </p:cNvSpPr>
          <p:nvPr>
            <p:ph type="sldNum" sz="quarter" idx="12"/>
          </p:nvPr>
        </p:nvSpPr>
        <p:spPr/>
        <p:txBody>
          <a:bodyPr/>
          <a:lstStyle/>
          <a:p>
            <a:pPr lvl="0" algn="r"/>
            <a:fld id="{93AE1883-0942-4AA3-9DB2-9C7C3A0314B1}" type="slidenum">
              <a:rPr lang="en-US" altLang="en-US" sz="1000" baseline="0">
                <a:solidFill>
                  <a:srgbClr val="898989"/>
                </a:solidFill>
                <a:latin typeface="Arial" panose="020B0604020202020204"/>
                <a:ea typeface="微软雅黑" panose="020B0503020204020204" pitchFamily="2" charset="-122"/>
                <a:sym typeface="Arial" panose="020B0604020202020204"/>
              </a:rPr>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lgn="l"/>
            <a:fld id="{304C29FD-FC61-48BD-854F-A5D92D81D541}" type="datetime1">
              <a:rPr lang="en-US" altLang="en-US" sz="1000" baseline="0">
                <a:solidFill>
                  <a:srgbClr val="898989"/>
                </a:solidFill>
                <a:latin typeface="Arial" panose="020B0604020202020204"/>
                <a:ea typeface="微软雅黑" panose="020B0503020204020204" pitchFamily="2" charset="-122"/>
                <a:sym typeface="Arial" panose="020B0604020202020204"/>
              </a:rPr>
            </a:fld>
            <a:endParaRPr lang="zh-CN" altLang="en-US" sz="1800"/>
          </a:p>
        </p:txBody>
      </p:sp>
      <p:sp>
        <p:nvSpPr>
          <p:cNvPr id="3" name="Footer Placeholder 2"/>
          <p:cNvSpPr>
            <a:spLocks noGrp="1"/>
          </p:cNvSpPr>
          <p:nvPr>
            <p:ph type="ftr" sz="quarter" idx="11"/>
          </p:nvPr>
        </p:nvSpPr>
        <p:spPr/>
        <p:txBody>
          <a:bodyPr/>
          <a:lstStyle/>
          <a:p>
            <a:pPr lvl="0" algn="ctr"/>
            <a:endParaRPr sz="1000" baseline="0">
              <a:solidFill>
                <a:srgbClr val="898989"/>
              </a:solidFill>
              <a:latin typeface="Arial" panose="020B0604020202020204"/>
              <a:ea typeface="微软雅黑" panose="020B0503020204020204" pitchFamily="2" charset="-122"/>
              <a:sym typeface="Arial" panose="020B0604020202020204"/>
            </a:endParaRPr>
          </a:p>
        </p:txBody>
      </p:sp>
      <p:sp>
        <p:nvSpPr>
          <p:cNvPr id="4" name="Slide Number Placeholder 3"/>
          <p:cNvSpPr>
            <a:spLocks noGrp="1"/>
          </p:cNvSpPr>
          <p:nvPr>
            <p:ph type="sldNum" sz="quarter" idx="12"/>
          </p:nvPr>
        </p:nvSpPr>
        <p:spPr/>
        <p:txBody>
          <a:bodyPr/>
          <a:lstStyle/>
          <a:p>
            <a:pPr lvl="0" algn="r"/>
            <a:fld id="{93AE1883-0942-4AA3-9DB2-9C7C3A0314B1}" type="slidenum">
              <a:rPr lang="en-US" altLang="en-US" sz="1000" baseline="0">
                <a:solidFill>
                  <a:srgbClr val="898989"/>
                </a:solidFill>
                <a:latin typeface="Arial" panose="020B0604020202020204"/>
                <a:ea typeface="微软雅黑" panose="020B0503020204020204" pitchFamily="2" charset="-122"/>
                <a:sym typeface="Arial" panose="020B0604020202020204"/>
              </a:rPr>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t>Click to edit Master title style</a:t>
            </a:r>
            <a:endParaRPr lang="en-US"/>
          </a:p>
        </p:txBody>
      </p:sp>
      <p:sp>
        <p:nvSpPr>
          <p:cNvPr id="3" name="Content Placeholder 2"/>
          <p:cNvSpPr>
            <a:spLocks noGrp="1"/>
          </p:cNvSpPr>
          <p:nvPr>
            <p:ph idx="1"/>
          </p:nvPr>
        </p:nvSpPr>
        <p:spPr/>
        <p:txBody>
          <a:bodyPr/>
          <a:lstStyle/>
          <a:p>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lgn="l"/>
            <a:fld id="{C3169826-20B2-4096-8011-318EDFEC9588}" type="datetime1">
              <a:rPr lang="en-US" altLang="en-US" sz="1000" baseline="0">
                <a:solidFill>
                  <a:srgbClr val="898989"/>
                </a:solidFill>
                <a:latin typeface="Arial" panose="020B0604020202020204"/>
                <a:ea typeface="微软雅黑" panose="020B0503020204020204" pitchFamily="2" charset="-122"/>
                <a:sym typeface="Arial" panose="020B0604020202020204"/>
              </a:rPr>
            </a:fld>
            <a:endParaRPr lang="zh-CN" altLang="en-US" sz="1800"/>
          </a:p>
        </p:txBody>
      </p:sp>
      <p:sp>
        <p:nvSpPr>
          <p:cNvPr id="5" name="Footer Placeholder 4"/>
          <p:cNvSpPr>
            <a:spLocks noGrp="1"/>
          </p:cNvSpPr>
          <p:nvPr>
            <p:ph type="ftr" sz="quarter" idx="11"/>
          </p:nvPr>
        </p:nvSpPr>
        <p:spPr/>
        <p:txBody>
          <a:bodyPr/>
          <a:lstStyle/>
          <a:p>
            <a:pPr lvl="0" algn="ctr"/>
            <a:endParaRPr sz="1000" baseline="0">
              <a:solidFill>
                <a:srgbClr val="898989"/>
              </a:solidFill>
              <a:latin typeface="Arial" panose="020B0604020202020204"/>
              <a:ea typeface="微软雅黑" panose="020B0503020204020204" pitchFamily="2" charset="-122"/>
              <a:sym typeface="Arial" panose="020B0604020202020204"/>
            </a:endParaRPr>
          </a:p>
        </p:txBody>
      </p:sp>
      <p:sp>
        <p:nvSpPr>
          <p:cNvPr id="6" name="Slide Number Placeholder 5"/>
          <p:cNvSpPr>
            <a:spLocks noGrp="1"/>
          </p:cNvSpPr>
          <p:nvPr>
            <p:ph type="sldNum" sz="quarter" idx="12"/>
          </p:nvPr>
        </p:nvSpPr>
        <p:spPr/>
        <p:txBody>
          <a:bodyPr/>
          <a:lstStyle/>
          <a:p>
            <a:pPr lvl="0" algn="r"/>
            <a:fld id="{93AE1883-0942-4AA3-9DB2-9C7C3A0314B1}" type="slidenum">
              <a:rPr lang="en-US" altLang="en-US" sz="1000" baseline="0">
                <a:solidFill>
                  <a:srgbClr val="898989"/>
                </a:solidFill>
                <a:latin typeface="Arial" panose="020B0604020202020204"/>
                <a:ea typeface="微软雅黑" panose="020B0503020204020204" pitchFamily="2" charset="-122"/>
                <a:sym typeface="Arial" panose="020B0604020202020204"/>
              </a:rPr>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file:///D:\qq&#25991;&#20214;\712321467\Image\C2C\Image2\%7b75232B38-A165-1FB7-499C-2E1C792CACB5%7d.png" TargetMode="External"/><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
          <a:stretch>
            <a:fillRect/>
          </a:stretch>
        </a:blipFill>
        <a:effectLst/>
      </p:bgPr>
    </p:bg>
    <p:spTree>
      <p:nvGrpSpPr>
        <p:cNvPr id="1" name=""/>
        <p:cNvGrpSpPr/>
        <p:nvPr/>
      </p:nvGrpSpPr>
      <p:grpSpPr/>
      <p:sp>
        <p:nvSpPr>
          <p:cNvPr id="1026" name="标题占位符 1"/>
          <p:cNvSpPr>
            <a:spLocks noGrp="1"/>
          </p:cNvSpPr>
          <p:nvPr>
            <p:ph type="title" idx="4294967295"/>
          </p:nvPr>
        </p:nvSpPr>
        <p:spPr>
          <a:xfrm>
            <a:off x="515938" y="550863"/>
            <a:ext cx="10968037" cy="704850"/>
          </a:xfrm>
          <a:prstGeom prst="rect">
            <a:avLst/>
          </a:prstGeom>
          <a:noFill/>
          <a:ln>
            <a:noFill/>
            <a:miter lim="800000"/>
          </a:ln>
        </p:spPr>
        <p:txBody>
          <a:bodyPr vert="horz" lIns="90170" tIns="46990" rIns="90170" bIns="46990" anchor="ctr" anchorCtr="0"/>
          <a:lstStyle>
            <a:lvl1pPr marL="914400" indent="-914400" algn="l" eaLnBrk="1" hangingPunct="1">
              <a:lnSpc>
                <a:spcPct val="100000"/>
              </a:lnSpc>
              <a:spcBef>
                <a:spcPct val="0"/>
              </a:spcBef>
              <a:buClrTx/>
              <a:buFontTx/>
              <a:buNone/>
              <a:defRPr lang="zh-CN" altLang="en-US" sz="3600" b="1" baseline="0">
                <a:solidFill>
                  <a:srgbClr val="262626"/>
                </a:solidFill>
                <a:latin typeface="Arial" panose="020B0604020202020204"/>
                <a:ea typeface="微软雅黑" panose="020B0503020204020204" pitchFamily="2" charset="-122"/>
                <a:sym typeface="Arial" panose="020B0604020202020204"/>
              </a:defRPr>
            </a:lvl1pPr>
          </a:lstStyle>
          <a:p>
            <a:pPr lvl="0"/>
            <a:r>
              <a:t>单击此处编辑母版标题样式</a:t>
            </a:r>
          </a:p>
        </p:txBody>
      </p:sp>
      <p:sp>
        <p:nvSpPr>
          <p:cNvPr id="1027" name="文本占位符 2"/>
          <p:cNvSpPr>
            <a:spLocks noGrp="1"/>
          </p:cNvSpPr>
          <p:nvPr>
            <p:ph type="body" idx="1"/>
          </p:nvPr>
        </p:nvSpPr>
        <p:spPr>
          <a:xfrm>
            <a:off x="608013" y="1490663"/>
            <a:ext cx="10969625" cy="4759325"/>
          </a:xfrm>
          <a:prstGeom prst="rect">
            <a:avLst/>
          </a:prstGeom>
          <a:noFill/>
          <a:ln>
            <a:noFill/>
            <a:miter lim="800000"/>
          </a:ln>
        </p:spPr>
        <p:txBody>
          <a:bodyPr vert="horz" lIns="90000" tIns="46800" rIns="90000" bIns="46800"/>
          <a:lstStyle>
            <a:lvl1pPr marL="228600" indent="-228600" algn="l" defTabSz="914400" eaLnBrk="1" fontAlgn="base" hangingPunct="1">
              <a:lnSpc>
                <a:spcPct val="130000"/>
              </a:lnSpc>
              <a:spcBef>
                <a:spcPct val="0"/>
              </a:spcBef>
              <a:spcAft>
                <a:spcPts val="1000"/>
              </a:spcAft>
              <a:buClrTx/>
              <a:buFont typeface="Arial" panose="020B0604020202020204"/>
              <a:buChar char="●"/>
              <a:defRPr lang="zh-CN" altLang="en-US" sz="1800" baseline="0">
                <a:solidFill>
                  <a:srgbClr val="595959"/>
                </a:solidFill>
                <a:latin typeface="Arial" panose="020B0604020202020204"/>
                <a:ea typeface="微软雅黑" panose="020B0503020204020204" pitchFamily="2" charset="-122"/>
                <a:sym typeface="Arial" panose="020B0604020202020204"/>
              </a:defRPr>
            </a:lvl1pPr>
            <a:lvl2pPr marL="685800" indent="-228600" algn="l" defTabSz="914400" eaLnBrk="1" fontAlgn="base" hangingPunct="1">
              <a:lnSpc>
                <a:spcPct val="120000"/>
              </a:lnSpc>
              <a:spcBef>
                <a:spcPct val="0"/>
              </a:spcBef>
              <a:spcAft>
                <a:spcPts val="600"/>
              </a:spcAft>
              <a:buClrTx/>
              <a:buFont typeface="Arial" panose="020B0604020202020204"/>
              <a:buChar char="●"/>
              <a:defRPr lang="zh-CN" altLang="en-US" sz="1600" baseline="0">
                <a:solidFill>
                  <a:srgbClr val="595959"/>
                </a:solidFill>
                <a:latin typeface="Arial" panose="020B0604020202020204"/>
                <a:ea typeface="微软雅黑" panose="020B0503020204020204" pitchFamily="2" charset="-122"/>
                <a:sym typeface="Arial" panose="020B0604020202020204"/>
              </a:defRPr>
            </a:lvl2pPr>
            <a:lvl3pPr marL="1143000" indent="-228600" algn="l" defTabSz="914400" eaLnBrk="1" fontAlgn="base" hangingPunct="1">
              <a:lnSpc>
                <a:spcPct val="120000"/>
              </a:lnSpc>
              <a:spcBef>
                <a:spcPct val="0"/>
              </a:spcBef>
              <a:spcAft>
                <a:spcPts val="600"/>
              </a:spcAft>
              <a:buClrTx/>
              <a:buFont typeface="Arial" panose="020B0604020202020204"/>
              <a:buChar char="●"/>
              <a:defRPr lang="zh-CN" altLang="en-US" sz="1600" baseline="0">
                <a:solidFill>
                  <a:srgbClr val="595959"/>
                </a:solidFill>
                <a:latin typeface="Arial" panose="020B0604020202020204"/>
                <a:ea typeface="微软雅黑" panose="020B0503020204020204" pitchFamily="2" charset="-122"/>
                <a:sym typeface="Arial" panose="020B0604020202020204"/>
              </a:defRPr>
            </a:lvl3pPr>
            <a:lvl4pPr marL="1600200" indent="-228600" algn="l" defTabSz="914400" eaLnBrk="1" fontAlgn="base" hangingPunct="1">
              <a:lnSpc>
                <a:spcPct val="120000"/>
              </a:lnSpc>
              <a:spcBef>
                <a:spcPct val="0"/>
              </a:spcBef>
              <a:spcAft>
                <a:spcPts val="300"/>
              </a:spcAft>
              <a:buClrTx/>
              <a:buFont typeface="Wingdings" panose="05000000000000000000" pitchFamily="2" charset="2"/>
              <a:buChar char=""/>
              <a:defRPr lang="zh-CN" altLang="en-US" sz="1400" baseline="0">
                <a:solidFill>
                  <a:srgbClr val="595959"/>
                </a:solidFill>
                <a:latin typeface="Arial" panose="020B0604020202020204"/>
                <a:ea typeface="微软雅黑" panose="020B0503020204020204" pitchFamily="2" charset="-122"/>
                <a:sym typeface="Arial" panose="020B0604020202020204"/>
              </a:defRPr>
            </a:lvl4pPr>
            <a:lvl5pPr marL="2057400" indent="-228600" algn="l" defTabSz="914400" eaLnBrk="1" fontAlgn="base" hangingPunct="1">
              <a:lnSpc>
                <a:spcPct val="120000"/>
              </a:lnSpc>
              <a:spcBef>
                <a:spcPct val="0"/>
              </a:spcBef>
              <a:spcAft>
                <a:spcPts val="300"/>
              </a:spcAft>
              <a:buClrTx/>
              <a:buFont typeface="Arial" panose="020B0604020202020204"/>
              <a:buChar char="•"/>
              <a:defRPr lang="zh-CN" altLang="en-US" sz="1400" baseline="0">
                <a:solidFill>
                  <a:srgbClr val="595959"/>
                </a:solidFill>
                <a:latin typeface="Arial" panose="020B0604020202020204"/>
                <a:ea typeface="微软雅黑" panose="020B0503020204020204" pitchFamily="2" charset="-122"/>
                <a:sym typeface="Arial" panose="020B0604020202020204"/>
              </a:defRPr>
            </a:lvl5pPr>
          </a:lstStyle>
          <a:p>
            <a:pPr lvl="0"/>
            <a:r>
              <a:t>单击此处编辑母版文本样式</a:t>
            </a:r>
          </a:p>
          <a:p>
            <a:pPr lvl="1"/>
            <a:r>
              <a:t>第二级</a:t>
            </a:r>
          </a:p>
          <a:p>
            <a:pPr lvl="2"/>
            <a:r>
              <a:t>第三级</a:t>
            </a:r>
          </a:p>
          <a:p>
            <a:pPr lvl="3"/>
            <a:r>
              <a:t>第四级</a:t>
            </a:r>
          </a:p>
          <a:p>
            <a:pPr lvl="4"/>
            <a:r>
              <a:t>第五级</a:t>
            </a:r>
          </a:p>
        </p:txBody>
      </p:sp>
      <p:sp>
        <p:nvSpPr>
          <p:cNvPr id="1028" name="日期占位符 3"/>
          <p:cNvSpPr>
            <a:spLocks noGrp="1"/>
          </p:cNvSpPr>
          <p:nvPr>
            <p:ph type="dt" sz="half" idx="2"/>
          </p:nvPr>
        </p:nvSpPr>
        <p:spPr>
          <a:xfrm>
            <a:off x="612775" y="6315075"/>
            <a:ext cx="2698750" cy="315913"/>
          </a:xfrm>
          <a:prstGeom prst="rect">
            <a:avLst/>
          </a:prstGeom>
          <a:noFill/>
          <a:ln>
            <a:noFill/>
            <a:miter lim="800000"/>
          </a:ln>
        </p:spPr>
        <p:txBody>
          <a:bodyPr vert="horz" anchor="ctr" anchorCtr="0"/>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l"/>
            <a:fld id="{BBC11E42-8C76-478D-898C-A891F4AA325D}" type="datetime1">
              <a:rPr lang="en-US" altLang="en-US" sz="1000" baseline="0">
                <a:solidFill>
                  <a:srgbClr val="898989"/>
                </a:solidFill>
                <a:latin typeface="Arial" panose="020B0604020202020204"/>
                <a:ea typeface="微软雅黑" panose="020B0503020204020204" pitchFamily="2" charset="-122"/>
                <a:sym typeface="Arial" panose="020B0604020202020204"/>
              </a:rPr>
            </a:fld>
            <a:endParaRPr lang="zh-CN" altLang="en-US" sz="1800"/>
          </a:p>
        </p:txBody>
      </p:sp>
      <p:sp>
        <p:nvSpPr>
          <p:cNvPr id="1029" name="页脚占位符 4"/>
          <p:cNvSpPr>
            <a:spLocks noGrp="1"/>
          </p:cNvSpPr>
          <p:nvPr>
            <p:ph type="ftr" sz="quarter" idx="3"/>
          </p:nvPr>
        </p:nvSpPr>
        <p:spPr>
          <a:xfrm>
            <a:off x="4116388" y="6315075"/>
            <a:ext cx="3959225" cy="315913"/>
          </a:xfrm>
          <a:prstGeom prst="rect">
            <a:avLst/>
          </a:prstGeom>
          <a:noFill/>
          <a:ln>
            <a:noFill/>
            <a:miter lim="800000"/>
          </a:ln>
        </p:spPr>
        <p:txBody>
          <a:bodyPr vert="horz" anchor="ctr" anchorCtr="0"/>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endParaRPr sz="1000" baseline="0">
              <a:solidFill>
                <a:srgbClr val="898989"/>
              </a:solidFill>
              <a:latin typeface="Arial" panose="020B0604020202020204"/>
              <a:ea typeface="微软雅黑" panose="020B0503020204020204" pitchFamily="2" charset="-122"/>
              <a:sym typeface="Arial" panose="020B0604020202020204"/>
            </a:endParaRPr>
          </a:p>
        </p:txBody>
      </p:sp>
      <p:sp>
        <p:nvSpPr>
          <p:cNvPr id="1030" name="灯片编号占位符 5"/>
          <p:cNvSpPr>
            <a:spLocks noGrp="1"/>
          </p:cNvSpPr>
          <p:nvPr>
            <p:ph type="sldNum" sz="quarter" idx="4"/>
          </p:nvPr>
        </p:nvSpPr>
        <p:spPr>
          <a:xfrm>
            <a:off x="8877300" y="6315075"/>
            <a:ext cx="2700338" cy="315913"/>
          </a:xfrm>
          <a:prstGeom prst="rect">
            <a:avLst/>
          </a:prstGeom>
          <a:noFill/>
          <a:ln>
            <a:noFill/>
            <a:miter lim="800000"/>
          </a:ln>
        </p:spPr>
        <p:txBody>
          <a:bodyPr vert="horz" anchor="ctr" anchorCtr="0"/>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r"/>
            <a:fld id="{C17C0580-BAE4-4E94-84EE-CE1DD9595892}" type="slidenum">
              <a:rPr lang="en-US" altLang="en-US" sz="1000" baseline="0">
                <a:solidFill>
                  <a:srgbClr val="898989"/>
                </a:solidFill>
                <a:latin typeface="Arial" panose="020B0604020202020204"/>
                <a:ea typeface="微软雅黑" panose="020B0503020204020204" pitchFamily="2" charset="-122"/>
                <a:sym typeface="Arial" panose="020B0604020202020204"/>
              </a:rPr>
            </a:fld>
            <a:endParaRPr lang="zh-CN" altLang="en-US" sz="1800"/>
          </a:p>
        </p:txBody>
      </p:sp>
      <p:pic>
        <p:nvPicPr>
          <p:cNvPr id="1031" name="图片 1073743875" descr="学科网 zxxk.com"/>
          <p:cNvPicPr>
            <a:picLocks noChangeAspect="1"/>
          </p:cNvPicPr>
          <p:nvPr/>
        </p:nvPicPr>
        <p:blipFill>
          <a:blip r:embed="rId5" r:link="rId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txStyles>
    <p:titleStyle>
      <a:lvl1pPr marL="914400" indent="-914400" algn="l" eaLnBrk="1" hangingPunct="1">
        <a:lnSpc>
          <a:spcPct val="100000"/>
        </a:lnSpc>
        <a:spcBef>
          <a:spcPct val="0"/>
        </a:spcBef>
        <a:buClrTx/>
        <a:buFontTx/>
        <a:buNone/>
        <a:defRPr sz="3600" b="1" baseline="0">
          <a:solidFill>
            <a:srgbClr val="262626"/>
          </a:solidFill>
          <a:latin typeface="Arial" panose="020B0604020202020204"/>
          <a:ea typeface="微软雅黑" panose="020B0503020204020204" pitchFamily="2" charset="-122"/>
          <a:sym typeface="Arial" panose="020B0604020202020204"/>
        </a:defRPr>
      </a:lvl1pPr>
    </p:titleStyle>
    <p:bodyStyle>
      <a:lvl1pPr marL="228600" indent="-228600" algn="l" defTabSz="914400" eaLnBrk="1" fontAlgn="base" hangingPunct="1">
        <a:lnSpc>
          <a:spcPct val="130000"/>
        </a:lnSpc>
        <a:spcBef>
          <a:spcPct val="0"/>
        </a:spcBef>
        <a:spcAft>
          <a:spcPts val="1000"/>
        </a:spcAft>
        <a:buClrTx/>
        <a:buFont typeface="Arial" panose="020B0604020202020204"/>
        <a:buChar char="●"/>
        <a:defRPr sz="1800" baseline="0">
          <a:solidFill>
            <a:srgbClr val="595959"/>
          </a:solidFill>
          <a:latin typeface="Arial" panose="020B0604020202020204"/>
          <a:ea typeface="微软雅黑" panose="020B0503020204020204" pitchFamily="2" charset="-122"/>
          <a:sym typeface="Arial" panose="020B0604020202020204"/>
        </a:defRPr>
      </a:lvl1pPr>
      <a:lvl2pPr marL="685800" indent="-228600" algn="l" defTabSz="914400" eaLnBrk="1" fontAlgn="base" hangingPunct="1">
        <a:lnSpc>
          <a:spcPct val="120000"/>
        </a:lnSpc>
        <a:spcBef>
          <a:spcPct val="0"/>
        </a:spcBef>
        <a:spcAft>
          <a:spcPts val="600"/>
        </a:spcAft>
        <a:buClrTx/>
        <a:buFont typeface="Arial" panose="020B0604020202020204"/>
        <a:buChar char="●"/>
        <a:defRPr sz="1600" baseline="0">
          <a:solidFill>
            <a:srgbClr val="595959"/>
          </a:solidFill>
          <a:latin typeface="Arial" panose="020B0604020202020204"/>
          <a:ea typeface="微软雅黑" panose="020B0503020204020204" pitchFamily="2" charset="-122"/>
          <a:sym typeface="Arial" panose="020B0604020202020204"/>
        </a:defRPr>
      </a:lvl2pPr>
      <a:lvl3pPr marL="1143000" indent="-228600" algn="l" defTabSz="914400" eaLnBrk="1" fontAlgn="base" hangingPunct="1">
        <a:lnSpc>
          <a:spcPct val="120000"/>
        </a:lnSpc>
        <a:spcBef>
          <a:spcPct val="0"/>
        </a:spcBef>
        <a:spcAft>
          <a:spcPts val="600"/>
        </a:spcAft>
        <a:buClrTx/>
        <a:buFont typeface="Arial" panose="020B0604020202020204"/>
        <a:buChar char="●"/>
        <a:defRPr sz="1600" baseline="0">
          <a:solidFill>
            <a:srgbClr val="595959"/>
          </a:solidFill>
          <a:latin typeface="Arial" panose="020B0604020202020204"/>
          <a:ea typeface="微软雅黑" panose="020B0503020204020204" pitchFamily="2" charset="-122"/>
          <a:sym typeface="Arial" panose="020B0604020202020204"/>
        </a:defRPr>
      </a:lvl3pPr>
      <a:lvl4pPr marL="1600200" indent="-228600" algn="l" defTabSz="914400" eaLnBrk="1" fontAlgn="base" hangingPunct="1">
        <a:lnSpc>
          <a:spcPct val="120000"/>
        </a:lnSpc>
        <a:spcBef>
          <a:spcPct val="0"/>
        </a:spcBef>
        <a:spcAft>
          <a:spcPts val="300"/>
        </a:spcAft>
        <a:buClrTx/>
        <a:buFont typeface="Wingdings" panose="05000000000000000000" pitchFamily="2" charset="2"/>
        <a:buChar char=""/>
        <a:defRPr sz="1400" baseline="0">
          <a:solidFill>
            <a:srgbClr val="595959"/>
          </a:solidFill>
          <a:latin typeface="Arial" panose="020B0604020202020204"/>
          <a:ea typeface="微软雅黑" panose="020B0503020204020204" pitchFamily="2" charset="-122"/>
          <a:sym typeface="Arial" panose="020B0604020202020204"/>
        </a:defRPr>
      </a:lvl4pPr>
      <a:lvl5pPr marL="2057400" indent="-228600" algn="l" defTabSz="914400" eaLnBrk="1" fontAlgn="base" hangingPunct="1">
        <a:lnSpc>
          <a:spcPct val="120000"/>
        </a:lnSpc>
        <a:spcBef>
          <a:spcPct val="0"/>
        </a:spcBef>
        <a:spcAft>
          <a:spcPts val="300"/>
        </a:spcAft>
        <a:buClrTx/>
        <a:buFont typeface="Arial" panose="020B0604020202020204"/>
        <a:buChar char="•"/>
        <a:defRPr sz="1400" baseline="0">
          <a:solidFill>
            <a:srgbClr val="595959"/>
          </a:solidFill>
          <a:latin typeface="Arial" panose="020B0604020202020204"/>
          <a:ea typeface="微软雅黑" panose="020B0503020204020204" pitchFamily="2" charset="-122"/>
          <a:sym typeface="Arial" panose="020B0604020202020204"/>
        </a:defRPr>
      </a:lvl5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9.png"/><Relationship Id="rId4" Type="http://schemas.microsoft.com/office/2007/relationships/media" Target="../media/audio1.wav"/><Relationship Id="rId3" Type="http://schemas.openxmlformats.org/officeDocument/2006/relationships/audio" Target="../media/audio1.wav"/><Relationship Id="rId2" Type="http://schemas.openxmlformats.org/officeDocument/2006/relationships/image" Target="../media/image18.pn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NULL" TargetMode="External"/><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NULL" TargetMode="External"/><Relationship Id="rId2" Type="http://schemas.openxmlformats.org/officeDocument/2006/relationships/image" Target="../media/image38.png"/><Relationship Id="rId1" Type="http://schemas.openxmlformats.org/officeDocument/2006/relationships/image" Target="../media/image37.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NULL" TargetMode="External"/><Relationship Id="rId2" Type="http://schemas.openxmlformats.org/officeDocument/2006/relationships/image" Target="../media/image40.png"/><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7.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49.jpeg"/><Relationship Id="rId1"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1.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NULL" TargetMode="External"/><Relationship Id="rId2" Type="http://schemas.openxmlformats.org/officeDocument/2006/relationships/image" Target="../media/image38.png"/><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png"/><Relationship Id="rId2" Type="http://schemas.openxmlformats.org/officeDocument/2006/relationships/image" Target="../media/image53.png"/><Relationship Id="rId1" Type="http://schemas.openxmlformats.org/officeDocument/2006/relationships/image" Target="../media/image52.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55.png"/><Relationship Id="rId1" Type="http://schemas.openxmlformats.org/officeDocument/2006/relationships/image" Target="../media/image54.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矩形 4097"/>
          <p:cNvSpPr/>
          <p:nvPr/>
        </p:nvSpPr>
        <p:spPr>
          <a:xfrm>
            <a:off x="3322638" y="1227138"/>
            <a:ext cx="5103812" cy="836612"/>
          </a:xfrm>
          <a:gradFill rotWithShape="0">
            <a:gsLst>
              <a:gs pos="0">
                <a:srgbClr val="000082"/>
              </a:gs>
              <a:gs pos="30000">
                <a:srgbClr val="66008F"/>
              </a:gs>
              <a:gs pos="64999">
                <a:srgbClr val="BA0066"/>
              </a:gs>
              <a:gs pos="89999">
                <a:srgbClr val="FF0000"/>
              </a:gs>
              <a:gs pos="100000">
                <a:srgbClr val="FF8200"/>
              </a:gs>
            </a:gsLst>
            <a:lin ang="5400000" scaled="1"/>
          </a:gradFill>
          <a:ln cmpd="sng">
            <a:miter lim="800000"/>
          </a:ln>
        </p:spPr>
        <p:txBody>
          <a:bodyPr fromWordArt="1">
            <a:prstTxWarp prst="textPlain">
              <a:avLst/>
            </a:prstTxWarp>
          </a:bodyPr>
          <a:lstStyle/>
          <a:p>
            <a:pPr algn="ctr"/>
            <a:r>
              <a:rPr sz="3600" b="1">
                <a:ln cmpd="sng"/>
                <a:gradFill rotWithShape="0">
                  <a:gsLst>
                    <a:gs pos="0">
                      <a:srgbClr val="000082"/>
                    </a:gs>
                    <a:gs pos="30000">
                      <a:srgbClr val="66008F"/>
                    </a:gs>
                    <a:gs pos="64999">
                      <a:srgbClr val="BA0066"/>
                    </a:gs>
                    <a:gs pos="89999">
                      <a:srgbClr val="FF0000"/>
                    </a:gs>
                    <a:gs pos="100000">
                      <a:srgbClr val="FF8200"/>
                    </a:gs>
                  </a:gsLst>
                  <a:lin ang="5400000" scaled="1"/>
                </a:gradFill>
                <a:latin typeface="微软雅黑" panose="020B0503020204020204" pitchFamily="2" charset="-122"/>
              </a:rPr>
              <a:t>8.美丽文字  民族瑰宝</a:t>
            </a:r>
            <a:endParaRPr sz="3600" b="1">
              <a:ln cmpd="sng"/>
              <a:gradFill rotWithShape="0">
                <a:gsLst>
                  <a:gs pos="0">
                    <a:srgbClr val="000082"/>
                  </a:gs>
                  <a:gs pos="30000">
                    <a:srgbClr val="66008F"/>
                  </a:gs>
                  <a:gs pos="64999">
                    <a:srgbClr val="BA0066"/>
                  </a:gs>
                  <a:gs pos="89999">
                    <a:srgbClr val="FF0000"/>
                  </a:gs>
                  <a:gs pos="100000">
                    <a:srgbClr val="FF8200"/>
                  </a:gs>
                </a:gsLst>
                <a:lin ang="5400000" scaled="1"/>
              </a:gradFill>
              <a:latin typeface="微软雅黑" panose="020B0503020204020204" pitchFamily="2" charset="-122"/>
            </a:endParaRPr>
          </a:p>
        </p:txBody>
      </p:sp>
      <p:sp>
        <p:nvSpPr>
          <p:cNvPr id="4099" name="矩形 4098"/>
          <p:cNvSpPr/>
          <p:nvPr/>
        </p:nvSpPr>
        <p:spPr>
          <a:xfrm>
            <a:off x="3959225" y="2740025"/>
            <a:ext cx="3732213" cy="869950"/>
          </a:xfrm>
          <a:solidFill>
            <a:srgbClr val="000000"/>
          </a:solidFill>
          <a:ln cmpd="sng">
            <a:miter lim="800000"/>
          </a:ln>
        </p:spPr>
        <p:txBody>
          <a:bodyPr fromWordArt="1">
            <a:prstTxWarp prst="textCanDown">
              <a:avLst/>
            </a:prstTxWarp>
          </a:bodyPr>
          <a:lstStyle/>
          <a:p>
            <a:pPr algn="ctr"/>
            <a:r>
              <a:rPr sz="3600" b="1">
                <a:ln cmpd="sng"/>
                <a:solidFill>
                  <a:srgbClr val="000000"/>
                </a:solidFill>
                <a:latin typeface="华文隶书" panose="02010800040101010101" charset="-122"/>
              </a:rPr>
              <a:t>第 一 课时</a:t>
            </a:r>
            <a:endParaRPr sz="3600" b="1">
              <a:ln cmpd="sng"/>
              <a:solidFill>
                <a:srgbClr val="000000"/>
              </a:solidFill>
              <a:latin typeface="华文隶书" panose="02010800040101010101" charset="-122"/>
            </a:endParaRPr>
          </a:p>
        </p:txBody>
      </p:sp>
      <p:sp>
        <p:nvSpPr>
          <p:cNvPr id="4100" name="矩形 4099"/>
          <p:cNvSpPr/>
          <p:nvPr/>
        </p:nvSpPr>
        <p:spPr>
          <a:xfrm>
            <a:off x="2711450" y="4022725"/>
            <a:ext cx="6321425" cy="1206500"/>
          </a:xfrm>
          <a:gradFill rotWithShape="0">
            <a:gsLst>
              <a:gs pos="0">
                <a:srgbClr val="000082"/>
              </a:gs>
              <a:gs pos="30000">
                <a:srgbClr val="66008F"/>
              </a:gs>
              <a:gs pos="64999">
                <a:srgbClr val="BA0066"/>
              </a:gs>
              <a:gs pos="89999">
                <a:srgbClr val="FF0000"/>
              </a:gs>
              <a:gs pos="100000">
                <a:srgbClr val="FF8200"/>
              </a:gs>
            </a:gsLst>
            <a:lin ang="5400000" scaled="1"/>
          </a:gradFill>
          <a:ln cmpd="sng">
            <a:miter lim="800000"/>
          </a:ln>
        </p:spPr>
        <p:txBody>
          <a:bodyPr fromWordArt="1">
            <a:prstTxWarp prst="textPlain">
              <a:avLst/>
            </a:prstTxWarp>
          </a:bodyPr>
          <a:lstStyle/>
          <a:p>
            <a:pPr algn="ctr"/>
            <a:r>
              <a:rPr sz="3600" b="1">
                <a:ln cmpd="sng"/>
                <a:gradFill rotWithShape="0">
                  <a:gsLst>
                    <a:gs pos="0">
                      <a:srgbClr val="000082"/>
                    </a:gs>
                    <a:gs pos="30000">
                      <a:srgbClr val="66008F"/>
                    </a:gs>
                    <a:gs pos="64999">
                      <a:srgbClr val="BA0066"/>
                    </a:gs>
                    <a:gs pos="89999">
                      <a:srgbClr val="FF0000"/>
                    </a:gs>
                    <a:gs pos="100000">
                      <a:srgbClr val="FF8200"/>
                    </a:gs>
                  </a:gsLst>
                  <a:lin ang="5400000" scaled="1"/>
                </a:gradFill>
                <a:latin typeface="微软雅黑" panose="020B0503020204020204" pitchFamily="2" charset="-122"/>
              </a:rPr>
              <a:t>丰富多样的文字
古老而优美的汉字</a:t>
            </a:r>
            <a:endParaRPr sz="3600" b="1">
              <a:ln cmpd="sng"/>
              <a:gradFill rotWithShape="0">
                <a:gsLst>
                  <a:gs pos="0">
                    <a:srgbClr val="000082"/>
                  </a:gs>
                  <a:gs pos="30000">
                    <a:srgbClr val="66008F"/>
                  </a:gs>
                  <a:gs pos="64999">
                    <a:srgbClr val="BA0066"/>
                  </a:gs>
                  <a:gs pos="89999">
                    <a:srgbClr val="FF0000"/>
                  </a:gs>
                  <a:gs pos="100000">
                    <a:srgbClr val="FF8200"/>
                  </a:gs>
                </a:gsLst>
                <a:lin ang="5400000" scaled="1"/>
              </a:gradFill>
              <a:latin typeface="微软雅黑" panose="020B0503020204020204" pitchFamily="2" charset="-122"/>
            </a:endParaRPr>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矩形: 圆角 7"/>
          <p:cNvSpPr/>
          <p:nvPr/>
        </p:nvSpPr>
        <p:spPr>
          <a:xfrm>
            <a:off x="857250" y="1709738"/>
            <a:ext cx="10434638" cy="3703637"/>
          </a:xfrm>
          <a:prstGeom prst="roundRect">
            <a:avLst>
              <a:gd name="adj" fmla="val 16667"/>
            </a:avLst>
          </a:prstGeom>
          <a:noFill/>
          <a:ln>
            <a:noFill/>
            <a:miter lim="800000"/>
          </a:ln>
        </p:spPr>
        <p:txBody>
          <a:bodyPr anchor="ctr" anchorCtr="0"/>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endParaRPr>
              <a:solidFill>
                <a:srgbClr val="FFFFFF"/>
              </a:solidFill>
            </a:endParaRPr>
          </a:p>
        </p:txBody>
      </p:sp>
      <p:sp>
        <p:nvSpPr>
          <p:cNvPr id="14339" name="文本框 8"/>
          <p:cNvSpPr/>
          <p:nvPr/>
        </p:nvSpPr>
        <p:spPr>
          <a:xfrm>
            <a:off x="5167313" y="2403475"/>
            <a:ext cx="6124575" cy="3041650"/>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15000"/>
              </a:lnSpc>
            </a:pPr>
            <a:r>
              <a:rPr lang="zh-CN" altLang="en-US" sz="2400">
                <a:latin typeface="黑体" panose="02010609060101010101" charset="-122"/>
                <a:ea typeface="黑体" panose="02010609060101010101" charset="-122"/>
                <a:sym typeface="黑体" panose="02010609060101010101" charset="-122"/>
              </a:rPr>
              <a:t>世界屋脊上的文字</a:t>
            </a:r>
            <a:r>
              <a:rPr lang="en-US" altLang="en-US" sz="2400">
                <a:latin typeface="黑体" panose="02010609060101010101" charset="-122"/>
                <a:ea typeface="黑体" panose="02010609060101010101" charset="-122"/>
                <a:sym typeface="黑体" panose="02010609060101010101" charset="-122"/>
              </a:rPr>
              <a:t>——</a:t>
            </a:r>
            <a:r>
              <a:rPr lang="zh-CN" altLang="en-US" sz="2400">
                <a:latin typeface="黑体" panose="02010609060101010101" charset="-122"/>
                <a:ea typeface="黑体" panose="02010609060101010101" charset="-122"/>
                <a:sym typeface="黑体" panose="02010609060101010101" charset="-122"/>
              </a:rPr>
              <a:t>藏文</a:t>
            </a:r>
            <a:endParaRPr lang="zh-CN" altLang="en-US" sz="2400">
              <a:latin typeface="黑体" panose="02010609060101010101" charset="-122"/>
              <a:ea typeface="黑体" panose="02010609060101010101" charset="-122"/>
              <a:sym typeface="黑体" panose="02010609060101010101" charset="-122"/>
            </a:endParaRPr>
          </a:p>
          <a:p>
            <a:pPr lvl="0" algn="just">
              <a:lnSpc>
                <a:spcPct val="115000"/>
              </a:lnSpc>
            </a:pPr>
            <a:r>
              <a:rPr lang="zh-CN" altLang="en-US" sz="2400">
                <a:latin typeface="黑体" panose="02010609060101010101" charset="-122"/>
                <a:ea typeface="黑体" panose="02010609060101010101" charset="-122"/>
                <a:sym typeface="黑体" panose="02010609060101010101" charset="-122"/>
              </a:rPr>
              <a:t>　　如果把世界上的文字按其“家乡”的海拔排成队，那么排在第一位的就是我国的藏文，有人称它是“世界屋脊上的文字”。</a:t>
            </a:r>
            <a:r>
              <a:rPr lang="en-US" altLang="en-US" sz="2400">
                <a:latin typeface="黑体" panose="02010609060101010101" charset="-122"/>
                <a:ea typeface="黑体" panose="02010609060101010101" charset="-122"/>
                <a:sym typeface="黑体" panose="02010609060101010101" charset="-122"/>
              </a:rPr>
              <a:t>1300</a:t>
            </a:r>
            <a:r>
              <a:rPr lang="zh-CN" altLang="en-US" sz="2400">
                <a:latin typeface="黑体" panose="02010609060101010101" charset="-122"/>
                <a:ea typeface="黑体" panose="02010609060101010101" charset="-122"/>
                <a:sym typeface="黑体" panose="02010609060101010101" charset="-122"/>
              </a:rPr>
              <a:t>多年前，松赞干布受梵文的启发，命人着手创制文字，这种文字就是现代藏文的前身，用藏文写成的古代文献浩如烟海。</a:t>
            </a:r>
            <a:endParaRPr lang="zh-CN" altLang="en-US" sz="2400">
              <a:latin typeface="黑体" panose="02010609060101010101" charset="-122"/>
              <a:ea typeface="黑体" panose="02010609060101010101" charset="-122"/>
              <a:sym typeface="黑体" panose="02010609060101010101" charset="-122"/>
            </a:endParaRPr>
          </a:p>
        </p:txBody>
      </p:sp>
      <p:pic>
        <p:nvPicPr>
          <p:cNvPr id="14340" name="图片 10"/>
          <p:cNvPicPr>
            <a:picLocks noChangeAspect="1"/>
          </p:cNvPicPr>
          <p:nvPr/>
        </p:nvPicPr>
        <p:blipFill>
          <a:blip r:embed="rId1"/>
          <a:stretch>
            <a:fillRect/>
          </a:stretch>
        </p:blipFill>
        <p:spPr>
          <a:xfrm>
            <a:off x="485775" y="515938"/>
            <a:ext cx="904875" cy="903287"/>
          </a:xfrm>
          <a:prstGeom prst="rect">
            <a:avLst/>
          </a:prstGeom>
          <a:noFill/>
          <a:ln>
            <a:noFill/>
            <a:miter lim="800000"/>
            <a:headEnd/>
            <a:tailEnd/>
          </a:ln>
        </p:spPr>
      </p:pic>
      <p:sp>
        <p:nvSpPr>
          <p:cNvPr id="14341" name="文本框 12"/>
          <p:cNvSpPr/>
          <p:nvPr/>
        </p:nvSpPr>
        <p:spPr>
          <a:xfrm>
            <a:off x="1525588" y="573088"/>
            <a:ext cx="1471612" cy="579437"/>
          </a:xfrm>
          <a:prstGeom prst="rect">
            <a:avLst/>
          </a:prstGeom>
          <a:noFill/>
          <a:ln>
            <a:no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3200" b="1">
                <a:solidFill>
                  <a:srgbClr val="6A9E50"/>
                </a:solidFill>
                <a:latin typeface="黑体" panose="02010609060101010101" charset="-122"/>
                <a:ea typeface="微软雅黑" panose="020B0503020204020204" pitchFamily="2" charset="-122"/>
                <a:sym typeface="黑体" panose="02010609060101010101" charset="-122"/>
              </a:rPr>
              <a:t>阅读角</a:t>
            </a:r>
            <a:endParaRPr lang="zh-CN" altLang="en-US" sz="3200" b="1">
              <a:solidFill>
                <a:srgbClr val="6A9E50"/>
              </a:solidFill>
              <a:latin typeface="黑体" panose="02010609060101010101" charset="-122"/>
              <a:ea typeface="微软雅黑" panose="020B0503020204020204" pitchFamily="2" charset="-122"/>
              <a:sym typeface="黑体" panose="02010609060101010101" charset="-122"/>
            </a:endParaRPr>
          </a:p>
        </p:txBody>
      </p:sp>
      <p:sp>
        <p:nvSpPr>
          <p:cNvPr id="14342" name="矩形 14341"/>
          <p:cNvSpPr/>
          <p:nvPr/>
        </p:nvSpPr>
        <p:spPr>
          <a:xfrm>
            <a:off x="4294188" y="687388"/>
            <a:ext cx="3995737" cy="61277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ln>
                <a:solidFill>
                  <a:srgbClr val="000000"/>
                </a:solidFill>
                <a:effectLst/>
                <a:latin typeface="微软雅黑" panose="020B0503020204020204" pitchFamily="2" charset="-122"/>
              </a:rPr>
              <a:t>丰富多样的文字</a:t>
            </a:r>
            <a:endParaRPr sz="3600" b="1">
              <a:ln cap="flat" cmpd="sng">
                <a:solidFill>
                  <a:prstClr val="black"/>
                </a:solidFill>
              </a:ln>
              <a:solidFill>
                <a:srgbClr val="000000"/>
              </a:solidFill>
              <a:effectLst/>
              <a:latin typeface="微软雅黑" panose="020B0503020204020204" pitchFamily="2" charset="-122"/>
            </a:endParaRPr>
          </a:p>
        </p:txBody>
      </p:sp>
      <p:pic>
        <p:nvPicPr>
          <p:cNvPr id="14343" name="图片 14342"/>
          <p:cNvPicPr>
            <a:picLocks noChangeAspect="1"/>
          </p:cNvPicPr>
          <p:nvPr/>
        </p:nvPicPr>
        <p:blipFill>
          <a:blip r:embed="rId2"/>
          <a:stretch>
            <a:fillRect/>
          </a:stretch>
        </p:blipFill>
        <p:spPr>
          <a:xfrm>
            <a:off x="239713" y="2297113"/>
            <a:ext cx="4875212" cy="3448050"/>
          </a:xfrm>
          <a:prstGeom prst="rect">
            <a:avLst/>
          </a:prstGeom>
          <a:noFill/>
          <a:ln>
            <a:noFill/>
            <a:miter lim="800000"/>
            <a:headEnd/>
            <a:tailEnd/>
          </a:ln>
          <a:effectLst/>
        </p:spPr>
      </p:pic>
      <p:sp>
        <p:nvSpPr>
          <p:cNvPr id="14344" name="矩形 14343"/>
          <p:cNvSpPr/>
          <p:nvPr/>
        </p:nvSpPr>
        <p:spPr>
          <a:xfrm>
            <a:off x="1054100" y="1549400"/>
            <a:ext cx="4449763" cy="519113"/>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微软雅黑" panose="020B0503020204020204" pitchFamily="2" charset="-122"/>
                <a:ea typeface="微软雅黑" panose="020B0503020204020204" pitchFamily="2" charset="-122"/>
                <a:sym typeface="黑体" panose="02010609060101010101" charset="-122"/>
              </a:rPr>
              <a:t>世界屋脊上的文字</a:t>
            </a:r>
            <a:r>
              <a:rPr lang="en-US" altLang="en-US" sz="2800" b="1">
                <a:latin typeface="微软雅黑" panose="020B0503020204020204" pitchFamily="2" charset="-122"/>
                <a:ea typeface="微软雅黑" panose="020B0503020204020204" pitchFamily="2" charset="-122"/>
                <a:sym typeface="黑体" panose="02010609060101010101" charset="-122"/>
              </a:rPr>
              <a:t>——</a:t>
            </a:r>
            <a:r>
              <a:rPr lang="zh-CN" altLang="en-US" sz="2800" b="1">
                <a:latin typeface="微软雅黑" panose="020B0503020204020204" pitchFamily="2" charset="-122"/>
                <a:ea typeface="微软雅黑" panose="020B0503020204020204" pitchFamily="2" charset="-122"/>
                <a:sym typeface="黑体" panose="02010609060101010101" charset="-122"/>
              </a:rPr>
              <a:t>藏文</a:t>
            </a:r>
            <a:endParaRPr lang="en-US" altLang="en-US" sz="2800" b="1">
              <a:latin typeface="微软雅黑" panose="020B0503020204020204" pitchFamily="2" charset="-122"/>
              <a:ea typeface="微软雅黑" panose="020B0503020204020204" pitchFamily="2" charset="-122"/>
            </a:endParaRPr>
          </a:p>
        </p:txBody>
      </p:sp>
      <p:pic>
        <p:nvPicPr>
          <p:cNvPr id="14345" name="NULL">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720138" y="1009650"/>
            <a:ext cx="1760537" cy="1177925"/>
          </a:xfrm>
          <a:prstGeom prst="rect">
            <a:avLst/>
          </a:prstGeom>
          <a:noFill/>
          <a:ln>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7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anim calcmode="lin" valueType="num">
                                      <p:cBhvr additive="base">
                                        <p:cTn id="7" dur="500" fill="hold"/>
                                        <p:tgtEl>
                                          <p:spTgt spid="14343"/>
                                        </p:tgtEl>
                                        <p:attrNameLst>
                                          <p:attrName>ppt_x</p:attrName>
                                        </p:attrNameLst>
                                      </p:cBhvr>
                                      <p:tavLst>
                                        <p:tav tm="0">
                                          <p:val>
                                            <p:strVal val="#ppt_x"/>
                                          </p:val>
                                        </p:tav>
                                        <p:tav tm="100000">
                                          <p:val>
                                            <p:strVal val="#ppt_x"/>
                                          </p:val>
                                        </p:tav>
                                      </p:tavLst>
                                    </p:anim>
                                    <p:anim calcmode="lin" valueType="num">
                                      <p:cBhvr additive="base">
                                        <p:cTn id="8" dur="500" fill="hold"/>
                                        <p:tgtEl>
                                          <p:spTgt spid="143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additive="base">
                                        <p:cTn id="13" dur="500" fill="hold"/>
                                        <p:tgtEl>
                                          <p:spTgt spid="14339"/>
                                        </p:tgtEl>
                                        <p:attrNameLst>
                                          <p:attrName>ppt_x</p:attrName>
                                        </p:attrNameLst>
                                      </p:cBhvr>
                                      <p:tavLst>
                                        <p:tav tm="0">
                                          <p:val>
                                            <p:strVal val="#ppt_x"/>
                                          </p:val>
                                        </p:tav>
                                        <p:tav tm="100000">
                                          <p:val>
                                            <p:strVal val="#ppt_x"/>
                                          </p:val>
                                        </p:tav>
                                      </p:tavLst>
                                    </p:anim>
                                    <p:anim calcmode="lin" valueType="num">
                                      <p:cBhvr additive="base">
                                        <p:cTn id="14"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ppt_x"/>
                                          </p:val>
                                        </p:tav>
                                        <p:tav tm="100000">
                                          <p:val>
                                            <p:strVal val="#ppt_x"/>
                                          </p:val>
                                        </p:tav>
                                      </p:tavLst>
                                    </p:anim>
                                    <p:anim calcmode="lin" valueType="num">
                                      <p:cBhvr additive="base">
                                        <p:cTn id="20" dur="500" fill="hold"/>
                                        <p:tgtEl>
                                          <p:spTgt spid="143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Prev" delay="0">
                      <p:tgtEl>
                        <p:sldTgt/>
                      </p:tgtEl>
                    </p:cond>
                    <p:cond evt="onStopAudio" delay="0">
                      <p:tgtEl>
                        <p:sldTgt/>
                      </p:tgtEl>
                    </p:cond>
                  </p:endCondLst>
                </p:cTn>
                <p:tgtEl>
                  <p:spTgt spid="14345"/>
                </p:tgtEl>
              </p:cMediaNode>
            </p:audio>
          </p:childTnLst>
        </p:cTn>
      </p:par>
    </p:tnLst>
    <p:bldLst>
      <p:bldP spid="143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p:nvPr/>
        </p:nvSpPr>
        <p:spPr>
          <a:xfrm>
            <a:off x="444500" y="3790950"/>
            <a:ext cx="2316163" cy="457200"/>
          </a:xfrm>
          <a:prstGeom prst="rect">
            <a:avLst/>
          </a:prstGeom>
          <a:noFill/>
          <a:ln>
            <a:noFill/>
            <a:miter lim="800000"/>
          </a:ln>
        </p:spPr>
        <p:txBody>
          <a:bodyPr wrap="non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400" b="1">
                <a:latin typeface="楷体" panose="02010609060101010101" pitchFamily="1" charset="-122"/>
                <a:ea typeface="楷体" panose="02010609060101010101" pitchFamily="1" charset="-122"/>
                <a:sym typeface="楷体" panose="02010609060101010101" pitchFamily="1" charset="-122"/>
              </a:rPr>
              <a:t>锡伯族</a:t>
            </a:r>
            <a:r>
              <a:rPr lang="en-US" altLang="en-US" sz="2400" b="1">
                <a:latin typeface="楷体" panose="02010609060101010101" pitchFamily="1" charset="-122"/>
                <a:ea typeface="楷体" panose="02010609060101010101" pitchFamily="1" charset="-122"/>
                <a:sym typeface="楷体" panose="02010609060101010101" pitchFamily="1" charset="-122"/>
              </a:rPr>
              <a:t>—</a:t>
            </a:r>
            <a:r>
              <a:rPr lang="zh-CN" altLang="en-US" sz="2400" b="1">
                <a:latin typeface="楷体" panose="02010609060101010101" pitchFamily="1" charset="-122"/>
                <a:ea typeface="楷体" panose="02010609060101010101" pitchFamily="1" charset="-122"/>
                <a:sym typeface="楷体" panose="02010609060101010101" pitchFamily="1" charset="-122"/>
              </a:rPr>
              <a:t>锡伯文</a:t>
            </a:r>
            <a:endParaRPr lang="zh-CN" altLang="en-US" sz="2400" b="1">
              <a:latin typeface="楷体" panose="02010609060101010101" pitchFamily="1" charset="-122"/>
              <a:ea typeface="楷体" panose="02010609060101010101" pitchFamily="1" charset="-122"/>
              <a:sym typeface="楷体" panose="02010609060101010101" pitchFamily="1" charset="-122"/>
            </a:endParaRPr>
          </a:p>
        </p:txBody>
      </p:sp>
      <p:pic>
        <p:nvPicPr>
          <p:cNvPr id="15363" name="Picture 2" descr="https://timgsa.baidu.com/timg?image&amp;quality=80&amp;size=b9999_10000&amp;sec=1573873036674&amp;di=7a1bd926854698e8bed805255c641134&amp;imgtype=0&amp;src=http%3A%2F%2Fs16.sinaimg.cn%2Fbmiddle%2F59a715dcg5fcf2060a0ff"/>
          <p:cNvPicPr>
            <a:picLocks noChangeAspect="1"/>
          </p:cNvPicPr>
          <p:nvPr/>
        </p:nvPicPr>
        <p:blipFill>
          <a:blip r:embed="rId1"/>
          <a:stretch>
            <a:fillRect/>
          </a:stretch>
        </p:blipFill>
        <p:spPr>
          <a:xfrm>
            <a:off x="3781425" y="1430338"/>
            <a:ext cx="3657600" cy="2468562"/>
          </a:xfrm>
          <a:prstGeom prst="rect">
            <a:avLst/>
          </a:prstGeom>
          <a:noFill/>
          <a:ln>
            <a:noFill/>
            <a:miter lim="800000"/>
            <a:headEnd/>
            <a:tailEnd/>
          </a:ln>
        </p:spPr>
      </p:pic>
      <p:sp>
        <p:nvSpPr>
          <p:cNvPr id="15364" name="文本框 5"/>
          <p:cNvSpPr/>
          <p:nvPr/>
        </p:nvSpPr>
        <p:spPr>
          <a:xfrm>
            <a:off x="4300538" y="3841750"/>
            <a:ext cx="3387725" cy="457200"/>
          </a:xfrm>
          <a:prstGeom prst="rect">
            <a:avLst/>
          </a:prstGeom>
          <a:noFill/>
          <a:ln>
            <a:no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400" b="1">
                <a:latin typeface="楷体" panose="02010609060101010101" pitchFamily="1" charset="-122"/>
                <a:ea typeface="楷体" panose="02010609060101010101" pitchFamily="1" charset="-122"/>
                <a:sym typeface="楷体" panose="02010609060101010101" pitchFamily="1" charset="-122"/>
              </a:rPr>
              <a:t>满族</a:t>
            </a:r>
            <a:r>
              <a:rPr lang="en-US" altLang="en-US" sz="2400" b="1">
                <a:latin typeface="楷体" panose="02010609060101010101" pitchFamily="1" charset="-122"/>
                <a:ea typeface="楷体" panose="02010609060101010101" pitchFamily="1" charset="-122"/>
                <a:sym typeface="楷体" panose="02010609060101010101" pitchFamily="1" charset="-122"/>
              </a:rPr>
              <a:t>—</a:t>
            </a:r>
            <a:r>
              <a:rPr lang="zh-CN" altLang="en-US" sz="2400" b="1">
                <a:latin typeface="楷体" panose="02010609060101010101" pitchFamily="1" charset="-122"/>
                <a:ea typeface="楷体" panose="02010609060101010101" pitchFamily="1" charset="-122"/>
                <a:sym typeface="楷体" panose="02010609060101010101" pitchFamily="1" charset="-122"/>
              </a:rPr>
              <a:t>满文</a:t>
            </a:r>
            <a:endParaRPr lang="zh-CN" altLang="en-US" sz="2400" b="1">
              <a:latin typeface="楷体" panose="02010609060101010101" pitchFamily="1" charset="-122"/>
              <a:ea typeface="楷体" panose="02010609060101010101" pitchFamily="1" charset="-122"/>
              <a:sym typeface="楷体" panose="02010609060101010101" pitchFamily="1" charset="-122"/>
            </a:endParaRPr>
          </a:p>
        </p:txBody>
      </p:sp>
      <p:pic>
        <p:nvPicPr>
          <p:cNvPr id="15365" name="Picture 2" descr="https://timgsa.baidu.com/timg?image&amp;quality=80&amp;size=b9999_10000&amp;sec=1573873400600&amp;di=83e6f6930708f45784f685ca9ebdb20c&amp;imgtype=0&amp;src=http%3A%2F%2Fs9.rr.itc.cn%2Fr%2FwapChange%2F20169_14_10%2Fa56xcv7077631768352.jpg"/>
          <p:cNvPicPr>
            <a:picLocks noChangeAspect="1"/>
          </p:cNvPicPr>
          <p:nvPr/>
        </p:nvPicPr>
        <p:blipFill>
          <a:blip r:embed="rId2"/>
          <a:stretch>
            <a:fillRect/>
          </a:stretch>
        </p:blipFill>
        <p:spPr>
          <a:xfrm>
            <a:off x="7531100" y="1558925"/>
            <a:ext cx="3789363" cy="2355850"/>
          </a:xfrm>
          <a:prstGeom prst="rect">
            <a:avLst/>
          </a:prstGeom>
          <a:noFill/>
          <a:ln>
            <a:noFill/>
            <a:miter lim="800000"/>
            <a:headEnd/>
            <a:tailEnd/>
          </a:ln>
        </p:spPr>
      </p:pic>
      <p:sp>
        <p:nvSpPr>
          <p:cNvPr id="15366" name="TextBox 4"/>
          <p:cNvSpPr/>
          <p:nvPr/>
        </p:nvSpPr>
        <p:spPr>
          <a:xfrm>
            <a:off x="8559800" y="3898900"/>
            <a:ext cx="1706563" cy="457200"/>
          </a:xfrm>
          <a:prstGeom prst="rect">
            <a:avLst/>
          </a:prstGeom>
          <a:noFill/>
          <a:ln>
            <a:noFill/>
            <a:miter lim="800000"/>
          </a:ln>
        </p:spPr>
        <p:txBody>
          <a:bodyPr wrap="non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400" b="1">
                <a:latin typeface="微软雅黑" panose="020B0503020204020204" pitchFamily="2" charset="-122"/>
                <a:ea typeface="微软雅黑" panose="020B0503020204020204" pitchFamily="2" charset="-122"/>
                <a:sym typeface="楷体" panose="02010609060101010101" pitchFamily="1" charset="-122"/>
              </a:rPr>
              <a:t>羌族</a:t>
            </a:r>
            <a:r>
              <a:rPr lang="en-US" altLang="en-US" sz="2400" b="1">
                <a:latin typeface="微软雅黑" panose="020B0503020204020204" pitchFamily="2" charset="-122"/>
                <a:ea typeface="微软雅黑" panose="020B0503020204020204" pitchFamily="2" charset="-122"/>
                <a:sym typeface="楷体" panose="02010609060101010101" pitchFamily="1" charset="-122"/>
              </a:rPr>
              <a:t>—</a:t>
            </a:r>
            <a:r>
              <a:rPr lang="zh-CN" altLang="en-US" sz="2400" b="1">
                <a:latin typeface="微软雅黑" panose="020B0503020204020204" pitchFamily="2" charset="-122"/>
                <a:ea typeface="微软雅黑" panose="020B0503020204020204" pitchFamily="2" charset="-122"/>
                <a:sym typeface="楷体" panose="02010609060101010101" pitchFamily="1" charset="-122"/>
              </a:rPr>
              <a:t>羌文</a:t>
            </a:r>
            <a:endParaRPr lang="zh-CN" altLang="en-US" sz="2400" b="1">
              <a:latin typeface="微软雅黑" panose="020B0503020204020204" pitchFamily="2" charset="-122"/>
              <a:ea typeface="微软雅黑" panose="020B0503020204020204" pitchFamily="2" charset="-122"/>
              <a:sym typeface="楷体" panose="02010609060101010101" pitchFamily="1" charset="-122"/>
            </a:endParaRPr>
          </a:p>
        </p:txBody>
      </p:sp>
      <p:pic>
        <p:nvPicPr>
          <p:cNvPr id="15367" name="Picture 4" descr="https://timgsa.baidu.com/timg?image&amp;quality=80&amp;size=b9999_10000&amp;sec=1573873841047&amp;di=5073c053a417ab8fd774b51b56dce226&amp;imgtype=0&amp;src=http%3A%2F%2Fimg1.ph.126.net%2FNqSoZ55hd87HXcFOIY9xzQ%3D%3D%2F3755720614350294754.jpg"/>
          <p:cNvPicPr>
            <a:picLocks noChangeAspect="1"/>
          </p:cNvPicPr>
          <p:nvPr/>
        </p:nvPicPr>
        <p:blipFill>
          <a:blip r:embed="rId3"/>
          <a:stretch>
            <a:fillRect/>
          </a:stretch>
        </p:blipFill>
        <p:spPr>
          <a:xfrm>
            <a:off x="990600" y="4475163"/>
            <a:ext cx="4795838" cy="2217737"/>
          </a:xfrm>
          <a:prstGeom prst="rect">
            <a:avLst/>
          </a:prstGeom>
          <a:noFill/>
          <a:ln>
            <a:noFill/>
            <a:miter lim="800000"/>
            <a:headEnd/>
            <a:tailEnd/>
          </a:ln>
        </p:spPr>
      </p:pic>
      <p:sp>
        <p:nvSpPr>
          <p:cNvPr id="15368" name="文本框 7"/>
          <p:cNvSpPr/>
          <p:nvPr/>
        </p:nvSpPr>
        <p:spPr>
          <a:xfrm>
            <a:off x="377825" y="4511675"/>
            <a:ext cx="549275" cy="2327275"/>
          </a:xfrm>
          <a:prstGeom prst="rect">
            <a:avLst/>
          </a:prstGeom>
          <a:noFill/>
          <a:ln>
            <a:noFill/>
            <a:miter lim="800000"/>
          </a:ln>
        </p:spPr>
        <p:txBody>
          <a:bodyPr vert="horz"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400" b="1">
                <a:latin typeface="微软雅黑" panose="020B0503020204020204" pitchFamily="2" charset="-122"/>
                <a:ea typeface="微软雅黑" panose="020B0503020204020204" pitchFamily="2" charset="-122"/>
                <a:sym typeface="楷体" panose="02010609060101010101" pitchFamily="1" charset="-122"/>
              </a:rPr>
              <a:t>土家族</a:t>
            </a:r>
            <a:r>
              <a:rPr lang="en-US" altLang="en-US" sz="2400" b="1">
                <a:latin typeface="微软雅黑" panose="020B0503020204020204" pitchFamily="2" charset="-122"/>
                <a:ea typeface="微软雅黑" panose="020B0503020204020204" pitchFamily="2" charset="-122"/>
                <a:sym typeface="楷体" panose="02010609060101010101" pitchFamily="1" charset="-122"/>
              </a:rPr>
              <a:t>—</a:t>
            </a:r>
            <a:r>
              <a:rPr lang="zh-CN" altLang="en-US" sz="2400" b="1">
                <a:latin typeface="微软雅黑" panose="020B0503020204020204" pitchFamily="2" charset="-122"/>
                <a:ea typeface="微软雅黑" panose="020B0503020204020204" pitchFamily="2" charset="-122"/>
                <a:sym typeface="楷体" panose="02010609060101010101" pitchFamily="1" charset="-122"/>
              </a:rPr>
              <a:t>土文</a:t>
            </a:r>
            <a:endParaRPr lang="zh-CN" altLang="en-US" sz="2400" b="1">
              <a:latin typeface="微软雅黑" panose="020B0503020204020204" pitchFamily="2" charset="-122"/>
              <a:ea typeface="微软雅黑" panose="020B0503020204020204" pitchFamily="2" charset="-122"/>
              <a:sym typeface="楷体" panose="02010609060101010101" pitchFamily="1" charset="-122"/>
            </a:endParaRPr>
          </a:p>
        </p:txBody>
      </p:sp>
      <p:pic>
        <p:nvPicPr>
          <p:cNvPr id="15369" name="Picture 2" descr="https://timgsa.baidu.com/timg?image&amp;quality=80&amp;size=b9999_10000&amp;sec=1573873680155&amp;di=6b48d7179f0b7cf923e5f33e87396d72&amp;imgtype=jpg&amp;src=http%3A%2F%2Fimg0.imgtn.bdimg.com%2Fit%2Fu%3D4089447605%2C2669539191%26fm%3D214%26gp%3D0.jpg"/>
          <p:cNvPicPr>
            <a:picLocks noChangeAspect="1"/>
          </p:cNvPicPr>
          <p:nvPr/>
        </p:nvPicPr>
        <p:blipFill>
          <a:blip r:embed="rId4"/>
          <a:stretch>
            <a:fillRect/>
          </a:stretch>
        </p:blipFill>
        <p:spPr>
          <a:xfrm>
            <a:off x="6216650" y="4402138"/>
            <a:ext cx="4695825" cy="2347912"/>
          </a:xfrm>
          <a:prstGeom prst="rect">
            <a:avLst/>
          </a:prstGeom>
          <a:noFill/>
          <a:ln>
            <a:noFill/>
            <a:miter lim="800000"/>
            <a:headEnd/>
            <a:tailEnd/>
          </a:ln>
        </p:spPr>
      </p:pic>
      <p:sp>
        <p:nvSpPr>
          <p:cNvPr id="15370" name="文本框 10"/>
          <p:cNvSpPr/>
          <p:nvPr/>
        </p:nvSpPr>
        <p:spPr>
          <a:xfrm>
            <a:off x="11356975" y="4691063"/>
            <a:ext cx="547688" cy="1916112"/>
          </a:xfrm>
          <a:prstGeom prst="rect">
            <a:avLst/>
          </a:prstGeom>
          <a:noFill/>
          <a:ln>
            <a:noFill/>
            <a:miter lim="800000"/>
          </a:ln>
        </p:spPr>
        <p:txBody>
          <a:bodyPr vert="horz"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400" b="1">
                <a:latin typeface="微软雅黑" panose="020B0503020204020204" pitchFamily="2" charset="-122"/>
                <a:ea typeface="微软雅黑" panose="020B0503020204020204" pitchFamily="2" charset="-122"/>
                <a:sym typeface="楷体" panose="02010609060101010101" pitchFamily="1" charset="-122"/>
              </a:rPr>
              <a:t>瑶族</a:t>
            </a:r>
            <a:r>
              <a:rPr lang="en-US" altLang="en-US" sz="2400" b="1">
                <a:latin typeface="微软雅黑" panose="020B0503020204020204" pitchFamily="2" charset="-122"/>
                <a:ea typeface="微软雅黑" panose="020B0503020204020204" pitchFamily="2" charset="-122"/>
                <a:sym typeface="楷体" panose="02010609060101010101" pitchFamily="1" charset="-122"/>
              </a:rPr>
              <a:t>—</a:t>
            </a:r>
            <a:r>
              <a:rPr lang="zh-CN" altLang="en-US" sz="2400" b="1">
                <a:latin typeface="微软雅黑" panose="020B0503020204020204" pitchFamily="2" charset="-122"/>
                <a:ea typeface="微软雅黑" panose="020B0503020204020204" pitchFamily="2" charset="-122"/>
                <a:sym typeface="楷体" panose="02010609060101010101" pitchFamily="1" charset="-122"/>
              </a:rPr>
              <a:t>瑶文</a:t>
            </a:r>
            <a:endParaRPr lang="zh-CN" altLang="en-US" sz="2400" b="1">
              <a:latin typeface="微软雅黑" panose="020B0503020204020204" pitchFamily="2" charset="-122"/>
              <a:ea typeface="微软雅黑" panose="020B0503020204020204" pitchFamily="2" charset="-122"/>
              <a:sym typeface="楷体" panose="02010609060101010101" pitchFamily="1" charset="-122"/>
            </a:endParaRPr>
          </a:p>
        </p:txBody>
      </p:sp>
      <p:pic>
        <p:nvPicPr>
          <p:cNvPr id="15371" name="Picture 14" descr="http://gss0.baidu.com/-vo3dSag_xI4khGko9WTAnF6hhy/zhidao/pic/item/21a4462309f7905225a1f24c0cf3d7ca7bcbd502.jpg"/>
          <p:cNvPicPr>
            <a:picLocks noChangeAspect="1"/>
          </p:cNvPicPr>
          <p:nvPr/>
        </p:nvPicPr>
        <p:blipFill>
          <a:blip r:embed="rId5"/>
          <a:stretch>
            <a:fillRect/>
          </a:stretch>
        </p:blipFill>
        <p:spPr>
          <a:xfrm>
            <a:off x="392113" y="1473200"/>
            <a:ext cx="3151187" cy="2379663"/>
          </a:xfrm>
          <a:prstGeom prst="rect">
            <a:avLst/>
          </a:prstGeom>
          <a:noFill/>
          <a:ln cmpd="sng">
            <a:solidFill>
              <a:schemeClr val="tx1"/>
            </a:solidFill>
            <a:miter lim="800000"/>
            <a:headEnd/>
            <a:tailEnd/>
          </a:ln>
        </p:spPr>
      </p:pic>
      <p:sp>
        <p:nvSpPr>
          <p:cNvPr id="15372" name="矩形 15371"/>
          <p:cNvSpPr/>
          <p:nvPr/>
        </p:nvSpPr>
        <p:spPr>
          <a:xfrm>
            <a:off x="4237038" y="412750"/>
            <a:ext cx="3995737" cy="61277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ln>
                <a:solidFill>
                  <a:srgbClr val="000000"/>
                </a:solidFill>
                <a:effectLst/>
                <a:latin typeface="微软雅黑" panose="020B0503020204020204" pitchFamily="2" charset="-122"/>
              </a:rPr>
              <a:t>丰富多样的文字</a:t>
            </a:r>
            <a:endParaRPr sz="3600" b="1">
              <a:ln cap="flat" cmpd="sng">
                <a:solidFill>
                  <a:prstClr val="black"/>
                </a:solidFill>
              </a:ln>
              <a:solidFill>
                <a:srgbClr val="000000"/>
              </a:solidFill>
              <a:effectLst/>
              <a:latin typeface="微软雅黑" panose="020B0503020204020204" pitchFamily="2" charset="-122"/>
            </a:endParaRPr>
          </a:p>
        </p:txBody>
      </p:sp>
      <p:grpSp>
        <p:nvGrpSpPr>
          <p:cNvPr id="15373" name="组合 15372"/>
          <p:cNvGrpSpPr/>
          <p:nvPr/>
        </p:nvGrpSpPr>
        <p:grpSpPr>
          <a:xfrm>
            <a:off x="173038" y="403225"/>
            <a:ext cx="2316162" cy="581025"/>
            <a:chOff x="0" y="0"/>
            <a:chExt cx="1929088" cy="503931"/>
          </a:xfrm>
        </p:grpSpPr>
        <p:pic>
          <p:nvPicPr>
            <p:cNvPr id="15374" name="图片 5"/>
            <p:cNvPicPr>
              <a:picLocks noChangeAspect="1"/>
            </p:cNvPicPr>
            <p:nvPr/>
          </p:nvPicPr>
          <p:blipFill>
            <a:blip r:embed="rId6"/>
            <a:stretch>
              <a:fillRect/>
            </a:stretch>
          </p:blipFill>
          <p:spPr>
            <a:xfrm>
              <a:off x="0" y="0"/>
              <a:ext cx="1929088" cy="503931"/>
            </a:xfrm>
            <a:prstGeom prst="rect">
              <a:avLst/>
            </a:prstGeom>
            <a:noFill/>
            <a:ln>
              <a:noFill/>
              <a:miter lim="800000"/>
              <a:headEnd/>
              <a:tailEnd/>
            </a:ln>
            <a:effectLst/>
          </p:spPr>
        </p:pic>
        <p:sp>
          <p:nvSpPr>
            <p:cNvPr id="15375" name="TextBox 13"/>
            <p:cNvSpPr/>
            <p:nvPr/>
          </p:nvSpPr>
          <p:spPr>
            <a:xfrm>
              <a:off x="408061" y="21134"/>
              <a:ext cx="1112964" cy="46236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latin typeface="Arial" panose="020B0604020202020204"/>
                  <a:ea typeface="微软雅黑" panose="020B0503020204020204" pitchFamily="2" charset="-122"/>
                </a:rPr>
                <a:t>阅读角</a:t>
              </a:r>
              <a:endParaRPr lang="zh-CN" altLang="en-US" sz="2800" b="1">
                <a:latin typeface="Arial" panose="020B0604020202020204"/>
                <a:ea typeface="微软雅黑" panose="020B0503020204020204" pitchFamily="2" charset="-122"/>
              </a:endParaRPr>
            </a:p>
          </p:txBody>
        </p:sp>
      </p:grpSp>
      <p:sp>
        <p:nvSpPr>
          <p:cNvPr id="15376" name="矩形 15375"/>
          <p:cNvSpPr/>
          <p:nvPr/>
        </p:nvSpPr>
        <p:spPr>
          <a:xfrm>
            <a:off x="731838" y="958850"/>
            <a:ext cx="3027680" cy="953135"/>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黑体" panose="02010609060101010101" charset="-122"/>
                <a:ea typeface="微软雅黑" panose="020B0503020204020204" pitchFamily="2" charset="-122"/>
                <a:sym typeface="Times New Roman" panose="02020603050405020304" pitchFamily="2" charset="0"/>
              </a:rPr>
              <a:t>说说你知道的文字</a:t>
            </a:r>
            <a:endParaRPr lang="zh-CN" altLang="en-US" sz="2800" b="1">
              <a:latin typeface="黑体" panose="02010609060101010101" charset="-122"/>
              <a:ea typeface="微软雅黑" panose="020B0503020204020204" pitchFamily="2" charset="-122"/>
              <a:sym typeface="黑体" panose="02010609060101010101" charset="-122"/>
            </a:endParaRPr>
          </a:p>
          <a:p>
            <a:pPr lvl="0"/>
            <a:endParaRPr lang="en-US" altLang="en-US" sz="2800" b="1">
              <a:ea typeface="微软雅黑" panose="020B0503020204020204"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additive="base">
                                        <p:cTn id="7" dur="500" fill="hold"/>
                                        <p:tgtEl>
                                          <p:spTgt spid="15371"/>
                                        </p:tgtEl>
                                        <p:attrNameLst>
                                          <p:attrName>ppt_x</p:attrName>
                                        </p:attrNameLst>
                                      </p:cBhvr>
                                      <p:tavLst>
                                        <p:tav tm="0">
                                          <p:val>
                                            <p:strVal val="#ppt_x"/>
                                          </p:val>
                                        </p:tav>
                                        <p:tav tm="100000">
                                          <p:val>
                                            <p:strVal val="#ppt_x"/>
                                          </p:val>
                                        </p:tav>
                                      </p:tavLst>
                                    </p:anim>
                                    <p:anim calcmode="lin" valueType="num">
                                      <p:cBhvr additive="base">
                                        <p:cTn id="8" dur="500" fill="hold"/>
                                        <p:tgtEl>
                                          <p:spTgt spid="1537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362"/>
                                        </p:tgtEl>
                                        <p:attrNameLst>
                                          <p:attrName>style.visibility</p:attrName>
                                        </p:attrNameLst>
                                      </p:cBhvr>
                                      <p:to>
                                        <p:strVal val="visible"/>
                                      </p:to>
                                    </p:set>
                                    <p:anim calcmode="lin" valueType="num">
                                      <p:cBhvr additive="base">
                                        <p:cTn id="11" dur="500" fill="hold"/>
                                        <p:tgtEl>
                                          <p:spTgt spid="15362"/>
                                        </p:tgtEl>
                                        <p:attrNameLst>
                                          <p:attrName>ppt_x</p:attrName>
                                        </p:attrNameLst>
                                      </p:cBhvr>
                                      <p:tavLst>
                                        <p:tav tm="0">
                                          <p:val>
                                            <p:strVal val="#ppt_x"/>
                                          </p:val>
                                        </p:tav>
                                        <p:tav tm="100000">
                                          <p:val>
                                            <p:strVal val="#ppt_x"/>
                                          </p:val>
                                        </p:tav>
                                      </p:tavLst>
                                    </p:anim>
                                    <p:anim calcmode="lin" valueType="num">
                                      <p:cBhvr additive="base">
                                        <p:cTn id="12"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363"/>
                                        </p:tgtEl>
                                        <p:attrNameLst>
                                          <p:attrName>style.visibility</p:attrName>
                                        </p:attrNameLst>
                                      </p:cBhvr>
                                      <p:to>
                                        <p:strVal val="visible"/>
                                      </p:to>
                                    </p:set>
                                    <p:anim calcmode="lin" valueType="num">
                                      <p:cBhvr additive="base">
                                        <p:cTn id="17" dur="500" fill="hold"/>
                                        <p:tgtEl>
                                          <p:spTgt spid="15363"/>
                                        </p:tgtEl>
                                        <p:attrNameLst>
                                          <p:attrName>ppt_x</p:attrName>
                                        </p:attrNameLst>
                                      </p:cBhvr>
                                      <p:tavLst>
                                        <p:tav tm="0">
                                          <p:val>
                                            <p:strVal val="#ppt_x"/>
                                          </p:val>
                                        </p:tav>
                                        <p:tav tm="100000">
                                          <p:val>
                                            <p:strVal val="#ppt_x"/>
                                          </p:val>
                                        </p:tav>
                                      </p:tavLst>
                                    </p:anim>
                                    <p:anim calcmode="lin" valueType="num">
                                      <p:cBhvr additive="base">
                                        <p:cTn id="18" dur="500" fill="hold"/>
                                        <p:tgtEl>
                                          <p:spTgt spid="1536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364"/>
                                        </p:tgtEl>
                                        <p:attrNameLst>
                                          <p:attrName>style.visibility</p:attrName>
                                        </p:attrNameLst>
                                      </p:cBhvr>
                                      <p:to>
                                        <p:strVal val="visible"/>
                                      </p:to>
                                    </p:set>
                                    <p:anim calcmode="lin" valueType="num">
                                      <p:cBhvr additive="base">
                                        <p:cTn id="21" dur="500" fill="hold"/>
                                        <p:tgtEl>
                                          <p:spTgt spid="15364"/>
                                        </p:tgtEl>
                                        <p:attrNameLst>
                                          <p:attrName>ppt_x</p:attrName>
                                        </p:attrNameLst>
                                      </p:cBhvr>
                                      <p:tavLst>
                                        <p:tav tm="0">
                                          <p:val>
                                            <p:strVal val="#ppt_x"/>
                                          </p:val>
                                        </p:tav>
                                        <p:tav tm="100000">
                                          <p:val>
                                            <p:strVal val="#ppt_x"/>
                                          </p:val>
                                        </p:tav>
                                      </p:tavLst>
                                    </p:anim>
                                    <p:anim calcmode="lin" valueType="num">
                                      <p:cBhvr additive="base">
                                        <p:cTn id="22"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365"/>
                                        </p:tgtEl>
                                        <p:attrNameLst>
                                          <p:attrName>style.visibility</p:attrName>
                                        </p:attrNameLst>
                                      </p:cBhvr>
                                      <p:to>
                                        <p:strVal val="visible"/>
                                      </p:to>
                                    </p:set>
                                    <p:anim calcmode="lin" valueType="num">
                                      <p:cBhvr additive="base">
                                        <p:cTn id="27" dur="500" fill="hold"/>
                                        <p:tgtEl>
                                          <p:spTgt spid="15365"/>
                                        </p:tgtEl>
                                        <p:attrNameLst>
                                          <p:attrName>ppt_x</p:attrName>
                                        </p:attrNameLst>
                                      </p:cBhvr>
                                      <p:tavLst>
                                        <p:tav tm="0">
                                          <p:val>
                                            <p:strVal val="#ppt_x"/>
                                          </p:val>
                                        </p:tav>
                                        <p:tav tm="100000">
                                          <p:val>
                                            <p:strVal val="#ppt_x"/>
                                          </p:val>
                                        </p:tav>
                                      </p:tavLst>
                                    </p:anim>
                                    <p:anim calcmode="lin" valueType="num">
                                      <p:cBhvr additive="base">
                                        <p:cTn id="28" dur="500" fill="hold"/>
                                        <p:tgtEl>
                                          <p:spTgt spid="1536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366"/>
                                        </p:tgtEl>
                                        <p:attrNameLst>
                                          <p:attrName>style.visibility</p:attrName>
                                        </p:attrNameLst>
                                      </p:cBhvr>
                                      <p:to>
                                        <p:strVal val="visible"/>
                                      </p:to>
                                    </p:set>
                                    <p:anim calcmode="lin" valueType="num">
                                      <p:cBhvr additive="base">
                                        <p:cTn id="31" dur="500" fill="hold"/>
                                        <p:tgtEl>
                                          <p:spTgt spid="15366"/>
                                        </p:tgtEl>
                                        <p:attrNameLst>
                                          <p:attrName>ppt_x</p:attrName>
                                        </p:attrNameLst>
                                      </p:cBhvr>
                                      <p:tavLst>
                                        <p:tav tm="0">
                                          <p:val>
                                            <p:strVal val="#ppt_x"/>
                                          </p:val>
                                        </p:tav>
                                        <p:tav tm="100000">
                                          <p:val>
                                            <p:strVal val="#ppt_x"/>
                                          </p:val>
                                        </p:tav>
                                      </p:tavLst>
                                    </p:anim>
                                    <p:anim calcmode="lin" valueType="num">
                                      <p:cBhvr additive="base">
                                        <p:cTn id="32"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367"/>
                                        </p:tgtEl>
                                        <p:attrNameLst>
                                          <p:attrName>style.visibility</p:attrName>
                                        </p:attrNameLst>
                                      </p:cBhvr>
                                      <p:to>
                                        <p:strVal val="visible"/>
                                      </p:to>
                                    </p:set>
                                    <p:anim calcmode="lin" valueType="num">
                                      <p:cBhvr additive="base">
                                        <p:cTn id="37" dur="500" fill="hold"/>
                                        <p:tgtEl>
                                          <p:spTgt spid="15367"/>
                                        </p:tgtEl>
                                        <p:attrNameLst>
                                          <p:attrName>ppt_x</p:attrName>
                                        </p:attrNameLst>
                                      </p:cBhvr>
                                      <p:tavLst>
                                        <p:tav tm="0">
                                          <p:val>
                                            <p:strVal val="#ppt_x"/>
                                          </p:val>
                                        </p:tav>
                                        <p:tav tm="100000">
                                          <p:val>
                                            <p:strVal val="#ppt_x"/>
                                          </p:val>
                                        </p:tav>
                                      </p:tavLst>
                                    </p:anim>
                                    <p:anim calcmode="lin" valueType="num">
                                      <p:cBhvr additive="base">
                                        <p:cTn id="38" dur="500" fill="hold"/>
                                        <p:tgtEl>
                                          <p:spTgt spid="1536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368"/>
                                        </p:tgtEl>
                                        <p:attrNameLst>
                                          <p:attrName>style.visibility</p:attrName>
                                        </p:attrNameLst>
                                      </p:cBhvr>
                                      <p:to>
                                        <p:strVal val="visible"/>
                                      </p:to>
                                    </p:set>
                                    <p:anim calcmode="lin" valueType="num">
                                      <p:cBhvr additive="base">
                                        <p:cTn id="41" dur="500" fill="hold"/>
                                        <p:tgtEl>
                                          <p:spTgt spid="15368"/>
                                        </p:tgtEl>
                                        <p:attrNameLst>
                                          <p:attrName>ppt_x</p:attrName>
                                        </p:attrNameLst>
                                      </p:cBhvr>
                                      <p:tavLst>
                                        <p:tav tm="0">
                                          <p:val>
                                            <p:strVal val="#ppt_x"/>
                                          </p:val>
                                        </p:tav>
                                        <p:tav tm="100000">
                                          <p:val>
                                            <p:strVal val="#ppt_x"/>
                                          </p:val>
                                        </p:tav>
                                      </p:tavLst>
                                    </p:anim>
                                    <p:anim calcmode="lin" valueType="num">
                                      <p:cBhvr additive="base">
                                        <p:cTn id="42" dur="500" fill="hold"/>
                                        <p:tgtEl>
                                          <p:spTgt spid="1536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369"/>
                                        </p:tgtEl>
                                        <p:attrNameLst>
                                          <p:attrName>style.visibility</p:attrName>
                                        </p:attrNameLst>
                                      </p:cBhvr>
                                      <p:to>
                                        <p:strVal val="visible"/>
                                      </p:to>
                                    </p:set>
                                    <p:anim calcmode="lin" valueType="num">
                                      <p:cBhvr additive="base">
                                        <p:cTn id="47" dur="500" fill="hold"/>
                                        <p:tgtEl>
                                          <p:spTgt spid="15369"/>
                                        </p:tgtEl>
                                        <p:attrNameLst>
                                          <p:attrName>ppt_x</p:attrName>
                                        </p:attrNameLst>
                                      </p:cBhvr>
                                      <p:tavLst>
                                        <p:tav tm="0">
                                          <p:val>
                                            <p:strVal val="#ppt_x"/>
                                          </p:val>
                                        </p:tav>
                                        <p:tav tm="100000">
                                          <p:val>
                                            <p:strVal val="#ppt_x"/>
                                          </p:val>
                                        </p:tav>
                                      </p:tavLst>
                                    </p:anim>
                                    <p:anim calcmode="lin" valueType="num">
                                      <p:cBhvr additive="base">
                                        <p:cTn id="48" dur="500" fill="hold"/>
                                        <p:tgtEl>
                                          <p:spTgt spid="1536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370"/>
                                        </p:tgtEl>
                                        <p:attrNameLst>
                                          <p:attrName>style.visibility</p:attrName>
                                        </p:attrNameLst>
                                      </p:cBhvr>
                                      <p:to>
                                        <p:strVal val="visible"/>
                                      </p:to>
                                    </p:set>
                                    <p:anim calcmode="lin" valueType="num">
                                      <p:cBhvr additive="base">
                                        <p:cTn id="51" dur="500" fill="hold"/>
                                        <p:tgtEl>
                                          <p:spTgt spid="15370"/>
                                        </p:tgtEl>
                                        <p:attrNameLst>
                                          <p:attrName>ppt_x</p:attrName>
                                        </p:attrNameLst>
                                      </p:cBhvr>
                                      <p:tavLst>
                                        <p:tav tm="0">
                                          <p:val>
                                            <p:strVal val="#ppt_x"/>
                                          </p:val>
                                        </p:tav>
                                        <p:tav tm="100000">
                                          <p:val>
                                            <p:strVal val="#ppt_x"/>
                                          </p:val>
                                        </p:tav>
                                      </p:tavLst>
                                    </p:anim>
                                    <p:anim calcmode="lin" valueType="num">
                                      <p:cBhvr additive="base">
                                        <p:cTn id="52" dur="500" fill="hold"/>
                                        <p:tgtEl>
                                          <p:spTgt spid="153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4" grpId="0"/>
      <p:bldP spid="15366" grpId="0"/>
      <p:bldP spid="15368" grpId="0"/>
      <p:bldP spid="1537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本框 1"/>
          <p:cNvSpPr/>
          <p:nvPr/>
        </p:nvSpPr>
        <p:spPr>
          <a:xfrm>
            <a:off x="762000" y="2416175"/>
            <a:ext cx="4987925" cy="1990725"/>
          </a:xfrm>
          <a:prstGeom prst="rect">
            <a:avLst/>
          </a:prstGeom>
          <a:noFill/>
          <a:ln cmpd="sng">
            <a:solidFill>
              <a:schemeClr val="folHlink"/>
            </a:solidFill>
            <a:miter lim="800000"/>
          </a:ln>
        </p:spPr>
        <p:txBody>
          <a:bodyPr wrap="square"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nSpc>
                <a:spcPct val="115000"/>
              </a:lnSpc>
            </a:pPr>
            <a:r>
              <a:rPr lang="zh-CN" altLang="en-US" sz="3000" b="1">
                <a:latin typeface="Times New Roman" panose="02020603050405020304" pitchFamily="2" charset="0"/>
                <a:ea typeface="楷体" panose="02010609060101010101" pitchFamily="1" charset="-122"/>
              </a:rPr>
              <a:t>　  </a:t>
            </a:r>
            <a:r>
              <a:rPr lang="zh-CN" altLang="en-US" sz="2400" b="1">
                <a:latin typeface="Times New Roman" panose="02020603050405020304" pitchFamily="2" charset="0"/>
                <a:ea typeface="楷体" panose="02010609060101010101" pitchFamily="1" charset="-122"/>
              </a:rPr>
              <a:t>汉字具有非常悠久的历史，是世界最古老的文字之一。汉字是表意体系的文字，特别是早期汉字，直观形象，生动多姿。</a:t>
            </a:r>
            <a:r>
              <a:rPr lang="zh-CN" altLang="en-US" sz="3000" b="1">
                <a:latin typeface="Times New Roman" panose="02020603050405020304" pitchFamily="2" charset="0"/>
                <a:ea typeface="楷体" panose="02010609060101010101" pitchFamily="1" charset="-122"/>
              </a:rPr>
              <a:t> </a:t>
            </a:r>
            <a:endParaRPr lang="zh-CN" altLang="en-US" sz="3000" b="1">
              <a:latin typeface="Times New Roman" panose="02020603050405020304" pitchFamily="2" charset="0"/>
              <a:ea typeface="楷体" panose="02010609060101010101" pitchFamily="1" charset="-122"/>
            </a:endParaRPr>
          </a:p>
        </p:txBody>
      </p:sp>
      <p:sp>
        <p:nvSpPr>
          <p:cNvPr id="16387" name="矩形 16386"/>
          <p:cNvSpPr/>
          <p:nvPr/>
        </p:nvSpPr>
        <p:spPr>
          <a:xfrm>
            <a:off x="3989388" y="622300"/>
            <a:ext cx="3849687" cy="669925"/>
          </a:xfrm>
          <a:solidFill>
            <a:srgbClr val="000000"/>
          </a:solidFill>
          <a:ln cmpd="sng">
            <a:miter lim="800000"/>
          </a:ln>
        </p:spPr>
        <p:txBody>
          <a:bodyPr fromWordArt="1">
            <a:prstTxWarp prst="textPlain">
              <a:avLst/>
            </a:prstTxWarp>
          </a:bodyPr>
          <a:lstStyle/>
          <a:p>
            <a:pPr algn="ctr"/>
            <a:r>
              <a:rPr sz="3600" b="1">
                <a:ln cmpd="sng"/>
                <a:solidFill>
                  <a:srgbClr val="000000"/>
                </a:solidFill>
                <a:latin typeface="微软雅黑" panose="020B0503020204020204" pitchFamily="2" charset="-122"/>
              </a:rPr>
              <a:t>古老而优美的汉字</a:t>
            </a:r>
            <a:endParaRPr sz="3600" b="1">
              <a:ln cmpd="sng"/>
              <a:solidFill>
                <a:srgbClr val="000000"/>
              </a:solidFill>
              <a:latin typeface="微软雅黑" panose="020B0503020204020204" pitchFamily="2" charset="-122"/>
            </a:endParaRPr>
          </a:p>
        </p:txBody>
      </p:sp>
      <p:pic>
        <p:nvPicPr>
          <p:cNvPr id="16388" name="图片 16387"/>
          <p:cNvPicPr>
            <a:picLocks noChangeAspect="1"/>
          </p:cNvPicPr>
          <p:nvPr/>
        </p:nvPicPr>
        <p:blipFill>
          <a:blip r:embed="rId1"/>
          <a:stretch>
            <a:fillRect/>
          </a:stretch>
        </p:blipFill>
        <p:spPr>
          <a:xfrm>
            <a:off x="5980113" y="1879600"/>
            <a:ext cx="4699000" cy="3201988"/>
          </a:xfrm>
          <a:prstGeom prst="rect">
            <a:avLst/>
          </a:prstGeom>
          <a:noFill/>
          <a:ln cmpd="sng">
            <a:solidFill>
              <a:schemeClr val="folHlink"/>
            </a:solidFill>
            <a:miter lim="800000"/>
            <a:headEnd/>
            <a:tailEnd/>
          </a:ln>
          <a:effectLst/>
        </p:spPr>
      </p:pic>
      <p:sp>
        <p:nvSpPr>
          <p:cNvPr id="16389" name="矩形 16388"/>
          <p:cNvSpPr/>
          <p:nvPr/>
        </p:nvSpPr>
        <p:spPr>
          <a:xfrm>
            <a:off x="474663" y="1485900"/>
            <a:ext cx="4094162" cy="517525"/>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楷体" panose="02010609060101010101" pitchFamily="1" charset="-122"/>
              </a:rPr>
              <a:t>汉字具有非常悠久的历史</a:t>
            </a:r>
            <a:endParaRPr lang="zh-CN" altLang="en-US" sz="2800" b="1">
              <a:latin typeface="Times New Roman" panose="02020603050405020304" pitchFamily="2" charset="0"/>
              <a:ea typeface="楷体" panose="02010609060101010101" pitchFamily="1"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fill="hold"/>
                                        <p:tgtEl>
                                          <p:spTgt spid="16388"/>
                                        </p:tgtEl>
                                        <p:attrNameLst>
                                          <p:attrName>ppt_x</p:attrName>
                                        </p:attrNameLst>
                                      </p:cBhvr>
                                      <p:tavLst>
                                        <p:tav tm="0">
                                          <p:val>
                                            <p:strVal val="#ppt_x"/>
                                          </p:val>
                                        </p:tav>
                                        <p:tav tm="100000">
                                          <p:val>
                                            <p:strVal val="#ppt_x"/>
                                          </p:val>
                                        </p:tav>
                                      </p:tavLst>
                                    </p:anim>
                                    <p:anim calcmode="lin" valueType="num">
                                      <p:cBhvr additive="base">
                                        <p:cTn id="14"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内容占位符 17409"/>
          <p:cNvPicPr>
            <a:picLocks noChangeAspect="1"/>
          </p:cNvPicPr>
          <p:nvPr>
            <p:ph idx="1"/>
          </p:nvPr>
        </p:nvPicPr>
        <p:blipFill>
          <a:blip r:embed="rId1"/>
          <a:stretch>
            <a:fillRect/>
          </a:stretch>
        </p:blipFill>
        <p:spPr>
          <a:xfrm>
            <a:off x="2441575" y="1458913"/>
            <a:ext cx="6745288" cy="4246562"/>
          </a:xfrm>
          <a:prstGeom prst="rect">
            <a:avLst/>
          </a:prstGeom>
          <a:noFill/>
          <a:ln>
            <a:noFill/>
            <a:miter lim="800000"/>
            <a:headEnd/>
            <a:tailEnd/>
          </a:ln>
        </p:spPr>
      </p:pic>
      <p:sp>
        <p:nvSpPr>
          <p:cNvPr id="17411" name="矩形 17410"/>
          <p:cNvSpPr/>
          <p:nvPr/>
        </p:nvSpPr>
        <p:spPr>
          <a:xfrm>
            <a:off x="2568575" y="711200"/>
            <a:ext cx="3314700" cy="457200"/>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400">
                <a:ea typeface="宋体" panose="02010600030101010101" pitchFamily="2" charset="-122"/>
              </a:rPr>
              <a:t>素材:</a:t>
            </a:r>
            <a:r>
              <a:rPr lang="en-US" altLang="en-US" sz="2400">
                <a:ea typeface="宋体" panose="02010600030101010101" pitchFamily="2" charset="-122"/>
              </a:rPr>
              <a:t>古老而优美的汉字</a:t>
            </a:r>
            <a:endParaRPr lang="en-US" altLang="en-US" sz="2400">
              <a:ea typeface="宋体" panose="02010600030101010101" pitchFamily="2"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2"/>
          <p:cNvSpPr/>
          <p:nvPr/>
        </p:nvSpPr>
        <p:spPr>
          <a:xfrm>
            <a:off x="820738" y="4186238"/>
            <a:ext cx="3817937" cy="1624012"/>
          </a:xfrm>
          <a:prstGeom prst="rect">
            <a:avLst/>
          </a:prstGeom>
          <a:noFill/>
          <a:ln cmpd="sng">
            <a:solidFill>
              <a:schemeClr val="folHlink"/>
            </a:solid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a:solidFill>
                  <a:srgbClr val="000000"/>
                </a:solidFill>
                <a:latin typeface="楷体" panose="02010609060101010101" pitchFamily="1" charset="-122"/>
                <a:ea typeface="楷体" panose="02010609060101010101" pitchFamily="1" charset="-122"/>
                <a:sym typeface="楷体" panose="02010609060101010101" pitchFamily="1" charset="-122"/>
              </a:rPr>
              <a:t>　　</a:t>
            </a:r>
            <a:r>
              <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这个古汉字中的“虎”字，像不像一只威风凛凛的老虎呢？它突出了老虎身上的斑纹和张开的大嘴。寥寥几笔，一副霸气十足的兽中之王的形象便跃然纸上。</a:t>
            </a:r>
            <a:endPar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endParaRPr>
          </a:p>
        </p:txBody>
      </p:sp>
      <p:pic>
        <p:nvPicPr>
          <p:cNvPr id="18435" name="图片 9" descr="20.png"/>
          <p:cNvPicPr>
            <a:picLocks noChangeAspect="1"/>
          </p:cNvPicPr>
          <p:nvPr/>
        </p:nvPicPr>
        <p:blipFill>
          <a:blip r:embed="rId1"/>
          <a:srcRect l="2446" r="65739"/>
          <a:stretch>
            <a:fillRect/>
          </a:stretch>
        </p:blipFill>
        <p:spPr>
          <a:xfrm>
            <a:off x="906463" y="1704975"/>
            <a:ext cx="3690937" cy="2365375"/>
          </a:xfrm>
          <a:prstGeom prst="rect">
            <a:avLst/>
          </a:prstGeom>
          <a:noFill/>
          <a:ln>
            <a:noFill/>
            <a:miter lim="800000"/>
            <a:headEnd/>
            <a:tailEnd/>
          </a:ln>
          <a:effectLst/>
        </p:spPr>
      </p:pic>
      <p:sp>
        <p:nvSpPr>
          <p:cNvPr id="18436" name="内容占位符 2"/>
          <p:cNvSpPr/>
          <p:nvPr/>
        </p:nvSpPr>
        <p:spPr>
          <a:xfrm>
            <a:off x="449263" y="889000"/>
            <a:ext cx="3224212" cy="519113"/>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342900" lvl="0" indent="-342900" algn="ctr" eaLnBrk="1" fontAlgn="base" hangingPunct="1">
              <a:lnSpc>
                <a:spcPct val="100000"/>
              </a:lnSpc>
              <a:spcBef>
                <a:spcPct val="20000"/>
              </a:spcBef>
              <a:spcAft>
                <a:spcPct val="0"/>
              </a:spcAft>
              <a:buClr>
                <a:srgbClr val="FF9933"/>
              </a:buClr>
              <a:buSzPct val="60000"/>
              <a:buFont typeface="Wingdings" panose="05000000000000000000" pitchFamily="2" charset="2"/>
              <a:buNone/>
            </a:pPr>
            <a:r>
              <a:rPr lang="zh-CN" altLang="en-US" sz="2800" b="1">
                <a:solidFill>
                  <a:srgbClr val="000000"/>
                </a:solidFill>
                <a:latin typeface="Calibri" panose="020F0502020204030204" charset="0"/>
                <a:ea typeface="微软雅黑" panose="020B0503020204020204" pitchFamily="2" charset="-122"/>
                <a:sym typeface="Calibri" panose="020F0502020204030204" charset="0"/>
              </a:rPr>
              <a:t>有趣的古代汉字</a:t>
            </a:r>
            <a:endParaRPr lang="en-US" altLang="en-US" sz="2800" b="1">
              <a:ea typeface="微软雅黑" panose="020B0503020204020204" pitchFamily="2" charset="-122"/>
            </a:endParaRPr>
          </a:p>
        </p:txBody>
      </p:sp>
      <p:sp>
        <p:nvSpPr>
          <p:cNvPr id="18437" name="矩形 18436"/>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ln>
                <a:solidFill>
                  <a:srgbClr val="000000"/>
                </a:solidFill>
                <a:effectLst/>
                <a:latin typeface="微软雅黑" panose="020B0503020204020204" pitchFamily="2" charset="-122"/>
              </a:rPr>
              <a:t>古老而优美的汉字</a:t>
            </a:r>
            <a:endParaRPr sz="3600" b="1">
              <a:ln cap="flat" cmpd="sng">
                <a:solidFill>
                  <a:prstClr val="black"/>
                </a:solidFill>
              </a:ln>
              <a:solidFill>
                <a:srgbClr val="000000"/>
              </a:solidFill>
              <a:effectLst/>
              <a:latin typeface="微软雅黑" panose="020B0503020204020204" pitchFamily="2" charset="-122"/>
            </a:endParaRPr>
          </a:p>
        </p:txBody>
      </p:sp>
      <p:pic>
        <p:nvPicPr>
          <p:cNvPr id="18438" name="图片 10" descr="20.png"/>
          <p:cNvPicPr>
            <a:picLocks noChangeAspect="1"/>
          </p:cNvPicPr>
          <p:nvPr/>
        </p:nvPicPr>
        <p:blipFill>
          <a:blip r:embed="rId1"/>
          <a:srcRect l="66892" r="1703"/>
          <a:stretch>
            <a:fillRect/>
          </a:stretch>
        </p:blipFill>
        <p:spPr>
          <a:xfrm>
            <a:off x="6318250" y="1733550"/>
            <a:ext cx="3309938" cy="2149475"/>
          </a:xfrm>
          <a:prstGeom prst="rect">
            <a:avLst/>
          </a:prstGeom>
          <a:noFill/>
          <a:ln>
            <a:noFill/>
            <a:miter lim="800000"/>
            <a:headEnd/>
            <a:tailEnd/>
          </a:ln>
          <a:effectLst/>
        </p:spPr>
      </p:pic>
      <p:sp>
        <p:nvSpPr>
          <p:cNvPr id="18439" name="矩形 1"/>
          <p:cNvSpPr/>
          <p:nvPr/>
        </p:nvSpPr>
        <p:spPr>
          <a:xfrm>
            <a:off x="6451600" y="4041775"/>
            <a:ext cx="3381375" cy="1930400"/>
          </a:xfrm>
          <a:prstGeom prst="rect">
            <a:avLst/>
          </a:prstGeom>
          <a:noFill/>
          <a:ln cap="flat" cmpd="sng">
            <a:solidFill>
              <a:schemeClr val="folHlink"/>
            </a:solid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a:solidFill>
                  <a:srgbClr val="000000"/>
                </a:solidFill>
                <a:latin typeface="楷体" panose="02010609060101010101" pitchFamily="1" charset="-122"/>
                <a:ea typeface="楷体" panose="02010609060101010101" pitchFamily="1" charset="-122"/>
                <a:sym typeface="楷体" panose="02010609060101010101" pitchFamily="1" charset="-122"/>
              </a:rPr>
              <a:t>　　 </a:t>
            </a:r>
            <a:r>
              <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这个古汉字更像一幅图画，它长着长长的鼻子和健壮的身躯。你猜对了吗？这是古汉字中的“象”字。它真是惟妙惟肖，活灵活现，充满灵动之美。</a:t>
            </a:r>
            <a:endPar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 fill="hold"/>
                                        <p:tgtEl>
                                          <p:spTgt spid="18435"/>
                                        </p:tgtEl>
                                        <p:attrNameLst>
                                          <p:attrName>ppt_x</p:attrName>
                                        </p:attrNameLst>
                                      </p:cBhvr>
                                      <p:tavLst>
                                        <p:tav tm="0">
                                          <p:val>
                                            <p:strVal val="#ppt_x"/>
                                          </p:val>
                                        </p:tav>
                                        <p:tav tm="100000">
                                          <p:val>
                                            <p:strVal val="#ppt_x"/>
                                          </p:val>
                                        </p:tav>
                                      </p:tavLst>
                                    </p:anim>
                                    <p:anim calcmode="lin" valueType="num">
                                      <p:cBhvr additive="base">
                                        <p:cTn id="8" dur="500" fill="hold"/>
                                        <p:tgtEl>
                                          <p:spTgt spid="184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4"/>
                                        </p:tgtEl>
                                        <p:attrNameLst>
                                          <p:attrName>style.visibility</p:attrName>
                                        </p:attrNameLst>
                                      </p:cBhvr>
                                      <p:to>
                                        <p:strVal val="visible"/>
                                      </p:to>
                                    </p:set>
                                    <p:anim calcmode="lin" valueType="num">
                                      <p:cBhvr additive="base">
                                        <p:cTn id="13" dur="500" fill="hold"/>
                                        <p:tgtEl>
                                          <p:spTgt spid="18434"/>
                                        </p:tgtEl>
                                        <p:attrNameLst>
                                          <p:attrName>ppt_x</p:attrName>
                                        </p:attrNameLst>
                                      </p:cBhvr>
                                      <p:tavLst>
                                        <p:tav tm="0">
                                          <p:val>
                                            <p:strVal val="#ppt_x"/>
                                          </p:val>
                                        </p:tav>
                                        <p:tav tm="100000">
                                          <p:val>
                                            <p:strVal val="#ppt_x"/>
                                          </p:val>
                                        </p:tav>
                                      </p:tavLst>
                                    </p:anim>
                                    <p:anim calcmode="lin" valueType="num">
                                      <p:cBhvr additive="base">
                                        <p:cTn id="14"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438"/>
                                        </p:tgtEl>
                                        <p:attrNameLst>
                                          <p:attrName>style.visibility</p:attrName>
                                        </p:attrNameLst>
                                      </p:cBhvr>
                                      <p:to>
                                        <p:strVal val="visible"/>
                                      </p:to>
                                    </p:set>
                                    <p:anim calcmode="lin" valueType="num">
                                      <p:cBhvr additive="base">
                                        <p:cTn id="19" dur="500" fill="hold"/>
                                        <p:tgtEl>
                                          <p:spTgt spid="18438"/>
                                        </p:tgtEl>
                                        <p:attrNameLst>
                                          <p:attrName>ppt_x</p:attrName>
                                        </p:attrNameLst>
                                      </p:cBhvr>
                                      <p:tavLst>
                                        <p:tav tm="0">
                                          <p:val>
                                            <p:strVal val="#ppt_x"/>
                                          </p:val>
                                        </p:tav>
                                        <p:tav tm="100000">
                                          <p:val>
                                            <p:strVal val="#ppt_x"/>
                                          </p:val>
                                        </p:tav>
                                      </p:tavLst>
                                    </p:anim>
                                    <p:anim calcmode="lin" valueType="num">
                                      <p:cBhvr additive="base">
                                        <p:cTn id="20"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9"/>
                                        </p:tgtEl>
                                        <p:attrNameLst>
                                          <p:attrName>style.visibility</p:attrName>
                                        </p:attrNameLst>
                                      </p:cBhvr>
                                      <p:to>
                                        <p:strVal val="visible"/>
                                      </p:to>
                                    </p:set>
                                    <p:anim calcmode="lin" valueType="num">
                                      <p:cBhvr additive="base">
                                        <p:cTn id="25" dur="500" fill="hold"/>
                                        <p:tgtEl>
                                          <p:spTgt spid="18439"/>
                                        </p:tgtEl>
                                        <p:attrNameLst>
                                          <p:attrName>ppt_x</p:attrName>
                                        </p:attrNameLst>
                                      </p:cBhvr>
                                      <p:tavLst>
                                        <p:tav tm="0">
                                          <p:val>
                                            <p:strVal val="#ppt_x"/>
                                          </p:val>
                                        </p:tav>
                                        <p:tav tm="100000">
                                          <p:val>
                                            <p:strVal val="#ppt_x"/>
                                          </p:val>
                                        </p:tav>
                                      </p:tavLst>
                                    </p:anim>
                                    <p:anim calcmode="lin" valueType="num">
                                      <p:cBhvr additive="base">
                                        <p:cTn id="26"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文本框 1"/>
          <p:cNvSpPr/>
          <p:nvPr/>
        </p:nvSpPr>
        <p:spPr>
          <a:xfrm>
            <a:off x="615950" y="1446213"/>
            <a:ext cx="11139488" cy="1036637"/>
          </a:xfrm>
          <a:prstGeom prst="rect">
            <a:avLst/>
          </a:prstGeom>
          <a:noFill/>
          <a:ln>
            <a:noFill/>
            <a:miter lim="800000"/>
          </a:ln>
        </p:spPr>
        <p:txBody>
          <a:bodyPr wrap="square"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nSpc>
                <a:spcPct val="115000"/>
              </a:lnSpc>
            </a:pPr>
            <a:r>
              <a:rPr lang="zh-CN" altLang="en-US" sz="3000" b="1">
                <a:latin typeface="Times New Roman" panose="02020603050405020304" pitchFamily="2" charset="0"/>
                <a:ea typeface="楷体" panose="02010609060101010101" pitchFamily="1" charset="-122"/>
              </a:rPr>
              <a:t>　　</a:t>
            </a:r>
            <a:r>
              <a:rPr lang="zh-CN" altLang="en-US" sz="2400" b="1">
                <a:latin typeface="Times New Roman" panose="02020603050405020304" pitchFamily="2" charset="0"/>
                <a:ea typeface="楷体" panose="02010609060101010101" pitchFamily="1" charset="-122"/>
              </a:rPr>
              <a:t>暑假里，万舟和妈妈去中国文字博物馆参观。他发现有些古汉字就像图画，形象而生动。</a:t>
            </a:r>
            <a:endParaRPr lang="zh-CN" altLang="en-US" sz="2400" b="1">
              <a:latin typeface="Times New Roman" panose="02020603050405020304" pitchFamily="2" charset="0"/>
              <a:ea typeface="楷体" panose="02010609060101010101" pitchFamily="1" charset="-122"/>
            </a:endParaRPr>
          </a:p>
        </p:txBody>
      </p:sp>
      <p:pic>
        <p:nvPicPr>
          <p:cNvPr id="19459" name="图片 21" descr="微信截图_20220711104209.png"/>
          <p:cNvPicPr>
            <a:picLocks noChangeAspect="1"/>
          </p:cNvPicPr>
          <p:nvPr/>
        </p:nvPicPr>
        <p:blipFill>
          <a:blip r:embed="rId1">
            <a:clrChange>
              <a:clrFrom>
                <a:srgbClr val="FFFFFF"/>
              </a:clrFrom>
              <a:clrTo>
                <a:srgbClr val="FFFFFF">
                  <a:alpha val="0"/>
                </a:srgbClr>
              </a:clrTo>
            </a:clrChange>
          </a:blip>
          <a:stretch>
            <a:fillRect/>
          </a:stretch>
        </p:blipFill>
        <p:spPr>
          <a:xfrm>
            <a:off x="1565275" y="2859088"/>
            <a:ext cx="7375525" cy="2571750"/>
          </a:xfrm>
          <a:prstGeom prst="rect">
            <a:avLst/>
          </a:prstGeom>
          <a:noFill/>
          <a:ln>
            <a:noFill/>
            <a:miter lim="800000"/>
            <a:headEnd/>
            <a:tailEnd/>
          </a:ln>
        </p:spPr>
      </p:pic>
      <p:grpSp>
        <p:nvGrpSpPr>
          <p:cNvPr id="19460" name="组合 19459"/>
          <p:cNvGrpSpPr/>
          <p:nvPr/>
        </p:nvGrpSpPr>
        <p:grpSpPr>
          <a:xfrm>
            <a:off x="244475" y="503238"/>
            <a:ext cx="2735263" cy="681037"/>
            <a:chOff x="0" y="0"/>
            <a:chExt cx="1929088" cy="503931"/>
          </a:xfrm>
        </p:grpSpPr>
        <p:pic>
          <p:nvPicPr>
            <p:cNvPr id="19461" name="图片 5"/>
            <p:cNvPicPr>
              <a:picLocks noChangeAspect="1"/>
            </p:cNvPicPr>
            <p:nvPr/>
          </p:nvPicPr>
          <p:blipFill>
            <a:blip r:embed="rId2"/>
            <a:stretch>
              <a:fillRect/>
            </a:stretch>
          </p:blipFill>
          <p:spPr>
            <a:xfrm>
              <a:off x="0" y="0"/>
              <a:ext cx="1929088" cy="503931"/>
            </a:xfrm>
            <a:prstGeom prst="rect">
              <a:avLst/>
            </a:prstGeom>
            <a:noFill/>
            <a:ln>
              <a:noFill/>
              <a:miter lim="800000"/>
              <a:headEnd/>
              <a:tailEnd/>
            </a:ln>
            <a:effectLst/>
          </p:spPr>
        </p:pic>
        <p:sp>
          <p:nvSpPr>
            <p:cNvPr id="19462" name="TextBox 13"/>
            <p:cNvSpPr/>
            <p:nvPr/>
          </p:nvSpPr>
          <p:spPr>
            <a:xfrm>
              <a:off x="408061" y="21134"/>
              <a:ext cx="1112964" cy="46236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latin typeface="Arial" panose="020B0604020202020204"/>
                  <a:ea typeface="微软雅黑" panose="020B0503020204020204" pitchFamily="2" charset="-122"/>
                </a:rPr>
                <a:t>阅读角</a:t>
              </a:r>
              <a:endParaRPr lang="zh-CN" altLang="en-US" sz="2800" b="1">
                <a:latin typeface="Arial" panose="020B0604020202020204"/>
                <a:ea typeface="微软雅黑" panose="020B0503020204020204" pitchFamily="2" charset="-122"/>
              </a:endParaRPr>
            </a:p>
          </p:txBody>
        </p:sp>
      </p:grpSp>
      <p:pic>
        <p:nvPicPr>
          <p:cNvPr id="19463" name="图片 26"/>
          <p:cNvPicPr>
            <a:picLocks noChangeAspect="1"/>
          </p:cNvPicPr>
          <p:nvPr/>
        </p:nvPicPr>
        <p:blipFill>
          <a:blip r:embed="rId3"/>
          <a:stretch>
            <a:fillRect/>
          </a:stretch>
        </p:blipFill>
        <p:spPr>
          <a:xfrm>
            <a:off x="2446338" y="2759075"/>
            <a:ext cx="6824662" cy="2757488"/>
          </a:xfrm>
          <a:prstGeom prst="rect">
            <a:avLst/>
          </a:prstGeom>
          <a:noFill/>
          <a:ln>
            <a:noFill/>
            <a:miter lim="800000"/>
            <a:headEnd/>
            <a:tailEnd/>
          </a:ln>
          <a:effectLst/>
        </p:spPr>
      </p:pic>
      <p:sp>
        <p:nvSpPr>
          <p:cNvPr id="19464" name="矩形 19463"/>
          <p:cNvSpPr/>
          <p:nvPr/>
        </p:nvSpPr>
        <p:spPr>
          <a:xfrm>
            <a:off x="4381500" y="522288"/>
            <a:ext cx="3849688"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459"/>
                                        </p:tgtEl>
                                        <p:attrNameLst>
                                          <p:attrName>style.visibility</p:attrName>
                                        </p:attrNameLst>
                                      </p:cBhvr>
                                      <p:to>
                                        <p:strVal val="visible"/>
                                      </p:to>
                                    </p:set>
                                    <p:anim calcmode="lin" valueType="num">
                                      <p:cBhvr additive="base">
                                        <p:cTn id="13" dur="500" fill="hold"/>
                                        <p:tgtEl>
                                          <p:spTgt spid="19459"/>
                                        </p:tgtEl>
                                        <p:attrNameLst>
                                          <p:attrName>ppt_x</p:attrName>
                                        </p:attrNameLst>
                                      </p:cBhvr>
                                      <p:tavLst>
                                        <p:tav tm="0">
                                          <p:val>
                                            <p:strVal val="#ppt_x"/>
                                          </p:val>
                                        </p:tav>
                                        <p:tav tm="100000">
                                          <p:val>
                                            <p:strVal val="#ppt_x"/>
                                          </p:val>
                                        </p:tav>
                                      </p:tavLst>
                                    </p:anim>
                                    <p:anim calcmode="lin" valueType="num">
                                      <p:cBhvr additive="base">
                                        <p:cTn id="14"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63"/>
                                        </p:tgtEl>
                                        <p:attrNameLst>
                                          <p:attrName>style.visibility</p:attrName>
                                        </p:attrNameLst>
                                      </p:cBhvr>
                                      <p:to>
                                        <p:strVal val="visible"/>
                                      </p:to>
                                    </p:set>
                                    <p:anim calcmode="lin" valueType="num">
                                      <p:cBhvr additive="base">
                                        <p:cTn id="19" dur="500" fill="hold"/>
                                        <p:tgtEl>
                                          <p:spTgt spid="19463"/>
                                        </p:tgtEl>
                                        <p:attrNameLst>
                                          <p:attrName>ppt_x</p:attrName>
                                        </p:attrNameLst>
                                      </p:cBhvr>
                                      <p:tavLst>
                                        <p:tav tm="0">
                                          <p:val>
                                            <p:strVal val="#ppt_x"/>
                                          </p:val>
                                        </p:tav>
                                        <p:tav tm="100000">
                                          <p:val>
                                            <p:strVal val="#ppt_x"/>
                                          </p:val>
                                        </p:tav>
                                      </p:tavLst>
                                    </p:anim>
                                    <p:anim calcmode="lin" valueType="num">
                                      <p:cBhvr additive="base">
                                        <p:cTn id="20" dur="500" fill="hold"/>
                                        <p:tgtEl>
                                          <p:spTgt spid="194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1"/>
          <p:cNvSpPr/>
          <p:nvPr/>
        </p:nvSpPr>
        <p:spPr>
          <a:xfrm>
            <a:off x="1001713" y="2359025"/>
            <a:ext cx="5151437" cy="2403475"/>
          </a:xfrm>
          <a:prstGeom prst="rect">
            <a:avLst/>
          </a:prstGeom>
          <a:noFill/>
          <a:ln cmpd="sng">
            <a:solidFill>
              <a:schemeClr val="folHlink"/>
            </a:solidFill>
            <a:miter lim="800000"/>
          </a:ln>
        </p:spPr>
        <p:txBody>
          <a:bodyPr wrap="square"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nSpc>
                <a:spcPct val="120000"/>
              </a:lnSpc>
            </a:pPr>
            <a:r>
              <a:rPr lang="zh-CN" altLang="en-US" sz="3000" b="1">
                <a:latin typeface="Times New Roman" panose="02020603050405020304" pitchFamily="2" charset="0"/>
                <a:ea typeface="楷体" panose="02010609060101010101" pitchFamily="1" charset="-122"/>
              </a:rPr>
              <a:t>　 </a:t>
            </a:r>
            <a:r>
              <a:rPr lang="zh-CN" altLang="en-US" sz="2400" b="1">
                <a:latin typeface="Times New Roman" panose="02020603050405020304" pitchFamily="2" charset="0"/>
                <a:ea typeface="楷体" panose="02010609060101010101" pitchFamily="1" charset="-122"/>
              </a:rPr>
              <a:t>汉字与绘画同出一源，早期汉字与以写意为特点的中国绘画有异曲同工之妙。汉字的这种写意性形体使得人们很容易根据字形去判断它所表达的意义。 </a:t>
            </a:r>
            <a:endParaRPr lang="zh-CN" altLang="en-US" sz="2400" b="1">
              <a:latin typeface="Times New Roman" panose="02020603050405020304" pitchFamily="2" charset="0"/>
              <a:ea typeface="楷体" panose="02010609060101010101" pitchFamily="1" charset="-122"/>
            </a:endParaRPr>
          </a:p>
        </p:txBody>
      </p:sp>
      <p:pic>
        <p:nvPicPr>
          <p:cNvPr id="21507" name="图片 21506"/>
          <p:cNvPicPr>
            <a:picLocks noChangeAspect="1"/>
          </p:cNvPicPr>
          <p:nvPr/>
        </p:nvPicPr>
        <p:blipFill>
          <a:blip r:embed="rId1"/>
          <a:stretch>
            <a:fillRect/>
          </a:stretch>
        </p:blipFill>
        <p:spPr>
          <a:xfrm>
            <a:off x="6475413" y="1663700"/>
            <a:ext cx="3906837" cy="4387850"/>
          </a:xfrm>
          <a:prstGeom prst="rect">
            <a:avLst/>
          </a:prstGeom>
          <a:noFill/>
          <a:ln>
            <a:noFill/>
            <a:miter lim="800000"/>
            <a:headEnd/>
            <a:tailEnd/>
          </a:ln>
          <a:effectLst/>
        </p:spPr>
      </p:pic>
      <p:sp>
        <p:nvSpPr>
          <p:cNvPr id="21508" name="矩形 21507"/>
          <p:cNvSpPr/>
          <p:nvPr/>
        </p:nvSpPr>
        <p:spPr>
          <a:xfrm>
            <a:off x="1006475" y="1355725"/>
            <a:ext cx="3384550" cy="517525"/>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微软雅黑" panose="020B0503020204020204" pitchFamily="2" charset="-122"/>
              </a:rPr>
              <a:t>汉字与绘画同出一源</a:t>
            </a:r>
            <a:endParaRPr lang="zh-CN" altLang="en-US" sz="2800" b="1">
              <a:latin typeface="Times New Roman" panose="02020603050405020304" pitchFamily="2" charset="0"/>
              <a:ea typeface="微软雅黑" panose="020B0503020204020204" pitchFamily="2" charset="-122"/>
            </a:endParaRPr>
          </a:p>
        </p:txBody>
      </p:sp>
      <p:sp>
        <p:nvSpPr>
          <p:cNvPr id="21509" name="矩形 21508"/>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gtEl>
                                        <p:attrNameLst>
                                          <p:attrName>style.visibility</p:attrName>
                                        </p:attrNameLst>
                                      </p:cBhvr>
                                      <p:to>
                                        <p:strVal val="visible"/>
                                      </p:to>
                                    </p:set>
                                    <p:anim calcmode="lin" valueType="num">
                                      <p:cBhvr additive="base">
                                        <p:cTn id="13" dur="500" fill="hold"/>
                                        <p:tgtEl>
                                          <p:spTgt spid="21507"/>
                                        </p:tgtEl>
                                        <p:attrNameLst>
                                          <p:attrName>ppt_x</p:attrName>
                                        </p:attrNameLst>
                                      </p:cBhvr>
                                      <p:tavLst>
                                        <p:tav tm="0">
                                          <p:val>
                                            <p:strVal val="#ppt_x"/>
                                          </p:val>
                                        </p:tav>
                                        <p:tav tm="100000">
                                          <p:val>
                                            <p:strVal val="#ppt_x"/>
                                          </p:val>
                                        </p:tav>
                                      </p:tavLst>
                                    </p:anim>
                                    <p:anim calcmode="lin" valueType="num">
                                      <p:cBhvr additive="base">
                                        <p:cTn id="14"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内容占位符 22529"/>
          <p:cNvPicPr>
            <a:picLocks noChangeAspect="1"/>
          </p:cNvPicPr>
          <p:nvPr>
            <p:ph idx="1"/>
          </p:nvPr>
        </p:nvPicPr>
        <p:blipFill>
          <a:blip r:embed="rId1"/>
          <a:stretch>
            <a:fillRect/>
          </a:stretch>
        </p:blipFill>
        <p:spPr>
          <a:xfrm>
            <a:off x="2535238" y="1720850"/>
            <a:ext cx="5962650" cy="3867150"/>
          </a:xfrm>
          <a:prstGeom prst="rect">
            <a:avLst/>
          </a:prstGeom>
          <a:noFill/>
          <a:ln>
            <a:noFill/>
            <a:miter lim="800000"/>
            <a:headEnd/>
            <a:tailEnd/>
          </a:ln>
        </p:spPr>
      </p:pic>
      <p:sp>
        <p:nvSpPr>
          <p:cNvPr id="22531" name="矩形 22530"/>
          <p:cNvSpPr/>
          <p:nvPr/>
        </p:nvSpPr>
        <p:spPr>
          <a:xfrm>
            <a:off x="2979738" y="1054100"/>
            <a:ext cx="3314700" cy="457200"/>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400">
                <a:ea typeface="宋体" panose="02010600030101010101" pitchFamily="2" charset="-122"/>
              </a:rPr>
              <a:t>素材：</a:t>
            </a:r>
            <a:r>
              <a:rPr lang="en-US" altLang="en-US" sz="2400">
                <a:ea typeface="宋体" panose="02010600030101010101" pitchFamily="2" charset="-122"/>
              </a:rPr>
              <a:t>汉字之源—图画 </a:t>
            </a:r>
            <a:endParaRPr lang="en-US" altLang="en-US" sz="2400">
              <a:ea typeface="宋体" panose="02010600030101010101" pitchFamily="2"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1"/>
          <p:cNvPicPr>
            <a:picLocks noChangeAspect="1"/>
          </p:cNvPicPr>
          <p:nvPr/>
        </p:nvPicPr>
        <p:blipFill>
          <a:blip r:embed="rId1">
            <a:clrChange>
              <a:clrFrom>
                <a:srgbClr val="000000"/>
              </a:clrFrom>
              <a:clrTo>
                <a:srgbClr val="000000">
                  <a:alpha val="0"/>
                </a:srgbClr>
              </a:clrTo>
            </a:clrChange>
          </a:blip>
          <a:stretch>
            <a:fillRect/>
          </a:stretch>
        </p:blipFill>
        <p:spPr>
          <a:xfrm>
            <a:off x="3944938" y="3146425"/>
            <a:ext cx="3870325" cy="3251200"/>
          </a:xfrm>
          <a:prstGeom prst="rect">
            <a:avLst/>
          </a:prstGeom>
          <a:noFill/>
          <a:ln>
            <a:noFill/>
            <a:miter lim="800000"/>
            <a:headEnd/>
            <a:tailEnd/>
          </a:ln>
        </p:spPr>
      </p:pic>
      <p:grpSp>
        <p:nvGrpSpPr>
          <p:cNvPr id="23555" name="组合 23554"/>
          <p:cNvGrpSpPr/>
          <p:nvPr/>
        </p:nvGrpSpPr>
        <p:grpSpPr>
          <a:xfrm>
            <a:off x="784225" y="3165475"/>
            <a:ext cx="3806825" cy="1941513"/>
            <a:chOff x="0" y="0"/>
            <a:chExt cx="3592175" cy="1944790"/>
          </a:xfrm>
        </p:grpSpPr>
        <p:pic>
          <p:nvPicPr>
            <p:cNvPr id="23556" name="组合 41"/>
            <p:cNvPicPr/>
            <p:nvPr/>
          </p:nvPicPr>
          <p:blipFill>
            <a:blip r:embed="rId2"/>
            <a:stretch>
              <a:fillRect/>
            </a:stretch>
          </p:blipFill>
          <p:spPr>
            <a:xfrm>
              <a:off x="-41081" y="-27011"/>
              <a:ext cx="3669448" cy="2031734"/>
            </a:xfrm>
            <a:prstGeom prst="rect">
              <a:avLst/>
            </a:prstGeom>
            <a:noFill/>
            <a:ln>
              <a:noFill/>
              <a:miter lim="800000"/>
              <a:headEnd/>
              <a:tailEnd/>
            </a:ln>
          </p:spPr>
        </p:pic>
        <p:sp>
          <p:nvSpPr>
            <p:cNvPr id="23557" name="TextBox 16"/>
            <p:cNvSpPr/>
            <p:nvPr/>
          </p:nvSpPr>
          <p:spPr>
            <a:xfrm>
              <a:off x="100003" y="54022"/>
              <a:ext cx="3182639" cy="1866934"/>
            </a:xfrm>
            <a:prstGeom prst="rect">
              <a:avLst/>
            </a:prstGeom>
            <a:noFill/>
            <a:ln>
              <a:noFill/>
              <a:miter lim="800000"/>
            </a:ln>
          </p:spPr>
          <p:txBody>
            <a:bodyPr>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20000"/>
                </a:lnSpc>
              </a:pPr>
              <a:r>
                <a:rPr lang="zh-CN" altLang="en-US" b="1">
                  <a:latin typeface="Times New Roman" panose="02020603050405020304" pitchFamily="2" charset="0"/>
                  <a:ea typeface="楷体" panose="02010609060101010101" pitchFamily="1" charset="-122"/>
                </a:rPr>
                <a:t>　　</a:t>
              </a:r>
              <a:r>
                <a:rPr lang="zh-CN" altLang="en-US" sz="2400" b="1">
                  <a:latin typeface="Times New Roman" panose="02020603050405020304" pitchFamily="2" charset="0"/>
                  <a:ea typeface="楷体" panose="02010609060101010101" pitchFamily="1" charset="-122"/>
                </a:rPr>
                <a:t>好啊，我们一起</a:t>
              </a:r>
              <a:endParaRPr lang="en-US" altLang="en-US" sz="2400" b="1">
                <a:latin typeface="Times New Roman" panose="02020603050405020304" pitchFamily="2" charset="0"/>
                <a:ea typeface="楷体" panose="02010609060101010101" pitchFamily="1" charset="-122"/>
              </a:endParaRPr>
            </a:p>
            <a:p>
              <a:pPr lvl="0">
                <a:lnSpc>
                  <a:spcPct val="120000"/>
                </a:lnSpc>
              </a:pPr>
              <a:r>
                <a:rPr lang="zh-CN" altLang="en-US" sz="2400" b="1">
                  <a:latin typeface="Times New Roman" panose="02020603050405020304" pitchFamily="2" charset="0"/>
                  <a:ea typeface="楷体" panose="02010609060101010101" pitchFamily="1" charset="-122"/>
                </a:rPr>
                <a:t>制作以“寻汉字之源，</a:t>
              </a:r>
              <a:endParaRPr lang="en-US" altLang="en-US" sz="2400" b="1">
                <a:latin typeface="Times New Roman" panose="02020603050405020304" pitchFamily="2" charset="0"/>
                <a:ea typeface="楷体" panose="02010609060101010101" pitchFamily="1" charset="-122"/>
              </a:endParaRPr>
            </a:p>
            <a:p>
              <a:pPr lvl="0">
                <a:lnSpc>
                  <a:spcPct val="120000"/>
                </a:lnSpc>
              </a:pPr>
              <a:r>
                <a:rPr lang="zh-CN" altLang="en-US" sz="2400" b="1">
                  <a:latin typeface="Times New Roman" panose="02020603050405020304" pitchFamily="2" charset="0"/>
                  <a:ea typeface="楷体" panose="02010609060101010101" pitchFamily="1" charset="-122"/>
                </a:rPr>
                <a:t>赞汉字之美”为主题</a:t>
              </a:r>
              <a:endParaRPr lang="en-US" altLang="en-US" sz="2400" b="1">
                <a:latin typeface="Times New Roman" panose="02020603050405020304" pitchFamily="2" charset="0"/>
                <a:ea typeface="楷体" panose="02010609060101010101" pitchFamily="1" charset="-122"/>
              </a:endParaRPr>
            </a:p>
            <a:p>
              <a:pPr lvl="0">
                <a:lnSpc>
                  <a:spcPct val="120000"/>
                </a:lnSpc>
              </a:pPr>
              <a:r>
                <a:rPr lang="zh-CN" altLang="en-US" sz="2400" b="1">
                  <a:latin typeface="Times New Roman" panose="02020603050405020304" pitchFamily="2" charset="0"/>
                  <a:ea typeface="楷体" panose="02010609060101010101" pitchFamily="1" charset="-122"/>
                </a:rPr>
                <a:t>的板报。 </a:t>
              </a:r>
              <a:endParaRPr lang="zh-CN" altLang="en-US" sz="2400" b="1">
                <a:latin typeface="Times New Roman" panose="02020603050405020304" pitchFamily="2" charset="0"/>
                <a:ea typeface="楷体" panose="02010609060101010101" pitchFamily="1" charset="-122"/>
              </a:endParaRPr>
            </a:p>
          </p:txBody>
        </p:sp>
      </p:grpSp>
      <p:grpSp>
        <p:nvGrpSpPr>
          <p:cNvPr id="23558" name="组合 23557"/>
          <p:cNvGrpSpPr/>
          <p:nvPr/>
        </p:nvGrpSpPr>
        <p:grpSpPr>
          <a:xfrm>
            <a:off x="7150100" y="3252788"/>
            <a:ext cx="3927475" cy="1943100"/>
            <a:chOff x="0" y="0"/>
            <a:chExt cx="3721330" cy="1944790"/>
          </a:xfrm>
        </p:grpSpPr>
        <p:pic>
          <p:nvPicPr>
            <p:cNvPr id="23559" name="组合 41"/>
            <p:cNvPicPr/>
            <p:nvPr/>
          </p:nvPicPr>
          <p:blipFill>
            <a:blip r:embed="rId3"/>
            <a:stretch>
              <a:fillRect/>
            </a:stretch>
          </p:blipFill>
          <p:spPr>
            <a:xfrm>
              <a:off x="-41342" y="-26989"/>
              <a:ext cx="3688308" cy="2030076"/>
            </a:xfrm>
            <a:prstGeom prst="rect">
              <a:avLst/>
            </a:prstGeom>
            <a:noFill/>
            <a:ln>
              <a:noFill/>
              <a:miter lim="800000"/>
              <a:headEnd/>
              <a:tailEnd/>
            </a:ln>
          </p:spPr>
        </p:pic>
        <p:sp>
          <p:nvSpPr>
            <p:cNvPr id="23560" name="TextBox 16"/>
            <p:cNvSpPr/>
            <p:nvPr/>
          </p:nvSpPr>
          <p:spPr>
            <a:xfrm>
              <a:off x="538451" y="54617"/>
              <a:ext cx="3182879" cy="1830347"/>
            </a:xfrm>
            <a:prstGeom prst="rect">
              <a:avLst/>
            </a:prstGeom>
            <a:noFill/>
            <a:ln>
              <a:noFill/>
              <a:miter lim="800000"/>
            </a:ln>
          </p:spPr>
          <p:txBody>
            <a:bodyPr>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nSpc>
                  <a:spcPct val="120000"/>
                </a:lnSpc>
              </a:pPr>
              <a:r>
                <a:rPr lang="zh-CN" altLang="en-US" b="1">
                  <a:latin typeface="Times New Roman" panose="02020603050405020304" pitchFamily="2" charset="0"/>
                  <a:ea typeface="楷体" panose="02010609060101010101" pitchFamily="1" charset="-122"/>
                </a:rPr>
                <a:t>　　</a:t>
              </a:r>
              <a:r>
                <a:rPr lang="zh-CN" altLang="en-US" sz="2400" b="1">
                  <a:latin typeface="Times New Roman" panose="02020603050405020304" pitchFamily="2" charset="0"/>
                  <a:ea typeface="楷体" panose="02010609060101010101" pitchFamily="1" charset="-122"/>
                </a:rPr>
                <a:t>我搜集了一些甲</a:t>
              </a:r>
              <a:endParaRPr lang="en-US" altLang="en-US" sz="2400" b="1">
                <a:latin typeface="Times New Roman" panose="02020603050405020304" pitchFamily="2" charset="0"/>
                <a:ea typeface="楷体" panose="02010609060101010101" pitchFamily="1" charset="-122"/>
              </a:endParaRPr>
            </a:p>
            <a:p>
              <a:pPr marL="0" lvl="0" indent="0">
                <a:lnSpc>
                  <a:spcPct val="120000"/>
                </a:lnSpc>
              </a:pPr>
              <a:r>
                <a:rPr lang="zh-CN" altLang="en-US" sz="2400" b="1">
                  <a:latin typeface="Times New Roman" panose="02020603050405020304" pitchFamily="2" charset="0"/>
                  <a:ea typeface="楷体" panose="02010609060101010101" pitchFamily="1" charset="-122"/>
                </a:rPr>
                <a:t>骨文的图片，想和同</a:t>
              </a:r>
              <a:endParaRPr lang="en-US" altLang="en-US" sz="2400" b="1">
                <a:latin typeface="Times New Roman" panose="02020603050405020304" pitchFamily="2" charset="0"/>
                <a:ea typeface="楷体" panose="02010609060101010101" pitchFamily="1" charset="-122"/>
              </a:endParaRPr>
            </a:p>
            <a:p>
              <a:pPr marL="0" lvl="0" indent="0">
                <a:lnSpc>
                  <a:spcPct val="120000"/>
                </a:lnSpc>
              </a:pPr>
              <a:r>
                <a:rPr lang="zh-CN" altLang="en-US" sz="2400" b="1">
                  <a:latin typeface="Times New Roman" panose="02020603050405020304" pitchFamily="2" charset="0"/>
                  <a:ea typeface="楷体" panose="02010609060101010101" pitchFamily="1" charset="-122"/>
                </a:rPr>
                <a:t>学们一起欣赏这些图</a:t>
              </a:r>
              <a:endParaRPr lang="en-US" altLang="en-US" sz="2400" b="1">
                <a:latin typeface="Times New Roman" panose="02020603050405020304" pitchFamily="2" charset="0"/>
                <a:ea typeface="楷体" panose="02010609060101010101" pitchFamily="1" charset="-122"/>
              </a:endParaRPr>
            </a:p>
            <a:p>
              <a:pPr marL="0" lvl="0" indent="0">
                <a:lnSpc>
                  <a:spcPct val="120000"/>
                </a:lnSpc>
              </a:pPr>
              <a:r>
                <a:rPr lang="zh-CN" altLang="en-US" sz="2400" b="1">
                  <a:latin typeface="Times New Roman" panose="02020603050405020304" pitchFamily="2" charset="0"/>
                  <a:ea typeface="楷体" panose="02010609060101010101" pitchFamily="1" charset="-122"/>
                </a:rPr>
                <a:t>画一样美丽的文字。</a:t>
              </a:r>
              <a:endParaRPr lang="zh-CN" altLang="en-US" sz="2400" b="1">
                <a:latin typeface="Times New Roman" panose="02020603050405020304" pitchFamily="2" charset="0"/>
                <a:ea typeface="楷体" panose="02010609060101010101" pitchFamily="1" charset="-122"/>
              </a:endParaRPr>
            </a:p>
          </p:txBody>
        </p:sp>
      </p:grpSp>
      <p:grpSp>
        <p:nvGrpSpPr>
          <p:cNvPr id="23561" name="组合 23560"/>
          <p:cNvGrpSpPr/>
          <p:nvPr/>
        </p:nvGrpSpPr>
        <p:grpSpPr>
          <a:xfrm>
            <a:off x="5121275" y="1846263"/>
            <a:ext cx="4600575" cy="1454150"/>
            <a:chOff x="0" y="0"/>
            <a:chExt cx="4600956" cy="1454097"/>
          </a:xfrm>
        </p:grpSpPr>
        <p:pic>
          <p:nvPicPr>
            <p:cNvPr id="23562" name="组合 41"/>
            <p:cNvPicPr/>
            <p:nvPr/>
          </p:nvPicPr>
          <p:blipFill>
            <a:blip r:embed="rId4"/>
            <a:stretch>
              <a:fillRect/>
            </a:stretch>
          </p:blipFill>
          <p:spPr>
            <a:xfrm>
              <a:off x="-45534" y="-24828"/>
              <a:ext cx="4651633" cy="1542232"/>
            </a:xfrm>
            <a:prstGeom prst="rect">
              <a:avLst/>
            </a:prstGeom>
            <a:noFill/>
            <a:ln>
              <a:noFill/>
              <a:miter lim="800000"/>
              <a:headEnd/>
              <a:tailEnd/>
            </a:ln>
          </p:spPr>
        </p:pic>
        <p:sp>
          <p:nvSpPr>
            <p:cNvPr id="23563" name="TextBox 16"/>
            <p:cNvSpPr/>
            <p:nvPr/>
          </p:nvSpPr>
          <p:spPr>
            <a:xfrm>
              <a:off x="100266" y="16502"/>
              <a:ext cx="4500690" cy="936728"/>
            </a:xfrm>
            <a:prstGeom prst="rect">
              <a:avLst/>
            </a:prstGeom>
            <a:noFill/>
            <a:ln>
              <a:noFill/>
              <a:miter lim="800000"/>
            </a:ln>
          </p:spPr>
          <p:txBody>
            <a:bodyPr>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nSpc>
                  <a:spcPct val="120000"/>
                </a:lnSpc>
              </a:pPr>
              <a:r>
                <a:rPr lang="zh-CN" altLang="en-US" b="1">
                  <a:latin typeface="Times New Roman" panose="02020603050405020304" pitchFamily="2" charset="0"/>
                  <a:ea typeface="楷体" panose="02010609060101010101" pitchFamily="1" charset="-122"/>
                </a:rPr>
                <a:t>　</a:t>
              </a:r>
              <a:r>
                <a:rPr lang="zh-CN" altLang="en-US" sz="2400" b="1">
                  <a:latin typeface="Times New Roman" panose="02020603050405020304" pitchFamily="2" charset="0"/>
                  <a:ea typeface="楷体" panose="02010609060101010101" pitchFamily="1" charset="-122"/>
                </a:rPr>
                <a:t>　甲骨文是汉字的最早阶段，</a:t>
              </a:r>
              <a:endParaRPr lang="en-US" altLang="en-US" sz="2400" b="1">
                <a:latin typeface="Times New Roman" panose="02020603050405020304" pitchFamily="2" charset="0"/>
                <a:ea typeface="楷体" panose="02010609060101010101" pitchFamily="1" charset="-122"/>
              </a:endParaRPr>
            </a:p>
            <a:p>
              <a:pPr marL="0" lvl="0" indent="0">
                <a:lnSpc>
                  <a:spcPct val="120000"/>
                </a:lnSpc>
              </a:pPr>
              <a:r>
                <a:rPr lang="zh-CN" altLang="en-US" sz="2400" b="1">
                  <a:latin typeface="Times New Roman" panose="02020603050405020304" pitchFamily="2" charset="0"/>
                  <a:ea typeface="楷体" panose="02010609060101010101" pitchFamily="1" charset="-122"/>
                </a:rPr>
                <a:t>其中有些文字就像原始的绘画。</a:t>
              </a:r>
              <a:endParaRPr lang="zh-CN" altLang="en-US" sz="2400" b="1">
                <a:latin typeface="Times New Roman" panose="02020603050405020304" pitchFamily="2" charset="0"/>
                <a:ea typeface="楷体" panose="02010609060101010101" pitchFamily="1" charset="-122"/>
              </a:endParaRPr>
            </a:p>
          </p:txBody>
        </p:sp>
      </p:grpSp>
      <p:sp>
        <p:nvSpPr>
          <p:cNvPr id="23564" name="矩形 23563"/>
          <p:cNvSpPr/>
          <p:nvPr/>
        </p:nvSpPr>
        <p:spPr>
          <a:xfrm>
            <a:off x="1006475" y="1355725"/>
            <a:ext cx="3384550" cy="51752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微软雅黑" panose="020B0503020204020204" pitchFamily="2" charset="-122"/>
              </a:rPr>
              <a:t>汉字与绘画同出一源</a:t>
            </a:r>
            <a:endParaRPr lang="zh-CN" altLang="en-US" sz="2800" b="1">
              <a:latin typeface="Times New Roman" panose="02020603050405020304" pitchFamily="2" charset="0"/>
              <a:ea typeface="微软雅黑" panose="020B0503020204020204" pitchFamily="2" charset="-122"/>
            </a:endParaRPr>
          </a:p>
        </p:txBody>
      </p:sp>
      <p:sp>
        <p:nvSpPr>
          <p:cNvPr id="23565" name="矩形 23564"/>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561"/>
                                        </p:tgtEl>
                                        <p:attrNameLst>
                                          <p:attrName>style.visibility</p:attrName>
                                        </p:attrNameLst>
                                      </p:cBhvr>
                                      <p:to>
                                        <p:strVal val="visible"/>
                                      </p:to>
                                    </p:set>
                                    <p:anim calcmode="lin" valueType="num">
                                      <p:cBhvr additive="base">
                                        <p:cTn id="13" dur="500" fill="hold"/>
                                        <p:tgtEl>
                                          <p:spTgt spid="23561"/>
                                        </p:tgtEl>
                                        <p:attrNameLst>
                                          <p:attrName>ppt_x</p:attrName>
                                        </p:attrNameLst>
                                      </p:cBhvr>
                                      <p:tavLst>
                                        <p:tav tm="0">
                                          <p:val>
                                            <p:strVal val="#ppt_x"/>
                                          </p:val>
                                        </p:tav>
                                        <p:tav tm="100000">
                                          <p:val>
                                            <p:strVal val="#ppt_x"/>
                                          </p:val>
                                        </p:tav>
                                      </p:tavLst>
                                    </p:anim>
                                    <p:anim calcmode="lin" valueType="num">
                                      <p:cBhvr additive="base">
                                        <p:cTn id="14" dur="500" fill="hold"/>
                                        <p:tgtEl>
                                          <p:spTgt spid="235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558"/>
                                        </p:tgtEl>
                                        <p:attrNameLst>
                                          <p:attrName>style.visibility</p:attrName>
                                        </p:attrNameLst>
                                      </p:cBhvr>
                                      <p:to>
                                        <p:strVal val="visible"/>
                                      </p:to>
                                    </p:set>
                                    <p:anim calcmode="lin" valueType="num">
                                      <p:cBhvr additive="base">
                                        <p:cTn id="19" dur="500" fill="hold"/>
                                        <p:tgtEl>
                                          <p:spTgt spid="23558"/>
                                        </p:tgtEl>
                                        <p:attrNameLst>
                                          <p:attrName>ppt_x</p:attrName>
                                        </p:attrNameLst>
                                      </p:cBhvr>
                                      <p:tavLst>
                                        <p:tav tm="0">
                                          <p:val>
                                            <p:strVal val="#ppt_x"/>
                                          </p:val>
                                        </p:tav>
                                        <p:tav tm="100000">
                                          <p:val>
                                            <p:strVal val="#ppt_x"/>
                                          </p:val>
                                        </p:tav>
                                      </p:tavLst>
                                    </p:anim>
                                    <p:anim calcmode="lin" valueType="num">
                                      <p:cBhvr additive="base">
                                        <p:cTn id="20" dur="500" fill="hold"/>
                                        <p:tgtEl>
                                          <p:spTgt spid="235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555"/>
                                        </p:tgtEl>
                                        <p:attrNameLst>
                                          <p:attrName>style.visibility</p:attrName>
                                        </p:attrNameLst>
                                      </p:cBhvr>
                                      <p:to>
                                        <p:strVal val="visible"/>
                                      </p:to>
                                    </p:set>
                                    <p:anim calcmode="lin" valueType="num">
                                      <p:cBhvr additive="base">
                                        <p:cTn id="25" dur="500" fill="hold"/>
                                        <p:tgtEl>
                                          <p:spTgt spid="23555"/>
                                        </p:tgtEl>
                                        <p:attrNameLst>
                                          <p:attrName>ppt_x</p:attrName>
                                        </p:attrNameLst>
                                      </p:cBhvr>
                                      <p:tavLst>
                                        <p:tav tm="0">
                                          <p:val>
                                            <p:strVal val="#ppt_x"/>
                                          </p:val>
                                        </p:tav>
                                        <p:tav tm="100000">
                                          <p:val>
                                            <p:strVal val="#ppt_x"/>
                                          </p:val>
                                        </p:tav>
                                      </p:tavLst>
                                    </p:anim>
                                    <p:anim calcmode="lin" valueType="num">
                                      <p:cBhvr additive="base">
                                        <p:cTn id="26" dur="500" fill="hold"/>
                                        <p:tgtEl>
                                          <p:spTgt spid="235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圆角矩形 8"/>
          <p:cNvSpPr/>
          <p:nvPr/>
        </p:nvSpPr>
        <p:spPr>
          <a:xfrm>
            <a:off x="6559550" y="1978025"/>
            <a:ext cx="3540125" cy="2628900"/>
          </a:xfrm>
          <a:prstGeom prst="roundRect">
            <a:avLst>
              <a:gd name="adj" fmla="val 13333"/>
            </a:avLst>
          </a:prstGeom>
          <a:noFill/>
          <a:ln cmpd="sng">
            <a:solidFill>
              <a:schemeClr val="folHlink"/>
            </a:solidFill>
            <a:prstDash val="dash"/>
            <a:miter lim="800000"/>
          </a:ln>
        </p:spPr>
        <p:txBody>
          <a:bodyPr anchor="ctr" anchorCtr="0"/>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endParaRPr lang="zh-CN" altLang="en-US" sz="3000" b="1">
              <a:latin typeface="Times New Roman" panose="02020603050405020304" pitchFamily="2" charset="0"/>
              <a:ea typeface="楷体" panose="02010609060101010101" pitchFamily="1" charset="-122"/>
            </a:endParaRPr>
          </a:p>
        </p:txBody>
      </p:sp>
      <p:sp>
        <p:nvSpPr>
          <p:cNvPr id="24579" name="圆角矩形标注 24578"/>
          <p:cNvSpPr/>
          <p:nvPr/>
        </p:nvSpPr>
        <p:spPr>
          <a:xfrm>
            <a:off x="3022600" y="2455863"/>
            <a:ext cx="3405188" cy="1687512"/>
          </a:xfrm>
          <a:prstGeom prst="wedgeRoundRectCallout">
            <a:avLst>
              <a:gd name="adj1" fmla="val -63667"/>
              <a:gd name="adj2" fmla="val -11213"/>
              <a:gd name="adj3" fmla="val 16667"/>
            </a:avLst>
          </a:prstGeom>
          <a:noFill/>
          <a:ln cmpd="sng">
            <a:solidFill>
              <a:schemeClr val="folHlink"/>
            </a:solidFill>
            <a:miter lim="800000"/>
          </a:ln>
        </p:spPr>
        <p:txBody>
          <a:bodyPr wrap="none" anchor="ctr" anchorCtr="0"/>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endParaRPr>
              <a:ea typeface="宋体" panose="02010600030101010101" pitchFamily="2" charset="-122"/>
            </a:endParaRPr>
          </a:p>
        </p:txBody>
      </p:sp>
      <p:sp>
        <p:nvSpPr>
          <p:cNvPr id="24580" name="矩形 24579"/>
          <p:cNvSpPr/>
          <p:nvPr/>
        </p:nvSpPr>
        <p:spPr>
          <a:xfrm>
            <a:off x="3087688" y="2597150"/>
            <a:ext cx="2979737" cy="1554163"/>
          </a:xfrm>
          <a:prstGeom prst="rect">
            <a:avLst/>
          </a:prstGeom>
          <a:noFill/>
          <a:ln>
            <a:noFill/>
            <a:miter lim="800000"/>
          </a:ln>
        </p:spPr>
        <p:txBody>
          <a:bodyPr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400" b="1">
                <a:latin typeface="Times New Roman" panose="02020603050405020304" pitchFamily="2" charset="0"/>
                <a:ea typeface="楷体" panose="02010609060101010101" pitchFamily="1" charset="-122"/>
              </a:rPr>
              <a:t>      每个同学都行动起来，查找一个古老的象形文字，记录在右侧。 </a:t>
            </a:r>
            <a:endParaRPr lang="en-US" altLang="en-US" sz="2400">
              <a:ea typeface="宋体" panose="02010600030101010101" pitchFamily="2" charset="-122"/>
            </a:endParaRPr>
          </a:p>
        </p:txBody>
      </p:sp>
      <p:pic>
        <p:nvPicPr>
          <p:cNvPr id="24581" name="图片 24580"/>
          <p:cNvPicPr>
            <a:picLocks noChangeAspect="1"/>
          </p:cNvPicPr>
          <p:nvPr/>
        </p:nvPicPr>
        <p:blipFill>
          <a:blip r:embed="rId1" r:link="rId2"/>
          <a:stretch>
            <a:fillRect/>
          </a:stretch>
        </p:blipFill>
        <p:spPr>
          <a:xfrm>
            <a:off x="1169988" y="2120900"/>
            <a:ext cx="1390650" cy="2311400"/>
          </a:xfrm>
          <a:prstGeom prst="rect">
            <a:avLst/>
          </a:prstGeom>
          <a:noFill/>
          <a:ln>
            <a:noFill/>
            <a:miter lim="800000"/>
            <a:headEnd/>
            <a:tailEnd/>
          </a:ln>
        </p:spPr>
      </p:pic>
      <p:sp>
        <p:nvSpPr>
          <p:cNvPr id="24582" name="矩形 24581"/>
          <p:cNvSpPr/>
          <p:nvPr/>
        </p:nvSpPr>
        <p:spPr>
          <a:xfrm>
            <a:off x="992188" y="1211263"/>
            <a:ext cx="3382962" cy="519112"/>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微软雅黑" panose="020B0503020204020204" pitchFamily="2" charset="-122"/>
              </a:rPr>
              <a:t>汉字与绘画同出一源</a:t>
            </a:r>
            <a:endParaRPr lang="zh-CN" altLang="en-US" sz="2800" b="1">
              <a:latin typeface="Times New Roman" panose="02020603050405020304" pitchFamily="2" charset="0"/>
              <a:ea typeface="微软雅黑" panose="020B0503020204020204" pitchFamily="2" charset="-122"/>
            </a:endParaRPr>
          </a:p>
        </p:txBody>
      </p:sp>
      <p:sp>
        <p:nvSpPr>
          <p:cNvPr id="24583" name="矩形 24582"/>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ppt_x"/>
                                          </p:val>
                                        </p:tav>
                                        <p:tav tm="100000">
                                          <p:val>
                                            <p:strVal val="#ppt_x"/>
                                          </p:val>
                                        </p:tav>
                                      </p:tavLst>
                                    </p:anim>
                                    <p:anim calcmode="lin" valueType="num">
                                      <p:cBhvr additive="base">
                                        <p:cTn id="8" dur="500" fill="hold"/>
                                        <p:tgtEl>
                                          <p:spTgt spid="2457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0"/>
                                        </p:tgtEl>
                                        <p:attrNameLst>
                                          <p:attrName>style.visibility</p:attrName>
                                        </p:attrNameLst>
                                      </p:cBhvr>
                                      <p:to>
                                        <p:strVal val="visible"/>
                                      </p:to>
                                    </p:set>
                                    <p:anim calcmode="lin" valueType="num">
                                      <p:cBhvr additive="base">
                                        <p:cTn id="11" dur="500" fill="hold"/>
                                        <p:tgtEl>
                                          <p:spTgt spid="24580"/>
                                        </p:tgtEl>
                                        <p:attrNameLst>
                                          <p:attrName>ppt_x</p:attrName>
                                        </p:attrNameLst>
                                      </p:cBhvr>
                                      <p:tavLst>
                                        <p:tav tm="0">
                                          <p:val>
                                            <p:strVal val="#ppt_x"/>
                                          </p:val>
                                        </p:tav>
                                        <p:tav tm="100000">
                                          <p:val>
                                            <p:strVal val="#ppt_x"/>
                                          </p:val>
                                        </p:tav>
                                      </p:tavLst>
                                    </p:anim>
                                    <p:anim calcmode="lin" valueType="num">
                                      <p:cBhvr additive="base">
                                        <p:cTn id="12" dur="500" fill="hold"/>
                                        <p:tgtEl>
                                          <p:spTgt spid="2458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581"/>
                                        </p:tgtEl>
                                        <p:attrNameLst>
                                          <p:attrName>style.visibility</p:attrName>
                                        </p:attrNameLst>
                                      </p:cBhvr>
                                      <p:to>
                                        <p:strVal val="visible"/>
                                      </p:to>
                                    </p:set>
                                    <p:anim calcmode="lin" valueType="num">
                                      <p:cBhvr additive="base">
                                        <p:cTn id="15" dur="500" fill="hold"/>
                                        <p:tgtEl>
                                          <p:spTgt spid="24581"/>
                                        </p:tgtEl>
                                        <p:attrNameLst>
                                          <p:attrName>ppt_x</p:attrName>
                                        </p:attrNameLst>
                                      </p:cBhvr>
                                      <p:tavLst>
                                        <p:tav tm="0">
                                          <p:val>
                                            <p:strVal val="#ppt_x"/>
                                          </p:val>
                                        </p:tav>
                                        <p:tav tm="100000">
                                          <p:val>
                                            <p:strVal val="#ppt_x"/>
                                          </p:val>
                                        </p:tav>
                                      </p:tavLst>
                                    </p:anim>
                                    <p:anim calcmode="lin" valueType="num">
                                      <p:cBhvr additive="base">
                                        <p:cTn id="16"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578"/>
                                        </p:tgtEl>
                                        <p:attrNameLst>
                                          <p:attrName>style.visibility</p:attrName>
                                        </p:attrNameLst>
                                      </p:cBhvr>
                                      <p:to>
                                        <p:strVal val="visible"/>
                                      </p:to>
                                    </p:set>
                                    <p:anim calcmode="lin" valueType="num">
                                      <p:cBhvr additive="base">
                                        <p:cTn id="21" dur="500" fill="hold"/>
                                        <p:tgtEl>
                                          <p:spTgt spid="24578"/>
                                        </p:tgtEl>
                                        <p:attrNameLst>
                                          <p:attrName>ppt_x</p:attrName>
                                        </p:attrNameLst>
                                      </p:cBhvr>
                                      <p:tavLst>
                                        <p:tav tm="0">
                                          <p:val>
                                            <p:strVal val="#ppt_x"/>
                                          </p:val>
                                        </p:tav>
                                        <p:tav tm="100000">
                                          <p:val>
                                            <p:strVal val="#ppt_x"/>
                                          </p:val>
                                        </p:tav>
                                      </p:tavLst>
                                    </p:anim>
                                    <p:anim calcmode="lin" valueType="num">
                                      <p:cBhvr additive="base">
                                        <p:cTn id="22"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80" grpId="0"/>
      <p:bldP spid="245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1"/>
          <p:cNvSpPr>
            <a:spLocks noGrp="1"/>
          </p:cNvSpPr>
          <p:nvPr>
            <p:ph type="title" idx="4294967295"/>
          </p:nvPr>
        </p:nvSpPr>
        <p:spPr>
          <a:xfrm>
            <a:off x="830263" y="546100"/>
            <a:ext cx="2093912" cy="706438"/>
          </a:xfrm>
          <a:prstGeom prst="rect">
            <a:avLst/>
          </a:prstGeom>
          <a:noFill/>
          <a:ln>
            <a:noFill/>
            <a:miter lim="800000"/>
          </a:ln>
        </p:spPr>
        <p:txBody>
          <a:bodyPr vert="horz" lIns="90170" tIns="46990" rIns="90170" bIns="46990" anchor="ctr" anchorCtr="0"/>
          <a:lstStyle>
            <a:lvl1pPr marL="914400" indent="-914400" algn="l" eaLnBrk="1" hangingPunct="1">
              <a:lnSpc>
                <a:spcPct val="100000"/>
              </a:lnSpc>
              <a:spcBef>
                <a:spcPct val="0"/>
              </a:spcBef>
              <a:buClrTx/>
              <a:buFontTx/>
              <a:buNone/>
              <a:defRPr lang="zh-CN" altLang="en-US" sz="3600" b="1" baseline="0">
                <a:solidFill>
                  <a:srgbClr val="262626"/>
                </a:solidFill>
                <a:latin typeface="Arial" panose="020B0604020202020204"/>
                <a:ea typeface="微软雅黑" panose="020B0503020204020204" pitchFamily="2" charset="-122"/>
                <a:sym typeface="Arial" panose="020B0604020202020204"/>
              </a:defRPr>
            </a:lvl1pPr>
          </a:lstStyle>
          <a:p>
            <a:pPr lvl="0"/>
            <a:r>
              <a:rPr sz="2400">
                <a:solidFill>
                  <a:schemeClr val="tx1"/>
                </a:solidFill>
                <a:latin typeface="思源黑体 CN Bold" charset="116"/>
              </a:rPr>
              <a:t>新知导入</a:t>
            </a:r>
            <a:endParaRPr sz="2400">
              <a:solidFill>
                <a:schemeClr val="tx1"/>
              </a:solidFill>
              <a:latin typeface="思源黑体 CN Bold" charset="116"/>
            </a:endParaRPr>
          </a:p>
        </p:txBody>
      </p:sp>
      <p:sp>
        <p:nvSpPr>
          <p:cNvPr id="6147" name="矩形 6146"/>
          <p:cNvSpPr/>
          <p:nvPr/>
        </p:nvSpPr>
        <p:spPr>
          <a:xfrm>
            <a:off x="2544763" y="735013"/>
            <a:ext cx="2214562" cy="579437"/>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3200" b="1">
                <a:solidFill>
                  <a:schemeClr val="tx2"/>
                </a:solidFill>
                <a:latin typeface="Times New Roman" panose="02020603050405020304" pitchFamily="2" charset="0"/>
                <a:ea typeface="微软雅黑" panose="020B0503020204020204" pitchFamily="2" charset="-122"/>
              </a:rPr>
              <a:t>猜字谜游戏</a:t>
            </a:r>
            <a:endParaRPr lang="zh-CN" altLang="en-US" sz="3200" b="1">
              <a:solidFill>
                <a:schemeClr val="tx2"/>
              </a:solidFill>
              <a:latin typeface="Times New Roman" panose="02020603050405020304" pitchFamily="2" charset="0"/>
              <a:ea typeface="微软雅黑" panose="020B0503020204020204" pitchFamily="2" charset="-122"/>
            </a:endParaRPr>
          </a:p>
        </p:txBody>
      </p:sp>
      <p:sp>
        <p:nvSpPr>
          <p:cNvPr id="6148" name="矩形 6147"/>
          <p:cNvSpPr/>
          <p:nvPr/>
        </p:nvSpPr>
        <p:spPr>
          <a:xfrm>
            <a:off x="1196975" y="2438400"/>
            <a:ext cx="8636000" cy="1762125"/>
          </a:xfrm>
          <a:prstGeom prst="rect">
            <a:avLst/>
          </a:prstGeom>
          <a:noFill/>
          <a:ln cmpd="sng">
            <a:solidFill>
              <a:schemeClr val="folHlink"/>
            </a:solid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30000"/>
              </a:lnSpc>
            </a:pPr>
            <a:r>
              <a:rPr lang="zh-CN" altLang="en-US" sz="2800" b="1">
                <a:latin typeface="微软雅黑" panose="020B0503020204020204" pitchFamily="2" charset="-122"/>
                <a:ea typeface="微软雅黑" panose="020B0503020204020204" pitchFamily="2" charset="-122"/>
                <a:sym typeface="Wingdings" panose="05000000000000000000" pitchFamily="2" charset="2"/>
              </a:rPr>
              <a:t></a:t>
            </a:r>
            <a:r>
              <a:rPr lang="zh-CN" altLang="en-US" sz="2800" b="1">
                <a:latin typeface="微软雅黑" panose="020B0503020204020204" pitchFamily="2" charset="-122"/>
                <a:ea typeface="微软雅黑" panose="020B0503020204020204" pitchFamily="2" charset="-122"/>
              </a:rPr>
              <a:t>山上还有山。谜底是（　　）</a:t>
            </a:r>
            <a:endParaRPr lang="zh-CN" altLang="en-US" sz="2800" b="1">
              <a:latin typeface="微软雅黑" panose="020B0503020204020204" pitchFamily="2" charset="-122"/>
              <a:ea typeface="微软雅黑" panose="020B0503020204020204" pitchFamily="2" charset="-122"/>
            </a:endParaRPr>
          </a:p>
          <a:p>
            <a:pPr lvl="0">
              <a:lnSpc>
                <a:spcPct val="130000"/>
              </a:lnSpc>
            </a:pPr>
            <a:r>
              <a:rPr lang="zh-CN" altLang="en-US" sz="2800" b="1">
                <a:latin typeface="微软雅黑" panose="020B0503020204020204" pitchFamily="2" charset="-122"/>
                <a:ea typeface="微软雅黑" panose="020B0503020204020204" pitchFamily="2" charset="-122"/>
                <a:sym typeface="Wingdings" panose="05000000000000000000" pitchFamily="2" charset="2"/>
              </a:rPr>
              <a:t></a:t>
            </a:r>
            <a:r>
              <a:rPr lang="zh-CN" altLang="en-US" sz="2800" b="1">
                <a:latin typeface="微软雅黑" panose="020B0503020204020204" pitchFamily="2" charset="-122"/>
                <a:ea typeface="微软雅黑" panose="020B0503020204020204" pitchFamily="2" charset="-122"/>
              </a:rPr>
              <a:t>十张口，一颗心。谜底是（　 　）</a:t>
            </a:r>
            <a:endParaRPr lang="zh-CN" altLang="en-US" sz="2800" b="1">
              <a:latin typeface="微软雅黑" panose="020B0503020204020204" pitchFamily="2" charset="-122"/>
              <a:ea typeface="微软雅黑" panose="020B0503020204020204" pitchFamily="2" charset="-122"/>
            </a:endParaRPr>
          </a:p>
          <a:p>
            <a:pPr lvl="0">
              <a:lnSpc>
                <a:spcPct val="130000"/>
              </a:lnSpc>
            </a:pPr>
            <a:r>
              <a:rPr lang="zh-CN" altLang="en-US" sz="2800" b="1">
                <a:latin typeface="微软雅黑" panose="020B0503020204020204" pitchFamily="2" charset="-122"/>
                <a:ea typeface="微软雅黑" panose="020B0503020204020204" pitchFamily="2" charset="-122"/>
                <a:sym typeface="Wingdings" panose="05000000000000000000" pitchFamily="2" charset="2"/>
              </a:rPr>
              <a:t></a:t>
            </a:r>
            <a:r>
              <a:rPr lang="zh-CN" altLang="en-US" sz="2800" b="1">
                <a:latin typeface="微软雅黑" panose="020B0503020204020204" pitchFamily="2" charset="-122"/>
                <a:ea typeface="微软雅黑" panose="020B0503020204020204" pitchFamily="2" charset="-122"/>
              </a:rPr>
              <a:t>说它小，下边大，说它大，上边小。谜底是（　　）</a:t>
            </a:r>
            <a:endParaRPr lang="en-US" altLang="en-US" sz="2800">
              <a:latin typeface="微软雅黑" panose="020B0503020204020204" pitchFamily="2" charset="-122"/>
              <a:ea typeface="微软雅黑" panose="020B0503020204020204" pitchFamily="2" charset="-122"/>
            </a:endParaRPr>
          </a:p>
        </p:txBody>
      </p:sp>
      <p:sp>
        <p:nvSpPr>
          <p:cNvPr id="6149" name="文本框 4"/>
          <p:cNvSpPr/>
          <p:nvPr/>
        </p:nvSpPr>
        <p:spPr>
          <a:xfrm>
            <a:off x="5124450" y="2536825"/>
            <a:ext cx="612775" cy="577850"/>
          </a:xfrm>
          <a:prstGeom prst="rect">
            <a:avLst/>
          </a:prstGeom>
          <a:noFill/>
          <a:ln>
            <a:noFill/>
            <a:miter lim="800000"/>
          </a:ln>
          <a:effectLst/>
        </p:spPr>
        <p:txBody>
          <a:bodyPr rot="0" vert="horz" wrap="square" lIns="91458" tIns="45729" rIns="91458" bIns="45729"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r>
              <a:rPr lang="zh-CN" altLang="en-US" sz="3200" b="1">
                <a:solidFill>
                  <a:srgbClr val="CC3300"/>
                </a:solidFill>
                <a:latin typeface="Times New Roman" panose="02020603050405020304" pitchFamily="2" charset="0"/>
                <a:ea typeface="微软雅黑" panose="020B0503020204020204" pitchFamily="2" charset="-122"/>
              </a:rPr>
              <a:t>出</a:t>
            </a:r>
            <a:endParaRPr lang="zh-CN" altLang="en-US" sz="3200" b="1">
              <a:solidFill>
                <a:srgbClr val="CC3300"/>
              </a:solidFill>
              <a:latin typeface="Times New Roman" panose="02020603050405020304" pitchFamily="2" charset="0"/>
              <a:ea typeface="微软雅黑" panose="020B0503020204020204" pitchFamily="2" charset="-122"/>
            </a:endParaRPr>
          </a:p>
        </p:txBody>
      </p:sp>
      <p:sp>
        <p:nvSpPr>
          <p:cNvPr id="6150" name="文本框 8"/>
          <p:cNvSpPr/>
          <p:nvPr/>
        </p:nvSpPr>
        <p:spPr>
          <a:xfrm>
            <a:off x="5962650" y="3076575"/>
            <a:ext cx="536575" cy="577850"/>
          </a:xfrm>
          <a:prstGeom prst="rect">
            <a:avLst/>
          </a:prstGeom>
          <a:noFill/>
          <a:ln>
            <a:noFill/>
            <a:miter lim="800000"/>
          </a:ln>
          <a:effectLst/>
        </p:spPr>
        <p:txBody>
          <a:bodyPr rot="0" vert="horz" wrap="square" lIns="91458" tIns="45729" rIns="91458" bIns="45729"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r>
              <a:rPr lang="zh-CN" altLang="en-US" sz="3200" b="1">
                <a:solidFill>
                  <a:srgbClr val="CC3300"/>
                </a:solidFill>
                <a:latin typeface="Times New Roman" panose="02020603050405020304" pitchFamily="2" charset="0"/>
                <a:ea typeface="微软雅黑" panose="020B0503020204020204" pitchFamily="2" charset="-122"/>
              </a:rPr>
              <a:t>思</a:t>
            </a:r>
            <a:endParaRPr lang="zh-CN" altLang="en-US" sz="3200" b="1">
              <a:solidFill>
                <a:srgbClr val="CC3300"/>
              </a:solidFill>
              <a:latin typeface="Times New Roman" panose="02020603050405020304" pitchFamily="2" charset="0"/>
              <a:ea typeface="微软雅黑" panose="020B0503020204020204" pitchFamily="2" charset="-122"/>
            </a:endParaRPr>
          </a:p>
        </p:txBody>
      </p:sp>
      <p:sp>
        <p:nvSpPr>
          <p:cNvPr id="6151" name="文本框 9"/>
          <p:cNvSpPr/>
          <p:nvPr/>
        </p:nvSpPr>
        <p:spPr>
          <a:xfrm>
            <a:off x="8699500" y="3671888"/>
            <a:ext cx="792163" cy="579437"/>
          </a:xfrm>
          <a:prstGeom prst="rect">
            <a:avLst/>
          </a:prstGeom>
          <a:noFill/>
          <a:ln>
            <a:noFill/>
            <a:miter lim="800000"/>
          </a:ln>
          <a:effectLst/>
        </p:spPr>
        <p:txBody>
          <a:bodyPr rot="0" vert="horz" wrap="square" lIns="91458" tIns="45729" rIns="91458" bIns="45729"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r>
              <a:rPr lang="zh-CN" altLang="en-US" sz="3200" b="1">
                <a:solidFill>
                  <a:srgbClr val="CC3300"/>
                </a:solidFill>
                <a:latin typeface="Times New Roman" panose="02020603050405020304" pitchFamily="2" charset="0"/>
                <a:ea typeface="微软雅黑" panose="020B0503020204020204" pitchFamily="2" charset="-122"/>
              </a:rPr>
              <a:t>尖</a:t>
            </a:r>
            <a:endParaRPr lang="zh-CN" altLang="en-US" sz="3200" b="1">
              <a:solidFill>
                <a:srgbClr val="CC3300"/>
              </a:solidFill>
              <a:latin typeface="Times New Roman" panose="02020603050405020304" pitchFamily="2" charset="0"/>
              <a:ea typeface="微软雅黑" panose="020B0503020204020204" pitchFamily="2" charset="-122"/>
            </a:endParaRPr>
          </a:p>
        </p:txBody>
      </p:sp>
      <p:sp>
        <p:nvSpPr>
          <p:cNvPr id="6152" name="矩形 6151"/>
          <p:cNvSpPr/>
          <p:nvPr/>
        </p:nvSpPr>
        <p:spPr>
          <a:xfrm>
            <a:off x="1557338" y="1608138"/>
            <a:ext cx="4449762" cy="517525"/>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楷体" panose="02010609060101010101" pitchFamily="1" charset="-122"/>
              </a:rPr>
              <a:t>你能猜出谜底是什么字吗？</a:t>
            </a:r>
            <a:endParaRPr lang="en-US" altLang="en-US" sz="280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additive="base">
                                        <p:cTn id="13" dur="500" fill="hold"/>
                                        <p:tgtEl>
                                          <p:spTgt spid="6149"/>
                                        </p:tgtEl>
                                        <p:attrNameLst>
                                          <p:attrName>ppt_x</p:attrName>
                                        </p:attrNameLst>
                                      </p:cBhvr>
                                      <p:tavLst>
                                        <p:tav tm="0">
                                          <p:val>
                                            <p:strVal val="#ppt_x"/>
                                          </p:val>
                                        </p:tav>
                                        <p:tav tm="100000">
                                          <p:val>
                                            <p:strVal val="#ppt_x"/>
                                          </p:val>
                                        </p:tav>
                                      </p:tavLst>
                                    </p:anim>
                                    <p:anim calcmode="lin" valueType="num">
                                      <p:cBhvr additive="base">
                                        <p:cTn id="14"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50"/>
                                        </p:tgtEl>
                                        <p:attrNameLst>
                                          <p:attrName>style.visibility</p:attrName>
                                        </p:attrNameLst>
                                      </p:cBhvr>
                                      <p:to>
                                        <p:strVal val="visible"/>
                                      </p:to>
                                    </p:set>
                                    <p:anim calcmode="lin" valueType="num">
                                      <p:cBhvr additive="base">
                                        <p:cTn id="19" dur="500" fill="hold"/>
                                        <p:tgtEl>
                                          <p:spTgt spid="6150"/>
                                        </p:tgtEl>
                                        <p:attrNameLst>
                                          <p:attrName>ppt_x</p:attrName>
                                        </p:attrNameLst>
                                      </p:cBhvr>
                                      <p:tavLst>
                                        <p:tav tm="0">
                                          <p:val>
                                            <p:strVal val="#ppt_x"/>
                                          </p:val>
                                        </p:tav>
                                        <p:tav tm="100000">
                                          <p:val>
                                            <p:strVal val="#ppt_x"/>
                                          </p:val>
                                        </p:tav>
                                      </p:tavLst>
                                    </p:anim>
                                    <p:anim calcmode="lin" valueType="num">
                                      <p:cBhvr additive="base">
                                        <p:cTn id="20"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51"/>
                                        </p:tgtEl>
                                        <p:attrNameLst>
                                          <p:attrName>style.visibility</p:attrName>
                                        </p:attrNameLst>
                                      </p:cBhvr>
                                      <p:to>
                                        <p:strVal val="visible"/>
                                      </p:to>
                                    </p:set>
                                    <p:anim calcmode="lin" valueType="num">
                                      <p:cBhvr additive="base">
                                        <p:cTn id="25" dur="500" fill="hold"/>
                                        <p:tgtEl>
                                          <p:spTgt spid="6151"/>
                                        </p:tgtEl>
                                        <p:attrNameLst>
                                          <p:attrName>ppt_x</p:attrName>
                                        </p:attrNameLst>
                                      </p:cBhvr>
                                      <p:tavLst>
                                        <p:tav tm="0">
                                          <p:val>
                                            <p:strVal val="#ppt_x"/>
                                          </p:val>
                                        </p:tav>
                                        <p:tav tm="100000">
                                          <p:val>
                                            <p:strVal val="#ppt_x"/>
                                          </p:val>
                                        </p:tav>
                                      </p:tavLst>
                                    </p:anim>
                                    <p:anim calcmode="lin" valueType="num">
                                      <p:cBhvr additive="base">
                                        <p:cTn id="26" dur="500" fill="hold"/>
                                        <p:tgtEl>
                                          <p:spTgt spid="6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P spid="6150" grpId="0"/>
      <p:bldP spid="61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矩形 25601"/>
          <p:cNvSpPr/>
          <p:nvPr/>
        </p:nvSpPr>
        <p:spPr>
          <a:xfrm>
            <a:off x="1546225" y="1608138"/>
            <a:ext cx="8140700" cy="823912"/>
          </a:xfrm>
          <a:prstGeom prst="rect">
            <a:avLst/>
          </a:prstGeom>
          <a:noFill/>
          <a:ln cmpd="sng">
            <a:solidFill>
              <a:schemeClr val="folHlink"/>
            </a:solidFill>
            <a:miter lim="800000"/>
          </a:ln>
        </p:spPr>
        <p:txBody>
          <a:bodyPr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400" b="1" baseline="0">
                <a:solidFill>
                  <a:srgbClr val="000000"/>
                </a:solidFill>
                <a:latin typeface="楷体" panose="02010609060101010101" pitchFamily="1" charset="-122"/>
                <a:ea typeface="楷体" panose="02010609060101010101" pitchFamily="1" charset="-122"/>
                <a:sym typeface="楷体" panose="02010609060101010101" pitchFamily="1" charset="-122"/>
              </a:rPr>
              <a:t>   这是我搜集的“大”和“皿”的甲骨文，从图片上可以看出，这两个字都是象形字。</a:t>
            </a:r>
            <a:endParaRPr lang="en-US" altLang="en-US" sz="2400">
              <a:ea typeface="宋体" panose="02010600030101010101" pitchFamily="2" charset="-122"/>
            </a:endParaRPr>
          </a:p>
        </p:txBody>
      </p:sp>
      <p:pic>
        <p:nvPicPr>
          <p:cNvPr id="25603" name="图片 25602"/>
          <p:cNvPicPr>
            <a:picLocks noChangeAspect="1"/>
          </p:cNvPicPr>
          <p:nvPr/>
        </p:nvPicPr>
        <p:blipFill>
          <a:blip r:embed="rId1"/>
          <a:stretch>
            <a:fillRect/>
          </a:stretch>
        </p:blipFill>
        <p:spPr>
          <a:xfrm>
            <a:off x="1665288" y="2830513"/>
            <a:ext cx="5818187" cy="2973387"/>
          </a:xfrm>
          <a:prstGeom prst="rect">
            <a:avLst/>
          </a:prstGeom>
          <a:noFill/>
          <a:ln>
            <a:noFill/>
            <a:miter lim="800000"/>
            <a:headEnd/>
            <a:tailEnd/>
          </a:ln>
          <a:effectLst/>
        </p:spPr>
      </p:pic>
      <p:pic>
        <p:nvPicPr>
          <p:cNvPr id="25604" name="图片 25603"/>
          <p:cNvPicPr>
            <a:picLocks noChangeAspect="1"/>
          </p:cNvPicPr>
          <p:nvPr/>
        </p:nvPicPr>
        <p:blipFill>
          <a:blip r:embed="rId2" r:link="rId3"/>
          <a:stretch>
            <a:fillRect/>
          </a:stretch>
        </p:blipFill>
        <p:spPr>
          <a:xfrm>
            <a:off x="7751763" y="2625725"/>
            <a:ext cx="1960562" cy="2555875"/>
          </a:xfrm>
          <a:prstGeom prst="rect">
            <a:avLst/>
          </a:prstGeom>
          <a:noFill/>
          <a:ln>
            <a:noFill/>
            <a:miter lim="800000"/>
            <a:headEnd/>
            <a:tailEnd/>
          </a:ln>
        </p:spPr>
      </p:pic>
      <p:sp>
        <p:nvSpPr>
          <p:cNvPr id="25605" name="矩形 25604"/>
          <p:cNvSpPr/>
          <p:nvPr/>
        </p:nvSpPr>
        <p:spPr>
          <a:xfrm>
            <a:off x="330200" y="763588"/>
            <a:ext cx="3027363" cy="519112"/>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楷体" panose="02010609060101010101" pitchFamily="1" charset="-122"/>
              </a:rPr>
              <a:t>汉字的写意性形体</a:t>
            </a:r>
            <a:endParaRPr lang="zh-CN" altLang="en-US" sz="2800" b="1">
              <a:latin typeface="Times New Roman" panose="02020603050405020304" pitchFamily="2" charset="0"/>
              <a:ea typeface="楷体" panose="02010609060101010101" pitchFamily="1" charset="-122"/>
            </a:endParaRPr>
          </a:p>
        </p:txBody>
      </p:sp>
      <p:sp>
        <p:nvSpPr>
          <p:cNvPr id="25606" name="矩形 25605"/>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additive="base">
                                        <p:cTn id="7" dur="500" fill="hold"/>
                                        <p:tgtEl>
                                          <p:spTgt spid="25603"/>
                                        </p:tgtEl>
                                        <p:attrNameLst>
                                          <p:attrName>ppt_x</p:attrName>
                                        </p:attrNameLst>
                                      </p:cBhvr>
                                      <p:tavLst>
                                        <p:tav tm="0">
                                          <p:val>
                                            <p:strVal val="#ppt_x"/>
                                          </p:val>
                                        </p:tav>
                                        <p:tav tm="100000">
                                          <p:val>
                                            <p:strVal val="#ppt_x"/>
                                          </p:val>
                                        </p:tav>
                                      </p:tavLst>
                                    </p:anim>
                                    <p:anim calcmode="lin" valueType="num">
                                      <p:cBhvr additive="base">
                                        <p:cTn id="8" dur="500" fill="hold"/>
                                        <p:tgtEl>
                                          <p:spTgt spid="2560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604"/>
                                        </p:tgtEl>
                                        <p:attrNameLst>
                                          <p:attrName>style.visibility</p:attrName>
                                        </p:attrNameLst>
                                      </p:cBhvr>
                                      <p:to>
                                        <p:strVal val="visible"/>
                                      </p:to>
                                    </p:set>
                                    <p:anim calcmode="lin" valueType="num">
                                      <p:cBhvr additive="base">
                                        <p:cTn id="11" dur="500" fill="hold"/>
                                        <p:tgtEl>
                                          <p:spTgt spid="25604"/>
                                        </p:tgtEl>
                                        <p:attrNameLst>
                                          <p:attrName>ppt_x</p:attrName>
                                        </p:attrNameLst>
                                      </p:cBhvr>
                                      <p:tavLst>
                                        <p:tav tm="0">
                                          <p:val>
                                            <p:strVal val="#ppt_x"/>
                                          </p:val>
                                        </p:tav>
                                        <p:tav tm="100000">
                                          <p:val>
                                            <p:strVal val="#ppt_x"/>
                                          </p:val>
                                        </p:tav>
                                      </p:tavLst>
                                    </p:anim>
                                    <p:anim calcmode="lin" valueType="num">
                                      <p:cBhvr additive="base">
                                        <p:cTn id="12" dur="500" fill="hold"/>
                                        <p:tgtEl>
                                          <p:spTgt spid="2560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602"/>
                                        </p:tgtEl>
                                        <p:attrNameLst>
                                          <p:attrName>style.visibility</p:attrName>
                                        </p:attrNameLst>
                                      </p:cBhvr>
                                      <p:to>
                                        <p:strVal val="visible"/>
                                      </p:to>
                                    </p:set>
                                    <p:anim calcmode="lin" valueType="num">
                                      <p:cBhvr additive="base">
                                        <p:cTn id="17" dur="500" fill="hold"/>
                                        <p:tgtEl>
                                          <p:spTgt spid="25602"/>
                                        </p:tgtEl>
                                        <p:attrNameLst>
                                          <p:attrName>ppt_x</p:attrName>
                                        </p:attrNameLst>
                                      </p:cBhvr>
                                      <p:tavLst>
                                        <p:tav tm="0">
                                          <p:val>
                                            <p:strVal val="#ppt_x"/>
                                          </p:val>
                                        </p:tav>
                                        <p:tav tm="100000">
                                          <p:val>
                                            <p:strVal val="#ppt_x"/>
                                          </p:val>
                                        </p:tav>
                                      </p:tavLst>
                                    </p:anim>
                                    <p:anim calcmode="lin" valueType="num">
                                      <p:cBhvr additive="base">
                                        <p:cTn id="18" dur="500" fill="hold"/>
                                        <p:tgtEl>
                                          <p:spTgt spid="256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矩形 26625"/>
          <p:cNvSpPr/>
          <p:nvPr/>
        </p:nvSpPr>
        <p:spPr>
          <a:xfrm>
            <a:off x="5045075" y="2662238"/>
            <a:ext cx="3865563" cy="1920875"/>
          </a:xfrm>
          <a:prstGeom prst="rect">
            <a:avLst/>
          </a:prstGeom>
          <a:noFill/>
          <a:ln cmpd="sng">
            <a:solidFill>
              <a:schemeClr val="folHlink"/>
            </a:solidFill>
            <a:miter lim="800000"/>
          </a:ln>
        </p:spPr>
        <p:txBody>
          <a:bodyPr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400">
                <a:solidFill>
                  <a:srgbClr val="000000"/>
                </a:solidFill>
                <a:latin typeface="楷体" panose="02010609060101010101" pitchFamily="1" charset="-122"/>
                <a:ea typeface="楷体" panose="02010609060101010101" pitchFamily="1" charset="-122"/>
                <a:sym typeface="楷体" panose="02010609060101010101" pitchFamily="1" charset="-122"/>
              </a:rPr>
              <a:t>   这是我搜集的甲骨文，它们就像画一样。从右图可以看出这些字都是古人根据具体事物绘画出的符号，进而演变成现在的汉字。</a:t>
            </a:r>
            <a:endParaRPr lang="en-US" altLang="en-US" sz="2400">
              <a:ea typeface="宋体" panose="02010600030101010101" pitchFamily="2" charset="-122"/>
            </a:endParaRPr>
          </a:p>
        </p:txBody>
      </p:sp>
      <p:pic>
        <p:nvPicPr>
          <p:cNvPr id="26627" name="图片 26626"/>
          <p:cNvPicPr>
            <a:picLocks noChangeAspect="1"/>
          </p:cNvPicPr>
          <p:nvPr/>
        </p:nvPicPr>
        <p:blipFill>
          <a:blip r:embed="rId1"/>
          <a:stretch>
            <a:fillRect/>
          </a:stretch>
        </p:blipFill>
        <p:spPr>
          <a:xfrm>
            <a:off x="544513" y="1920875"/>
            <a:ext cx="4262437" cy="3736975"/>
          </a:xfrm>
          <a:prstGeom prst="rect">
            <a:avLst/>
          </a:prstGeom>
          <a:noFill/>
          <a:ln cmpd="sng">
            <a:solidFill>
              <a:schemeClr val="hlink"/>
            </a:solidFill>
            <a:miter lim="800000"/>
            <a:headEnd/>
            <a:tailEnd/>
          </a:ln>
          <a:effectLst/>
        </p:spPr>
      </p:pic>
      <p:pic>
        <p:nvPicPr>
          <p:cNvPr id="26628" name="图片 26627"/>
          <p:cNvPicPr>
            <a:picLocks noChangeAspect="1"/>
          </p:cNvPicPr>
          <p:nvPr/>
        </p:nvPicPr>
        <p:blipFill>
          <a:blip r:embed="rId2" r:link="rId3"/>
          <a:stretch>
            <a:fillRect/>
          </a:stretch>
        </p:blipFill>
        <p:spPr>
          <a:xfrm>
            <a:off x="9093200" y="2209800"/>
            <a:ext cx="2030413" cy="2843213"/>
          </a:xfrm>
          <a:prstGeom prst="rect">
            <a:avLst/>
          </a:prstGeom>
          <a:noFill/>
          <a:ln>
            <a:noFill/>
            <a:miter lim="800000"/>
            <a:headEnd/>
            <a:tailEnd/>
          </a:ln>
        </p:spPr>
      </p:pic>
      <p:sp>
        <p:nvSpPr>
          <p:cNvPr id="26629" name="矩形 26628"/>
          <p:cNvSpPr/>
          <p:nvPr/>
        </p:nvSpPr>
        <p:spPr>
          <a:xfrm>
            <a:off x="330200" y="763588"/>
            <a:ext cx="3027363" cy="519112"/>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楷体" panose="02010609060101010101" pitchFamily="1" charset="-122"/>
              </a:rPr>
              <a:t>汉字的写意性形体</a:t>
            </a:r>
            <a:endParaRPr lang="zh-CN" altLang="en-US" sz="2800" b="1">
              <a:latin typeface="Times New Roman" panose="02020603050405020304" pitchFamily="2" charset="0"/>
              <a:ea typeface="楷体" panose="02010609060101010101" pitchFamily="1" charset="-122"/>
            </a:endParaRPr>
          </a:p>
        </p:txBody>
      </p:sp>
      <p:sp>
        <p:nvSpPr>
          <p:cNvPr id="26630" name="矩形 26629"/>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mc:AlternateContent xmlns:mc="http://schemas.openxmlformats.org/markup-compatibility/2006">
    <mc:Choice xmlns:p14="http://schemas.microsoft.com/office/powerpoint/2010/main" Requires="p14">
      <p:transition p14:dur="7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additive="base">
                                        <p:cTn id="7" dur="500" fill="hold"/>
                                        <p:tgtEl>
                                          <p:spTgt spid="26627"/>
                                        </p:tgtEl>
                                        <p:attrNameLst>
                                          <p:attrName>ppt_x</p:attrName>
                                        </p:attrNameLst>
                                      </p:cBhvr>
                                      <p:tavLst>
                                        <p:tav tm="0">
                                          <p:val>
                                            <p:strVal val="#ppt_x"/>
                                          </p:val>
                                        </p:tav>
                                        <p:tav tm="100000">
                                          <p:val>
                                            <p:strVal val="#ppt_x"/>
                                          </p:val>
                                        </p:tav>
                                      </p:tavLst>
                                    </p:anim>
                                    <p:anim calcmode="lin" valueType="num">
                                      <p:cBhvr additive="base">
                                        <p:cTn id="8" dur="500" fill="hold"/>
                                        <p:tgtEl>
                                          <p:spTgt spid="266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6"/>
                                        </p:tgtEl>
                                        <p:attrNameLst>
                                          <p:attrName>style.visibility</p:attrName>
                                        </p:attrNameLst>
                                      </p:cBhvr>
                                      <p:to>
                                        <p:strVal val="visible"/>
                                      </p:to>
                                    </p:set>
                                    <p:anim calcmode="lin" valueType="num">
                                      <p:cBhvr additive="base">
                                        <p:cTn id="13" dur="500" fill="hold"/>
                                        <p:tgtEl>
                                          <p:spTgt spid="26626"/>
                                        </p:tgtEl>
                                        <p:attrNameLst>
                                          <p:attrName>ppt_x</p:attrName>
                                        </p:attrNameLst>
                                      </p:cBhvr>
                                      <p:tavLst>
                                        <p:tav tm="0">
                                          <p:val>
                                            <p:strVal val="#ppt_x"/>
                                          </p:val>
                                        </p:tav>
                                        <p:tav tm="100000">
                                          <p:val>
                                            <p:strVal val="#ppt_x"/>
                                          </p:val>
                                        </p:tav>
                                      </p:tavLst>
                                    </p:anim>
                                    <p:anim calcmode="lin" valueType="num">
                                      <p:cBhvr additive="base">
                                        <p:cTn id="14" dur="500" fill="hold"/>
                                        <p:tgtEl>
                                          <p:spTgt spid="2662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6628"/>
                                        </p:tgtEl>
                                        <p:attrNameLst>
                                          <p:attrName>style.visibility</p:attrName>
                                        </p:attrNameLst>
                                      </p:cBhvr>
                                      <p:to>
                                        <p:strVal val="visible"/>
                                      </p:to>
                                    </p:set>
                                    <p:anim calcmode="lin" valueType="num">
                                      <p:cBhvr additive="base">
                                        <p:cTn id="17" dur="500" fill="hold"/>
                                        <p:tgtEl>
                                          <p:spTgt spid="26628"/>
                                        </p:tgtEl>
                                        <p:attrNameLst>
                                          <p:attrName>ppt_x</p:attrName>
                                        </p:attrNameLst>
                                      </p:cBhvr>
                                      <p:tavLst>
                                        <p:tav tm="0">
                                          <p:val>
                                            <p:strVal val="#ppt_x"/>
                                          </p:val>
                                        </p:tav>
                                        <p:tav tm="100000">
                                          <p:val>
                                            <p:strVal val="#ppt_x"/>
                                          </p:val>
                                        </p:tav>
                                      </p:tavLst>
                                    </p:anim>
                                    <p:anim calcmode="lin" valueType="num">
                                      <p:cBhvr additive="base">
                                        <p:cTn id="18" dur="500" fill="hold"/>
                                        <p:tgtEl>
                                          <p:spTgt spid="26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图片 2"/>
          <p:cNvPicPr>
            <a:picLocks noChangeAspect="1"/>
          </p:cNvPicPr>
          <p:nvPr/>
        </p:nvPicPr>
        <p:blipFill>
          <a:blip r:embed="rId1"/>
          <a:stretch>
            <a:fillRect/>
          </a:stretch>
        </p:blipFill>
        <p:spPr>
          <a:xfrm>
            <a:off x="773113" y="2181225"/>
            <a:ext cx="4144962" cy="3157538"/>
          </a:xfrm>
          <a:prstGeom prst="rect">
            <a:avLst/>
          </a:prstGeom>
          <a:noFill/>
          <a:ln cmpd="sng">
            <a:solidFill>
              <a:schemeClr val="folHlink"/>
            </a:solidFill>
            <a:miter lim="800000"/>
            <a:headEnd/>
            <a:tailEnd/>
          </a:ln>
        </p:spPr>
      </p:pic>
      <p:sp>
        <p:nvSpPr>
          <p:cNvPr id="27651" name="矩形 3"/>
          <p:cNvSpPr/>
          <p:nvPr/>
        </p:nvSpPr>
        <p:spPr>
          <a:xfrm>
            <a:off x="5105400" y="2066925"/>
            <a:ext cx="5926138" cy="3025775"/>
          </a:xfrm>
          <a:prstGeom prst="rect">
            <a:avLst/>
          </a:prstGeom>
          <a:noFill/>
          <a:ln cmpd="sng">
            <a:solidFill>
              <a:schemeClr val="folHlink"/>
            </a:solidFill>
            <a:miter lim="800000"/>
          </a:ln>
        </p:spPr>
        <p:txBody>
          <a:bodyPr wrap="square"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nSpc>
                <a:spcPct val="120000"/>
              </a:lnSpc>
            </a:pPr>
            <a:r>
              <a:rPr lang="zh-CN" altLang="en-US" b="1">
                <a:latin typeface="Times New Roman" panose="02020603050405020304" pitchFamily="2" charset="0"/>
                <a:ea typeface="楷体" panose="02010609060101010101" pitchFamily="1" charset="-122"/>
              </a:rPr>
              <a:t>　　　　　 </a:t>
            </a:r>
            <a:r>
              <a:rPr lang="zh-CN" altLang="en-US" sz="2000" b="1">
                <a:latin typeface="Times New Roman" panose="02020603050405020304" pitchFamily="2" charset="0"/>
                <a:ea typeface="楷体" panose="02010609060101010101" pitchFamily="1" charset="-122"/>
              </a:rPr>
              <a:t> 十二属诗</a:t>
            </a:r>
            <a:br>
              <a:rPr lang="zh-CN" altLang="en-US" sz="2000" b="1">
                <a:latin typeface="Times New Roman" panose="02020603050405020304" pitchFamily="2" charset="0"/>
                <a:ea typeface="楷体" panose="02010609060101010101" pitchFamily="1" charset="-122"/>
              </a:rPr>
            </a:br>
            <a:r>
              <a:rPr lang="zh-CN" altLang="en-US" sz="2000" b="1">
                <a:latin typeface="Times New Roman" panose="02020603050405020304" pitchFamily="2" charset="0"/>
                <a:ea typeface="楷体" panose="02010609060101010101" pitchFamily="1" charset="-122"/>
              </a:rPr>
              <a:t>　　　　　 （南朝）沈炯</a:t>
            </a:r>
            <a:br>
              <a:rPr lang="zh-CN" altLang="en-US" sz="2000" b="1">
                <a:latin typeface="Times New Roman" panose="02020603050405020304" pitchFamily="2" charset="0"/>
                <a:ea typeface="楷体" panose="02010609060101010101" pitchFamily="1" charset="-122"/>
              </a:rPr>
            </a:br>
            <a:r>
              <a:rPr lang="zh-CN" altLang="en-US" sz="2000" b="1">
                <a:latin typeface="Times New Roman" panose="02020603050405020304" pitchFamily="2" charset="0"/>
                <a:ea typeface="楷体" panose="02010609060101010101" pitchFamily="1" charset="-122"/>
              </a:rPr>
              <a:t>　　鼠迹生尘案，牛羊暮下来。</a:t>
            </a:r>
            <a:br>
              <a:rPr lang="zh-CN" altLang="en-US" sz="2000" b="1">
                <a:latin typeface="Times New Roman" panose="02020603050405020304" pitchFamily="2" charset="0"/>
                <a:ea typeface="楷体" panose="02010609060101010101" pitchFamily="1" charset="-122"/>
              </a:rPr>
            </a:br>
            <a:r>
              <a:rPr lang="zh-CN" altLang="en-US" sz="2000" b="1">
                <a:latin typeface="Times New Roman" panose="02020603050405020304" pitchFamily="2" charset="0"/>
                <a:ea typeface="楷体" panose="02010609060101010101" pitchFamily="1" charset="-122"/>
              </a:rPr>
              <a:t>　　虎啸坐空谷，兔月向窗开。</a:t>
            </a:r>
            <a:br>
              <a:rPr lang="zh-CN" altLang="en-US" sz="2000" b="1">
                <a:latin typeface="Times New Roman" panose="02020603050405020304" pitchFamily="2" charset="0"/>
                <a:ea typeface="楷体" panose="02010609060101010101" pitchFamily="1" charset="-122"/>
              </a:rPr>
            </a:br>
            <a:r>
              <a:rPr lang="zh-CN" altLang="en-US" sz="2000" b="1">
                <a:latin typeface="Times New Roman" panose="02020603050405020304" pitchFamily="2" charset="0"/>
                <a:ea typeface="楷体" panose="02010609060101010101" pitchFamily="1" charset="-122"/>
              </a:rPr>
              <a:t>　　龙隰（</a:t>
            </a:r>
            <a:r>
              <a:rPr lang="en-US" altLang="en-US" sz="2000" b="1">
                <a:latin typeface="汉语拼音" pitchFamily="2" charset="0"/>
                <a:ea typeface="楷体" panose="02010609060101010101" pitchFamily="1" charset="-122"/>
              </a:rPr>
              <a:t>xÍ</a:t>
            </a:r>
            <a:r>
              <a:rPr lang="zh-CN" altLang="en-US" sz="2000" b="1">
                <a:latin typeface="Times New Roman" panose="02020603050405020304" pitchFamily="2" charset="0"/>
                <a:ea typeface="楷体" panose="02010609060101010101" pitchFamily="1" charset="-122"/>
              </a:rPr>
              <a:t>）远青翠，蛇柳近徘徊。</a:t>
            </a:r>
            <a:br>
              <a:rPr lang="zh-CN" altLang="en-US" sz="2000" b="1">
                <a:latin typeface="Times New Roman" panose="02020603050405020304" pitchFamily="2" charset="0"/>
                <a:ea typeface="楷体" panose="02010609060101010101" pitchFamily="1" charset="-122"/>
              </a:rPr>
            </a:br>
            <a:r>
              <a:rPr lang="zh-CN" altLang="en-US" sz="2000" b="1">
                <a:latin typeface="Times New Roman" panose="02020603050405020304" pitchFamily="2" charset="0"/>
                <a:ea typeface="楷体" panose="02010609060101010101" pitchFamily="1" charset="-122"/>
              </a:rPr>
              <a:t>　　马兰方远摘，羊负始春栽。</a:t>
            </a:r>
            <a:br>
              <a:rPr lang="zh-CN" altLang="en-US" sz="2000" b="1">
                <a:latin typeface="Times New Roman" panose="02020603050405020304" pitchFamily="2" charset="0"/>
                <a:ea typeface="楷体" panose="02010609060101010101" pitchFamily="1" charset="-122"/>
              </a:rPr>
            </a:br>
            <a:r>
              <a:rPr lang="zh-CN" altLang="en-US" sz="2000" b="1">
                <a:latin typeface="Times New Roman" panose="02020603050405020304" pitchFamily="2" charset="0"/>
                <a:ea typeface="楷体" panose="02010609060101010101" pitchFamily="1" charset="-122"/>
              </a:rPr>
              <a:t>　　猴栗羞芳果，鸡跖（</a:t>
            </a:r>
            <a:r>
              <a:rPr lang="en-US" altLang="en-US" sz="2000" b="1">
                <a:latin typeface="汉语拼音" pitchFamily="2" charset="0"/>
                <a:ea typeface="楷体" panose="02010609060101010101" pitchFamily="1" charset="-122"/>
              </a:rPr>
              <a:t>zhÍ</a:t>
            </a:r>
            <a:r>
              <a:rPr lang="zh-CN" altLang="en-US" sz="2000" b="1">
                <a:latin typeface="Times New Roman" panose="02020603050405020304" pitchFamily="2" charset="0"/>
                <a:ea typeface="楷体" panose="02010609060101010101" pitchFamily="1" charset="-122"/>
              </a:rPr>
              <a:t>）引清杯。</a:t>
            </a:r>
            <a:br>
              <a:rPr lang="zh-CN" altLang="en-US" sz="2000" b="1">
                <a:latin typeface="Times New Roman" panose="02020603050405020304" pitchFamily="2" charset="0"/>
                <a:ea typeface="楷体" panose="02010609060101010101" pitchFamily="1" charset="-122"/>
              </a:rPr>
            </a:br>
            <a:r>
              <a:rPr lang="zh-CN" altLang="en-US" sz="2000" b="1">
                <a:latin typeface="Times New Roman" panose="02020603050405020304" pitchFamily="2" charset="0"/>
                <a:ea typeface="楷体" panose="02010609060101010101" pitchFamily="1" charset="-122"/>
              </a:rPr>
              <a:t>　　狗其怀物外，猪蠡（</a:t>
            </a:r>
            <a:r>
              <a:rPr lang="en-US" altLang="en-US" sz="2000" b="1">
                <a:latin typeface="汉语拼音" pitchFamily="2" charset="0"/>
                <a:ea typeface="楷体" panose="02010609060101010101" pitchFamily="1" charset="-122"/>
              </a:rPr>
              <a:t>lÍ</a:t>
            </a:r>
            <a:r>
              <a:rPr lang="zh-CN" altLang="en-US" sz="2000" b="1">
                <a:latin typeface="Times New Roman" panose="02020603050405020304" pitchFamily="2" charset="0"/>
                <a:ea typeface="楷体" panose="02010609060101010101" pitchFamily="1" charset="-122"/>
              </a:rPr>
              <a:t>）窅（</a:t>
            </a:r>
            <a:r>
              <a:rPr lang="en-US" altLang="en-US" sz="2000" b="1">
                <a:latin typeface="汉语拼音" pitchFamily="2" charset="0"/>
                <a:ea typeface="楷体" panose="02010609060101010101" pitchFamily="1" charset="-122"/>
              </a:rPr>
              <a:t>yǎo</a:t>
            </a:r>
            <a:r>
              <a:rPr lang="zh-CN" altLang="en-US" sz="2000" b="1">
                <a:latin typeface="Times New Roman" panose="02020603050405020304" pitchFamily="2" charset="0"/>
                <a:ea typeface="楷体" panose="02010609060101010101" pitchFamily="1" charset="-122"/>
              </a:rPr>
              <a:t>）悠哉。</a:t>
            </a:r>
            <a:endParaRPr lang="zh-CN" altLang="en-US" sz="2000" b="1">
              <a:latin typeface="Times New Roman" panose="02020603050405020304" pitchFamily="2" charset="0"/>
              <a:ea typeface="楷体" panose="02010609060101010101" pitchFamily="1" charset="-122"/>
            </a:endParaRPr>
          </a:p>
        </p:txBody>
      </p:sp>
      <p:sp>
        <p:nvSpPr>
          <p:cNvPr id="27652" name="文本框 6"/>
          <p:cNvSpPr/>
          <p:nvPr/>
        </p:nvSpPr>
        <p:spPr>
          <a:xfrm>
            <a:off x="712788" y="5480050"/>
            <a:ext cx="3394075" cy="428625"/>
          </a:xfrm>
          <a:prstGeom prst="rect">
            <a:avLst/>
          </a:prstGeom>
          <a:noFill/>
          <a:ln>
            <a:noFill/>
            <a:miter lim="800000"/>
          </a:ln>
        </p:spPr>
        <p:txBody>
          <a:bodyPr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200" b="1">
                <a:latin typeface="Times New Roman" panose="02020603050405020304" pitchFamily="2" charset="0"/>
                <a:ea typeface="楷体" panose="02010609060101010101" pitchFamily="1" charset="-122"/>
              </a:rPr>
              <a:t>甲骨文中的十二属相</a:t>
            </a:r>
            <a:endParaRPr lang="zh-CN" altLang="en-US" sz="2200" b="1">
              <a:latin typeface="Times New Roman" panose="02020603050405020304" pitchFamily="2" charset="0"/>
              <a:ea typeface="楷体" panose="02010609060101010101" pitchFamily="1" charset="-122"/>
            </a:endParaRPr>
          </a:p>
        </p:txBody>
      </p:sp>
      <p:grpSp>
        <p:nvGrpSpPr>
          <p:cNvPr id="27653" name="组合 27652"/>
          <p:cNvGrpSpPr/>
          <p:nvPr/>
        </p:nvGrpSpPr>
        <p:grpSpPr>
          <a:xfrm>
            <a:off x="215900" y="474663"/>
            <a:ext cx="2359025" cy="768350"/>
            <a:chOff x="0" y="0"/>
            <a:chExt cx="1929088" cy="503931"/>
          </a:xfrm>
        </p:grpSpPr>
        <p:pic>
          <p:nvPicPr>
            <p:cNvPr id="27654" name="图片 5"/>
            <p:cNvPicPr>
              <a:picLocks noChangeAspect="1"/>
            </p:cNvPicPr>
            <p:nvPr/>
          </p:nvPicPr>
          <p:blipFill>
            <a:blip r:embed="rId2"/>
            <a:stretch>
              <a:fillRect/>
            </a:stretch>
          </p:blipFill>
          <p:spPr>
            <a:xfrm>
              <a:off x="0" y="0"/>
              <a:ext cx="1929088" cy="503931"/>
            </a:xfrm>
            <a:prstGeom prst="rect">
              <a:avLst/>
            </a:prstGeom>
            <a:noFill/>
            <a:ln>
              <a:noFill/>
              <a:miter lim="800000"/>
              <a:headEnd/>
              <a:tailEnd/>
            </a:ln>
          </p:spPr>
        </p:pic>
        <p:sp>
          <p:nvSpPr>
            <p:cNvPr id="27655" name="TextBox 13"/>
            <p:cNvSpPr/>
            <p:nvPr/>
          </p:nvSpPr>
          <p:spPr>
            <a:xfrm>
              <a:off x="408061" y="21134"/>
              <a:ext cx="1112964" cy="462365"/>
            </a:xfrm>
            <a:prstGeom prst="rect">
              <a:avLst/>
            </a:prstGeom>
            <a:noFill/>
            <a:ln>
              <a:noFill/>
              <a:miter lim="800000"/>
            </a:ln>
          </p:spPr>
          <p:txBody>
            <a:bodyPr wrap="non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latin typeface="Arial" panose="020B0604020202020204"/>
                  <a:ea typeface="微软雅黑" panose="020B0503020204020204" pitchFamily="2" charset="-122"/>
                </a:rPr>
                <a:t>阅读角</a:t>
              </a:r>
              <a:endParaRPr lang="zh-CN" altLang="en-US" sz="2800" b="1">
                <a:latin typeface="Arial" panose="020B0604020202020204"/>
                <a:ea typeface="微软雅黑" panose="020B0503020204020204" pitchFamily="2" charset="-122"/>
              </a:endParaRPr>
            </a:p>
          </p:txBody>
        </p:sp>
      </p:grpSp>
      <p:grpSp>
        <p:nvGrpSpPr>
          <p:cNvPr id="27656" name="组合 27655"/>
          <p:cNvGrpSpPr/>
          <p:nvPr/>
        </p:nvGrpSpPr>
        <p:grpSpPr>
          <a:xfrm>
            <a:off x="3884613" y="5268913"/>
            <a:ext cx="7681912" cy="995362"/>
            <a:chOff x="0" y="0"/>
            <a:chExt cx="5899356" cy="1630287"/>
          </a:xfrm>
        </p:grpSpPr>
        <p:sp>
          <p:nvSpPr>
            <p:cNvPr id="27657" name="表格 23"/>
            <p:cNvSpPr/>
            <p:nvPr/>
          </p:nvSpPr>
          <p:spPr>
            <a:xfrm>
              <a:off x="0" y="0"/>
              <a:ext cx="5899356" cy="1630287"/>
            </a:xfrm>
            <a:noFill/>
            <a:ln>
              <a:noFill/>
              <a:miter lim="800000"/>
            </a:ln>
            <a:effectLst/>
          </p:spPr>
          <p:txBody>
            <a:bodyPr/>
            <a:lstStyle/>
            <a:p/>
          </p:txBody>
        </p:sp>
        <p:sp>
          <p:nvSpPr>
            <p:cNvPr id="27658" name="文本框 25"/>
            <p:cNvSpPr/>
            <p:nvPr/>
          </p:nvSpPr>
          <p:spPr>
            <a:xfrm>
              <a:off x="570270" y="68236"/>
              <a:ext cx="616311" cy="40011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鼠</a:t>
              </a:r>
              <a:endParaRPr lang="zh-CN" altLang="en-US">
                <a:solidFill>
                  <a:srgbClr val="000000"/>
                </a:solidFill>
                <a:latin typeface="黑体" panose="02010609060101010101" charset="-122"/>
                <a:ea typeface="黑体" panose="02010609060101010101" charset="-122"/>
                <a:sym typeface="黑体" panose="02010609060101010101" charset="-122"/>
              </a:endParaRPr>
            </a:p>
          </p:txBody>
        </p:sp>
        <p:sp>
          <p:nvSpPr>
            <p:cNvPr id="27659" name="文本框 26"/>
            <p:cNvSpPr/>
            <p:nvPr/>
          </p:nvSpPr>
          <p:spPr>
            <a:xfrm>
              <a:off x="2015608" y="68236"/>
              <a:ext cx="616311" cy="40011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牛</a:t>
              </a:r>
              <a:endParaRPr lang="zh-CN" altLang="en-US">
                <a:solidFill>
                  <a:srgbClr val="000000"/>
                </a:solidFill>
                <a:latin typeface="黑体" panose="02010609060101010101" charset="-122"/>
                <a:ea typeface="黑体" panose="02010609060101010101" charset="-122"/>
                <a:sym typeface="黑体" panose="02010609060101010101" charset="-122"/>
              </a:endParaRPr>
            </a:p>
          </p:txBody>
        </p:sp>
        <p:sp>
          <p:nvSpPr>
            <p:cNvPr id="27660" name="文本框 27"/>
            <p:cNvSpPr/>
            <p:nvPr/>
          </p:nvSpPr>
          <p:spPr>
            <a:xfrm>
              <a:off x="3509618" y="68236"/>
              <a:ext cx="616311" cy="40011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虎</a:t>
              </a:r>
              <a:endParaRPr lang="zh-CN" altLang="en-US">
                <a:solidFill>
                  <a:srgbClr val="000000"/>
                </a:solidFill>
                <a:latin typeface="黑体" panose="02010609060101010101" charset="-122"/>
                <a:ea typeface="黑体" panose="02010609060101010101" charset="-122"/>
                <a:sym typeface="黑体" panose="02010609060101010101" charset="-122"/>
              </a:endParaRPr>
            </a:p>
          </p:txBody>
        </p:sp>
        <p:sp>
          <p:nvSpPr>
            <p:cNvPr id="27661" name="文本框 28"/>
            <p:cNvSpPr/>
            <p:nvPr/>
          </p:nvSpPr>
          <p:spPr>
            <a:xfrm>
              <a:off x="4974626" y="68236"/>
              <a:ext cx="616311" cy="40011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兔</a:t>
              </a:r>
              <a:endParaRPr lang="zh-CN" altLang="en-US">
                <a:solidFill>
                  <a:srgbClr val="000000"/>
                </a:solidFill>
                <a:latin typeface="黑体" panose="02010609060101010101" charset="-122"/>
                <a:ea typeface="黑体" panose="02010609060101010101" charset="-122"/>
                <a:sym typeface="黑体" panose="02010609060101010101" charset="-122"/>
              </a:endParaRPr>
            </a:p>
          </p:txBody>
        </p:sp>
        <p:sp>
          <p:nvSpPr>
            <p:cNvPr id="27662" name="文本框 29"/>
            <p:cNvSpPr/>
            <p:nvPr/>
          </p:nvSpPr>
          <p:spPr>
            <a:xfrm>
              <a:off x="570270" y="619710"/>
              <a:ext cx="616311" cy="40011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龙</a:t>
              </a:r>
              <a:endParaRPr lang="zh-CN" altLang="en-US">
                <a:solidFill>
                  <a:srgbClr val="000000"/>
                </a:solidFill>
                <a:latin typeface="黑体" panose="02010609060101010101" charset="-122"/>
                <a:ea typeface="黑体" panose="02010609060101010101" charset="-122"/>
                <a:sym typeface="黑体" panose="02010609060101010101" charset="-122"/>
              </a:endParaRPr>
            </a:p>
          </p:txBody>
        </p:sp>
        <p:sp>
          <p:nvSpPr>
            <p:cNvPr id="27663" name="文本框 30"/>
            <p:cNvSpPr/>
            <p:nvPr/>
          </p:nvSpPr>
          <p:spPr>
            <a:xfrm>
              <a:off x="2015607" y="619710"/>
              <a:ext cx="616311" cy="40011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蛇</a:t>
              </a:r>
              <a:endParaRPr lang="zh-CN" altLang="en-US">
                <a:solidFill>
                  <a:srgbClr val="000000"/>
                </a:solidFill>
                <a:latin typeface="黑体" panose="02010609060101010101" charset="-122"/>
                <a:ea typeface="黑体" panose="02010609060101010101" charset="-122"/>
                <a:sym typeface="黑体" panose="02010609060101010101" charset="-122"/>
              </a:endParaRPr>
            </a:p>
          </p:txBody>
        </p:sp>
        <p:sp>
          <p:nvSpPr>
            <p:cNvPr id="27664" name="文本框 31"/>
            <p:cNvSpPr/>
            <p:nvPr/>
          </p:nvSpPr>
          <p:spPr>
            <a:xfrm>
              <a:off x="3509618" y="619710"/>
              <a:ext cx="616311" cy="40011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马</a:t>
              </a:r>
              <a:endParaRPr lang="zh-CN" altLang="en-US">
                <a:solidFill>
                  <a:srgbClr val="000000"/>
                </a:solidFill>
                <a:latin typeface="黑体" panose="02010609060101010101" charset="-122"/>
                <a:ea typeface="黑体" panose="02010609060101010101" charset="-122"/>
                <a:sym typeface="黑体" panose="02010609060101010101" charset="-122"/>
              </a:endParaRPr>
            </a:p>
          </p:txBody>
        </p:sp>
        <p:sp>
          <p:nvSpPr>
            <p:cNvPr id="27665" name="文本框 32"/>
            <p:cNvSpPr/>
            <p:nvPr/>
          </p:nvSpPr>
          <p:spPr>
            <a:xfrm>
              <a:off x="4974625" y="619710"/>
              <a:ext cx="616311" cy="40011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羊</a:t>
              </a:r>
              <a:endParaRPr lang="zh-CN" altLang="en-US">
                <a:solidFill>
                  <a:srgbClr val="000000"/>
                </a:solidFill>
                <a:latin typeface="黑体" panose="02010609060101010101" charset="-122"/>
                <a:ea typeface="黑体" panose="02010609060101010101" charset="-122"/>
                <a:sym typeface="黑体" panose="02010609060101010101" charset="-122"/>
              </a:endParaRPr>
            </a:p>
          </p:txBody>
        </p:sp>
        <p:sp>
          <p:nvSpPr>
            <p:cNvPr id="27666" name="文本框 33"/>
            <p:cNvSpPr/>
            <p:nvPr/>
          </p:nvSpPr>
          <p:spPr>
            <a:xfrm>
              <a:off x="570270" y="1154503"/>
              <a:ext cx="616311" cy="40011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猴</a:t>
              </a:r>
              <a:endParaRPr lang="zh-CN" altLang="en-US">
                <a:solidFill>
                  <a:srgbClr val="000000"/>
                </a:solidFill>
                <a:latin typeface="黑体" panose="02010609060101010101" charset="-122"/>
                <a:ea typeface="黑体" panose="02010609060101010101" charset="-122"/>
                <a:sym typeface="黑体" panose="02010609060101010101" charset="-122"/>
              </a:endParaRPr>
            </a:p>
          </p:txBody>
        </p:sp>
        <p:sp>
          <p:nvSpPr>
            <p:cNvPr id="27667" name="文本框 34"/>
            <p:cNvSpPr/>
            <p:nvPr/>
          </p:nvSpPr>
          <p:spPr>
            <a:xfrm>
              <a:off x="2015606" y="1154503"/>
              <a:ext cx="616311" cy="40011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鸡</a:t>
              </a:r>
              <a:endParaRPr lang="zh-CN" altLang="en-US">
                <a:solidFill>
                  <a:srgbClr val="000000"/>
                </a:solidFill>
                <a:latin typeface="黑体" panose="02010609060101010101" charset="-122"/>
                <a:ea typeface="黑体" panose="02010609060101010101" charset="-122"/>
                <a:sym typeface="黑体" panose="02010609060101010101" charset="-122"/>
              </a:endParaRPr>
            </a:p>
          </p:txBody>
        </p:sp>
        <p:sp>
          <p:nvSpPr>
            <p:cNvPr id="27668" name="文本框 35"/>
            <p:cNvSpPr/>
            <p:nvPr/>
          </p:nvSpPr>
          <p:spPr>
            <a:xfrm>
              <a:off x="3509618" y="1154503"/>
              <a:ext cx="616311" cy="40011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狗</a:t>
              </a:r>
              <a:endParaRPr lang="zh-CN" altLang="en-US">
                <a:solidFill>
                  <a:srgbClr val="000000"/>
                </a:solidFill>
                <a:latin typeface="黑体" panose="02010609060101010101" charset="-122"/>
                <a:ea typeface="黑体" panose="02010609060101010101" charset="-122"/>
                <a:sym typeface="黑体" panose="02010609060101010101" charset="-122"/>
              </a:endParaRPr>
            </a:p>
          </p:txBody>
        </p:sp>
        <p:sp>
          <p:nvSpPr>
            <p:cNvPr id="27669" name="文本框 36"/>
            <p:cNvSpPr/>
            <p:nvPr/>
          </p:nvSpPr>
          <p:spPr>
            <a:xfrm>
              <a:off x="4974624" y="1154503"/>
              <a:ext cx="616311" cy="40011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猪</a:t>
              </a:r>
              <a:endParaRPr lang="zh-CN" altLang="en-US">
                <a:solidFill>
                  <a:srgbClr val="000000"/>
                </a:solidFill>
                <a:latin typeface="黑体" panose="02010609060101010101" charset="-122"/>
                <a:ea typeface="黑体" panose="02010609060101010101" charset="-122"/>
                <a:sym typeface="黑体" panose="02010609060101010101" charset="-122"/>
              </a:endParaRPr>
            </a:p>
          </p:txBody>
        </p:sp>
      </p:grpSp>
      <p:sp>
        <p:nvSpPr>
          <p:cNvPr id="27670" name="矩形 27669"/>
          <p:cNvSpPr/>
          <p:nvPr/>
        </p:nvSpPr>
        <p:spPr>
          <a:xfrm>
            <a:off x="1379538" y="1471613"/>
            <a:ext cx="2316162" cy="51752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微软雅黑" panose="020B0503020204020204" pitchFamily="2" charset="-122"/>
              </a:rPr>
              <a:t>十二鼠甲骨文</a:t>
            </a:r>
            <a:endParaRPr lang="zh-CN" altLang="en-US"/>
          </a:p>
        </p:txBody>
      </p:sp>
      <p:sp>
        <p:nvSpPr>
          <p:cNvPr id="27671" name="矩形 27670"/>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ppt_x"/>
                                          </p:val>
                                        </p:tav>
                                        <p:tav tm="100000">
                                          <p:val>
                                            <p:strVal val="#ppt_x"/>
                                          </p:val>
                                        </p:tav>
                                      </p:tavLst>
                                    </p:anim>
                                    <p:anim calcmode="lin" valueType="num">
                                      <p:cBhvr additive="base">
                                        <p:cTn id="8" dur="500" fill="hold"/>
                                        <p:tgtEl>
                                          <p:spTgt spid="276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652"/>
                                        </p:tgtEl>
                                        <p:attrNameLst>
                                          <p:attrName>style.visibility</p:attrName>
                                        </p:attrNameLst>
                                      </p:cBhvr>
                                      <p:to>
                                        <p:strVal val="visible"/>
                                      </p:to>
                                    </p:set>
                                    <p:anim calcmode="lin" valueType="num">
                                      <p:cBhvr additive="base">
                                        <p:cTn id="11" dur="500" fill="hold"/>
                                        <p:tgtEl>
                                          <p:spTgt spid="27652"/>
                                        </p:tgtEl>
                                        <p:attrNameLst>
                                          <p:attrName>ppt_x</p:attrName>
                                        </p:attrNameLst>
                                      </p:cBhvr>
                                      <p:tavLst>
                                        <p:tav tm="0">
                                          <p:val>
                                            <p:strVal val="#ppt_x"/>
                                          </p:val>
                                        </p:tav>
                                        <p:tav tm="100000">
                                          <p:val>
                                            <p:strVal val="#ppt_x"/>
                                          </p:val>
                                        </p:tav>
                                      </p:tavLst>
                                    </p:anim>
                                    <p:anim calcmode="lin" valueType="num">
                                      <p:cBhvr additive="base">
                                        <p:cTn id="12"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651"/>
                                        </p:tgtEl>
                                        <p:attrNameLst>
                                          <p:attrName>style.visibility</p:attrName>
                                        </p:attrNameLst>
                                      </p:cBhvr>
                                      <p:to>
                                        <p:strVal val="visible"/>
                                      </p:to>
                                    </p:set>
                                    <p:anim calcmode="lin" valueType="num">
                                      <p:cBhvr additive="base">
                                        <p:cTn id="17" dur="500" fill="hold"/>
                                        <p:tgtEl>
                                          <p:spTgt spid="27651"/>
                                        </p:tgtEl>
                                        <p:attrNameLst>
                                          <p:attrName>ppt_x</p:attrName>
                                        </p:attrNameLst>
                                      </p:cBhvr>
                                      <p:tavLst>
                                        <p:tav tm="0">
                                          <p:val>
                                            <p:strVal val="#ppt_x"/>
                                          </p:val>
                                        </p:tav>
                                        <p:tav tm="100000">
                                          <p:val>
                                            <p:strVal val="#ppt_x"/>
                                          </p:val>
                                        </p:tav>
                                      </p:tavLst>
                                    </p:anim>
                                    <p:anim calcmode="lin" valueType="num">
                                      <p:cBhvr additive="base">
                                        <p:cTn id="18"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656"/>
                                        </p:tgtEl>
                                        <p:attrNameLst>
                                          <p:attrName>style.visibility</p:attrName>
                                        </p:attrNameLst>
                                      </p:cBhvr>
                                      <p:to>
                                        <p:strVal val="visible"/>
                                      </p:to>
                                    </p:set>
                                    <p:anim calcmode="lin" valueType="num">
                                      <p:cBhvr additive="base">
                                        <p:cTn id="23" dur="500" fill="hold"/>
                                        <p:tgtEl>
                                          <p:spTgt spid="27656"/>
                                        </p:tgtEl>
                                        <p:attrNameLst>
                                          <p:attrName>ppt_x</p:attrName>
                                        </p:attrNameLst>
                                      </p:cBhvr>
                                      <p:tavLst>
                                        <p:tav tm="0">
                                          <p:val>
                                            <p:strVal val="#ppt_x"/>
                                          </p:val>
                                        </p:tav>
                                        <p:tav tm="100000">
                                          <p:val>
                                            <p:strVal val="#ppt_x"/>
                                          </p:val>
                                        </p:tav>
                                      </p:tavLst>
                                    </p:anim>
                                    <p:anim calcmode="lin" valueType="num">
                                      <p:cBhvr additive="base">
                                        <p:cTn id="24" dur="500" fill="hold"/>
                                        <p:tgtEl>
                                          <p:spTgt spid="276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内容占位符 28673"/>
          <p:cNvPicPr>
            <a:picLocks noChangeAspect="1"/>
          </p:cNvPicPr>
          <p:nvPr>
            <p:ph idx="1"/>
          </p:nvPr>
        </p:nvPicPr>
        <p:blipFill>
          <a:blip r:embed="rId1"/>
          <a:stretch>
            <a:fillRect/>
          </a:stretch>
        </p:blipFill>
        <p:spPr>
          <a:xfrm>
            <a:off x="2016125" y="1546225"/>
            <a:ext cx="8153400" cy="4572000"/>
          </a:xfrm>
          <a:prstGeom prst="rect">
            <a:avLst/>
          </a:prstGeom>
          <a:noFill/>
          <a:ln>
            <a:noFill/>
            <a:miter lim="800000"/>
            <a:headEnd/>
            <a:tailEnd/>
          </a:ln>
        </p:spPr>
      </p:pic>
      <p:sp>
        <p:nvSpPr>
          <p:cNvPr id="28675" name="矩形 28674"/>
          <p:cNvSpPr/>
          <p:nvPr/>
        </p:nvSpPr>
        <p:spPr>
          <a:xfrm>
            <a:off x="2403475" y="876300"/>
            <a:ext cx="3384550" cy="517525"/>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a:ea typeface="宋体" panose="02010600030101010101" pitchFamily="2" charset="-122"/>
              </a:rPr>
              <a:t>素材：</a:t>
            </a:r>
            <a:r>
              <a:rPr lang="en-US" altLang="en-US" sz="2800">
                <a:ea typeface="宋体" panose="02010600030101010101" pitchFamily="2" charset="-122"/>
              </a:rPr>
              <a:t>十二生肖视频</a:t>
            </a:r>
            <a:endParaRPr lang="en-US" altLang="en-US" sz="2800">
              <a:ea typeface="宋体" panose="02010600030101010101" pitchFamily="2" charset="-122"/>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矩形 1"/>
          <p:cNvSpPr/>
          <p:nvPr/>
        </p:nvSpPr>
        <p:spPr>
          <a:xfrm>
            <a:off x="1106488" y="2287588"/>
            <a:ext cx="4700587" cy="2211387"/>
          </a:xfrm>
          <a:prstGeom prst="rect">
            <a:avLst/>
          </a:prstGeom>
          <a:noFill/>
          <a:ln cmpd="sng">
            <a:solidFill>
              <a:schemeClr val="folHlink"/>
            </a:solidFill>
            <a:miter lim="800000"/>
          </a:ln>
        </p:spPr>
        <p:txBody>
          <a:bodyPr wrap="square"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10000"/>
              </a:lnSpc>
            </a:pPr>
            <a:r>
              <a:rPr lang="zh-CN" altLang="en-US" sz="3000" b="1">
                <a:latin typeface="Times New Roman" panose="02020603050405020304" pitchFamily="2" charset="0"/>
                <a:ea typeface="楷体" panose="02010609060101010101" pitchFamily="1" charset="-122"/>
              </a:rPr>
              <a:t>　 </a:t>
            </a:r>
            <a:r>
              <a:rPr lang="zh-CN" altLang="en-US" sz="2400" b="1">
                <a:latin typeface="Times New Roman" panose="02020603050405020304" pitchFamily="2" charset="0"/>
                <a:ea typeface="楷体" panose="02010609060101010101" pitchFamily="1" charset="-122"/>
              </a:rPr>
              <a:t>汉字形体优美，具有十分独特的审美价值。从甲骨文到楷书，每一个阶段的汉字都呈现出不同的字体风格，构成了中华文化史上一道道亮丽的风景线。 </a:t>
            </a:r>
            <a:endParaRPr lang="zh-CN" altLang="en-US" sz="2400" b="1">
              <a:latin typeface="Times New Roman" panose="02020603050405020304" pitchFamily="2" charset="0"/>
              <a:ea typeface="楷体" panose="02010609060101010101" pitchFamily="1" charset="-122"/>
            </a:endParaRPr>
          </a:p>
        </p:txBody>
      </p:sp>
      <p:pic>
        <p:nvPicPr>
          <p:cNvPr id="29699" name="图片 29698"/>
          <p:cNvPicPr>
            <a:picLocks noChangeAspect="1"/>
          </p:cNvPicPr>
          <p:nvPr/>
        </p:nvPicPr>
        <p:blipFill>
          <a:blip r:embed="rId1"/>
          <a:stretch>
            <a:fillRect/>
          </a:stretch>
        </p:blipFill>
        <p:spPr>
          <a:xfrm>
            <a:off x="6121400" y="1939925"/>
            <a:ext cx="4391025" cy="3405188"/>
          </a:xfrm>
          <a:prstGeom prst="rect">
            <a:avLst/>
          </a:prstGeom>
          <a:noFill/>
          <a:ln cmpd="sng">
            <a:solidFill>
              <a:schemeClr val="folHlink"/>
            </a:solidFill>
            <a:miter lim="800000"/>
            <a:headEnd/>
            <a:tailEnd/>
          </a:ln>
          <a:effectLst/>
        </p:spPr>
      </p:pic>
      <p:sp>
        <p:nvSpPr>
          <p:cNvPr id="29700" name="矩形 29699"/>
          <p:cNvSpPr/>
          <p:nvPr/>
        </p:nvSpPr>
        <p:spPr>
          <a:xfrm>
            <a:off x="1190625" y="1225550"/>
            <a:ext cx="2317750" cy="517525"/>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微软雅黑" panose="020B0503020204020204" pitchFamily="2" charset="-122"/>
              </a:rPr>
              <a:t>汉字形体优美</a:t>
            </a:r>
            <a:endParaRPr lang="zh-CN" altLang="en-US" sz="2800" b="1">
              <a:latin typeface="Times New Roman" panose="02020603050405020304" pitchFamily="2" charset="0"/>
              <a:ea typeface="微软雅黑" panose="020B0503020204020204" pitchFamily="2" charset="-122"/>
            </a:endParaRPr>
          </a:p>
        </p:txBody>
      </p:sp>
      <p:sp>
        <p:nvSpPr>
          <p:cNvPr id="29701" name="矩形 29700"/>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ppt_x"/>
                                          </p:val>
                                        </p:tav>
                                        <p:tav tm="100000">
                                          <p:val>
                                            <p:strVal val="#ppt_x"/>
                                          </p:val>
                                        </p:tav>
                                      </p:tavLst>
                                    </p:anim>
                                    <p:anim calcmode="lin" valueType="num">
                                      <p:cBhvr additive="base">
                                        <p:cTn id="8" dur="500" fill="hold"/>
                                        <p:tgtEl>
                                          <p:spTgt spid="296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699"/>
                                        </p:tgtEl>
                                        <p:attrNameLst>
                                          <p:attrName>style.visibility</p:attrName>
                                        </p:attrNameLst>
                                      </p:cBhvr>
                                      <p:to>
                                        <p:strVal val="visible"/>
                                      </p:to>
                                    </p:set>
                                    <p:anim calcmode="lin" valueType="num">
                                      <p:cBhvr additive="base">
                                        <p:cTn id="13" dur="500" fill="hold"/>
                                        <p:tgtEl>
                                          <p:spTgt spid="29699"/>
                                        </p:tgtEl>
                                        <p:attrNameLst>
                                          <p:attrName>ppt_x</p:attrName>
                                        </p:attrNameLst>
                                      </p:cBhvr>
                                      <p:tavLst>
                                        <p:tav tm="0">
                                          <p:val>
                                            <p:strVal val="#ppt_x"/>
                                          </p:val>
                                        </p:tav>
                                        <p:tav tm="100000">
                                          <p:val>
                                            <p:strVal val="#ppt_x"/>
                                          </p:val>
                                        </p:tav>
                                      </p:tavLst>
                                    </p:anim>
                                    <p:anim calcmode="lin" valueType="num">
                                      <p:cBhvr additive="base">
                                        <p:cTn id="14"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矩形 3"/>
          <p:cNvSpPr/>
          <p:nvPr/>
        </p:nvSpPr>
        <p:spPr>
          <a:xfrm>
            <a:off x="5565775" y="2559050"/>
            <a:ext cx="4716463" cy="1809750"/>
          </a:xfrm>
          <a:prstGeom prst="rect">
            <a:avLst/>
          </a:prstGeom>
          <a:noFill/>
          <a:ln cmpd="sng">
            <a:solidFill>
              <a:schemeClr val="folHlink"/>
            </a:solidFill>
            <a:miter lim="800000"/>
          </a:ln>
        </p:spPr>
        <p:txBody>
          <a:bodyPr wrap="square"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nSpc>
                <a:spcPct val="110000"/>
              </a:lnSpc>
            </a:pPr>
            <a:r>
              <a:rPr lang="zh-CN" altLang="en-US" sz="3000" b="1">
                <a:latin typeface="Times New Roman" panose="02020603050405020304" pitchFamily="2" charset="0"/>
                <a:ea typeface="楷体" panose="02010609060101010101" pitchFamily="1" charset="-122"/>
              </a:rPr>
              <a:t>　　</a:t>
            </a:r>
            <a:r>
              <a:rPr lang="zh-CN" altLang="en-US" sz="2400" b="1">
                <a:latin typeface="Times New Roman" panose="02020603050405020304" pitchFamily="2" charset="0"/>
                <a:ea typeface="楷体" panose="02010609060101010101" pitchFamily="1" charset="-122"/>
              </a:rPr>
              <a:t>在我国许多名胜古迹以及出土的文物中，都能发现汉字的踪迹。让我们一起领略不同时期汉字的风采吧！ </a:t>
            </a:r>
            <a:endParaRPr lang="zh-CN" altLang="en-US" sz="2400" b="1">
              <a:latin typeface="Times New Roman" panose="02020603050405020304" pitchFamily="2" charset="0"/>
              <a:ea typeface="楷体" panose="02010609060101010101" pitchFamily="1" charset="-122"/>
            </a:endParaRPr>
          </a:p>
        </p:txBody>
      </p:sp>
      <p:grpSp>
        <p:nvGrpSpPr>
          <p:cNvPr id="30723" name="组合 30722"/>
          <p:cNvGrpSpPr/>
          <p:nvPr/>
        </p:nvGrpSpPr>
        <p:grpSpPr>
          <a:xfrm>
            <a:off x="533400" y="633413"/>
            <a:ext cx="2676525" cy="696912"/>
            <a:chOff x="0" y="0"/>
            <a:chExt cx="1929088" cy="503931"/>
          </a:xfrm>
        </p:grpSpPr>
        <p:pic>
          <p:nvPicPr>
            <p:cNvPr id="30724" name="图片 5"/>
            <p:cNvPicPr>
              <a:picLocks noChangeAspect="1"/>
            </p:cNvPicPr>
            <p:nvPr/>
          </p:nvPicPr>
          <p:blipFill>
            <a:blip r:embed="rId1"/>
            <a:stretch>
              <a:fillRect/>
            </a:stretch>
          </p:blipFill>
          <p:spPr>
            <a:xfrm>
              <a:off x="0" y="0"/>
              <a:ext cx="1929088" cy="503931"/>
            </a:xfrm>
            <a:prstGeom prst="rect">
              <a:avLst/>
            </a:prstGeom>
            <a:noFill/>
            <a:ln>
              <a:noFill/>
              <a:miter lim="800000"/>
              <a:headEnd/>
              <a:tailEnd/>
            </a:ln>
          </p:spPr>
        </p:pic>
        <p:sp>
          <p:nvSpPr>
            <p:cNvPr id="30725" name="TextBox 13"/>
            <p:cNvSpPr/>
            <p:nvPr/>
          </p:nvSpPr>
          <p:spPr>
            <a:xfrm>
              <a:off x="408061" y="21134"/>
              <a:ext cx="1112964" cy="462365"/>
            </a:xfrm>
            <a:prstGeom prst="rect">
              <a:avLst/>
            </a:prstGeom>
            <a:noFill/>
            <a:ln>
              <a:noFill/>
              <a:miter lim="800000"/>
            </a:ln>
          </p:spPr>
          <p:txBody>
            <a:bodyPr wrap="non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solidFill>
                    <a:srgbClr val="30600B"/>
                  </a:solidFill>
                  <a:latin typeface="Arial" panose="020B0604020202020204"/>
                  <a:ea typeface="微软雅黑" panose="020B0503020204020204" pitchFamily="2" charset="-122"/>
                </a:rPr>
                <a:t>活动园</a:t>
              </a:r>
              <a:endParaRPr lang="zh-CN" altLang="en-US" sz="2800" b="1">
                <a:solidFill>
                  <a:srgbClr val="30600B"/>
                </a:solidFill>
                <a:latin typeface="Arial" panose="020B0604020202020204"/>
                <a:ea typeface="微软雅黑" panose="020B0503020204020204" pitchFamily="2" charset="-122"/>
              </a:endParaRPr>
            </a:p>
          </p:txBody>
        </p:sp>
      </p:grpSp>
      <p:pic>
        <p:nvPicPr>
          <p:cNvPr id="30726" name="图片 30725"/>
          <p:cNvPicPr>
            <a:picLocks noChangeAspect="1"/>
          </p:cNvPicPr>
          <p:nvPr/>
        </p:nvPicPr>
        <p:blipFill>
          <a:blip r:embed="rId2"/>
          <a:stretch>
            <a:fillRect/>
          </a:stretch>
        </p:blipFill>
        <p:spPr>
          <a:xfrm>
            <a:off x="898525" y="2368550"/>
            <a:ext cx="4581525" cy="2906713"/>
          </a:xfrm>
          <a:prstGeom prst="rect">
            <a:avLst/>
          </a:prstGeom>
          <a:noFill/>
          <a:ln>
            <a:noFill/>
            <a:miter lim="800000"/>
            <a:headEnd/>
            <a:tailEnd/>
          </a:ln>
          <a:effectLst/>
        </p:spPr>
      </p:pic>
      <p:sp>
        <p:nvSpPr>
          <p:cNvPr id="30727" name="矩形 30726"/>
          <p:cNvSpPr/>
          <p:nvPr/>
        </p:nvSpPr>
        <p:spPr>
          <a:xfrm>
            <a:off x="1154113" y="1587500"/>
            <a:ext cx="4094162" cy="517525"/>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微软雅黑" panose="020B0503020204020204" pitchFamily="2" charset="-122"/>
              </a:rPr>
              <a:t>领略不同时期汉字的风采</a:t>
            </a:r>
            <a:endParaRPr lang="zh-CN" altLang="en-US" sz="2800" b="1">
              <a:latin typeface="Times New Roman" panose="02020603050405020304" pitchFamily="2" charset="0"/>
              <a:ea typeface="微软雅黑" panose="020B0503020204020204" pitchFamily="2" charset="-122"/>
            </a:endParaRPr>
          </a:p>
        </p:txBody>
      </p:sp>
      <p:sp>
        <p:nvSpPr>
          <p:cNvPr id="30728" name="矩形 30727"/>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fill="hold"/>
                                        <p:tgtEl>
                                          <p:spTgt spid="30726"/>
                                        </p:tgtEl>
                                        <p:attrNameLst>
                                          <p:attrName>ppt_x</p:attrName>
                                        </p:attrNameLst>
                                      </p:cBhvr>
                                      <p:tavLst>
                                        <p:tav tm="0">
                                          <p:val>
                                            <p:strVal val="#ppt_x"/>
                                          </p:val>
                                        </p:tav>
                                        <p:tav tm="100000">
                                          <p:val>
                                            <p:strVal val="#ppt_x"/>
                                          </p:val>
                                        </p:tav>
                                      </p:tavLst>
                                    </p:anim>
                                    <p:anim calcmode="lin" valueType="num">
                                      <p:cBhvr additive="base">
                                        <p:cTn id="8"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2"/>
                                        </p:tgtEl>
                                        <p:attrNameLst>
                                          <p:attrName>style.visibility</p:attrName>
                                        </p:attrNameLst>
                                      </p:cBhvr>
                                      <p:to>
                                        <p:strVal val="visible"/>
                                      </p:to>
                                    </p:set>
                                    <p:anim calcmode="lin" valueType="num">
                                      <p:cBhvr additive="base">
                                        <p:cTn id="13" dur="500" fill="hold"/>
                                        <p:tgtEl>
                                          <p:spTgt spid="30722"/>
                                        </p:tgtEl>
                                        <p:attrNameLst>
                                          <p:attrName>ppt_x</p:attrName>
                                        </p:attrNameLst>
                                      </p:cBhvr>
                                      <p:tavLst>
                                        <p:tav tm="0">
                                          <p:val>
                                            <p:strVal val="#ppt_x"/>
                                          </p:val>
                                        </p:tav>
                                        <p:tav tm="100000">
                                          <p:val>
                                            <p:strVal val="#ppt_x"/>
                                          </p:val>
                                        </p:tav>
                                      </p:tavLst>
                                    </p:anim>
                                    <p:anim calcmode="lin" valueType="num">
                                      <p:cBhvr additive="base">
                                        <p:cTn id="14" dur="500" fill="hold"/>
                                        <p:tgtEl>
                                          <p:spTgt spid="30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图片 5"/>
          <p:cNvPicPr>
            <a:picLocks noChangeAspect="1"/>
          </p:cNvPicPr>
          <p:nvPr/>
        </p:nvPicPr>
        <p:blipFill>
          <a:blip r:embed="rId1">
            <a:clrChange>
              <a:clrFrom>
                <a:srgbClr val="FFFFFF"/>
              </a:clrFrom>
              <a:clrTo>
                <a:srgbClr val="FFFFFF">
                  <a:alpha val="0"/>
                </a:srgbClr>
              </a:clrTo>
            </a:clrChange>
          </a:blip>
          <a:stretch>
            <a:fillRect/>
          </a:stretch>
        </p:blipFill>
        <p:spPr>
          <a:xfrm>
            <a:off x="641350" y="2124075"/>
            <a:ext cx="2452688" cy="2855913"/>
          </a:xfrm>
          <a:prstGeom prst="rect">
            <a:avLst/>
          </a:prstGeom>
          <a:noFill/>
          <a:ln>
            <a:noFill/>
            <a:miter lim="800000"/>
            <a:headEnd/>
            <a:tailEnd/>
          </a:ln>
          <a:effectLst/>
        </p:spPr>
      </p:pic>
      <p:pic>
        <p:nvPicPr>
          <p:cNvPr id="31747" name="图片 13"/>
          <p:cNvPicPr>
            <a:picLocks noChangeAspect="1"/>
          </p:cNvPicPr>
          <p:nvPr/>
        </p:nvPicPr>
        <p:blipFill>
          <a:blip r:embed="rId2">
            <a:clrChange>
              <a:clrFrom>
                <a:srgbClr val="FFFFFF"/>
              </a:clrFrom>
              <a:clrTo>
                <a:srgbClr val="FFFFFF">
                  <a:alpha val="0"/>
                </a:srgbClr>
              </a:clrTo>
            </a:clrChange>
          </a:blip>
          <a:stretch>
            <a:fillRect/>
          </a:stretch>
        </p:blipFill>
        <p:spPr>
          <a:xfrm>
            <a:off x="5648325" y="1951038"/>
            <a:ext cx="3044825" cy="2741612"/>
          </a:xfrm>
          <a:prstGeom prst="rect">
            <a:avLst/>
          </a:prstGeom>
          <a:noFill/>
          <a:ln>
            <a:noFill/>
            <a:miter lim="800000"/>
            <a:headEnd/>
            <a:tailEnd/>
          </a:ln>
          <a:effectLst/>
        </p:spPr>
      </p:pic>
      <p:grpSp>
        <p:nvGrpSpPr>
          <p:cNvPr id="31748" name="组合 31747"/>
          <p:cNvGrpSpPr/>
          <p:nvPr/>
        </p:nvGrpSpPr>
        <p:grpSpPr>
          <a:xfrm>
            <a:off x="533400" y="633413"/>
            <a:ext cx="2676525" cy="696912"/>
            <a:chOff x="0" y="0"/>
            <a:chExt cx="1929088" cy="503931"/>
          </a:xfrm>
        </p:grpSpPr>
        <p:pic>
          <p:nvPicPr>
            <p:cNvPr id="31749" name="图片 5"/>
            <p:cNvPicPr>
              <a:picLocks noChangeAspect="1"/>
            </p:cNvPicPr>
            <p:nvPr/>
          </p:nvPicPr>
          <p:blipFill>
            <a:blip r:embed="rId3"/>
            <a:stretch>
              <a:fillRect/>
            </a:stretch>
          </p:blipFill>
          <p:spPr>
            <a:xfrm>
              <a:off x="0" y="0"/>
              <a:ext cx="1929088" cy="503931"/>
            </a:xfrm>
            <a:prstGeom prst="rect">
              <a:avLst/>
            </a:prstGeom>
            <a:noFill/>
            <a:ln>
              <a:noFill/>
              <a:miter lim="800000"/>
              <a:headEnd/>
              <a:tailEnd/>
            </a:ln>
            <a:effectLst/>
          </p:spPr>
        </p:pic>
        <p:sp>
          <p:nvSpPr>
            <p:cNvPr id="31750" name="TextBox 13"/>
            <p:cNvSpPr/>
            <p:nvPr/>
          </p:nvSpPr>
          <p:spPr>
            <a:xfrm>
              <a:off x="408061" y="21134"/>
              <a:ext cx="1112964" cy="46236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solidFill>
                    <a:srgbClr val="30600B"/>
                  </a:solidFill>
                  <a:latin typeface="Arial" panose="020B0604020202020204"/>
                  <a:ea typeface="微软雅黑" panose="020B0503020204020204" pitchFamily="2" charset="-122"/>
                </a:rPr>
                <a:t>活动园</a:t>
              </a:r>
              <a:endParaRPr lang="zh-CN" altLang="en-US" sz="2800" b="1">
                <a:solidFill>
                  <a:srgbClr val="30600B"/>
                </a:solidFill>
                <a:latin typeface="Arial" panose="020B0604020202020204"/>
                <a:ea typeface="微软雅黑" panose="020B0503020204020204" pitchFamily="2" charset="-122"/>
              </a:endParaRPr>
            </a:p>
          </p:txBody>
        </p:sp>
      </p:grpSp>
      <p:sp>
        <p:nvSpPr>
          <p:cNvPr id="31751" name="矩形 31750"/>
          <p:cNvSpPr/>
          <p:nvPr/>
        </p:nvSpPr>
        <p:spPr>
          <a:xfrm>
            <a:off x="644525" y="5049838"/>
            <a:ext cx="2782888" cy="457200"/>
          </a:xfrm>
          <a:prstGeom prst="rect">
            <a:avLst/>
          </a:prstGeom>
          <a:noFill/>
          <a:ln>
            <a:noFill/>
            <a:miter lim="800000"/>
          </a:ln>
        </p:spPr>
        <p:txBody>
          <a:bodyPr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400" b="1">
                <a:latin typeface="Times New Roman" panose="02020603050405020304" pitchFamily="2" charset="0"/>
                <a:ea typeface="楷体" panose="02010609060101010101" pitchFamily="1" charset="-122"/>
              </a:rPr>
              <a:t>刻有文字的甲骨</a:t>
            </a:r>
            <a:endParaRPr lang="zh-CN" altLang="en-US" sz="2400" b="1">
              <a:latin typeface="Times New Roman" panose="02020603050405020304" pitchFamily="2" charset="0"/>
              <a:ea typeface="楷体" panose="02010609060101010101" pitchFamily="1" charset="-122"/>
            </a:endParaRPr>
          </a:p>
        </p:txBody>
      </p:sp>
      <p:sp>
        <p:nvSpPr>
          <p:cNvPr id="31752" name="矩形 31751"/>
          <p:cNvSpPr/>
          <p:nvPr/>
        </p:nvSpPr>
        <p:spPr>
          <a:xfrm>
            <a:off x="2882900" y="2776538"/>
            <a:ext cx="2447925" cy="1014412"/>
          </a:xfrm>
          <a:prstGeom prst="rect">
            <a:avLst/>
          </a:prstGeom>
          <a:noFill/>
          <a:ln cmpd="sng">
            <a:solidFill>
              <a:schemeClr val="folHlink"/>
            </a:solidFill>
            <a:miter lim="800000"/>
          </a:ln>
        </p:spPr>
        <p:txBody>
          <a:bodyPr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b="1">
                <a:latin typeface="Times New Roman" panose="02020603050405020304" pitchFamily="2" charset="0"/>
                <a:ea typeface="楷体" panose="02010609060101010101" pitchFamily="1" charset="-122"/>
              </a:rPr>
              <a:t>     </a:t>
            </a:r>
            <a:r>
              <a:rPr lang="zh-CN" altLang="en-US" sz="2000" b="1">
                <a:latin typeface="Times New Roman" panose="02020603050405020304" pitchFamily="2" charset="0"/>
                <a:ea typeface="楷体" panose="02010609060101010101" pitchFamily="1" charset="-122"/>
              </a:rPr>
              <a:t>这些刻画在甲骨上的符号是 </a:t>
            </a:r>
            <a:r>
              <a:rPr lang="en-US" altLang="en-US" sz="2000" b="1">
                <a:latin typeface="Times New Roman" panose="02020603050405020304" pitchFamily="2" charset="0"/>
                <a:ea typeface="楷体" panose="02010609060101010101" pitchFamily="1" charset="-122"/>
              </a:rPr>
              <a:t>3000 </a:t>
            </a:r>
            <a:r>
              <a:rPr lang="zh-CN" altLang="en-US" sz="2000" b="1">
                <a:latin typeface="Times New Roman" panose="02020603050405020304" pitchFamily="2" charset="0"/>
                <a:ea typeface="楷体" panose="02010609060101010101" pitchFamily="1" charset="-122"/>
              </a:rPr>
              <a:t>多年前商朝的文字。 </a:t>
            </a:r>
            <a:endParaRPr lang="en-US" altLang="en-US" sz="2000">
              <a:ea typeface="宋体" panose="02010600030101010101" pitchFamily="2" charset="-122"/>
            </a:endParaRPr>
          </a:p>
        </p:txBody>
      </p:sp>
      <p:sp>
        <p:nvSpPr>
          <p:cNvPr id="31753" name="矩形 31752"/>
          <p:cNvSpPr/>
          <p:nvPr/>
        </p:nvSpPr>
        <p:spPr>
          <a:xfrm>
            <a:off x="6083300" y="4876800"/>
            <a:ext cx="2011363" cy="457200"/>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400" b="1">
                <a:latin typeface="Times New Roman" panose="02020603050405020304" pitchFamily="2" charset="0"/>
                <a:ea typeface="楷体" panose="02010609060101010101" pitchFamily="1" charset="-122"/>
              </a:rPr>
              <a:t>毛公鼎及铭文</a:t>
            </a:r>
            <a:endParaRPr lang="zh-CN" altLang="en-US" sz="2400" b="1">
              <a:latin typeface="Times New Roman" panose="02020603050405020304" pitchFamily="2" charset="0"/>
              <a:ea typeface="楷体" panose="02010609060101010101" pitchFamily="1" charset="-122"/>
            </a:endParaRPr>
          </a:p>
        </p:txBody>
      </p:sp>
      <p:sp>
        <p:nvSpPr>
          <p:cNvPr id="31754" name="矩形 31753"/>
          <p:cNvSpPr/>
          <p:nvPr/>
        </p:nvSpPr>
        <p:spPr>
          <a:xfrm>
            <a:off x="8699500" y="2928938"/>
            <a:ext cx="2751138" cy="1074737"/>
          </a:xfrm>
          <a:prstGeom prst="rect">
            <a:avLst/>
          </a:prstGeom>
          <a:noFill/>
          <a:ln cmpd="sng">
            <a:solidFill>
              <a:schemeClr val="folHlink"/>
            </a:solidFill>
            <a:miter lim="800000"/>
          </a:ln>
        </p:spPr>
        <p:txBody>
          <a:bodyPr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400" b="1">
                <a:latin typeface="Times New Roman" panose="02020603050405020304" pitchFamily="2" charset="0"/>
                <a:ea typeface="楷体" panose="02010609060101010101" pitchFamily="1" charset="-122"/>
              </a:rPr>
              <a:t>    </a:t>
            </a:r>
            <a:r>
              <a:rPr lang="zh-CN" altLang="en-US" sz="2000" b="1">
                <a:latin typeface="Times New Roman" panose="02020603050405020304" pitchFamily="2" charset="0"/>
                <a:ea typeface="楷体" panose="02010609060101010101" pitchFamily="1" charset="-122"/>
              </a:rPr>
              <a:t>这是西周时期的毛公鼎，距今约</a:t>
            </a:r>
            <a:r>
              <a:rPr lang="en-US" altLang="en-US" sz="2000" b="1">
                <a:latin typeface="Times New Roman" panose="02020603050405020304" pitchFamily="2" charset="0"/>
                <a:ea typeface="楷体" panose="02010609060101010101" pitchFamily="1" charset="-122"/>
              </a:rPr>
              <a:t>800 </a:t>
            </a:r>
            <a:r>
              <a:rPr lang="zh-CN" altLang="en-US" sz="2000" b="1">
                <a:latin typeface="Times New Roman" panose="02020603050405020304" pitchFamily="2" charset="0"/>
                <a:ea typeface="楷体" panose="02010609060101010101" pitchFamily="1" charset="-122"/>
              </a:rPr>
              <a:t>年，鼎内铸有文字近 </a:t>
            </a:r>
            <a:r>
              <a:rPr lang="en-US" altLang="en-US" sz="2000" b="1">
                <a:latin typeface="Times New Roman" panose="02020603050405020304" pitchFamily="2" charset="0"/>
                <a:ea typeface="楷体" panose="02010609060101010101" pitchFamily="1" charset="-122"/>
              </a:rPr>
              <a:t>500 </a:t>
            </a:r>
            <a:r>
              <a:rPr lang="zh-CN" altLang="en-US" sz="2000" b="1">
                <a:latin typeface="Times New Roman" panose="02020603050405020304" pitchFamily="2" charset="0"/>
                <a:ea typeface="楷体" panose="02010609060101010101" pitchFamily="1" charset="-122"/>
              </a:rPr>
              <a:t>个。 </a:t>
            </a:r>
            <a:endParaRPr lang="en-US" altLang="en-US" sz="2000">
              <a:ea typeface="宋体" panose="02010600030101010101" pitchFamily="2" charset="-122"/>
            </a:endParaRPr>
          </a:p>
        </p:txBody>
      </p:sp>
      <p:sp>
        <p:nvSpPr>
          <p:cNvPr id="31755" name="矩形 31754"/>
          <p:cNvSpPr/>
          <p:nvPr/>
        </p:nvSpPr>
        <p:spPr>
          <a:xfrm>
            <a:off x="1154113" y="1587500"/>
            <a:ext cx="4094162" cy="51752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微软雅黑" panose="020B0503020204020204" pitchFamily="2" charset="-122"/>
              </a:rPr>
              <a:t>领略不同时期汉字的风采</a:t>
            </a:r>
            <a:endParaRPr lang="zh-CN" altLang="en-US" sz="2800" b="1">
              <a:latin typeface="Times New Roman" panose="02020603050405020304" pitchFamily="2" charset="0"/>
              <a:ea typeface="微软雅黑" panose="020B0503020204020204" pitchFamily="2" charset="-122"/>
            </a:endParaRPr>
          </a:p>
        </p:txBody>
      </p:sp>
      <p:sp>
        <p:nvSpPr>
          <p:cNvPr id="31756" name="矩形 31755"/>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751"/>
                                        </p:tgtEl>
                                        <p:attrNameLst>
                                          <p:attrName>style.visibility</p:attrName>
                                        </p:attrNameLst>
                                      </p:cBhvr>
                                      <p:to>
                                        <p:strVal val="visible"/>
                                      </p:to>
                                    </p:set>
                                    <p:anim calcmode="lin" valueType="num">
                                      <p:cBhvr additive="base">
                                        <p:cTn id="11" dur="500" fill="hold"/>
                                        <p:tgtEl>
                                          <p:spTgt spid="31751"/>
                                        </p:tgtEl>
                                        <p:attrNameLst>
                                          <p:attrName>ppt_x</p:attrName>
                                        </p:attrNameLst>
                                      </p:cBhvr>
                                      <p:tavLst>
                                        <p:tav tm="0">
                                          <p:val>
                                            <p:strVal val="#ppt_x"/>
                                          </p:val>
                                        </p:tav>
                                        <p:tav tm="100000">
                                          <p:val>
                                            <p:strVal val="#ppt_x"/>
                                          </p:val>
                                        </p:tav>
                                      </p:tavLst>
                                    </p:anim>
                                    <p:anim calcmode="lin" valueType="num">
                                      <p:cBhvr additive="base">
                                        <p:cTn id="12" dur="500" fill="hold"/>
                                        <p:tgtEl>
                                          <p:spTgt spid="317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752"/>
                                        </p:tgtEl>
                                        <p:attrNameLst>
                                          <p:attrName>style.visibility</p:attrName>
                                        </p:attrNameLst>
                                      </p:cBhvr>
                                      <p:to>
                                        <p:strVal val="visible"/>
                                      </p:to>
                                    </p:set>
                                    <p:anim calcmode="lin" valueType="num">
                                      <p:cBhvr additive="base">
                                        <p:cTn id="17" dur="500" fill="hold"/>
                                        <p:tgtEl>
                                          <p:spTgt spid="31752"/>
                                        </p:tgtEl>
                                        <p:attrNameLst>
                                          <p:attrName>ppt_x</p:attrName>
                                        </p:attrNameLst>
                                      </p:cBhvr>
                                      <p:tavLst>
                                        <p:tav tm="0">
                                          <p:val>
                                            <p:strVal val="#ppt_x"/>
                                          </p:val>
                                        </p:tav>
                                        <p:tav tm="100000">
                                          <p:val>
                                            <p:strVal val="#ppt_x"/>
                                          </p:val>
                                        </p:tav>
                                      </p:tavLst>
                                    </p:anim>
                                    <p:anim calcmode="lin" valueType="num">
                                      <p:cBhvr additive="base">
                                        <p:cTn id="18" dur="500" fill="hold"/>
                                        <p:tgtEl>
                                          <p:spTgt spid="317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1747"/>
                                        </p:tgtEl>
                                        <p:attrNameLst>
                                          <p:attrName>style.visibility</p:attrName>
                                        </p:attrNameLst>
                                      </p:cBhvr>
                                      <p:to>
                                        <p:strVal val="visible"/>
                                      </p:to>
                                    </p:set>
                                    <p:anim calcmode="lin" valueType="num">
                                      <p:cBhvr additive="base">
                                        <p:cTn id="23" dur="500" fill="hold"/>
                                        <p:tgtEl>
                                          <p:spTgt spid="31747"/>
                                        </p:tgtEl>
                                        <p:attrNameLst>
                                          <p:attrName>ppt_x</p:attrName>
                                        </p:attrNameLst>
                                      </p:cBhvr>
                                      <p:tavLst>
                                        <p:tav tm="0">
                                          <p:val>
                                            <p:strVal val="#ppt_x"/>
                                          </p:val>
                                        </p:tav>
                                        <p:tav tm="100000">
                                          <p:val>
                                            <p:strVal val="#ppt_x"/>
                                          </p:val>
                                        </p:tav>
                                      </p:tavLst>
                                    </p:anim>
                                    <p:anim calcmode="lin" valueType="num">
                                      <p:cBhvr additive="base">
                                        <p:cTn id="24" dur="500" fill="hold"/>
                                        <p:tgtEl>
                                          <p:spTgt spid="317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1753"/>
                                        </p:tgtEl>
                                        <p:attrNameLst>
                                          <p:attrName>style.visibility</p:attrName>
                                        </p:attrNameLst>
                                      </p:cBhvr>
                                      <p:to>
                                        <p:strVal val="visible"/>
                                      </p:to>
                                    </p:set>
                                    <p:anim calcmode="lin" valueType="num">
                                      <p:cBhvr additive="base">
                                        <p:cTn id="27" dur="500" fill="hold"/>
                                        <p:tgtEl>
                                          <p:spTgt spid="31753"/>
                                        </p:tgtEl>
                                        <p:attrNameLst>
                                          <p:attrName>ppt_x</p:attrName>
                                        </p:attrNameLst>
                                      </p:cBhvr>
                                      <p:tavLst>
                                        <p:tav tm="0">
                                          <p:val>
                                            <p:strVal val="#ppt_x"/>
                                          </p:val>
                                        </p:tav>
                                        <p:tav tm="100000">
                                          <p:val>
                                            <p:strVal val="#ppt_x"/>
                                          </p:val>
                                        </p:tav>
                                      </p:tavLst>
                                    </p:anim>
                                    <p:anim calcmode="lin" valueType="num">
                                      <p:cBhvr additive="base">
                                        <p:cTn id="28" dur="500" fill="hold"/>
                                        <p:tgtEl>
                                          <p:spTgt spid="3175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1754"/>
                                        </p:tgtEl>
                                        <p:attrNameLst>
                                          <p:attrName>style.visibility</p:attrName>
                                        </p:attrNameLst>
                                      </p:cBhvr>
                                      <p:to>
                                        <p:strVal val="visible"/>
                                      </p:to>
                                    </p:set>
                                    <p:anim calcmode="lin" valueType="num">
                                      <p:cBhvr additive="base">
                                        <p:cTn id="33" dur="500" fill="hold"/>
                                        <p:tgtEl>
                                          <p:spTgt spid="31754"/>
                                        </p:tgtEl>
                                        <p:attrNameLst>
                                          <p:attrName>ppt_x</p:attrName>
                                        </p:attrNameLst>
                                      </p:cBhvr>
                                      <p:tavLst>
                                        <p:tav tm="0">
                                          <p:val>
                                            <p:strVal val="#ppt_x"/>
                                          </p:val>
                                        </p:tav>
                                        <p:tav tm="100000">
                                          <p:val>
                                            <p:strVal val="#ppt_x"/>
                                          </p:val>
                                        </p:tav>
                                      </p:tavLst>
                                    </p:anim>
                                    <p:anim calcmode="lin" valueType="num">
                                      <p:cBhvr additive="base">
                                        <p:cTn id="34" dur="500" fill="hold"/>
                                        <p:tgtEl>
                                          <p:spTgt spid="31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p:bldP spid="31752" grpId="0"/>
      <p:bldP spid="31753" grpId="0"/>
      <p:bldP spid="317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内容占位符 32769"/>
          <p:cNvPicPr>
            <a:picLocks noChangeAspect="1"/>
          </p:cNvPicPr>
          <p:nvPr>
            <p:ph idx="1"/>
          </p:nvPr>
        </p:nvPicPr>
        <p:blipFill>
          <a:blip r:embed="rId1"/>
          <a:stretch>
            <a:fillRect/>
          </a:stretch>
        </p:blipFill>
        <p:spPr>
          <a:xfrm>
            <a:off x="1682750" y="1490663"/>
            <a:ext cx="8513763" cy="4759325"/>
          </a:xfrm>
          <a:prstGeom prst="rect">
            <a:avLst/>
          </a:prstGeom>
          <a:noFill/>
          <a:ln>
            <a:noFill/>
            <a:miter lim="800000"/>
            <a:headEnd/>
            <a:tailEnd/>
          </a:ln>
        </p:spPr>
      </p:pic>
      <p:sp>
        <p:nvSpPr>
          <p:cNvPr id="32771" name="矩形 32770"/>
          <p:cNvSpPr/>
          <p:nvPr/>
        </p:nvSpPr>
        <p:spPr>
          <a:xfrm>
            <a:off x="1833563" y="825500"/>
            <a:ext cx="2925762" cy="457200"/>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400">
                <a:ea typeface="宋体" panose="02010600030101010101" pitchFamily="2" charset="-122"/>
              </a:rPr>
              <a:t>素材：</a:t>
            </a:r>
            <a:r>
              <a:rPr lang="en-US" altLang="en-US" sz="2400">
                <a:ea typeface="宋体" panose="02010600030101010101" pitchFamily="2" charset="-122"/>
              </a:rPr>
              <a:t>甲骨文的发现</a:t>
            </a:r>
            <a:endParaRPr lang="en-US" altLang="en-US" sz="2400">
              <a:ea typeface="宋体" panose="02010600030101010101" pitchFamily="2"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3"/>
          <p:cNvPicPr>
            <a:picLocks noChangeAspect="1"/>
          </p:cNvPicPr>
          <p:nvPr/>
        </p:nvPicPr>
        <p:blipFill>
          <a:blip r:embed="rId1"/>
          <a:stretch>
            <a:fillRect/>
          </a:stretch>
        </p:blipFill>
        <p:spPr>
          <a:xfrm>
            <a:off x="533400" y="2238375"/>
            <a:ext cx="2763838" cy="2686050"/>
          </a:xfrm>
          <a:prstGeom prst="rect">
            <a:avLst/>
          </a:prstGeom>
          <a:noFill/>
          <a:ln>
            <a:noFill/>
            <a:miter lim="800000"/>
            <a:headEnd/>
            <a:tailEnd/>
          </a:ln>
        </p:spPr>
      </p:pic>
      <p:pic>
        <p:nvPicPr>
          <p:cNvPr id="33795" name="图片 4"/>
          <p:cNvPicPr>
            <a:picLocks noChangeAspect="1"/>
          </p:cNvPicPr>
          <p:nvPr/>
        </p:nvPicPr>
        <p:blipFill>
          <a:blip r:embed="rId2"/>
          <a:stretch>
            <a:fillRect/>
          </a:stretch>
        </p:blipFill>
        <p:spPr>
          <a:xfrm>
            <a:off x="6365875" y="2109788"/>
            <a:ext cx="2038350" cy="3381375"/>
          </a:xfrm>
          <a:prstGeom prst="rect">
            <a:avLst/>
          </a:prstGeom>
          <a:noFill/>
          <a:ln>
            <a:noFill/>
            <a:miter lim="800000"/>
            <a:headEnd/>
            <a:tailEnd/>
          </a:ln>
        </p:spPr>
      </p:pic>
      <p:grpSp>
        <p:nvGrpSpPr>
          <p:cNvPr id="33796" name="组合 33795"/>
          <p:cNvGrpSpPr/>
          <p:nvPr/>
        </p:nvGrpSpPr>
        <p:grpSpPr>
          <a:xfrm>
            <a:off x="533400" y="633413"/>
            <a:ext cx="2676525" cy="696912"/>
            <a:chOff x="0" y="0"/>
            <a:chExt cx="1929088" cy="503931"/>
          </a:xfrm>
        </p:grpSpPr>
        <p:pic>
          <p:nvPicPr>
            <p:cNvPr id="33797" name="图片 5"/>
            <p:cNvPicPr>
              <a:picLocks noChangeAspect="1"/>
            </p:cNvPicPr>
            <p:nvPr/>
          </p:nvPicPr>
          <p:blipFill>
            <a:blip r:embed="rId3"/>
            <a:stretch>
              <a:fillRect/>
            </a:stretch>
          </p:blipFill>
          <p:spPr>
            <a:xfrm>
              <a:off x="0" y="0"/>
              <a:ext cx="1929088" cy="503931"/>
            </a:xfrm>
            <a:prstGeom prst="rect">
              <a:avLst/>
            </a:prstGeom>
            <a:noFill/>
            <a:ln>
              <a:noFill/>
              <a:miter lim="800000"/>
              <a:headEnd/>
              <a:tailEnd/>
            </a:ln>
            <a:effectLst/>
          </p:spPr>
        </p:pic>
        <p:sp>
          <p:nvSpPr>
            <p:cNvPr id="33798" name="TextBox 13"/>
            <p:cNvSpPr/>
            <p:nvPr/>
          </p:nvSpPr>
          <p:spPr>
            <a:xfrm>
              <a:off x="408061" y="21134"/>
              <a:ext cx="1112964" cy="46236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solidFill>
                    <a:srgbClr val="30600B"/>
                  </a:solidFill>
                  <a:latin typeface="Arial" panose="020B0604020202020204"/>
                  <a:ea typeface="微软雅黑" panose="020B0503020204020204" pitchFamily="2" charset="-122"/>
                </a:rPr>
                <a:t>活动园</a:t>
              </a:r>
              <a:endParaRPr lang="zh-CN" altLang="en-US" sz="2800" b="1">
                <a:solidFill>
                  <a:srgbClr val="30600B"/>
                </a:solidFill>
                <a:latin typeface="Arial" panose="020B0604020202020204"/>
                <a:ea typeface="微软雅黑" panose="020B0503020204020204" pitchFamily="2" charset="-122"/>
              </a:endParaRPr>
            </a:p>
          </p:txBody>
        </p:sp>
      </p:grpSp>
      <p:sp>
        <p:nvSpPr>
          <p:cNvPr id="33799" name="矩形 33798"/>
          <p:cNvSpPr/>
          <p:nvPr/>
        </p:nvSpPr>
        <p:spPr>
          <a:xfrm>
            <a:off x="1030288" y="5022850"/>
            <a:ext cx="1096962" cy="457200"/>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400" b="1">
                <a:latin typeface="Times New Roman" panose="02020603050405020304" pitchFamily="2" charset="0"/>
                <a:ea typeface="楷体" panose="02010609060101010101" pitchFamily="1" charset="-122"/>
              </a:rPr>
              <a:t>秦半两</a:t>
            </a:r>
            <a:endParaRPr lang="zh-CN" altLang="en-US" sz="2400" b="1">
              <a:latin typeface="Times New Roman" panose="02020603050405020304" pitchFamily="2" charset="0"/>
              <a:ea typeface="楷体" panose="02010609060101010101" pitchFamily="1" charset="-122"/>
            </a:endParaRPr>
          </a:p>
        </p:txBody>
      </p:sp>
      <p:sp>
        <p:nvSpPr>
          <p:cNvPr id="33800" name="矩形 33799"/>
          <p:cNvSpPr/>
          <p:nvPr/>
        </p:nvSpPr>
        <p:spPr>
          <a:xfrm>
            <a:off x="3316288" y="2914650"/>
            <a:ext cx="2478087" cy="1319213"/>
          </a:xfrm>
          <a:prstGeom prst="rect">
            <a:avLst/>
          </a:prstGeom>
          <a:noFill/>
          <a:ln cmpd="sng">
            <a:solidFill>
              <a:schemeClr val="folHlink"/>
            </a:solid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000" b="1">
                <a:latin typeface="Times New Roman" panose="02020603050405020304" pitchFamily="2" charset="0"/>
                <a:ea typeface="楷体" panose="02010609060101010101" pitchFamily="1" charset="-122"/>
              </a:rPr>
              <a:t>  这是一枚约 </a:t>
            </a:r>
            <a:r>
              <a:rPr lang="en-US" altLang="en-US" sz="2000" b="1">
                <a:latin typeface="Times New Roman" panose="02020603050405020304" pitchFamily="2" charset="0"/>
                <a:ea typeface="楷体" panose="02010609060101010101" pitchFamily="1" charset="-122"/>
              </a:rPr>
              <a:t>2200 </a:t>
            </a:r>
            <a:endParaRPr lang="en-US" altLang="en-US" sz="2000" b="1">
              <a:latin typeface="Times New Roman" panose="02020603050405020304" pitchFamily="2" charset="0"/>
              <a:ea typeface="楷体" panose="02010609060101010101" pitchFamily="1" charset="-122"/>
            </a:endParaRPr>
          </a:p>
          <a:p>
            <a:pPr lvl="0"/>
            <a:r>
              <a:rPr lang="zh-CN" altLang="en-US" sz="2000" b="1">
                <a:latin typeface="Times New Roman" panose="02020603050405020304" pitchFamily="2" charset="0"/>
                <a:ea typeface="楷体" panose="02010609060101010101" pitchFamily="1" charset="-122"/>
              </a:rPr>
              <a:t>年前的秦朝货币，上</a:t>
            </a:r>
            <a:endParaRPr lang="en-US" altLang="en-US" sz="2000" b="1">
              <a:latin typeface="Times New Roman" panose="02020603050405020304" pitchFamily="2" charset="0"/>
              <a:ea typeface="楷体" panose="02010609060101010101" pitchFamily="1" charset="-122"/>
            </a:endParaRPr>
          </a:p>
          <a:p>
            <a:pPr lvl="0"/>
            <a:r>
              <a:rPr lang="zh-CN" altLang="en-US" sz="2000" b="1">
                <a:latin typeface="Times New Roman" panose="02020603050405020304" pitchFamily="2" charset="0"/>
                <a:ea typeface="楷体" panose="02010609060101010101" pitchFamily="1" charset="-122"/>
              </a:rPr>
              <a:t>面铸有小篆“半两”</a:t>
            </a:r>
            <a:endParaRPr lang="en-US" altLang="en-US" sz="2000" b="1">
              <a:latin typeface="Times New Roman" panose="02020603050405020304" pitchFamily="2" charset="0"/>
              <a:ea typeface="楷体" panose="02010609060101010101" pitchFamily="1" charset="-122"/>
            </a:endParaRPr>
          </a:p>
          <a:p>
            <a:pPr lvl="0"/>
            <a:r>
              <a:rPr lang="zh-CN" altLang="en-US" sz="2000" b="1">
                <a:latin typeface="Times New Roman" panose="02020603050405020304" pitchFamily="2" charset="0"/>
                <a:ea typeface="楷体" panose="02010609060101010101" pitchFamily="1" charset="-122"/>
              </a:rPr>
              <a:t>二字。 </a:t>
            </a:r>
            <a:endParaRPr lang="en-US" altLang="en-US" sz="2000">
              <a:ea typeface="宋体" panose="02010600030101010101" pitchFamily="2" charset="-122"/>
            </a:endParaRPr>
          </a:p>
        </p:txBody>
      </p:sp>
      <p:sp>
        <p:nvSpPr>
          <p:cNvPr id="33801" name="矩形 33800"/>
          <p:cNvSpPr/>
          <p:nvPr/>
        </p:nvSpPr>
        <p:spPr>
          <a:xfrm>
            <a:off x="5354638" y="5627688"/>
            <a:ext cx="3840162" cy="457200"/>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en-US" altLang="en-US" sz="2400" b="1">
                <a:latin typeface="Times New Roman" panose="02020603050405020304" pitchFamily="2" charset="0"/>
                <a:ea typeface="楷体" panose="02010609060101010101" pitchFamily="1" charset="-122"/>
              </a:rPr>
              <a:t>《</a:t>
            </a:r>
            <a:r>
              <a:rPr lang="zh-CN" altLang="en-US" sz="2400" b="1">
                <a:latin typeface="Times New Roman" panose="02020603050405020304" pitchFamily="2" charset="0"/>
                <a:ea typeface="楷体" panose="02010609060101010101" pitchFamily="1" charset="-122"/>
              </a:rPr>
              <a:t>多宝塔感应碑</a:t>
            </a:r>
            <a:r>
              <a:rPr lang="en-US" altLang="en-US" sz="2400" b="1">
                <a:latin typeface="Times New Roman" panose="02020603050405020304" pitchFamily="2" charset="0"/>
                <a:ea typeface="楷体" panose="02010609060101010101" pitchFamily="1" charset="-122"/>
              </a:rPr>
              <a:t>》</a:t>
            </a:r>
            <a:r>
              <a:rPr lang="zh-CN" altLang="en-US" sz="2400" b="1">
                <a:latin typeface="Times New Roman" panose="02020603050405020304" pitchFamily="2" charset="0"/>
                <a:ea typeface="楷体" panose="02010609060101010101" pitchFamily="1" charset="-122"/>
              </a:rPr>
              <a:t>（局部）</a:t>
            </a:r>
            <a:endParaRPr lang="en-US" altLang="en-US" sz="2400">
              <a:ea typeface="宋体" panose="02010600030101010101" pitchFamily="2" charset="-122"/>
            </a:endParaRPr>
          </a:p>
        </p:txBody>
      </p:sp>
      <p:sp>
        <p:nvSpPr>
          <p:cNvPr id="33802" name="矩形 33801"/>
          <p:cNvSpPr/>
          <p:nvPr/>
        </p:nvSpPr>
        <p:spPr>
          <a:xfrm>
            <a:off x="8540750" y="3224213"/>
            <a:ext cx="2260600" cy="1006475"/>
          </a:xfrm>
          <a:prstGeom prst="rect">
            <a:avLst/>
          </a:prstGeom>
          <a:noFill/>
          <a:ln cmpd="sng">
            <a:solidFill>
              <a:schemeClr val="folHlink"/>
            </a:solidFill>
            <a:miter lim="800000"/>
          </a:ln>
        </p:spPr>
        <p:txBody>
          <a:bodyPr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000" b="1">
                <a:latin typeface="Times New Roman" panose="02020603050405020304" pitchFamily="2" charset="0"/>
                <a:ea typeface="楷体" panose="02010609060101010101" pitchFamily="1" charset="-122"/>
              </a:rPr>
              <a:t>     这是 </a:t>
            </a:r>
            <a:r>
              <a:rPr lang="en-US" altLang="en-US" sz="2000" b="1">
                <a:latin typeface="Times New Roman" panose="02020603050405020304" pitchFamily="2" charset="0"/>
                <a:ea typeface="楷体" panose="02010609060101010101" pitchFamily="1" charset="-122"/>
              </a:rPr>
              <a:t>1000 </a:t>
            </a:r>
            <a:r>
              <a:rPr lang="zh-CN" altLang="en-US" sz="2000" b="1">
                <a:latin typeface="Times New Roman" panose="02020603050405020304" pitchFamily="2" charset="0"/>
                <a:ea typeface="楷体" panose="02010609060101010101" pitchFamily="1" charset="-122"/>
              </a:rPr>
              <a:t>多年</a:t>
            </a:r>
            <a:endParaRPr lang="en-US" altLang="en-US" sz="2000" b="1">
              <a:latin typeface="Times New Roman" panose="02020603050405020304" pitchFamily="2" charset="0"/>
              <a:ea typeface="楷体" panose="02010609060101010101" pitchFamily="1" charset="-122"/>
            </a:endParaRPr>
          </a:p>
          <a:p>
            <a:pPr lvl="0"/>
            <a:r>
              <a:rPr lang="zh-CN" altLang="en-US" sz="2000" b="1">
                <a:latin typeface="Times New Roman" panose="02020603050405020304" pitchFamily="2" charset="0"/>
                <a:ea typeface="楷体" panose="02010609060101010101" pitchFamily="1" charset="-122"/>
              </a:rPr>
              <a:t>前唐朝书法家颜真</a:t>
            </a:r>
            <a:endParaRPr lang="en-US" altLang="en-US" sz="2000" b="1">
              <a:latin typeface="Times New Roman" panose="02020603050405020304" pitchFamily="2" charset="0"/>
              <a:ea typeface="楷体" panose="02010609060101010101" pitchFamily="1" charset="-122"/>
            </a:endParaRPr>
          </a:p>
          <a:p>
            <a:pPr lvl="0"/>
            <a:r>
              <a:rPr lang="zh-CN" altLang="en-US" sz="2000" b="1">
                <a:latin typeface="Times New Roman" panose="02020603050405020304" pitchFamily="2" charset="0"/>
                <a:ea typeface="楷体" panose="02010609060101010101" pitchFamily="1" charset="-122"/>
              </a:rPr>
              <a:t>卿书写的碑文。 </a:t>
            </a:r>
            <a:endParaRPr lang="en-US" altLang="en-US" sz="2000">
              <a:ea typeface="宋体" panose="02010600030101010101" pitchFamily="2" charset="-122"/>
            </a:endParaRPr>
          </a:p>
        </p:txBody>
      </p:sp>
      <p:sp>
        <p:nvSpPr>
          <p:cNvPr id="33803" name="矩形 33802"/>
          <p:cNvSpPr/>
          <p:nvPr/>
        </p:nvSpPr>
        <p:spPr>
          <a:xfrm>
            <a:off x="1154113" y="1587500"/>
            <a:ext cx="4094162" cy="51752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微软雅黑" panose="020B0503020204020204" pitchFamily="2" charset="-122"/>
              </a:rPr>
              <a:t>领略不同时期汉字的风采</a:t>
            </a:r>
            <a:endParaRPr lang="zh-CN" altLang="en-US" sz="2800" b="1">
              <a:latin typeface="Times New Roman" panose="02020603050405020304" pitchFamily="2" charset="0"/>
              <a:ea typeface="微软雅黑" panose="020B0503020204020204" pitchFamily="2" charset="-122"/>
            </a:endParaRPr>
          </a:p>
        </p:txBody>
      </p:sp>
      <p:sp>
        <p:nvSpPr>
          <p:cNvPr id="33804" name="矩形 33803"/>
          <p:cNvSpPr/>
          <p:nvPr/>
        </p:nvSpPr>
        <p:spPr>
          <a:xfrm>
            <a:off x="4279900" y="508000"/>
            <a:ext cx="3849688"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ppt_x"/>
                                          </p:val>
                                        </p:tav>
                                        <p:tav tm="100000">
                                          <p:val>
                                            <p:strVal val="#ppt_x"/>
                                          </p:val>
                                        </p:tav>
                                      </p:tavLst>
                                    </p:anim>
                                    <p:anim calcmode="lin" valueType="num">
                                      <p:cBhvr additive="base">
                                        <p:cTn id="8" dur="500" fill="hold"/>
                                        <p:tgtEl>
                                          <p:spTgt spid="337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799"/>
                                        </p:tgtEl>
                                        <p:attrNameLst>
                                          <p:attrName>style.visibility</p:attrName>
                                        </p:attrNameLst>
                                      </p:cBhvr>
                                      <p:to>
                                        <p:strVal val="visible"/>
                                      </p:to>
                                    </p:set>
                                    <p:anim calcmode="lin" valueType="num">
                                      <p:cBhvr additive="base">
                                        <p:cTn id="11" dur="500" fill="hold"/>
                                        <p:tgtEl>
                                          <p:spTgt spid="33799"/>
                                        </p:tgtEl>
                                        <p:attrNameLst>
                                          <p:attrName>ppt_x</p:attrName>
                                        </p:attrNameLst>
                                      </p:cBhvr>
                                      <p:tavLst>
                                        <p:tav tm="0">
                                          <p:val>
                                            <p:strVal val="#ppt_x"/>
                                          </p:val>
                                        </p:tav>
                                        <p:tav tm="100000">
                                          <p:val>
                                            <p:strVal val="#ppt_x"/>
                                          </p:val>
                                        </p:tav>
                                      </p:tavLst>
                                    </p:anim>
                                    <p:anim calcmode="lin" valueType="num">
                                      <p:cBhvr additive="base">
                                        <p:cTn id="12" dur="500" fill="hold"/>
                                        <p:tgtEl>
                                          <p:spTgt spid="3379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800"/>
                                        </p:tgtEl>
                                        <p:attrNameLst>
                                          <p:attrName>style.visibility</p:attrName>
                                        </p:attrNameLst>
                                      </p:cBhvr>
                                      <p:to>
                                        <p:strVal val="visible"/>
                                      </p:to>
                                    </p:set>
                                    <p:anim calcmode="lin" valueType="num">
                                      <p:cBhvr additive="base">
                                        <p:cTn id="17" dur="500" fill="hold"/>
                                        <p:tgtEl>
                                          <p:spTgt spid="33800"/>
                                        </p:tgtEl>
                                        <p:attrNameLst>
                                          <p:attrName>ppt_x</p:attrName>
                                        </p:attrNameLst>
                                      </p:cBhvr>
                                      <p:tavLst>
                                        <p:tav tm="0">
                                          <p:val>
                                            <p:strVal val="#ppt_x"/>
                                          </p:val>
                                        </p:tav>
                                        <p:tav tm="100000">
                                          <p:val>
                                            <p:strVal val="#ppt_x"/>
                                          </p:val>
                                        </p:tav>
                                      </p:tavLst>
                                    </p:anim>
                                    <p:anim calcmode="lin" valueType="num">
                                      <p:cBhvr additive="base">
                                        <p:cTn id="18" dur="500" fill="hold"/>
                                        <p:tgtEl>
                                          <p:spTgt spid="3380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3795"/>
                                        </p:tgtEl>
                                        <p:attrNameLst>
                                          <p:attrName>style.visibility</p:attrName>
                                        </p:attrNameLst>
                                      </p:cBhvr>
                                      <p:to>
                                        <p:strVal val="visible"/>
                                      </p:to>
                                    </p:set>
                                    <p:anim calcmode="lin" valueType="num">
                                      <p:cBhvr additive="base">
                                        <p:cTn id="23" dur="500" fill="hold"/>
                                        <p:tgtEl>
                                          <p:spTgt spid="33795"/>
                                        </p:tgtEl>
                                        <p:attrNameLst>
                                          <p:attrName>ppt_x</p:attrName>
                                        </p:attrNameLst>
                                      </p:cBhvr>
                                      <p:tavLst>
                                        <p:tav tm="0">
                                          <p:val>
                                            <p:strVal val="#ppt_x"/>
                                          </p:val>
                                        </p:tav>
                                        <p:tav tm="100000">
                                          <p:val>
                                            <p:strVal val="#ppt_x"/>
                                          </p:val>
                                        </p:tav>
                                      </p:tavLst>
                                    </p:anim>
                                    <p:anim calcmode="lin" valueType="num">
                                      <p:cBhvr additive="base">
                                        <p:cTn id="24" dur="500" fill="hold"/>
                                        <p:tgtEl>
                                          <p:spTgt spid="3379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3801"/>
                                        </p:tgtEl>
                                        <p:attrNameLst>
                                          <p:attrName>style.visibility</p:attrName>
                                        </p:attrNameLst>
                                      </p:cBhvr>
                                      <p:to>
                                        <p:strVal val="visible"/>
                                      </p:to>
                                    </p:set>
                                    <p:anim calcmode="lin" valueType="num">
                                      <p:cBhvr additive="base">
                                        <p:cTn id="27" dur="500" fill="hold"/>
                                        <p:tgtEl>
                                          <p:spTgt spid="33801"/>
                                        </p:tgtEl>
                                        <p:attrNameLst>
                                          <p:attrName>ppt_x</p:attrName>
                                        </p:attrNameLst>
                                      </p:cBhvr>
                                      <p:tavLst>
                                        <p:tav tm="0">
                                          <p:val>
                                            <p:strVal val="#ppt_x"/>
                                          </p:val>
                                        </p:tav>
                                        <p:tav tm="100000">
                                          <p:val>
                                            <p:strVal val="#ppt_x"/>
                                          </p:val>
                                        </p:tav>
                                      </p:tavLst>
                                    </p:anim>
                                    <p:anim calcmode="lin" valueType="num">
                                      <p:cBhvr additive="base">
                                        <p:cTn id="28" dur="500" fill="hold"/>
                                        <p:tgtEl>
                                          <p:spTgt spid="3380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3802"/>
                                        </p:tgtEl>
                                        <p:attrNameLst>
                                          <p:attrName>style.visibility</p:attrName>
                                        </p:attrNameLst>
                                      </p:cBhvr>
                                      <p:to>
                                        <p:strVal val="visible"/>
                                      </p:to>
                                    </p:set>
                                    <p:anim calcmode="lin" valueType="num">
                                      <p:cBhvr additive="base">
                                        <p:cTn id="33" dur="500" fill="hold"/>
                                        <p:tgtEl>
                                          <p:spTgt spid="33802"/>
                                        </p:tgtEl>
                                        <p:attrNameLst>
                                          <p:attrName>ppt_x</p:attrName>
                                        </p:attrNameLst>
                                      </p:cBhvr>
                                      <p:tavLst>
                                        <p:tav tm="0">
                                          <p:val>
                                            <p:strVal val="#ppt_x"/>
                                          </p:val>
                                        </p:tav>
                                        <p:tav tm="100000">
                                          <p:val>
                                            <p:strVal val="#ppt_x"/>
                                          </p:val>
                                        </p:tav>
                                      </p:tavLst>
                                    </p:anim>
                                    <p:anim calcmode="lin" valueType="num">
                                      <p:cBhvr additive="base">
                                        <p:cTn id="34" dur="500" fill="hold"/>
                                        <p:tgtEl>
                                          <p:spTgt spid="338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p:bldP spid="33800" grpId="0"/>
      <p:bldP spid="33801" grpId="0"/>
      <p:bldP spid="3380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4"/>
          <p:cNvSpPr/>
          <p:nvPr/>
        </p:nvSpPr>
        <p:spPr>
          <a:xfrm>
            <a:off x="369888" y="1619250"/>
            <a:ext cx="7415212" cy="4306888"/>
          </a:xfrm>
          <a:prstGeom prst="rect">
            <a:avLst/>
          </a:prstGeom>
          <a:noFill/>
          <a:ln cmpd="sng">
            <a:solidFill>
              <a:schemeClr val="folHlink"/>
            </a:solidFill>
            <a:miter lim="800000"/>
          </a:ln>
        </p:spPr>
        <p:txBody>
          <a:bodyPr wrap="square"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20000"/>
              </a:lnSpc>
            </a:pPr>
            <a:r>
              <a:rPr lang="zh-CN" altLang="en-US" sz="3000" b="1">
                <a:latin typeface="Times New Roman" panose="02020603050405020304" pitchFamily="2" charset="0"/>
                <a:ea typeface="楷体" panose="02010609060101010101" pitchFamily="1" charset="-122"/>
              </a:rPr>
              <a:t>　                    </a:t>
            </a:r>
            <a:r>
              <a:rPr lang="zh-CN" altLang="en-US" sz="2400" b="0" baseline="0">
                <a:latin typeface="黑体" panose="02010609060101010101" charset="-122"/>
                <a:ea typeface="黑体" panose="02010609060101010101" charset="-122"/>
                <a:sym typeface="黑体" panose="02010609060101010101" charset="-122"/>
              </a:rPr>
              <a:t>汉字</a:t>
            </a:r>
            <a:r>
              <a:rPr lang="en-US" altLang="en-US" sz="2400" b="0" baseline="0">
                <a:latin typeface="黑体" panose="02010609060101010101" charset="-122"/>
                <a:ea typeface="黑体" panose="02010609060101010101" charset="-122"/>
                <a:sym typeface="黑体" panose="02010609060101010101" charset="-122"/>
              </a:rPr>
              <a:t>——</a:t>
            </a:r>
            <a:r>
              <a:rPr lang="zh-CN" altLang="en-US" sz="2400" b="0" baseline="0">
                <a:latin typeface="黑体" panose="02010609060101010101" charset="-122"/>
                <a:ea typeface="黑体" panose="02010609060101010101" charset="-122"/>
                <a:sym typeface="黑体" panose="02010609060101010101" charset="-122"/>
              </a:rPr>
              <a:t>一路走来</a:t>
            </a:r>
            <a:endParaRPr lang="zh-CN" altLang="en-US" sz="2400" b="0" baseline="0">
              <a:latin typeface="黑体" panose="02010609060101010101" charset="-122"/>
              <a:ea typeface="黑体" panose="02010609060101010101" charset="-122"/>
              <a:sym typeface="黑体" panose="02010609060101010101" charset="-122"/>
            </a:endParaRPr>
          </a:p>
          <a:p>
            <a:pPr lvl="0">
              <a:lnSpc>
                <a:spcPct val="12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    距今</a:t>
            </a:r>
            <a:r>
              <a:rPr lang="en-US" altLang="en-US" sz="2000" b="0" baseline="0">
                <a:solidFill>
                  <a:srgbClr val="000000"/>
                </a:solidFill>
                <a:latin typeface="黑体" panose="02010609060101010101" charset="-122"/>
                <a:ea typeface="黑体" panose="02010609060101010101" charset="-122"/>
                <a:sym typeface="黑体" panose="02010609060101010101" charset="-122"/>
              </a:rPr>
              <a:t>3000</a:t>
            </a:r>
            <a:r>
              <a:rPr lang="zh-CN" altLang="en-US" sz="2000" b="0" baseline="0">
                <a:solidFill>
                  <a:srgbClr val="000000"/>
                </a:solidFill>
                <a:latin typeface="黑体" panose="02010609060101010101" charset="-122"/>
                <a:ea typeface="黑体" panose="02010609060101010101" charset="-122"/>
                <a:sym typeface="黑体" panose="02010609060101010101" charset="-122"/>
              </a:rPr>
              <a:t>多年前的甲骨文是刻写在龟甲、兽骨这样坚硬材料上的文字，呈现笔道纤细、瘦硬方折的字体风格，具有一种特有的清</a:t>
            </a:r>
            <a:r>
              <a:rPr lang="zh-CN" altLang="en-US" sz="2000" b="0" baseline="0">
                <a:solidFill>
                  <a:schemeClr val="tx1"/>
                </a:solidFill>
                <a:latin typeface="黑体" panose="02010609060101010101" charset="-122"/>
                <a:ea typeface="黑体" panose="02010609060101010101" charset="-122"/>
                <a:sym typeface="黑体" panose="02010609060101010101" charset="-122"/>
              </a:rPr>
              <a:t>癯之</a:t>
            </a:r>
            <a:r>
              <a:rPr lang="zh-CN" altLang="en-US" sz="2000" b="0" baseline="0">
                <a:solidFill>
                  <a:srgbClr val="000000"/>
                </a:solidFill>
                <a:latin typeface="黑体" panose="02010609060101010101" charset="-122"/>
                <a:ea typeface="黑体" panose="02010609060101010101" charset="-122"/>
                <a:sym typeface="黑体" panose="02010609060101010101" charset="-122"/>
              </a:rPr>
              <a:t>美。西周时期的代表字体是铸刻在青铜器上的金文。金文的笔道肥厚粗壮、圆浑丰润，整体风格庄重典雅、精致美观，与当时庄严的青铜文化相映成辉。</a:t>
            </a:r>
            <a:endParaRPr lang="zh-CN" altLang="en-US" sz="2000" b="0" baseline="0">
              <a:solidFill>
                <a:srgbClr val="000000"/>
              </a:solidFill>
              <a:latin typeface="黑体" panose="02010609060101010101" charset="-122"/>
              <a:ea typeface="黑体" panose="02010609060101010101" charset="-122"/>
              <a:sym typeface="黑体" panose="02010609060101010101" charset="-122"/>
            </a:endParaRPr>
          </a:p>
          <a:p>
            <a:pPr lvl="0">
              <a:lnSpc>
                <a:spcPct val="120000"/>
              </a:lnSpc>
            </a:pPr>
            <a:r>
              <a:rPr lang="zh-CN" altLang="en-US" sz="2000" b="0" baseline="0">
                <a:solidFill>
                  <a:srgbClr val="000000"/>
                </a:solidFill>
                <a:latin typeface="黑体" panose="02010609060101010101" charset="-122"/>
                <a:ea typeface="黑体" panose="02010609060101010101" charset="-122"/>
                <a:sym typeface="黑体" panose="02010609060101010101" charset="-122"/>
              </a:rPr>
              <a:t>　　秦小篆线条粗细均匀，字的大小基本相同，字形均呈长圆态势，已初具方块汉字的规模。汉代的隶书蚕头燕尾、笔法沉稳，是汉代文化风尚的写照。唐代的楷书结构严谨，堪为楷模，是盛唐审美取向的代表。草书的灵动，行书的清秀，都体现了人们对汉字形体之美的不懈追求。</a:t>
            </a:r>
            <a:endParaRPr lang="zh-CN" altLang="en-US" sz="2000" b="0" baseline="0">
              <a:solidFill>
                <a:srgbClr val="000000"/>
              </a:solidFill>
              <a:latin typeface="黑体" panose="02010609060101010101" charset="-122"/>
              <a:ea typeface="黑体" panose="02010609060101010101" charset="-122"/>
              <a:sym typeface="黑体" panose="02010609060101010101" charset="-122"/>
            </a:endParaRPr>
          </a:p>
        </p:txBody>
      </p:sp>
      <p:grpSp>
        <p:nvGrpSpPr>
          <p:cNvPr id="34819" name="组合 34818"/>
          <p:cNvGrpSpPr/>
          <p:nvPr/>
        </p:nvGrpSpPr>
        <p:grpSpPr>
          <a:xfrm>
            <a:off x="287338" y="617538"/>
            <a:ext cx="2389187" cy="596900"/>
            <a:chOff x="0" y="0"/>
            <a:chExt cx="1929088" cy="503931"/>
          </a:xfrm>
        </p:grpSpPr>
        <p:pic>
          <p:nvPicPr>
            <p:cNvPr id="34820" name="图片 5"/>
            <p:cNvPicPr>
              <a:picLocks noChangeAspect="1"/>
            </p:cNvPicPr>
            <p:nvPr/>
          </p:nvPicPr>
          <p:blipFill>
            <a:blip r:embed="rId1"/>
            <a:stretch>
              <a:fillRect/>
            </a:stretch>
          </p:blipFill>
          <p:spPr>
            <a:xfrm>
              <a:off x="0" y="0"/>
              <a:ext cx="1929088" cy="503931"/>
            </a:xfrm>
            <a:prstGeom prst="rect">
              <a:avLst/>
            </a:prstGeom>
            <a:noFill/>
            <a:ln>
              <a:noFill/>
              <a:miter lim="800000"/>
              <a:headEnd/>
              <a:tailEnd/>
            </a:ln>
          </p:spPr>
        </p:pic>
        <p:sp>
          <p:nvSpPr>
            <p:cNvPr id="34821" name="TextBox 13"/>
            <p:cNvSpPr/>
            <p:nvPr/>
          </p:nvSpPr>
          <p:spPr>
            <a:xfrm>
              <a:off x="408061" y="21134"/>
              <a:ext cx="1112964" cy="462365"/>
            </a:xfrm>
            <a:prstGeom prst="rect">
              <a:avLst/>
            </a:prstGeom>
            <a:noFill/>
            <a:ln>
              <a:noFill/>
              <a:miter lim="800000"/>
            </a:ln>
          </p:spPr>
          <p:txBody>
            <a:bodyPr wrap="non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solidFill>
                    <a:srgbClr val="30600B"/>
                  </a:solidFill>
                  <a:latin typeface="Arial" panose="020B0604020202020204"/>
                  <a:ea typeface="微软雅黑" panose="020B0503020204020204" pitchFamily="2" charset="-122"/>
                </a:rPr>
                <a:t>阅读角</a:t>
              </a:r>
              <a:endParaRPr lang="zh-CN" altLang="en-US" sz="2800" b="1">
                <a:solidFill>
                  <a:srgbClr val="30600B"/>
                </a:solidFill>
                <a:latin typeface="Arial" panose="020B0604020202020204"/>
                <a:ea typeface="微软雅黑" panose="020B0503020204020204" pitchFamily="2" charset="-122"/>
              </a:endParaRPr>
            </a:p>
          </p:txBody>
        </p:sp>
      </p:grpSp>
      <p:pic>
        <p:nvPicPr>
          <p:cNvPr id="34822" name="图片 34821"/>
          <p:cNvPicPr>
            <a:picLocks noChangeAspect="1"/>
          </p:cNvPicPr>
          <p:nvPr/>
        </p:nvPicPr>
        <p:blipFill>
          <a:blip r:embed="rId2"/>
          <a:stretch>
            <a:fillRect/>
          </a:stretch>
        </p:blipFill>
        <p:spPr>
          <a:xfrm>
            <a:off x="7945438" y="2081213"/>
            <a:ext cx="3836987" cy="3278187"/>
          </a:xfrm>
          <a:prstGeom prst="rect">
            <a:avLst/>
          </a:prstGeom>
          <a:noFill/>
          <a:ln>
            <a:noFill/>
            <a:miter lim="800000"/>
            <a:headEnd/>
            <a:tailEnd/>
          </a:ln>
          <a:effectLst/>
        </p:spPr>
      </p:pic>
      <p:sp>
        <p:nvSpPr>
          <p:cNvPr id="34823" name="矩形 34822"/>
          <p:cNvSpPr/>
          <p:nvPr/>
        </p:nvSpPr>
        <p:spPr>
          <a:xfrm>
            <a:off x="8740775" y="5497513"/>
            <a:ext cx="2782888" cy="457200"/>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400" b="1">
                <a:latin typeface="Times New Roman" panose="02020603050405020304" pitchFamily="2" charset="0"/>
                <a:ea typeface="楷体" panose="02010609060101010101" pitchFamily="1" charset="-122"/>
              </a:rPr>
              <a:t>汉字的演变</a:t>
            </a:r>
            <a:endParaRPr lang="zh-CN" altLang="en-US" sz="2400" b="1">
              <a:latin typeface="Times New Roman" panose="02020603050405020304" pitchFamily="2" charset="0"/>
              <a:ea typeface="楷体" panose="02010609060101010101" pitchFamily="1" charset="-122"/>
            </a:endParaRPr>
          </a:p>
        </p:txBody>
      </p:sp>
      <p:sp>
        <p:nvSpPr>
          <p:cNvPr id="34824" name="矩形 34823"/>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22"/>
                                        </p:tgtEl>
                                        <p:attrNameLst>
                                          <p:attrName>style.visibility</p:attrName>
                                        </p:attrNameLst>
                                      </p:cBhvr>
                                      <p:to>
                                        <p:strVal val="visible"/>
                                      </p:to>
                                    </p:set>
                                    <p:anim calcmode="lin" valueType="num">
                                      <p:cBhvr additive="base">
                                        <p:cTn id="13" dur="500" fill="hold"/>
                                        <p:tgtEl>
                                          <p:spTgt spid="34822"/>
                                        </p:tgtEl>
                                        <p:attrNameLst>
                                          <p:attrName>ppt_x</p:attrName>
                                        </p:attrNameLst>
                                      </p:cBhvr>
                                      <p:tavLst>
                                        <p:tav tm="0">
                                          <p:val>
                                            <p:strVal val="#ppt_x"/>
                                          </p:val>
                                        </p:tav>
                                        <p:tav tm="100000">
                                          <p:val>
                                            <p:strVal val="#ppt_x"/>
                                          </p:val>
                                        </p:tav>
                                      </p:tavLst>
                                    </p:anim>
                                    <p:anim calcmode="lin" valueType="num">
                                      <p:cBhvr additive="base">
                                        <p:cTn id="14" dur="500" fill="hold"/>
                                        <p:tgtEl>
                                          <p:spTgt spid="3482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4823"/>
                                        </p:tgtEl>
                                        <p:attrNameLst>
                                          <p:attrName>style.visibility</p:attrName>
                                        </p:attrNameLst>
                                      </p:cBhvr>
                                      <p:to>
                                        <p:strVal val="visible"/>
                                      </p:to>
                                    </p:set>
                                    <p:anim calcmode="lin" valueType="num">
                                      <p:cBhvr additive="base">
                                        <p:cTn id="17" dur="500" fill="hold"/>
                                        <p:tgtEl>
                                          <p:spTgt spid="34823"/>
                                        </p:tgtEl>
                                        <p:attrNameLst>
                                          <p:attrName>ppt_x</p:attrName>
                                        </p:attrNameLst>
                                      </p:cBhvr>
                                      <p:tavLst>
                                        <p:tav tm="0">
                                          <p:val>
                                            <p:strVal val="#ppt_x"/>
                                          </p:val>
                                        </p:tav>
                                        <p:tav tm="100000">
                                          <p:val>
                                            <p:strVal val="#ppt_x"/>
                                          </p:val>
                                        </p:tav>
                                      </p:tavLst>
                                    </p:anim>
                                    <p:anim calcmode="lin" valueType="num">
                                      <p:cBhvr additive="base">
                                        <p:cTn id="18" dur="500" fill="hold"/>
                                        <p:tgtEl>
                                          <p:spTgt spid="348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4"/>
          <p:cNvSpPr/>
          <p:nvPr/>
        </p:nvSpPr>
        <p:spPr>
          <a:xfrm>
            <a:off x="933450" y="681038"/>
            <a:ext cx="2897188" cy="773112"/>
          </a:xfrm>
          <a:prstGeom prst="rect">
            <a:avLst/>
          </a:prstGeom>
          <a:noFill/>
          <a:ln>
            <a:noFill/>
            <a:miter lim="800000"/>
          </a:ln>
        </p:spPr>
        <p:txBody>
          <a:bodyPr wrap="square"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nSpc>
                <a:spcPct val="140000"/>
              </a:lnSpc>
            </a:pPr>
            <a:r>
              <a:rPr lang="zh-CN" altLang="en-US" sz="3200" b="1">
                <a:latin typeface="Times New Roman" panose="02020603050405020304" pitchFamily="2" charset="0"/>
                <a:ea typeface="微软雅黑" panose="020B0503020204020204" pitchFamily="2" charset="-122"/>
              </a:rPr>
              <a:t>汉字的由来</a:t>
            </a:r>
            <a:endParaRPr lang="zh-CN" altLang="en-US" sz="3200" b="1">
              <a:latin typeface="Times New Roman" panose="02020603050405020304" pitchFamily="2" charset="0"/>
              <a:ea typeface="微软雅黑" panose="020B0503020204020204" pitchFamily="2" charset="-122"/>
            </a:endParaRPr>
          </a:p>
        </p:txBody>
      </p:sp>
      <p:pic>
        <p:nvPicPr>
          <p:cNvPr id="7171" name="图片 7170"/>
          <p:cNvPicPr>
            <a:picLocks noChangeAspect="1"/>
          </p:cNvPicPr>
          <p:nvPr/>
        </p:nvPicPr>
        <p:blipFill>
          <a:blip r:embed="rId1"/>
          <a:stretch>
            <a:fillRect/>
          </a:stretch>
        </p:blipFill>
        <p:spPr>
          <a:xfrm>
            <a:off x="1516063" y="1658938"/>
            <a:ext cx="8008937" cy="4605337"/>
          </a:xfrm>
          <a:prstGeom prst="rect">
            <a:avLst/>
          </a:prstGeom>
          <a:noFill/>
          <a:ln>
            <a:noFill/>
            <a:miter lim="800000"/>
            <a:headEnd/>
            <a:tailEnd/>
          </a:ln>
        </p:spPr>
      </p:pic>
      <p:sp>
        <p:nvSpPr>
          <p:cNvPr id="7172" name="矩形 7171"/>
          <p:cNvSpPr/>
          <p:nvPr/>
        </p:nvSpPr>
        <p:spPr>
          <a:xfrm>
            <a:off x="3902075" y="836613"/>
            <a:ext cx="2673350" cy="517525"/>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a:ea typeface="宋体" panose="02010600030101010101" pitchFamily="2" charset="-122"/>
              </a:rPr>
              <a:t>素材：</a:t>
            </a:r>
            <a:r>
              <a:rPr lang="en-US" altLang="en-US" sz="2800">
                <a:ea typeface="宋体" panose="02010600030101010101" pitchFamily="2" charset="-122"/>
              </a:rPr>
              <a:t>仓颉造字</a:t>
            </a:r>
            <a:endParaRPr lang="en-US" altLang="en-US" sz="2800">
              <a:ea typeface="宋体" panose="02010600030101010101"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文本框 2"/>
          <p:cNvSpPr/>
          <p:nvPr/>
        </p:nvSpPr>
        <p:spPr>
          <a:xfrm>
            <a:off x="1582738" y="1614488"/>
            <a:ext cx="9017000" cy="603250"/>
          </a:xfrm>
          <a:prstGeom prst="rect">
            <a:avLst/>
          </a:prstGeom>
          <a:noFill/>
          <a:ln>
            <a:no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just">
              <a:lnSpc>
                <a:spcPct val="120000"/>
              </a:lnSpc>
            </a:pPr>
            <a:r>
              <a:rPr lang="zh-CN" altLang="en-US" sz="2800" b="1">
                <a:solidFill>
                  <a:srgbClr val="000000"/>
                </a:solidFill>
                <a:latin typeface="黑体" panose="02010609060101010101" charset="-122"/>
                <a:ea typeface="微软雅黑" panose="020B0503020204020204" pitchFamily="2" charset="-122"/>
                <a:sym typeface="黑体" panose="02010609060101010101" charset="-122"/>
              </a:rPr>
              <a:t>汉字经过了哪些历程？每一种汉字各有什么特点？</a:t>
            </a:r>
            <a:endParaRPr lang="zh-CN" altLang="en-US" sz="2800" b="1">
              <a:solidFill>
                <a:srgbClr val="000000"/>
              </a:solidFill>
              <a:latin typeface="黑体" panose="02010609060101010101" charset="-122"/>
              <a:ea typeface="微软雅黑" panose="020B0503020204020204" pitchFamily="2" charset="-122"/>
              <a:sym typeface="黑体" panose="02010609060101010101" charset="-122"/>
            </a:endParaRPr>
          </a:p>
        </p:txBody>
      </p:sp>
      <p:grpSp>
        <p:nvGrpSpPr>
          <p:cNvPr id="35843" name="组合 35842"/>
          <p:cNvGrpSpPr/>
          <p:nvPr/>
        </p:nvGrpSpPr>
        <p:grpSpPr>
          <a:xfrm>
            <a:off x="714375" y="2468563"/>
            <a:ext cx="10548938" cy="3954462"/>
            <a:chOff x="0" y="0"/>
            <a:chExt cx="8377668" cy="4723184"/>
          </a:xfrm>
        </p:grpSpPr>
        <p:sp>
          <p:nvSpPr>
            <p:cNvPr id="35844" name="表格 3"/>
            <p:cNvSpPr/>
            <p:nvPr/>
          </p:nvSpPr>
          <p:spPr>
            <a:xfrm>
              <a:off x="0" y="0"/>
              <a:ext cx="8377668" cy="4723184"/>
            </a:xfrm>
            <a:noFill/>
            <a:ln cmpd="sng">
              <a:solidFill>
                <a:schemeClr val="folHlink"/>
              </a:solidFill>
              <a:miter lim="800000"/>
            </a:ln>
          </p:spPr>
          <p:txBody>
            <a:bodyPr/>
            <a:lstStyle/>
            <a:p/>
          </p:txBody>
        </p:sp>
        <p:sp>
          <p:nvSpPr>
            <p:cNvPr id="35845" name="文本框 4"/>
            <p:cNvSpPr/>
            <p:nvPr/>
          </p:nvSpPr>
          <p:spPr>
            <a:xfrm>
              <a:off x="286459" y="39044"/>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b="0" baseline="0">
                  <a:solidFill>
                    <a:srgbClr val="000000"/>
                  </a:solidFill>
                  <a:latin typeface="黑体" panose="02010609060101010101" charset="-122"/>
                  <a:ea typeface="黑体" panose="02010609060101010101" charset="-122"/>
                  <a:sym typeface="黑体" panose="02010609060101010101" charset="-122"/>
                </a:rPr>
                <a:t>时间或朝代</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46" name="文本框 5"/>
            <p:cNvSpPr/>
            <p:nvPr/>
          </p:nvSpPr>
          <p:spPr>
            <a:xfrm>
              <a:off x="2491047" y="39044"/>
              <a:ext cx="1089041"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字体</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47" name="文本框 6"/>
            <p:cNvSpPr/>
            <p:nvPr/>
          </p:nvSpPr>
          <p:spPr>
            <a:xfrm>
              <a:off x="5450904" y="39044"/>
              <a:ext cx="1089041"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特点</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48" name="文本框 19"/>
            <p:cNvSpPr/>
            <p:nvPr/>
          </p:nvSpPr>
          <p:spPr>
            <a:xfrm>
              <a:off x="286459" y="663404"/>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en-US" altLang="en-US" sz="2400">
                  <a:solidFill>
                    <a:srgbClr val="000000"/>
                  </a:solidFill>
                  <a:latin typeface="黑体" panose="02010609060101010101" charset="-122"/>
                  <a:ea typeface="黑体" panose="02010609060101010101" charset="-122"/>
                  <a:sym typeface="黑体" panose="02010609060101010101" charset="-122"/>
                </a:rPr>
                <a:t>3000</a:t>
              </a:r>
              <a:r>
                <a:rPr lang="zh-CN" altLang="en-US" sz="2400">
                  <a:solidFill>
                    <a:srgbClr val="000000"/>
                  </a:solidFill>
                  <a:latin typeface="黑体" panose="02010609060101010101" charset="-122"/>
                  <a:ea typeface="黑体" panose="02010609060101010101" charset="-122"/>
                  <a:sym typeface="黑体" panose="02010609060101010101" charset="-122"/>
                </a:rPr>
                <a:t>多年前</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49" name="文本框 20"/>
            <p:cNvSpPr/>
            <p:nvPr/>
          </p:nvSpPr>
          <p:spPr>
            <a:xfrm>
              <a:off x="286459" y="1287764"/>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西周</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50" name="文本框 21"/>
            <p:cNvSpPr/>
            <p:nvPr/>
          </p:nvSpPr>
          <p:spPr>
            <a:xfrm>
              <a:off x="286459" y="1876953"/>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秦朝</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51" name="文本框 22"/>
            <p:cNvSpPr/>
            <p:nvPr/>
          </p:nvSpPr>
          <p:spPr>
            <a:xfrm>
              <a:off x="286459" y="2464470"/>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汉代</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52" name="文本框 23"/>
            <p:cNvSpPr/>
            <p:nvPr/>
          </p:nvSpPr>
          <p:spPr>
            <a:xfrm>
              <a:off x="286459" y="3028232"/>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唐代</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53" name="文本框 24"/>
            <p:cNvSpPr/>
            <p:nvPr/>
          </p:nvSpPr>
          <p:spPr>
            <a:xfrm>
              <a:off x="286459" y="3576318"/>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汉代</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54" name="文本框 25"/>
            <p:cNvSpPr/>
            <p:nvPr/>
          </p:nvSpPr>
          <p:spPr>
            <a:xfrm>
              <a:off x="286459" y="4163787"/>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汉代</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55" name="文本框 26"/>
            <p:cNvSpPr/>
            <p:nvPr/>
          </p:nvSpPr>
          <p:spPr>
            <a:xfrm>
              <a:off x="2081317" y="663404"/>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甲骨文</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56" name="文本框 27"/>
            <p:cNvSpPr/>
            <p:nvPr/>
          </p:nvSpPr>
          <p:spPr>
            <a:xfrm>
              <a:off x="2081317" y="1287764"/>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金文</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57" name="文本框 28"/>
            <p:cNvSpPr/>
            <p:nvPr/>
          </p:nvSpPr>
          <p:spPr>
            <a:xfrm>
              <a:off x="2081317" y="1876953"/>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小篆</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58" name="文本框 29"/>
            <p:cNvSpPr/>
            <p:nvPr/>
          </p:nvSpPr>
          <p:spPr>
            <a:xfrm>
              <a:off x="2081317" y="2464470"/>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隶书</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59" name="文本框 30"/>
            <p:cNvSpPr/>
            <p:nvPr/>
          </p:nvSpPr>
          <p:spPr>
            <a:xfrm>
              <a:off x="2081317" y="3028232"/>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楷书</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60" name="文本框 31"/>
            <p:cNvSpPr/>
            <p:nvPr/>
          </p:nvSpPr>
          <p:spPr>
            <a:xfrm>
              <a:off x="2081317" y="3576318"/>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草书</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61" name="文本框 32"/>
            <p:cNvSpPr/>
            <p:nvPr/>
          </p:nvSpPr>
          <p:spPr>
            <a:xfrm>
              <a:off x="2081317" y="4163787"/>
              <a:ext cx="1722739"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行书</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62" name="文本框 33"/>
            <p:cNvSpPr/>
            <p:nvPr/>
          </p:nvSpPr>
          <p:spPr>
            <a:xfrm>
              <a:off x="4446563" y="663404"/>
              <a:ext cx="3097722"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笔道纤细、瘦硬方折</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63" name="文本框 34"/>
            <p:cNvSpPr/>
            <p:nvPr/>
          </p:nvSpPr>
          <p:spPr>
            <a:xfrm>
              <a:off x="4105478" y="1287763"/>
              <a:ext cx="3779893"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笔道肥厚粗壮、圆浑丰润</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64" name="文本框 35"/>
            <p:cNvSpPr/>
            <p:nvPr/>
          </p:nvSpPr>
          <p:spPr>
            <a:xfrm>
              <a:off x="4105478" y="1843700"/>
              <a:ext cx="3779893"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长圆</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65" name="文本框 36"/>
            <p:cNvSpPr/>
            <p:nvPr/>
          </p:nvSpPr>
          <p:spPr>
            <a:xfrm>
              <a:off x="4105478" y="2399637"/>
              <a:ext cx="3779893"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蚕头燕尾、笔法沉稳</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66" name="文本框 37"/>
            <p:cNvSpPr/>
            <p:nvPr/>
          </p:nvSpPr>
          <p:spPr>
            <a:xfrm>
              <a:off x="4105478" y="3025411"/>
              <a:ext cx="3779893"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结构严谨</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67" name="文本框 38"/>
            <p:cNvSpPr/>
            <p:nvPr/>
          </p:nvSpPr>
          <p:spPr>
            <a:xfrm>
              <a:off x="4105478" y="3590990"/>
              <a:ext cx="3779893"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灵动</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sp>
          <p:nvSpPr>
            <p:cNvPr id="35868" name="文本框 39"/>
            <p:cNvSpPr/>
            <p:nvPr/>
          </p:nvSpPr>
          <p:spPr>
            <a:xfrm>
              <a:off x="4105478" y="4163787"/>
              <a:ext cx="3779893" cy="461665"/>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400">
                  <a:solidFill>
                    <a:srgbClr val="000000"/>
                  </a:solidFill>
                  <a:latin typeface="黑体" panose="02010609060101010101" charset="-122"/>
                  <a:ea typeface="黑体" panose="02010609060101010101" charset="-122"/>
                  <a:sym typeface="黑体" panose="02010609060101010101" charset="-122"/>
                </a:rPr>
                <a:t>清秀</a:t>
              </a:r>
              <a:endParaRPr lang="zh-CN" altLang="en-US" sz="2400">
                <a:solidFill>
                  <a:srgbClr val="000000"/>
                </a:solidFill>
                <a:latin typeface="黑体" panose="02010609060101010101" charset="-122"/>
                <a:ea typeface="黑体" panose="02010609060101010101" charset="-122"/>
                <a:sym typeface="黑体" panose="02010609060101010101" charset="-122"/>
              </a:endParaRPr>
            </a:p>
          </p:txBody>
        </p:sp>
      </p:grpSp>
      <p:grpSp>
        <p:nvGrpSpPr>
          <p:cNvPr id="35869" name="组合 35868"/>
          <p:cNvGrpSpPr/>
          <p:nvPr/>
        </p:nvGrpSpPr>
        <p:grpSpPr>
          <a:xfrm>
            <a:off x="215900" y="560388"/>
            <a:ext cx="2662238" cy="725487"/>
            <a:chOff x="0" y="0"/>
            <a:chExt cx="1929088" cy="503931"/>
          </a:xfrm>
        </p:grpSpPr>
        <p:pic>
          <p:nvPicPr>
            <p:cNvPr id="35870" name="图片 5"/>
            <p:cNvPicPr>
              <a:picLocks noChangeAspect="1"/>
            </p:cNvPicPr>
            <p:nvPr/>
          </p:nvPicPr>
          <p:blipFill>
            <a:blip r:embed="rId1"/>
            <a:stretch>
              <a:fillRect/>
            </a:stretch>
          </p:blipFill>
          <p:spPr>
            <a:xfrm>
              <a:off x="0" y="0"/>
              <a:ext cx="1929088" cy="503931"/>
            </a:xfrm>
            <a:prstGeom prst="rect">
              <a:avLst/>
            </a:prstGeom>
            <a:noFill/>
            <a:ln>
              <a:noFill/>
              <a:miter lim="800000"/>
              <a:headEnd/>
              <a:tailEnd/>
            </a:ln>
            <a:effectLst/>
          </p:spPr>
        </p:pic>
        <p:sp>
          <p:nvSpPr>
            <p:cNvPr id="35871" name="TextBox 13"/>
            <p:cNvSpPr/>
            <p:nvPr/>
          </p:nvSpPr>
          <p:spPr>
            <a:xfrm>
              <a:off x="408061" y="21134"/>
              <a:ext cx="1112964" cy="46236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solidFill>
                    <a:srgbClr val="30600B"/>
                  </a:solidFill>
                  <a:latin typeface="Arial" panose="020B0604020202020204"/>
                  <a:ea typeface="微软雅黑" panose="020B0503020204020204" pitchFamily="2" charset="-122"/>
                </a:rPr>
                <a:t>阅读角</a:t>
              </a:r>
              <a:endParaRPr lang="zh-CN" altLang="en-US" sz="2800" b="1">
                <a:solidFill>
                  <a:srgbClr val="30600B"/>
                </a:solidFill>
                <a:latin typeface="Arial" panose="020B0604020202020204"/>
                <a:ea typeface="微软雅黑" panose="020B0503020204020204" pitchFamily="2" charset="-122"/>
              </a:endParaRPr>
            </a:p>
          </p:txBody>
        </p:sp>
      </p:grpSp>
      <p:sp>
        <p:nvSpPr>
          <p:cNvPr id="35872" name="矩形 35871"/>
          <p:cNvSpPr/>
          <p:nvPr/>
        </p:nvSpPr>
        <p:spPr>
          <a:xfrm>
            <a:off x="4165600" y="520700"/>
            <a:ext cx="3849688"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mc:AlternateContent xmlns:mc="http://schemas.openxmlformats.org/markup-compatibility/2006">
    <mc:Choice xmlns:p14="http://schemas.microsoft.com/office/powerpoint/2010/main" Requires="p14">
      <p:transition p14:dur="7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filter="">
                                      <p:cBhvr>
                                        <p:cTn id="7" dur="500" fill="hold"/>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本框 6"/>
          <p:cNvSpPr/>
          <p:nvPr/>
        </p:nvSpPr>
        <p:spPr>
          <a:xfrm>
            <a:off x="1036638" y="2400300"/>
            <a:ext cx="4568825" cy="2019300"/>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50000"/>
              </a:lnSpc>
            </a:pPr>
            <a:r>
              <a:rPr lang="zh-CN" altLang="en-US" sz="2800">
                <a:solidFill>
                  <a:srgbClr val="000000"/>
                </a:solidFill>
                <a:latin typeface="黑体" panose="02010609060101010101" charset="-122"/>
                <a:ea typeface="黑体" panose="02010609060101010101" charset="-122"/>
                <a:sym typeface="Times New Roman" panose="02020603050405020304" pitchFamily="2" charset="0"/>
              </a:rPr>
              <a:t>    汉字的书法艺术更是绚烂多姿，异彩纷呈，是中华艺术宝库中的重要元素。</a:t>
            </a:r>
            <a:endParaRPr lang="zh-CN" altLang="en-US" sz="2800">
              <a:solidFill>
                <a:srgbClr val="000000"/>
              </a:solidFill>
              <a:latin typeface="黑体" panose="02010609060101010101" charset="-122"/>
              <a:ea typeface="黑体" panose="02010609060101010101" charset="-122"/>
              <a:sym typeface="黑体" panose="02010609060101010101" charset="-122"/>
            </a:endParaRPr>
          </a:p>
        </p:txBody>
      </p:sp>
      <p:pic>
        <p:nvPicPr>
          <p:cNvPr id="36867" name="图片 36866"/>
          <p:cNvPicPr>
            <a:picLocks noChangeAspect="1"/>
          </p:cNvPicPr>
          <p:nvPr/>
        </p:nvPicPr>
        <p:blipFill>
          <a:blip r:embed="rId1"/>
          <a:stretch>
            <a:fillRect/>
          </a:stretch>
        </p:blipFill>
        <p:spPr>
          <a:xfrm>
            <a:off x="5665788" y="1704975"/>
            <a:ext cx="5546725" cy="4159250"/>
          </a:xfrm>
          <a:prstGeom prst="rect">
            <a:avLst/>
          </a:prstGeom>
          <a:noFill/>
          <a:ln>
            <a:noFill/>
            <a:miter lim="800000"/>
            <a:headEnd/>
            <a:tailEnd/>
          </a:ln>
          <a:effectLst/>
        </p:spPr>
      </p:pic>
      <p:sp>
        <p:nvSpPr>
          <p:cNvPr id="36868" name="矩形 36867"/>
          <p:cNvSpPr/>
          <p:nvPr/>
        </p:nvSpPr>
        <p:spPr>
          <a:xfrm>
            <a:off x="463550" y="1355725"/>
            <a:ext cx="4449763" cy="517525"/>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solidFill>
                  <a:srgbClr val="000000"/>
                </a:solidFill>
                <a:latin typeface="黑体" panose="02010609060101010101" charset="-122"/>
                <a:ea typeface="黑体" panose="02010609060101010101" charset="-122"/>
                <a:sym typeface="Times New Roman" panose="02020603050405020304" pitchFamily="2" charset="0"/>
              </a:rPr>
              <a:t>中华艺术宝库中的重要元素</a:t>
            </a:r>
            <a:endParaRPr lang="zh-CN" altLang="en-US" sz="2800" b="1">
              <a:solidFill>
                <a:srgbClr val="000000"/>
              </a:solidFill>
              <a:latin typeface="黑体" panose="02010609060101010101" charset="-122"/>
              <a:ea typeface="黑体" panose="02010609060101010101" charset="-122"/>
              <a:sym typeface="Times New Roman" panose="02020603050405020304" pitchFamily="2" charset="0"/>
            </a:endParaRPr>
          </a:p>
        </p:txBody>
      </p:sp>
      <p:sp>
        <p:nvSpPr>
          <p:cNvPr id="36869" name="矩形 36868"/>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mc:AlternateContent xmlns:mc="http://schemas.openxmlformats.org/markup-compatibility/2006">
    <mc:Choice xmlns:p14="http://schemas.microsoft.com/office/powerpoint/2010/main" Requires="p14">
      <p:transition p14:dur="7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additive="base">
                                        <p:cTn id="7" dur="500" fill="hold"/>
                                        <p:tgtEl>
                                          <p:spTgt spid="36866"/>
                                        </p:tgtEl>
                                        <p:attrNameLst>
                                          <p:attrName>ppt_x</p:attrName>
                                        </p:attrNameLst>
                                      </p:cBhvr>
                                      <p:tavLst>
                                        <p:tav tm="0">
                                          <p:val>
                                            <p:strVal val="#ppt_x"/>
                                          </p:val>
                                        </p:tav>
                                        <p:tav tm="100000">
                                          <p:val>
                                            <p:strVal val="#ppt_x"/>
                                          </p:val>
                                        </p:tav>
                                      </p:tavLst>
                                    </p:anim>
                                    <p:anim calcmode="lin" valueType="num">
                                      <p:cBhvr additive="base">
                                        <p:cTn id="8" dur="500" fill="hold"/>
                                        <p:tgtEl>
                                          <p:spTgt spid="368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867"/>
                                        </p:tgtEl>
                                        <p:attrNameLst>
                                          <p:attrName>style.visibility</p:attrName>
                                        </p:attrNameLst>
                                      </p:cBhvr>
                                      <p:to>
                                        <p:strVal val="visible"/>
                                      </p:to>
                                    </p:set>
                                    <p:anim calcmode="lin" valueType="num">
                                      <p:cBhvr additive="base">
                                        <p:cTn id="13" dur="500" fill="hold"/>
                                        <p:tgtEl>
                                          <p:spTgt spid="36867"/>
                                        </p:tgtEl>
                                        <p:attrNameLst>
                                          <p:attrName>ppt_x</p:attrName>
                                        </p:attrNameLst>
                                      </p:cBhvr>
                                      <p:tavLst>
                                        <p:tav tm="0">
                                          <p:val>
                                            <p:strVal val="#ppt_x"/>
                                          </p:val>
                                        </p:tav>
                                        <p:tav tm="100000">
                                          <p:val>
                                            <p:strVal val="#ppt_x"/>
                                          </p:val>
                                        </p:tav>
                                      </p:tavLst>
                                    </p:anim>
                                    <p:anim calcmode="lin" valueType="num">
                                      <p:cBhvr additive="base">
                                        <p:cTn id="14" dur="500" fill="hold"/>
                                        <p:tgtEl>
                                          <p:spTgt spid="368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矩形 2"/>
          <p:cNvSpPr/>
          <p:nvPr/>
        </p:nvSpPr>
        <p:spPr>
          <a:xfrm>
            <a:off x="1800225" y="2330450"/>
            <a:ext cx="5783263" cy="1746250"/>
          </a:xfrm>
          <a:prstGeom prst="rect">
            <a:avLst/>
          </a:prstGeom>
          <a:noFill/>
          <a:ln cap="flat" cmpd="sng">
            <a:solidFill>
              <a:schemeClr val="folHlink"/>
            </a:solidFill>
            <a:miter lim="800000"/>
          </a:ln>
          <a:effectLst/>
        </p:spPr>
        <p:txBody>
          <a:bodyPr rot="0" vert="horz" wrap="square" lIns="91458" tIns="45729" rIns="91458" bIns="45729"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20000"/>
              </a:lnSpc>
            </a:pPr>
            <a:r>
              <a:rPr lang="zh-CN" altLang="en-US" sz="3000" b="1">
                <a:solidFill>
                  <a:srgbClr val="000000"/>
                </a:solidFill>
                <a:latin typeface="Times New Roman" panose="02020603050405020304" pitchFamily="2" charset="0"/>
                <a:ea typeface="楷体" panose="02010609060101010101" pitchFamily="1" charset="-122"/>
              </a:rPr>
              <a:t>　　我国历史上流传下来许多书法作品，成为珍贵的文化遗产，让我们来欣赏这些作品吧！</a:t>
            </a:r>
            <a:endParaRPr lang="zh-CN" altLang="en-US" sz="3000" b="1">
              <a:solidFill>
                <a:srgbClr val="000000"/>
              </a:solidFill>
              <a:latin typeface="Times New Roman" panose="02020603050405020304" pitchFamily="2" charset="0"/>
              <a:ea typeface="楷体" panose="02010609060101010101" pitchFamily="1" charset="-122"/>
            </a:endParaRPr>
          </a:p>
        </p:txBody>
      </p:sp>
      <p:grpSp>
        <p:nvGrpSpPr>
          <p:cNvPr id="37891" name="组合 37890"/>
          <p:cNvGrpSpPr/>
          <p:nvPr/>
        </p:nvGrpSpPr>
        <p:grpSpPr>
          <a:xfrm>
            <a:off x="446088" y="720725"/>
            <a:ext cx="2678112" cy="738188"/>
            <a:chOff x="0" y="0"/>
            <a:chExt cx="1929088" cy="503931"/>
          </a:xfrm>
        </p:grpSpPr>
        <p:pic>
          <p:nvPicPr>
            <p:cNvPr id="37892" name="图片 5"/>
            <p:cNvPicPr>
              <a:picLocks noChangeAspect="1"/>
            </p:cNvPicPr>
            <p:nvPr/>
          </p:nvPicPr>
          <p:blipFill>
            <a:blip r:embed="rId1"/>
            <a:stretch>
              <a:fillRect/>
            </a:stretch>
          </p:blipFill>
          <p:spPr>
            <a:xfrm>
              <a:off x="0" y="0"/>
              <a:ext cx="1929088" cy="503931"/>
            </a:xfrm>
            <a:prstGeom prst="rect">
              <a:avLst/>
            </a:prstGeom>
            <a:noFill/>
            <a:ln>
              <a:noFill/>
              <a:miter lim="800000"/>
              <a:headEnd/>
              <a:tailEnd/>
            </a:ln>
            <a:effectLst/>
          </p:spPr>
        </p:pic>
        <p:sp>
          <p:nvSpPr>
            <p:cNvPr id="37893" name="TextBox 13"/>
            <p:cNvSpPr/>
            <p:nvPr/>
          </p:nvSpPr>
          <p:spPr>
            <a:xfrm>
              <a:off x="408061" y="21134"/>
              <a:ext cx="1112964" cy="46236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solidFill>
                    <a:srgbClr val="30600B"/>
                  </a:solidFill>
                  <a:latin typeface="Arial" panose="020B0604020202020204"/>
                  <a:ea typeface="微软雅黑" panose="020B0503020204020204" pitchFamily="2" charset="-122"/>
                </a:rPr>
                <a:t>活动园</a:t>
              </a:r>
              <a:endParaRPr lang="zh-CN" altLang="en-US" sz="2800" b="1">
                <a:solidFill>
                  <a:srgbClr val="30600B"/>
                </a:solidFill>
                <a:latin typeface="Arial" panose="020B0604020202020204"/>
                <a:ea typeface="微软雅黑" panose="020B0503020204020204" pitchFamily="2" charset="-122"/>
              </a:endParaRPr>
            </a:p>
          </p:txBody>
        </p:sp>
      </p:grpSp>
      <p:pic>
        <p:nvPicPr>
          <p:cNvPr id="37894" name="图片 37893"/>
          <p:cNvPicPr>
            <a:picLocks noChangeAspect="1"/>
          </p:cNvPicPr>
          <p:nvPr/>
        </p:nvPicPr>
        <p:blipFill>
          <a:blip r:embed="rId2" r:link="rId3"/>
          <a:stretch>
            <a:fillRect/>
          </a:stretch>
        </p:blipFill>
        <p:spPr>
          <a:xfrm>
            <a:off x="7735888" y="2135188"/>
            <a:ext cx="2039937" cy="2659062"/>
          </a:xfrm>
          <a:prstGeom prst="rect">
            <a:avLst/>
          </a:prstGeom>
          <a:noFill/>
          <a:ln>
            <a:noFill/>
            <a:miter lim="800000"/>
            <a:headEnd/>
            <a:tailEnd/>
          </a:ln>
        </p:spPr>
      </p:pic>
      <p:sp>
        <p:nvSpPr>
          <p:cNvPr id="37895" name="矩形 37894"/>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ppt_x"/>
                                          </p:val>
                                        </p:tav>
                                        <p:tav tm="100000">
                                          <p:val>
                                            <p:strVal val="#ppt_x"/>
                                          </p:val>
                                        </p:tav>
                                      </p:tavLst>
                                    </p:anim>
                                    <p:anim calcmode="lin" valueType="num">
                                      <p:cBhvr additive="base">
                                        <p:cTn id="8" dur="500" fill="hold"/>
                                        <p:tgtEl>
                                          <p:spTgt spid="3789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894"/>
                                        </p:tgtEl>
                                        <p:attrNameLst>
                                          <p:attrName>style.visibility</p:attrName>
                                        </p:attrNameLst>
                                      </p:cBhvr>
                                      <p:to>
                                        <p:strVal val="visible"/>
                                      </p:to>
                                    </p:set>
                                    <p:anim calcmode="lin" valueType="num">
                                      <p:cBhvr additive="base">
                                        <p:cTn id="11" dur="500" fill="hold"/>
                                        <p:tgtEl>
                                          <p:spTgt spid="37894"/>
                                        </p:tgtEl>
                                        <p:attrNameLst>
                                          <p:attrName>ppt_x</p:attrName>
                                        </p:attrNameLst>
                                      </p:cBhvr>
                                      <p:tavLst>
                                        <p:tav tm="0">
                                          <p:val>
                                            <p:strVal val="#ppt_x"/>
                                          </p:val>
                                        </p:tav>
                                        <p:tav tm="100000">
                                          <p:val>
                                            <p:strVal val="#ppt_x"/>
                                          </p:val>
                                        </p:tav>
                                      </p:tavLst>
                                    </p:anim>
                                    <p:anim calcmode="lin" valueType="num">
                                      <p:cBhvr additive="base">
                                        <p:cTn id="12"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p:cNvPicPr>
          <p:nvPr/>
        </p:nvPicPr>
        <p:blipFill>
          <a:blip r:embed="rId1"/>
          <a:stretch>
            <a:fillRect/>
          </a:stretch>
        </p:blipFill>
        <p:spPr>
          <a:xfrm>
            <a:off x="765175" y="2282825"/>
            <a:ext cx="5137150" cy="2928938"/>
          </a:xfrm>
          <a:prstGeom prst="rect">
            <a:avLst/>
          </a:prstGeom>
          <a:noFill/>
          <a:ln w="19050" cap="flat" cmpd="sng">
            <a:solidFill>
              <a:srgbClr val="87B83E"/>
            </a:solidFill>
            <a:miter lim="800000"/>
            <a:headEnd/>
            <a:tailEnd/>
          </a:ln>
          <a:effectLst/>
        </p:spPr>
      </p:pic>
      <p:sp>
        <p:nvSpPr>
          <p:cNvPr id="38915" name="矩形 8"/>
          <p:cNvSpPr/>
          <p:nvPr/>
        </p:nvSpPr>
        <p:spPr>
          <a:xfrm>
            <a:off x="838200" y="5402263"/>
            <a:ext cx="4244975" cy="395287"/>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王羲之</a:t>
            </a:r>
            <a:r>
              <a:rPr lang="en-US"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a:t>
            </a:r>
            <a:r>
              <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兰亭集序</a:t>
            </a:r>
            <a:r>
              <a:rPr lang="en-US"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a:t>
            </a:r>
            <a:r>
              <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（摹本</a:t>
            </a:r>
            <a:r>
              <a:rPr lang="en-US"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a:t>
            </a:r>
            <a:r>
              <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局部）</a:t>
            </a:r>
            <a:endPar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endParaRPr>
          </a:p>
        </p:txBody>
      </p:sp>
      <p:pic>
        <p:nvPicPr>
          <p:cNvPr id="38916" name="Picture 3"/>
          <p:cNvPicPr>
            <a:picLocks noChangeAspect="1"/>
          </p:cNvPicPr>
          <p:nvPr/>
        </p:nvPicPr>
        <p:blipFill>
          <a:blip r:embed="rId2"/>
          <a:stretch>
            <a:fillRect/>
          </a:stretch>
        </p:blipFill>
        <p:spPr>
          <a:xfrm>
            <a:off x="6937375" y="2435225"/>
            <a:ext cx="2868613" cy="2879725"/>
          </a:xfrm>
          <a:prstGeom prst="rect">
            <a:avLst/>
          </a:prstGeom>
          <a:noFill/>
          <a:ln w="19050" cap="flat" cmpd="sng">
            <a:solidFill>
              <a:srgbClr val="87B83E"/>
            </a:solidFill>
            <a:miter lim="800000"/>
            <a:headEnd/>
            <a:tailEnd/>
          </a:ln>
          <a:effectLst/>
        </p:spPr>
      </p:pic>
      <p:sp>
        <p:nvSpPr>
          <p:cNvPr id="38917" name="矩形 9"/>
          <p:cNvSpPr/>
          <p:nvPr/>
        </p:nvSpPr>
        <p:spPr>
          <a:xfrm>
            <a:off x="6873875" y="5634038"/>
            <a:ext cx="3484563" cy="395287"/>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r>
              <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柳公权</a:t>
            </a:r>
            <a:r>
              <a:rPr lang="en-US"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a:t>
            </a:r>
            <a:r>
              <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玄秘塔碑</a:t>
            </a:r>
            <a:r>
              <a:rPr lang="en-US"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a:t>
            </a:r>
            <a:r>
              <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rPr>
              <a:t>（局部）</a:t>
            </a:r>
            <a:endParaRPr lang="zh-CN" altLang="en-US" sz="2000" b="1">
              <a:solidFill>
                <a:srgbClr val="000000"/>
              </a:solidFill>
              <a:latin typeface="楷体" panose="02010609060101010101" pitchFamily="1" charset="-122"/>
              <a:ea typeface="楷体" panose="02010609060101010101" pitchFamily="1" charset="-122"/>
              <a:sym typeface="楷体" panose="02010609060101010101" pitchFamily="1" charset="-122"/>
            </a:endParaRPr>
          </a:p>
        </p:txBody>
      </p:sp>
      <p:grpSp>
        <p:nvGrpSpPr>
          <p:cNvPr id="38918" name="组合 38917"/>
          <p:cNvGrpSpPr/>
          <p:nvPr/>
        </p:nvGrpSpPr>
        <p:grpSpPr>
          <a:xfrm>
            <a:off x="142875" y="490538"/>
            <a:ext cx="2678113" cy="738187"/>
            <a:chOff x="0" y="0"/>
            <a:chExt cx="1929088" cy="503931"/>
          </a:xfrm>
        </p:grpSpPr>
        <p:pic>
          <p:nvPicPr>
            <p:cNvPr id="38919" name="图片 5"/>
            <p:cNvPicPr>
              <a:picLocks noChangeAspect="1"/>
            </p:cNvPicPr>
            <p:nvPr/>
          </p:nvPicPr>
          <p:blipFill>
            <a:blip r:embed="rId3"/>
            <a:stretch>
              <a:fillRect/>
            </a:stretch>
          </p:blipFill>
          <p:spPr>
            <a:xfrm>
              <a:off x="0" y="0"/>
              <a:ext cx="1929088" cy="503931"/>
            </a:xfrm>
            <a:prstGeom prst="rect">
              <a:avLst/>
            </a:prstGeom>
            <a:noFill/>
            <a:ln>
              <a:noFill/>
              <a:miter lim="800000"/>
              <a:headEnd/>
              <a:tailEnd/>
            </a:ln>
            <a:effectLst/>
          </p:spPr>
        </p:pic>
        <p:sp>
          <p:nvSpPr>
            <p:cNvPr id="38920" name="TextBox 13"/>
            <p:cNvSpPr/>
            <p:nvPr/>
          </p:nvSpPr>
          <p:spPr>
            <a:xfrm>
              <a:off x="408061" y="21134"/>
              <a:ext cx="1112964" cy="46236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solidFill>
                    <a:srgbClr val="30600B"/>
                  </a:solidFill>
                  <a:latin typeface="Arial" panose="020B0604020202020204"/>
                  <a:ea typeface="微软雅黑" panose="020B0503020204020204" pitchFamily="2" charset="-122"/>
                </a:rPr>
                <a:t>活动园</a:t>
              </a:r>
              <a:endParaRPr lang="zh-CN" altLang="en-US" sz="2800" b="1">
                <a:solidFill>
                  <a:srgbClr val="30600B"/>
                </a:solidFill>
                <a:latin typeface="Arial" panose="020B0604020202020204"/>
                <a:ea typeface="微软雅黑" panose="020B0503020204020204" pitchFamily="2" charset="-122"/>
              </a:endParaRPr>
            </a:p>
          </p:txBody>
        </p:sp>
      </p:grpSp>
      <p:sp>
        <p:nvSpPr>
          <p:cNvPr id="38921" name="TextBox 5"/>
          <p:cNvSpPr/>
          <p:nvPr/>
        </p:nvSpPr>
        <p:spPr>
          <a:xfrm>
            <a:off x="1571625" y="5853113"/>
            <a:ext cx="2316163" cy="51752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fontAlgn="base">
              <a:lnSpc>
                <a:spcPct val="100000"/>
              </a:lnSpc>
              <a:spcBef>
                <a:spcPct val="0"/>
              </a:spcBef>
              <a:spcAft>
                <a:spcPct val="0"/>
              </a:spcAft>
            </a:pPr>
            <a:r>
              <a:rPr lang="zh-CN" altLang="en-US" sz="2800" b="1">
                <a:latin typeface="华文行楷" panose="02010800040101010101" pitchFamily="2" charset="-122"/>
                <a:ea typeface="华文行楷" panose="02010800040101010101" pitchFamily="2" charset="-122"/>
                <a:sym typeface="华文行楷" panose="02010800040101010101" pitchFamily="2" charset="-122"/>
              </a:rPr>
              <a:t>天下第一行书</a:t>
            </a:r>
            <a:endParaRPr lang="zh-CN" altLang="en-US" sz="2800" b="1">
              <a:latin typeface="华文行楷" panose="02010800040101010101" pitchFamily="2" charset="-122"/>
              <a:ea typeface="华文行楷" panose="02010800040101010101" pitchFamily="2" charset="-122"/>
              <a:sym typeface="华文行楷" panose="02010800040101010101" pitchFamily="2" charset="-122"/>
            </a:endParaRPr>
          </a:p>
        </p:txBody>
      </p:sp>
      <p:sp>
        <p:nvSpPr>
          <p:cNvPr id="38922" name="矩形 38921"/>
          <p:cNvSpPr/>
          <p:nvPr/>
        </p:nvSpPr>
        <p:spPr>
          <a:xfrm>
            <a:off x="1019175" y="1470025"/>
            <a:ext cx="2671763" cy="519113"/>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solidFill>
                  <a:srgbClr val="000000"/>
                </a:solidFill>
                <a:latin typeface="Times New Roman" panose="02020603050405020304" pitchFamily="2" charset="0"/>
                <a:ea typeface="微软雅黑" panose="020B0503020204020204" pitchFamily="2" charset="-122"/>
              </a:rPr>
              <a:t>珍贵的文化遗产</a:t>
            </a:r>
            <a:endParaRPr lang="zh-CN" altLang="en-US" sz="2800" b="1">
              <a:solidFill>
                <a:srgbClr val="000000"/>
              </a:solidFill>
              <a:latin typeface="Times New Roman" panose="02020603050405020304" pitchFamily="2" charset="0"/>
              <a:ea typeface="微软雅黑" panose="020B0503020204020204" pitchFamily="2" charset="-122"/>
            </a:endParaRPr>
          </a:p>
        </p:txBody>
      </p:sp>
      <p:sp>
        <p:nvSpPr>
          <p:cNvPr id="38923" name="矩形 38922"/>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ppt_x"/>
                                          </p:val>
                                        </p:tav>
                                        <p:tav tm="100000">
                                          <p:val>
                                            <p:strVal val="#ppt_x"/>
                                          </p:val>
                                        </p:tav>
                                      </p:tavLst>
                                    </p:anim>
                                    <p:anim calcmode="lin" valueType="num">
                                      <p:cBhvr additive="base">
                                        <p:cTn id="8" dur="500" fill="hold"/>
                                        <p:tgtEl>
                                          <p:spTgt spid="389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915"/>
                                        </p:tgtEl>
                                        <p:attrNameLst>
                                          <p:attrName>style.visibility</p:attrName>
                                        </p:attrNameLst>
                                      </p:cBhvr>
                                      <p:to>
                                        <p:strVal val="visible"/>
                                      </p:to>
                                    </p:set>
                                    <p:anim calcmode="lin" valueType="num">
                                      <p:cBhvr additive="base">
                                        <p:cTn id="11" dur="500" fill="hold"/>
                                        <p:tgtEl>
                                          <p:spTgt spid="38915"/>
                                        </p:tgtEl>
                                        <p:attrNameLst>
                                          <p:attrName>ppt_x</p:attrName>
                                        </p:attrNameLst>
                                      </p:cBhvr>
                                      <p:tavLst>
                                        <p:tav tm="0">
                                          <p:val>
                                            <p:strVal val="#ppt_x"/>
                                          </p:val>
                                        </p:tav>
                                        <p:tav tm="100000">
                                          <p:val>
                                            <p:strVal val="#ppt_x"/>
                                          </p:val>
                                        </p:tav>
                                      </p:tavLst>
                                    </p:anim>
                                    <p:anim calcmode="lin" valueType="num">
                                      <p:cBhvr additive="base">
                                        <p:cTn id="12"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8921"/>
                                        </p:tgtEl>
                                        <p:attrNameLst>
                                          <p:attrName>style.visibility</p:attrName>
                                        </p:attrNameLst>
                                      </p:cBhvr>
                                      <p:to>
                                        <p:strVal val="visible"/>
                                      </p:to>
                                    </p:set>
                                    <p:anim calcmode="lin" valueType="num">
                                      <p:cBhvr additive="base">
                                        <p:cTn id="17" dur="500" fill="hold"/>
                                        <p:tgtEl>
                                          <p:spTgt spid="38921"/>
                                        </p:tgtEl>
                                        <p:attrNameLst>
                                          <p:attrName>ppt_x</p:attrName>
                                        </p:attrNameLst>
                                      </p:cBhvr>
                                      <p:tavLst>
                                        <p:tav tm="0">
                                          <p:val>
                                            <p:strVal val="#ppt_x"/>
                                          </p:val>
                                        </p:tav>
                                        <p:tav tm="100000">
                                          <p:val>
                                            <p:strVal val="#ppt_x"/>
                                          </p:val>
                                        </p:tav>
                                      </p:tavLst>
                                    </p:anim>
                                    <p:anim calcmode="lin" valueType="num">
                                      <p:cBhvr additive="base">
                                        <p:cTn id="18" dur="500" fill="hold"/>
                                        <p:tgtEl>
                                          <p:spTgt spid="389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8916"/>
                                        </p:tgtEl>
                                        <p:attrNameLst>
                                          <p:attrName>style.visibility</p:attrName>
                                        </p:attrNameLst>
                                      </p:cBhvr>
                                      <p:to>
                                        <p:strVal val="visible"/>
                                      </p:to>
                                    </p:set>
                                    <p:anim calcmode="lin" valueType="num">
                                      <p:cBhvr additive="base">
                                        <p:cTn id="23" dur="500" fill="hold"/>
                                        <p:tgtEl>
                                          <p:spTgt spid="38916"/>
                                        </p:tgtEl>
                                        <p:attrNameLst>
                                          <p:attrName>ppt_x</p:attrName>
                                        </p:attrNameLst>
                                      </p:cBhvr>
                                      <p:tavLst>
                                        <p:tav tm="0">
                                          <p:val>
                                            <p:strVal val="#ppt_x"/>
                                          </p:val>
                                        </p:tav>
                                        <p:tav tm="100000">
                                          <p:val>
                                            <p:strVal val="#ppt_x"/>
                                          </p:val>
                                        </p:tav>
                                      </p:tavLst>
                                    </p:anim>
                                    <p:anim calcmode="lin" valueType="num">
                                      <p:cBhvr additive="base">
                                        <p:cTn id="24" dur="500" fill="hold"/>
                                        <p:tgtEl>
                                          <p:spTgt spid="389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917"/>
                                        </p:tgtEl>
                                        <p:attrNameLst>
                                          <p:attrName>style.visibility</p:attrName>
                                        </p:attrNameLst>
                                      </p:cBhvr>
                                      <p:to>
                                        <p:strVal val="visible"/>
                                      </p:to>
                                    </p:set>
                                    <p:anim calcmode="lin" valueType="num">
                                      <p:cBhvr additive="base">
                                        <p:cTn id="27" dur="500" fill="hold"/>
                                        <p:tgtEl>
                                          <p:spTgt spid="38917"/>
                                        </p:tgtEl>
                                        <p:attrNameLst>
                                          <p:attrName>ppt_x</p:attrName>
                                        </p:attrNameLst>
                                      </p:cBhvr>
                                      <p:tavLst>
                                        <p:tav tm="0">
                                          <p:val>
                                            <p:strVal val="#ppt_x"/>
                                          </p:val>
                                        </p:tav>
                                        <p:tav tm="100000">
                                          <p:val>
                                            <p:strVal val="#ppt_x"/>
                                          </p:val>
                                        </p:tav>
                                      </p:tavLst>
                                    </p:anim>
                                    <p:anim calcmode="lin" valueType="num">
                                      <p:cBhvr additive="base">
                                        <p:cTn id="28"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8921" grpId="0"/>
      <p:bldP spid="389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组合 39937"/>
          <p:cNvGrpSpPr/>
          <p:nvPr/>
        </p:nvGrpSpPr>
        <p:grpSpPr>
          <a:xfrm>
            <a:off x="2687638" y="2762250"/>
            <a:ext cx="5140325" cy="1657350"/>
            <a:chOff x="0" y="0"/>
            <a:chExt cx="5138669" cy="1654554"/>
          </a:xfrm>
        </p:grpSpPr>
        <p:pic>
          <p:nvPicPr>
            <p:cNvPr id="39939" name="组合 10"/>
            <p:cNvPicPr/>
            <p:nvPr/>
          </p:nvPicPr>
          <p:blipFill>
            <a:blip r:embed="rId1"/>
            <a:stretch>
              <a:fillRect/>
            </a:stretch>
          </p:blipFill>
          <p:spPr>
            <a:xfrm>
              <a:off x="-44041" y="-23709"/>
              <a:ext cx="5227068" cy="1740515"/>
            </a:xfrm>
            <a:prstGeom prst="rect">
              <a:avLst/>
            </a:prstGeom>
            <a:noFill/>
            <a:ln>
              <a:noFill/>
              <a:miter lim="800000"/>
              <a:headEnd/>
              <a:tailEnd/>
            </a:ln>
          </p:spPr>
        </p:pic>
        <p:sp>
          <p:nvSpPr>
            <p:cNvPr id="39940" name="TextBox 16"/>
            <p:cNvSpPr/>
            <p:nvPr/>
          </p:nvSpPr>
          <p:spPr>
            <a:xfrm>
              <a:off x="66633" y="68148"/>
              <a:ext cx="4822955" cy="1530938"/>
            </a:xfrm>
            <a:prstGeom prst="rect">
              <a:avLst/>
            </a:prstGeom>
            <a:noFill/>
            <a:ln>
              <a:noFill/>
              <a:miter lim="800000"/>
            </a:ln>
          </p:spPr>
          <p:txBody>
            <a:bodyPr>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20000"/>
                </a:lnSpc>
              </a:pPr>
              <a:r>
                <a:rPr lang="zh-CN" altLang="en-US" sz="2600" b="1">
                  <a:latin typeface="Times New Roman" panose="02020603050405020304" pitchFamily="2" charset="0"/>
                  <a:ea typeface="楷体" panose="02010609060101010101" pitchFamily="1" charset="-122"/>
                </a:rPr>
                <a:t>　　你喜欢哪种字体？把你搜</a:t>
              </a:r>
              <a:endParaRPr lang="en-US" altLang="en-US" sz="2600" b="1">
                <a:latin typeface="Times New Roman" panose="02020603050405020304" pitchFamily="2" charset="0"/>
                <a:ea typeface="楷体" panose="02010609060101010101" pitchFamily="1" charset="-122"/>
              </a:endParaRPr>
            </a:p>
            <a:p>
              <a:pPr lvl="0">
                <a:lnSpc>
                  <a:spcPct val="120000"/>
                </a:lnSpc>
              </a:pPr>
              <a:r>
                <a:rPr lang="zh-CN" altLang="en-US" sz="2600" b="1">
                  <a:latin typeface="Times New Roman" panose="02020603050405020304" pitchFamily="2" charset="0"/>
                  <a:ea typeface="楷体" panose="02010609060101010101" pitchFamily="1" charset="-122"/>
                </a:rPr>
                <a:t>集的字帖或者自己的书法作品</a:t>
              </a:r>
              <a:endParaRPr lang="en-US" altLang="en-US" sz="2600" b="1">
                <a:latin typeface="Times New Roman" panose="02020603050405020304" pitchFamily="2" charset="0"/>
                <a:ea typeface="楷体" panose="02010609060101010101" pitchFamily="1" charset="-122"/>
              </a:endParaRPr>
            </a:p>
            <a:p>
              <a:pPr lvl="0">
                <a:lnSpc>
                  <a:spcPct val="120000"/>
                </a:lnSpc>
              </a:pPr>
              <a:r>
                <a:rPr lang="zh-CN" altLang="en-US" sz="2600" b="1">
                  <a:latin typeface="Times New Roman" panose="02020603050405020304" pitchFamily="2" charset="0"/>
                  <a:ea typeface="楷体" panose="02010609060101010101" pitchFamily="1" charset="-122"/>
                </a:rPr>
                <a:t>带来，和同学一起分享。</a:t>
              </a:r>
              <a:endParaRPr lang="zh-CN" altLang="en-US" sz="2600" b="1">
                <a:latin typeface="Times New Roman" panose="02020603050405020304" pitchFamily="2" charset="0"/>
                <a:ea typeface="楷体" panose="02010609060101010101" pitchFamily="1" charset="-122"/>
              </a:endParaRPr>
            </a:p>
          </p:txBody>
        </p:sp>
      </p:grpSp>
      <p:pic>
        <p:nvPicPr>
          <p:cNvPr id="39941" name="Picture 2" descr="C:\Users\haoxurui\Desktop\第一单元\第2课\图片27.png"/>
          <p:cNvPicPr>
            <a:picLocks noChangeAspect="1"/>
          </p:cNvPicPr>
          <p:nvPr/>
        </p:nvPicPr>
        <p:blipFill>
          <a:blip r:embed="rId2"/>
          <a:stretch>
            <a:fillRect/>
          </a:stretch>
        </p:blipFill>
        <p:spPr>
          <a:xfrm>
            <a:off x="7693025" y="2349500"/>
            <a:ext cx="1658938" cy="2339975"/>
          </a:xfrm>
          <a:prstGeom prst="rect">
            <a:avLst/>
          </a:prstGeom>
          <a:noFill/>
          <a:ln>
            <a:noFill/>
            <a:miter lim="800000"/>
            <a:headEnd/>
            <a:tailEnd/>
          </a:ln>
        </p:spPr>
      </p:pic>
      <p:grpSp>
        <p:nvGrpSpPr>
          <p:cNvPr id="39942" name="组合 39941"/>
          <p:cNvGrpSpPr/>
          <p:nvPr/>
        </p:nvGrpSpPr>
        <p:grpSpPr>
          <a:xfrm>
            <a:off x="446088" y="720725"/>
            <a:ext cx="2678112" cy="738188"/>
            <a:chOff x="0" y="0"/>
            <a:chExt cx="1929088" cy="503931"/>
          </a:xfrm>
        </p:grpSpPr>
        <p:pic>
          <p:nvPicPr>
            <p:cNvPr id="39943" name="图片 5"/>
            <p:cNvPicPr>
              <a:picLocks noChangeAspect="1"/>
            </p:cNvPicPr>
            <p:nvPr/>
          </p:nvPicPr>
          <p:blipFill>
            <a:blip r:embed="rId3"/>
            <a:stretch>
              <a:fillRect/>
            </a:stretch>
          </p:blipFill>
          <p:spPr>
            <a:xfrm>
              <a:off x="0" y="0"/>
              <a:ext cx="1929088" cy="503931"/>
            </a:xfrm>
            <a:prstGeom prst="rect">
              <a:avLst/>
            </a:prstGeom>
            <a:noFill/>
            <a:ln>
              <a:noFill/>
              <a:miter lim="800000"/>
              <a:headEnd/>
              <a:tailEnd/>
            </a:ln>
            <a:effectLst/>
          </p:spPr>
        </p:pic>
        <p:sp>
          <p:nvSpPr>
            <p:cNvPr id="39944" name="TextBox 13"/>
            <p:cNvSpPr/>
            <p:nvPr/>
          </p:nvSpPr>
          <p:spPr>
            <a:xfrm>
              <a:off x="408061" y="21134"/>
              <a:ext cx="1112964" cy="46236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solidFill>
                    <a:srgbClr val="30600B"/>
                  </a:solidFill>
                  <a:latin typeface="Arial" panose="020B0604020202020204"/>
                  <a:ea typeface="微软雅黑" panose="020B0503020204020204" pitchFamily="2" charset="-122"/>
                </a:rPr>
                <a:t>活动园</a:t>
              </a:r>
              <a:endParaRPr lang="zh-CN" altLang="en-US" sz="2800" b="1">
                <a:solidFill>
                  <a:srgbClr val="30600B"/>
                </a:solidFill>
                <a:latin typeface="Arial" panose="020B0604020202020204"/>
                <a:ea typeface="微软雅黑" panose="020B0503020204020204" pitchFamily="2" charset="-122"/>
              </a:endParaRPr>
            </a:p>
          </p:txBody>
        </p:sp>
      </p:grpSp>
      <p:sp>
        <p:nvSpPr>
          <p:cNvPr id="39945" name="矩形 39944"/>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additive="base">
                                        <p:cTn id="7" dur="500" fill="hold"/>
                                        <p:tgtEl>
                                          <p:spTgt spid="39941"/>
                                        </p:tgtEl>
                                        <p:attrNameLst>
                                          <p:attrName>ppt_x</p:attrName>
                                        </p:attrNameLst>
                                      </p:cBhvr>
                                      <p:tavLst>
                                        <p:tav tm="0">
                                          <p:val>
                                            <p:strVal val="#ppt_x"/>
                                          </p:val>
                                        </p:tav>
                                        <p:tav tm="100000">
                                          <p:val>
                                            <p:strVal val="#ppt_x"/>
                                          </p:val>
                                        </p:tav>
                                      </p:tavLst>
                                    </p:anim>
                                    <p:anim calcmode="lin" valueType="num">
                                      <p:cBhvr additive="base">
                                        <p:cTn id="8" dur="500" fill="hold"/>
                                        <p:tgtEl>
                                          <p:spTgt spid="399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938"/>
                                        </p:tgtEl>
                                        <p:attrNameLst>
                                          <p:attrName>style.visibility</p:attrName>
                                        </p:attrNameLst>
                                      </p:cBhvr>
                                      <p:to>
                                        <p:strVal val="visible"/>
                                      </p:to>
                                    </p:set>
                                    <p:anim calcmode="lin" valueType="num">
                                      <p:cBhvr additive="base">
                                        <p:cTn id="11" dur="500" fill="hold"/>
                                        <p:tgtEl>
                                          <p:spTgt spid="39938"/>
                                        </p:tgtEl>
                                        <p:attrNameLst>
                                          <p:attrName>ppt_x</p:attrName>
                                        </p:attrNameLst>
                                      </p:cBhvr>
                                      <p:tavLst>
                                        <p:tav tm="0">
                                          <p:val>
                                            <p:strVal val="#ppt_x"/>
                                          </p:val>
                                        </p:tav>
                                        <p:tav tm="100000">
                                          <p:val>
                                            <p:strVal val="#ppt_x"/>
                                          </p:val>
                                        </p:tav>
                                      </p:tavLst>
                                    </p:anim>
                                    <p:anim calcmode="lin" valueType="num">
                                      <p:cBhvr additive="base">
                                        <p:cTn id="12" dur="500" fill="hold"/>
                                        <p:tgtEl>
                                          <p:spTgt spid="399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图片 1" descr="颜"/>
          <p:cNvPicPr>
            <a:picLocks noChangeAspect="1"/>
          </p:cNvPicPr>
          <p:nvPr/>
        </p:nvPicPr>
        <p:blipFill>
          <a:blip r:embed="rId1"/>
          <a:stretch>
            <a:fillRect/>
          </a:stretch>
        </p:blipFill>
        <p:spPr>
          <a:xfrm>
            <a:off x="436563" y="1949450"/>
            <a:ext cx="3351212" cy="3851275"/>
          </a:xfrm>
          <a:prstGeom prst="rect">
            <a:avLst/>
          </a:prstGeom>
          <a:noFill/>
          <a:ln>
            <a:noFill/>
            <a:miter lim="800000"/>
            <a:headEnd/>
            <a:tailEnd/>
          </a:ln>
        </p:spPr>
      </p:pic>
      <p:pic>
        <p:nvPicPr>
          <p:cNvPr id="40963" name="图片 3" descr="赵"/>
          <p:cNvPicPr>
            <a:picLocks noChangeAspect="1"/>
          </p:cNvPicPr>
          <p:nvPr/>
        </p:nvPicPr>
        <p:blipFill>
          <a:blip r:embed="rId2"/>
          <a:stretch>
            <a:fillRect/>
          </a:stretch>
        </p:blipFill>
        <p:spPr>
          <a:xfrm>
            <a:off x="4186238" y="1949450"/>
            <a:ext cx="3540125" cy="3952875"/>
          </a:xfrm>
          <a:prstGeom prst="rect">
            <a:avLst/>
          </a:prstGeom>
          <a:noFill/>
          <a:ln>
            <a:noFill/>
            <a:miter lim="800000"/>
            <a:headEnd/>
            <a:tailEnd/>
          </a:ln>
        </p:spPr>
      </p:pic>
      <p:pic>
        <p:nvPicPr>
          <p:cNvPr id="40964" name="图片 5" descr="欧"/>
          <p:cNvPicPr>
            <a:picLocks noChangeAspect="1"/>
          </p:cNvPicPr>
          <p:nvPr/>
        </p:nvPicPr>
        <p:blipFill>
          <a:blip r:embed="rId3"/>
          <a:stretch>
            <a:fillRect/>
          </a:stretch>
        </p:blipFill>
        <p:spPr>
          <a:xfrm>
            <a:off x="7958138" y="2008188"/>
            <a:ext cx="3602037" cy="3751262"/>
          </a:xfrm>
          <a:prstGeom prst="rect">
            <a:avLst/>
          </a:prstGeom>
          <a:noFill/>
          <a:ln>
            <a:noFill/>
            <a:miter lim="800000"/>
            <a:headEnd/>
            <a:tailEnd/>
          </a:ln>
        </p:spPr>
      </p:pic>
      <p:sp>
        <p:nvSpPr>
          <p:cNvPr id="40965" name="文本框 7"/>
          <p:cNvSpPr/>
          <p:nvPr/>
        </p:nvSpPr>
        <p:spPr>
          <a:xfrm flipH="1">
            <a:off x="1146175" y="5824538"/>
            <a:ext cx="1466850" cy="520700"/>
          </a:xfrm>
          <a:prstGeom prst="rect">
            <a:avLst/>
          </a:prstGeom>
          <a:noFill/>
          <a:ln>
            <a:noFill/>
            <a:miter lim="800000"/>
          </a:ln>
        </p:spPr>
        <p:txBody>
          <a:bodyPr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800" b="1">
                <a:solidFill>
                  <a:srgbClr val="FF0000"/>
                </a:solidFill>
                <a:latin typeface="Arial" panose="020B0604020202020204"/>
                <a:ea typeface="微软雅黑" panose="020B0503020204020204" pitchFamily="2" charset="-122"/>
                <a:sym typeface="Arial" panose="020B0604020202020204"/>
              </a:rPr>
              <a:t>颜真卿</a:t>
            </a:r>
            <a:endParaRPr lang="zh-CN" altLang="en-US" sz="2800" b="1">
              <a:solidFill>
                <a:srgbClr val="FF0000"/>
              </a:solidFill>
              <a:latin typeface="Arial" panose="020B0604020202020204"/>
              <a:ea typeface="微软雅黑" panose="020B0503020204020204" pitchFamily="2" charset="-122"/>
              <a:sym typeface="Arial" panose="020B0604020202020204"/>
            </a:endParaRPr>
          </a:p>
        </p:txBody>
      </p:sp>
      <p:sp>
        <p:nvSpPr>
          <p:cNvPr id="40966" name="文本框 9"/>
          <p:cNvSpPr/>
          <p:nvPr/>
        </p:nvSpPr>
        <p:spPr>
          <a:xfrm flipH="1">
            <a:off x="5024438" y="5838825"/>
            <a:ext cx="1584325" cy="520700"/>
          </a:xfrm>
          <a:prstGeom prst="rect">
            <a:avLst/>
          </a:prstGeom>
          <a:noFill/>
          <a:ln>
            <a:noFill/>
            <a:miter lim="800000"/>
          </a:ln>
        </p:spPr>
        <p:txBody>
          <a:bodyPr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800" b="1">
                <a:solidFill>
                  <a:srgbClr val="FF0000"/>
                </a:solidFill>
                <a:latin typeface="Arial" panose="020B0604020202020204"/>
                <a:ea typeface="微软雅黑" panose="020B0503020204020204" pitchFamily="2" charset="-122"/>
                <a:sym typeface="Arial" panose="020B0604020202020204"/>
              </a:rPr>
              <a:t>赵孟頫</a:t>
            </a:r>
            <a:endParaRPr lang="zh-CN" altLang="en-US" sz="2800" b="1">
              <a:solidFill>
                <a:srgbClr val="FF0000"/>
              </a:solidFill>
              <a:latin typeface="Arial" panose="020B0604020202020204"/>
              <a:ea typeface="微软雅黑" panose="020B0503020204020204" pitchFamily="2" charset="-122"/>
              <a:sym typeface="Arial" panose="020B0604020202020204"/>
            </a:endParaRPr>
          </a:p>
        </p:txBody>
      </p:sp>
      <p:sp>
        <p:nvSpPr>
          <p:cNvPr id="40967" name="文本框 10"/>
          <p:cNvSpPr/>
          <p:nvPr/>
        </p:nvSpPr>
        <p:spPr>
          <a:xfrm flipH="1">
            <a:off x="8807450" y="5810250"/>
            <a:ext cx="1331913" cy="520700"/>
          </a:xfrm>
          <a:prstGeom prst="rect">
            <a:avLst/>
          </a:prstGeom>
          <a:noFill/>
          <a:ln>
            <a:noFill/>
            <a:miter lim="800000"/>
          </a:ln>
        </p:spPr>
        <p:txBody>
          <a:bodyPr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00000"/>
              </a:lnSpc>
            </a:pPr>
            <a:r>
              <a:rPr lang="zh-CN" altLang="en-US" sz="2800" b="1">
                <a:solidFill>
                  <a:srgbClr val="FF0000"/>
                </a:solidFill>
                <a:latin typeface="Arial" panose="020B0604020202020204"/>
                <a:ea typeface="微软雅黑" panose="020B0503020204020204" pitchFamily="2" charset="-122"/>
                <a:sym typeface="Arial" panose="020B0604020202020204"/>
              </a:rPr>
              <a:t>欧阳询</a:t>
            </a:r>
            <a:endParaRPr lang="zh-CN" altLang="en-US" sz="2800" b="1">
              <a:solidFill>
                <a:srgbClr val="FF0000"/>
              </a:solidFill>
              <a:latin typeface="Arial" panose="020B0604020202020204"/>
              <a:ea typeface="微软雅黑" panose="020B0503020204020204" pitchFamily="2" charset="-122"/>
              <a:sym typeface="Arial" panose="020B0604020202020204"/>
            </a:endParaRPr>
          </a:p>
        </p:txBody>
      </p:sp>
      <p:grpSp>
        <p:nvGrpSpPr>
          <p:cNvPr id="40968" name="组合 40967"/>
          <p:cNvGrpSpPr/>
          <p:nvPr/>
        </p:nvGrpSpPr>
        <p:grpSpPr>
          <a:xfrm>
            <a:off x="142875" y="490538"/>
            <a:ext cx="2678113" cy="738187"/>
            <a:chOff x="0" y="0"/>
            <a:chExt cx="1929088" cy="503931"/>
          </a:xfrm>
        </p:grpSpPr>
        <p:pic>
          <p:nvPicPr>
            <p:cNvPr id="40969" name="图片 5"/>
            <p:cNvPicPr>
              <a:picLocks noChangeAspect="1"/>
            </p:cNvPicPr>
            <p:nvPr/>
          </p:nvPicPr>
          <p:blipFill>
            <a:blip r:embed="rId4"/>
            <a:stretch>
              <a:fillRect/>
            </a:stretch>
          </p:blipFill>
          <p:spPr>
            <a:xfrm>
              <a:off x="0" y="0"/>
              <a:ext cx="1929088" cy="503931"/>
            </a:xfrm>
            <a:prstGeom prst="rect">
              <a:avLst/>
            </a:prstGeom>
            <a:noFill/>
            <a:ln>
              <a:noFill/>
              <a:miter lim="800000"/>
              <a:headEnd/>
              <a:tailEnd/>
            </a:ln>
            <a:effectLst/>
          </p:spPr>
        </p:pic>
        <p:sp>
          <p:nvSpPr>
            <p:cNvPr id="40970" name="TextBox 13"/>
            <p:cNvSpPr/>
            <p:nvPr/>
          </p:nvSpPr>
          <p:spPr>
            <a:xfrm>
              <a:off x="408061" y="21134"/>
              <a:ext cx="1112964" cy="46236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solidFill>
                    <a:srgbClr val="30600B"/>
                  </a:solidFill>
                  <a:latin typeface="Arial" panose="020B0604020202020204"/>
                  <a:ea typeface="微软雅黑" panose="020B0503020204020204" pitchFamily="2" charset="-122"/>
                </a:rPr>
                <a:t>活动园</a:t>
              </a:r>
              <a:endParaRPr lang="zh-CN" altLang="en-US" sz="2800" b="1">
                <a:solidFill>
                  <a:srgbClr val="30600B"/>
                </a:solidFill>
                <a:latin typeface="Arial" panose="020B0604020202020204"/>
                <a:ea typeface="微软雅黑" panose="020B0503020204020204" pitchFamily="2" charset="-122"/>
              </a:endParaRPr>
            </a:p>
          </p:txBody>
        </p:sp>
      </p:grpSp>
      <p:sp>
        <p:nvSpPr>
          <p:cNvPr id="40971" name="矩形 40970"/>
          <p:cNvSpPr/>
          <p:nvPr/>
        </p:nvSpPr>
        <p:spPr>
          <a:xfrm>
            <a:off x="1149350" y="1268413"/>
            <a:ext cx="2316163" cy="519112"/>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solidFill>
                  <a:srgbClr val="000000"/>
                </a:solidFill>
                <a:latin typeface="Times New Roman" panose="02020603050405020304" pitchFamily="2" charset="0"/>
                <a:ea typeface="微软雅黑" panose="020B0503020204020204" pitchFamily="2" charset="-122"/>
              </a:rPr>
              <a:t>分享书法作品</a:t>
            </a:r>
            <a:endParaRPr lang="zh-CN" altLang="en-US" sz="2800" b="1">
              <a:solidFill>
                <a:srgbClr val="000000"/>
              </a:solidFill>
              <a:latin typeface="Times New Roman" panose="02020603050405020304" pitchFamily="2" charset="0"/>
              <a:ea typeface="微软雅黑" panose="020B0503020204020204" pitchFamily="2" charset="-122"/>
            </a:endParaRPr>
          </a:p>
        </p:txBody>
      </p:sp>
      <p:sp>
        <p:nvSpPr>
          <p:cNvPr id="40972" name="矩形 40971"/>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965"/>
                                        </p:tgtEl>
                                        <p:attrNameLst>
                                          <p:attrName>style.visibility</p:attrName>
                                        </p:attrNameLst>
                                      </p:cBhvr>
                                      <p:to>
                                        <p:strVal val="visible"/>
                                      </p:to>
                                    </p:set>
                                    <p:anim calcmode="lin" valueType="num">
                                      <p:cBhvr additive="base">
                                        <p:cTn id="11" dur="500" fill="hold"/>
                                        <p:tgtEl>
                                          <p:spTgt spid="40965"/>
                                        </p:tgtEl>
                                        <p:attrNameLst>
                                          <p:attrName>ppt_x</p:attrName>
                                        </p:attrNameLst>
                                      </p:cBhvr>
                                      <p:tavLst>
                                        <p:tav tm="0">
                                          <p:val>
                                            <p:strVal val="#ppt_x"/>
                                          </p:val>
                                        </p:tav>
                                        <p:tav tm="100000">
                                          <p:val>
                                            <p:strVal val="#ppt_x"/>
                                          </p:val>
                                        </p:tav>
                                      </p:tavLst>
                                    </p:anim>
                                    <p:anim calcmode="lin" valueType="num">
                                      <p:cBhvr additive="base">
                                        <p:cTn id="12"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963"/>
                                        </p:tgtEl>
                                        <p:attrNameLst>
                                          <p:attrName>style.visibility</p:attrName>
                                        </p:attrNameLst>
                                      </p:cBhvr>
                                      <p:to>
                                        <p:strVal val="visible"/>
                                      </p:to>
                                    </p:set>
                                    <p:anim calcmode="lin" valueType="num">
                                      <p:cBhvr additive="base">
                                        <p:cTn id="17" dur="500" fill="hold"/>
                                        <p:tgtEl>
                                          <p:spTgt spid="40963"/>
                                        </p:tgtEl>
                                        <p:attrNameLst>
                                          <p:attrName>ppt_x</p:attrName>
                                        </p:attrNameLst>
                                      </p:cBhvr>
                                      <p:tavLst>
                                        <p:tav tm="0">
                                          <p:val>
                                            <p:strVal val="#ppt_x"/>
                                          </p:val>
                                        </p:tav>
                                        <p:tav tm="100000">
                                          <p:val>
                                            <p:strVal val="#ppt_x"/>
                                          </p:val>
                                        </p:tav>
                                      </p:tavLst>
                                    </p:anim>
                                    <p:anim calcmode="lin" valueType="num">
                                      <p:cBhvr additive="base">
                                        <p:cTn id="18" dur="500" fill="hold"/>
                                        <p:tgtEl>
                                          <p:spTgt spid="4096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0966"/>
                                        </p:tgtEl>
                                        <p:attrNameLst>
                                          <p:attrName>style.visibility</p:attrName>
                                        </p:attrNameLst>
                                      </p:cBhvr>
                                      <p:to>
                                        <p:strVal val="visible"/>
                                      </p:to>
                                    </p:set>
                                    <p:anim calcmode="lin" valueType="num">
                                      <p:cBhvr additive="base">
                                        <p:cTn id="21" dur="500" fill="hold"/>
                                        <p:tgtEl>
                                          <p:spTgt spid="40966"/>
                                        </p:tgtEl>
                                        <p:attrNameLst>
                                          <p:attrName>ppt_x</p:attrName>
                                        </p:attrNameLst>
                                      </p:cBhvr>
                                      <p:tavLst>
                                        <p:tav tm="0">
                                          <p:val>
                                            <p:strVal val="#ppt_x"/>
                                          </p:val>
                                        </p:tav>
                                        <p:tav tm="100000">
                                          <p:val>
                                            <p:strVal val="#ppt_x"/>
                                          </p:val>
                                        </p:tav>
                                      </p:tavLst>
                                    </p:anim>
                                    <p:anim calcmode="lin" valueType="num">
                                      <p:cBhvr additive="base">
                                        <p:cTn id="22" dur="500" fill="hold"/>
                                        <p:tgtEl>
                                          <p:spTgt spid="4096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964"/>
                                        </p:tgtEl>
                                        <p:attrNameLst>
                                          <p:attrName>style.visibility</p:attrName>
                                        </p:attrNameLst>
                                      </p:cBhvr>
                                      <p:to>
                                        <p:strVal val="visible"/>
                                      </p:to>
                                    </p:set>
                                    <p:anim calcmode="lin" valueType="num">
                                      <p:cBhvr additive="base">
                                        <p:cTn id="27" dur="500" fill="hold"/>
                                        <p:tgtEl>
                                          <p:spTgt spid="40964"/>
                                        </p:tgtEl>
                                        <p:attrNameLst>
                                          <p:attrName>ppt_x</p:attrName>
                                        </p:attrNameLst>
                                      </p:cBhvr>
                                      <p:tavLst>
                                        <p:tav tm="0">
                                          <p:val>
                                            <p:strVal val="#ppt_x"/>
                                          </p:val>
                                        </p:tav>
                                        <p:tav tm="100000">
                                          <p:val>
                                            <p:strVal val="#ppt_x"/>
                                          </p:val>
                                        </p:tav>
                                      </p:tavLst>
                                    </p:anim>
                                    <p:anim calcmode="lin" valueType="num">
                                      <p:cBhvr additive="base">
                                        <p:cTn id="28" dur="500" fill="hold"/>
                                        <p:tgtEl>
                                          <p:spTgt spid="4096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967"/>
                                        </p:tgtEl>
                                        <p:attrNameLst>
                                          <p:attrName>style.visibility</p:attrName>
                                        </p:attrNameLst>
                                      </p:cBhvr>
                                      <p:to>
                                        <p:strVal val="visible"/>
                                      </p:to>
                                    </p:set>
                                    <p:anim calcmode="lin" valueType="num">
                                      <p:cBhvr additive="base">
                                        <p:cTn id="31" dur="500" fill="hold"/>
                                        <p:tgtEl>
                                          <p:spTgt spid="40967"/>
                                        </p:tgtEl>
                                        <p:attrNameLst>
                                          <p:attrName>ppt_x</p:attrName>
                                        </p:attrNameLst>
                                      </p:cBhvr>
                                      <p:tavLst>
                                        <p:tav tm="0">
                                          <p:val>
                                            <p:strVal val="#ppt_x"/>
                                          </p:val>
                                        </p:tav>
                                        <p:tav tm="100000">
                                          <p:val>
                                            <p:strVal val="#ppt_x"/>
                                          </p:val>
                                        </p:tav>
                                      </p:tavLst>
                                    </p:anim>
                                    <p:anim calcmode="lin" valueType="num">
                                      <p:cBhvr additive="base">
                                        <p:cTn id="32" dur="500" fill="hold"/>
                                        <p:tgtEl>
                                          <p:spTgt spid="409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P spid="40966" grpId="0"/>
      <p:bldP spid="4096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idx="4294967295"/>
          </p:nvPr>
        </p:nvSpPr>
        <p:spPr>
          <a:xfrm>
            <a:off x="830263" y="546100"/>
            <a:ext cx="2093912" cy="706438"/>
          </a:xfrm>
          <a:prstGeom prst="rect">
            <a:avLst/>
          </a:prstGeom>
          <a:noFill/>
          <a:ln>
            <a:noFill/>
            <a:miter lim="800000"/>
          </a:ln>
        </p:spPr>
        <p:txBody>
          <a:bodyPr vert="horz" lIns="90170" tIns="46990" rIns="90170" bIns="46990" anchor="ctr" anchorCtr="0"/>
          <a:lstStyle>
            <a:lvl1pPr marL="914400" indent="-914400" algn="l" eaLnBrk="1" hangingPunct="1">
              <a:lnSpc>
                <a:spcPct val="100000"/>
              </a:lnSpc>
              <a:spcBef>
                <a:spcPct val="0"/>
              </a:spcBef>
              <a:buClrTx/>
              <a:buFontTx/>
              <a:buNone/>
              <a:defRPr lang="zh-CN" altLang="en-US" sz="3600" b="1" baseline="0">
                <a:solidFill>
                  <a:srgbClr val="262626"/>
                </a:solidFill>
                <a:latin typeface="Arial" panose="020B0604020202020204"/>
                <a:ea typeface="微软雅黑" panose="020B0503020204020204" pitchFamily="2" charset="-122"/>
                <a:sym typeface="Arial" panose="020B0604020202020204"/>
              </a:defRPr>
            </a:lvl1pPr>
          </a:lstStyle>
          <a:p>
            <a:pPr lvl="0"/>
            <a:r>
              <a:rPr sz="2800">
                <a:solidFill>
                  <a:schemeClr val="tx1"/>
                </a:solidFill>
                <a:latin typeface="思源黑体 CN Bold" charset="116"/>
              </a:rPr>
              <a:t>课堂总结</a:t>
            </a:r>
            <a:endParaRPr sz="2800">
              <a:solidFill>
                <a:schemeClr val="tx1"/>
              </a:solidFill>
              <a:latin typeface="思源黑体 CN Bold" charset="116"/>
            </a:endParaRPr>
          </a:p>
        </p:txBody>
      </p:sp>
      <p:sp>
        <p:nvSpPr>
          <p:cNvPr id="41987" name="Rectangle 8"/>
          <p:cNvSpPr/>
          <p:nvPr/>
        </p:nvSpPr>
        <p:spPr>
          <a:xfrm>
            <a:off x="1381125" y="1720850"/>
            <a:ext cx="9020175" cy="3171825"/>
          </a:xfrm>
          <a:prstGeom prst="rect">
            <a:avLst/>
          </a:prstGeom>
          <a:noFill/>
          <a:ln cap="flat" cmpd="sng">
            <a:solidFill>
              <a:schemeClr val="folHlink"/>
            </a:solid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nSpc>
                <a:spcPct val="160000"/>
              </a:lnSpc>
            </a:pPr>
            <a:r>
              <a:rPr lang="zh-CN" altLang="en-US" sz="3000" b="1">
                <a:latin typeface="Times New Roman" panose="02020603050405020304" pitchFamily="2" charset="0"/>
                <a:ea typeface="楷体" panose="02010609060101010101" pitchFamily="1" charset="-122"/>
              </a:rPr>
              <a:t>　　</a:t>
            </a:r>
            <a:r>
              <a:rPr lang="zh-CN" altLang="en-US" sz="2400" b="1">
                <a:latin typeface="Times New Roman" panose="02020603050405020304" pitchFamily="2" charset="0"/>
                <a:ea typeface="楷体" panose="02010609060101010101" pitchFamily="1" charset="-122"/>
              </a:rPr>
              <a:t>通过今天的学习，我们知道了我国是多文种的国家，有几十</a:t>
            </a:r>
            <a:endParaRPr lang="en-US" altLang="en-US" sz="2400" b="1">
              <a:latin typeface="Times New Roman" panose="02020603050405020304" pitchFamily="2" charset="0"/>
              <a:ea typeface="楷体" panose="02010609060101010101" pitchFamily="1" charset="-122"/>
            </a:endParaRPr>
          </a:p>
          <a:p>
            <a:pPr marL="0" lvl="0" indent="0">
              <a:lnSpc>
                <a:spcPct val="160000"/>
              </a:lnSpc>
            </a:pPr>
            <a:r>
              <a:rPr lang="zh-CN" altLang="en-US" sz="2400" b="1">
                <a:latin typeface="Times New Roman" panose="02020603050405020304" pitchFamily="2" charset="0"/>
                <a:ea typeface="楷体" panose="02010609060101010101" pitchFamily="1" charset="-122"/>
              </a:rPr>
              <a:t>种文字，这些文字共同书写了祖国的历史与文化；深刻感受到了</a:t>
            </a:r>
            <a:endParaRPr lang="en-US" altLang="en-US" sz="2400" b="1">
              <a:latin typeface="Times New Roman" panose="02020603050405020304" pitchFamily="2" charset="0"/>
              <a:ea typeface="楷体" panose="02010609060101010101" pitchFamily="1" charset="-122"/>
            </a:endParaRPr>
          </a:p>
          <a:p>
            <a:pPr marL="0" lvl="0" indent="0">
              <a:lnSpc>
                <a:spcPct val="160000"/>
              </a:lnSpc>
            </a:pPr>
            <a:r>
              <a:rPr lang="zh-CN" altLang="en-US" sz="2400" b="1">
                <a:latin typeface="Times New Roman" panose="02020603050405020304" pitchFamily="2" charset="0"/>
                <a:ea typeface="楷体" panose="02010609060101010101" pitchFamily="1" charset="-122"/>
              </a:rPr>
              <a:t>汉字是世界最古老的文字之一，形体优美，具有十分独特的审美</a:t>
            </a:r>
            <a:endParaRPr lang="en-US" altLang="en-US" sz="2400" b="1">
              <a:latin typeface="Times New Roman" panose="02020603050405020304" pitchFamily="2" charset="0"/>
              <a:ea typeface="楷体" panose="02010609060101010101" pitchFamily="1" charset="-122"/>
            </a:endParaRPr>
          </a:p>
          <a:p>
            <a:pPr marL="0" lvl="0" indent="0">
              <a:lnSpc>
                <a:spcPct val="160000"/>
              </a:lnSpc>
            </a:pPr>
            <a:r>
              <a:rPr lang="zh-CN" altLang="en-US" sz="2400" b="1">
                <a:latin typeface="Times New Roman" panose="02020603050405020304" pitchFamily="2" charset="0"/>
                <a:ea typeface="楷体" panose="02010609060101010101" pitchFamily="1" charset="-122"/>
              </a:rPr>
              <a:t>价值。中国人的智慧和创造力在汉字中得到了充分的体现，我们</a:t>
            </a:r>
            <a:endParaRPr lang="en-US" altLang="en-US" sz="2400" b="1">
              <a:latin typeface="Times New Roman" panose="02020603050405020304" pitchFamily="2" charset="0"/>
              <a:ea typeface="楷体" panose="02010609060101010101" pitchFamily="1" charset="-122"/>
            </a:endParaRPr>
          </a:p>
          <a:p>
            <a:pPr marL="0" lvl="0" indent="0">
              <a:lnSpc>
                <a:spcPct val="160000"/>
              </a:lnSpc>
            </a:pPr>
            <a:r>
              <a:rPr lang="zh-CN" altLang="en-US" sz="2400" b="1">
                <a:latin typeface="Times New Roman" panose="02020603050405020304" pitchFamily="2" charset="0"/>
                <a:ea typeface="楷体" panose="02010609060101010101" pitchFamily="1" charset="-122"/>
              </a:rPr>
              <a:t>充分地感受到了作为一个中国人的骄傲和自豪。 </a:t>
            </a:r>
            <a:endParaRPr lang="zh-CN" altLang="en-US" sz="2400" b="1">
              <a:latin typeface="Times New Roman" panose="02020603050405020304" pitchFamily="2" charset="0"/>
              <a:ea typeface="楷体" panose="02010609060101010101" pitchFamily="1" charset="-122"/>
            </a:endParaRPr>
          </a:p>
        </p:txBody>
      </p:sp>
      <p:sp>
        <p:nvSpPr>
          <p:cNvPr id="41988" name="矩形 41987"/>
          <p:cNvSpPr/>
          <p:nvPr/>
        </p:nvSpPr>
        <p:spPr>
          <a:xfrm>
            <a:off x="4052888" y="571500"/>
            <a:ext cx="3849687" cy="66992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miter lim="800000"/>
                </a:ln>
                <a:solidFill>
                  <a:srgbClr val="000000"/>
                </a:solidFill>
                <a:effectLst/>
                <a:latin typeface="微软雅黑" panose="020B0503020204020204" pitchFamily="2" charset="-122"/>
              </a:rPr>
              <a:t>古老而优美的汉字</a:t>
            </a:r>
            <a:endParaRPr sz="3600" b="1">
              <a:ln cap="flat" cmpd="sng">
                <a:solidFill>
                  <a:prstClr val="black"/>
                </a:solidFill>
                <a:miter lim="800000"/>
              </a:ln>
              <a:solidFill>
                <a:srgbClr val="000000"/>
              </a:solidFill>
              <a:effectLst/>
              <a:latin typeface="微软雅黑" panose="020B0503020204020204" pitchFamily="2" charset="-122"/>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矩形 43009"/>
          <p:cNvSpPr/>
          <p:nvPr/>
        </p:nvSpPr>
        <p:spPr>
          <a:xfrm>
            <a:off x="4572000" y="2012950"/>
            <a:ext cx="2274888" cy="1905000"/>
          </a:xfr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12700" cmpd="sng">
            <a:solidFill>
              <a:srgbClr val="EAEAEA"/>
            </a:solidFill>
            <a:miter lim="800000"/>
          </a:ln>
          <a:effectLst>
            <a:prstShdw prst="shdw11">
              <a:srgbClr val="C0C0C0">
                <a:alpha val="75999"/>
              </a:srgbClr>
            </a:prstShdw>
          </a:effectLst>
        </p:spPr>
        <p:txBody>
          <a:bodyPr fromWordArt="1">
            <a:prstTxWarp prst="textPlain">
              <a:avLst/>
            </a:prstTxWarp>
          </a:bodyPr>
          <a:lstStyle/>
          <a:p>
            <a:pPr algn="ctr"/>
            <a:r>
              <a:rPr sz="3600" b="1" kern="10">
                <a:ln w="12700" cmpd="sng">
                  <a:solidFill>
                    <a:srgbClr val="EAEAEA"/>
                  </a:solidFill>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1">
                    <a:srgbClr val="C0C0C0">
                      <a:alpha val="75999"/>
                    </a:srgbClr>
                  </a:prstShdw>
                </a:effectLst>
                <a:latin typeface="微软雅黑" panose="020B0503020204020204" pitchFamily="2" charset="-122"/>
              </a:rPr>
              <a:t>再见</a:t>
            </a:r>
            <a:endParaRPr sz="3600" b="1" kern="10">
              <a:ln w="12700" cmpd="sng">
                <a:solidFill>
                  <a:srgbClr val="EAEAEA"/>
                </a:solidFill>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1">
                  <a:srgbClr val="C0C0C0">
                    <a:alpha val="75999"/>
                  </a:srgbClr>
                </a:prstShdw>
              </a:effectLst>
              <a:latin typeface="微软雅黑" panose="020B0503020204020204" pitchFamily="2" charset="-122"/>
            </a:endParaRPr>
          </a:p>
        </p:txBody>
      </p:sp>
      <p:pic>
        <p:nvPicPr>
          <p:cNvPr id="43011" name="New picture"/>
          <p:cNvPicPr/>
          <p:nvPr/>
        </p:nvPicPr>
        <p:blipFill>
          <a:blip r:embed="rId1"/>
          <a:stretch>
            <a:fillRect/>
          </a:stretch>
        </p:blipFill>
        <p:spPr>
          <a:xfrm>
            <a:off x="11785600" y="12407900"/>
            <a:ext cx="342900" cy="266700"/>
          </a:xfrm>
          <a:prstGeom prst="cube">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idx="4294967295"/>
          </p:nvPr>
        </p:nvSpPr>
        <p:spPr>
          <a:xfrm>
            <a:off x="830263" y="546100"/>
            <a:ext cx="2093912" cy="706438"/>
          </a:xfrm>
          <a:prstGeom prst="rect">
            <a:avLst/>
          </a:prstGeom>
          <a:noFill/>
          <a:ln>
            <a:noFill/>
            <a:miter lim="800000"/>
          </a:ln>
        </p:spPr>
        <p:txBody>
          <a:bodyPr vert="horz" lIns="90170" tIns="46990" rIns="90170" bIns="46990" anchor="ctr" anchorCtr="0"/>
          <a:lstStyle>
            <a:lvl1pPr marL="914400" indent="-914400" algn="l" eaLnBrk="1" hangingPunct="1">
              <a:lnSpc>
                <a:spcPct val="100000"/>
              </a:lnSpc>
              <a:spcBef>
                <a:spcPct val="0"/>
              </a:spcBef>
              <a:buClrTx/>
              <a:buFontTx/>
              <a:buNone/>
              <a:defRPr lang="zh-CN" altLang="en-US" sz="3600" b="1" baseline="0">
                <a:solidFill>
                  <a:srgbClr val="262626"/>
                </a:solidFill>
                <a:latin typeface="Arial" panose="020B0604020202020204"/>
                <a:ea typeface="微软雅黑" panose="020B0503020204020204" pitchFamily="2" charset="-122"/>
                <a:sym typeface="Arial" panose="020B0604020202020204"/>
              </a:defRPr>
            </a:lvl1pPr>
          </a:lstStyle>
          <a:p>
            <a:pPr lvl="0"/>
            <a:r>
              <a:rPr sz="2800">
                <a:solidFill>
                  <a:schemeClr val="tx1"/>
                </a:solidFill>
                <a:latin typeface="思源黑体 CN Bold" charset="116"/>
              </a:rPr>
              <a:t>新知讲解</a:t>
            </a:r>
            <a:endParaRPr sz="2800">
              <a:solidFill>
                <a:schemeClr val="tx1"/>
              </a:solidFill>
              <a:latin typeface="思源黑体 CN Bold" charset="116"/>
            </a:endParaRPr>
          </a:p>
        </p:txBody>
      </p:sp>
      <p:sp>
        <p:nvSpPr>
          <p:cNvPr id="8195" name="文本框 1"/>
          <p:cNvSpPr/>
          <p:nvPr/>
        </p:nvSpPr>
        <p:spPr>
          <a:xfrm>
            <a:off x="1279525" y="2673350"/>
            <a:ext cx="5207000" cy="1957388"/>
          </a:xfrm>
          <a:prstGeom prst="rect">
            <a:avLst/>
          </a:prstGeom>
          <a:noFill/>
          <a:ln cmpd="sng">
            <a:solidFill>
              <a:schemeClr val="folHlink"/>
            </a:solidFill>
            <a:miter lim="800000"/>
          </a:ln>
          <a:effectLst/>
        </p:spPr>
        <p:txBody>
          <a:bodyPr rot="0" vert="horz" wrap="square" lIns="91458" tIns="45729" rIns="91458" bIns="45729"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nSpc>
                <a:spcPct val="120000"/>
              </a:lnSpc>
            </a:pPr>
            <a:r>
              <a:rPr lang="zh-CN" altLang="en-US" sz="3000" b="1">
                <a:latin typeface="Times New Roman" panose="02020603050405020304" pitchFamily="2" charset="0"/>
                <a:ea typeface="楷体" panose="02010609060101010101" pitchFamily="1" charset="-122"/>
              </a:rPr>
              <a:t>　 </a:t>
            </a:r>
            <a:r>
              <a:rPr lang="zh-CN" altLang="en-US" sz="2400" b="1">
                <a:latin typeface="Times New Roman" panose="02020603050405020304" pitchFamily="2" charset="0"/>
                <a:ea typeface="楷体" panose="02010609060101010101" pitchFamily="1" charset="-122"/>
              </a:rPr>
              <a:t>语言文字是文化的重要载体，是人们交流的工具。我国的通用语言文字是普通话和规范汉字，推广普及国家通用语言文字是宪法规定的责任。</a:t>
            </a:r>
            <a:endParaRPr lang="zh-CN" altLang="en-US" sz="2400" b="1">
              <a:latin typeface="Times New Roman" panose="02020603050405020304" pitchFamily="2" charset="0"/>
              <a:ea typeface="楷体" panose="02010609060101010101" pitchFamily="1" charset="-122"/>
            </a:endParaRPr>
          </a:p>
        </p:txBody>
      </p:sp>
      <p:sp>
        <p:nvSpPr>
          <p:cNvPr id="8196" name="矩形 8195"/>
          <p:cNvSpPr/>
          <p:nvPr/>
        </p:nvSpPr>
        <p:spPr>
          <a:xfrm>
            <a:off x="4294188" y="687388"/>
            <a:ext cx="3995737" cy="612775"/>
          </a:xfrm>
          <a:solidFill>
            <a:srgbClr val="000000"/>
          </a:solidFill>
          <a:ln cmpd="sng">
            <a:miter lim="800000"/>
          </a:ln>
        </p:spPr>
        <p:txBody>
          <a:bodyPr fromWordArt="1">
            <a:prstTxWarp prst="textPlain">
              <a:avLst/>
            </a:prstTxWarp>
          </a:bodyPr>
          <a:lstStyle/>
          <a:p>
            <a:pPr algn="ctr"/>
            <a:r>
              <a:rPr sz="3600" b="1">
                <a:ln cmpd="sng"/>
                <a:solidFill>
                  <a:srgbClr val="000000"/>
                </a:solidFill>
                <a:latin typeface="微软雅黑" panose="020B0503020204020204" pitchFamily="2" charset="-122"/>
              </a:rPr>
              <a:t>丰富多样的文字</a:t>
            </a:r>
            <a:endParaRPr sz="3600" b="1">
              <a:ln cmpd="sng"/>
              <a:solidFill>
                <a:srgbClr val="000000"/>
              </a:solidFill>
              <a:latin typeface="微软雅黑" panose="020B0503020204020204" pitchFamily="2" charset="-122"/>
            </a:endParaRPr>
          </a:p>
        </p:txBody>
      </p:sp>
      <p:sp>
        <p:nvSpPr>
          <p:cNvPr id="8197" name="矩形 8196"/>
          <p:cNvSpPr/>
          <p:nvPr/>
        </p:nvSpPr>
        <p:spPr>
          <a:xfrm>
            <a:off x="1511300" y="1817688"/>
            <a:ext cx="3382963" cy="517525"/>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楷体" panose="02010609060101010101" pitchFamily="1" charset="-122"/>
              </a:rPr>
              <a:t>我国的通用语言文字</a:t>
            </a:r>
            <a:endParaRPr lang="zh-CN" altLang="en-US" sz="2800" b="1">
              <a:latin typeface="Times New Roman" panose="02020603050405020304" pitchFamily="2" charset="0"/>
              <a:ea typeface="楷体" panose="02010609060101010101" pitchFamily="1" charset="-122"/>
            </a:endParaRPr>
          </a:p>
        </p:txBody>
      </p:sp>
      <p:pic>
        <p:nvPicPr>
          <p:cNvPr id="8198" name="图片 8197"/>
          <p:cNvPicPr>
            <a:picLocks noChangeAspect="1"/>
          </p:cNvPicPr>
          <p:nvPr/>
        </p:nvPicPr>
        <p:blipFill>
          <a:blip r:embed="rId1"/>
          <a:stretch>
            <a:fillRect/>
          </a:stretch>
        </p:blipFill>
        <p:spPr>
          <a:xfrm>
            <a:off x="6748463" y="1908175"/>
            <a:ext cx="3171825" cy="4143375"/>
          </a:xfrm>
          <a:prstGeom prst="rect">
            <a:avLst/>
          </a:prstGeom>
          <a:noFill/>
          <a:ln>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ppt_x"/>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 calcmode="lin" valueType="num">
                                      <p:cBhvr additive="base">
                                        <p:cTn id="13" dur="500" fill="hold"/>
                                        <p:tgtEl>
                                          <p:spTgt spid="8198"/>
                                        </p:tgtEl>
                                        <p:attrNameLst>
                                          <p:attrName>ppt_x</p:attrName>
                                        </p:attrNameLst>
                                      </p:cBhvr>
                                      <p:tavLst>
                                        <p:tav tm="0">
                                          <p:val>
                                            <p:strVal val="#ppt_x"/>
                                          </p:val>
                                        </p:tav>
                                        <p:tav tm="100000">
                                          <p:val>
                                            <p:strVal val="#ppt_x"/>
                                          </p:val>
                                        </p:tav>
                                      </p:tavLst>
                                    </p:anim>
                                    <p:anim calcmode="lin" valueType="num">
                                      <p:cBhvr additive="base">
                                        <p:cTn id="14"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文本框 1"/>
          <p:cNvSpPr/>
          <p:nvPr/>
        </p:nvSpPr>
        <p:spPr>
          <a:xfrm>
            <a:off x="1092200" y="2128838"/>
            <a:ext cx="5624513" cy="2719387"/>
          </a:xfrm>
          <a:prstGeom prst="rect">
            <a:avLst/>
          </a:prstGeom>
          <a:noFill/>
          <a:ln cmpd="sng">
            <a:solidFill>
              <a:schemeClr val="folHlink"/>
            </a:solidFill>
            <a:miter lim="800000"/>
          </a:ln>
        </p:spPr>
        <p:txBody>
          <a:bodyPr wrap="square"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nSpc>
                <a:spcPct val="115000"/>
              </a:lnSpc>
            </a:pPr>
            <a:r>
              <a:rPr lang="zh-CN" altLang="en-US" sz="3000" b="1">
                <a:latin typeface="Times New Roman" panose="02020603050405020304" pitchFamily="2" charset="0"/>
                <a:ea typeface="楷体" panose="02010609060101010101" pitchFamily="1" charset="-122"/>
              </a:rPr>
              <a:t>　</a:t>
            </a:r>
            <a:r>
              <a:rPr lang="en-US" altLang="en-US" sz="2400" b="1">
                <a:latin typeface="Times New Roman" panose="02020603050405020304" pitchFamily="2" charset="0"/>
                <a:ea typeface="楷体" panose="02010609060101010101" pitchFamily="1" charset="-122"/>
              </a:rPr>
              <a:t>《</a:t>
            </a:r>
            <a:r>
              <a:rPr lang="zh-CN" altLang="en-US" sz="2400" b="1">
                <a:latin typeface="Times New Roman" panose="02020603050405020304" pitchFamily="2" charset="0"/>
                <a:ea typeface="楷体" panose="02010609060101010101" pitchFamily="1" charset="-122"/>
              </a:rPr>
              <a:t>中华人民共和国国家通用语言文字法</a:t>
            </a:r>
            <a:r>
              <a:rPr lang="en-US" altLang="en-US" sz="2400" b="1">
                <a:latin typeface="Times New Roman" panose="02020603050405020304" pitchFamily="2" charset="0"/>
                <a:ea typeface="楷体" panose="02010609060101010101" pitchFamily="1" charset="-122"/>
              </a:rPr>
              <a:t>》</a:t>
            </a:r>
            <a:r>
              <a:rPr lang="zh-CN" altLang="en-US" sz="2400" b="1">
                <a:latin typeface="Times New Roman" panose="02020603050405020304" pitchFamily="2" charset="0"/>
                <a:ea typeface="楷体" panose="02010609060101010101" pitchFamily="1" charset="-122"/>
              </a:rPr>
              <a:t>明确规定：“国家推广普通话，推行规范汉字。”此外，我国还有藏文、蒙文、维吾尔文、朝鲜文等少数民族文字。这些文字都是中华民族智慧的结晶，反映了祖国悠久的历史和灿烂的文化。 </a:t>
            </a:r>
            <a:endParaRPr lang="zh-CN" altLang="en-US" sz="2400" b="1">
              <a:latin typeface="Times New Roman" panose="02020603050405020304" pitchFamily="2" charset="0"/>
              <a:ea typeface="楷体" panose="02010609060101010101" pitchFamily="1" charset="-122"/>
            </a:endParaRPr>
          </a:p>
        </p:txBody>
      </p:sp>
      <p:sp>
        <p:nvSpPr>
          <p:cNvPr id="9219" name="矩形 9218"/>
          <p:cNvSpPr/>
          <p:nvPr/>
        </p:nvSpPr>
        <p:spPr>
          <a:xfrm>
            <a:off x="4294188" y="687388"/>
            <a:ext cx="3995737" cy="61277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ln>
                <a:solidFill>
                  <a:srgbClr val="000000"/>
                </a:solidFill>
                <a:effectLst/>
                <a:latin typeface="微软雅黑" panose="020B0503020204020204" pitchFamily="2" charset="-122"/>
              </a:rPr>
              <a:t>丰富多样的文字</a:t>
            </a:r>
            <a:endParaRPr sz="3600" b="1">
              <a:ln cap="flat" cmpd="sng">
                <a:solidFill>
                  <a:prstClr val="black"/>
                </a:solidFill>
              </a:ln>
              <a:solidFill>
                <a:srgbClr val="000000"/>
              </a:solidFill>
              <a:effectLst/>
              <a:latin typeface="微软雅黑" panose="020B0503020204020204" pitchFamily="2" charset="-122"/>
            </a:endParaRPr>
          </a:p>
        </p:txBody>
      </p:sp>
      <p:pic>
        <p:nvPicPr>
          <p:cNvPr id="9220" name="图片 9219"/>
          <p:cNvPicPr>
            <a:picLocks noChangeAspect="1"/>
          </p:cNvPicPr>
          <p:nvPr/>
        </p:nvPicPr>
        <p:blipFill>
          <a:blip r:embed="rId1"/>
          <a:stretch>
            <a:fillRect/>
          </a:stretch>
        </p:blipFill>
        <p:spPr>
          <a:xfrm>
            <a:off x="6943725" y="1804988"/>
            <a:ext cx="3062288" cy="4200525"/>
          </a:xfrm>
          <a:prstGeom prst="rect">
            <a:avLst/>
          </a:prstGeom>
          <a:noFill/>
          <a:ln>
            <a:noFill/>
            <a:miter lim="800000"/>
            <a:headEnd/>
            <a:tailEnd/>
          </a:ln>
          <a:effectLst/>
        </p:spPr>
      </p:pic>
      <p:sp>
        <p:nvSpPr>
          <p:cNvPr id="9221" name="矩形 9220"/>
          <p:cNvSpPr/>
          <p:nvPr/>
        </p:nvSpPr>
        <p:spPr>
          <a:xfrm>
            <a:off x="722313" y="1441450"/>
            <a:ext cx="4094162" cy="519113"/>
          </a:xfrm>
          <a:prstGeom prst="rect">
            <a:avLst/>
          </a:prstGeom>
          <a:noFill/>
          <a:ln>
            <a:noFill/>
            <a:miter lim="800000"/>
          </a:ln>
        </p:spPr>
        <p:txBody>
          <a:bodyPr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楷体" panose="02010609060101010101" pitchFamily="1" charset="-122"/>
              </a:rPr>
              <a:t>推广普通话推行规范汉字</a:t>
            </a:r>
            <a:endParaRPr lang="zh-CN" altLang="en-US" sz="2800" b="1">
              <a:latin typeface="Times New Roman" panose="02020603050405020304" pitchFamily="2" charset="0"/>
              <a:ea typeface="楷体" panose="02010609060101010101" pitchFamily="1"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anim calcmode="lin" valueType="num">
                                      <p:cBhvr additive="base">
                                        <p:cTn id="13" dur="500" fill="hold"/>
                                        <p:tgtEl>
                                          <p:spTgt spid="9220"/>
                                        </p:tgtEl>
                                        <p:attrNameLst>
                                          <p:attrName>ppt_x</p:attrName>
                                        </p:attrNameLst>
                                      </p:cBhvr>
                                      <p:tavLst>
                                        <p:tav tm="0">
                                          <p:val>
                                            <p:strVal val="#ppt_x"/>
                                          </p:val>
                                        </p:tav>
                                        <p:tav tm="100000">
                                          <p:val>
                                            <p:strVal val="#ppt_x"/>
                                          </p:val>
                                        </p:tav>
                                      </p:tavLst>
                                    </p:anim>
                                    <p:anim calcmode="lin" valueType="num">
                                      <p:cBhvr additive="base">
                                        <p:cTn id="14"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组合 10241"/>
          <p:cNvGrpSpPr/>
          <p:nvPr/>
        </p:nvGrpSpPr>
        <p:grpSpPr>
          <a:xfrm>
            <a:off x="2209800" y="2297113"/>
            <a:ext cx="6975475" cy="4092575"/>
            <a:chOff x="0" y="0"/>
            <a:chExt cx="5988218" cy="4768175"/>
          </a:xfrm>
        </p:grpSpPr>
        <p:pic>
          <p:nvPicPr>
            <p:cNvPr id="10243" name="图片 4"/>
            <p:cNvPicPr>
              <a:picLocks noChangeAspect="1"/>
            </p:cNvPicPr>
            <p:nvPr/>
          </p:nvPicPr>
          <p:blipFill>
            <a:blip r:embed="rId1"/>
            <a:stretch>
              <a:fillRect/>
            </a:stretch>
          </p:blipFill>
          <p:spPr>
            <a:xfrm>
              <a:off x="3322730" y="0"/>
              <a:ext cx="2665488" cy="4768175"/>
            </a:xfrm>
            <a:prstGeom prst="rect">
              <a:avLst/>
            </a:prstGeom>
            <a:noFill/>
            <a:ln cmpd="sng">
              <a:solidFill>
                <a:schemeClr val="folHlink"/>
              </a:solidFill>
              <a:miter lim="800000"/>
              <a:headEnd/>
              <a:tailEnd/>
            </a:ln>
          </p:spPr>
        </p:pic>
        <p:sp>
          <p:nvSpPr>
            <p:cNvPr id="10244" name="文本框 5"/>
            <p:cNvSpPr/>
            <p:nvPr/>
          </p:nvSpPr>
          <p:spPr>
            <a:xfrm>
              <a:off x="0" y="59110"/>
              <a:ext cx="3249670" cy="492413"/>
            </a:xfrm>
            <a:prstGeom prst="rect">
              <a:avLst/>
            </a:prstGeom>
            <a:noFill/>
            <a:ln cmpd="sng">
              <a:solidFill>
                <a:schemeClr val="folHlink"/>
              </a:solidFill>
              <a:miter lim="800000"/>
            </a:ln>
          </p:spPr>
          <p:txBody>
            <a:bodyPr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r>
                <a:rPr lang="zh-CN" altLang="en-US" sz="2600" b="1">
                  <a:latin typeface="Times New Roman" panose="02020603050405020304" pitchFamily="2" charset="0"/>
                  <a:ea typeface="楷体" panose="02010609060101010101" pitchFamily="1" charset="-122"/>
                </a:rPr>
                <a:t>国家通用语言文字</a:t>
              </a:r>
              <a:endParaRPr lang="zh-CN" altLang="en-US" sz="2600" b="1">
                <a:latin typeface="Times New Roman" panose="02020603050405020304" pitchFamily="2" charset="0"/>
                <a:ea typeface="楷体" panose="02010609060101010101" pitchFamily="1" charset="-122"/>
              </a:endParaRPr>
            </a:p>
          </p:txBody>
        </p:sp>
        <p:sp>
          <p:nvSpPr>
            <p:cNvPr id="10245" name="文本框 5"/>
            <p:cNvSpPr/>
            <p:nvPr/>
          </p:nvSpPr>
          <p:spPr>
            <a:xfrm>
              <a:off x="0" y="661007"/>
              <a:ext cx="3249670" cy="492413"/>
            </a:xfrm>
            <a:prstGeom prst="rect">
              <a:avLst/>
            </a:prstGeom>
            <a:noFill/>
            <a:ln cmpd="sng">
              <a:solidFill>
                <a:schemeClr val="folHlink"/>
              </a:solidFill>
              <a:miter lim="800000"/>
            </a:ln>
          </p:spPr>
          <p:txBody>
            <a:bodyPr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r>
                <a:rPr lang="zh-CN" altLang="en-US" sz="2600" b="1">
                  <a:latin typeface="Times New Roman" panose="02020603050405020304" pitchFamily="2" charset="0"/>
                  <a:ea typeface="楷体" panose="02010609060101010101" pitchFamily="1" charset="-122"/>
                </a:rPr>
                <a:t>蒙文</a:t>
              </a:r>
              <a:endParaRPr lang="zh-CN" altLang="en-US" sz="2600" b="1">
                <a:latin typeface="Times New Roman" panose="02020603050405020304" pitchFamily="2" charset="0"/>
                <a:ea typeface="楷体" panose="02010609060101010101" pitchFamily="1" charset="-122"/>
              </a:endParaRPr>
            </a:p>
          </p:txBody>
        </p:sp>
        <p:sp>
          <p:nvSpPr>
            <p:cNvPr id="10246" name="文本框 5"/>
            <p:cNvSpPr/>
            <p:nvPr/>
          </p:nvSpPr>
          <p:spPr>
            <a:xfrm>
              <a:off x="0" y="1262904"/>
              <a:ext cx="3249670" cy="492413"/>
            </a:xfrm>
            <a:prstGeom prst="rect">
              <a:avLst/>
            </a:prstGeom>
            <a:noFill/>
            <a:ln cmpd="sng">
              <a:solidFill>
                <a:schemeClr val="folHlink"/>
              </a:solidFill>
              <a:miter lim="800000"/>
            </a:ln>
          </p:spPr>
          <p:txBody>
            <a:bodyPr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r>
                <a:rPr lang="zh-CN" altLang="en-US" sz="2600" b="1">
                  <a:latin typeface="Times New Roman" panose="02020603050405020304" pitchFamily="2" charset="0"/>
                  <a:ea typeface="楷体" panose="02010609060101010101" pitchFamily="1" charset="-122"/>
                </a:rPr>
                <a:t>藏文</a:t>
              </a:r>
              <a:endParaRPr lang="zh-CN" altLang="en-US" sz="2600" b="1">
                <a:latin typeface="Times New Roman" panose="02020603050405020304" pitchFamily="2" charset="0"/>
                <a:ea typeface="楷体" panose="02010609060101010101" pitchFamily="1" charset="-122"/>
              </a:endParaRPr>
            </a:p>
          </p:txBody>
        </p:sp>
        <p:sp>
          <p:nvSpPr>
            <p:cNvPr id="10247" name="文本框 5"/>
            <p:cNvSpPr/>
            <p:nvPr/>
          </p:nvSpPr>
          <p:spPr>
            <a:xfrm>
              <a:off x="0" y="1864801"/>
              <a:ext cx="3249670" cy="492413"/>
            </a:xfrm>
            <a:prstGeom prst="rect">
              <a:avLst/>
            </a:prstGeom>
            <a:noFill/>
            <a:ln cmpd="sng">
              <a:solidFill>
                <a:schemeClr val="folHlink"/>
              </a:solidFill>
              <a:miter lim="800000"/>
            </a:ln>
          </p:spPr>
          <p:txBody>
            <a:bodyPr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r>
                <a:rPr lang="zh-CN" altLang="en-US" sz="2600" b="1">
                  <a:latin typeface="Times New Roman" panose="02020603050405020304" pitchFamily="2" charset="0"/>
                  <a:ea typeface="楷体" panose="02010609060101010101" pitchFamily="1" charset="-122"/>
                </a:rPr>
                <a:t>维吾尔文</a:t>
              </a:r>
              <a:endParaRPr lang="zh-CN" altLang="en-US" sz="2600" b="1">
                <a:latin typeface="Times New Roman" panose="02020603050405020304" pitchFamily="2" charset="0"/>
                <a:ea typeface="楷体" panose="02010609060101010101" pitchFamily="1" charset="-122"/>
              </a:endParaRPr>
            </a:p>
          </p:txBody>
        </p:sp>
        <p:sp>
          <p:nvSpPr>
            <p:cNvPr id="10248" name="文本框 5"/>
            <p:cNvSpPr/>
            <p:nvPr/>
          </p:nvSpPr>
          <p:spPr>
            <a:xfrm>
              <a:off x="0" y="2466698"/>
              <a:ext cx="3249670" cy="492413"/>
            </a:xfrm>
            <a:prstGeom prst="rect">
              <a:avLst/>
            </a:prstGeom>
            <a:noFill/>
            <a:ln cmpd="sng">
              <a:solidFill>
                <a:schemeClr val="folHlink"/>
              </a:solidFill>
              <a:miter lim="800000"/>
            </a:ln>
          </p:spPr>
          <p:txBody>
            <a:bodyPr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r>
                <a:rPr lang="zh-CN" altLang="en-US" sz="2600" b="1">
                  <a:latin typeface="Times New Roman" panose="02020603050405020304" pitchFamily="2" charset="0"/>
                  <a:ea typeface="楷体" panose="02010609060101010101" pitchFamily="1" charset="-122"/>
                </a:rPr>
                <a:t>哈萨克文</a:t>
              </a:r>
              <a:endParaRPr lang="zh-CN" altLang="en-US" sz="2600" b="1">
                <a:latin typeface="Times New Roman" panose="02020603050405020304" pitchFamily="2" charset="0"/>
                <a:ea typeface="楷体" panose="02010609060101010101" pitchFamily="1" charset="-122"/>
              </a:endParaRPr>
            </a:p>
          </p:txBody>
        </p:sp>
        <p:sp>
          <p:nvSpPr>
            <p:cNvPr id="10249" name="文本框 5"/>
            <p:cNvSpPr/>
            <p:nvPr/>
          </p:nvSpPr>
          <p:spPr>
            <a:xfrm>
              <a:off x="0" y="3068595"/>
              <a:ext cx="3249670" cy="492413"/>
            </a:xfrm>
            <a:prstGeom prst="rect">
              <a:avLst/>
            </a:prstGeom>
            <a:noFill/>
            <a:ln cmpd="sng">
              <a:solidFill>
                <a:schemeClr val="folHlink"/>
              </a:solidFill>
              <a:miter lim="800000"/>
            </a:ln>
          </p:spPr>
          <p:txBody>
            <a:bodyPr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r>
                <a:rPr lang="zh-CN" altLang="en-US" sz="2600" b="1">
                  <a:latin typeface="Times New Roman" panose="02020603050405020304" pitchFamily="2" charset="0"/>
                  <a:ea typeface="楷体" panose="02010609060101010101" pitchFamily="1" charset="-122"/>
                </a:rPr>
                <a:t>朝鲜文</a:t>
              </a:r>
              <a:endParaRPr lang="zh-CN" altLang="en-US" sz="2600" b="1">
                <a:latin typeface="Times New Roman" panose="02020603050405020304" pitchFamily="2" charset="0"/>
                <a:ea typeface="楷体" panose="02010609060101010101" pitchFamily="1" charset="-122"/>
              </a:endParaRPr>
            </a:p>
          </p:txBody>
        </p:sp>
        <p:sp>
          <p:nvSpPr>
            <p:cNvPr id="10250" name="文本框 5"/>
            <p:cNvSpPr/>
            <p:nvPr/>
          </p:nvSpPr>
          <p:spPr>
            <a:xfrm>
              <a:off x="0" y="3670492"/>
              <a:ext cx="3249670" cy="492413"/>
            </a:xfrm>
            <a:prstGeom prst="rect">
              <a:avLst/>
            </a:prstGeom>
            <a:noFill/>
            <a:ln cmpd="sng">
              <a:solidFill>
                <a:schemeClr val="folHlink"/>
              </a:solidFill>
              <a:miter lim="800000"/>
            </a:ln>
          </p:spPr>
          <p:txBody>
            <a:bodyPr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r>
                <a:rPr lang="zh-CN" altLang="en-US" sz="2600" b="1">
                  <a:latin typeface="Times New Roman" panose="02020603050405020304" pitchFamily="2" charset="0"/>
                  <a:ea typeface="楷体" panose="02010609060101010101" pitchFamily="1" charset="-122"/>
                </a:rPr>
                <a:t>彝文</a:t>
              </a:r>
              <a:endParaRPr lang="zh-CN" altLang="en-US" sz="2600" b="1">
                <a:latin typeface="Times New Roman" panose="02020603050405020304" pitchFamily="2" charset="0"/>
                <a:ea typeface="楷体" panose="02010609060101010101" pitchFamily="1" charset="-122"/>
              </a:endParaRPr>
            </a:p>
          </p:txBody>
        </p:sp>
        <p:sp>
          <p:nvSpPr>
            <p:cNvPr id="10251" name="文本框 5"/>
            <p:cNvSpPr/>
            <p:nvPr/>
          </p:nvSpPr>
          <p:spPr>
            <a:xfrm>
              <a:off x="0" y="4272388"/>
              <a:ext cx="3249670" cy="492413"/>
            </a:xfrm>
            <a:prstGeom prst="rect">
              <a:avLst/>
            </a:prstGeom>
            <a:noFill/>
            <a:ln cmpd="sng">
              <a:solidFill>
                <a:schemeClr val="folHlink"/>
              </a:solidFill>
              <a:miter lim="800000"/>
            </a:ln>
          </p:spPr>
          <p:txBody>
            <a:bodyPr lIns="91458" tIns="45729" rIns="91458" bIns="45729">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r>
                <a:rPr lang="zh-CN" altLang="en-US" sz="2600" b="1">
                  <a:latin typeface="Times New Roman" panose="02020603050405020304" pitchFamily="2" charset="0"/>
                  <a:ea typeface="楷体" panose="02010609060101010101" pitchFamily="1" charset="-122"/>
                </a:rPr>
                <a:t>壮文</a:t>
              </a:r>
              <a:endParaRPr lang="zh-CN" altLang="en-US" sz="2600" b="1">
                <a:latin typeface="Times New Roman" panose="02020603050405020304" pitchFamily="2" charset="0"/>
                <a:ea typeface="楷体" panose="02010609060101010101" pitchFamily="1" charset="-122"/>
              </a:endParaRPr>
            </a:p>
          </p:txBody>
        </p:sp>
      </p:grpSp>
      <p:grpSp>
        <p:nvGrpSpPr>
          <p:cNvPr id="10252" name="组合 10251"/>
          <p:cNvGrpSpPr/>
          <p:nvPr/>
        </p:nvGrpSpPr>
        <p:grpSpPr>
          <a:xfrm>
            <a:off x="244475" y="503238"/>
            <a:ext cx="2316163" cy="581025"/>
            <a:chOff x="0" y="0"/>
            <a:chExt cx="1929088" cy="503931"/>
          </a:xfrm>
        </p:grpSpPr>
        <p:pic>
          <p:nvPicPr>
            <p:cNvPr id="10253" name="图片 5"/>
            <p:cNvPicPr>
              <a:picLocks noChangeAspect="1"/>
            </p:cNvPicPr>
            <p:nvPr/>
          </p:nvPicPr>
          <p:blipFill>
            <a:blip r:embed="rId2"/>
            <a:stretch>
              <a:fillRect/>
            </a:stretch>
          </p:blipFill>
          <p:spPr>
            <a:xfrm>
              <a:off x="0" y="0"/>
              <a:ext cx="1929088" cy="503931"/>
            </a:xfrm>
            <a:prstGeom prst="rect">
              <a:avLst/>
            </a:prstGeom>
            <a:noFill/>
            <a:ln>
              <a:noFill/>
              <a:miter lim="800000"/>
              <a:headEnd/>
              <a:tailEnd/>
            </a:ln>
          </p:spPr>
        </p:pic>
        <p:sp>
          <p:nvSpPr>
            <p:cNvPr id="10254" name="TextBox 13"/>
            <p:cNvSpPr/>
            <p:nvPr/>
          </p:nvSpPr>
          <p:spPr>
            <a:xfrm>
              <a:off x="408061" y="21134"/>
              <a:ext cx="1112964" cy="462365"/>
            </a:xfrm>
            <a:prstGeom prst="rect">
              <a:avLst/>
            </a:prstGeom>
            <a:noFill/>
            <a:ln>
              <a:noFill/>
              <a:miter lim="800000"/>
            </a:ln>
          </p:spPr>
          <p:txBody>
            <a:bodyPr wrap="non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latin typeface="Arial" panose="020B0604020202020204"/>
                  <a:ea typeface="微软雅黑" panose="020B0503020204020204" pitchFamily="2" charset="-122"/>
                </a:rPr>
                <a:t>阅读角</a:t>
              </a:r>
              <a:endParaRPr lang="zh-CN" altLang="en-US" sz="2800" b="1">
                <a:latin typeface="Arial" panose="020B0604020202020204"/>
                <a:ea typeface="微软雅黑" panose="020B0503020204020204" pitchFamily="2" charset="-122"/>
              </a:endParaRPr>
            </a:p>
          </p:txBody>
        </p:sp>
      </p:grpSp>
      <p:sp>
        <p:nvSpPr>
          <p:cNvPr id="10255" name="矩形 10254"/>
          <p:cNvSpPr/>
          <p:nvPr/>
        </p:nvSpPr>
        <p:spPr>
          <a:xfrm>
            <a:off x="4294188" y="687388"/>
            <a:ext cx="3995737" cy="61277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ln>
                <a:solidFill>
                  <a:srgbClr val="000000"/>
                </a:solidFill>
                <a:effectLst/>
                <a:latin typeface="微软雅黑" panose="020B0503020204020204" pitchFamily="2" charset="-122"/>
              </a:rPr>
              <a:t>丰富多样的文字</a:t>
            </a:r>
            <a:endParaRPr sz="3600" b="1">
              <a:ln cap="flat" cmpd="sng">
                <a:solidFill>
                  <a:prstClr val="black"/>
                </a:solidFill>
              </a:ln>
              <a:solidFill>
                <a:srgbClr val="000000"/>
              </a:solidFill>
              <a:effectLst/>
              <a:latin typeface="微软雅黑" panose="020B0503020204020204" pitchFamily="2" charset="-122"/>
            </a:endParaRPr>
          </a:p>
        </p:txBody>
      </p:sp>
      <p:sp>
        <p:nvSpPr>
          <p:cNvPr id="10256" name="矩形 10255"/>
          <p:cNvSpPr/>
          <p:nvPr/>
        </p:nvSpPr>
        <p:spPr>
          <a:xfrm>
            <a:off x="1338263" y="1557338"/>
            <a:ext cx="2671762" cy="51752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微软雅黑" panose="020B0503020204020204" pitchFamily="2" charset="-122"/>
              </a:rPr>
              <a:t>灿烂的民族文字</a:t>
            </a:r>
            <a:endParaRPr lang="zh-CN" altLang="en-US" sz="2800" b="1">
              <a:latin typeface="Times New Roman" panose="02020603050405020304" pitchFamily="2" charset="0"/>
              <a:ea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组合 11265"/>
          <p:cNvGrpSpPr/>
          <p:nvPr/>
        </p:nvGrpSpPr>
        <p:grpSpPr>
          <a:xfrm>
            <a:off x="1852613" y="2700338"/>
            <a:ext cx="5487987" cy="1619250"/>
            <a:chOff x="0" y="0"/>
            <a:chExt cx="5490774" cy="1620659"/>
          </a:xfrm>
        </p:grpSpPr>
        <p:pic>
          <p:nvPicPr>
            <p:cNvPr id="11267" name="组合 41"/>
            <p:cNvPicPr/>
            <p:nvPr/>
          </p:nvPicPr>
          <p:blipFill>
            <a:blip r:embed="rId1"/>
            <a:stretch>
              <a:fillRect/>
            </a:stretch>
          </p:blipFill>
          <p:spPr>
            <a:xfrm>
              <a:off x="-44460" y="-22477"/>
              <a:ext cx="5579058" cy="1706691"/>
            </a:xfrm>
            <a:prstGeom prst="rect">
              <a:avLst/>
            </a:prstGeom>
            <a:noFill/>
            <a:ln>
              <a:noFill/>
              <a:miter lim="800000"/>
              <a:headEnd/>
              <a:tailEnd/>
            </a:ln>
          </p:spPr>
        </p:pic>
        <p:sp>
          <p:nvSpPr>
            <p:cNvPr id="11268" name="TextBox 16"/>
            <p:cNvSpPr/>
            <p:nvPr/>
          </p:nvSpPr>
          <p:spPr>
            <a:xfrm>
              <a:off x="100269" y="54619"/>
              <a:ext cx="5105422" cy="1533352"/>
            </a:xfrm>
            <a:prstGeom prst="rect">
              <a:avLst/>
            </a:prstGeom>
            <a:noFill/>
            <a:ln>
              <a:noFill/>
              <a:miter lim="800000"/>
            </a:ln>
          </p:spPr>
          <p:txBody>
            <a:bodyPr>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nSpc>
                  <a:spcPct val="120000"/>
                </a:lnSpc>
              </a:pPr>
              <a:r>
                <a:rPr lang="zh-CN" altLang="en-US" sz="2600" b="1">
                  <a:latin typeface="Times New Roman" panose="02020603050405020304" pitchFamily="2" charset="0"/>
                  <a:ea typeface="楷体" panose="02010609060101010101" pitchFamily="1" charset="-122"/>
                </a:rPr>
                <a:t>　　在人民币上，印有五种民族</a:t>
              </a:r>
              <a:endParaRPr lang="en-US" altLang="en-US" sz="2600" b="1">
                <a:latin typeface="Times New Roman" panose="02020603050405020304" pitchFamily="2" charset="0"/>
                <a:ea typeface="楷体" panose="02010609060101010101" pitchFamily="1" charset="-122"/>
              </a:endParaRPr>
            </a:p>
            <a:p>
              <a:pPr marL="0" lvl="0" indent="0">
                <a:lnSpc>
                  <a:spcPct val="120000"/>
                </a:lnSpc>
              </a:pPr>
              <a:r>
                <a:rPr lang="zh-CN" altLang="en-US" sz="2600" b="1">
                  <a:latin typeface="Times New Roman" panose="02020603050405020304" pitchFamily="2" charset="0"/>
                  <a:ea typeface="楷体" panose="02010609060101010101" pitchFamily="1" charset="-122"/>
                </a:rPr>
                <a:t>文字。你能辨认出来吗？你还知</a:t>
              </a:r>
              <a:endParaRPr lang="en-US" altLang="en-US" sz="2600" b="1">
                <a:latin typeface="Times New Roman" panose="02020603050405020304" pitchFamily="2" charset="0"/>
                <a:ea typeface="楷体" panose="02010609060101010101" pitchFamily="1" charset="-122"/>
              </a:endParaRPr>
            </a:p>
            <a:p>
              <a:pPr marL="0" lvl="0" indent="0">
                <a:lnSpc>
                  <a:spcPct val="120000"/>
                </a:lnSpc>
              </a:pPr>
              <a:r>
                <a:rPr lang="zh-CN" altLang="en-US" sz="2600" b="1">
                  <a:latin typeface="Times New Roman" panose="02020603050405020304" pitchFamily="2" charset="0"/>
                  <a:ea typeface="楷体" panose="02010609060101010101" pitchFamily="1" charset="-122"/>
                </a:rPr>
                <a:t>道我国其他的文字吗？说说看。</a:t>
              </a:r>
              <a:endParaRPr lang="zh-CN" altLang="en-US" sz="2600" b="1">
                <a:latin typeface="Times New Roman" panose="02020603050405020304" pitchFamily="2" charset="0"/>
                <a:ea typeface="楷体" panose="02010609060101010101" pitchFamily="1" charset="-122"/>
              </a:endParaRPr>
            </a:p>
          </p:txBody>
        </p:sp>
      </p:grpSp>
      <p:pic>
        <p:nvPicPr>
          <p:cNvPr id="11269" name="Picture 2" descr="C:\Users\haoxurui\Desktop\第一单元\第2课\图片27.png"/>
          <p:cNvPicPr>
            <a:picLocks noChangeAspect="1"/>
          </p:cNvPicPr>
          <p:nvPr/>
        </p:nvPicPr>
        <p:blipFill>
          <a:blip r:embed="rId2"/>
          <a:stretch>
            <a:fillRect/>
          </a:stretch>
        </p:blipFill>
        <p:spPr>
          <a:xfrm>
            <a:off x="7285038" y="2276475"/>
            <a:ext cx="2036762" cy="2519363"/>
          </a:xfrm>
          <a:prstGeom prst="rect">
            <a:avLst/>
          </a:prstGeom>
          <a:noFill/>
          <a:ln>
            <a:noFill/>
            <a:miter lim="800000"/>
            <a:headEnd/>
            <a:tailEnd/>
          </a:ln>
        </p:spPr>
      </p:pic>
      <p:grpSp>
        <p:nvGrpSpPr>
          <p:cNvPr id="11270" name="组合 11269"/>
          <p:cNvGrpSpPr/>
          <p:nvPr/>
        </p:nvGrpSpPr>
        <p:grpSpPr>
          <a:xfrm>
            <a:off x="244475" y="503238"/>
            <a:ext cx="2316163" cy="581025"/>
            <a:chOff x="0" y="0"/>
            <a:chExt cx="1929088" cy="503931"/>
          </a:xfrm>
        </p:grpSpPr>
        <p:pic>
          <p:nvPicPr>
            <p:cNvPr id="11271" name="图片 5"/>
            <p:cNvPicPr>
              <a:picLocks noChangeAspect="1"/>
            </p:cNvPicPr>
            <p:nvPr/>
          </p:nvPicPr>
          <p:blipFill>
            <a:blip r:embed="rId3"/>
            <a:stretch>
              <a:fillRect/>
            </a:stretch>
          </p:blipFill>
          <p:spPr>
            <a:xfrm>
              <a:off x="0" y="0"/>
              <a:ext cx="1929088" cy="503931"/>
            </a:xfrm>
            <a:prstGeom prst="rect">
              <a:avLst/>
            </a:prstGeom>
            <a:noFill/>
            <a:ln>
              <a:noFill/>
              <a:miter lim="800000"/>
              <a:headEnd/>
              <a:tailEnd/>
            </a:ln>
            <a:effectLst/>
          </p:spPr>
        </p:pic>
        <p:sp>
          <p:nvSpPr>
            <p:cNvPr id="11272" name="TextBox 13"/>
            <p:cNvSpPr/>
            <p:nvPr/>
          </p:nvSpPr>
          <p:spPr>
            <a:xfrm>
              <a:off x="408061" y="21134"/>
              <a:ext cx="1112964" cy="46236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latin typeface="Arial" panose="020B0604020202020204"/>
                  <a:ea typeface="微软雅黑" panose="020B0503020204020204" pitchFamily="2" charset="-122"/>
                </a:rPr>
                <a:t>阅读角</a:t>
              </a:r>
              <a:endParaRPr lang="zh-CN" altLang="en-US" sz="2800" b="1">
                <a:latin typeface="Arial" panose="020B0604020202020204"/>
                <a:ea typeface="微软雅黑" panose="020B0503020204020204" pitchFamily="2" charset="-122"/>
              </a:endParaRPr>
            </a:p>
          </p:txBody>
        </p:sp>
      </p:grpSp>
      <p:sp>
        <p:nvSpPr>
          <p:cNvPr id="11273" name="矩形 11272"/>
          <p:cNvSpPr/>
          <p:nvPr/>
        </p:nvSpPr>
        <p:spPr>
          <a:xfrm>
            <a:off x="4294188" y="687388"/>
            <a:ext cx="3995737" cy="61277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ln>
                <a:solidFill>
                  <a:srgbClr val="000000"/>
                </a:solidFill>
                <a:effectLst/>
                <a:latin typeface="微软雅黑" panose="020B0503020204020204" pitchFamily="2" charset="-122"/>
              </a:rPr>
              <a:t>丰富多样的文字</a:t>
            </a:r>
            <a:endParaRPr sz="3600" b="1">
              <a:ln cap="flat" cmpd="sng">
                <a:solidFill>
                  <a:prstClr val="black"/>
                </a:solidFill>
              </a:ln>
              <a:solidFill>
                <a:srgbClr val="000000"/>
              </a:solidFill>
              <a:effectLst/>
              <a:latin typeface="微软雅黑" panose="020B0503020204020204" pitchFamily="2" charset="-122"/>
            </a:endParaRPr>
          </a:p>
        </p:txBody>
      </p:sp>
      <p:sp>
        <p:nvSpPr>
          <p:cNvPr id="11274" name="矩形 11273"/>
          <p:cNvSpPr/>
          <p:nvPr/>
        </p:nvSpPr>
        <p:spPr>
          <a:xfrm>
            <a:off x="587375" y="1687513"/>
            <a:ext cx="5580063" cy="517525"/>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微软雅黑" panose="020B0503020204020204" pitchFamily="2" charset="-122"/>
              </a:rPr>
              <a:t>认识人民币上五种民族文字</a:t>
            </a:r>
            <a:endParaRPr lang="zh-CN" altLang="en-US" sz="2800" b="1">
              <a:latin typeface="Times New Roman" panose="02020603050405020304" pitchFamily="2" charset="0"/>
              <a:ea typeface="微软雅黑" panose="020B0503020204020204" pitchFamily="2" charset="-122"/>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ppt_x"/>
                                          </p:val>
                                        </p:tav>
                                        <p:tav tm="100000">
                                          <p:val>
                                            <p:strVal val="#ppt_x"/>
                                          </p:val>
                                        </p:tav>
                                      </p:tavLst>
                                    </p:anim>
                                    <p:anim calcmode="lin" valueType="num">
                                      <p:cBhvr additive="base">
                                        <p:cTn id="8" dur="500" fill="hold"/>
                                        <p:tgtEl>
                                          <p:spTgt spid="112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additive="base">
                                        <p:cTn id="11" dur="500" fill="hold"/>
                                        <p:tgtEl>
                                          <p:spTgt spid="11266"/>
                                        </p:tgtEl>
                                        <p:attrNameLst>
                                          <p:attrName>ppt_x</p:attrName>
                                        </p:attrNameLst>
                                      </p:cBhvr>
                                      <p:tavLst>
                                        <p:tav tm="0">
                                          <p:val>
                                            <p:strVal val="#ppt_x"/>
                                          </p:val>
                                        </p:tav>
                                        <p:tav tm="100000">
                                          <p:val>
                                            <p:strVal val="#ppt_x"/>
                                          </p:val>
                                        </p:tav>
                                      </p:tavLst>
                                    </p:anim>
                                    <p:anim calcmode="lin" valueType="num">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组合 12289"/>
          <p:cNvGrpSpPr/>
          <p:nvPr/>
        </p:nvGrpSpPr>
        <p:grpSpPr>
          <a:xfrm>
            <a:off x="5507038" y="2120900"/>
            <a:ext cx="5481637" cy="3235325"/>
            <a:chOff x="0" y="0"/>
            <a:chExt cx="10130972" cy="2414783"/>
          </a:xfrm>
        </p:grpSpPr>
        <p:sp>
          <p:nvSpPr>
            <p:cNvPr id="12291" name="矩形: 圆角 3"/>
            <p:cNvSpPr/>
            <p:nvPr/>
          </p:nvSpPr>
          <p:spPr>
            <a:xfrm>
              <a:off x="0" y="0"/>
              <a:ext cx="10130972" cy="2414783"/>
            </a:xfrm>
            <a:prstGeom prst="roundRect">
              <a:avLst>
                <a:gd name="adj" fmla="val 16667"/>
              </a:avLst>
            </a:prstGeom>
            <a:noFill/>
            <a:ln>
              <a:noFill/>
              <a:miter lim="800000"/>
            </a:ln>
          </p:spPr>
          <p:txBody>
            <a:bodyPr anchor="ctr" anchorCtr="0"/>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lnSpc>
                  <a:spcPct val="100000"/>
                </a:lnSpc>
              </a:pPr>
              <a:endParaRPr>
                <a:solidFill>
                  <a:srgbClr val="FFFFFF"/>
                </a:solidFill>
              </a:endParaRPr>
            </a:p>
          </p:txBody>
        </p:sp>
        <p:sp>
          <p:nvSpPr>
            <p:cNvPr id="12292" name="文本框 1"/>
            <p:cNvSpPr/>
            <p:nvPr/>
          </p:nvSpPr>
          <p:spPr>
            <a:xfrm>
              <a:off x="369635" y="196176"/>
              <a:ext cx="9478788" cy="2012859"/>
            </a:xfrm>
            <a:prstGeom prst="rect">
              <a:avLst/>
            </a:prstGeom>
            <a:noFill/>
            <a:ln cmpd="sng">
              <a:solidFill>
                <a:schemeClr val="folHlink"/>
              </a:solidFill>
              <a:miter lim="800000"/>
            </a:ln>
          </p:spPr>
          <p:txBody>
            <a:bodyPr wrap="square">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nSpc>
                  <a:spcPct val="130000"/>
                </a:lnSpc>
              </a:pPr>
              <a:r>
                <a:rPr lang="zh-CN" altLang="en-US" sz="2400">
                  <a:solidFill>
                    <a:srgbClr val="000000"/>
                  </a:solidFill>
                  <a:latin typeface="黑体" panose="02010609060101010101" charset="-122"/>
                  <a:ea typeface="黑体" panose="02010609060101010101" charset="-122"/>
                  <a:sym typeface="黑体" panose="02010609060101010101" charset="-122"/>
                </a:rPr>
                <a:t>　　</a:t>
              </a:r>
              <a:r>
                <a:rPr lang="zh-CN" altLang="en-US" sz="2000">
                  <a:solidFill>
                    <a:srgbClr val="000000"/>
                  </a:solidFill>
                  <a:latin typeface="黑体" panose="02010609060101010101" charset="-122"/>
                  <a:ea typeface="黑体" panose="02010609060101010101" charset="-122"/>
                  <a:sym typeface="黑体" panose="02010609060101010101" charset="-122"/>
                </a:rPr>
                <a:t>人民币上，印有五种民族文字。以</a:t>
              </a:r>
              <a:r>
                <a:rPr lang="en-US" altLang="en-US" sz="2000">
                  <a:solidFill>
                    <a:srgbClr val="000000"/>
                  </a:solidFill>
                  <a:latin typeface="黑体" panose="02010609060101010101" charset="-122"/>
                  <a:ea typeface="黑体" panose="02010609060101010101" charset="-122"/>
                  <a:sym typeface="黑体" panose="02010609060101010101" charset="-122"/>
                </a:rPr>
                <a:t>10</a:t>
              </a:r>
              <a:r>
                <a:rPr lang="zh-CN" altLang="en-US" sz="2000">
                  <a:solidFill>
                    <a:srgbClr val="000000"/>
                  </a:solidFill>
                  <a:latin typeface="黑体" panose="02010609060101010101" charset="-122"/>
                  <a:ea typeface="黑体" panose="02010609060101010101" charset="-122"/>
                  <a:sym typeface="黑体" panose="02010609060101010101" charset="-122"/>
                </a:rPr>
                <a:t>元面额为例，正面有汉字“中国人民银行”，背面右上角第一行是大写的汉语拼音，其他四种文字分别是蒙文、藏文、维吾尔文和壮文。这五种民族文字都是“中国人民银行” 的意思。</a:t>
              </a:r>
              <a:endParaRPr lang="zh-CN" altLang="en-US" sz="2000">
                <a:solidFill>
                  <a:srgbClr val="000000"/>
                </a:solidFill>
                <a:latin typeface="黑体" panose="02010609060101010101" charset="-122"/>
                <a:ea typeface="黑体" panose="02010609060101010101" charset="-122"/>
                <a:sym typeface="黑体" panose="02010609060101010101" charset="-122"/>
              </a:endParaRPr>
            </a:p>
          </p:txBody>
        </p:sp>
      </p:grpSp>
      <p:pic>
        <p:nvPicPr>
          <p:cNvPr id="12293" name="图片 2"/>
          <p:cNvPicPr/>
          <p:nvPr/>
        </p:nvPicPr>
        <p:blipFill>
          <a:blip r:embed="rId1"/>
          <a:stretch>
            <a:fillRect/>
          </a:stretch>
        </p:blipFill>
        <p:spPr>
          <a:xfrm>
            <a:off x="892175" y="2032000"/>
            <a:ext cx="4613275" cy="4175125"/>
          </a:xfrm>
          <a:prstGeom prst="rect">
            <a:avLst/>
          </a:prstGeom>
          <a:noFill/>
          <a:ln>
            <a:noFill/>
            <a:miter lim="800000"/>
            <a:headEnd/>
            <a:tailEnd/>
          </a:ln>
        </p:spPr>
      </p:pic>
      <p:sp>
        <p:nvSpPr>
          <p:cNvPr id="12294" name="矩形 12293"/>
          <p:cNvSpPr/>
          <p:nvPr/>
        </p:nvSpPr>
        <p:spPr>
          <a:xfrm>
            <a:off x="4294188" y="687388"/>
            <a:ext cx="3995737" cy="61277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ln>
                <a:solidFill>
                  <a:srgbClr val="000000"/>
                </a:solidFill>
                <a:effectLst/>
                <a:latin typeface="微软雅黑" panose="020B0503020204020204" pitchFamily="2" charset="-122"/>
              </a:rPr>
              <a:t>丰富多样的文字</a:t>
            </a:r>
            <a:endParaRPr sz="3600" b="1">
              <a:ln cap="flat" cmpd="sng">
                <a:solidFill>
                  <a:prstClr val="black"/>
                </a:solidFill>
              </a:ln>
              <a:solidFill>
                <a:srgbClr val="000000"/>
              </a:solidFill>
              <a:effectLst/>
              <a:latin typeface="微软雅黑" panose="020B0503020204020204" pitchFamily="2" charset="-122"/>
            </a:endParaRPr>
          </a:p>
        </p:txBody>
      </p:sp>
      <p:sp>
        <p:nvSpPr>
          <p:cNvPr id="12295" name="矩形 12294"/>
          <p:cNvSpPr/>
          <p:nvPr/>
        </p:nvSpPr>
        <p:spPr>
          <a:xfrm>
            <a:off x="515938" y="1266825"/>
            <a:ext cx="4368800" cy="519113"/>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微软雅黑" panose="020B0503020204020204" pitchFamily="2" charset="-122"/>
              </a:rPr>
              <a:t>人民币上五种民族文字</a:t>
            </a:r>
            <a:endParaRPr lang="zh-CN" altLang="en-US">
              <a:ea typeface="微软雅黑" panose="020B0503020204020204" pitchFamily="2" charset="-122"/>
            </a:endParaRPr>
          </a:p>
        </p:txBody>
      </p:sp>
      <p:grpSp>
        <p:nvGrpSpPr>
          <p:cNvPr id="12296" name="组合 12295"/>
          <p:cNvGrpSpPr/>
          <p:nvPr/>
        </p:nvGrpSpPr>
        <p:grpSpPr>
          <a:xfrm>
            <a:off x="244475" y="503238"/>
            <a:ext cx="2316163" cy="581025"/>
            <a:chOff x="0" y="0"/>
            <a:chExt cx="1929088" cy="503931"/>
          </a:xfrm>
        </p:grpSpPr>
        <p:pic>
          <p:nvPicPr>
            <p:cNvPr id="12297" name="图片 5"/>
            <p:cNvPicPr>
              <a:picLocks noChangeAspect="1"/>
            </p:cNvPicPr>
            <p:nvPr/>
          </p:nvPicPr>
          <p:blipFill>
            <a:blip r:embed="rId2"/>
            <a:stretch>
              <a:fillRect/>
            </a:stretch>
          </p:blipFill>
          <p:spPr>
            <a:xfrm>
              <a:off x="0" y="0"/>
              <a:ext cx="1929088" cy="503931"/>
            </a:xfrm>
            <a:prstGeom prst="rect">
              <a:avLst/>
            </a:prstGeom>
            <a:noFill/>
            <a:ln>
              <a:noFill/>
              <a:miter lim="800000"/>
              <a:headEnd/>
              <a:tailEnd/>
            </a:ln>
            <a:effectLst/>
          </p:spPr>
        </p:pic>
        <p:sp>
          <p:nvSpPr>
            <p:cNvPr id="12298" name="TextBox 13"/>
            <p:cNvSpPr/>
            <p:nvPr/>
          </p:nvSpPr>
          <p:spPr>
            <a:xfrm>
              <a:off x="408061" y="21134"/>
              <a:ext cx="1112964" cy="46236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latin typeface="Arial" panose="020B0604020202020204"/>
                  <a:ea typeface="微软雅黑" panose="020B0503020204020204" pitchFamily="2" charset="-122"/>
                </a:rPr>
                <a:t>阅读角</a:t>
              </a:r>
              <a:endParaRPr lang="zh-CN" altLang="en-US" sz="2800" b="1">
                <a:latin typeface="Arial" panose="020B0604020202020204"/>
                <a:ea typeface="微软雅黑" panose="020B0503020204020204"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7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filter="">
                                      <p:cBhvr>
                                        <p:cTn id="7" dur="500" fill="hold"/>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 calcmode="lin" valueType="num">
                                      <p:cBhvr additive="base">
                                        <p:cTn id="12" dur="500" fill="hold"/>
                                        <p:tgtEl>
                                          <p:spTgt spid="12290"/>
                                        </p:tgtEl>
                                        <p:attrNameLst>
                                          <p:attrName>ppt_x</p:attrName>
                                        </p:attrNameLst>
                                      </p:cBhvr>
                                      <p:tavLst>
                                        <p:tav tm="0">
                                          <p:val>
                                            <p:strVal val="#ppt_x"/>
                                          </p:val>
                                        </p:tav>
                                        <p:tav tm="100000">
                                          <p:val>
                                            <p:strVal val="#ppt_x"/>
                                          </p:val>
                                        </p:tav>
                                      </p:tavLst>
                                    </p:anim>
                                    <p:anim calcmode="lin" valueType="num">
                                      <p:cBhvr additive="base">
                                        <p:cTn id="13"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16" descr="JPEG图像-A5A3A9E5C6EB-2"/>
          <p:cNvPicPr>
            <a:picLocks noChangeAspect="1"/>
          </p:cNvPicPr>
          <p:nvPr/>
        </p:nvPicPr>
        <p:blipFill>
          <a:blip r:embed="rId1"/>
          <a:srcRect l="33542" t="42893" r="40406" b="39461"/>
          <a:stretch>
            <a:fillRect/>
          </a:stretch>
        </p:blipFill>
        <p:spPr>
          <a:xfrm rot="5400000">
            <a:off x="4175125" y="723900"/>
            <a:ext cx="1616075" cy="3228975"/>
          </a:xfrm>
          <a:prstGeom prst="rect">
            <a:avLst/>
          </a:prstGeom>
          <a:noFill/>
          <a:ln>
            <a:noFill/>
            <a:miter lim="800000"/>
            <a:headEnd/>
            <a:tailEnd/>
          </a:ln>
          <a:effectLst/>
        </p:spPr>
      </p:pic>
      <p:pic>
        <p:nvPicPr>
          <p:cNvPr id="13315" name="图片 9"/>
          <p:cNvPicPr>
            <a:picLocks noChangeAspect="1"/>
          </p:cNvPicPr>
          <p:nvPr/>
        </p:nvPicPr>
        <p:blipFill>
          <a:blip r:embed="rId2"/>
          <a:srcRect l="52731" t="12940" r="9537" b="76158"/>
          <a:stretch>
            <a:fillRect/>
          </a:stretch>
        </p:blipFill>
        <p:spPr>
          <a:xfrm>
            <a:off x="1011238" y="3724275"/>
            <a:ext cx="10718800" cy="1541463"/>
          </a:xfrm>
          <a:prstGeom prst="rect">
            <a:avLst/>
          </a:prstGeom>
          <a:noFill/>
          <a:ln>
            <a:noFill/>
            <a:miter lim="800000"/>
            <a:headEnd/>
            <a:tailEnd/>
          </a:ln>
          <a:effectLst/>
        </p:spPr>
      </p:pic>
      <p:pic>
        <p:nvPicPr>
          <p:cNvPr id="13316" name="图片 6"/>
          <p:cNvPicPr>
            <a:picLocks noChangeAspect="1"/>
          </p:cNvPicPr>
          <p:nvPr/>
        </p:nvPicPr>
        <p:blipFill>
          <a:blip r:embed="rId3"/>
          <a:stretch>
            <a:fillRect/>
          </a:stretch>
        </p:blipFill>
        <p:spPr>
          <a:xfrm>
            <a:off x="6988175" y="2962275"/>
            <a:ext cx="2646363" cy="1079500"/>
          </a:xfrm>
          <a:prstGeom prst="rect">
            <a:avLst/>
          </a:prstGeom>
          <a:noFill/>
          <a:ln>
            <a:noFill/>
            <a:miter lim="800000"/>
            <a:headEnd/>
            <a:tailEnd/>
          </a:ln>
          <a:effectLst/>
        </p:spPr>
      </p:pic>
      <p:pic>
        <p:nvPicPr>
          <p:cNvPr id="13317" name="图片 13"/>
          <p:cNvPicPr>
            <a:picLocks noChangeAspect="1"/>
          </p:cNvPicPr>
          <p:nvPr/>
        </p:nvPicPr>
        <p:blipFill>
          <a:blip r:embed="rId4"/>
          <a:stretch>
            <a:fillRect/>
          </a:stretch>
        </p:blipFill>
        <p:spPr>
          <a:xfrm>
            <a:off x="1279525" y="2859088"/>
            <a:ext cx="2520950" cy="1081087"/>
          </a:xfrm>
          <a:prstGeom prst="rect">
            <a:avLst/>
          </a:prstGeom>
          <a:noFill/>
          <a:ln>
            <a:noFill/>
            <a:miter lim="800000"/>
            <a:headEnd/>
            <a:tailEnd/>
          </a:ln>
          <a:effectLst/>
        </p:spPr>
      </p:pic>
      <p:pic>
        <p:nvPicPr>
          <p:cNvPr id="13318" name="图片 18"/>
          <p:cNvPicPr>
            <a:picLocks noChangeAspect="1"/>
          </p:cNvPicPr>
          <p:nvPr/>
        </p:nvPicPr>
        <p:blipFill>
          <a:blip r:embed="rId5"/>
          <a:stretch>
            <a:fillRect/>
          </a:stretch>
        </p:blipFill>
        <p:spPr>
          <a:xfrm>
            <a:off x="7708900" y="4967288"/>
            <a:ext cx="2784475" cy="1079500"/>
          </a:xfrm>
          <a:prstGeom prst="rect">
            <a:avLst/>
          </a:prstGeom>
          <a:noFill/>
          <a:ln>
            <a:noFill/>
            <a:miter lim="800000"/>
            <a:headEnd/>
            <a:tailEnd/>
          </a:ln>
          <a:effectLst/>
        </p:spPr>
      </p:pic>
      <p:pic>
        <p:nvPicPr>
          <p:cNvPr id="13319" name="图片 20"/>
          <p:cNvPicPr>
            <a:picLocks noChangeAspect="1"/>
          </p:cNvPicPr>
          <p:nvPr/>
        </p:nvPicPr>
        <p:blipFill>
          <a:blip r:embed="rId6"/>
          <a:stretch>
            <a:fillRect/>
          </a:stretch>
        </p:blipFill>
        <p:spPr>
          <a:xfrm>
            <a:off x="1589088" y="4894263"/>
            <a:ext cx="2822575" cy="1079500"/>
          </a:xfrm>
          <a:prstGeom prst="rect">
            <a:avLst/>
          </a:prstGeom>
          <a:noFill/>
          <a:ln>
            <a:noFill/>
            <a:miter lim="800000"/>
            <a:headEnd/>
            <a:tailEnd/>
          </a:ln>
          <a:effectLst/>
        </p:spPr>
      </p:pic>
      <p:sp>
        <p:nvSpPr>
          <p:cNvPr id="13320" name="矩形 13319"/>
          <p:cNvSpPr/>
          <p:nvPr/>
        </p:nvSpPr>
        <p:spPr>
          <a:xfrm>
            <a:off x="4237038" y="412750"/>
            <a:ext cx="3995737" cy="612775"/>
          </a:xfrm>
          <a:solidFill>
            <a:srgbClr val="000000"/>
          </a:solidFill>
          <a:ln cap="flat" cmpd="sng">
            <a:solidFill>
              <a:prstClr val="black"/>
            </a:solidFill>
            <a:miter lim="800000"/>
          </a:ln>
          <a:effectLst/>
        </p:spPr>
        <p:txBody>
          <a:bodyPr rot="0" vert="horz" wrap="square" fromWordArt="1" anchor="t" anchorCtr="0">
            <a:prstTxWarp prst="textPlain">
              <a:avLst/>
            </a:prstTxWarp>
          </a:bodyPr>
          <a:lstStyle/>
          <a:p>
            <a:pPr algn="ctr"/>
            <a:r>
              <a:rPr sz="3600" b="1">
                <a:ln cap="flat" cmpd="sng">
                  <a:solidFill>
                    <a:prstClr val="black"/>
                  </a:solidFill>
                </a:ln>
                <a:solidFill>
                  <a:srgbClr val="000000"/>
                </a:solidFill>
                <a:effectLst/>
                <a:latin typeface="微软雅黑" panose="020B0503020204020204" pitchFamily="2" charset="-122"/>
              </a:rPr>
              <a:t>丰富多样的文字</a:t>
            </a:r>
            <a:endParaRPr sz="3600" b="1">
              <a:ln cap="flat" cmpd="sng">
                <a:solidFill>
                  <a:prstClr val="black"/>
                </a:solidFill>
              </a:ln>
              <a:solidFill>
                <a:srgbClr val="000000"/>
              </a:solidFill>
              <a:effectLst/>
              <a:latin typeface="微软雅黑" panose="020B0503020204020204" pitchFamily="2" charset="-122"/>
            </a:endParaRPr>
          </a:p>
        </p:txBody>
      </p:sp>
      <p:sp>
        <p:nvSpPr>
          <p:cNvPr id="13321" name="矩形 13320"/>
          <p:cNvSpPr/>
          <p:nvPr/>
        </p:nvSpPr>
        <p:spPr>
          <a:xfrm>
            <a:off x="387350" y="1065213"/>
            <a:ext cx="4367213" cy="519112"/>
          </a:xfrm>
          <a:prstGeom prst="rect">
            <a:avLst/>
          </a:prstGeom>
          <a:noFill/>
          <a:ln>
            <a:noFill/>
            <a:miter lim="800000"/>
          </a:ln>
          <a:effectLst/>
        </p:spPr>
        <p:txBody>
          <a:bodyPr rot="0" vert="horz" wrap="squar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2800" b="1">
                <a:latin typeface="Times New Roman" panose="02020603050405020304" pitchFamily="2" charset="0"/>
                <a:ea typeface="微软雅黑" panose="020B0503020204020204" pitchFamily="2" charset="-122"/>
              </a:rPr>
              <a:t>人民币上五种民族文字</a:t>
            </a:r>
            <a:endParaRPr lang="zh-CN" altLang="en-US">
              <a:ea typeface="微软雅黑" panose="020B0503020204020204" pitchFamily="2" charset="-122"/>
            </a:endParaRPr>
          </a:p>
        </p:txBody>
      </p:sp>
      <p:sp>
        <p:nvSpPr>
          <p:cNvPr id="13322" name="圆角矩形标注 13321"/>
          <p:cNvSpPr/>
          <p:nvPr/>
        </p:nvSpPr>
        <p:spPr>
          <a:xfrm>
            <a:off x="7235825" y="1733550"/>
            <a:ext cx="2236788" cy="952500"/>
          </a:xfrm>
          <a:prstGeom prst="wedgeRoundRectCallout">
            <a:avLst>
              <a:gd name="adj1" fmla="val -81144"/>
              <a:gd name="adj2" fmla="val -30000"/>
              <a:gd name="adj3" fmla="val 16667"/>
            </a:avLst>
          </a:prstGeom>
          <a:noFill/>
          <a:ln cmpd="sng">
            <a:solidFill>
              <a:schemeClr val="folHlink"/>
            </a:solidFill>
            <a:miter lim="800000"/>
          </a:ln>
        </p:spPr>
        <p:txBody>
          <a:bodyPr wrap="none" anchor="ctr" anchorCtr="0"/>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lgn="ctr"/>
            <a:endParaRPr>
              <a:ea typeface="宋体" panose="02010600030101010101" pitchFamily="2" charset="-122"/>
            </a:endParaRPr>
          </a:p>
        </p:txBody>
      </p:sp>
      <p:sp>
        <p:nvSpPr>
          <p:cNvPr id="13323" name="矩形 13322"/>
          <p:cNvSpPr/>
          <p:nvPr/>
        </p:nvSpPr>
        <p:spPr>
          <a:xfrm>
            <a:off x="7610475" y="1878013"/>
            <a:ext cx="1487488" cy="579437"/>
          </a:xfrm>
          <a:prstGeom prst="rect">
            <a:avLst/>
          </a:prstGeom>
          <a:noFill/>
          <a:ln>
            <a:noFill/>
            <a:miter lim="800000"/>
          </a:ln>
        </p:spPr>
        <p:txBody>
          <a:bodyPr>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lvl="0"/>
            <a:r>
              <a:rPr lang="zh-CN" altLang="en-US" sz="3200" b="1">
                <a:ea typeface="微软雅黑" panose="020B0503020204020204" pitchFamily="2" charset="-122"/>
              </a:rPr>
              <a:t>汉 字</a:t>
            </a:r>
            <a:endParaRPr lang="en-US" altLang="en-US" sz="3200" b="1">
              <a:ea typeface="微软雅黑" panose="020B0503020204020204" pitchFamily="2" charset="-122"/>
            </a:endParaRPr>
          </a:p>
        </p:txBody>
      </p:sp>
      <p:grpSp>
        <p:nvGrpSpPr>
          <p:cNvPr id="13324" name="组合 13323"/>
          <p:cNvGrpSpPr/>
          <p:nvPr/>
        </p:nvGrpSpPr>
        <p:grpSpPr>
          <a:xfrm>
            <a:off x="244475" y="503238"/>
            <a:ext cx="2316163" cy="581025"/>
            <a:chOff x="0" y="0"/>
            <a:chExt cx="1929088" cy="503931"/>
          </a:xfrm>
        </p:grpSpPr>
        <p:pic>
          <p:nvPicPr>
            <p:cNvPr id="13325" name="图片 5"/>
            <p:cNvPicPr>
              <a:picLocks noChangeAspect="1"/>
            </p:cNvPicPr>
            <p:nvPr/>
          </p:nvPicPr>
          <p:blipFill>
            <a:blip r:embed="rId7"/>
            <a:stretch>
              <a:fillRect/>
            </a:stretch>
          </p:blipFill>
          <p:spPr>
            <a:xfrm>
              <a:off x="0" y="0"/>
              <a:ext cx="1929088" cy="503931"/>
            </a:xfrm>
            <a:prstGeom prst="rect">
              <a:avLst/>
            </a:prstGeom>
            <a:noFill/>
            <a:ln>
              <a:noFill/>
              <a:miter lim="800000"/>
              <a:headEnd/>
              <a:tailEnd/>
            </a:ln>
            <a:effectLst/>
          </p:spPr>
        </p:pic>
        <p:sp>
          <p:nvSpPr>
            <p:cNvPr id="13326" name="TextBox 13"/>
            <p:cNvSpPr/>
            <p:nvPr/>
          </p:nvSpPr>
          <p:spPr>
            <a:xfrm>
              <a:off x="408061" y="21134"/>
              <a:ext cx="1112964" cy="462365"/>
            </a:xfrm>
            <a:prstGeom prst="rect">
              <a:avLst/>
            </a:prstGeom>
            <a:noFill/>
            <a:ln>
              <a:noFill/>
              <a:miter lim="800000"/>
            </a:ln>
            <a:effectLst/>
          </p:spPr>
          <p:txBody>
            <a:bodyPr rot="0" vert="horz" wrap="none" anchor="t" anchorCtr="0">
              <a:spAutoFit/>
            </a:bodyPr>
            <a:lstStyle>
              <a:defPPr>
                <a:defRPr lang="zh-CN"/>
              </a:defPPr>
              <a:lvl1pPr marL="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1pPr>
              <a:lvl2pPr marL="4572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2pPr>
              <a:lvl3pPr marL="9144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3pPr>
              <a:lvl4pPr marL="13716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4pPr>
              <a:lvl5pPr marL="1828800" indent="0" algn="l" defTabSz="914400" eaLnBrk="1" fontAlgn="base" hangingPunct="1">
                <a:lnSpc>
                  <a:spcPct val="100000"/>
                </a:lnSpc>
                <a:spcBef>
                  <a:spcPct val="0"/>
                </a:spcBef>
                <a:spcAft>
                  <a:spcPct val="0"/>
                </a:spcAft>
                <a:buSzTx/>
                <a:buFont typeface="Arial" panose="020B0604020202020204"/>
                <a:defRPr lang="zh-CN" altLang="en-US" sz="1800" baseline="0">
                  <a:solidFill>
                    <a:schemeClr val="tx1"/>
                  </a:solidFill>
                </a:defRPr>
              </a:lvl5pPr>
            </a:lstStyle>
            <a:p>
              <a:pPr marL="0" lvl="0" indent="0" algn="ctr"/>
              <a:r>
                <a:rPr lang="zh-CN" altLang="en-US" sz="2800" b="1">
                  <a:latin typeface="Arial" panose="020B0604020202020204"/>
                  <a:ea typeface="微软雅黑" panose="020B0503020204020204" pitchFamily="2" charset="-122"/>
                </a:rPr>
                <a:t>阅读角</a:t>
              </a:r>
              <a:endParaRPr lang="zh-CN" altLang="en-US" sz="2800" b="1">
                <a:latin typeface="Arial" panose="020B0604020202020204"/>
                <a:ea typeface="微软雅黑" panose="020B0503020204020204"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22"/>
                                        </p:tgtEl>
                                        <p:attrNameLst>
                                          <p:attrName>style.visibility</p:attrName>
                                        </p:attrNameLst>
                                      </p:cBhvr>
                                      <p:to>
                                        <p:strVal val="visible"/>
                                      </p:to>
                                    </p:set>
                                    <p:anim calcmode="lin" valueType="num">
                                      <p:cBhvr additive="base">
                                        <p:cTn id="13" dur="500" fill="hold"/>
                                        <p:tgtEl>
                                          <p:spTgt spid="13322"/>
                                        </p:tgtEl>
                                        <p:attrNameLst>
                                          <p:attrName>ppt_x</p:attrName>
                                        </p:attrNameLst>
                                      </p:cBhvr>
                                      <p:tavLst>
                                        <p:tav tm="0">
                                          <p:val>
                                            <p:strVal val="#ppt_x"/>
                                          </p:val>
                                        </p:tav>
                                        <p:tav tm="100000">
                                          <p:val>
                                            <p:strVal val="#ppt_x"/>
                                          </p:val>
                                        </p:tav>
                                      </p:tavLst>
                                    </p:anim>
                                    <p:anim calcmode="lin" valueType="num">
                                      <p:cBhvr additive="base">
                                        <p:cTn id="14" dur="500" fill="hold"/>
                                        <p:tgtEl>
                                          <p:spTgt spid="1332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323"/>
                                        </p:tgtEl>
                                        <p:attrNameLst>
                                          <p:attrName>style.visibility</p:attrName>
                                        </p:attrNameLst>
                                      </p:cBhvr>
                                      <p:to>
                                        <p:strVal val="visible"/>
                                      </p:to>
                                    </p:set>
                                    <p:anim calcmode="lin" valueType="num">
                                      <p:cBhvr additive="base">
                                        <p:cTn id="17" dur="500" fill="hold"/>
                                        <p:tgtEl>
                                          <p:spTgt spid="13323"/>
                                        </p:tgtEl>
                                        <p:attrNameLst>
                                          <p:attrName>ppt_x</p:attrName>
                                        </p:attrNameLst>
                                      </p:cBhvr>
                                      <p:tavLst>
                                        <p:tav tm="0">
                                          <p:val>
                                            <p:strVal val="#ppt_x"/>
                                          </p:val>
                                        </p:tav>
                                        <p:tav tm="100000">
                                          <p:val>
                                            <p:strVal val="#ppt_x"/>
                                          </p:val>
                                        </p:tav>
                                      </p:tavLst>
                                    </p:anim>
                                    <p:anim calcmode="lin" valueType="num">
                                      <p:cBhvr additive="base">
                                        <p:cTn id="18" dur="500" fill="hold"/>
                                        <p:tgtEl>
                                          <p:spTgt spid="133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315"/>
                                        </p:tgtEl>
                                        <p:attrNameLst>
                                          <p:attrName>style.visibility</p:attrName>
                                        </p:attrNameLst>
                                      </p:cBhvr>
                                      <p:to>
                                        <p:strVal val="visible"/>
                                      </p:to>
                                    </p:set>
                                    <p:anim calcmode="lin" valueType="num">
                                      <p:cBhvr additive="base">
                                        <p:cTn id="23" dur="500" fill="hold"/>
                                        <p:tgtEl>
                                          <p:spTgt spid="13315"/>
                                        </p:tgtEl>
                                        <p:attrNameLst>
                                          <p:attrName>ppt_x</p:attrName>
                                        </p:attrNameLst>
                                      </p:cBhvr>
                                      <p:tavLst>
                                        <p:tav tm="0">
                                          <p:val>
                                            <p:strVal val="#ppt_x"/>
                                          </p:val>
                                        </p:tav>
                                        <p:tav tm="100000">
                                          <p:val>
                                            <p:strVal val="#ppt_x"/>
                                          </p:val>
                                        </p:tav>
                                      </p:tavLst>
                                    </p:anim>
                                    <p:anim calcmode="lin" valueType="num">
                                      <p:cBhvr additive="base">
                                        <p:cTn id="24"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317"/>
                                        </p:tgtEl>
                                        <p:attrNameLst>
                                          <p:attrName>style.visibility</p:attrName>
                                        </p:attrNameLst>
                                      </p:cBhvr>
                                      <p:to>
                                        <p:strVal val="visible"/>
                                      </p:to>
                                    </p:set>
                                    <p:anim calcmode="lin" valueType="num">
                                      <p:cBhvr additive="base">
                                        <p:cTn id="29" dur="500" fill="hold"/>
                                        <p:tgtEl>
                                          <p:spTgt spid="13317"/>
                                        </p:tgtEl>
                                        <p:attrNameLst>
                                          <p:attrName>ppt_x</p:attrName>
                                        </p:attrNameLst>
                                      </p:cBhvr>
                                      <p:tavLst>
                                        <p:tav tm="0">
                                          <p:val>
                                            <p:strVal val="#ppt_x"/>
                                          </p:val>
                                        </p:tav>
                                        <p:tav tm="100000">
                                          <p:val>
                                            <p:strVal val="#ppt_x"/>
                                          </p:val>
                                        </p:tav>
                                      </p:tavLst>
                                    </p:anim>
                                    <p:anim calcmode="lin" valueType="num">
                                      <p:cBhvr additive="base">
                                        <p:cTn id="30"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316"/>
                                        </p:tgtEl>
                                        <p:attrNameLst>
                                          <p:attrName>style.visibility</p:attrName>
                                        </p:attrNameLst>
                                      </p:cBhvr>
                                      <p:to>
                                        <p:strVal val="visible"/>
                                      </p:to>
                                    </p:set>
                                    <p:anim calcmode="lin" valueType="num">
                                      <p:cBhvr additive="base">
                                        <p:cTn id="35" dur="500" fill="hold"/>
                                        <p:tgtEl>
                                          <p:spTgt spid="13316"/>
                                        </p:tgtEl>
                                        <p:attrNameLst>
                                          <p:attrName>ppt_x</p:attrName>
                                        </p:attrNameLst>
                                      </p:cBhvr>
                                      <p:tavLst>
                                        <p:tav tm="0">
                                          <p:val>
                                            <p:strVal val="#ppt_x"/>
                                          </p:val>
                                        </p:tav>
                                        <p:tav tm="100000">
                                          <p:val>
                                            <p:strVal val="#ppt_x"/>
                                          </p:val>
                                        </p:tav>
                                      </p:tavLst>
                                    </p:anim>
                                    <p:anim calcmode="lin" valueType="num">
                                      <p:cBhvr additive="base">
                                        <p:cTn id="36"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319"/>
                                        </p:tgtEl>
                                        <p:attrNameLst>
                                          <p:attrName>style.visibility</p:attrName>
                                        </p:attrNameLst>
                                      </p:cBhvr>
                                      <p:to>
                                        <p:strVal val="visible"/>
                                      </p:to>
                                    </p:set>
                                    <p:anim calcmode="lin" valueType="num">
                                      <p:cBhvr additive="base">
                                        <p:cTn id="41" dur="500" fill="hold"/>
                                        <p:tgtEl>
                                          <p:spTgt spid="13319"/>
                                        </p:tgtEl>
                                        <p:attrNameLst>
                                          <p:attrName>ppt_x</p:attrName>
                                        </p:attrNameLst>
                                      </p:cBhvr>
                                      <p:tavLst>
                                        <p:tav tm="0">
                                          <p:val>
                                            <p:strVal val="#ppt_x"/>
                                          </p:val>
                                        </p:tav>
                                        <p:tav tm="100000">
                                          <p:val>
                                            <p:strVal val="#ppt_x"/>
                                          </p:val>
                                        </p:tav>
                                      </p:tavLst>
                                    </p:anim>
                                    <p:anim calcmode="lin" valueType="num">
                                      <p:cBhvr additive="base">
                                        <p:cTn id="42" dur="500" fill="hold"/>
                                        <p:tgtEl>
                                          <p:spTgt spid="133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318"/>
                                        </p:tgtEl>
                                        <p:attrNameLst>
                                          <p:attrName>style.visibility</p:attrName>
                                        </p:attrNameLst>
                                      </p:cBhvr>
                                      <p:to>
                                        <p:strVal val="visible"/>
                                      </p:to>
                                    </p:set>
                                    <p:anim calcmode="lin" valueType="num">
                                      <p:cBhvr additive="base">
                                        <p:cTn id="47" dur="500" fill="hold"/>
                                        <p:tgtEl>
                                          <p:spTgt spid="13318"/>
                                        </p:tgtEl>
                                        <p:attrNameLst>
                                          <p:attrName>ppt_x</p:attrName>
                                        </p:attrNameLst>
                                      </p:cBhvr>
                                      <p:tavLst>
                                        <p:tav tm="0">
                                          <p:val>
                                            <p:strVal val="#ppt_x"/>
                                          </p:val>
                                        </p:tav>
                                        <p:tav tm="100000">
                                          <p:val>
                                            <p:strVal val="#ppt_x"/>
                                          </p:val>
                                        </p:tav>
                                      </p:tavLst>
                                    </p:anim>
                                    <p:anim calcmode="lin" valueType="num">
                                      <p:cBhvr additive="base">
                                        <p:cTn id="48" dur="500" fill="hold"/>
                                        <p:tgtEl>
                                          <p:spTgt spid="133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P spid="13323" grpId="0"/>
    </p:bldLst>
  </p:timing>
</p:sld>
</file>

<file path=ppt/tags/tag1.xml><?xml version="1.0" encoding="utf-8"?>
<p:tagLst xmlns:p="http://schemas.openxmlformats.org/presentationml/2006/main">
  <p:tag name="AS_OS" val="Unix 3.10 unknown"/>
  <p:tag name="AS_RELEASE_DATE" val="2020.11.30"/>
  <p:tag name="AS_TITLE" val="Aspose.Slides for Java"/>
  <p:tag name="AS_VERSION" val="20.11"/>
</p:tagLst>
</file>

<file path=ppt/theme/theme1.xml><?xml version="1.0" encoding="utf-8"?>
<a:theme xmlns:a="http://schemas.openxmlformats.org/drawingml/2006/main" name="Office 主题​​">
  <a:themeElements>
    <a:clrScheme name="Office 主题​​ 1">
      <a:dk1>
        <a:srgbClr val="000000"/>
      </a:dk1>
      <a:lt1>
        <a:srgbClr val="FFFFFF"/>
      </a:lt1>
      <a:dk2>
        <a:srgbClr val="0F1423"/>
      </a:dk2>
      <a:lt2>
        <a:srgbClr val="FFFFFF"/>
      </a:lt2>
      <a:accent1>
        <a:srgbClr val="6096E6"/>
      </a:accent1>
      <a:accent2>
        <a:srgbClr val="58B6E5"/>
      </a:accent2>
      <a:accent3>
        <a:srgbClr val="9BBB59"/>
      </a:accent3>
      <a:accent4>
        <a:srgbClr val="8064A2"/>
      </a:accent4>
      <a:accent5>
        <a:srgbClr val="4BACC6"/>
      </a:accent5>
      <a:accent6>
        <a:srgbClr val="F79646"/>
      </a:accent6>
      <a:hlink>
        <a:srgbClr val="0563C1"/>
      </a:hlink>
      <a:folHlink>
        <a:srgbClr val="954D72"/>
      </a:folHlink>
    </a:clrScheme>
    <a:fontScheme name="Office 主题​​">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prstClr val="black">
                <a:alpha val="38000"/>
              </a:prstClr>
            </a:outerShdw>
          </a:effectLst>
        </a:effectStyle>
        <a:effectStyle>
          <a:effectLst>
            <a:outerShdw blurRad="40000" dist="23000" dir="5400000" rotWithShape="0">
              <a:prstClr val="black">
                <a:alpha val="35000"/>
              </a:prstClr>
            </a:outerShdw>
          </a:effectLst>
        </a:effectStyle>
        <a:effectStyle>
          <a:effectLst>
            <a:outerShdw blurRad="40000" dist="23000" dir="5400000" rotWithShape="0">
              <a:prstClr val="black">
                <a:alpha val="35000"/>
              </a:prst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2813</Words>
  <Application>WPS 演示</Application>
  <PresentationFormat/>
  <Paragraphs>384</Paragraphs>
  <Slides>37</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37</vt:i4>
      </vt:variant>
    </vt:vector>
  </HeadingPairs>
  <TitlesOfParts>
    <vt:vector size="53" baseType="lpstr">
      <vt:lpstr>Arial</vt:lpstr>
      <vt:lpstr>宋体</vt:lpstr>
      <vt:lpstr>Wingdings</vt:lpstr>
      <vt:lpstr>Arial</vt:lpstr>
      <vt:lpstr>微软雅黑</vt:lpstr>
      <vt:lpstr>华文隶书</vt:lpstr>
      <vt:lpstr>思源黑体 CN Bold</vt:lpstr>
      <vt:lpstr>黑体</vt:lpstr>
      <vt:lpstr>Times New Roman</vt:lpstr>
      <vt:lpstr>楷体</vt:lpstr>
      <vt:lpstr>Arial Unicode MS</vt:lpstr>
      <vt:lpstr>Calibri</vt:lpstr>
      <vt:lpstr>汉语拼音</vt:lpstr>
      <vt:lpstr>Segoe Print</vt:lpstr>
      <vt:lpstr>华文行楷</vt:lpstr>
      <vt:lpstr>Office 主题​​</vt:lpstr>
      <vt:lpstr>PowerPoint 演示文稿</vt:lpstr>
      <vt:lpstr>新知导入</vt:lpstr>
      <vt:lpstr>PowerPoint 演示文稿</vt:lpstr>
      <vt:lpstr>新知讲解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课堂总结</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如歌</cp:lastModifiedBy>
  <cp:revision>4</cp:revision>
  <cp:lastPrinted>2022-10-14T16:02:00Z</cp:lastPrinted>
  <dcterms:created xsi:type="dcterms:W3CDTF">2022-10-14T16:02:00Z</dcterms:created>
  <dcterms:modified xsi:type="dcterms:W3CDTF">2024-11-18T01:19:03Z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8E4840825F644F6C8D87AAB08610B033_12</vt:lpwstr>
  </property>
  <property fmtid="{D5CDD505-2E9C-101B-9397-08002B2CF9AE}" pid="7" name="KSOProductBuildVer">
    <vt:lpwstr>2052-12.1.0.18912</vt:lpwstr>
  </property>
</Properties>
</file>