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sldIdLst>
    <p:sldId id="584" r:id="rId3"/>
    <p:sldId id="260" r:id="rId4"/>
    <p:sldId id="561" r:id="rId6"/>
    <p:sldId id="562" r:id="rId7"/>
    <p:sldId id="563" r:id="rId8"/>
    <p:sldId id="564" r:id="rId9"/>
    <p:sldId id="565" r:id="rId10"/>
    <p:sldId id="566" r:id="rId11"/>
    <p:sldId id="567" r:id="rId12"/>
    <p:sldId id="568" r:id="rId13"/>
    <p:sldId id="569" r:id="rId14"/>
    <p:sldId id="577" r:id="rId15"/>
    <p:sldId id="610" r:id="rId16"/>
    <p:sldId id="570" r:id="rId17"/>
    <p:sldId id="612" r:id="rId18"/>
    <p:sldId id="613" r:id="rId19"/>
    <p:sldId id="586" r:id="rId20"/>
  </p:sldIdLst>
  <p:sldSz cx="9144000" cy="5143500" type="screen16x9"/>
  <p:notesSz cx="6858000" cy="9144000"/>
  <p:embeddedFontLst>
    <p:embeddedFont>
      <p:font typeface="黑体" panose="02010609060101010101" charset="-122"/>
      <p:regular r:id="rId24"/>
    </p:embeddedFont>
    <p:embeddedFont>
      <p:font typeface="楷体" panose="02010609060101010101" pitchFamily="49" charset="-122"/>
      <p:regular r:id="rId25"/>
    </p:embeddedFont>
    <p:embeddedFont>
      <p:font typeface="微软雅黑" panose="020B0503020204020204" charset="-122"/>
      <p:regular r:id="rId26"/>
    </p:embeddedFont>
    <p:embeddedFont>
      <p:font typeface="仿宋" panose="02010609060101010101" pitchFamily="49" charset="-122"/>
      <p:regular r:id="rId27"/>
    </p:embeddedFont>
  </p:embeddedFont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7909" autoAdjust="0"/>
  </p:normalViewPr>
  <p:slideViewPr>
    <p:cSldViewPr snapToGrid="0">
      <p:cViewPr>
        <p:scale>
          <a:sx n="120" d="100"/>
          <a:sy n="120" d="100"/>
        </p:scale>
        <p:origin x="-1374" y="-654"/>
      </p:cViewPr>
      <p:guideLst>
        <p:guide orient="horz" pos="1667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font" Target="fonts/font4.fntdata"/><Relationship Id="rId26" Type="http://schemas.openxmlformats.org/officeDocument/2006/relationships/font" Target="fonts/font3.fntdata"/><Relationship Id="rId25" Type="http://schemas.openxmlformats.org/officeDocument/2006/relationships/font" Target="fonts/font2.fntdata"/><Relationship Id="rId24" Type="http://schemas.openxmlformats.org/officeDocument/2006/relationships/font" Target="fonts/font1.fntdata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C21E01B3-09E8-43F1-AD52-BEC3780FECBA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0898733B-9E91-4295-A4B1-4AD63961A01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145411" name="备注占位符 2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45412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B2ADE3C-1513-4F98-B1B0-616A70936DF8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733B-9E91-4295-A4B1-4AD63961A01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  <a:endParaRPr lang="en-US" altLang="zh-CN" sz="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/>
        </p:nvGrpSpPr>
        <p:grpSpPr>
          <a:xfrm>
            <a:off x="8639146" y="4676775"/>
            <a:ext cx="504854" cy="318611"/>
            <a:chOff x="11449050" y="6191643"/>
            <a:chExt cx="742950" cy="468871"/>
          </a:xfrm>
        </p:grpSpPr>
        <p:sp>
          <p:nvSpPr>
            <p:cNvPr id="9" name="箭头: 五边形 8"/>
            <p:cNvSpPr/>
            <p:nvPr userDrawn="1"/>
          </p:nvSpPr>
          <p:spPr>
            <a:xfrm rot="10800000">
              <a:off x="11449050" y="6378705"/>
              <a:ext cx="742950" cy="281809"/>
            </a:xfrm>
            <a:prstGeom prst="homePlate">
              <a:avLst/>
            </a:prstGeom>
            <a:solidFill>
              <a:schemeClr val="tx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0" name="箭头: 五边形 9"/>
            <p:cNvSpPr/>
            <p:nvPr userDrawn="1"/>
          </p:nvSpPr>
          <p:spPr>
            <a:xfrm rot="10800000">
              <a:off x="11610402" y="6191643"/>
              <a:ext cx="581598" cy="220607"/>
            </a:xfrm>
            <a:prstGeom prst="homePlat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11" name="组合 10"/>
          <p:cNvGrpSpPr/>
          <p:nvPr userDrawn="1"/>
        </p:nvGrpSpPr>
        <p:grpSpPr>
          <a:xfrm rot="10800000">
            <a:off x="0" y="0"/>
            <a:ext cx="342900" cy="799491"/>
            <a:chOff x="11080812" y="2484120"/>
            <a:chExt cx="1111188" cy="2590800"/>
          </a:xfrm>
        </p:grpSpPr>
        <p:sp>
          <p:nvSpPr>
            <p:cNvPr id="12" name="任意多边形: 形状 11"/>
            <p:cNvSpPr/>
            <p:nvPr userDrawn="1"/>
          </p:nvSpPr>
          <p:spPr>
            <a:xfrm>
              <a:off x="11080812" y="2852544"/>
              <a:ext cx="1111188" cy="2222376"/>
            </a:xfrm>
            <a:custGeom>
              <a:avLst/>
              <a:gdLst>
                <a:gd name="connsiteX0" fmla="*/ 1524000 w 1524000"/>
                <a:gd name="connsiteY0" fmla="*/ 0 h 3048000"/>
                <a:gd name="connsiteX1" fmla="*/ 1524000 w 1524000"/>
                <a:gd name="connsiteY1" fmla="*/ 3048000 h 3048000"/>
                <a:gd name="connsiteX2" fmla="*/ 0 w 1524000"/>
                <a:gd name="connsiteY2" fmla="*/ 1524000 h 30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0" h="3048000">
                  <a:moveTo>
                    <a:pt x="1524000" y="0"/>
                  </a:moveTo>
                  <a:lnTo>
                    <a:pt x="1524000" y="3048000"/>
                  </a:lnTo>
                  <a:lnTo>
                    <a:pt x="0" y="1524000"/>
                  </a:lnTo>
                  <a:close/>
                </a:path>
              </a:pathLst>
            </a:custGeom>
            <a:solidFill>
              <a:schemeClr val="tx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3" name="任意多边形: 形状 12"/>
            <p:cNvSpPr/>
            <p:nvPr userDrawn="1"/>
          </p:nvSpPr>
          <p:spPr>
            <a:xfrm>
              <a:off x="11262360" y="2484120"/>
              <a:ext cx="929640" cy="1859280"/>
            </a:xfrm>
            <a:custGeom>
              <a:avLst/>
              <a:gdLst>
                <a:gd name="connsiteX0" fmla="*/ 914400 w 914400"/>
                <a:gd name="connsiteY0" fmla="*/ 0 h 1828800"/>
                <a:gd name="connsiteX1" fmla="*/ 914400 w 914400"/>
                <a:gd name="connsiteY1" fmla="*/ 1828800 h 1828800"/>
                <a:gd name="connsiteX2" fmla="*/ 0 w 914400"/>
                <a:gd name="connsiteY2" fmla="*/ 91440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1828800">
                  <a:moveTo>
                    <a:pt x="914400" y="0"/>
                  </a:moveTo>
                  <a:lnTo>
                    <a:pt x="914400" y="1828800"/>
                  </a:lnTo>
                  <a:lnTo>
                    <a:pt x="0" y="91440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6372200" y="1203598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  <a:endParaRPr lang="en-US" altLang="zh-CN" sz="100" dirty="0">
              <a:solidFill>
                <a:schemeClr val="bg1"/>
              </a:solidFill>
            </a:endParaRP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  <a:endParaRPr lang="en-US" altLang="zh-CN" sz="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AE6F-EFBB-4F7F-AEBF-FC4D1CE6C4A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4.xml"/><Relationship Id="rId3" Type="http://schemas.openxmlformats.org/officeDocument/2006/relationships/image" Target="../media/image6.png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2715766"/>
            <a:ext cx="9144000" cy="14041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直接连接符 7"/>
          <p:cNvCxnSpPr/>
          <p:nvPr/>
        </p:nvCxnSpPr>
        <p:spPr>
          <a:xfrm>
            <a:off x="1793875" y="3706410"/>
            <a:ext cx="5586413" cy="0"/>
          </a:xfrm>
          <a:prstGeom prst="line">
            <a:avLst/>
          </a:prstGeom>
          <a:ln w="5715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>
          <a:xfrm>
            <a:off x="2124075" y="3111097"/>
            <a:ext cx="792163" cy="504825"/>
          </a:xfrm>
          <a:prstGeom prst="ellipse">
            <a:avLst/>
          </a:prstGeom>
          <a:solidFill>
            <a:srgbClr val="92D050"/>
          </a:solidFill>
          <a:ln w="12700" cmpd="sng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prstClr val="black"/>
                </a:solidFill>
                <a:latin typeface="黑体" panose="02010609060101010101" charset="-122"/>
                <a:ea typeface="黑体" panose="02010609060101010101" charset="-122"/>
              </a:rPr>
              <a:t>17</a:t>
            </a:r>
            <a:endParaRPr lang="en-US" altLang="zh-CN" sz="2800" b="1" dirty="0">
              <a:solidFill>
                <a:prstClr val="black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221" name="TextBox 10"/>
          <p:cNvSpPr txBox="1">
            <a:spLocks noChangeArrowheads="1"/>
          </p:cNvSpPr>
          <p:nvPr/>
        </p:nvSpPr>
        <p:spPr bwMode="auto">
          <a:xfrm>
            <a:off x="2916238" y="3033310"/>
            <a:ext cx="46085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3600" dirty="0">
                <a:latin typeface="黑体" panose="02010609060101010101" charset="-122"/>
                <a:ea typeface="黑体" panose="02010609060101010101" charset="-122"/>
              </a:rPr>
              <a:t>他们那时候多有趣啊</a:t>
            </a:r>
            <a:endParaRPr lang="zh-CN" altLang="en-US" sz="360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222" name="TextBox 11"/>
          <p:cNvSpPr txBox="1">
            <a:spLocks noChangeArrowheads="1"/>
          </p:cNvSpPr>
          <p:nvPr/>
        </p:nvSpPr>
        <p:spPr bwMode="auto">
          <a:xfrm>
            <a:off x="3563938" y="3919868"/>
            <a:ext cx="252095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部编版六年级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·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下册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9223" name="Picture 2" descr="C:\Users\Administrator\Desktop\新建文件夹\人六下课题图（20张）\17  他们那时候多有趣啊.t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23363" cy="314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课文精讲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560344" y="2135982"/>
            <a:ext cx="2271713" cy="3007519"/>
          </a:xfrm>
          <a:prstGeom prst="rect">
            <a:avLst/>
          </a:prstGeom>
        </p:spPr>
      </p:pic>
      <p:sp>
        <p:nvSpPr>
          <p:cNvPr id="8" name="TextBox 1"/>
          <p:cNvSpPr txBox="1"/>
          <p:nvPr/>
        </p:nvSpPr>
        <p:spPr>
          <a:xfrm>
            <a:off x="499061" y="1721440"/>
            <a:ext cx="5724525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   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玛琪和托米的学校又是什么样的？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22912" y="2369140"/>
            <a:ext cx="5185172" cy="139731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老师是机器人。</a:t>
            </a:r>
            <a:endParaRPr lang="en-US" altLang="zh-CN" sz="2400" dirty="0">
              <a:solidFill>
                <a:srgbClr val="0033CC"/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一个人在家里学习。</a:t>
            </a:r>
            <a:endParaRPr lang="en-US" altLang="zh-CN" sz="2400" dirty="0">
              <a:solidFill>
                <a:srgbClr val="0033CC"/>
              </a:solidFill>
              <a:cs typeface="+mn-ea"/>
              <a:sym typeface="+mn-lt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不同的孩子学习的功课是不一样的。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课文精讲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560344" y="2135982"/>
            <a:ext cx="2271713" cy="3007519"/>
          </a:xfrm>
          <a:prstGeom prst="rect">
            <a:avLst/>
          </a:prstGeom>
        </p:spPr>
      </p:pic>
      <p:sp>
        <p:nvSpPr>
          <p:cNvPr id="4" name="TextBox 1"/>
          <p:cNvSpPr txBox="1"/>
          <p:nvPr/>
        </p:nvSpPr>
        <p:spPr>
          <a:xfrm>
            <a:off x="664957" y="2521096"/>
            <a:ext cx="5724525" cy="4570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100" dirty="0">
                <a:solidFill>
                  <a:prstClr val="black"/>
                </a:solidFill>
                <a:cs typeface="+mn-ea"/>
                <a:sym typeface="+mn-lt"/>
              </a:rPr>
              <a:t>     </a:t>
            </a:r>
            <a:r>
              <a:rPr lang="zh-CN" altLang="en-US" sz="2100" dirty="0">
                <a:solidFill>
                  <a:prstClr val="black"/>
                </a:solidFill>
                <a:cs typeface="+mn-ea"/>
                <a:sym typeface="+mn-lt"/>
              </a:rPr>
              <a:t>玛琪为什么讨厌和憎恶学校？</a:t>
            </a:r>
            <a:endParaRPr lang="zh-CN" altLang="en-US" sz="21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664957" y="1575435"/>
            <a:ext cx="5845595" cy="844847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100" dirty="0">
                <a:solidFill>
                  <a:prstClr val="black"/>
                </a:solidFill>
                <a:cs typeface="+mn-ea"/>
                <a:sym typeface="+mn-lt"/>
              </a:rPr>
              <a:t>       玛琪一向</a:t>
            </a:r>
            <a:r>
              <a:rPr lang="zh-CN" altLang="en-US" sz="2100" dirty="0">
                <a:solidFill>
                  <a:srgbClr val="FF00FF"/>
                </a:solidFill>
                <a:cs typeface="+mn-ea"/>
                <a:sym typeface="+mn-lt"/>
              </a:rPr>
              <a:t>讨厌</a:t>
            </a:r>
            <a:r>
              <a:rPr lang="zh-CN" altLang="en-US" sz="2100" dirty="0">
                <a:solidFill>
                  <a:prstClr val="black"/>
                </a:solidFill>
                <a:cs typeface="+mn-ea"/>
                <a:sym typeface="+mn-lt"/>
              </a:rPr>
              <a:t>学校，可现在她比以往任何时候都更</a:t>
            </a:r>
            <a:r>
              <a:rPr lang="zh-CN" altLang="en-US" sz="2100" dirty="0">
                <a:solidFill>
                  <a:srgbClr val="FF00FF"/>
                </a:solidFill>
                <a:cs typeface="+mn-ea"/>
                <a:sym typeface="+mn-lt"/>
              </a:rPr>
              <a:t>憎恶</a:t>
            </a:r>
            <a:r>
              <a:rPr lang="zh-CN" altLang="en-US" sz="2100" dirty="0">
                <a:solidFill>
                  <a:prstClr val="black"/>
                </a:solidFill>
                <a:cs typeface="+mn-ea"/>
                <a:sym typeface="+mn-lt"/>
              </a:rPr>
              <a:t>它。</a:t>
            </a:r>
            <a:endParaRPr lang="zh-CN" altLang="en-US" sz="21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664957" y="3078957"/>
            <a:ext cx="5724525" cy="123264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100" dirty="0">
                <a:solidFill>
                  <a:srgbClr val="0033CC"/>
                </a:solidFill>
                <a:cs typeface="+mn-ea"/>
                <a:sym typeface="+mn-lt"/>
              </a:rPr>
              <a:t>    因为学校的机器老师不够灵活，总是做没完没了的测试，玛琪做检测题的结果很糟糕，使得妈妈误解了她，她受了委屈。</a:t>
            </a:r>
            <a:endParaRPr lang="zh-CN" altLang="en-US" sz="2100" dirty="0">
              <a:solidFill>
                <a:srgbClr val="0033CC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课文精讲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2090" y="1514475"/>
            <a:ext cx="6346825" cy="954405"/>
          </a:xfrm>
          <a:prstGeom prst="rect">
            <a:avLst/>
          </a:prstGeom>
          <a:noFill/>
          <a:ln w="57150">
            <a:solidFill>
              <a:srgbClr val="FFC000"/>
            </a:solidFill>
            <a:prstDash val="sysDash"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     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玛吉喜欢未来的学习方式吗？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她对“他们那时候”的学习方式又持怎样的态度？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150429" y="2212993"/>
            <a:ext cx="2213542" cy="293050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59690" y="575310"/>
            <a:ext cx="5434965" cy="399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　　</a:t>
            </a:r>
            <a:r>
              <a:rPr lang="zh-CN" altLang="en-US" sz="1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玛吉叹了口气，去上课了。她脑子里还在想着当她爷爷的爷爷还是个小孩子的时候，他们上的那种老式学校。附近所有的孩子都到一处去上学，他们在校园里笑啊、喊啊，他们一起坐在课堂里上课；上完一天的课，就一块儿回家。他们学的功课都一样，这样，在做作业的时候他们就可以互相帮助，有问题还可以互相讨论</a:t>
            </a:r>
            <a:r>
              <a:rPr lang="zh-CN" altLang="en-US" sz="20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……</a:t>
            </a:r>
            <a:r>
              <a:rPr lang="zh-CN" altLang="en-US" sz="20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　　</a:t>
            </a:r>
            <a:endParaRPr lang="en-US" altLang="zh-CN" sz="200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机器老师正在屏幕上显现出这样的字：“我们把</a:t>
            </a:r>
            <a:r>
              <a:rPr lang="zh-CN" altLang="en-US" sz="20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1/2和1/4</a:t>
            </a:r>
            <a:r>
              <a:rPr lang="zh-CN" altLang="en-US" sz="20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这两个分数加在一起……” </a:t>
            </a:r>
            <a:endParaRPr lang="zh-CN" altLang="en-US" sz="200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右大括号 2"/>
          <p:cNvSpPr/>
          <p:nvPr/>
        </p:nvSpPr>
        <p:spPr>
          <a:xfrm>
            <a:off x="7262813" y="930275"/>
            <a:ext cx="261937" cy="3081338"/>
          </a:xfrm>
          <a:prstGeom prst="rightBrace">
            <a:avLst>
              <a:gd name="adj1" fmla="val 8333"/>
              <a:gd name="adj2" fmla="val 49267"/>
            </a:avLst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右箭头 3"/>
          <p:cNvSpPr/>
          <p:nvPr/>
        </p:nvSpPr>
        <p:spPr>
          <a:xfrm>
            <a:off x="5494338" y="3829050"/>
            <a:ext cx="1541462" cy="255588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右箭头 4"/>
          <p:cNvSpPr/>
          <p:nvPr/>
        </p:nvSpPr>
        <p:spPr>
          <a:xfrm>
            <a:off x="5435600" y="1608138"/>
            <a:ext cx="1541463" cy="254000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6"/>
          <p:cNvSpPr txBox="1">
            <a:spLocks noChangeArrowheads="1"/>
          </p:cNvSpPr>
          <p:nvPr/>
        </p:nvSpPr>
        <p:spPr bwMode="auto">
          <a:xfrm>
            <a:off x="5364163" y="1865313"/>
            <a:ext cx="18002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微软雅黑" panose="020B0503020204020204" charset="-122"/>
                <a:sym typeface="+mn-ea"/>
              </a:rPr>
              <a:t>大家欢乐地上学</a:t>
            </a:r>
            <a:endParaRPr lang="zh-CN" altLang="en-US" b="1">
              <a:latin typeface="仿宋" panose="02010609060101010101" pitchFamily="49" charset="-122"/>
              <a:ea typeface="仿宋" panose="02010609060101010101" pitchFamily="49" charset="-122"/>
              <a:cs typeface="微软雅黑" panose="020B0503020204020204" charset="-122"/>
            </a:endParaRPr>
          </a:p>
        </p:txBody>
      </p:sp>
      <p:sp>
        <p:nvSpPr>
          <p:cNvPr id="7" name="文本框 7"/>
          <p:cNvSpPr txBox="1">
            <a:spLocks noChangeArrowheads="1"/>
          </p:cNvSpPr>
          <p:nvPr/>
        </p:nvSpPr>
        <p:spPr bwMode="auto">
          <a:xfrm>
            <a:off x="5292725" y="4084638"/>
            <a:ext cx="20161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孤独且枯燥地学习</a:t>
            </a:r>
            <a:endParaRPr lang="zh-CN" altLang="en-US" sz="1400" b="1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8" name="文本框 11"/>
          <p:cNvSpPr txBox="1">
            <a:spLocks noChangeArrowheads="1"/>
          </p:cNvSpPr>
          <p:nvPr/>
        </p:nvSpPr>
        <p:spPr bwMode="auto">
          <a:xfrm>
            <a:off x="7542213" y="1058863"/>
            <a:ext cx="1062037" cy="317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两种截然不同的学习方式产生了强烈对比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5651500" y="1276350"/>
            <a:ext cx="10017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微软雅黑" panose="020B0503020204020204" charset="-122"/>
                <a:sym typeface="+mn-ea"/>
              </a:rPr>
              <a:t>150</a:t>
            </a:r>
            <a:r>
              <a:rPr lang="zh-CN" altLang="en-US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微软雅黑" panose="020B0503020204020204" charset="-122"/>
                <a:sym typeface="+mn-ea"/>
              </a:rPr>
              <a:t>年前</a:t>
            </a:r>
            <a:endParaRPr lang="zh-CN" altLang="en-US" b="1">
              <a:latin typeface="仿宋" panose="02010609060101010101" pitchFamily="49" charset="-122"/>
              <a:ea typeface="仿宋" panose="02010609060101010101" pitchFamily="49" charset="-122"/>
              <a:cs typeface="微软雅黑" panose="020B0503020204020204" charset="-122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5724525" y="3508375"/>
            <a:ext cx="992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150</a:t>
            </a:r>
            <a:r>
              <a:rPr lang="zh-CN" altLang="en-US" b="1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年后</a:t>
            </a:r>
            <a:endParaRPr lang="zh-CN" altLang="en-US" b="1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  <p:bldP spid="4" grpId="0" bldLvl="0" animBg="1"/>
      <p:bldP spid="5" grpId="0" bldLvl="0" animBg="1"/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课文精讲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560344" y="2135982"/>
            <a:ext cx="2271713" cy="3007519"/>
          </a:xfrm>
          <a:prstGeom prst="rect">
            <a:avLst/>
          </a:prstGeom>
        </p:spPr>
      </p:pic>
      <p:sp>
        <p:nvSpPr>
          <p:cNvPr id="4" name="TextBox 1"/>
          <p:cNvSpPr txBox="1"/>
          <p:nvPr/>
        </p:nvSpPr>
        <p:spPr>
          <a:xfrm>
            <a:off x="663099" y="757555"/>
            <a:ext cx="5724525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回顾课文，填写下列表格。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662623" y="1365409"/>
          <a:ext cx="5669915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940"/>
                <a:gridCol w="2270760"/>
                <a:gridCol w="1995056"/>
              </a:tblGrid>
              <a:tr h="486410">
                <a:tc>
                  <a:txBody>
                    <a:bodyPr/>
                    <a:lstStyle/>
                    <a:p>
                      <a:pPr algn="ctr"/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现在</a:t>
                      </a: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未来</a:t>
                      </a: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17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学习地点</a:t>
                      </a: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17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授课老师</a:t>
                      </a: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172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dirty="0">
                          <a:solidFill>
                            <a:schemeClr val="tx1"/>
                          </a:solidFill>
                          <a:cs typeface="+mn-ea"/>
                          <a:sym typeface="+mn-lt"/>
                        </a:rPr>
                        <a:t>课本</a:t>
                      </a: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172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dirty="0">
                          <a:solidFill>
                            <a:schemeClr val="tx1"/>
                          </a:solidFill>
                          <a:cs typeface="+mn-ea"/>
                          <a:sym typeface="+mn-lt"/>
                        </a:rPr>
                        <a:t>学生</a:t>
                      </a: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172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dirty="0">
                          <a:solidFill>
                            <a:schemeClr val="tx1"/>
                          </a:solidFill>
                          <a:cs typeface="+mn-ea"/>
                          <a:sym typeface="+mn-lt"/>
                        </a:rPr>
                        <a:t>学习方式</a:t>
                      </a: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6172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dirty="0">
                          <a:solidFill>
                            <a:schemeClr val="tx1"/>
                          </a:solidFill>
                          <a:cs typeface="+mn-ea"/>
                          <a:sym typeface="+mn-lt"/>
                        </a:rPr>
                        <a:t>学习氛围</a:t>
                      </a: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70" marR="68570" marT="34307" marB="343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2334022" y="1838405"/>
            <a:ext cx="17287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专门的教室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446826" y="1838405"/>
            <a:ext cx="17287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家里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283857" y="2350532"/>
            <a:ext cx="17287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真人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446826" y="2350532"/>
            <a:ext cx="17287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机器人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31809" y="2810429"/>
            <a:ext cx="17287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纸质书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95413" y="2811064"/>
            <a:ext cx="17287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电子书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158784" y="3323430"/>
            <a:ext cx="17287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多人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395413" y="3270725"/>
            <a:ext cx="17287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一个人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005591" y="3727210"/>
            <a:ext cx="2386013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一起上同样的课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395413" y="3784202"/>
            <a:ext cx="205263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单独人机对话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231174" y="4254658"/>
            <a:ext cx="17287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开心、有趣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395413" y="4256563"/>
            <a:ext cx="17287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p>
            <a:pPr algn="ctr"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枯燥、机械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课文精讲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60886" y="1680958"/>
            <a:ext cx="5941219" cy="1397318"/>
          </a:xfrm>
          <a:prstGeom prst="rect">
            <a:avLst/>
          </a:prstGeom>
          <a:noFill/>
          <a:ln w="38100">
            <a:solidFill>
              <a:srgbClr val="FFFF00"/>
            </a:solidFill>
            <a:prstDash val="sysDash"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       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细读课文，找出关于玛琪和托米的动作、心理和语言描写的句子，说说他们分别具有怎样的性格特点。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311944" y="2135982"/>
            <a:ext cx="2271713" cy="300751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课文精讲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42257" y="1867785"/>
            <a:ext cx="5431971" cy="1731243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dirty="0">
                <a:cs typeface="+mn-ea"/>
                <a:sym typeface="+mn-lt"/>
              </a:rPr>
              <a:t>    托米：很有主见，知识面广阔，看待问题理性全面，有青春期大男孩的“酷”劲儿。</a:t>
            </a: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42257" y="1102723"/>
            <a:ext cx="7946571" cy="623248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dirty="0">
                <a:cs typeface="+mn-ea"/>
                <a:sym typeface="+mn-lt"/>
              </a:rPr>
              <a:t>    玛琪：天真可爱，富有好奇心，知识面不如托米广阔。</a:t>
            </a:r>
            <a:endParaRPr lang="zh-CN" altLang="en-US" sz="2400" dirty="0"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150429" y="2212993"/>
            <a:ext cx="2213542" cy="29305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709738" y="8335"/>
            <a:ext cx="0" cy="1709738"/>
          </a:xfrm>
          <a:prstGeom prst="line">
            <a:avLst/>
          </a:prstGeom>
          <a:ln>
            <a:solidFill>
              <a:schemeClr val="accent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>
            <p:custDataLst>
              <p:tags r:id="rId2"/>
            </p:custDataLst>
          </p:nvPr>
        </p:nvCxnSpPr>
        <p:spPr>
          <a:xfrm flipH="1">
            <a:off x="1706166" y="3042047"/>
            <a:ext cx="3572" cy="2085975"/>
          </a:xfrm>
          <a:prstGeom prst="line">
            <a:avLst/>
          </a:prstGeom>
          <a:ln>
            <a:solidFill>
              <a:schemeClr val="accent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流程图: 可选过程 1"/>
          <p:cNvSpPr/>
          <p:nvPr/>
        </p:nvSpPr>
        <p:spPr>
          <a:xfrm>
            <a:off x="1494235" y="1653779"/>
            <a:ext cx="432197" cy="1403747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algn="ctr">
              <a:defRPr/>
            </a:pPr>
            <a:endParaRPr lang="zh-CN" altLang="en-US" sz="1350" noProof="1">
              <a:solidFill>
                <a:srgbClr val="FFFFFF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2885" name="文本框 3"/>
          <p:cNvSpPr txBox="1">
            <a:spLocks noChangeArrowheads="1"/>
          </p:cNvSpPr>
          <p:nvPr/>
        </p:nvSpPr>
        <p:spPr bwMode="auto">
          <a:xfrm>
            <a:off x="1374616" y="1708547"/>
            <a:ext cx="551815" cy="131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FF00"/>
                </a:solidFill>
              </a:rPr>
              <a:t>内容详解</a:t>
            </a:r>
            <a:endParaRPr lang="zh-CN" altLang="en-US" sz="2400" b="1">
              <a:solidFill>
                <a:srgbClr val="FFFF00"/>
              </a:solidFill>
            </a:endParaRPr>
          </a:p>
        </p:txBody>
      </p:sp>
      <p:pic>
        <p:nvPicPr>
          <p:cNvPr id="122886" name="图片 4" descr="目录娃娃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39428" y="1191"/>
            <a:ext cx="1547813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文本框 24578"/>
          <p:cNvSpPr txBox="1"/>
          <p:nvPr/>
        </p:nvSpPr>
        <p:spPr>
          <a:xfrm>
            <a:off x="1979712" y="617935"/>
            <a:ext cx="5760244" cy="922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zh-CN" altLang="en-US" sz="1050" noProof="1">
                <a:solidFill>
                  <a:srgbClr val="000099"/>
                </a:solidFill>
              </a:rPr>
              <a:t>               </a:t>
            </a:r>
            <a:r>
              <a:rPr lang="zh-CN" altLang="en-US" sz="2700" b="1" noProof="1">
                <a:solidFill>
                  <a:schemeClr val="accent6">
                    <a:lumMod val="50000"/>
                  </a:schemeClr>
                </a:solidFill>
              </a:rPr>
              <a:t>文中的哪些想象是我们的现实生活中有据可循的？给你什么感受？</a:t>
            </a:r>
            <a:endParaRPr lang="zh-CN" altLang="en-US" sz="2700" b="1" noProof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133600" y="1650206"/>
            <a:ext cx="5719763" cy="3138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800" dirty="0">
                <a:solidFill>
                  <a:srgbClr val="FF0000"/>
                </a:solidFill>
              </a:rPr>
              <a:t>       </a:t>
            </a:r>
            <a:r>
              <a:rPr lang="zh-CN" altLang="en-US" sz="1800" dirty="0">
                <a:solidFill>
                  <a:srgbClr val="FF0000"/>
                </a:solidFill>
              </a:rPr>
              <a:t>文中提到的玛琪平常看的书在现代已经出了电子书阅读器，在手机、平板电脑上也都可以看电子书，机器人老师一对一教学，现在也出现了各种学习机器、网络一对一教学；机器老师教学时能出现图像，现在教学有多媒体等。</a:t>
            </a:r>
            <a:endParaRPr lang="zh-CN" altLang="en-US" sz="1800" dirty="0">
              <a:solidFill>
                <a:srgbClr val="FF0000"/>
              </a:solidFill>
            </a:endParaRPr>
          </a:p>
          <a:p>
            <a:pPr eaLnBrk="1" hangingPunct="1"/>
            <a:r>
              <a:rPr lang="zh-CN" altLang="en-US" sz="1800" dirty="0">
                <a:solidFill>
                  <a:srgbClr val="FF0000"/>
                </a:solidFill>
              </a:rPr>
              <a:t>       虽然玛琪的生活方式与我们不同，但生活的内容却是不变的：学生写作业、母亲教育孩子、玛琪仍在学习分数运算等；玛琪、托米的性格、对话、思维方式仍和我们一样。这也说明科幻小说的构思是基于现实的大胆想象，是人类对科技发展的展望，而不是漫无边际的幻想。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</p:spTree>
    <p:custDataLst>
      <p:tags r:id="rId4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ldLvl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课前导读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16812" y="1268934"/>
            <a:ext cx="7776074" cy="11772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  现代科技发展迅速，社会面貌日新月异。我们想象一下，未来的学校会是什么样的呢？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pic>
        <p:nvPicPr>
          <p:cNvPr id="4" name="图片 3" descr="90d7a5302fd841e1b2b171c96ded543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5260" y="2499995"/>
            <a:ext cx="6031230" cy="2616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课前导读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631373" y="1286318"/>
            <a:ext cx="7881256" cy="200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100" dirty="0">
                <a:solidFill>
                  <a:srgbClr val="0000FF"/>
                </a:solidFill>
                <a:latin typeface="+mn-lt"/>
                <a:ea typeface="+mn-ea"/>
                <a:cs typeface="+mn-ea"/>
                <a:sym typeface="+mn-lt"/>
              </a:rPr>
              <a:t>艾萨克</a:t>
            </a:r>
            <a:r>
              <a:rPr lang="en-US" altLang="zh-CN" sz="2100" dirty="0">
                <a:solidFill>
                  <a:srgbClr val="0000FF"/>
                </a:solidFill>
                <a:latin typeface="+mn-lt"/>
                <a:ea typeface="+mn-ea"/>
                <a:cs typeface="+mn-ea"/>
                <a:sym typeface="+mn-lt"/>
              </a:rPr>
              <a:t>·</a:t>
            </a:r>
            <a:r>
              <a:rPr lang="zh-CN" altLang="en-US" sz="2100" dirty="0">
                <a:solidFill>
                  <a:srgbClr val="0000FF"/>
                </a:solidFill>
                <a:latin typeface="+mn-lt"/>
                <a:ea typeface="+mn-ea"/>
                <a:cs typeface="+mn-ea"/>
                <a:sym typeface="+mn-lt"/>
              </a:rPr>
              <a:t>阿西莫夫</a:t>
            </a:r>
            <a:r>
              <a:rPr lang="zh-CN" altLang="en-US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1920—1992</a:t>
            </a:r>
            <a:r>
              <a:rPr lang="zh-CN" altLang="en-US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），美国科普作家、科幻小说家，曾获代表科幻界最高荣誉的雨果奖和星云终身成就大师奖。</a:t>
            </a:r>
            <a:endParaRPr lang="zh-CN" altLang="en-US" sz="210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100" dirty="0">
                <a:solidFill>
                  <a:srgbClr val="0000FF"/>
                </a:solidFill>
                <a:latin typeface="+mn-lt"/>
                <a:ea typeface="+mn-ea"/>
                <a:cs typeface="+mn-ea"/>
                <a:sym typeface="+mn-lt"/>
              </a:rPr>
              <a:t>主要作品：</a:t>
            </a:r>
            <a:r>
              <a:rPr lang="en-US" altLang="zh-CN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《</a:t>
            </a:r>
            <a:r>
              <a:rPr lang="zh-CN" altLang="en-US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基地系列</a:t>
            </a:r>
            <a:r>
              <a:rPr lang="en-US" altLang="zh-CN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》《</a:t>
            </a:r>
            <a:r>
              <a:rPr lang="zh-CN" altLang="en-US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银河帝国三部曲</a:t>
            </a:r>
            <a:r>
              <a:rPr lang="en-US" altLang="zh-CN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》《</a:t>
            </a:r>
            <a:r>
              <a:rPr lang="zh-CN" altLang="en-US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机器人系列</a:t>
            </a:r>
            <a:r>
              <a:rPr lang="en-US" altLang="zh-CN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》</a:t>
            </a:r>
            <a:r>
              <a:rPr lang="zh-CN" altLang="en-US" sz="2100" dirty="0">
                <a:solidFill>
                  <a:prstClr val="black"/>
                </a:solidFill>
                <a:latin typeface="+mn-lt"/>
                <a:ea typeface="+mn-ea"/>
                <a:cs typeface="+mn-ea"/>
                <a:sym typeface="+mn-lt"/>
              </a:rPr>
              <a:t>等。</a:t>
            </a:r>
            <a:endParaRPr lang="zh-CN" altLang="en-US" sz="2100" dirty="0">
              <a:solidFill>
                <a:prstClr val="black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整体感知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" name="文本框 1"/>
          <p:cNvSpPr txBox="1"/>
          <p:nvPr/>
        </p:nvSpPr>
        <p:spPr>
          <a:xfrm>
            <a:off x="759654" y="1222806"/>
            <a:ext cx="4050506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快速默读，说说课文大意。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59653" y="1735966"/>
            <a:ext cx="7763861" cy="249237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50000"/>
              </a:lnSpc>
              <a:defRPr/>
            </a:pPr>
            <a:r>
              <a:rPr lang="zh-CN" altLang="en-US" sz="2100" dirty="0">
                <a:solidFill>
                  <a:srgbClr val="0033CC"/>
                </a:solidFill>
                <a:cs typeface="+mn-ea"/>
                <a:sym typeface="+mn-lt"/>
              </a:rPr>
              <a:t>未来世界的一天，玛琪的好友托米发现了古时候的一本用纸写的书，写的是关于古时候的学校的。托米告诉了玛琪古时候的学校是什么样子，玛琪十分向往。</a:t>
            </a:r>
            <a:endParaRPr lang="zh-CN" altLang="en-US" sz="2100" dirty="0">
              <a:solidFill>
                <a:srgbClr val="0033CC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整体感知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6" name="文本框 2"/>
          <p:cNvSpPr txBox="1"/>
          <p:nvPr/>
        </p:nvSpPr>
        <p:spPr>
          <a:xfrm>
            <a:off x="4160555" y="1505087"/>
            <a:ext cx="3239690" cy="5678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700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cs typeface="+mn-ea"/>
                <a:sym typeface="+mn-lt"/>
              </a:rPr>
              <a:t>他们那时候多有趣啊</a:t>
            </a:r>
            <a:endParaRPr lang="zh-CN" altLang="en-US" sz="2700" dirty="0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73488" y="2263515"/>
            <a:ext cx="5778104" cy="95440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     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“他们”指的是谁，“那时候”又是什么时候？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196149" y="3205299"/>
            <a:ext cx="5455444" cy="95440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    “他们”就是玛琪的爷爷的爷爷那一代人，“那时候”是几个世纪前。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492408" y="2135982"/>
            <a:ext cx="2271713" cy="3007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课文精讲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" name="文本框 1"/>
          <p:cNvSpPr txBox="1"/>
          <p:nvPr/>
        </p:nvSpPr>
        <p:spPr>
          <a:xfrm>
            <a:off x="433500" y="1379051"/>
            <a:ext cx="5778103" cy="95440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400" b="1" dirty="0">
                <a:solidFill>
                  <a:prstClr val="black"/>
                </a:solidFill>
                <a:cs typeface="+mn-ea"/>
                <a:sym typeface="+mn-lt"/>
              </a:rPr>
              <a:t>       </a:t>
            </a:r>
            <a:r>
              <a:rPr lang="zh-CN" altLang="en-US" sz="2400" b="1" dirty="0">
                <a:solidFill>
                  <a:prstClr val="black"/>
                </a:solidFill>
                <a:cs typeface="+mn-ea"/>
                <a:sym typeface="+mn-lt"/>
              </a:rPr>
              <a:t>一个生活在几个世纪后的小女孩，怎么会知道“那时候”的事情？</a:t>
            </a:r>
            <a:endParaRPr lang="zh-CN" altLang="en-US" sz="24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84733" y="2540908"/>
            <a:ext cx="5454254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b="1" dirty="0">
                <a:solidFill>
                  <a:srgbClr val="0033CC"/>
                </a:solidFill>
                <a:cs typeface="+mn-ea"/>
                <a:sym typeface="+mn-lt"/>
              </a:rPr>
              <a:t>通过一本“真正的书”。</a:t>
            </a:r>
            <a:endParaRPr lang="zh-CN" altLang="en-US" sz="2400" b="1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134902" y="2540909"/>
            <a:ext cx="1782366" cy="486966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b="1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560344" y="2135982"/>
            <a:ext cx="2271713" cy="3007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课文精讲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" name="文本框 1"/>
          <p:cNvSpPr txBox="1"/>
          <p:nvPr/>
        </p:nvSpPr>
        <p:spPr>
          <a:xfrm>
            <a:off x="582046" y="1474470"/>
            <a:ext cx="5670947" cy="272669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    玛琪和托米翻着这本书，书页已经发黄，皱皱巴巴的。他们读到的字全都静止不动，不像他们通常在荧光屏上看到的那样，顺序移动，真是有趣极了，你说是不是？读到后面，再翻回来看前面的一页时，刚刚读过的那些字仍然停留在原地。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3659811" y="1960245"/>
            <a:ext cx="2538413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582046" y="2392442"/>
            <a:ext cx="1565672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659811" y="2392442"/>
            <a:ext cx="2538413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741839" y="2809161"/>
            <a:ext cx="972741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820796" y="2809161"/>
            <a:ext cx="432197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35623" y="3256836"/>
            <a:ext cx="1081088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560344" y="2135982"/>
            <a:ext cx="2271713" cy="3007519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1672861" y="303168"/>
            <a:ext cx="5332809" cy="966788"/>
            <a:chOff x="4427984" y="1642576"/>
            <a:chExt cx="4059560" cy="1289519"/>
          </a:xfrm>
        </p:grpSpPr>
        <p:sp>
          <p:nvSpPr>
            <p:cNvPr id="12" name="圆角矩形标注 5"/>
            <p:cNvSpPr/>
            <p:nvPr/>
          </p:nvSpPr>
          <p:spPr>
            <a:xfrm>
              <a:off x="4427984" y="1642576"/>
              <a:ext cx="4059560" cy="1289519"/>
            </a:xfrm>
            <a:prstGeom prst="wedgeRoundRectCallout">
              <a:avLst>
                <a:gd name="adj1" fmla="val 3830"/>
                <a:gd name="adj2" fmla="val -70680"/>
                <a:gd name="adj3" fmla="val 16667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6"/>
            <p:cNvSpPr txBox="1"/>
            <p:nvPr/>
          </p:nvSpPr>
          <p:spPr>
            <a:xfrm>
              <a:off x="4515012" y="1657900"/>
              <a:ext cx="3885503" cy="7123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lnSpc>
                  <a:spcPct val="120000"/>
                </a:lnSpc>
                <a:defRPr/>
              </a:pPr>
              <a:r>
                <a:rPr lang="zh-CN" altLang="en-US" sz="2400" b="1" dirty="0">
                  <a:solidFill>
                    <a:prstClr val="black"/>
                  </a:solidFill>
                  <a:cs typeface="+mn-ea"/>
                  <a:sym typeface="+mn-lt"/>
                </a:rPr>
                <a:t>    这是一本什么样的书呢？</a:t>
              </a:r>
              <a:endParaRPr lang="zh-CN" altLang="en-US" sz="2400" b="1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课文精讲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75756" y="1413272"/>
            <a:ext cx="5724525" cy="95440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这本书里写了什么？通过这本书，玛琪和托米知道了哪些事情？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02238" y="3202781"/>
            <a:ext cx="756047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FF00FF"/>
                </a:solidFill>
                <a:cs typeface="+mn-ea"/>
                <a:sym typeface="+mn-lt"/>
              </a:rPr>
              <a:t>学校</a:t>
            </a:r>
            <a:endParaRPr lang="zh-CN" altLang="en-US" sz="2400" dirty="0">
              <a:solidFill>
                <a:srgbClr val="FF00FF"/>
              </a:solidFill>
              <a:cs typeface="+mn-ea"/>
              <a:sym typeface="+mn-lt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2166631" y="2811066"/>
            <a:ext cx="215504" cy="1295400"/>
          </a:xfrm>
          <a:prstGeom prst="leftBrace">
            <a:avLst>
              <a:gd name="adj1" fmla="val 40540"/>
              <a:gd name="adj2" fmla="val 50000"/>
            </a:avLst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92850" y="2706291"/>
            <a:ext cx="2689622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老师是真人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92850" y="3228975"/>
            <a:ext cx="4471988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所有的孩子都去专门的地方上课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392851" y="3758803"/>
            <a:ext cx="4525565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dirty="0">
                <a:solidFill>
                  <a:srgbClr val="0033CC"/>
                </a:solidFill>
                <a:cs typeface="+mn-ea"/>
                <a:sym typeface="+mn-lt"/>
              </a:rPr>
              <a:t>年龄一样的孩子都学一样的功课</a:t>
            </a:r>
            <a:endParaRPr lang="zh-CN" altLang="en-US" sz="2400" dirty="0">
              <a:solidFill>
                <a:srgbClr val="0033CC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ldLvl="0" animBg="1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3499" y="250336"/>
            <a:ext cx="3093720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zh-CN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课文精讲</a:t>
            </a:r>
            <a:endParaRPr lang="zh-CN" altLang="en-US" sz="2400" dirty="0">
              <a:solidFill>
                <a:prstClr val="black">
                  <a:lumMod val="75000"/>
                  <a:lumOff val="2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390204" y="1274411"/>
            <a:ext cx="5724525" cy="51244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  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玛琪喜欢书里的学校吗？为什么？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695005" y="1859008"/>
            <a:ext cx="5670947" cy="139763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  </a:t>
            </a: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    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玛琪在想，在过去的日子里，那些孩子一定非常热爱他们的学校。她想，他们那时候多有趣啊！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48720" y="3435395"/>
            <a:ext cx="1133475" cy="43767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34290" rIns="68580" bIns="3429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dirty="0">
                <a:solidFill>
                  <a:srgbClr val="FF0066"/>
                </a:solidFill>
                <a:cs typeface="+mn-ea"/>
                <a:sym typeface="+mn-lt"/>
              </a:rPr>
              <a:t>羡慕</a:t>
            </a:r>
            <a:endParaRPr lang="zh-CN" altLang="en-US" sz="2400" dirty="0">
              <a:solidFill>
                <a:srgbClr val="FF0066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527660" y="3421425"/>
            <a:ext cx="1134666" cy="43767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34290" rIns="68580" bIns="3429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dirty="0">
                <a:solidFill>
                  <a:srgbClr val="FF0066"/>
                </a:solidFill>
                <a:cs typeface="+mn-ea"/>
                <a:sym typeface="+mn-lt"/>
              </a:rPr>
              <a:t>喜欢</a:t>
            </a:r>
            <a:endParaRPr lang="zh-CN" altLang="en-US" sz="2400" dirty="0">
              <a:solidFill>
                <a:srgbClr val="FF0066"/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560344" y="2135982"/>
            <a:ext cx="2271713" cy="3007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ldLvl="0" animBg="1"/>
      <p:bldP spid="7" grpId="0" bldLvl="0" animBg="1"/>
    </p:bldLst>
  </p:timing>
</p:sld>
</file>

<file path=ppt/tags/tag1.xml><?xml version="1.0" encoding="utf-8"?>
<p:tagLst xmlns:p="http://schemas.openxmlformats.org/presentationml/2006/main">
  <p:tag name="KSO_WM_UNIT_TABLE_BEAUTIFY" val="smartTable{bd55f8a0-7981-431c-8663-2952038bab20}"/>
</p:tagLst>
</file>

<file path=ppt/tags/tag2.xml><?xml version="1.0" encoding="utf-8"?>
<p:tagLst xmlns:p="http://schemas.openxmlformats.org/presentationml/2006/main">
  <p:tag name="MH" val="20150923171813"/>
  <p:tag name="MH_LIBRARY" val="GRAPHIC"/>
  <p:tag name="MH_ORDER" val="Straight Connector 9"/>
  <p:tag name="KSO_WM_TAG_VERSION" val="1.0"/>
  <p:tag name="KSO_WM_BEAUTIFY_FLAG" val="#wm#"/>
  <p:tag name="KSO_WM_UNIT_TYPE" val="i"/>
  <p:tag name="KSO_WM_UNIT_ID" val="custom652_6*i*9"/>
  <p:tag name="KSO_WM_TEMPLATE_CATEGORY" val="custom"/>
  <p:tag name="KSO_WM_TEMPLATE_INDEX" val="652"/>
  <p:tag name="KSO_WM_UNIT_INDEX" val="9"/>
</p:tagLst>
</file>

<file path=ppt/tags/tag3.xml><?xml version="1.0" encoding="utf-8"?>
<p:tagLst xmlns:p="http://schemas.openxmlformats.org/presentationml/2006/main">
  <p:tag name="MH" val="20150923171813"/>
  <p:tag name="MH_LIBRARY" val="GRAPHIC"/>
  <p:tag name="MH_ORDER" val="Straight Connector 22"/>
  <p:tag name="KSO_WM_TAG_VERSION" val="1.0"/>
  <p:tag name="KSO_WM_BEAUTIFY_FLAG" val="#wm#"/>
  <p:tag name="KSO_WM_UNIT_TYPE" val="i"/>
  <p:tag name="KSO_WM_UNIT_ID" val="custom652_6*i*10"/>
  <p:tag name="KSO_WM_TEMPLATE_CATEGORY" val="custom"/>
  <p:tag name="KSO_WM_TEMPLATE_INDEX" val="652"/>
  <p:tag name="KSO_WM_UNIT_INDEX" val="10"/>
</p:tagLst>
</file>

<file path=ppt/tags/tag4.xml><?xml version="1.0" encoding="utf-8"?>
<p:tagLst xmlns:p="http://schemas.openxmlformats.org/presentationml/2006/main">
  <p:tag name="MH" val="20150923171813"/>
  <p:tag name="MH_LIBRARY" val="GRAPHIC"/>
  <p:tag name="KSO_WM_TEMPLATE_CATEGORY" val="custom"/>
  <p:tag name="KSO_WM_TEMPLATE_INDEX" val="652"/>
  <p:tag name="KSO_WM_TAG_VERSION" val="1.0"/>
  <p:tag name="KSO_WM_SLIDE_ID" val="custom652_6"/>
  <p:tag name="KSO_WM_SLIDE_INDEX" val="6"/>
  <p:tag name="KSO_WM_SLIDE_ITEM_CNT" val="1"/>
  <p:tag name="KSO_WM_SLIDE_LAYOUT" val="a_l"/>
  <p:tag name="KSO_WM_SLIDE_LAYOUT_CNT" val="1_1"/>
  <p:tag name="KSO_WM_SLIDE_TYPE" val="contents"/>
  <p:tag name="KSO_WM_BEAUTIFY_FLAG" val="#wm#"/>
  <p:tag name="KSO_WM_DIAGRAM_GROUP_CODE" val="l1-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wrn1i41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1584</Words>
  <Application>WPS 演示</Application>
  <PresentationFormat>全屏显示(16:9)</PresentationFormat>
  <Paragraphs>157</Paragraphs>
  <Slides>17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FandolFang R</vt:lpstr>
      <vt:lpstr>黑体</vt:lpstr>
      <vt:lpstr>Calibri</vt:lpstr>
      <vt:lpstr>楷体</vt:lpstr>
      <vt:lpstr>微软雅黑</vt:lpstr>
      <vt:lpstr>仿宋</vt:lpstr>
      <vt:lpstr>幼圆</vt:lpstr>
      <vt:lpstr>思源黑体 CN Regular</vt:lpstr>
      <vt:lpstr>Arial Unicode MS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admin</cp:lastModifiedBy>
  <cp:revision>9</cp:revision>
  <dcterms:created xsi:type="dcterms:W3CDTF">2020-08-12T15:56:00Z</dcterms:created>
  <dcterms:modified xsi:type="dcterms:W3CDTF">2021-06-02T02:16:22Z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473AC489B27F4280B0EBD15F0A7E77D5</vt:lpwstr>
  </property>
</Properties>
</file>