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7" r:id="rId3"/>
    <p:sldId id="266" r:id="rId5"/>
    <p:sldId id="267" r:id="rId6"/>
    <p:sldId id="409" r:id="rId7"/>
    <p:sldId id="408" r:id="rId8"/>
    <p:sldId id="407" r:id="rId9"/>
  </p:sldIdLst>
  <p:sldSz cx="12192000" cy="6858000"/>
  <p:notesSz cx="7315200" cy="96012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181F"/>
    <a:srgbClr val="FC790C"/>
    <a:srgbClr val="B8E32F"/>
    <a:srgbClr val="FF9600"/>
    <a:srgbClr val="EBD531"/>
    <a:srgbClr val="FFFFFF"/>
    <a:srgbClr val="C1655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0"/>
    <p:restoredTop sz="94699"/>
  </p:normalViewPr>
  <p:slideViewPr>
    <p:cSldViewPr showGuides="1">
      <p:cViewPr varScale="1">
        <p:scale>
          <a:sx n="102" d="100"/>
          <a:sy n="102" d="100"/>
        </p:scale>
        <p:origin x="150" y="1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71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91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6" name="Rectangle 4"/>
          <p:cNvSpPr>
            <a:spLocks noRot="1" noTextEdi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91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1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123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124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 wrap="square" lIns="91440" tIns="45720" rIns="91440" bIns="45720" anchor="t"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4"/>
          <p:cNvSpPr txBox="1">
            <a:spLocks noChangeArrowheads="1"/>
          </p:cNvSpPr>
          <p:nvPr/>
        </p:nvSpPr>
        <p:spPr bwMode="gray">
          <a:xfrm>
            <a:off x="10464800" y="5943600"/>
            <a:ext cx="1422400" cy="4127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1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LOGO</a:t>
            </a:r>
            <a:endParaRPr kumimoji="0" lang="en-US" altLang="zh-CN" sz="21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03200" y="6553200"/>
            <a:ext cx="26416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299200" y="6553200"/>
            <a:ext cx="508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hangingPunct="1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6400" y="152401"/>
            <a:ext cx="9448800" cy="487363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6400" y="1066800"/>
            <a:ext cx="112776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Freeform 126"/>
          <p:cNvSpPr/>
          <p:nvPr/>
        </p:nvSpPr>
        <p:spPr>
          <a:xfrm>
            <a:off x="-17462" y="342900"/>
            <a:ext cx="8043862" cy="679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43333" y="0"/>
              </a:cxn>
              <a:cxn ang="0">
                <a:pos x="7315200" y="679450"/>
              </a:cxn>
            </a:cxnLst>
            <a:pathLst>
              <a:path w="3800" h="428">
                <a:moveTo>
                  <a:pt x="0" y="0"/>
                </a:moveTo>
                <a:lnTo>
                  <a:pt x="3800" y="0"/>
                </a:lnTo>
                <a:lnTo>
                  <a:pt x="3456" y="428"/>
                </a:lnTo>
              </a:path>
            </a:pathLst>
          </a:cu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7" name="Line 164"/>
          <p:cNvSpPr/>
          <p:nvPr/>
        </p:nvSpPr>
        <p:spPr>
          <a:xfrm>
            <a:off x="4763" y="728663"/>
            <a:ext cx="12187237" cy="0"/>
          </a:xfrm>
          <a:prstGeom prst="line">
            <a:avLst/>
          </a:prstGeom>
          <a:ln w="1270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8" name="Line 183"/>
          <p:cNvSpPr/>
          <p:nvPr/>
        </p:nvSpPr>
        <p:spPr>
          <a:xfrm>
            <a:off x="10191750" y="0"/>
            <a:ext cx="0" cy="723900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9" name="Line 184"/>
          <p:cNvSpPr/>
          <p:nvPr/>
        </p:nvSpPr>
        <p:spPr>
          <a:xfrm>
            <a:off x="11182350" y="0"/>
            <a:ext cx="0" cy="723900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1030" name="图片 2" descr="背景图案&#10;&#10;描述已自动生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7620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1" name="图片 4" descr="图片包含 草, 前, 鸟, 食物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40213" y="4362450"/>
            <a:ext cx="7951787" cy="249555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13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5522913"/>
            <a:ext cx="3313113" cy="1206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Text Box 5"/>
          <p:cNvSpPr txBox="1"/>
          <p:nvPr/>
        </p:nvSpPr>
        <p:spPr>
          <a:xfrm>
            <a:off x="2341563" y="838200"/>
            <a:ext cx="8375650" cy="18453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5400" b="1" dirty="0">
                <a:latin typeface="方正姚体" panose="02010601030101010101" pitchFamily="2" charset="-122"/>
                <a:ea typeface="方正姚体" panose="02010601030101010101" pitchFamily="2" charset="-122"/>
              </a:rPr>
              <a:t>让我们陪孩子一起成长</a:t>
            </a:r>
            <a:endParaRPr lang="en-US" altLang="zh-CN" sz="5400" b="1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US" altLang="zh-CN" sz="4000" b="1" dirty="0">
                <a:latin typeface="方正姚体" panose="02010601030101010101" pitchFamily="2" charset="-122"/>
                <a:ea typeface="方正姚体" panose="02010601030101010101" pitchFamily="2" charset="-122"/>
              </a:rPr>
              <a:t>——</a:t>
            </a:r>
            <a:r>
              <a:rPr lang="zh-CN" altLang="en-US" sz="4000" b="1" dirty="0">
                <a:latin typeface="方正姚体" panose="02010601030101010101" pitchFamily="2" charset="-122"/>
                <a:ea typeface="方正姚体" panose="02010601030101010101" pitchFamily="2" charset="-122"/>
              </a:rPr>
              <a:t>五</a:t>
            </a:r>
            <a:r>
              <a:rPr lang="zh-CN" altLang="en-US" sz="4000" b="1" dirty="0">
                <a:latin typeface="方正姚体" panose="02010601030101010101" pitchFamily="2" charset="-122"/>
                <a:ea typeface="方正姚体" panose="02010601030101010101" pitchFamily="2" charset="-122"/>
              </a:rPr>
              <a:t>（</a:t>
            </a:r>
            <a:r>
              <a:rPr lang="en-US" altLang="zh-CN" sz="4000" b="1" dirty="0">
                <a:latin typeface="方正姚体" panose="02010601030101010101" pitchFamily="2" charset="-122"/>
                <a:ea typeface="方正姚体" panose="02010601030101010101" pitchFamily="2" charset="-122"/>
              </a:rPr>
              <a:t>4</a:t>
            </a:r>
            <a:r>
              <a:rPr lang="zh-CN" altLang="en-US" sz="4000" b="1" dirty="0">
                <a:latin typeface="方正姚体" panose="02010601030101010101" pitchFamily="2" charset="-122"/>
                <a:ea typeface="方正姚体" panose="02010601030101010101" pitchFamily="2" charset="-122"/>
              </a:rPr>
              <a:t>）班线上班会</a:t>
            </a:r>
            <a:endParaRPr lang="en-US" altLang="zh-CN" sz="4000" b="1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4100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275" y="5578475"/>
            <a:ext cx="8975725" cy="1247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Text Box 5"/>
          <p:cNvSpPr txBox="1"/>
          <p:nvPr/>
        </p:nvSpPr>
        <p:spPr>
          <a:xfrm>
            <a:off x="4395788" y="3962400"/>
            <a:ext cx="4267200" cy="18148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南京市生态科技岛小学</a:t>
            </a:r>
            <a:endParaRPr lang="en-US" altLang="zh-CN" sz="28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zh-CN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五</a:t>
            </a:r>
            <a:r>
              <a:rPr lang="zh-CN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（</a:t>
            </a:r>
            <a:r>
              <a:rPr lang="en-US" altLang="zh-CN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4</a:t>
            </a:r>
            <a:r>
              <a:rPr lang="zh-CN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）班</a:t>
            </a:r>
            <a:endParaRPr lang="zh-CN" sz="28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zh-CN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2023</a:t>
            </a: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年</a:t>
            </a:r>
            <a:r>
              <a:rPr lang="en-US" altLang="zh-CN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8</a:t>
            </a: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月</a:t>
            </a:r>
            <a:r>
              <a:rPr lang="en-US" altLang="zh-CN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31</a:t>
            </a: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日</a:t>
            </a:r>
            <a:endParaRPr lang="en-US" altLang="zh-CN" sz="28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Text Box 11"/>
          <p:cNvSpPr txBox="1"/>
          <p:nvPr/>
        </p:nvSpPr>
        <p:spPr>
          <a:xfrm>
            <a:off x="1779588" y="1350963"/>
            <a:ext cx="4843462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975995" y="398780"/>
            <a:ext cx="5646738" cy="863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00"/>
              </a:gs>
              <a:gs pos="100000">
                <a:srgbClr val="FFFF00"/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141413" y="507048"/>
            <a:ext cx="6119813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3600" b="1" kern="1200" cap="none" spc="0" normalizeH="0" baseline="0" noProof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一、防疫抗疫小知识</a:t>
            </a:r>
            <a:endParaRPr kumimoji="0" lang="zh-CN" altLang="en-US" sz="3600" b="1" kern="1200" cap="none" spc="0" normalizeH="0" baseline="0" noProof="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pic>
        <p:nvPicPr>
          <p:cNvPr id="6151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51800" y="-136525"/>
            <a:ext cx="266700" cy="2667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" name="组合 17"/>
          <p:cNvGrpSpPr/>
          <p:nvPr/>
        </p:nvGrpSpPr>
        <p:grpSpPr>
          <a:xfrm>
            <a:off x="2143760" y="1551940"/>
            <a:ext cx="6387465" cy="3754755"/>
            <a:chOff x="6455" y="2398"/>
            <a:chExt cx="10059" cy="5913"/>
          </a:xfrm>
        </p:grpSpPr>
        <p:sp>
          <p:nvSpPr>
            <p:cNvPr id="1048588" name="文本框 1"/>
            <p:cNvSpPr txBox="1"/>
            <p:nvPr>
              <p:custDataLst>
                <p:tags r:id="rId2"/>
              </p:custDataLst>
            </p:nvPr>
          </p:nvSpPr>
          <p:spPr>
            <a:xfrm>
              <a:off x="8095" y="4301"/>
              <a:ext cx="7168" cy="6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defPPr>
                <a:defRPr lang="zh-CN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>
                      <a:lumMod val="50000"/>
                    </a:schemeClr>
                  </a:solidFill>
                  <a:latin typeface="Calibri Light" panose="020F0302020204030204"/>
                  <a:ea typeface="微软雅黑" panose="020B0503020204020204" charset="-122"/>
                </a:defRPr>
              </a:lvl1pPr>
              <a:lvl2pPr marL="742950" indent="-285750">
                <a:defRPr>
                  <a:latin typeface="Calibri" panose="020F0502020204030204" charset="0"/>
                  <a:ea typeface="微软雅黑" panose="020B0503020204020204" charset="-122"/>
                </a:defRPr>
              </a:lvl2pPr>
              <a:lvl3pPr marL="1143000" indent="-228600">
                <a:defRPr>
                  <a:latin typeface="Calibri" panose="020F0502020204030204" charset="0"/>
                  <a:ea typeface="微软雅黑" panose="020B0503020204020204" charset="-122"/>
                </a:defRPr>
              </a:lvl3pPr>
              <a:lvl4pPr marL="1600200" indent="-228600">
                <a:defRPr>
                  <a:latin typeface="Calibri" panose="020F0502020204030204" charset="0"/>
                  <a:ea typeface="微软雅黑" panose="020B0503020204020204" charset="-122"/>
                </a:defRPr>
              </a:lvl4pPr>
              <a:lvl5pPr marL="2057400" indent="-228600">
                <a:defRPr>
                  <a:latin typeface="Calibri" panose="020F0502020204030204" charset="0"/>
                  <a:ea typeface="微软雅黑" panose="020B050302020402020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charset="0"/>
                  <a:ea typeface="微软雅黑" panose="020B050302020402020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charset="0"/>
                  <a:ea typeface="微软雅黑" panose="020B050302020402020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charset="0"/>
                  <a:ea typeface="微软雅黑" panose="020B050302020402020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charset="0"/>
                  <a:ea typeface="微软雅黑" panose="020B0503020204020204" charset="-122"/>
                </a:defRPr>
              </a:lvl9pPr>
            </a:lstStyle>
            <a:p>
              <a:pPr marL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sz="3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不去人群密集场所</a:t>
              </a:r>
              <a:endParaRPr lang="zh-CN" alt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48589" name="文本框 16"/>
            <p:cNvSpPr txBox="1"/>
            <p:nvPr>
              <p:custDataLst>
                <p:tags r:id="rId3"/>
              </p:custDataLst>
            </p:nvPr>
          </p:nvSpPr>
          <p:spPr>
            <a:xfrm>
              <a:off x="8095" y="5771"/>
              <a:ext cx="8131" cy="6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defPPr>
                <a:defRPr lang="zh-CN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>
                      <a:lumMod val="50000"/>
                    </a:schemeClr>
                  </a:solidFill>
                  <a:latin typeface="Calibri Light" panose="020F0302020204030204"/>
                  <a:ea typeface="微软雅黑" panose="020B0503020204020204" charset="-122"/>
                </a:defRPr>
              </a:lvl1pPr>
              <a:lvl2pPr marL="742950" indent="-285750">
                <a:defRPr>
                  <a:latin typeface="Calibri" panose="020F0502020204030204" charset="0"/>
                  <a:ea typeface="微软雅黑" panose="020B0503020204020204" charset="-122"/>
                </a:defRPr>
              </a:lvl2pPr>
              <a:lvl3pPr marL="1143000" indent="-228600">
                <a:defRPr>
                  <a:latin typeface="Calibri" panose="020F0502020204030204" charset="0"/>
                  <a:ea typeface="微软雅黑" panose="020B0503020204020204" charset="-122"/>
                </a:defRPr>
              </a:lvl3pPr>
              <a:lvl4pPr marL="1600200" indent="-228600">
                <a:defRPr>
                  <a:latin typeface="Calibri" panose="020F0502020204030204" charset="0"/>
                  <a:ea typeface="微软雅黑" panose="020B0503020204020204" charset="-122"/>
                </a:defRPr>
              </a:lvl4pPr>
              <a:lvl5pPr marL="2057400" indent="-228600">
                <a:defRPr>
                  <a:latin typeface="Calibri" panose="020F0502020204030204" charset="0"/>
                  <a:ea typeface="微软雅黑" panose="020B050302020402020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charset="0"/>
                  <a:ea typeface="微软雅黑" panose="020B050302020402020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charset="0"/>
                  <a:ea typeface="微软雅黑" panose="020B050302020402020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charset="0"/>
                  <a:ea typeface="微软雅黑" panose="020B050302020402020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charset="0"/>
                  <a:ea typeface="微软雅黑" panose="020B0503020204020204" charset="-122"/>
                </a:defRPr>
              </a:lvl9pPr>
            </a:lstStyle>
            <a:p>
              <a:pPr marL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sz="3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避免密切接触</a:t>
              </a:r>
              <a:endParaRPr lang="zh-CN" alt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48590" name="文本框 18"/>
            <p:cNvSpPr txBox="1"/>
            <p:nvPr>
              <p:custDataLst>
                <p:tags r:id="rId4"/>
              </p:custDataLst>
            </p:nvPr>
          </p:nvSpPr>
          <p:spPr>
            <a:xfrm>
              <a:off x="8095" y="7241"/>
              <a:ext cx="8419" cy="6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defPPr>
                <a:defRPr lang="zh-CN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>
                      <a:lumMod val="50000"/>
                    </a:schemeClr>
                  </a:solidFill>
                  <a:latin typeface="Calibri Light" panose="020F0302020204030204"/>
                  <a:ea typeface="微软雅黑" panose="020B0503020204020204" charset="-122"/>
                </a:defRPr>
              </a:lvl1pPr>
              <a:lvl2pPr marL="742950" indent="-285750">
                <a:defRPr>
                  <a:latin typeface="Calibri" panose="020F0502020204030204" charset="0"/>
                  <a:ea typeface="微软雅黑" panose="020B0503020204020204" charset="-122"/>
                </a:defRPr>
              </a:lvl2pPr>
              <a:lvl3pPr marL="1143000" indent="-228600">
                <a:defRPr>
                  <a:latin typeface="Calibri" panose="020F0502020204030204" charset="0"/>
                  <a:ea typeface="微软雅黑" panose="020B0503020204020204" charset="-122"/>
                </a:defRPr>
              </a:lvl3pPr>
              <a:lvl4pPr marL="1600200" indent="-228600">
                <a:defRPr>
                  <a:latin typeface="Calibri" panose="020F0502020204030204" charset="0"/>
                  <a:ea typeface="微软雅黑" panose="020B0503020204020204" charset="-122"/>
                </a:defRPr>
              </a:lvl4pPr>
              <a:lvl5pPr marL="2057400" indent="-228600">
                <a:defRPr>
                  <a:latin typeface="Calibri" panose="020F0502020204030204" charset="0"/>
                  <a:ea typeface="微软雅黑" panose="020B050302020402020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charset="0"/>
                  <a:ea typeface="微软雅黑" panose="020B050302020402020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charset="0"/>
                  <a:ea typeface="微软雅黑" panose="020B050302020402020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charset="0"/>
                  <a:ea typeface="微软雅黑" panose="020B050302020402020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charset="0"/>
                  <a:ea typeface="微软雅黑" panose="020B0503020204020204" charset="-122"/>
                </a:defRPr>
              </a:lvl9pPr>
            </a:lstStyle>
            <a:p>
              <a:pPr marL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sz="3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注意安全饮食</a:t>
              </a:r>
              <a:endParaRPr lang="zh-CN" alt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48591" name="文本框 19"/>
            <p:cNvSpPr txBox="1"/>
            <p:nvPr>
              <p:custDataLst>
                <p:tags r:id="rId5"/>
              </p:custDataLst>
            </p:nvPr>
          </p:nvSpPr>
          <p:spPr>
            <a:xfrm>
              <a:off x="8095" y="2831"/>
              <a:ext cx="7168" cy="6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defPPr>
                <a:defRPr lang="zh-CN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>
                      <a:lumMod val="50000"/>
                    </a:schemeClr>
                  </a:solidFill>
                  <a:latin typeface="Calibri Light" panose="020F0302020204030204"/>
                  <a:ea typeface="微软雅黑" panose="020B0503020204020204" charset="-122"/>
                </a:defRPr>
              </a:lvl1pPr>
              <a:lvl2pPr marL="742950" indent="-285750">
                <a:defRPr>
                  <a:latin typeface="Calibri" panose="020F0502020204030204" charset="0"/>
                  <a:ea typeface="微软雅黑" panose="020B0503020204020204" charset="-122"/>
                </a:defRPr>
              </a:lvl2pPr>
              <a:lvl3pPr marL="1143000" indent="-228600">
                <a:defRPr>
                  <a:latin typeface="Calibri" panose="020F0502020204030204" charset="0"/>
                  <a:ea typeface="微软雅黑" panose="020B0503020204020204" charset="-122"/>
                </a:defRPr>
              </a:lvl3pPr>
              <a:lvl4pPr marL="1600200" indent="-228600">
                <a:defRPr>
                  <a:latin typeface="Calibri" panose="020F0502020204030204" charset="0"/>
                  <a:ea typeface="微软雅黑" panose="020B0503020204020204" charset="-122"/>
                </a:defRPr>
              </a:lvl4pPr>
              <a:lvl5pPr marL="2057400" indent="-228600">
                <a:defRPr>
                  <a:latin typeface="Calibri" panose="020F0502020204030204" charset="0"/>
                  <a:ea typeface="微软雅黑" panose="020B050302020402020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charset="0"/>
                  <a:ea typeface="微软雅黑" panose="020B050302020402020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charset="0"/>
                  <a:ea typeface="微软雅黑" panose="020B050302020402020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charset="0"/>
                  <a:ea typeface="微软雅黑" panose="020B050302020402020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charset="0"/>
                  <a:ea typeface="微软雅黑" panose="020B0503020204020204" charset="-122"/>
                </a:defRPr>
              </a:lvl9pPr>
            </a:lstStyle>
            <a:p>
              <a:pPr marL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加强卫生防范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pic>
          <p:nvPicPr>
            <p:cNvPr id="2097161" name="图片 2" descr="Star_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47" y="2398"/>
              <a:ext cx="1479" cy="1479"/>
            </a:xfrm>
            <a:prstGeom prst="rect">
              <a:avLst/>
            </a:prstGeom>
          </p:spPr>
        </p:pic>
        <p:pic>
          <p:nvPicPr>
            <p:cNvPr id="2097162" name="图片 3" descr="Star_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47" y="5356"/>
              <a:ext cx="1479" cy="1479"/>
            </a:xfrm>
            <a:prstGeom prst="rect">
              <a:avLst/>
            </a:prstGeom>
          </p:spPr>
        </p:pic>
        <p:pic>
          <p:nvPicPr>
            <p:cNvPr id="2097163" name="图片 4" descr="Star_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47" y="3877"/>
              <a:ext cx="1479" cy="1479"/>
            </a:xfrm>
            <a:prstGeom prst="rect">
              <a:avLst/>
            </a:prstGeom>
          </p:spPr>
        </p:pic>
        <p:pic>
          <p:nvPicPr>
            <p:cNvPr id="2097164" name="图片 6" descr="Star_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55" y="6832"/>
              <a:ext cx="1479" cy="1479"/>
            </a:xfrm>
            <a:prstGeom prst="rect">
              <a:avLst/>
            </a:prstGeom>
          </p:spPr>
        </p:pic>
        <p:sp>
          <p:nvSpPr>
            <p:cNvPr id="1048592" name="文本框 7"/>
            <p:cNvSpPr txBox="1"/>
            <p:nvPr/>
          </p:nvSpPr>
          <p:spPr>
            <a:xfrm>
              <a:off x="7022" y="2831"/>
              <a:ext cx="34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80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1</a:t>
              </a:r>
              <a:endParaRPr lang="en-US" altLang="zh-CN" sz="28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48593" name="文本框 8"/>
            <p:cNvSpPr txBox="1"/>
            <p:nvPr/>
          </p:nvSpPr>
          <p:spPr>
            <a:xfrm>
              <a:off x="7022" y="7112"/>
              <a:ext cx="52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80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4</a:t>
              </a:r>
              <a:endParaRPr lang="en-US" altLang="zh-CN" sz="28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48594" name="文本框 9"/>
            <p:cNvSpPr txBox="1"/>
            <p:nvPr/>
          </p:nvSpPr>
          <p:spPr>
            <a:xfrm>
              <a:off x="7022" y="5685"/>
              <a:ext cx="52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80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3</a:t>
              </a:r>
              <a:endParaRPr lang="en-US" altLang="zh-CN" sz="28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48595" name="文本框 10"/>
            <p:cNvSpPr txBox="1"/>
            <p:nvPr/>
          </p:nvSpPr>
          <p:spPr>
            <a:xfrm>
              <a:off x="7022" y="4258"/>
              <a:ext cx="72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80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2</a:t>
              </a:r>
              <a:endParaRPr lang="en-US" altLang="zh-CN" sz="28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035175" y="1358900"/>
            <a:ext cx="4843463" cy="3698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AutoShape 9"/>
          <p:cNvSpPr>
            <a:spLocks noChangeArrowheads="1"/>
          </p:cNvSpPr>
          <p:nvPr/>
        </p:nvSpPr>
        <p:spPr bwMode="auto">
          <a:xfrm>
            <a:off x="516934" y="279771"/>
            <a:ext cx="5646738" cy="8636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890905" y="388303"/>
            <a:ext cx="5111750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36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二、线上学习早知道</a:t>
            </a:r>
            <a:endParaRPr kumimoji="0" lang="zh-CN" altLang="en-US" sz="36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57910" y="1443990"/>
            <a:ext cx="911034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57200" algn="ctr">
              <a:lnSpc>
                <a:spcPct val="150000"/>
              </a:lnSpc>
            </a:pPr>
            <a:r>
              <a:rPr lang="en-US" altLang="zh-CN" sz="3200" b="1">
                <a:solidFill>
                  <a:srgbClr val="000000"/>
                </a:solidFill>
                <a:ea typeface="仿宋" panose="02010609060101010101" charset="-122"/>
              </a:rPr>
              <a:t>     </a:t>
            </a:r>
            <a:r>
              <a:rPr lang="zh-CN" sz="3200" b="1">
                <a:solidFill>
                  <a:srgbClr val="000000"/>
                </a:solidFill>
                <a:ea typeface="仿宋" panose="02010609060101010101" charset="-122"/>
              </a:rPr>
              <a:t>一、良好环境是确保线上学习效果的基础。</a:t>
            </a:r>
            <a:r>
              <a:rPr lang="en-US" sz="3200">
                <a:solidFill>
                  <a:srgbClr val="000000"/>
                </a:solidFill>
                <a:latin typeface="宋体" panose="02010600030101010101" pitchFamily="2" charset="-122"/>
              </a:rPr>
              <a:t>     </a:t>
            </a:r>
            <a:r>
              <a:rPr lang="zh-CN" sz="3200" b="1">
                <a:solidFill>
                  <a:srgbClr val="000000"/>
                </a:solidFill>
                <a:ea typeface="仿宋" panose="02010609060101010101" charset="-122"/>
              </a:rPr>
              <a:t>二、有效预习是确保线上学习效果的前提。        三、充分准备是确保线上学习效果的保障。</a:t>
            </a:r>
            <a:r>
              <a:rPr lang="en-US" sz="3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     </a:t>
            </a:r>
            <a:r>
              <a:rPr lang="zh-CN" sz="3200" b="1">
                <a:solidFill>
                  <a:srgbClr val="000000"/>
                </a:solidFill>
                <a:ea typeface="仿宋" panose="02010609060101010101" charset="-122"/>
              </a:rPr>
              <a:t>四、积极学习是确保线上学习效果的根本。</a:t>
            </a:r>
            <a:endParaRPr lang="zh-CN" sz="3200" b="1">
              <a:solidFill>
                <a:srgbClr val="000000"/>
              </a:solidFill>
              <a:ea typeface="仿宋" panose="02010609060101010101" charset="-122"/>
            </a:endParaRPr>
          </a:p>
          <a:p>
            <a:pPr indent="457200" algn="ctr">
              <a:lnSpc>
                <a:spcPct val="150000"/>
              </a:lnSpc>
            </a:pPr>
            <a:r>
              <a:rPr lang="zh-CN" sz="3200" b="1">
                <a:solidFill>
                  <a:srgbClr val="000000"/>
                </a:solidFill>
                <a:ea typeface="仿宋" panose="02010609060101010101" charset="-122"/>
              </a:rPr>
              <a:t>五、主动参与线上检测是学习的辅助。</a:t>
            </a:r>
            <a:endParaRPr lang="zh-CN" altLang="en-US" sz="3200" b="1">
              <a:solidFill>
                <a:srgbClr val="000000"/>
              </a:solidFill>
              <a:ea typeface="仿宋" panose="02010609060101010101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3270" y="640080"/>
            <a:ext cx="10005695" cy="50685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93775" y="2490470"/>
            <a:ext cx="11277600" cy="5334000"/>
          </a:xfrm>
        </p:spPr>
        <p:txBody>
          <a:bodyPr/>
          <a:p>
            <a:r>
              <a:rPr lang="zh-CN" altLang="en-US" sz="6000"/>
              <a:t>学生及家长经验交流分享</a:t>
            </a:r>
            <a:endParaRPr lang="zh-CN" altLang="en-US" sz="6000"/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406400" y="152400"/>
            <a:ext cx="5646738" cy="8636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674370" y="260350"/>
            <a:ext cx="5111750" cy="64516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36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三、优秀方法齐分享</a:t>
            </a:r>
            <a:endParaRPr kumimoji="0" lang="zh-CN" altLang="en-US" sz="36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WordArt 3"/>
          <p:cNvSpPr>
            <a:spLocks noTextEdit="1"/>
          </p:cNvSpPr>
          <p:nvPr/>
        </p:nvSpPr>
        <p:spPr>
          <a:xfrm>
            <a:off x="3657600" y="2133600"/>
            <a:ext cx="4800600" cy="1447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5400" b="1">
                <a:ln w="28575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atin typeface="华文细黑" panose="02010600040101010101" pitchFamily="2" charset="-122"/>
                <a:ea typeface="华文细黑" panose="02010600040101010101" pitchFamily="2" charset="-122"/>
              </a:rPr>
              <a:t>谢谢聆听！</a:t>
            </a:r>
            <a:endParaRPr lang="zh-CN" altLang="en-US" sz="5400" b="1">
              <a:ln w="28575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921"/>
  <p:tag name="KSO_WM_UNIT_TYPE" val="l_h_f"/>
  <p:tag name="KSO_WM_UNIT_INDEX" val="1_3_1"/>
  <p:tag name="KSO_WM_UNIT_LAYERLEVEL" val="1_1_1"/>
  <p:tag name="KSO_WM_UNIT_VALUE" val="8"/>
  <p:tag name="KSO_WM_UNIT_HIGHLIGHT" val="0"/>
  <p:tag name="KSO_WM_UNIT_COMPATIBLE" val="0"/>
  <p:tag name="KSO_WM_UNIT_CLEAR" val="0"/>
  <p:tag name="KSO_WM_UNIT_PRESET_TEXT_INDEX" val="3"/>
  <p:tag name="KSO_WM_UNIT_PRESET_TEXT_LEN" val="12"/>
  <p:tag name="KSO_WM_DIAGRAM_GROUP_CODE" val="l1-1"/>
  <p:tag name="KSO_WM_UNIT_ID" val="diagram20169921_4*l_h_f*1_3_1"/>
  <p:tag name="KSO_WM_UNIT_TEXT_FILL_FORE_SCHEMECOLOR_INDEX" val="14"/>
  <p:tag name="KSO_WM_UNIT_TEXT_FILL_TYPE" val="1"/>
  <p:tag name="KSO_WM_UNIT_USESOURCEFORMAT_APPLY" val="1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921"/>
  <p:tag name="KSO_WM_UNIT_TYPE" val="l_h_f"/>
  <p:tag name="KSO_WM_UNIT_INDEX" val="1_2_1"/>
  <p:tag name="KSO_WM_UNIT_LAYERLEVEL" val="1_1_1"/>
  <p:tag name="KSO_WM_UNIT_VALUE" val="8"/>
  <p:tag name="KSO_WM_UNIT_HIGHLIGHT" val="0"/>
  <p:tag name="KSO_WM_UNIT_COMPATIBLE" val="0"/>
  <p:tag name="KSO_WM_UNIT_CLEAR" val="0"/>
  <p:tag name="KSO_WM_UNIT_PRESET_TEXT_INDEX" val="3"/>
  <p:tag name="KSO_WM_UNIT_PRESET_TEXT_LEN" val="12"/>
  <p:tag name="KSO_WM_DIAGRAM_GROUP_CODE" val="l1-1"/>
  <p:tag name="KSO_WM_UNIT_ID" val="diagram20169921_4*l_h_f*1_2_1"/>
  <p:tag name="KSO_WM_UNIT_TEXT_FILL_FORE_SCHEMECOLOR_INDEX" val="14"/>
  <p:tag name="KSO_WM_UNIT_TEXT_FILL_TYPE" val="1"/>
  <p:tag name="KSO_WM_UNIT_USESOURCEFORMAT_APPLY" val="1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921"/>
  <p:tag name="KSO_WM_UNIT_TYPE" val="l_h_f"/>
  <p:tag name="KSO_WM_UNIT_INDEX" val="1_4_1"/>
  <p:tag name="KSO_WM_UNIT_LAYERLEVEL" val="1_1_1"/>
  <p:tag name="KSO_WM_UNIT_VALUE" val="8"/>
  <p:tag name="KSO_WM_UNIT_HIGHLIGHT" val="0"/>
  <p:tag name="KSO_WM_UNIT_COMPATIBLE" val="0"/>
  <p:tag name="KSO_WM_UNIT_CLEAR" val="0"/>
  <p:tag name="KSO_WM_UNIT_PRESET_TEXT_INDEX" val="3"/>
  <p:tag name="KSO_WM_UNIT_PRESET_TEXT_LEN" val="12"/>
  <p:tag name="KSO_WM_DIAGRAM_GROUP_CODE" val="l1-1"/>
  <p:tag name="KSO_WM_UNIT_ID" val="diagram20169921_4*l_h_f*1_4_1"/>
  <p:tag name="KSO_WM_UNIT_TEXT_FILL_FORE_SCHEMECOLOR_INDEX" val="14"/>
  <p:tag name="KSO_WM_UNIT_TEXT_FILL_TYPE" val="1"/>
  <p:tag name="KSO_WM_UNIT_USESOURCEFORMAT_APPLY" val="1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921"/>
  <p:tag name="KSO_WM_UNIT_TYPE" val="l_h_f"/>
  <p:tag name="KSO_WM_UNIT_INDEX" val="1_1_1"/>
  <p:tag name="KSO_WM_UNIT_LAYERLEVEL" val="1_1_1"/>
  <p:tag name="KSO_WM_UNIT_VALUE" val="8"/>
  <p:tag name="KSO_WM_UNIT_HIGHLIGHT" val="0"/>
  <p:tag name="KSO_WM_UNIT_COMPATIBLE" val="0"/>
  <p:tag name="KSO_WM_UNIT_CLEAR" val="0"/>
  <p:tag name="KSO_WM_UNIT_PRESET_TEXT_INDEX" val="3"/>
  <p:tag name="KSO_WM_UNIT_PRESET_TEXT_LEN" val="12"/>
  <p:tag name="KSO_WM_DIAGRAM_GROUP_CODE" val="l1-1"/>
  <p:tag name="KSO_WM_UNIT_ID" val="diagram20169921_4*l_h_f*1_1_1"/>
  <p:tag name="KSO_WM_UNIT_TEXT_FILL_FORE_SCHEMECOLOR_INDEX" val="14"/>
  <p:tag name="KSO_WM_UNIT_TEXT_FILL_TYPE" val="1"/>
  <p:tag name="KSO_WM_UNIT_USESOURCEFORMAT_APPLY" val="1"/>
</p:tagLst>
</file>

<file path=ppt/tags/tag5.xml><?xml version="1.0" encoding="utf-8"?>
<p:tagLst xmlns:p="http://schemas.openxmlformats.org/presentationml/2006/main">
  <p:tag name="KSO_WM_UNIT_PLACING_PICTURE_USER_VIEWPORT" val="{&quot;height&quot;:5470,&quot;width&quot;:14880}"/>
</p:tagLst>
</file>

<file path=ppt/theme/theme1.xml><?xml version="1.0" encoding="utf-8"?>
<a:theme xmlns:a="http://schemas.openxmlformats.org/drawingml/2006/main" name="291TGp_car_light_ani">
  <a:themeElements>
    <a:clrScheme name="291TGp_car_light_ani 1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0080A2"/>
      </a:accent1>
      <a:accent2>
        <a:srgbClr val="93C052"/>
      </a:accent2>
      <a:accent3>
        <a:srgbClr val="FFFFFF"/>
      </a:accent3>
      <a:accent4>
        <a:srgbClr val="000000"/>
      </a:accent4>
      <a:accent5>
        <a:srgbClr val="AAC0CE"/>
      </a:accent5>
      <a:accent6>
        <a:srgbClr val="85AE49"/>
      </a:accent6>
      <a:hlink>
        <a:srgbClr val="9999FF"/>
      </a:hlink>
      <a:folHlink>
        <a:srgbClr val="4EA7EA"/>
      </a:folHlink>
    </a:clrScheme>
    <a:fontScheme name="291TGp_car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291TGp_car_light_ani 1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0080A2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AAC0CE"/>
        </a:accent5>
        <a:accent6>
          <a:srgbClr val="85AE49"/>
        </a:accent6>
        <a:hlink>
          <a:srgbClr val="9999FF"/>
        </a:hlink>
        <a:folHlink>
          <a:srgbClr val="4EA7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1TGp_car_light_ani 2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19416E"/>
        </a:accent1>
        <a:accent2>
          <a:srgbClr val="3C8630"/>
        </a:accent2>
        <a:accent3>
          <a:srgbClr val="FFFFFF"/>
        </a:accent3>
        <a:accent4>
          <a:srgbClr val="174578"/>
        </a:accent4>
        <a:accent5>
          <a:srgbClr val="ABB0BA"/>
        </a:accent5>
        <a:accent6>
          <a:srgbClr val="35792A"/>
        </a:accent6>
        <a:hlink>
          <a:srgbClr val="FF9933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1TGp_car_light_ani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655EC6"/>
        </a:accent1>
        <a:accent2>
          <a:srgbClr val="6EB3F2"/>
        </a:accent2>
        <a:accent3>
          <a:srgbClr val="FFFFFF"/>
        </a:accent3>
        <a:accent4>
          <a:srgbClr val="000000"/>
        </a:accent4>
        <a:accent5>
          <a:srgbClr val="B8B6DF"/>
        </a:accent5>
        <a:accent6>
          <a:srgbClr val="63A2DB"/>
        </a:accent6>
        <a:hlink>
          <a:srgbClr val="74B355"/>
        </a:hlink>
        <a:folHlink>
          <a:srgbClr val="D519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</Words>
  <Application>WPS 演示</Application>
  <PresentationFormat>宽屏</PresentationFormat>
  <Paragraphs>39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9" baseType="lpstr">
      <vt:lpstr>Arial</vt:lpstr>
      <vt:lpstr>宋体</vt:lpstr>
      <vt:lpstr>Wingdings</vt:lpstr>
      <vt:lpstr>Arial Black</vt:lpstr>
      <vt:lpstr>方正姚体</vt:lpstr>
      <vt:lpstr>华文细黑</vt:lpstr>
      <vt:lpstr>华文楷体</vt:lpstr>
      <vt:lpstr>Calibri Light</vt:lpstr>
      <vt:lpstr>微软雅黑</vt:lpstr>
      <vt:lpstr>Calibri</vt:lpstr>
      <vt:lpstr>仿宋</vt:lpstr>
      <vt:lpstr>Arial Unicode MS</vt:lpstr>
      <vt:lpstr>291TGp_car_light_ani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三联素材-www.3lian.com</dc:title>
  <dc:creator>三联素材-www.3lian.com</dc:creator>
  <dc:description>三联素材-www.3lian.com</dc:description>
  <cp:lastModifiedBy>王</cp:lastModifiedBy>
  <cp:revision>56</cp:revision>
  <dcterms:created xsi:type="dcterms:W3CDTF">2006-01-06T10:00:00Z</dcterms:created>
  <dcterms:modified xsi:type="dcterms:W3CDTF">2023-12-25T04:25:50Z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000800fe0d000000000001024140</vt:lpwstr>
  </property>
  <property fmtid="{D5CDD505-2E9C-101B-9397-08002B2CF9AE}" pid="3" name="KSOProductBuildVer">
    <vt:lpwstr>2052-11.1.0.10314</vt:lpwstr>
  </property>
</Properties>
</file>