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94" r:id="rId2"/>
    <p:sldId id="256" r:id="rId3"/>
    <p:sldId id="283" r:id="rId4"/>
    <p:sldId id="392" r:id="rId5"/>
    <p:sldId id="398" r:id="rId6"/>
    <p:sldId id="512" r:id="rId7"/>
    <p:sldId id="527" r:id="rId8"/>
    <p:sldId id="492" r:id="rId9"/>
    <p:sldId id="516" r:id="rId10"/>
    <p:sldId id="498" r:id="rId11"/>
    <p:sldId id="528" r:id="rId12"/>
    <p:sldId id="519" r:id="rId13"/>
    <p:sldId id="502" r:id="rId14"/>
    <p:sldId id="358" r:id="rId15"/>
    <p:sldId id="403" r:id="rId16"/>
    <p:sldId id="478" r:id="rId17"/>
    <p:sldId id="477" r:id="rId18"/>
    <p:sldId id="533" r:id="rId19"/>
    <p:sldId id="380" r:id="rId20"/>
    <p:sldId id="360" r:id="rId21"/>
    <p:sldId id="531" r:id="rId22"/>
    <p:sldId id="304" r:id="rId23"/>
    <p:sldId id="486" r:id="rId24"/>
    <p:sldId id="336" r:id="rId25"/>
    <p:sldId id="337" r:id="rId26"/>
    <p:sldId id="495" r:id="rId27"/>
    <p:sldId id="532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2B6317-0000-433E-83BA-4F5FD79ED51D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CC8A3B9-1649-43CE-A965-4E2A26C4DA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57C1C-EEC0-4065-9A1C-7E847A6679AA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FB8D3-027C-4405-A9F1-1EF98C993337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F236-360F-41AC-ACEA-B04659E4ED85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36C4-B9E0-4B38-933B-8545CFCF4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28F7-3857-4B9B-AA2D-B53AE4ED1793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B879-828C-40A1-AD61-A886585293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6958-B1B7-46E5-9D5B-07FE74A17405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5A5F-2DC4-493E-9CB9-BA56922BFB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09625" y="609600"/>
            <a:ext cx="7958138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6A1CB-8C76-4A4F-A75C-E1AF859FE0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F2E9-D2B8-423A-AF08-56B9CFE818C2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1F03-9BB2-4578-9FB5-233056AD05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9F95-4D71-4D39-BE26-E045F79E09D4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78E3-8A7D-4E65-A949-726FE00CB6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6855-DF67-4661-8931-0638D6087643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E198-8FB2-4E24-A59F-FF7C4ADF70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8C38-F205-4A3B-985F-FA60E0CAC608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EDD8-1562-49A5-944E-F32852134C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3A31-B684-4237-819E-C421AFF7E8EB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A351-EF32-49E1-B861-DBE944AD2A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EFFD-E5AE-460F-8ED3-10823354451A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6281-6DE2-4065-979F-1263882AC3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2744-25A9-43C8-9307-B95DD53FB6FD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96E1-D59F-4C81-A01D-A86EC3F99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36E6-8E10-4968-A7BA-6A99500C9542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40A4-641B-4AB1-92BE-ACEF1413EA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6DA947-220B-4595-BA49-5CDAE4C7C798}" type="datetimeFigureOut">
              <a:rPr lang="zh-CN" altLang="en-US"/>
              <a:t>2015/12/23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370975-A398-4239-9772-2B5566EC93E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19990;&#30028;&#29616;&#20195;&#21490;&#19977;10&#65292;&#20122;&#27954;&#37329;&#34701;&#21361;&#26426;&#30340;&#21407;&#22240;&#21644;&#24433;&#21709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0174;&#8220;&#20837;&#19990;&#8221;&#21040;&#8220;&#20837;&#31726;&#8221;&#20013;&#22269;&#32463;&#27982;&#31283;&#27493;&#36208;&#21521;&#20840;&#29699;&#21270;&#65306;&#20837;&#19990;&#21313;&#22235;&#24180;%20&#20013;&#22269;&#19990;&#30028;&#23454;&#29616;&#21452;&#36194;.mp4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8064500" cy="2160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/>
                <a:ea typeface="宋体"/>
              </a:rPr>
              <a:t>欢迎回到历史课堂</a:t>
            </a:r>
          </a:p>
        </p:txBody>
      </p:sp>
      <p:sp>
        <p:nvSpPr>
          <p:cNvPr id="3075" name="Rectangle 5"/>
          <p:cNvSpPr>
            <a:spLocks noRot="1" noChangeArrowheads="1"/>
          </p:cNvSpPr>
          <p:nvPr/>
        </p:nvSpPr>
        <p:spPr bwMode="auto">
          <a:xfrm>
            <a:off x="0" y="260350"/>
            <a:ext cx="102250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5400" b="1"/>
              <a:t>～ ～</a:t>
            </a:r>
            <a:r>
              <a:rPr lang="zh-CN" altLang="en-US" sz="5400" b="1">
                <a:ea typeface="隶书" pitchFamily="49" charset="-122"/>
              </a:rPr>
              <a:t>欲知大道  必先为史</a:t>
            </a:r>
            <a:r>
              <a:rPr lang="zh-CN" altLang="en-US" sz="5400" b="1"/>
              <a:t>～ 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7475" y="1173163"/>
            <a:ext cx="5534025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要求：阅读</a:t>
            </a:r>
            <a:r>
              <a:rPr lang="en-US" altLang="zh-CN" sz="28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p99《</a:t>
            </a:r>
            <a:r>
              <a:rPr lang="zh-CN" altLang="en-US" sz="28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自由阅读卡</a:t>
            </a:r>
            <a:r>
              <a:rPr lang="en-US" altLang="zh-CN" sz="28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8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，找出并勾画成立时间、宗旨。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en-US" sz="3000" b="1" dirty="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en-US" sz="3000" b="1" dirty="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en-US" sz="3000" b="1" dirty="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en-US" sz="30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0388" y="2397125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</a:rPr>
              <a:t>、时间：</a:t>
            </a:r>
            <a:r>
              <a:rPr lang="en-US" altLang="zh-CN" sz="3200" b="1" dirty="0">
                <a:solidFill>
                  <a:srgbClr val="0000FF"/>
                </a:solidFill>
              </a:rPr>
              <a:t>1995</a:t>
            </a:r>
            <a:r>
              <a:rPr lang="zh-CN" altLang="en-US" sz="3200" b="1" dirty="0">
                <a:solidFill>
                  <a:srgbClr val="0000FF"/>
                </a:solidFill>
              </a:rPr>
              <a:t>年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6738" y="3195638"/>
            <a:ext cx="46180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、宗旨：通过开放市场和公平贸易，实现世界贸易的自由化</a:t>
            </a:r>
            <a:endParaRPr lang="zh-CN" altLang="en-US" sz="2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32363" y="404813"/>
            <a:ext cx="4495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WTO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3075" name="Picture 3" descr="C:\Users\lh-book1\Desktop\20131127162511-1015097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28" y="1989137"/>
            <a:ext cx="30575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1"/>
          <p:cNvSpPr txBox="1">
            <a:spLocks noChangeArrowheads="1"/>
          </p:cNvSpPr>
          <p:nvPr/>
        </p:nvSpPr>
        <p:spPr bwMode="auto">
          <a:xfrm>
            <a:off x="1455738" y="404813"/>
            <a:ext cx="370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/>
              <a:t>世界贸易组织</a:t>
            </a:r>
          </a:p>
        </p:txBody>
      </p:sp>
      <p:sp>
        <p:nvSpPr>
          <p:cNvPr id="8" name="矩形 7"/>
          <p:cNvSpPr/>
          <p:nvPr/>
        </p:nvSpPr>
        <p:spPr>
          <a:xfrm>
            <a:off x="498022" y="1173578"/>
            <a:ext cx="863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世界贸易组织的成立是全球化的重要表现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8" grpId="1" animBg="1"/>
      <p:bldP spid="16390" grpId="0"/>
      <p:bldP spid="16391" grpId="0" bldLvl="0" animBg="1"/>
      <p:bldP spid="1639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20688" y="404813"/>
            <a:ext cx="8229600" cy="1143000"/>
          </a:xfrm>
        </p:spPr>
        <p:txBody>
          <a:bodyPr/>
          <a:lstStyle/>
          <a:p>
            <a:r>
              <a:rPr lang="zh-CN" altLang="en-US" sz="2800" b="1" smtClean="0"/>
              <a:t>为什么当今世界经济全球化趋势逐渐加强呢？福特汽车的生产过程中，德国扮演什么样的角色？它融入全球化的过程体现了全球化趋势加强的原因。</a:t>
            </a:r>
          </a:p>
        </p:txBody>
      </p:sp>
      <p:pic>
        <p:nvPicPr>
          <p:cNvPr id="4" name="Picture 2" descr="C:\Users\lh-book1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844675"/>
            <a:ext cx="5602287" cy="4211638"/>
          </a:xfrm>
        </p:spPr>
      </p:pic>
      <p:sp>
        <p:nvSpPr>
          <p:cNvPr id="5" name="椭圆 4"/>
          <p:cNvSpPr/>
          <p:nvPr/>
        </p:nvSpPr>
        <p:spPr>
          <a:xfrm>
            <a:off x="3924300" y="4868863"/>
            <a:ext cx="1223963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内容占位符 3" descr="C:\Users\lh-book1\Desktop\129192680_看图王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1727200" cy="1657350"/>
          </a:xfrm>
        </p:spPr>
      </p:pic>
      <p:pic>
        <p:nvPicPr>
          <p:cNvPr id="14339" name="Picture 6" descr="a0de88d47f403836a08bb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1584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5" descr="C:\Users\lh-book1\Desktop\11d68f285e1g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58938"/>
            <a:ext cx="1296988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6" descr="C:\Users\lh-book1\Desktop\W0201008254790350755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16100"/>
            <a:ext cx="13223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23850" y="1144588"/>
            <a:ext cx="2087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/>
              <a:t>图一：分裂的德国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422525" y="1171575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图二：苏联解体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4505325" y="1171575"/>
            <a:ext cx="1573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图三：德国统一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300788" y="12811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图四：欧盟成员国</a:t>
            </a:r>
          </a:p>
        </p:txBody>
      </p:sp>
      <p:sp>
        <p:nvSpPr>
          <p:cNvPr id="14346" name="矩形 11"/>
          <p:cNvSpPr>
            <a:spLocks noChangeArrowheads="1"/>
          </p:cNvSpPr>
          <p:nvPr/>
        </p:nvSpPr>
        <p:spPr bwMode="auto">
          <a:xfrm>
            <a:off x="323850" y="3573463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b="1"/>
              <a:t>材料：</a:t>
            </a:r>
            <a:r>
              <a:rPr lang="en-US" altLang="zh-CN" b="1"/>
              <a:t>80</a:t>
            </a:r>
            <a:r>
              <a:rPr lang="zh-CN" altLang="zh-CN" b="1"/>
              <a:t>年代初，美国在半导体等技术方面落后于日本、西欧，在科技领域全面领先的地位动摇······</a:t>
            </a:r>
            <a:r>
              <a:rPr lang="en-US" altLang="zh-CN" b="1"/>
              <a:t>1985</a:t>
            </a:r>
            <a:r>
              <a:rPr lang="zh-CN" altLang="zh-CN" b="1"/>
              <a:t>年，法国提出欧洲国家在与开发空间技术有密切联系的</a:t>
            </a:r>
            <a:r>
              <a:rPr lang="en-US" altLang="zh-CN" b="1"/>
              <a:t>6</a:t>
            </a:r>
            <a:r>
              <a:rPr lang="zh-CN" altLang="zh-CN" b="1"/>
              <a:t>个领域进行合作研究。</a:t>
            </a:r>
          </a:p>
          <a:p>
            <a:r>
              <a:rPr lang="en-US" altLang="zh-CN" b="1"/>
              <a:t>                                                         </a:t>
            </a:r>
            <a:r>
              <a:rPr lang="zh-CN" altLang="zh-CN" b="1"/>
              <a:t>——吴于廑 </a:t>
            </a:r>
            <a:r>
              <a:rPr lang="zh-CN" altLang="en-US" b="1"/>
              <a:t>、</a:t>
            </a:r>
            <a:r>
              <a:rPr lang="zh-CN" altLang="zh-CN" b="1"/>
              <a:t>齐世荣主编《世界史》</a:t>
            </a:r>
          </a:p>
        </p:txBody>
      </p:sp>
      <p:sp>
        <p:nvSpPr>
          <p:cNvPr id="14347" name="矩形 12"/>
          <p:cNvSpPr>
            <a:spLocks noChangeArrowheads="1"/>
          </p:cNvSpPr>
          <p:nvPr/>
        </p:nvSpPr>
        <p:spPr bwMode="auto">
          <a:xfrm>
            <a:off x="323850" y="4773613"/>
            <a:ext cx="8208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b="1">
                <a:solidFill>
                  <a:srgbClr val="0000FF"/>
                </a:solidFill>
              </a:rPr>
              <a:t>（</a:t>
            </a:r>
            <a:r>
              <a:rPr lang="en-US" altLang="zh-CN" b="1">
                <a:solidFill>
                  <a:srgbClr val="0000FF"/>
                </a:solidFill>
              </a:rPr>
              <a:t>1</a:t>
            </a:r>
            <a:r>
              <a:rPr lang="zh-CN" altLang="zh-CN" b="1">
                <a:solidFill>
                  <a:srgbClr val="0000FF"/>
                </a:solidFill>
              </a:rPr>
              <a:t>）结合图一，思考战后德国融入全球化的障碍是什么</a:t>
            </a:r>
            <a:r>
              <a:rPr lang="en-US" altLang="zh-CN" b="1">
                <a:solidFill>
                  <a:srgbClr val="0000FF"/>
                </a:solidFill>
              </a:rPr>
              <a:t>?</a:t>
            </a:r>
            <a:endParaRPr lang="zh-CN" altLang="zh-CN" b="1">
              <a:solidFill>
                <a:srgbClr val="0000FF"/>
              </a:solidFill>
            </a:endParaRPr>
          </a:p>
          <a:p>
            <a:r>
              <a:rPr lang="en-US" altLang="zh-CN" b="1">
                <a:solidFill>
                  <a:srgbClr val="0000FF"/>
                </a:solidFill>
              </a:rPr>
              <a:t> </a:t>
            </a:r>
            <a:r>
              <a:rPr lang="zh-CN" altLang="zh-CN" b="1">
                <a:solidFill>
                  <a:srgbClr val="0000FF"/>
                </a:solidFill>
              </a:rPr>
              <a:t>（</a:t>
            </a:r>
            <a:r>
              <a:rPr lang="en-US" altLang="zh-CN" b="1">
                <a:solidFill>
                  <a:srgbClr val="0000FF"/>
                </a:solidFill>
              </a:rPr>
              <a:t>2</a:t>
            </a:r>
            <a:r>
              <a:rPr lang="zh-CN" altLang="zh-CN" b="1">
                <a:solidFill>
                  <a:srgbClr val="0000FF"/>
                </a:solidFill>
              </a:rPr>
              <a:t>）结合图二、三，分析</a:t>
            </a:r>
            <a:r>
              <a:rPr lang="en-US" altLang="zh-CN" b="1">
                <a:solidFill>
                  <a:srgbClr val="0000FF"/>
                </a:solidFill>
              </a:rPr>
              <a:t>90</a:t>
            </a:r>
            <a:r>
              <a:rPr lang="zh-CN" altLang="zh-CN" b="1">
                <a:solidFill>
                  <a:srgbClr val="0000FF"/>
                </a:solidFill>
              </a:rPr>
              <a:t>年代德国融入全球化的政治因素是什么</a:t>
            </a:r>
            <a:r>
              <a:rPr lang="en-US" altLang="zh-CN" b="1">
                <a:solidFill>
                  <a:srgbClr val="0000FF"/>
                </a:solidFill>
              </a:rPr>
              <a:t>?</a:t>
            </a:r>
            <a:endParaRPr lang="zh-CN" altLang="zh-CN" b="1">
              <a:solidFill>
                <a:srgbClr val="0000FF"/>
              </a:solidFill>
            </a:endParaRPr>
          </a:p>
          <a:p>
            <a:r>
              <a:rPr lang="en-US" altLang="zh-CN" b="1">
                <a:solidFill>
                  <a:srgbClr val="0000FF"/>
                </a:solidFill>
              </a:rPr>
              <a:t> </a:t>
            </a:r>
            <a:r>
              <a:rPr lang="zh-CN" altLang="zh-CN" b="1">
                <a:solidFill>
                  <a:srgbClr val="0000FF"/>
                </a:solidFill>
              </a:rPr>
              <a:t>（</a:t>
            </a:r>
            <a:r>
              <a:rPr lang="en-US" altLang="zh-CN" b="1">
                <a:solidFill>
                  <a:srgbClr val="0000FF"/>
                </a:solidFill>
              </a:rPr>
              <a:t>3</a:t>
            </a:r>
            <a:r>
              <a:rPr lang="zh-CN" altLang="zh-CN" b="1">
                <a:solidFill>
                  <a:srgbClr val="0000FF"/>
                </a:solidFill>
              </a:rPr>
              <a:t>）结合图四及材料一、二，思考德国融入全球化的契机（动力）；分析德国融入全球化的优势是什么？ 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 </a:t>
            </a:r>
            <a:r>
              <a:rPr lang="zh-CN" altLang="zh-CN" b="1">
                <a:solidFill>
                  <a:srgbClr val="0000FF"/>
                </a:solidFill>
              </a:rPr>
              <a:t>（</a:t>
            </a:r>
            <a:r>
              <a:rPr lang="en-US" altLang="zh-CN" b="1">
                <a:solidFill>
                  <a:srgbClr val="0000FF"/>
                </a:solidFill>
              </a:rPr>
              <a:t>4</a:t>
            </a:r>
            <a:r>
              <a:rPr lang="zh-CN" altLang="zh-CN" b="1">
                <a:solidFill>
                  <a:srgbClr val="0000FF"/>
                </a:solidFill>
              </a:rPr>
              <a:t>）结合上述问题，思考全球化的原因（政治、经济、科技）。</a:t>
            </a:r>
            <a:r>
              <a:rPr lang="en-US" altLang="zh-CN" b="1">
                <a:solidFill>
                  <a:srgbClr val="0000FF"/>
                </a:solidFill>
              </a:rPr>
              <a:t>  </a:t>
            </a:r>
            <a:endParaRPr lang="zh-CN" altLang="zh-CN" b="1">
              <a:solidFill>
                <a:srgbClr val="0000FF"/>
              </a:solidFill>
            </a:endParaRP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1787525" y="260350"/>
            <a:ext cx="597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自主探究、合作交流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/>
              <a:t>经济全球化趋势加强的原因：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、冷战结束，国际形势趋于缓和，和平与发展成为世界的发展趋势。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、各国积极寻求国际经济合作。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、第三次科技革命使得生产力迅速提高。</a:t>
            </a:r>
          </a:p>
          <a:p>
            <a:endParaRPr lang="zh-CN" altLang="en-US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13"/>
          <p:cNvGrpSpPr/>
          <p:nvPr/>
        </p:nvGrpSpPr>
        <p:grpSpPr bwMode="auto">
          <a:xfrm>
            <a:off x="1717320" y="4112666"/>
            <a:ext cx="4752528" cy="2378751"/>
            <a:chOff x="0" y="0"/>
            <a:chExt cx="2290" cy="1920"/>
          </a:xfrm>
        </p:grpSpPr>
        <p:grpSp>
          <p:nvGrpSpPr>
            <p:cNvPr id="5" name="Group 14"/>
            <p:cNvGrpSpPr/>
            <p:nvPr/>
          </p:nvGrpSpPr>
          <p:grpSpPr bwMode="auto">
            <a:xfrm>
              <a:off x="0" y="997"/>
              <a:ext cx="2290" cy="923"/>
              <a:chOff x="0" y="0"/>
              <a:chExt cx="3606" cy="2800"/>
            </a:xfrm>
          </p:grpSpPr>
          <p:grpSp>
            <p:nvGrpSpPr>
              <p:cNvPr id="7" name="Group 15"/>
              <p:cNvGrpSpPr/>
              <p:nvPr/>
            </p:nvGrpSpPr>
            <p:grpSpPr bwMode="auto">
              <a:xfrm>
                <a:off x="0" y="0"/>
                <a:ext cx="2041" cy="2800"/>
                <a:chOff x="0" y="0"/>
                <a:chExt cx="2540" cy="2240"/>
              </a:xfrm>
            </p:grpSpPr>
            <p:pic>
              <p:nvPicPr>
                <p:cNvPr id="11" name="Picture 16" descr="波音777-200LR“郑和号”离开地面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26" cy="2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1679"/>
                  <a:ext cx="2540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zh-CN" b="1" i="1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8" name="Group 19"/>
              <p:cNvGrpSpPr>
                <a:grpSpLocks noChangeAspect="1"/>
              </p:cNvGrpSpPr>
              <p:nvPr/>
            </p:nvGrpSpPr>
            <p:grpSpPr bwMode="auto">
              <a:xfrm>
                <a:off x="1951" y="0"/>
                <a:ext cx="1655" cy="2721"/>
                <a:chOff x="0" y="0"/>
                <a:chExt cx="1655" cy="2721"/>
              </a:xfrm>
            </p:grpSpPr>
            <p:pic>
              <p:nvPicPr>
                <p:cNvPr id="9" name="Picture 20" descr="369144207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655" cy="1950"/>
                </a:xfrm>
                <a:prstGeom prst="rect">
                  <a:avLst/>
                </a:prstGeom>
                <a:noFill/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1" descr="08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60"/>
                  <a:ext cx="1655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" name="Picture 22" descr="ciyu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9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412" y="2044077"/>
            <a:ext cx="4143375" cy="5208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000" b="1" dirty="0" smtClean="0"/>
              <a:t>如果由于害怕全球化破坏而希望挡回全球化的力量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我认为是不可取的</a:t>
            </a:r>
            <a:r>
              <a:rPr lang="en-US" altLang="zh-CN" sz="2000" b="1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2400" b="1" dirty="0" smtClean="0"/>
              <a:t>                    </a:t>
            </a:r>
            <a:endParaRPr lang="zh-CN" altLang="zh-CN" sz="2400" dirty="0" smtClean="0"/>
          </a:p>
        </p:txBody>
      </p:sp>
      <p:pic>
        <p:nvPicPr>
          <p:cNvPr id="31748" name="Picture 4" descr=" 11月16日，美国前总统比尔·克林顿在科威特城的一次研讨会上发言。克林顿表示，他并不知道当选总统贝拉克·奥巴马是否选择妻子希拉里·克林顿出任国务卿，但是如果奥巴马选择希拉里出任国务卿，“她会非常胜任”。 新华社/路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2959894"/>
            <a:ext cx="2879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27088" y="2636838"/>
            <a:ext cx="249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99"/>
                </a:solidFill>
                <a:latin typeface="Calibri" pitchFamily="34" charset="0"/>
              </a:rPr>
              <a:t>美国克林顿</a:t>
            </a:r>
          </a:p>
        </p:txBody>
      </p:sp>
      <p:sp>
        <p:nvSpPr>
          <p:cNvPr id="16389" name="标题 1"/>
          <p:cNvSpPr>
            <a:spLocks noGrp="1"/>
          </p:cNvSpPr>
          <p:nvPr/>
        </p:nvSpPr>
        <p:spPr bwMode="auto">
          <a:xfrm>
            <a:off x="-13335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二、感悟经济全球化</a:t>
            </a:r>
          </a:p>
        </p:txBody>
      </p:sp>
      <p:pic>
        <p:nvPicPr>
          <p:cNvPr id="16390" name="Picture 4" descr="卡斯特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" y="2959894"/>
            <a:ext cx="2496079" cy="37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3"/>
          <p:cNvSpPr txBox="1">
            <a:spLocks noChangeArrowheads="1"/>
          </p:cNvSpPr>
          <p:nvPr/>
        </p:nvSpPr>
        <p:spPr bwMode="auto">
          <a:xfrm>
            <a:off x="196850" y="2133600"/>
            <a:ext cx="4521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b="1" dirty="0">
                <a:latin typeface="Calibri" pitchFamily="34" charset="0"/>
                <a:ea typeface="楷体_GB2312" pitchFamily="49" charset="-122"/>
              </a:rPr>
              <a:t>由于不公正的国际经济秩序，经济全球化并没有使广大发展中国家从中受益，反而造成</a:t>
            </a:r>
            <a:r>
              <a:rPr lang="en-US" altLang="zh-CN" sz="2000" b="1" dirty="0">
                <a:latin typeface="Calibri" pitchFamily="34" charset="0"/>
                <a:ea typeface="楷体_GB2312" pitchFamily="49" charset="-122"/>
              </a:rPr>
              <a:t>……</a:t>
            </a:r>
            <a:r>
              <a:rPr lang="zh-CN" altLang="en-US" sz="2000" b="1" dirty="0">
                <a:latin typeface="Calibri" pitchFamily="34" charset="0"/>
                <a:ea typeface="楷体_GB2312" pitchFamily="49" charset="-122"/>
              </a:rPr>
              <a:t>富国愈富，穷国愈穷。</a:t>
            </a:r>
            <a:endParaRPr lang="en-US" altLang="zh-CN" sz="2000" b="1" dirty="0">
              <a:latin typeface="Calibri" pitchFamily="34" charset="0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000" b="1" dirty="0">
                <a:latin typeface="Calibri" pitchFamily="34" charset="0"/>
                <a:ea typeface="楷体_GB2312" pitchFamily="49" charset="-122"/>
              </a:rPr>
              <a:t>                          </a:t>
            </a:r>
            <a:endParaRPr lang="zh-CN" altLang="en-US" sz="2000" b="1" dirty="0"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775" y="981075"/>
            <a:ext cx="7129463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/>
              <a:t>结合图片和材料思考：</a:t>
            </a:r>
            <a:endParaRPr lang="en-US" altLang="zh-CN" sz="2000" b="1" dirty="0"/>
          </a:p>
          <a:p>
            <a:pPr>
              <a:defRPr/>
            </a:pPr>
            <a:r>
              <a:rPr lang="en-US" altLang="zh-CN" sz="2000" b="1" dirty="0"/>
              <a:t>1</a:t>
            </a:r>
            <a:r>
              <a:rPr lang="zh-CN" altLang="en-US" sz="2000" b="1" dirty="0"/>
              <a:t>、他们对待经济全球化分别是什么态度？</a:t>
            </a:r>
            <a:endParaRPr lang="en-US" altLang="zh-CN" sz="2000" b="1" dirty="0"/>
          </a:p>
          <a:p>
            <a:pPr>
              <a:defRPr/>
            </a:pPr>
            <a:r>
              <a:rPr lang="en-US" altLang="zh-CN" sz="2000" b="1" dirty="0"/>
              <a:t>2</a:t>
            </a:r>
            <a:r>
              <a:rPr lang="zh-CN" altLang="en-US" sz="2000" b="1" dirty="0"/>
              <a:t>、为什么会相反？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1901" y="3517914"/>
            <a:ext cx="62125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</a:rPr>
              <a:t>古巴卡斯特罗</a:t>
            </a:r>
            <a:endParaRPr lang="zh-CN" altLang="en-US" sz="28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684" y="3677965"/>
            <a:ext cx="615553" cy="2164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</a:rPr>
              <a:t>美国克林顿</a:t>
            </a:r>
            <a:endParaRPr lang="zh-CN" altLang="en-US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/>
              <a:t>结合图片和材料</a:t>
            </a:r>
            <a:r>
              <a:rPr lang="zh-CN" altLang="en-US" sz="2800" b="1" dirty="0" smtClean="0"/>
              <a:t>，分析经济全球化的积极影响。</a:t>
            </a:r>
            <a:br>
              <a:rPr lang="zh-CN" altLang="en-US" sz="2800" b="1" dirty="0" smtClean="0"/>
            </a:br>
            <a:endParaRPr lang="zh-CN" altLang="en-US" sz="2800" b="1" dirty="0" smtClean="0">
              <a:solidFill>
                <a:srgbClr val="FF0066"/>
              </a:solidFill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352337" y="1529953"/>
            <a:ext cx="4762500" cy="37909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400" dirty="0" smtClean="0"/>
              <a:t>         </a:t>
            </a:r>
            <a:r>
              <a:rPr lang="zh-CN" altLang="zh-CN" sz="2400" b="1" dirty="0" smtClean="0"/>
              <a:t>据《华尔街日报》报道，福特汽车将增资</a:t>
            </a:r>
            <a:r>
              <a:rPr lang="en-US" altLang="zh-CN" sz="2400" b="1" dirty="0" smtClean="0"/>
              <a:t>1</a:t>
            </a:r>
            <a:r>
              <a:rPr lang="zh-CN" altLang="zh-CN" sz="2400" b="1" dirty="0" smtClean="0"/>
              <a:t>亿美元用于南京研发中心的试验场地建设和研发人员招募。到</a:t>
            </a:r>
            <a:r>
              <a:rPr lang="en-US" altLang="zh-CN" sz="2400" b="1" dirty="0" smtClean="0"/>
              <a:t>2018</a:t>
            </a:r>
            <a:r>
              <a:rPr lang="zh-CN" altLang="zh-CN" sz="2400" b="1" dirty="0" smtClean="0"/>
              <a:t>年，其位于南京研发中心的雇员将增加</a:t>
            </a:r>
            <a:r>
              <a:rPr lang="en-US" altLang="zh-CN" sz="2400" b="1" dirty="0" smtClean="0"/>
              <a:t>50%</a:t>
            </a:r>
            <a:r>
              <a:rPr lang="zh-CN" altLang="zh-CN" sz="2400" b="1" dirty="0" smtClean="0"/>
              <a:t>以上。福特还要进一步加快研发中心的人才本土化进程。</a:t>
            </a:r>
            <a:r>
              <a:rPr lang="en-US" altLang="zh-CN" sz="2400" b="1" dirty="0" smtClean="0"/>
              <a:t>                            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zh-CN" altLang="en-US" sz="2400" b="1" dirty="0" smtClean="0"/>
              <a:t>                       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《</a:t>
            </a:r>
            <a:r>
              <a:rPr lang="zh-CN" altLang="zh-CN" sz="2400" b="1" dirty="0" smtClean="0"/>
              <a:t>每日经济新闻》</a:t>
            </a:r>
            <a:endParaRPr lang="zh-CN" altLang="en-US" sz="2400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zh-CN" altLang="zh-CN" sz="2400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zh-CN" altLang="en-US" sz="2400" dirty="0" smtClean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92275" y="5056188"/>
            <a:ext cx="7200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、促进了世界经济的发展，</a:t>
            </a:r>
            <a:endParaRPr lang="en-US" altLang="zh-CN" sz="32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Calibri" pitchFamily="34" charset="0"/>
              </a:rPr>
              <a:t>、各国经济相互依存、互相竞争。</a:t>
            </a:r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415925" y="4594225"/>
            <a:ext cx="15763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利：</a:t>
            </a:r>
            <a:endParaRPr lang="zh-CN" altLang="en-US" sz="5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2" descr="C:\Users\lh-book1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5" y="1441450"/>
            <a:ext cx="3497202" cy="26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052736"/>
            <a:ext cx="108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材料三：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8735" y="1041340"/>
            <a:ext cx="108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图</a:t>
            </a:r>
            <a:r>
              <a:rPr lang="zh-CN" altLang="en-US" sz="2000" b="1" dirty="0" smtClean="0"/>
              <a:t>一：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4" grpId="0"/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>
          <a:xfrm>
            <a:off x="-323850" y="549275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smtClean="0"/>
              <a:t>南京化工园区</a:t>
            </a:r>
          </a:p>
        </p:txBody>
      </p:sp>
      <p:pic>
        <p:nvPicPr>
          <p:cNvPr id="18435" name="图片 2" descr="图片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717925"/>
            <a:ext cx="197643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3" descr="图片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17700"/>
            <a:ext cx="23002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图片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216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9459" name="图片 4" descr="12月22日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6300"/>
            <a:ext cx="38560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:\空气质量指数\南京最近两周空气质量指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492375"/>
            <a:ext cx="625157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331913" y="333375"/>
            <a:ext cx="3144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Calibri" pitchFamily="34" charset="0"/>
              </a:rPr>
              <a:t>12</a:t>
            </a:r>
            <a:r>
              <a:rPr lang="zh-CN" altLang="en-US" sz="2800">
                <a:latin typeface="Calibri" pitchFamily="34" charset="0"/>
              </a:rPr>
              <a:t>月</a:t>
            </a:r>
            <a:r>
              <a:rPr lang="en-US" altLang="zh-CN" sz="2800">
                <a:latin typeface="Calibri" pitchFamily="34" charset="0"/>
              </a:rPr>
              <a:t>22</a:t>
            </a:r>
            <a:r>
              <a:rPr lang="zh-CN" altLang="en-US" sz="2800">
                <a:latin typeface="Calibri" pitchFamily="34" charset="0"/>
              </a:rPr>
              <a:t>日</a:t>
            </a:r>
          </a:p>
        </p:txBody>
      </p:sp>
      <p:sp>
        <p:nvSpPr>
          <p:cNvPr id="19462" name="文本框 6"/>
          <p:cNvSpPr txBox="1">
            <a:spLocks noChangeArrowheads="1"/>
          </p:cNvSpPr>
          <p:nvPr/>
        </p:nvSpPr>
        <p:spPr bwMode="auto">
          <a:xfrm>
            <a:off x="5795963" y="388938"/>
            <a:ext cx="3144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Calibri" pitchFamily="34" charset="0"/>
              </a:rPr>
              <a:t>12</a:t>
            </a:r>
            <a:r>
              <a:rPr lang="zh-CN" altLang="en-US" sz="2800">
                <a:latin typeface="Calibri" pitchFamily="34" charset="0"/>
              </a:rPr>
              <a:t>月</a:t>
            </a:r>
            <a:r>
              <a:rPr lang="en-US" altLang="zh-CN" sz="2800">
                <a:latin typeface="Calibri" pitchFamily="34" charset="0"/>
              </a:rPr>
              <a:t>23</a:t>
            </a:r>
            <a:r>
              <a:rPr lang="zh-CN" altLang="en-US" sz="2800">
                <a:latin typeface="Calibri" pitchFamily="34" charset="0"/>
              </a:rPr>
              <a:t>日</a:t>
            </a:r>
          </a:p>
        </p:txBody>
      </p:sp>
      <p:sp>
        <p:nvSpPr>
          <p:cNvPr id="30727" name="矩形 1"/>
          <p:cNvSpPr>
            <a:spLocks noChangeArrowheads="1"/>
          </p:cNvSpPr>
          <p:nvPr/>
        </p:nvSpPr>
        <p:spPr bwMode="auto">
          <a:xfrm>
            <a:off x="1820863" y="5967413"/>
            <a:ext cx="5280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发展中国环境污染严重；</a:t>
            </a:r>
          </a:p>
        </p:txBody>
      </p:sp>
      <p:pic>
        <p:nvPicPr>
          <p:cNvPr id="19464" name="Picture 9" descr="I:\【参考资料】第16课 世界经济的全球化\空气质量指数\南京空气质量指数\12月23日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876300"/>
            <a:ext cx="3829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9750" y="5614988"/>
            <a:ext cx="1316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弊：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339752" y="188640"/>
            <a:ext cx="4752528" cy="64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柴静 </a:t>
            </a:r>
            <a:r>
              <a:rPr lang="en-US" altLang="zh-CN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穹顶之下</a:t>
            </a:r>
            <a:r>
              <a:rPr lang="en-US" altLang="zh-CN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40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I:\空气质量指数\【穹顶之下柴静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1" y="1052736"/>
            <a:ext cx="7987095" cy="55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空气质量指数\【穹顶之下】柴静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483"/>
            <a:ext cx="9501890" cy="55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8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rgbClr val="00B050"/>
                </a:solidFill>
              </a:rPr>
              <a:t>1997</a:t>
            </a:r>
            <a:r>
              <a:rPr lang="zh-CN" altLang="en-US" sz="3600" b="1" smtClean="0">
                <a:solidFill>
                  <a:srgbClr val="00B050"/>
                </a:solidFill>
              </a:rPr>
              <a:t>－</a:t>
            </a:r>
            <a:r>
              <a:rPr lang="en-US" altLang="zh-CN" sz="3600" b="1" smtClean="0">
                <a:solidFill>
                  <a:srgbClr val="00B050"/>
                </a:solidFill>
              </a:rPr>
              <a:t>1999</a:t>
            </a:r>
            <a:r>
              <a:rPr lang="zh-CN" altLang="en-US" sz="3600" b="1" smtClean="0">
                <a:solidFill>
                  <a:srgbClr val="00B050"/>
                </a:solidFill>
              </a:rPr>
              <a:t>年的东南亚金融危机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003300"/>
                </a:solidFill>
              </a:rPr>
              <a:t>         </a:t>
            </a:r>
            <a:r>
              <a:rPr lang="zh-CN" altLang="en-US" sz="2800" b="1" dirty="0" smtClean="0">
                <a:solidFill>
                  <a:srgbClr val="003300"/>
                </a:solidFill>
                <a:hlinkClick r:id="rId2" action="ppaction://hlinkfile"/>
              </a:rPr>
              <a:t>国际金融炒家通过国际金融市场首先对泰国货币发起冲击，金融危机期间，股市暴跌，银行倒闭，许多人一生的积蓄几乎在一夜之际化为乌有。</a:t>
            </a:r>
            <a:endParaRPr lang="zh-CN" altLang="en-US" sz="2800" b="1" dirty="0" smtClean="0">
              <a:solidFill>
                <a:srgbClr val="003300"/>
              </a:solidFill>
            </a:endParaRPr>
          </a:p>
        </p:txBody>
      </p:sp>
      <p:pic>
        <p:nvPicPr>
          <p:cNvPr id="20484" name="Picture 5" descr="3599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9243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2413" y="3406775"/>
            <a:ext cx="136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弊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11188" y="4351338"/>
            <a:ext cx="5040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国际经济风险对发展中国家经济发展的影响进一步加大。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00" name="Picture 2" descr="C:\Users\lh-book1\Desktop\20110320004033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925195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h-book1\Desktop\1_13070317271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6" b="4166"/>
          <a:stretch>
            <a:fillRect/>
          </a:stretch>
        </p:blipFill>
        <p:spPr bwMode="auto">
          <a:xfrm>
            <a:off x="3060700" y="549275"/>
            <a:ext cx="249713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-385763" y="909638"/>
            <a:ext cx="9144001" cy="12954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经济全球化是一把“双刃剑”。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540750" cy="3200400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endParaRPr lang="en-US" altLang="zh-CN" b="1" dirty="0" smtClean="0"/>
          </a:p>
          <a:p>
            <a:pPr eaLnBrk="1" hangingPunct="1">
              <a:spcAft>
                <a:spcPts val="0"/>
              </a:spcAft>
              <a:defRPr/>
            </a:pPr>
            <a:endParaRPr lang="en-US" altLang="zh-CN" b="1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1403350" y="2205038"/>
            <a:ext cx="733901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800" b="1">
                <a:latin typeface="黑体" pitchFamily="49" charset="-122"/>
                <a:ea typeface="黑体" pitchFamily="49" charset="-122"/>
                <a:sym typeface="Wingdings" pitchFamily="2" charset="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  <a:sym typeface="Wingdings" pitchFamily="2" charset="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促进世界经济的发展。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 (2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）各国经济相互依存，互相竞争。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25425" y="2006600"/>
            <a:ext cx="16208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6000" b="1" u="sng">
                <a:solidFill>
                  <a:srgbClr val="0000FF"/>
                </a:solidFill>
                <a:latin typeface="Calibri" pitchFamily="34" charset="0"/>
              </a:rPr>
              <a:t>利</a:t>
            </a:r>
            <a:endParaRPr lang="zh-CN" altLang="en-US" sz="6000" b="1" u="sng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00025" y="4068763"/>
            <a:ext cx="151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u="sng">
                <a:solidFill>
                  <a:srgbClr val="0000CC"/>
                </a:solidFill>
                <a:latin typeface="Calibri" pitchFamily="34" charset="0"/>
              </a:rPr>
              <a:t>弊</a:t>
            </a:r>
            <a:endParaRPr lang="zh-CN" altLang="en-US" sz="6000" b="1" u="sng">
              <a:solidFill>
                <a:srgbClr val="0000CC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1687513" y="3625850"/>
            <a:ext cx="74517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zh-CN" sz="2800" b="1">
                <a:latin typeface="黑体" pitchFamily="49" charset="-122"/>
                <a:ea typeface="黑体" pitchFamily="49" charset="-122"/>
                <a:sym typeface="+mn-ea"/>
              </a:rPr>
              <a:t>(1) 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跨国公司常把一些技术水平低、污染程度高的企业从发达国家转移到发展中国家。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(2) 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国际经济风险对发展中国家经济发展的影响进一步加大。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593725"/>
            <a:ext cx="684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请用一句话概括经济全球化的影响。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7513" y="5646738"/>
            <a:ext cx="59086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请在课本</a:t>
            </a:r>
            <a:r>
              <a:rPr lang="en-US" altLang="zh-CN" sz="2400" b="1" dirty="0">
                <a:latin typeface="华文隶书" pitchFamily="2" charset="-122"/>
                <a:ea typeface="华文隶书" pitchFamily="2" charset="-122"/>
              </a:rPr>
              <a:t>P97</a:t>
            </a:r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补充勾画经济全球化的影响。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535556" grpId="0" bldLvl="0" animBg="1"/>
      <p:bldP spid="32772" grpId="0"/>
      <p:bldP spid="32773" grpId="0"/>
      <p:bldP spid="535559" grpId="0" bldLvl="0" animBg="1"/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dirty="0" smtClean="0"/>
          </a:p>
          <a:p>
            <a:pPr>
              <a:lnSpc>
                <a:spcPct val="90000"/>
              </a:lnSpc>
            </a:pPr>
            <a:r>
              <a:rPr lang="zh-CN" altLang="en-US" b="1" dirty="0" smtClean="0"/>
              <a:t>面对全球化，作为发展中国家，我们应有怎样的态度？</a:t>
            </a:r>
          </a:p>
          <a:p>
            <a:pPr>
              <a:lnSpc>
                <a:spcPct val="90000"/>
              </a:lnSpc>
            </a:pPr>
            <a:endParaRPr lang="zh-CN" altLang="en-US" b="1" dirty="0" smtClean="0"/>
          </a:p>
          <a:p>
            <a:pPr>
              <a:lnSpc>
                <a:spcPct val="90000"/>
              </a:lnSpc>
            </a:pPr>
            <a:r>
              <a:rPr lang="zh-CN" altLang="en-US" b="1" dirty="0" smtClean="0"/>
              <a:t>我们能够回避全球化吗？</a:t>
            </a:r>
            <a:endParaRPr lang="en-US" altLang="zh-CN" b="1" dirty="0" smtClean="0"/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pPr>
              <a:lnSpc>
                <a:spcPct val="90000"/>
              </a:lnSpc>
            </a:pPr>
            <a:r>
              <a:rPr lang="zh-CN" altLang="en-US" b="1" dirty="0" smtClean="0"/>
              <a:t>我们应该怎么做？</a:t>
            </a:r>
          </a:p>
        </p:txBody>
      </p:sp>
      <p:sp>
        <p:nvSpPr>
          <p:cNvPr id="225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APEC领导人着唐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87525"/>
            <a:ext cx="43116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795963" y="4221163"/>
            <a:ext cx="334803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 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219200" y="981075"/>
            <a:ext cx="78613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中国积极应对，既是机会，也是挑战。</a:t>
            </a:r>
          </a:p>
        </p:txBody>
      </p:sp>
      <p:pic>
        <p:nvPicPr>
          <p:cNvPr id="135173" name="Picture 5" descr="0120000003322412168265631075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472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28613" y="5699125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2001</a:t>
            </a:r>
            <a:r>
              <a:rPr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年举办</a:t>
            </a:r>
            <a:r>
              <a:rPr lang="en-US" altLang="zh-CN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APEC</a:t>
            </a:r>
            <a:r>
              <a:rPr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会议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257800" y="57277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2001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年加入</a:t>
            </a: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WTO</a:t>
            </a:r>
          </a:p>
        </p:txBody>
      </p:sp>
      <p:sp>
        <p:nvSpPr>
          <p:cNvPr id="23560" name="标题 1"/>
          <p:cNvSpPr txBox="1">
            <a:spLocks noChangeArrowheads="1"/>
          </p:cNvSpPr>
          <p:nvPr/>
        </p:nvSpPr>
        <p:spPr bwMode="auto">
          <a:xfrm>
            <a:off x="-1809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三、应对经济全球化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olympi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60925"/>
            <a:ext cx="19431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63713" y="404813"/>
            <a:ext cx="6786562" cy="700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itchFamily="49" charset="-122"/>
              </a:rPr>
              <a:t>中国制造      中国</a:t>
            </a:r>
            <a:r>
              <a:rPr lang="en-US" altLang="zh-CN" sz="4000" b="1" smtClean="0">
                <a:solidFill>
                  <a:srgbClr val="0000FF"/>
                </a:solidFill>
                <a:latin typeface="黑体" pitchFamily="49" charset="-122"/>
              </a:rPr>
              <a:t>“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49" charset="-122"/>
              </a:rPr>
              <a:t>智</a:t>
            </a:r>
            <a:r>
              <a:rPr lang="en-US" altLang="zh-CN" sz="4000" b="1" smtClean="0">
                <a:solidFill>
                  <a:srgbClr val="0000FF"/>
                </a:solidFill>
                <a:latin typeface="黑体" pitchFamily="49" charset="-122"/>
              </a:rPr>
              <a:t>”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49" charset="-122"/>
              </a:rPr>
              <a:t>造</a:t>
            </a:r>
          </a:p>
        </p:txBody>
      </p:sp>
      <p:pic>
        <p:nvPicPr>
          <p:cNvPr id="5123" name="Picture 3" descr="C:\Users\lh-book1\Desktop\ori_4fe7a63e8747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860925"/>
            <a:ext cx="1727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h-book1\Desktop\142856g4759ng9c5gd55i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852613"/>
            <a:ext cx="22447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h-book1\Desktop\905e957453356a2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4463"/>
            <a:ext cx="25019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箭头连接符 1"/>
          <p:cNvCxnSpPr/>
          <p:nvPr/>
        </p:nvCxnSpPr>
        <p:spPr>
          <a:xfrm>
            <a:off x="3905250" y="758825"/>
            <a:ext cx="1458913" cy="635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212725" y="1341438"/>
            <a:ext cx="4129088" cy="2305050"/>
          </a:xfrm>
          <a:prstGeom prst="cloudCallout">
            <a:avLst>
              <a:gd name="adj1" fmla="val 32648"/>
              <a:gd name="adj2" fmla="val 7199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你知道哪些中国品牌在国际市场上畅销？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1"/>
          <p:cNvSpPr>
            <a:spLocks noGrp="1"/>
          </p:cNvSpPr>
          <p:nvPr>
            <p:ph/>
          </p:nvPr>
        </p:nvSpPr>
        <p:spPr>
          <a:xfrm>
            <a:off x="-187325" y="549275"/>
            <a:ext cx="9337675" cy="54864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2015</a:t>
            </a:r>
            <a:r>
              <a:rPr lang="zh-CN" altLang="en-US" sz="2800" smtClean="0"/>
              <a:t>年</a:t>
            </a:r>
            <a:r>
              <a:rPr lang="en-US" altLang="zh-CN" sz="2800" smtClean="0"/>
              <a:t>6</a:t>
            </a:r>
            <a:r>
              <a:rPr lang="zh-CN" altLang="en-US" sz="2800" smtClean="0"/>
              <a:t>月</a:t>
            </a:r>
            <a:r>
              <a:rPr lang="en-US" altLang="zh-CN" sz="2800" smtClean="0"/>
              <a:t>29</a:t>
            </a:r>
            <a:r>
              <a:rPr lang="zh-CN" altLang="en-US" sz="2800" smtClean="0"/>
              <a:t>日，亚投行“基本大法”</a:t>
            </a:r>
            <a:r>
              <a:rPr lang="en-US" altLang="zh-CN" sz="2800" smtClean="0"/>
              <a:t>《</a:t>
            </a:r>
            <a:r>
              <a:rPr lang="zh-CN" altLang="en-US" sz="2800" smtClean="0"/>
              <a:t>亚洲基础设施投资银行协定</a:t>
            </a:r>
            <a:r>
              <a:rPr lang="en-US" altLang="zh-CN" sz="2800" smtClean="0"/>
              <a:t>》</a:t>
            </a:r>
            <a:r>
              <a:rPr lang="zh-CN" altLang="en-US" sz="2800" smtClean="0"/>
              <a:t>在北京举行签署仪式，中国成第一大股东。</a:t>
            </a:r>
          </a:p>
        </p:txBody>
      </p:sp>
      <p:pic>
        <p:nvPicPr>
          <p:cNvPr id="27651" name="图片 2" descr="亚投行签字仪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516937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8675" name="图片 2" descr="亚投行漫画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0105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1"/>
          <p:cNvSpPr>
            <a:spLocks noGrp="1"/>
          </p:cNvSpPr>
          <p:nvPr>
            <p:ph/>
          </p:nvPr>
        </p:nvSpPr>
        <p:spPr>
          <a:xfrm>
            <a:off x="285750" y="1268413"/>
            <a:ext cx="8856663" cy="54864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zh-CN" altLang="en-US" b="1" dirty="0" smtClean="0">
                <a:latin typeface="宋体" pitchFamily="2" charset="-122"/>
              </a:rPr>
              <a:t>    经济全球化是生产力发展的必然结果，是不以人的意志为转移的历史趋势，</a:t>
            </a:r>
            <a:r>
              <a:rPr lang="zh-CN" altLang="en-US" b="1" dirty="0" smtClean="0">
                <a:solidFill>
                  <a:srgbClr val="FF3300"/>
                </a:solidFill>
                <a:latin typeface="宋体" pitchFamily="2" charset="-122"/>
              </a:rPr>
              <a:t>只能迎而不可拒</a:t>
            </a:r>
            <a:r>
              <a:rPr lang="zh-CN" altLang="en-US" b="1" dirty="0" smtClean="0">
                <a:latin typeface="宋体" pitchFamily="2" charset="-122"/>
              </a:rPr>
              <a:t>的。</a:t>
            </a:r>
            <a:endParaRPr lang="en-US" altLang="zh-CN" b="1" dirty="0" smtClean="0">
              <a:latin typeface="宋体" pitchFamily="2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zh-CN" altLang="en-US" b="1" dirty="0" smtClean="0">
                <a:latin typeface="宋体" pitchFamily="2" charset="-122"/>
              </a:rPr>
              <a:t>    从长远来看，经济全球化有利于世界和各国经济的发展。只要建立起</a:t>
            </a:r>
            <a:r>
              <a:rPr lang="zh-CN" altLang="en-US" b="1" dirty="0" smtClean="0">
                <a:solidFill>
                  <a:srgbClr val="FF3300"/>
                </a:solidFill>
                <a:latin typeface="宋体" pitchFamily="2" charset="-122"/>
              </a:rPr>
              <a:t>公正合理的国际秩序</a:t>
            </a:r>
            <a:r>
              <a:rPr lang="zh-CN" altLang="en-US" b="1" dirty="0" smtClean="0">
                <a:latin typeface="宋体" pitchFamily="2" charset="-122"/>
              </a:rPr>
              <a:t>，对经济全球化</a:t>
            </a:r>
            <a:r>
              <a:rPr lang="zh-CN" altLang="en-US" b="1" dirty="0" smtClean="0">
                <a:solidFill>
                  <a:srgbClr val="FF3300"/>
                </a:solidFill>
                <a:latin typeface="宋体" pitchFamily="2" charset="-122"/>
              </a:rPr>
              <a:t>因势利导、趋利避害</a:t>
            </a:r>
            <a:r>
              <a:rPr lang="zh-CN" altLang="en-US" b="1" dirty="0" smtClean="0">
                <a:latin typeface="宋体" pitchFamily="2" charset="-122"/>
              </a:rPr>
              <a:t>，就能达到世界各国的共同繁荣。 </a:t>
            </a:r>
          </a:p>
          <a:p>
            <a:pPr marL="0" indent="0">
              <a:buFont typeface="Arial" pitchFamily="34" charset="0"/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2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地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-138113"/>
            <a:ext cx="4606925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403350" y="5949950"/>
            <a:ext cx="6697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南京市莲花实验中学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陆斌琴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86322" y="3640474"/>
            <a:ext cx="7391400" cy="20526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zh-CN" altLang="en-US" sz="9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latin typeface="华文彩云"/>
                <a:ea typeface="华文彩云"/>
              </a:rPr>
              <a:t>第</a:t>
            </a:r>
            <a:r>
              <a:rPr lang="en-US" altLang="zh-CN" sz="9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latin typeface="华文彩云"/>
                <a:ea typeface="华文彩云"/>
              </a:rPr>
              <a:t>16</a:t>
            </a:r>
            <a:r>
              <a:rPr lang="zh-CN" altLang="en-US" sz="9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latin typeface="华文彩云"/>
                <a:ea typeface="华文彩云"/>
              </a:rPr>
              <a:t>课</a:t>
            </a:r>
          </a:p>
          <a:p>
            <a:pPr algn="ctr">
              <a:defRPr/>
            </a:pPr>
            <a:r>
              <a:rPr lang="zh-CN" altLang="en-US" sz="9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latin typeface="华文彩云"/>
                <a:ea typeface="华文彩云"/>
              </a:rPr>
              <a:t>世界经济的“全球化”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h-book1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138" y="2457450"/>
            <a:ext cx="4806950" cy="3614738"/>
          </a:xfrm>
        </p:spPr>
      </p:pic>
      <p:pic>
        <p:nvPicPr>
          <p:cNvPr id="2051" name="Picture 3" descr="C:\Users\lh-book1\Desktop\2004081019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524250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一、走近经济全球化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443663" y="2970213"/>
            <a:ext cx="259238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Calibri" pitchFamily="34" charset="0"/>
                <a:sym typeface="+mn-ea"/>
              </a:rPr>
              <a:t>    </a:t>
            </a:r>
            <a:r>
              <a:rPr lang="zh-CN" altLang="zh-CN" sz="2400" b="1">
                <a:latin typeface="Calibri" pitchFamily="34" charset="0"/>
                <a:sym typeface="+mn-ea"/>
              </a:rPr>
              <a:t>福特汽车有限公司总部位于美国，业务遍及六大洲</a:t>
            </a:r>
            <a:r>
              <a:rPr lang="en-US" altLang="zh-CN" sz="2400" b="1">
                <a:latin typeface="Calibri" pitchFamily="34" charset="0"/>
                <a:sym typeface="+mn-ea"/>
              </a:rPr>
              <a:t>200</a:t>
            </a:r>
            <a:r>
              <a:rPr lang="zh-CN" altLang="zh-CN" sz="2400" b="1">
                <a:latin typeface="Calibri" pitchFamily="34" charset="0"/>
                <a:sym typeface="+mn-ea"/>
              </a:rPr>
              <a:t>多个</a:t>
            </a:r>
            <a:r>
              <a:rPr lang="zh-CN" altLang="en-US" sz="2400" b="1">
                <a:latin typeface="Calibri" pitchFamily="34" charset="0"/>
                <a:sym typeface="+mn-ea"/>
              </a:rPr>
              <a:t>区域市场</a:t>
            </a:r>
            <a:r>
              <a:rPr lang="zh-CN" altLang="zh-CN" sz="2400" b="1">
                <a:latin typeface="Calibri" pitchFamily="34" charset="0"/>
                <a:sym typeface="+mn-ea"/>
              </a:rPr>
              <a:t>， </a:t>
            </a:r>
            <a:r>
              <a:rPr lang="en-US" altLang="zh-CN" sz="2400" b="1">
                <a:latin typeface="Calibri" pitchFamily="34" charset="0"/>
                <a:sym typeface="+mn-ea"/>
              </a:rPr>
              <a:t>110</a:t>
            </a:r>
            <a:r>
              <a:rPr lang="zh-CN" altLang="zh-CN" sz="2400" b="1">
                <a:latin typeface="Calibri" pitchFamily="34" charset="0"/>
                <a:sym typeface="+mn-ea"/>
              </a:rPr>
              <a:t>个工厂遍布全球。</a:t>
            </a:r>
            <a:endParaRPr lang="zh-CN" altLang="en-US" sz="2400" b="1">
              <a:latin typeface="Calibri" pitchFamily="34" charset="0"/>
              <a:sym typeface="+mn-ea"/>
            </a:endParaRPr>
          </a:p>
          <a:p>
            <a:pPr eaLnBrk="1" hangingPunct="1"/>
            <a:endParaRPr lang="zh-CN" altLang="en-US" sz="2400" b="1">
              <a:latin typeface="Calibri" pitchFamily="34" charset="0"/>
              <a:sym typeface="+mn-ea"/>
            </a:endParaRPr>
          </a:p>
          <a:p>
            <a:pPr eaLnBrk="1" hangingPunct="1"/>
            <a:r>
              <a:rPr lang="zh-CN" altLang="en-US" sz="2000" b="1">
                <a:latin typeface="Calibri" pitchFamily="34" charset="0"/>
                <a:sym typeface="+mn-ea"/>
              </a:rPr>
              <a:t>                      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559" y="1340768"/>
            <a:ext cx="81483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结合图片一和材料一，概括福特汽车的生产方式。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72225" y="23495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材料一：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60032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图一：</a:t>
            </a:r>
          </a:p>
        </p:txBody>
      </p:sp>
      <p:sp>
        <p:nvSpPr>
          <p:cNvPr id="6" name="椭圆 5"/>
          <p:cNvSpPr/>
          <p:nvPr/>
        </p:nvSpPr>
        <p:spPr>
          <a:xfrm>
            <a:off x="6362700" y="4724400"/>
            <a:ext cx="1728788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3663" y="5663912"/>
            <a:ext cx="2389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全球化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179" y="3141067"/>
            <a:ext cx="3438525" cy="20161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400" b="1" dirty="0" smtClean="0">
                <a:sym typeface="+mn-ea"/>
              </a:rPr>
              <a:t>2005</a:t>
            </a:r>
            <a:r>
              <a:rPr lang="zh-CN" altLang="en-US" sz="2400" b="1" dirty="0" smtClean="0">
                <a:sym typeface="+mn-ea"/>
              </a:rPr>
              <a:t>年，</a:t>
            </a:r>
            <a:r>
              <a:rPr lang="zh-CN" altLang="en-US" sz="2400" b="1" dirty="0" smtClean="0"/>
              <a:t>长安福特马自达发动机有限公司在南京江宁成立，</a:t>
            </a:r>
            <a:r>
              <a:rPr lang="zh-CN" altLang="en-US" sz="2400" b="1" dirty="0" smtClean="0">
                <a:sym typeface="+mn-ea"/>
              </a:rPr>
              <a:t>投资总额近</a:t>
            </a:r>
            <a:r>
              <a:rPr lang="en-US" altLang="zh-CN" sz="2400" b="1" dirty="0" smtClean="0">
                <a:sym typeface="+mn-ea"/>
              </a:rPr>
              <a:t>5.8</a:t>
            </a:r>
            <a:r>
              <a:rPr lang="zh-CN" altLang="en-US" sz="2400" b="1" dirty="0" smtClean="0">
                <a:sym typeface="+mn-ea"/>
              </a:rPr>
              <a:t>亿美元，</a:t>
            </a:r>
            <a:r>
              <a:rPr lang="zh-CN" altLang="en-US" sz="2400" b="1" dirty="0" smtClean="0"/>
              <a:t>现有员工</a:t>
            </a:r>
            <a:r>
              <a:rPr lang="en-US" altLang="zh-CN" sz="2400" b="1" dirty="0" smtClean="0"/>
              <a:t>1500</a:t>
            </a:r>
            <a:r>
              <a:rPr lang="zh-CN" altLang="en-US" sz="2400" b="1" dirty="0" smtClean="0"/>
              <a:t>余人。</a:t>
            </a:r>
          </a:p>
          <a:p>
            <a:pPr marL="0" indent="0" eaLnBrk="1" hangingPunct="1">
              <a:buFont typeface="Arial" pitchFamily="34" charset="0"/>
              <a:buNone/>
            </a:pPr>
            <a:endParaRPr lang="zh-CN" altLang="en-US" sz="2400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zh-CN" altLang="en-US" sz="2400" b="1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zh-CN" altLang="en-US" sz="2400" b="1" dirty="0" smtClean="0"/>
          </a:p>
        </p:txBody>
      </p:sp>
      <p:pic>
        <p:nvPicPr>
          <p:cNvPr id="7171" name="Picture 2" descr="C:\Users\lh-book1\Desktop\2012050216392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344" y="2876766"/>
            <a:ext cx="4031244" cy="2472892"/>
          </a:xfrm>
        </p:spPr>
      </p:pic>
      <p:sp>
        <p:nvSpPr>
          <p:cNvPr id="7172" name="标题 1"/>
          <p:cNvSpPr txBox="1">
            <a:spLocks noChangeArrowheads="1"/>
          </p:cNvSpPr>
          <p:nvPr/>
        </p:nvSpPr>
        <p:spPr bwMode="auto">
          <a:xfrm>
            <a:off x="-23813" y="0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一、走近经济全球化</a:t>
            </a:r>
          </a:p>
        </p:txBody>
      </p:sp>
      <p:sp>
        <p:nvSpPr>
          <p:cNvPr id="9" name="矩形 8"/>
          <p:cNvSpPr/>
          <p:nvPr/>
        </p:nvSpPr>
        <p:spPr>
          <a:xfrm>
            <a:off x="415603" y="1033005"/>
            <a:ext cx="84249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结合材料二，分析该厂的资金来源。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5400179" y="2273755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材料二：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68313" y="2249488"/>
            <a:ext cx="75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图二：</a:t>
            </a:r>
          </a:p>
        </p:txBody>
      </p:sp>
      <p:sp>
        <p:nvSpPr>
          <p:cNvPr id="2" name="椭圆 1"/>
          <p:cNvSpPr/>
          <p:nvPr/>
        </p:nvSpPr>
        <p:spPr>
          <a:xfrm>
            <a:off x="7197726" y="3860800"/>
            <a:ext cx="1008062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113567" y="5157192"/>
            <a:ext cx="393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国际投资和国际贸易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h-book1\Desktop\2012050216392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420888"/>
            <a:ext cx="2073275" cy="1271587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4" y="29029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66"/>
                </a:solidFill>
              </a:rPr>
              <a:t>跨国公司</a:t>
            </a:r>
          </a:p>
        </p:txBody>
      </p:sp>
      <p:pic>
        <p:nvPicPr>
          <p:cNvPr id="54274" name="Picture 2" descr="C:\Users\lh-book1\Desktop\u45658622_13614274afag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793" y="2276872"/>
            <a:ext cx="1990725" cy="1490663"/>
          </a:xfrm>
          <a:noFill/>
        </p:spPr>
      </p:pic>
      <p:pic>
        <p:nvPicPr>
          <p:cNvPr id="8196" name="Picture 3" descr="C:\Users\lh-book1\Desktop\20040810193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5320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648" y="3789040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福特公司美国总部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660" y="3762507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长安福特马自达发动机厂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600" y="4222201"/>
            <a:ext cx="772167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      </a:t>
            </a:r>
            <a:r>
              <a:rPr lang="zh-CN" altLang="en-US" sz="3200" b="1" dirty="0">
                <a:solidFill>
                  <a:srgbClr val="0000FF"/>
                </a:solidFill>
              </a:rPr>
              <a:t>生活中，我们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经常</a:t>
            </a:r>
            <a:r>
              <a:rPr lang="zh-CN" altLang="en-US" sz="3200" b="1" dirty="0">
                <a:solidFill>
                  <a:srgbClr val="0000FF"/>
                </a:solidFill>
              </a:rPr>
              <a:t>使用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到</a:t>
            </a:r>
            <a:r>
              <a:rPr lang="zh-CN" altLang="en-US" sz="3200" b="1" dirty="0">
                <a:solidFill>
                  <a:srgbClr val="0000FF"/>
                </a:solidFill>
              </a:rPr>
              <a:t>哪些跨国公司的产品？（吃、穿、用）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116013" y="577850"/>
            <a:ext cx="4556125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黑体" pitchFamily="2" charset="-122"/>
              </a:rPr>
              <a:t>世界走向中国</a:t>
            </a:r>
            <a:r>
              <a:rPr lang="en-US" altLang="zh-CN" sz="4000" b="1" dirty="0">
                <a:solidFill>
                  <a:srgbClr val="0000FF"/>
                </a:solidFill>
                <a:latin typeface="Arial"/>
              </a:rPr>
              <a:t>……</a:t>
            </a:r>
            <a:r>
              <a:rPr lang="en-US" altLang="zh-CN" sz="4000" b="1" dirty="0">
                <a:solidFill>
                  <a:srgbClr val="0000FF"/>
                </a:solidFill>
                <a:latin typeface="黑体" pitchFamily="2" charset="-122"/>
              </a:rPr>
              <a:t>.</a:t>
            </a:r>
          </a:p>
        </p:txBody>
      </p:sp>
      <p:pic>
        <p:nvPicPr>
          <p:cNvPr id="10" name="Picture 6" descr="4611,2e37ef3,1637,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19275"/>
            <a:ext cx="162083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lh-book1\Desktop\19417090_15251162100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2738"/>
            <a:ext cx="22764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lh-book1\Desktop\20120800160640297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68" y="3604419"/>
            <a:ext cx="21447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lh-book1\Desktop\193000012123331305023689073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770313"/>
            <a:ext cx="23114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2492375"/>
            <a:ext cx="9036050" cy="4525963"/>
          </a:xfrm>
        </p:spPr>
        <p:txBody>
          <a:bodyPr/>
          <a:lstStyle/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</a:rPr>
              <a:t>结合上述材料，请用自己的话说说经济全球化有哪些具体表现？（从生产、资金、贸易、经营等角度）</a:t>
            </a:r>
          </a:p>
        </p:txBody>
      </p:sp>
      <p:pic>
        <p:nvPicPr>
          <p:cNvPr id="10243" name="Picture 2" descr="C:\Users\lh-book1\Desktop\2.jpg"/>
          <p:cNvPicPr>
            <a:picLocks noGrp="1" noChangeAspect="1" noChangeArrowheads="1"/>
          </p:cNvPicPr>
          <p:nvPr>
            <p:ph sz="half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422275"/>
            <a:ext cx="2808288" cy="2111375"/>
          </a:xfrm>
        </p:spPr>
      </p:pic>
      <p:pic>
        <p:nvPicPr>
          <p:cNvPr id="10244" name="Picture 3" descr="C:\Users\lh-book1\Desktop\20040810193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0775"/>
            <a:ext cx="11795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Users\lh-book1\Desktop\2012050216392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78125"/>
            <a:ext cx="28797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文本框 1"/>
          <p:cNvSpPr txBox="1">
            <a:spLocks noChangeArrowheads="1"/>
          </p:cNvSpPr>
          <p:nvPr/>
        </p:nvSpPr>
        <p:spPr bwMode="auto">
          <a:xfrm>
            <a:off x="5010150" y="568325"/>
            <a:ext cx="34782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Calibri" pitchFamily="34" charset="0"/>
                <a:sym typeface="+mn-ea"/>
              </a:rPr>
              <a:t>福特汽车有限公司总部位于美国，业务遍及六大洲</a:t>
            </a:r>
            <a:r>
              <a:rPr lang="en-US" altLang="zh-CN" sz="2400" b="1">
                <a:latin typeface="Calibri" pitchFamily="34" charset="0"/>
                <a:sym typeface="+mn-ea"/>
              </a:rPr>
              <a:t>200</a:t>
            </a:r>
            <a:r>
              <a:rPr lang="zh-CN" altLang="zh-CN" sz="2400" b="1">
                <a:latin typeface="Calibri" pitchFamily="34" charset="0"/>
                <a:sym typeface="+mn-ea"/>
              </a:rPr>
              <a:t>多个</a:t>
            </a:r>
            <a:r>
              <a:rPr lang="zh-CN" altLang="en-US" sz="2400" b="1">
                <a:latin typeface="Calibri" pitchFamily="34" charset="0"/>
                <a:sym typeface="+mn-ea"/>
              </a:rPr>
              <a:t>区域市场</a:t>
            </a:r>
            <a:r>
              <a:rPr lang="zh-CN" altLang="zh-CN" sz="2400" b="1">
                <a:latin typeface="Calibri" pitchFamily="34" charset="0"/>
                <a:sym typeface="+mn-ea"/>
              </a:rPr>
              <a:t>， 员工</a:t>
            </a:r>
            <a:r>
              <a:rPr lang="zh-CN" altLang="en-US" sz="2400" b="1">
                <a:latin typeface="Calibri" pitchFamily="34" charset="0"/>
                <a:sym typeface="+mn-ea"/>
              </a:rPr>
              <a:t>有</a:t>
            </a:r>
            <a:r>
              <a:rPr lang="en-US" altLang="zh-CN" sz="2400" b="1">
                <a:latin typeface="Calibri" pitchFamily="34" charset="0"/>
                <a:sym typeface="+mn-ea"/>
              </a:rPr>
              <a:t>325</a:t>
            </a:r>
            <a:r>
              <a:rPr lang="zh-CN" altLang="zh-CN" sz="2400" b="1">
                <a:latin typeface="Calibri" pitchFamily="34" charset="0"/>
                <a:sym typeface="+mn-ea"/>
              </a:rPr>
              <a:t>，</a:t>
            </a:r>
            <a:r>
              <a:rPr lang="en-US" altLang="zh-CN" sz="2400" b="1">
                <a:latin typeface="Calibri" pitchFamily="34" charset="0"/>
                <a:sym typeface="+mn-ea"/>
              </a:rPr>
              <a:t>000</a:t>
            </a:r>
            <a:r>
              <a:rPr lang="zh-CN" altLang="zh-CN" sz="2400" b="1">
                <a:latin typeface="Calibri" pitchFamily="34" charset="0"/>
                <a:sym typeface="+mn-ea"/>
              </a:rPr>
              <a:t>名</a:t>
            </a:r>
            <a:r>
              <a:rPr lang="zh-CN" altLang="en-US" sz="2400" b="1">
                <a:latin typeface="Calibri" pitchFamily="34" charset="0"/>
                <a:sym typeface="+mn-ea"/>
              </a:rPr>
              <a:t>，</a:t>
            </a:r>
            <a:r>
              <a:rPr lang="en-US" altLang="zh-CN" sz="2400" b="1">
                <a:latin typeface="Calibri" pitchFamily="34" charset="0"/>
                <a:sym typeface="+mn-ea"/>
              </a:rPr>
              <a:t>110</a:t>
            </a:r>
            <a:r>
              <a:rPr lang="zh-CN" altLang="zh-CN" sz="2400" b="1">
                <a:latin typeface="Calibri" pitchFamily="34" charset="0"/>
                <a:sym typeface="+mn-ea"/>
              </a:rPr>
              <a:t>个工厂遍布全球。</a:t>
            </a:r>
          </a:p>
          <a:p>
            <a:pPr algn="r" eaLnBrk="1" hangingPunct="1"/>
            <a:r>
              <a:rPr lang="zh-CN" altLang="en-US" sz="2400" b="1">
                <a:latin typeface="Calibri" pitchFamily="34" charset="0"/>
                <a:sym typeface="+mn-ea"/>
              </a:rPr>
              <a:t>                      </a:t>
            </a:r>
            <a:endParaRPr lang="zh-CN" altLang="en-US" sz="2400" b="1">
              <a:latin typeface="Calibri" pitchFamily="34" charset="0"/>
            </a:endParaRPr>
          </a:p>
        </p:txBody>
      </p:sp>
      <p:sp>
        <p:nvSpPr>
          <p:cNvPr id="10247" name="内容占位符 3"/>
          <p:cNvSpPr txBox="1"/>
          <p:nvPr/>
        </p:nvSpPr>
        <p:spPr bwMode="auto">
          <a:xfrm>
            <a:off x="5151438" y="2725738"/>
            <a:ext cx="3438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latin typeface="Calibri" pitchFamily="34" charset="0"/>
                <a:sym typeface="+mn-ea"/>
              </a:rPr>
              <a:t>2005</a:t>
            </a:r>
            <a:r>
              <a:rPr lang="zh-CN" altLang="en-US" sz="2400" b="1">
                <a:latin typeface="Calibri" pitchFamily="34" charset="0"/>
                <a:sym typeface="+mn-ea"/>
              </a:rPr>
              <a:t>年，</a:t>
            </a:r>
            <a:r>
              <a:rPr lang="zh-CN" altLang="en-US" sz="2400" b="1">
                <a:latin typeface="Calibri" pitchFamily="34" charset="0"/>
              </a:rPr>
              <a:t>长安福特马自达发动机有限公司在南京江宁成立，</a:t>
            </a:r>
            <a:r>
              <a:rPr lang="zh-CN" altLang="en-US" sz="2400" b="1">
                <a:latin typeface="Calibri" pitchFamily="34" charset="0"/>
                <a:sym typeface="+mn-ea"/>
              </a:rPr>
              <a:t>投资总额近</a:t>
            </a:r>
            <a:r>
              <a:rPr lang="en-US" altLang="zh-CN" sz="2400" b="1">
                <a:latin typeface="Calibri" pitchFamily="34" charset="0"/>
                <a:sym typeface="+mn-ea"/>
              </a:rPr>
              <a:t>5.8</a:t>
            </a:r>
            <a:r>
              <a:rPr lang="zh-CN" altLang="en-US" sz="2400" b="1">
                <a:latin typeface="Calibri" pitchFamily="34" charset="0"/>
                <a:sym typeface="+mn-ea"/>
              </a:rPr>
              <a:t>亿美元，</a:t>
            </a:r>
            <a:r>
              <a:rPr lang="zh-CN" altLang="en-US" sz="2400" b="1">
                <a:latin typeface="Calibri" pitchFamily="34" charset="0"/>
              </a:rPr>
              <a:t>现有员工</a:t>
            </a:r>
            <a:r>
              <a:rPr lang="en-US" altLang="zh-CN" sz="2400" b="1">
                <a:latin typeface="Calibri" pitchFamily="34" charset="0"/>
              </a:rPr>
              <a:t>2300</a:t>
            </a:r>
            <a:r>
              <a:rPr lang="zh-CN" altLang="en-US" sz="2400" b="1">
                <a:latin typeface="Calibri" pitchFamily="34" charset="0"/>
              </a:rPr>
              <a:t>余人。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0" y="188913"/>
            <a:ext cx="755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/>
              <a:t>图一：</a:t>
            </a:r>
          </a:p>
        </p:txBody>
      </p:sp>
      <p:sp>
        <p:nvSpPr>
          <p:cNvPr id="10249" name="矩形 9"/>
          <p:cNvSpPr>
            <a:spLocks noChangeArrowheads="1"/>
          </p:cNvSpPr>
          <p:nvPr/>
        </p:nvSpPr>
        <p:spPr bwMode="auto">
          <a:xfrm>
            <a:off x="4043363" y="2254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/>
              <a:t>材料一：</a:t>
            </a:r>
          </a:p>
        </p:txBody>
      </p:sp>
      <p:sp>
        <p:nvSpPr>
          <p:cNvPr id="10250" name="矩形 10"/>
          <p:cNvSpPr>
            <a:spLocks noChangeArrowheads="1"/>
          </p:cNvSpPr>
          <p:nvPr/>
        </p:nvSpPr>
        <p:spPr bwMode="auto">
          <a:xfrm>
            <a:off x="4064000" y="27257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/>
              <a:t>材料二：</a:t>
            </a:r>
          </a:p>
        </p:txBody>
      </p:sp>
      <p:sp>
        <p:nvSpPr>
          <p:cNvPr id="10251" name="矩形 11"/>
          <p:cNvSpPr>
            <a:spLocks noChangeArrowheads="1"/>
          </p:cNvSpPr>
          <p:nvPr/>
        </p:nvSpPr>
        <p:spPr bwMode="auto">
          <a:xfrm>
            <a:off x="0" y="26638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/>
              <a:t>图二：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4425" y="5732463"/>
            <a:ext cx="736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生产全球化、跨国公司、国际投资和国际贸易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 txBox="1">
            <a:spLocks noChangeArrowheads="1"/>
          </p:cNvSpPr>
          <p:nvPr/>
        </p:nvSpPr>
        <p:spPr bwMode="auto">
          <a:xfrm>
            <a:off x="-23813" y="0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一、走近经济全球化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2420938"/>
            <a:ext cx="345655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66"/>
                </a:solidFill>
              </a:rPr>
              <a:t>结合材料分析：</a:t>
            </a:r>
            <a:endParaRPr lang="en-US" altLang="zh-CN" sz="24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</a:rPr>
              <a:t>1</a:t>
            </a:r>
            <a:r>
              <a:rPr lang="zh-CN" altLang="en-US" sz="2400" b="1" dirty="0">
                <a:solidFill>
                  <a:srgbClr val="FF0066"/>
                </a:solidFill>
              </a:rPr>
              <a:t>、汽车价格有何变化</a:t>
            </a:r>
            <a:r>
              <a:rPr lang="zh-CN" altLang="en-US" sz="2400" b="1" dirty="0" smtClean="0">
                <a:solidFill>
                  <a:srgbClr val="FF0066"/>
                </a:solidFill>
              </a:rPr>
              <a:t>？</a:t>
            </a:r>
            <a:endParaRPr lang="en-US" altLang="zh-CN" sz="2400" b="1" dirty="0" smtClean="0">
              <a:solidFill>
                <a:srgbClr val="FF0066"/>
              </a:solidFill>
            </a:endParaRPr>
          </a:p>
          <a:p>
            <a:pPr eaLnBrk="1" hangingPunct="1"/>
            <a:endParaRPr lang="en-US" altLang="zh-CN" sz="2400" b="1" dirty="0">
              <a:solidFill>
                <a:srgbClr val="FF0066"/>
              </a:solidFill>
            </a:endParaRPr>
          </a:p>
          <a:p>
            <a:pPr eaLnBrk="1" hangingPunct="1"/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</a:rPr>
              <a:t>2</a:t>
            </a:r>
            <a:r>
              <a:rPr lang="zh-CN" altLang="en-US" sz="2400" b="1" dirty="0">
                <a:solidFill>
                  <a:srgbClr val="FF0066"/>
                </a:solidFill>
              </a:rPr>
              <a:t>、变化</a:t>
            </a:r>
            <a:r>
              <a:rPr lang="zh-CN" altLang="en-US" sz="2400" b="1" dirty="0" smtClean="0">
                <a:solidFill>
                  <a:srgbClr val="FF0066"/>
                </a:solidFill>
              </a:rPr>
              <a:t>的主要原因</a:t>
            </a:r>
            <a:r>
              <a:rPr lang="zh-CN" altLang="en-US" sz="2400" b="1" dirty="0">
                <a:solidFill>
                  <a:srgbClr val="FF0066"/>
                </a:solidFill>
              </a:rPr>
              <a:t>是什么？</a:t>
            </a:r>
          </a:p>
          <a:p>
            <a:pPr eaLnBrk="1" hangingPunct="1"/>
            <a:endParaRPr lang="en-US" altLang="zh-CN" sz="2800" b="1" dirty="0">
              <a:solidFill>
                <a:srgbClr val="FF0066"/>
              </a:solidFill>
            </a:endParaRPr>
          </a:p>
          <a:p>
            <a:pPr eaLnBrk="1" hangingPunct="1"/>
            <a:endParaRPr lang="en-US" altLang="zh-CN" sz="2400" b="1" dirty="0"/>
          </a:p>
          <a:p>
            <a:pPr eaLnBrk="1" hangingPunct="1"/>
            <a:endParaRPr lang="zh-CN" altLang="en-US" sz="2400" b="1" dirty="0"/>
          </a:p>
        </p:txBody>
      </p:sp>
      <p:pic>
        <p:nvPicPr>
          <p:cNvPr id="11269" name="Picture 2" descr="C:\Users\lh-book1\Desktop\QQ图片20151223125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974850"/>
            <a:ext cx="51831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C:\Users\lh-book1\Desktop\QQ图片20151223125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32200"/>
            <a:ext cx="48958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325438" y="1974850"/>
            <a:ext cx="5470525" cy="4202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b="1" dirty="0" smtClean="0"/>
              <a:t>材料三：</a:t>
            </a:r>
            <a:r>
              <a:rPr lang="en-US" altLang="zh-CN" sz="2400" b="1" dirty="0" smtClean="0"/>
              <a:t>        </a:t>
            </a:r>
          </a:p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  </a:t>
            </a:r>
            <a:r>
              <a:rPr lang="zh-CN" altLang="en-US" sz="2400" b="1" dirty="0" smtClean="0"/>
              <a:t>2001年，</a:t>
            </a:r>
            <a:r>
              <a:rPr lang="zh-CN" altLang="en-US" sz="2400" b="1" dirty="0"/>
              <a:t>中国加入</a:t>
            </a:r>
            <a:r>
              <a:rPr lang="zh-CN" altLang="en-US" sz="2400" b="1" dirty="0" smtClean="0"/>
              <a:t>世界贸易组织</a:t>
            </a:r>
            <a:r>
              <a:rPr lang="zh-CN" altLang="en-US" sz="2400" b="1" dirty="0"/>
              <a:t>，承诺从2002年开始降低进口关税。此时，进口汽车3升排量上下的汽油轿车，税率分别为100%和80%；2006年7月1日，关税最终将下降到25%，与国际市场基本接轨。</a:t>
            </a:r>
          </a:p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b="1" dirty="0"/>
              <a:t>          </a:t>
            </a:r>
            <a:r>
              <a:rPr lang="zh-CN" altLang="en-US" sz="2400" b="1" dirty="0" smtClean="0"/>
              <a:t>  </a:t>
            </a:r>
            <a:r>
              <a:rPr lang="en-US" altLang="zh-CN" sz="2400" b="1" dirty="0" smtClean="0"/>
              <a:t>——</a:t>
            </a:r>
            <a:r>
              <a:rPr lang="zh-CN" altLang="en-US" sz="2400" b="1" dirty="0"/>
              <a:t>《羊城晚报》</a:t>
            </a:r>
            <a:r>
              <a:rPr lang="zh-CN" altLang="en-US" sz="2400" b="1" dirty="0">
                <a:sym typeface="+mn-ea"/>
              </a:rPr>
              <a:t>2006年</a:t>
            </a:r>
          </a:p>
        </p:txBody>
      </p:sp>
      <p:sp>
        <p:nvSpPr>
          <p:cNvPr id="3" name="椭圆 2"/>
          <p:cNvSpPr/>
          <p:nvPr/>
        </p:nvSpPr>
        <p:spPr>
          <a:xfrm>
            <a:off x="3419475" y="2387600"/>
            <a:ext cx="19446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52133" y="33854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价格下降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7646" y="4571970"/>
            <a:ext cx="205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关税降低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3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1093</Words>
  <Application>Microsoft Office PowerPoint</Application>
  <PresentationFormat>全屏显示(4:3)</PresentationFormat>
  <Paragraphs>135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一、走近经济全球化</vt:lpstr>
      <vt:lpstr>PowerPoint 演示文稿</vt:lpstr>
      <vt:lpstr>跨国公司</vt:lpstr>
      <vt:lpstr>PowerPoint 演示文稿</vt:lpstr>
      <vt:lpstr>PowerPoint 演示文稿</vt:lpstr>
      <vt:lpstr>PowerPoint 演示文稿</vt:lpstr>
      <vt:lpstr>PowerPoint 演示文稿</vt:lpstr>
      <vt:lpstr>为什么当今世界经济全球化趋势逐渐加强呢？福特汽车的生产过程中，德国扮演什么样的角色？它融入全球化的过程体现了全球化趋势加强的原因。</vt:lpstr>
      <vt:lpstr>PowerPoint 演示文稿</vt:lpstr>
      <vt:lpstr>经济全球化趋势加强的原因：</vt:lpstr>
      <vt:lpstr>PowerPoint 演示文稿</vt:lpstr>
      <vt:lpstr> 结合图片和材料，分析经济全球化的积极影响。 </vt:lpstr>
      <vt:lpstr>南京化工园区</vt:lpstr>
      <vt:lpstr>PowerPoint 演示文稿</vt:lpstr>
      <vt:lpstr>PowerPoint 演示文稿</vt:lpstr>
      <vt:lpstr>1997－1999年的东南亚金融危机</vt:lpstr>
      <vt:lpstr>经济全球化是一把“双刃剑”。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lh-book1</dc:creator>
  <cp:lastModifiedBy>lh-book1</cp:lastModifiedBy>
  <cp:revision>141</cp:revision>
  <dcterms:created xsi:type="dcterms:W3CDTF">2015-12-14T03:25:00Z</dcterms:created>
  <dcterms:modified xsi:type="dcterms:W3CDTF">2015-12-23T16:18:23Z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