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456" r:id="rId5"/>
    <p:sldId id="457" r:id="rId7"/>
    <p:sldId id="405" r:id="rId8"/>
    <p:sldId id="406" r:id="rId9"/>
    <p:sldId id="407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39" r:id="rId39"/>
    <p:sldId id="440" r:id="rId40"/>
    <p:sldId id="441" r:id="rId41"/>
    <p:sldId id="442" r:id="rId42"/>
    <p:sldId id="443" r:id="rId43"/>
    <p:sldId id="444" r:id="rId44"/>
    <p:sldId id="446" r:id="rId45"/>
    <p:sldId id="447" r:id="rId46"/>
    <p:sldId id="448" r:id="rId47"/>
    <p:sldId id="449" r:id="rId48"/>
    <p:sldId id="450" r:id="rId49"/>
    <p:sldId id="451" r:id="rId50"/>
    <p:sldId id="452" r:id="rId5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7157" autoAdjust="0"/>
  </p:normalViewPr>
  <p:slideViewPr>
    <p:cSldViewPr>
      <p:cViewPr varScale="1">
        <p:scale>
          <a:sx n="107" d="100"/>
          <a:sy n="107" d="100"/>
        </p:scale>
        <p:origin x="-84" y="-642"/>
      </p:cViewPr>
      <p:guideLst>
        <p:guide orient="horz" pos="1586"/>
        <p:guide pos="28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118B4E8-A9CB-4292-B071-F7B7C365979E}" type="datetimeFigureOut">
              <a:rPr lang="zh-CN" altLang="en-US"/>
            </a:fld>
            <a:endParaRPr lang="zh-CN" altLang="en-US"/>
          </a:p>
        </p:txBody>
      </p:sp>
      <p:sp>
        <p:nvSpPr>
          <p:cNvPr id="7680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719123B-9B86-4DBC-9996-BFE08E6809C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9123B-9B86-4DBC-9996-BFE08E6809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ABD85FF-4692-4819-9FB2-870063FA1B26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3706FC2-3049-4176-83E6-BBA185738FF7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25610AC-3D7E-4374-8724-A5DA20C2EEE1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03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03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54C13E0-214B-4E55-BE18-B381ABE67327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C7BF02B-4FB3-45CF-8FA7-E99D1D9503CA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24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9C799AF-8BB2-4256-B569-2ADEE163E552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7FCE738-17A2-41CC-865F-1FB5ADBEA540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D3A7F07-BA79-4F48-8CE0-08DD37BED87C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28129D7-4752-4B69-B285-6CBFEB91A2C8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E038717-4B59-4FB0-A2D3-FE09B6220B1F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870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1FE014A-3348-4B0A-8E5A-1A0135223705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DB6A814-5C0E-4C82-8D1F-7AD22F2B1540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DDEE69D-A255-4E26-B65F-D12B20E277B2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A6183CB-20A4-4C49-B6AE-3528D30A662E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31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4E6CFC-A17A-4DE3-A678-6ACCC8DEE9A8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0CD867-06F9-49B1-851E-553D0E92C00A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816C1EE-0F16-4186-A3EA-BECDFA0C26A1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编写用图片\背景图 优\图片31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  <a:endParaRPr lang="en-US" altLang="zh-CN" sz="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hyperlink" Target="&#38142;&#25509;&#19968;&#65306;&#26825;&#34957;.ppt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4"/>
            <a:ext cx="9144000" cy="3151632"/>
          </a:xfrm>
          <a:prstGeom prst="rect">
            <a:avLst/>
          </a:prstGeom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7765"/>
            <a:ext cx="9144000" cy="1404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直接连接符 7"/>
          <p:cNvCxnSpPr/>
          <p:nvPr/>
        </p:nvCxnSpPr>
        <p:spPr>
          <a:xfrm>
            <a:off x="1793875" y="3779010"/>
            <a:ext cx="5586413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124075" y="3183698"/>
            <a:ext cx="792163" cy="504825"/>
          </a:xfrm>
          <a:prstGeom prst="ellipse">
            <a:avLst/>
          </a:prstGeom>
          <a:solidFill>
            <a:srgbClr val="92D050"/>
          </a:solidFill>
          <a:ln w="12700" cmpd="sng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r>
              <a:rPr lang="en-US" altLang="zh-CN" sz="2800" b="1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endParaRPr lang="en-US" altLang="zh-CN" sz="2800" b="1" noProof="1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7" name="TextBox 10"/>
          <p:cNvSpPr txBox="1">
            <a:spLocks noChangeArrowheads="1"/>
          </p:cNvSpPr>
          <p:nvPr/>
        </p:nvSpPr>
        <p:spPr bwMode="auto">
          <a:xfrm>
            <a:off x="3187700" y="3079305"/>
            <a:ext cx="39306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十六年前的回忆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3326606" y="3939845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人教版六年级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下册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6"/>
          <p:cNvSpPr txBox="1">
            <a:spLocks noChangeArrowheads="1"/>
          </p:cNvSpPr>
          <p:nvPr/>
        </p:nvSpPr>
        <p:spPr bwMode="auto">
          <a:xfrm>
            <a:off x="1476375" y="1347788"/>
            <a:ext cx="698341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默读课文，按“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被捕前、被捕时、法庭上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”顺序，画出描写父亲李大钊语言、行动、表情的语句，说说他是一个什么样的人。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5" name="图片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1708150"/>
            <a:ext cx="11049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23"/>
          <p:cNvSpPr/>
          <p:nvPr/>
        </p:nvSpPr>
        <p:spPr>
          <a:xfrm>
            <a:off x="887413" y="1371600"/>
            <a:ext cx="1368425" cy="36036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4819" name="矩形 11"/>
          <p:cNvSpPr>
            <a:spLocks noChangeArrowheads="1"/>
          </p:cNvSpPr>
          <p:nvPr/>
        </p:nvSpPr>
        <p:spPr bwMode="auto">
          <a:xfrm>
            <a:off x="739775" y="1306513"/>
            <a:ext cx="7432675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那年春天，父亲每天夜里回来得很晚。每天早晨，不知道什么时候他又出去了。有时候他留在家里，埋头整理书籍和文件。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Freeform 24"/>
          <p:cNvSpPr/>
          <p:nvPr/>
        </p:nvSpPr>
        <p:spPr bwMode="gray">
          <a:xfrm rot="336042">
            <a:off x="1593850" y="936625"/>
            <a:ext cx="687388" cy="509588"/>
          </a:xfrm>
          <a:custGeom>
            <a:avLst/>
            <a:gdLst>
              <a:gd name="T0" fmla="*/ 642079575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1681535861 h 2648"/>
              <a:gd name="T24" fmla="*/ 2147483647 w 1824"/>
              <a:gd name="T25" fmla="*/ 1311045892 h 2648"/>
              <a:gd name="T26" fmla="*/ 2147483647 w 1824"/>
              <a:gd name="T27" fmla="*/ 1097284582 h 2648"/>
              <a:gd name="T28" fmla="*/ 2147483647 w 1824"/>
              <a:gd name="T29" fmla="*/ 1026030812 h 2648"/>
              <a:gd name="T30" fmla="*/ 2147483647 w 1824"/>
              <a:gd name="T31" fmla="*/ 399006006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2695575" y="1731963"/>
            <a:ext cx="526097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331913" y="3335338"/>
            <a:ext cx="15240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早出晚归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739775" y="2235200"/>
            <a:ext cx="512445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右箭头 49"/>
          <p:cNvSpPr/>
          <p:nvPr/>
        </p:nvSpPr>
        <p:spPr>
          <a:xfrm>
            <a:off x="2998788" y="3479800"/>
            <a:ext cx="504825" cy="287338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3563938" y="3335338"/>
            <a:ext cx="15240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工作忙碌</a:t>
            </a:r>
            <a:endParaRPr lang="zh-CN" altLang="en-US" sz="27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2306638" y="738188"/>
            <a:ext cx="187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1927</a:t>
            </a:r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年春天</a:t>
            </a:r>
            <a:endParaRPr lang="zh-CN" altLang="en-US" sz="27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云形标注 53"/>
          <p:cNvSpPr/>
          <p:nvPr/>
        </p:nvSpPr>
        <p:spPr bwMode="auto">
          <a:xfrm rot="11108408">
            <a:off x="5759450" y="2468563"/>
            <a:ext cx="2352675" cy="1441450"/>
          </a:xfrm>
          <a:prstGeom prst="cloudCallout">
            <a:avLst>
              <a:gd name="adj1" fmla="val 42350"/>
              <a:gd name="adj2" fmla="val 6531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/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6227763" y="2843213"/>
            <a:ext cx="14398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父亲为什么而忙碌？</a:t>
            </a:r>
            <a:endParaRPr lang="zh-CN" altLang="en-US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42875" y="598488"/>
            <a:ext cx="1549400" cy="485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被捕前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5" grpId="0" animBg="1"/>
      <p:bldP spid="29" grpId="0"/>
      <p:bldP spid="50" grpId="0" animBg="1"/>
      <p:bldP spid="52" grpId="0"/>
      <p:bldP spid="53" grpId="0"/>
      <p:bldP spid="54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1"/>
          <p:cNvGrpSpPr/>
          <p:nvPr/>
        </p:nvGrpSpPr>
        <p:grpSpPr bwMode="auto">
          <a:xfrm>
            <a:off x="4932363" y="484188"/>
            <a:ext cx="3671887" cy="3671887"/>
            <a:chOff x="4246878" y="483518"/>
            <a:chExt cx="3889010" cy="4040049"/>
          </a:xfrm>
        </p:grpSpPr>
        <p:grpSp>
          <p:nvGrpSpPr>
            <p:cNvPr id="35858" name="组合 2"/>
            <p:cNvGrpSpPr/>
            <p:nvPr/>
          </p:nvGrpSpPr>
          <p:grpSpPr bwMode="auto">
            <a:xfrm>
              <a:off x="4246878" y="483518"/>
              <a:ext cx="3889010" cy="4040049"/>
              <a:chOff x="5254990" y="483518"/>
              <a:chExt cx="3889010" cy="4040049"/>
            </a:xfrm>
          </p:grpSpPr>
          <p:grpSp>
            <p:nvGrpSpPr>
              <p:cNvPr id="35860" name="组合 4"/>
              <p:cNvGrpSpPr/>
              <p:nvPr/>
            </p:nvGrpSpPr>
            <p:grpSpPr bwMode="auto">
              <a:xfrm>
                <a:off x="5254990" y="483518"/>
                <a:ext cx="3889010" cy="4040049"/>
                <a:chOff x="1608791" y="411510"/>
                <a:chExt cx="3179233" cy="4040049"/>
              </a:xfrm>
            </p:grpSpPr>
            <p:grpSp>
              <p:nvGrpSpPr>
                <p:cNvPr id="35862" name="组合 6"/>
                <p:cNvGrpSpPr/>
                <p:nvPr/>
              </p:nvGrpSpPr>
              <p:grpSpPr bwMode="auto">
                <a:xfrm>
                  <a:off x="1608791" y="411510"/>
                  <a:ext cx="3179233" cy="4040049"/>
                  <a:chOff x="3841039" y="411510"/>
                  <a:chExt cx="3179233" cy="4040049"/>
                </a:xfrm>
              </p:grpSpPr>
              <p:pic>
                <p:nvPicPr>
                  <p:cNvPr id="35864" name="图片 8"/>
                  <p:cNvPicPr>
                    <a:picLocks noChangeAspect="1"/>
                  </p:cNvPicPr>
                  <p:nvPr/>
                </p:nvPicPr>
                <p:blipFill>
                  <a:blip r:embed="rId1" cstate="email"/>
                  <a:srcRect/>
                  <a:stretch>
                    <a:fillRect/>
                  </a:stretch>
                </p:blipFill>
                <p:spPr bwMode="auto">
                  <a:xfrm>
                    <a:off x="3841039" y="647102"/>
                    <a:ext cx="3179233" cy="412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65" name="图片 9"/>
                  <p:cNvPicPr>
                    <a:picLocks noChangeAspect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841039" y="1059582"/>
                    <a:ext cx="3148433" cy="33919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66" name="图片 10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4499992" y="411510"/>
                    <a:ext cx="288033" cy="576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67" name="图片 11"/>
                  <p:cNvPicPr>
                    <a:picLocks noChangeAspect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5796136" y="411510"/>
                    <a:ext cx="288033" cy="576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08791" y="1059524"/>
                  <a:ext cx="2963436" cy="450641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35861" name="矩形 5"/>
              <p:cNvSpPr>
                <a:spLocks noChangeArrowheads="1"/>
              </p:cNvSpPr>
              <p:nvPr/>
            </p:nvSpPr>
            <p:spPr bwMode="auto">
              <a:xfrm>
                <a:off x="5331245" y="1196466"/>
                <a:ext cx="3775078" cy="2920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军阀张作霖在帝国主义支持下，率兵进关，占领河北、山东等地，以武力威胁北伐国民革命军，下令通缉李大钊同志。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5859" name="文本框 18"/>
            <p:cNvSpPr txBox="1">
              <a:spLocks noChangeArrowheads="1"/>
            </p:cNvSpPr>
            <p:nvPr/>
          </p:nvSpPr>
          <p:spPr bwMode="auto">
            <a:xfrm>
              <a:off x="5111998" y="699542"/>
              <a:ext cx="1836266" cy="44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1927</a:t>
              </a:r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年春天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859338" y="4156075"/>
            <a:ext cx="1524000" cy="48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局势危急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5844" name="组合 13"/>
          <p:cNvGrpSpPr/>
          <p:nvPr/>
        </p:nvGrpSpPr>
        <p:grpSpPr bwMode="auto">
          <a:xfrm>
            <a:off x="611188" y="411163"/>
            <a:ext cx="3600450" cy="3744912"/>
            <a:chOff x="4246878" y="483518"/>
            <a:chExt cx="3889010" cy="3831083"/>
          </a:xfrm>
        </p:grpSpPr>
        <p:grpSp>
          <p:nvGrpSpPr>
            <p:cNvPr id="35848" name="组合 14"/>
            <p:cNvGrpSpPr/>
            <p:nvPr/>
          </p:nvGrpSpPr>
          <p:grpSpPr bwMode="auto">
            <a:xfrm>
              <a:off x="4246878" y="483518"/>
              <a:ext cx="3889010" cy="3831083"/>
              <a:chOff x="5254990" y="483518"/>
              <a:chExt cx="3889010" cy="3831083"/>
            </a:xfrm>
          </p:grpSpPr>
          <p:grpSp>
            <p:nvGrpSpPr>
              <p:cNvPr id="35850" name="组合 16"/>
              <p:cNvGrpSpPr/>
              <p:nvPr/>
            </p:nvGrpSpPr>
            <p:grpSpPr bwMode="auto">
              <a:xfrm>
                <a:off x="5254990" y="483518"/>
                <a:ext cx="3889010" cy="3831083"/>
                <a:chOff x="1608791" y="411510"/>
                <a:chExt cx="3179233" cy="3831083"/>
              </a:xfrm>
            </p:grpSpPr>
            <p:grpSp>
              <p:nvGrpSpPr>
                <p:cNvPr id="35852" name="组合 18"/>
                <p:cNvGrpSpPr/>
                <p:nvPr/>
              </p:nvGrpSpPr>
              <p:grpSpPr bwMode="auto">
                <a:xfrm>
                  <a:off x="1608791" y="411510"/>
                  <a:ext cx="3179233" cy="3831083"/>
                  <a:chOff x="3841039" y="411510"/>
                  <a:chExt cx="3179233" cy="3831083"/>
                </a:xfrm>
              </p:grpSpPr>
              <p:pic>
                <p:nvPicPr>
                  <p:cNvPr id="35854" name="图片 20"/>
                  <p:cNvPicPr>
                    <a:picLocks noChangeAspect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841039" y="647102"/>
                    <a:ext cx="3179233" cy="4124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55" name="图片 21"/>
                  <p:cNvPicPr>
                    <a:picLocks noChangeAspect="1"/>
                  </p:cNvPicPr>
                  <p:nvPr/>
                </p:nvPicPr>
                <p:blipFill>
                  <a:blip r:embed="rId2"/>
                  <a:srcRect/>
                  <a:stretch>
                    <a:fillRect/>
                  </a:stretch>
                </p:blipFill>
                <p:spPr bwMode="auto">
                  <a:xfrm>
                    <a:off x="3841039" y="1059583"/>
                    <a:ext cx="3148433" cy="31830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56" name="图片 22"/>
                  <p:cNvPicPr>
                    <a:picLocks noChangeAspect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4499992" y="411510"/>
                    <a:ext cx="288033" cy="576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5857" name="图片 23"/>
                  <p:cNvPicPr>
                    <a:picLocks noChangeAspect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5796136" y="411510"/>
                    <a:ext cx="288033" cy="5760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08791" y="1059497"/>
                  <a:ext cx="2963359" cy="449856"/>
                </a:xfrm>
                <a:prstGeom prst="rect">
                  <a:avLst/>
                </a:prstGeom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35851" name="矩形 17"/>
              <p:cNvSpPr>
                <a:spLocks noChangeArrowheads="1"/>
              </p:cNvSpPr>
              <p:nvPr/>
            </p:nvSpPr>
            <p:spPr bwMode="auto">
              <a:xfrm>
                <a:off x="5410550" y="1419622"/>
                <a:ext cx="3263616" cy="2275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/>
              <a:p>
                <a:pPr algn="just"/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李大钊领导并亲自参加北京人民反对日、英帝国主义和反对军阀张作霖吴佩孚的斗争。</a:t>
                </a:r>
                <a:endPara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5849" name="文本框 18"/>
            <p:cNvSpPr txBox="1">
              <a:spLocks noChangeArrowheads="1"/>
            </p:cNvSpPr>
            <p:nvPr/>
          </p:nvSpPr>
          <p:spPr bwMode="auto">
            <a:xfrm>
              <a:off x="5111998" y="699542"/>
              <a:ext cx="1836266" cy="38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1926</a:t>
              </a:r>
              <a:r>
                <a:rPr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年春天</a:t>
              </a:r>
              <a:endPara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5" name="Freeform 24"/>
          <p:cNvSpPr/>
          <p:nvPr/>
        </p:nvSpPr>
        <p:spPr bwMode="gray">
          <a:xfrm rot="10414918">
            <a:off x="6472238" y="3627438"/>
            <a:ext cx="871537" cy="554037"/>
          </a:xfrm>
          <a:custGeom>
            <a:avLst/>
            <a:gdLst>
              <a:gd name="T0" fmla="*/ 1309120374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1685572004 h 2648"/>
              <a:gd name="T26" fmla="*/ 2147483647 w 1824"/>
              <a:gd name="T27" fmla="*/ 1410742972 h 2648"/>
              <a:gd name="T28" fmla="*/ 2147483647 w 1824"/>
              <a:gd name="T29" fmla="*/ 1319162029 h 2648"/>
              <a:gd name="T30" fmla="*/ 2147483647 w 1824"/>
              <a:gd name="T31" fmla="*/ 513017359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71550" y="4156075"/>
            <a:ext cx="2908300" cy="484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必须争分夺秒工作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右箭头 26"/>
          <p:cNvSpPr/>
          <p:nvPr/>
        </p:nvSpPr>
        <p:spPr>
          <a:xfrm rot="10800000">
            <a:off x="4067175" y="4300538"/>
            <a:ext cx="504825" cy="287337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484188"/>
            <a:ext cx="5256213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521325" y="1422400"/>
            <a:ext cx="17795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早出晚归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521325" y="2143125"/>
            <a:ext cx="3082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烧掉文件和书籍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6"/>
          <p:cNvSpPr txBox="1">
            <a:spLocks noChangeArrowheads="1"/>
          </p:cNvSpPr>
          <p:nvPr/>
        </p:nvSpPr>
        <p:spPr bwMode="auto">
          <a:xfrm>
            <a:off x="1476375" y="1203325"/>
            <a:ext cx="698341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 局势越来越严重面对朋友和母亲的劝离，父亲是怎么说的，你从中体会到了什么？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891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6863" y="1354138"/>
            <a:ext cx="125571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60513" y="3095625"/>
            <a:ext cx="165735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3700" y="1905000"/>
            <a:ext cx="1584325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993900" y="733425"/>
            <a:ext cx="792163" cy="360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8917" name="文本框 3"/>
          <p:cNvSpPr txBox="1">
            <a:spLocks noChangeArrowheads="1"/>
          </p:cNvSpPr>
          <p:nvPr/>
        </p:nvSpPr>
        <p:spPr bwMode="auto">
          <a:xfrm>
            <a:off x="250825" y="555625"/>
            <a:ext cx="5068888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父亲坚决地对母亲说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不是常对你说吗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我是不能轻易离开北京的。你要知道现在是什么时候，这里的工作多么重要。我哪能离开呢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?"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Freeform 24"/>
          <p:cNvSpPr/>
          <p:nvPr/>
        </p:nvSpPr>
        <p:spPr bwMode="gray">
          <a:xfrm rot="19232612" flipV="1">
            <a:off x="2560638" y="1027113"/>
            <a:ext cx="2609850" cy="2312987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722938" y="1878013"/>
            <a:ext cx="331311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父亲对工作高度负责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Freeform 24"/>
          <p:cNvSpPr/>
          <p:nvPr/>
        </p:nvSpPr>
        <p:spPr bwMode="gray">
          <a:xfrm rot="2880945">
            <a:off x="2905919" y="800894"/>
            <a:ext cx="2900363" cy="1457325"/>
          </a:xfrm>
          <a:custGeom>
            <a:avLst/>
            <a:gdLst>
              <a:gd name="T0" fmla="*/ 2147483647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24"/>
          <p:cNvSpPr/>
          <p:nvPr/>
        </p:nvSpPr>
        <p:spPr bwMode="gray">
          <a:xfrm rot="5102442" flipH="1">
            <a:off x="4196557" y="1470818"/>
            <a:ext cx="800100" cy="2767013"/>
          </a:xfrm>
          <a:custGeom>
            <a:avLst/>
            <a:gdLst>
              <a:gd name="T0" fmla="*/ 1012102981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2147483647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2147483647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D11364"/>
              </a:gs>
              <a:gs pos="100000">
                <a:srgbClr val="61092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4" grpId="0" animBg="1"/>
      <p:bldP spid="5" grpId="0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3"/>
          <p:cNvSpPr txBox="1">
            <a:spLocks noChangeArrowheads="1"/>
          </p:cNvSpPr>
          <p:nvPr/>
        </p:nvSpPr>
        <p:spPr bwMode="auto">
          <a:xfrm>
            <a:off x="1187450" y="339725"/>
            <a:ext cx="44640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反问句：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不是常对你说吗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?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     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我哪能离开呢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?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3276600" y="1419225"/>
            <a:ext cx="215900" cy="50482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1908175" y="1851025"/>
            <a:ext cx="34559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李大钊</a:t>
            </a:r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坚决不离开北京，不离开自己的工作岗位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6316663" y="2230438"/>
            <a:ext cx="2647950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700" b="1" dirty="0">
                <a:latin typeface="仿宋" panose="02010609060101010101" pitchFamily="49" charset="-122"/>
                <a:ea typeface="仿宋" panose="02010609060101010101" pitchFamily="49" charset="-122"/>
              </a:rPr>
              <a:t>坚持到底忠于党</a:t>
            </a:r>
            <a:endParaRPr lang="zh-CN" altLang="en-US" sz="27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971550" y="3554413"/>
            <a:ext cx="5903913" cy="1177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为了革命工作，他早已把个人安危置之度外，表现了他对革命高度负责的精神。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3276600" y="3003550"/>
            <a:ext cx="215900" cy="50482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右箭头 1"/>
          <p:cNvSpPr/>
          <p:nvPr/>
        </p:nvSpPr>
        <p:spPr>
          <a:xfrm>
            <a:off x="5651500" y="2268538"/>
            <a:ext cx="433388" cy="35083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0" grpId="0" animBg="1"/>
      <p:bldP spid="11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3924300" y="1847850"/>
            <a:ext cx="3311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对工作高度负责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3" name="文本框 3"/>
          <p:cNvSpPr txBox="1">
            <a:spLocks noChangeArrowheads="1"/>
          </p:cNvSpPr>
          <p:nvPr/>
        </p:nvSpPr>
        <p:spPr bwMode="auto">
          <a:xfrm>
            <a:off x="539750" y="2279650"/>
            <a:ext cx="25923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被捕前的父亲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384550" y="2451100"/>
            <a:ext cx="503238" cy="288925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3924300" y="2855913"/>
            <a:ext cx="32400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对革命高度忠诚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66" name="TextBox 3"/>
          <p:cNvSpPr txBox="1">
            <a:spLocks noChangeArrowheads="1"/>
          </p:cNvSpPr>
          <p:nvPr/>
        </p:nvSpPr>
        <p:spPr bwMode="auto">
          <a:xfrm>
            <a:off x="611188" y="700088"/>
            <a:ext cx="59769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说一说：被捕前的父亲是什么样子的？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2" descr="http://pic1.hebei.com.cn/003/016/172/00301617274_aa01f5f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164342" y="1689556"/>
            <a:ext cx="1635103" cy="203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79613" y="2762250"/>
            <a:ext cx="1655762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024188" y="1924050"/>
            <a:ext cx="2052637" cy="503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211638" y="1370013"/>
            <a:ext cx="2151062" cy="504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1989" name="文本框 3"/>
          <p:cNvSpPr txBox="1">
            <a:spLocks noChangeArrowheads="1"/>
          </p:cNvSpPr>
          <p:nvPr/>
        </p:nvSpPr>
        <p:spPr bwMode="auto">
          <a:xfrm>
            <a:off x="468313" y="842963"/>
            <a:ext cx="62642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短短的一段新闻还没看完，就听见啪，啪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几声尖锐的枪声，接着就是一阵纷乱的喊叫。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990" name="文本框 3"/>
          <p:cNvSpPr txBox="1">
            <a:spLocks noChangeArrowheads="1"/>
          </p:cNvSpPr>
          <p:nvPr/>
        </p:nvSpPr>
        <p:spPr bwMode="auto">
          <a:xfrm>
            <a:off x="504825" y="2741613"/>
            <a:ext cx="59388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父亲不慌不忙地从抽屉里取出一把闪亮的小手枪，就向外走。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Freeform 24"/>
          <p:cNvSpPr/>
          <p:nvPr/>
        </p:nvSpPr>
        <p:spPr bwMode="gray">
          <a:xfrm rot="-10633409">
            <a:off x="6378575" y="3487738"/>
            <a:ext cx="479425" cy="679450"/>
          </a:xfrm>
          <a:custGeom>
            <a:avLst/>
            <a:gdLst>
              <a:gd name="T0" fmla="*/ 217967272 w 1824"/>
              <a:gd name="T1" fmla="*/ 2147483647 h 2648"/>
              <a:gd name="T2" fmla="*/ 101722576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2147483647 h 2648"/>
              <a:gd name="T20" fmla="*/ 2147483647 w 1824"/>
              <a:gd name="T21" fmla="*/ 2147483647 h 2648"/>
              <a:gd name="T22" fmla="*/ 2147483647 w 1824"/>
              <a:gd name="T23" fmla="*/ 2147483647 h 2648"/>
              <a:gd name="T24" fmla="*/ 2147483647 w 1824"/>
              <a:gd name="T25" fmla="*/ 2147483647 h 2648"/>
              <a:gd name="T26" fmla="*/ 2147483647 w 1824"/>
              <a:gd name="T27" fmla="*/ 2147483647 h 2648"/>
              <a:gd name="T28" fmla="*/ 2147483647 w 1824"/>
              <a:gd name="T29" fmla="*/ 2147483647 h 2648"/>
              <a:gd name="T30" fmla="*/ 2147483647 w 1824"/>
              <a:gd name="T31" fmla="*/ 946228458 h 2648"/>
              <a:gd name="T32" fmla="*/ 2147483647 w 1824"/>
              <a:gd name="T33" fmla="*/ 2147483647 h 2648"/>
              <a:gd name="T34" fmla="*/ 2147483647 w 1824"/>
              <a:gd name="T35" fmla="*/ 2147483647 h 2648"/>
              <a:gd name="T36" fmla="*/ 2147483647 w 1824"/>
              <a:gd name="T37" fmla="*/ 2147483647 h 2648"/>
              <a:gd name="T38" fmla="*/ 2147483647 w 1824"/>
              <a:gd name="T39" fmla="*/ 2147483647 h 2648"/>
              <a:gd name="T40" fmla="*/ 2147483647 w 1824"/>
              <a:gd name="T41" fmla="*/ 2147483647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762919785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64388" y="1058863"/>
            <a:ext cx="1116012" cy="622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3"/>
          <p:cNvSpPr txBox="1"/>
          <p:nvPr/>
        </p:nvSpPr>
        <p:spPr>
          <a:xfrm>
            <a:off x="6480175" y="2535238"/>
            <a:ext cx="2555875" cy="121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敌人：虚张声势</a:t>
            </a:r>
            <a:endParaRPr lang="en-US" altLang="zh-CN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父亲：不慌不忙</a:t>
            </a:r>
            <a:endParaRPr lang="zh-CN" altLang="en-US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7596188" y="1874838"/>
            <a:ext cx="215900" cy="503237"/>
          </a:xfrm>
          <a:prstGeom prst="downArrow">
            <a:avLst/>
          </a:prstGeom>
          <a:solidFill>
            <a:srgbClr val="0000FF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42875" y="411163"/>
            <a:ext cx="1549400" cy="48577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被捕时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2450" y="4011613"/>
            <a:ext cx="5233988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动作描写：临危不惧、处变不惊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468313" y="3003550"/>
            <a:ext cx="1008062" cy="360363"/>
          </a:xfrm>
          <a:prstGeom prst="ellipse">
            <a:avLst/>
          </a:prstGeom>
          <a:solidFill>
            <a:srgbClr val="C17F07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76263" y="823913"/>
            <a:ext cx="1223962" cy="358775"/>
          </a:xfrm>
          <a:prstGeom prst="ellipse">
            <a:avLst/>
          </a:prstGeom>
          <a:solidFill>
            <a:srgbClr val="C17F07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012" name="文本框 3"/>
          <p:cNvSpPr txBox="1">
            <a:spLocks noChangeArrowheads="1"/>
          </p:cNvSpPr>
          <p:nvPr/>
        </p:nvSpPr>
        <p:spPr bwMode="auto">
          <a:xfrm>
            <a:off x="2051050" y="411163"/>
            <a:ext cx="648176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一拥而入，挤满了这间小屋子。他们像一群魔鬼似的，把我们包围起来。他们每人拿着一把手枪，枪口对着父亲和我。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3" name="文本框 3"/>
          <p:cNvSpPr txBox="1">
            <a:spLocks noChangeArrowheads="1"/>
          </p:cNvSpPr>
          <p:nvPr/>
        </p:nvSpPr>
        <p:spPr bwMode="auto">
          <a:xfrm>
            <a:off x="395288" y="2951163"/>
            <a:ext cx="129698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父亲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4" name="文本框 3"/>
          <p:cNvSpPr txBox="1">
            <a:spLocks noChangeArrowheads="1"/>
          </p:cNvSpPr>
          <p:nvPr/>
        </p:nvSpPr>
        <p:spPr bwMode="auto">
          <a:xfrm>
            <a:off x="468313" y="760413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来的人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15" name="文本框 3"/>
          <p:cNvSpPr txBox="1">
            <a:spLocks noChangeArrowheads="1"/>
          </p:cNvSpPr>
          <p:nvPr/>
        </p:nvSpPr>
        <p:spPr bwMode="auto">
          <a:xfrm>
            <a:off x="2016125" y="1995488"/>
            <a:ext cx="62642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父亲保持着他那惯有的严峻的态度，没有向他们讲任何道理。因为他明白，对他们是没有道理可讲的。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73113" y="1419225"/>
            <a:ext cx="5588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3"/>
          <p:cNvSpPr txBox="1"/>
          <p:nvPr/>
        </p:nvSpPr>
        <p:spPr>
          <a:xfrm>
            <a:off x="2325688" y="3560763"/>
            <a:ext cx="2808287" cy="484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7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敌人：兴师动众</a:t>
            </a:r>
            <a:endParaRPr lang="en-US" altLang="zh-CN" sz="27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Freeform 24"/>
          <p:cNvSpPr/>
          <p:nvPr/>
        </p:nvSpPr>
        <p:spPr bwMode="gray">
          <a:xfrm rot="470331" flipV="1">
            <a:off x="1287463" y="3409950"/>
            <a:ext cx="654050" cy="441325"/>
          </a:xfrm>
          <a:custGeom>
            <a:avLst/>
            <a:gdLst>
              <a:gd name="T0" fmla="*/ 552378246 w 1824"/>
              <a:gd name="T1" fmla="*/ 2147483647 h 2648"/>
              <a:gd name="T2" fmla="*/ 2147483647 w 1824"/>
              <a:gd name="T3" fmla="*/ 2147483647 h 2648"/>
              <a:gd name="T4" fmla="*/ 2147483647 w 1824"/>
              <a:gd name="T5" fmla="*/ 2147483647 h 2648"/>
              <a:gd name="T6" fmla="*/ 2147483647 w 1824"/>
              <a:gd name="T7" fmla="*/ 2147483647 h 2648"/>
              <a:gd name="T8" fmla="*/ 2147483647 w 1824"/>
              <a:gd name="T9" fmla="*/ 2147483647 h 2648"/>
              <a:gd name="T10" fmla="*/ 2147483647 w 1824"/>
              <a:gd name="T11" fmla="*/ 2147483647 h 2648"/>
              <a:gd name="T12" fmla="*/ 2147483647 w 1824"/>
              <a:gd name="T13" fmla="*/ 2147483647 h 2648"/>
              <a:gd name="T14" fmla="*/ 2147483647 w 1824"/>
              <a:gd name="T15" fmla="*/ 2147483647 h 2648"/>
              <a:gd name="T16" fmla="*/ 2147483647 w 1824"/>
              <a:gd name="T17" fmla="*/ 2147483647 h 2648"/>
              <a:gd name="T18" fmla="*/ 2147483647 w 1824"/>
              <a:gd name="T19" fmla="*/ 1888094985 h 2648"/>
              <a:gd name="T20" fmla="*/ 2147483647 w 1824"/>
              <a:gd name="T21" fmla="*/ 1434583716 h 2648"/>
              <a:gd name="T22" fmla="*/ 2147483647 w 1824"/>
              <a:gd name="T23" fmla="*/ 1092125308 h 2648"/>
              <a:gd name="T24" fmla="*/ 2147483647 w 1824"/>
              <a:gd name="T25" fmla="*/ 851495274 h 2648"/>
              <a:gd name="T26" fmla="*/ 2147483647 w 1824"/>
              <a:gd name="T27" fmla="*/ 712667280 h 2648"/>
              <a:gd name="T28" fmla="*/ 2147483647 w 1824"/>
              <a:gd name="T29" fmla="*/ 666391338 h 2648"/>
              <a:gd name="T30" fmla="*/ 2147483647 w 1824"/>
              <a:gd name="T31" fmla="*/ 259156928 h 2648"/>
              <a:gd name="T32" fmla="*/ 2147483647 w 1824"/>
              <a:gd name="T33" fmla="*/ 1517858113 h 2648"/>
              <a:gd name="T34" fmla="*/ 2147483647 w 1824"/>
              <a:gd name="T35" fmla="*/ 1536385756 h 2648"/>
              <a:gd name="T36" fmla="*/ 2147483647 w 1824"/>
              <a:gd name="T37" fmla="*/ 1601160509 h 2648"/>
              <a:gd name="T38" fmla="*/ 2147483647 w 1824"/>
              <a:gd name="T39" fmla="*/ 1712239704 h 2648"/>
              <a:gd name="T40" fmla="*/ 2147483647 w 1824"/>
              <a:gd name="T41" fmla="*/ 1897344140 h 2648"/>
              <a:gd name="T42" fmla="*/ 2147483647 w 1824"/>
              <a:gd name="T43" fmla="*/ 2147483647 h 2648"/>
              <a:gd name="T44" fmla="*/ 2147483647 w 1824"/>
              <a:gd name="T45" fmla="*/ 2147483647 h 2648"/>
              <a:gd name="T46" fmla="*/ 2147483647 w 1824"/>
              <a:gd name="T47" fmla="*/ 2147483647 h 2648"/>
              <a:gd name="T48" fmla="*/ 2147483647 w 1824"/>
              <a:gd name="T49" fmla="*/ 2147483647 h 2648"/>
              <a:gd name="T50" fmla="*/ 2147483647 w 1824"/>
              <a:gd name="T51" fmla="*/ 2147483647 h 2648"/>
              <a:gd name="T52" fmla="*/ 2147483647 w 1824"/>
              <a:gd name="T53" fmla="*/ 2147483647 h 2648"/>
              <a:gd name="T54" fmla="*/ 2147483647 w 1824"/>
              <a:gd name="T55" fmla="*/ 2147483647 h 2648"/>
              <a:gd name="T56" fmla="*/ 2147483647 w 1824"/>
              <a:gd name="T57" fmla="*/ 2147483647 h 2648"/>
              <a:gd name="T58" fmla="*/ 2147483647 w 1824"/>
              <a:gd name="T59" fmla="*/ 2147483647 h 2648"/>
              <a:gd name="T60" fmla="*/ 2147483647 w 1824"/>
              <a:gd name="T61" fmla="*/ 2147483647 h 2648"/>
              <a:gd name="T62" fmla="*/ 1933323233 w 1824"/>
              <a:gd name="T63" fmla="*/ 2147483647 h 26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4"/>
              <a:gd name="T97" fmla="*/ 0 h 2648"/>
              <a:gd name="T98" fmla="*/ 1824 w 1824"/>
              <a:gd name="T99" fmla="*/ 2648 h 26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2843213" y="842963"/>
            <a:ext cx="44656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195513" y="1708150"/>
            <a:ext cx="59055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124075" y="1276350"/>
            <a:ext cx="24114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71775" y="2500313"/>
            <a:ext cx="49688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79613" y="4170363"/>
            <a:ext cx="5329237" cy="522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父亲神态描写：从容镇定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F:\PPT上课课件\标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23825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88950" y="268288"/>
            <a:ext cx="1363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defRPr/>
            </a:pPr>
            <a:r>
              <a:rPr lang="zh-CN" altLang="en-US" sz="2000" b="1" spc="3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课前预习</a:t>
            </a:r>
            <a:endParaRPr lang="zh-CN" altLang="en-US" sz="2000" b="1" spc="3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MH_Entry_1"/>
          <p:cNvSpPr/>
          <p:nvPr>
            <p:custDataLst>
              <p:tags r:id="rId2"/>
            </p:custDataLst>
          </p:nvPr>
        </p:nvSpPr>
        <p:spPr>
          <a:xfrm>
            <a:off x="467538" y="915566"/>
            <a:ext cx="1863368" cy="357497"/>
          </a:xfrm>
          <a:prstGeom prst="hexagon">
            <a:avLst>
              <a:gd name="adj" fmla="val 28234"/>
              <a:gd name="vf" fmla="val 115470"/>
            </a:avLst>
          </a:pr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0" rIns="72000" bIns="36000" anchor="ctr"/>
          <a:lstStyle/>
          <a:p>
            <a:pPr algn="ctr" fontAlgn="auto">
              <a:defRPr/>
            </a:pPr>
            <a:r>
              <a:rPr lang="zh-CN" altLang="en-US" b="1" noProof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走进人物</a:t>
            </a:r>
            <a:endParaRPr lang="zh-CN" altLang="en-US" b="1" noProof="1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MH_Number_1"/>
          <p:cNvSpPr/>
          <p:nvPr>
            <p:custDataLst>
              <p:tags r:id="rId3"/>
            </p:custDataLst>
          </p:nvPr>
        </p:nvSpPr>
        <p:spPr>
          <a:xfrm>
            <a:off x="609600" y="915988"/>
            <a:ext cx="411163" cy="357187"/>
          </a:xfrm>
          <a:custGeom>
            <a:avLst/>
            <a:gdLst>
              <a:gd name="connsiteX0" fmla="*/ 93305 w 373220"/>
              <a:gd name="connsiteY0" fmla="*/ 0 h 323217"/>
              <a:gd name="connsiteX1" fmla="*/ 279915 w 373220"/>
              <a:gd name="connsiteY1" fmla="*/ 0 h 323217"/>
              <a:gd name="connsiteX2" fmla="*/ 373220 w 373220"/>
              <a:gd name="connsiteY2" fmla="*/ 161609 h 323217"/>
              <a:gd name="connsiteX3" fmla="*/ 279915 w 373220"/>
              <a:gd name="connsiteY3" fmla="*/ 323217 h 323217"/>
              <a:gd name="connsiteX4" fmla="*/ 93306 w 373220"/>
              <a:gd name="connsiteY4" fmla="*/ 323216 h 323217"/>
              <a:gd name="connsiteX5" fmla="*/ 0 w 373220"/>
              <a:gd name="connsiteY5" fmla="*/ 161608 h 323217"/>
              <a:gd name="connsiteX6" fmla="*/ 93305 w 373220"/>
              <a:gd name="connsiteY6" fmla="*/ 0 h 3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20" h="323217">
                <a:moveTo>
                  <a:pt x="93305" y="0"/>
                </a:moveTo>
                <a:lnTo>
                  <a:pt x="279915" y="0"/>
                </a:lnTo>
                <a:lnTo>
                  <a:pt x="373220" y="161609"/>
                </a:lnTo>
                <a:lnTo>
                  <a:pt x="279915" y="323217"/>
                </a:lnTo>
                <a:lnTo>
                  <a:pt x="93306" y="323216"/>
                </a:lnTo>
                <a:lnTo>
                  <a:pt x="0" y="161608"/>
                </a:lnTo>
                <a:lnTo>
                  <a:pt x="93305" y="0"/>
                </a:lnTo>
                <a:close/>
              </a:path>
            </a:pathLst>
          </a:custGeom>
          <a:solidFill>
            <a:schemeClr val="accent1"/>
          </a:solidFill>
          <a:ln w="349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fontAlgn="auto">
              <a:defRPr/>
            </a:pPr>
            <a:r>
              <a:rPr lang="en-US" altLang="zh-CN" noProof="1">
                <a:solidFill>
                  <a:srgbClr val="FFFFFF"/>
                </a:solidFill>
                <a:ea typeface="华文细黑" panose="02010600040101010101" pitchFamily="2" charset="-122"/>
              </a:rPr>
              <a:t>1</a:t>
            </a:r>
            <a:endParaRPr lang="zh-CN" altLang="en-US" noProof="1">
              <a:solidFill>
                <a:srgbClr val="FFFFFF"/>
              </a:solidFill>
              <a:ea typeface="华文细黑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7675" y="1563688"/>
            <a:ext cx="8228013" cy="324008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960688" y="2149475"/>
            <a:ext cx="55721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中国共产党的创始人和早期领导人。国共合作期间，在帮助孙中山确定联俄、联共、扶助农工三大政策和改组国民党的工作中起了重要作用。主要著作收录于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李大钊文集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Picture 2" descr="http://pic1.hebei.com.cn/003/016/172/00301617274_aa01f5f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055" y="1509614"/>
            <a:ext cx="2561118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5" name="矩形 11"/>
          <p:cNvSpPr>
            <a:spLocks noChangeArrowheads="1"/>
          </p:cNvSpPr>
          <p:nvPr/>
        </p:nvSpPr>
        <p:spPr bwMode="auto">
          <a:xfrm>
            <a:off x="3022600" y="1684338"/>
            <a:ext cx="33734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b="1" u="sng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李大钊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(1889-1927) 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938"/>
            <a:ext cx="9144000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1260475" y="2427288"/>
            <a:ext cx="338296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坚定沉着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将生死置之度外</a:t>
            </a:r>
            <a:endParaRPr lang="en-US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611188" y="750888"/>
            <a:ext cx="45370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说一说：被捕时的父亲是什么样子的？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60" name="图片 6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076825" y="771525"/>
            <a:ext cx="3248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1908175" y="2974975"/>
            <a:ext cx="719138" cy="3587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684213" y="2974975"/>
            <a:ext cx="719137" cy="3587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76263" y="2379663"/>
            <a:ext cx="3203575" cy="3603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684213" y="1736725"/>
            <a:ext cx="1584325" cy="3794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6086" name="文本框 3"/>
          <p:cNvSpPr txBox="1">
            <a:spLocks noChangeArrowheads="1"/>
          </p:cNvSpPr>
          <p:nvPr/>
        </p:nvSpPr>
        <p:spPr bwMode="auto">
          <a:xfrm>
            <a:off x="576263" y="987425"/>
            <a:ext cx="540067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仍旧穿着他那件灰布旧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  <a:hlinkClick r:id="rId1" action="ppaction://hlinkpres?slideindex=1&amp;slidetitle="/>
              </a:rPr>
              <a:t>棉袍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没戴眼镜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乱蓬蓬的长头发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5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平静而慈祥的脸。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72038" y="1719263"/>
            <a:ext cx="380365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暗示敌人对父亲施了重刑。</a:t>
            </a:r>
            <a:endParaRPr lang="zh-CN" altLang="en-US" sz="2400" b="1" dirty="0"/>
          </a:p>
        </p:txBody>
      </p:sp>
      <p:sp>
        <p:nvSpPr>
          <p:cNvPr id="16" name="矩形 15"/>
          <p:cNvSpPr/>
          <p:nvPr/>
        </p:nvSpPr>
        <p:spPr>
          <a:xfrm>
            <a:off x="4872038" y="2379663"/>
            <a:ext cx="3222625" cy="83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表明父亲经历残酷的折磨后依旧坚强。</a:t>
            </a:r>
            <a:endParaRPr lang="zh-CN" altLang="en-US" sz="2400" b="1" dirty="0"/>
          </a:p>
        </p:txBody>
      </p:sp>
      <p:sp>
        <p:nvSpPr>
          <p:cNvPr id="18" name="矩形 17"/>
          <p:cNvSpPr/>
          <p:nvPr/>
        </p:nvSpPr>
        <p:spPr>
          <a:xfrm>
            <a:off x="606425" y="3825875"/>
            <a:ext cx="3900488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充分体现了父亲对亲人的爱</a:t>
            </a:r>
            <a:endParaRPr lang="zh-CN" altLang="en-US" sz="2400" b="1" dirty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411413" y="1925638"/>
            <a:ext cx="230505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806825" y="2560638"/>
            <a:ext cx="90963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下箭头 10"/>
          <p:cNvSpPr/>
          <p:nvPr/>
        </p:nvSpPr>
        <p:spPr>
          <a:xfrm>
            <a:off x="1781175" y="3471863"/>
            <a:ext cx="179388" cy="31908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95288" y="339725"/>
            <a:ext cx="1368425" cy="48418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1"/>
            </a:solidFill>
          </a:ln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法庭上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3"/>
          <p:cNvSpPr txBox="1">
            <a:spLocks noChangeArrowheads="1"/>
          </p:cNvSpPr>
          <p:nvPr/>
        </p:nvSpPr>
        <p:spPr bwMode="auto">
          <a:xfrm>
            <a:off x="323850" y="809625"/>
            <a:ext cx="84248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父亲瞅了瞅我们，没对我们说一句话。他脸上的表情非常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安定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，非常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沉着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他的心被一种伟大的力量占据着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。这个力量就是他平日对我们讲的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他对于革命事业的信心。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539750" y="3746500"/>
            <a:ext cx="7200900" cy="481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思考：联系上下文说说父亲为什么“安定”“沉着”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1619250" y="842963"/>
            <a:ext cx="5400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“他的心被一种伟大的力量占据着”</a:t>
            </a: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1835150" y="2433638"/>
            <a:ext cx="44481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面对敌人严刑拷打不动摇</a:t>
            </a:r>
            <a:endParaRPr lang="en-US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面对亲人不忧伤。</a:t>
            </a:r>
            <a:endParaRPr lang="en-US" altLang="zh-CN" sz="27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827088" y="4005263"/>
            <a:ext cx="7273925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用“安定”“沉着”影响亲人，使他们化悲痛为力量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2266950" y="1741488"/>
            <a:ext cx="3816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对革命事业必胜的信心</a:t>
            </a:r>
            <a:endParaRPr lang="en-US" altLang="zh-CN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134" name="矩形 5"/>
          <p:cNvSpPr>
            <a:spLocks noChangeArrowheads="1"/>
          </p:cNvSpPr>
          <p:nvPr/>
        </p:nvSpPr>
        <p:spPr bwMode="auto">
          <a:xfrm>
            <a:off x="539750" y="842963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8135" name="矩形 11"/>
          <p:cNvSpPr>
            <a:spLocks noChangeArrowheads="1"/>
          </p:cNvSpPr>
          <p:nvPr/>
        </p:nvSpPr>
        <p:spPr bwMode="auto">
          <a:xfrm>
            <a:off x="539750" y="2463800"/>
            <a:ext cx="903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419475" y="1366838"/>
            <a:ext cx="230505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下箭头 1"/>
          <p:cNvSpPr/>
          <p:nvPr/>
        </p:nvSpPr>
        <p:spPr>
          <a:xfrm>
            <a:off x="4319588" y="1400175"/>
            <a:ext cx="252412" cy="34131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19700" y="2284413"/>
            <a:ext cx="3095625" cy="14303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坚定沉着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将生死置之度外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611188" y="627063"/>
            <a:ext cx="5976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说一说：法庭上的父亲是什么样子的？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9156" name="图片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5650" y="1635125"/>
            <a:ext cx="403225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6"/>
          <p:cNvSpPr txBox="1">
            <a:spLocks noChangeArrowheads="1"/>
          </p:cNvSpPr>
          <p:nvPr/>
        </p:nvSpPr>
        <p:spPr bwMode="auto">
          <a:xfrm>
            <a:off x="1619250" y="1362075"/>
            <a:ext cx="69850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在人们眼里，李大钊是一位忠诚的革命者；在他女儿的眼里，他又是一个怎样的父亲呢？读一读画出相应的句子体会一下。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79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4500" y="1708150"/>
            <a:ext cx="110331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3"/>
          <p:cNvSpPr txBox="1"/>
          <p:nvPr/>
        </p:nvSpPr>
        <p:spPr>
          <a:xfrm>
            <a:off x="361950" y="881063"/>
            <a:ext cx="8242300" cy="20637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父亲是很慈样的，从来没骂过我们，更没打过我们。我总爱向父亲问许多幼稚可笑的问题。他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不论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多忙，对我的问题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很感兴趣，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总是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耐心地讲给我听。这一次不知道为什么，父亲竟这样含糊地回答我。</a:t>
            </a:r>
            <a:endParaRPr lang="zh-CN" altLang="en-US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985000" y="1911350"/>
            <a:ext cx="12128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28625" y="2384425"/>
            <a:ext cx="81041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887788" y="2830513"/>
            <a:ext cx="37798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3203575" y="3373438"/>
            <a:ext cx="4824413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充分表明了父亲对“我们”的慈爱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203575" y="3981450"/>
            <a:ext cx="4824413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也表明父亲对革命事业是很慎重的</a:t>
            </a:r>
            <a:endParaRPr lang="zh-CN" altLang="en-US" sz="2400" b="1" dirty="0">
              <a:solidFill>
                <a:prstClr val="whit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3249613"/>
            <a:ext cx="1119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耐心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650" y="3856038"/>
            <a:ext cx="906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含糊</a:t>
            </a:r>
            <a:endParaRPr lang="zh-CN" altLang="en-US" sz="24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1763713" y="3798888"/>
            <a:ext cx="1295400" cy="2079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8175" y="3359150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对比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/>
      <p:bldP spid="6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37"/>
          <p:cNvSpPr txBox="1">
            <a:spLocks noChangeArrowheads="1"/>
          </p:cNvSpPr>
          <p:nvPr/>
        </p:nvSpPr>
        <p:spPr bwMode="auto">
          <a:xfrm>
            <a:off x="684213" y="1214438"/>
            <a:ext cx="79914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对比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对比手法是把对立的意思或事物，或把同一事物的两个不同方面放在一起作比较，突出被表现事物的本质特征。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好处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善于运用对比的手法，把不同的事物或同一事物的不同方面对比来写，效果会更加突出。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713" y="441325"/>
            <a:ext cx="1254125" cy="676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8" name="文本框 9"/>
          <p:cNvSpPr txBox="1">
            <a:spLocks noChangeArrowheads="1"/>
          </p:cNvSpPr>
          <p:nvPr/>
        </p:nvSpPr>
        <p:spPr bwMode="auto">
          <a:xfrm>
            <a:off x="468313" y="617538"/>
            <a:ext cx="8620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</a:t>
            </a:r>
            <a:endParaRPr lang="zh-CN" altLang="en-US" sz="28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39750" y="1985963"/>
            <a:ext cx="820896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父亲平时对“我”的教育和熏陶。“我”看到了父亲在法庭上的表现。“我”从父亲那里获取了无穷的力量。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275" name="矩形 36"/>
          <p:cNvSpPr>
            <a:spLocks noChangeArrowheads="1"/>
          </p:cNvSpPr>
          <p:nvPr/>
        </p:nvSpPr>
        <p:spPr bwMode="auto">
          <a:xfrm>
            <a:off x="179388" y="1063625"/>
            <a:ext cx="8785225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说一说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：“我”在法庭上为什么能表现得那么积极勇敢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?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2450" y="1077913"/>
            <a:ext cx="7800975" cy="302418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243" name="组合 5"/>
          <p:cNvGrpSpPr/>
          <p:nvPr/>
        </p:nvGrpSpPr>
        <p:grpSpPr bwMode="auto">
          <a:xfrm>
            <a:off x="358775" y="842963"/>
            <a:ext cx="8389938" cy="3413125"/>
            <a:chOff x="478582" y="1038295"/>
            <a:chExt cx="10995234" cy="4262911"/>
          </a:xfrm>
        </p:grpSpPr>
        <p:sp>
          <p:nvSpPr>
            <p:cNvPr id="10244" name="Rectangle 7"/>
            <p:cNvSpPr>
              <a:spLocks noChangeArrowheads="1"/>
            </p:cNvSpPr>
            <p:nvPr/>
          </p:nvSpPr>
          <p:spPr bwMode="auto">
            <a:xfrm>
              <a:off x="3609276" y="1182966"/>
              <a:ext cx="7416824" cy="408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u="sng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李星华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(1911-1979) 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李大钊的女儿，中华人民共和国成立后，一直从事教学和民间文学研究工作。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主要作品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:《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回忆我的父亲李大钊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》《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白族民间故事传说集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《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十六年前的回忆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》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等。</a:t>
              </a:r>
              <a:endPara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5" name="Picture 2" descr="http://d.hiphotos.baidu.com/baike/pic/item/023b5bb5c9ea15ce45e40bb0b1003af33a87b205.jp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853340" y="1507635"/>
              <a:ext cx="2693100" cy="34249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46" name="图片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8582" y="1128264"/>
              <a:ext cx="1691643" cy="160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图片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782172" y="3701004"/>
              <a:ext cx="1691644" cy="160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图片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9827892" y="1084014"/>
              <a:ext cx="1691642" cy="160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图片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480767" y="3621038"/>
              <a:ext cx="1691643" cy="1600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92500" y="1625600"/>
            <a:ext cx="4792663" cy="2170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父亲是一个对孩子慈爱，在危险面前给予亲人信心和力量的父亲。</a:t>
            </a:r>
            <a:endParaRPr lang="en-US" altLang="zh-CN" sz="3200" b="1" dirty="0">
              <a:solidFill>
                <a:sysClr val="windowText" lastClr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3238" y="2441575"/>
            <a:ext cx="27368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在女儿眼里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919413" y="2584450"/>
            <a:ext cx="357187" cy="285750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b="1"/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323850" y="752475"/>
            <a:ext cx="705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说一说：女儿眼里的父亲是什么样子的？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文本框 6"/>
          <p:cNvSpPr txBox="1">
            <a:spLocks noChangeArrowheads="1"/>
          </p:cNvSpPr>
          <p:nvPr/>
        </p:nvSpPr>
        <p:spPr bwMode="auto">
          <a:xfrm>
            <a:off x="1403350" y="1203325"/>
            <a:ext cx="69850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读读最后两个自然段，思考：与开头有什么联系？你觉得这样写有什么好处？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1475" y="1565275"/>
            <a:ext cx="11049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框 3"/>
          <p:cNvSpPr txBox="1">
            <a:spLocks noChangeArrowheads="1"/>
          </p:cNvSpPr>
          <p:nvPr/>
        </p:nvSpPr>
        <p:spPr bwMode="auto">
          <a:xfrm>
            <a:off x="395288" y="484188"/>
            <a:ext cx="83534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，我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永远忘不了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那一天。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那是父亲的被难日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，离现在已经十六年了。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395288" y="1924050"/>
            <a:ext cx="8569325" cy="2838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    过了好半天，母亲醒过来了，她低声问我∶“昨天是几号？</a:t>
            </a:r>
            <a:r>
              <a:rPr lang="zh-CN" altLang="en-US" sz="24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记住，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昨天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是你爹被害的日子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。”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　　我又哭了，从地上捡起那张报纸，咬紧牙，又勉强看了一遍。我低声对母亲说∶“妈，昨天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28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日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。”母亲微微点了一下头。</a:t>
            </a:r>
            <a:endParaRPr lang="en-US" altLang="zh-CN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6"/>
          <p:cNvSpPr txBox="1">
            <a:spLocks noChangeArrowheads="1"/>
          </p:cNvSpPr>
          <p:nvPr/>
        </p:nvSpPr>
        <p:spPr bwMode="auto">
          <a:xfrm>
            <a:off x="468313" y="915988"/>
            <a:ext cx="82073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    课文最后两个自然段照应开头。这种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前后照应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首尾连贯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的写法，使整篇文章显得非常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紧凑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，同时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突出了作者一直把父亲被害的事情牢牢地记在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心里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本框 6"/>
          <p:cNvSpPr txBox="1">
            <a:spLocks noChangeArrowheads="1"/>
          </p:cNvSpPr>
          <p:nvPr/>
        </p:nvSpPr>
        <p:spPr bwMode="auto">
          <a:xfrm>
            <a:off x="395288" y="747713"/>
            <a:ext cx="85693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    当全家听到父亲被害的噩耗后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悲痛万分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，母亲说：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昨天是你爹被害的日子。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想一想这些句子表达了什么样的思想感情？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5288" y="2392363"/>
            <a:ext cx="84963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表达出她们对敌人的无比仇恨，同时表明她们没有在悲痛中倒下，要铭记父亲被难的日子，要向反动派讨还血债，要继承父亲的斗志把革命进行到底。</a:t>
            </a:r>
            <a:endParaRPr lang="zh-CN" altLang="en-US" sz="2800" b="1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文本框 6"/>
          <p:cNvSpPr txBox="1">
            <a:spLocks noChangeArrowheads="1"/>
          </p:cNvSpPr>
          <p:nvPr/>
        </p:nvSpPr>
        <p:spPr bwMode="auto">
          <a:xfrm>
            <a:off x="1474788" y="1363663"/>
            <a:ext cx="6985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找一找课文还有哪些前后照应的句子，画出来，并说说前后照应的好处。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0419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1349375"/>
            <a:ext cx="110331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138" y="668338"/>
            <a:ext cx="5286375" cy="1666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“有时候他留在家里，埋头整理书籍和文件”“把书和有字的纸片投到火炉里去。”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924050"/>
            <a:ext cx="3105150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使读者对人物的做法了解得更加清楚，得到更深的印象。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3" y="2843213"/>
            <a:ext cx="5286375" cy="1666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“军阀张作霖要派人来检查。为了避免党组织被破坏，父亲只好把一些书籍和文件烧掉。”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9925" y="700088"/>
            <a:ext cx="3143250" cy="522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前面埋下伏笔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9925" y="3787775"/>
            <a:ext cx="3070225" cy="52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后面揭示答案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6878638" y="1276350"/>
            <a:ext cx="285750" cy="5715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1"/>
          </a:p>
        </p:txBody>
      </p:sp>
      <p:sp>
        <p:nvSpPr>
          <p:cNvPr id="12" name="下箭头 11"/>
          <p:cNvSpPr/>
          <p:nvPr/>
        </p:nvSpPr>
        <p:spPr>
          <a:xfrm flipV="1">
            <a:off x="6950075" y="3148013"/>
            <a:ext cx="285750" cy="5715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395288" y="1131888"/>
            <a:ext cx="83534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我们今天的幸福生活是无数革命先烈用鲜血换来的。除了李大钊，你知道为国牺牲的革命者还有哪些？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68313" y="650875"/>
            <a:ext cx="5795962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6516688" y="1011238"/>
            <a:ext cx="208756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面对敌人残酷审讯，坚贞不屈的赵一曼</a:t>
            </a:r>
            <a:endParaRPr lang="zh-CN" altLang="en-US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1"/>
          <p:cNvSpPr>
            <a:spLocks noChangeArrowheads="1"/>
          </p:cNvSpPr>
          <p:nvPr/>
        </p:nvSpPr>
        <p:spPr bwMode="auto">
          <a:xfrm>
            <a:off x="6156325" y="1347788"/>
            <a:ext cx="2519363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舍身炸碉堡的董存瑞</a:t>
            </a:r>
            <a:endParaRPr lang="zh-CN" altLang="en-US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4213" y="439738"/>
            <a:ext cx="532765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:\PPT上课课件\标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75" y="109538"/>
            <a:ext cx="18002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88950" y="268288"/>
            <a:ext cx="1363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整体感知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395288" y="915988"/>
            <a:ext cx="8359775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课文题目是“十六年前的回忆”，在这么久的时间里，作者回忆了些什么，回忆了谁？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2" descr="http://pic1.hebei.com.cn/003/016/172/00301617274_aa01f5f5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5148064" y="2470825"/>
            <a:ext cx="1968345" cy="233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2665413"/>
            <a:ext cx="2808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他就是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79613" y="3525838"/>
            <a:ext cx="2916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李大钊先生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1"/>
          <p:cNvSpPr>
            <a:spLocks noChangeArrowheads="1"/>
          </p:cNvSpPr>
          <p:nvPr/>
        </p:nvSpPr>
        <p:spPr bwMode="auto">
          <a:xfrm>
            <a:off x="6016625" y="800100"/>
            <a:ext cx="2443163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为了不暴露目标，在火中纹丝不动的邱少云</a:t>
            </a:r>
            <a:endParaRPr lang="zh-CN" altLang="en-US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728663"/>
            <a:ext cx="525621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矩形 1"/>
          <p:cNvSpPr>
            <a:spLocks noChangeArrowheads="1"/>
          </p:cNvSpPr>
          <p:nvPr/>
        </p:nvSpPr>
        <p:spPr bwMode="auto">
          <a:xfrm>
            <a:off x="5765800" y="1708150"/>
            <a:ext cx="2101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宁死不屈的刘胡兰</a:t>
            </a:r>
            <a:endParaRPr lang="zh-CN" altLang="en-US" sz="36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93750" y="923925"/>
            <a:ext cx="4751388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文本框 1"/>
          <p:cNvSpPr txBox="1">
            <a:spLocks noChangeArrowheads="1"/>
          </p:cNvSpPr>
          <p:nvPr/>
        </p:nvSpPr>
        <p:spPr bwMode="auto">
          <a:xfrm>
            <a:off x="323850" y="1203325"/>
            <a:ext cx="84963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本文按照时间顺序，写了被捕前父亲烧掉文件和书籍，工友阎振三被抓，反映出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，被捕时，写了敌人的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en-US" altLang="zh-CN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___ 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与父亲的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；法庭上描写了李大钊的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，被害后写了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，展现了革命先烈的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品质，表达了作者对父亲的</a:t>
            </a:r>
            <a:r>
              <a:rPr lang="zh-CN" altLang="en-US" sz="24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11863" y="3435350"/>
            <a:ext cx="21605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敬仰与怀念</a:t>
            </a:r>
            <a:endParaRPr lang="zh-CN" altLang="en-US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48038" y="1822450"/>
            <a:ext cx="2376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形势险恶、危险</a:t>
            </a:r>
            <a:endParaRPr lang="zh-CN" altLang="en-US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2355850"/>
            <a:ext cx="172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心虚、残暴</a:t>
            </a:r>
            <a:endParaRPr lang="zh-CN" altLang="en-US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0200" y="2325688"/>
            <a:ext cx="151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处变不惊</a:t>
            </a:r>
            <a:endParaRPr lang="zh-CN" altLang="en-US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0113" y="2932113"/>
            <a:ext cx="208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镇定、沉着</a:t>
            </a:r>
            <a:endParaRPr lang="zh-CN" altLang="en-US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43438" y="2901950"/>
            <a:ext cx="187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无比沉痛</a:t>
            </a:r>
            <a:endParaRPr lang="zh-CN" altLang="en-US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5650" y="3478213"/>
            <a:ext cx="180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忠于革命</a:t>
            </a:r>
            <a:endParaRPr lang="zh-CN" altLang="en-US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8618" name="Picture 7" descr="F:\PPT上课课件\标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75" y="109538"/>
            <a:ext cx="18002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88950" y="268288"/>
            <a:ext cx="1363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主题概括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0"/>
          <p:cNvSpPr txBox="1">
            <a:spLocks noChangeArrowheads="1"/>
          </p:cNvSpPr>
          <p:nvPr/>
        </p:nvSpPr>
        <p:spPr bwMode="auto">
          <a:xfrm>
            <a:off x="2468563" y="842963"/>
            <a:ext cx="37973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李大钊的墓碑上的评价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4675" y="1635125"/>
            <a:ext cx="8316913" cy="2678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800" b="1" dirty="0">
                <a:latin typeface="仿宋" panose="02010609060101010101" pitchFamily="49" charset="-122"/>
                <a:ea typeface="仿宋" panose="02010609060101010101" pitchFamily="49" charset="-122"/>
              </a:rPr>
              <a:t>他对中国人民的解放事业，对马克思主义的信仰和无产阶级的革命前途无限忠诚。他为在我国开创和发展共产主义运动的大无畏的献身精神，永远是一切革命者的光辉典范。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69636" name="Picture 3" descr="F:\PPT上课课件\标2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30175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00025" y="274638"/>
            <a:ext cx="13652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拓展延伸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1"/>
          <p:cNvSpPr>
            <a:spLocks noChangeArrowheads="1"/>
          </p:cNvSpPr>
          <p:nvPr/>
        </p:nvSpPr>
        <p:spPr bwMode="auto">
          <a:xfrm>
            <a:off x="179388" y="1695450"/>
            <a:ext cx="28082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    为人进出的门紧锁着，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为狗爬出的洞敞开着，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一个声音高叫着：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爬出来吧，给你自由！</a:t>
            </a:r>
            <a:r>
              <a:rPr lang="zh-CN" altLang="en-US"/>
              <a:t>　</a:t>
            </a:r>
            <a:endParaRPr lang="zh-CN" altLang="en-US"/>
          </a:p>
        </p:txBody>
      </p:sp>
      <p:sp>
        <p:nvSpPr>
          <p:cNvPr id="70659" name="矩形 2"/>
          <p:cNvSpPr>
            <a:spLocks noChangeArrowheads="1"/>
          </p:cNvSpPr>
          <p:nvPr/>
        </p:nvSpPr>
        <p:spPr bwMode="auto">
          <a:xfrm>
            <a:off x="5435600" y="1501775"/>
            <a:ext cx="31686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我希望有一天，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地下的烈火，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将我连这活棺材一起烧掉，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我应该在烈火与热血中得 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到永生！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0" name="矩形 3"/>
          <p:cNvSpPr>
            <a:spLocks noChangeArrowheads="1"/>
          </p:cNvSpPr>
          <p:nvPr/>
        </p:nvSpPr>
        <p:spPr bwMode="auto">
          <a:xfrm>
            <a:off x="3087688" y="41275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囚歌</a:t>
            </a:r>
            <a:endParaRPr lang="en-US" altLang="zh-CN" sz="32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r"/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叶挺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1" name="矩形 4"/>
          <p:cNvSpPr>
            <a:spLocks noChangeArrowheads="1"/>
          </p:cNvSpPr>
          <p:nvPr/>
        </p:nvSpPr>
        <p:spPr bwMode="auto">
          <a:xfrm>
            <a:off x="2725738" y="1501775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我渴望自由，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但我深深地知道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　　人的身躯怎能从狗洞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子里爬出！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059113" y="1419225"/>
            <a:ext cx="0" cy="2447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721350" y="1360488"/>
            <a:ext cx="0" cy="2449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ChangeArrowheads="1"/>
          </p:cNvSpPr>
          <p:nvPr/>
        </p:nvSpPr>
        <p:spPr bwMode="auto">
          <a:xfrm>
            <a:off x="544513" y="1644650"/>
            <a:ext cx="813117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itchFamily="34" charset="0"/>
              </a:rPr>
              <a:t>1.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itchFamily="34" charset="0"/>
              </a:rPr>
              <a:t>他那披散的长头发中间露出一张苍白的脸，显然是受过苦刑了。（         ）</a:t>
            </a: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汉语拼音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itchFamily="34" charset="0"/>
              </a:rPr>
              <a:t>2.</a:t>
            </a:r>
            <a:r>
              <a:rPr kumimoji="1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汉语拼音" pitchFamily="34" charset="0"/>
              </a:rPr>
              <a:t>我又哭了，从地上捡起那张报纸，咬紧牙，又勉强看了一遍。  （         ）</a:t>
            </a:r>
            <a:endParaRPr kumimoji="1"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汉语拼音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563938" y="2365375"/>
            <a:ext cx="15541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外貌描写</a:t>
            </a:r>
            <a:endParaRPr lang="zh-CN" altLang="en-US" sz="27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563938" y="3662363"/>
            <a:ext cx="15541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动作描写</a:t>
            </a:r>
            <a:endParaRPr lang="zh-CN" altLang="en-US" sz="27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1685" name="矩形 1"/>
          <p:cNvSpPr>
            <a:spLocks noChangeArrowheads="1"/>
          </p:cNvSpPr>
          <p:nvPr/>
        </p:nvSpPr>
        <p:spPr bwMode="auto">
          <a:xfrm>
            <a:off x="395288" y="1008063"/>
            <a:ext cx="84804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latin typeface="宋体" panose="02010600030101010101" pitchFamily="2" charset="-122"/>
              </a:rPr>
              <a:t>一、下列句子各属于哪种描写？把答案写在括号里。</a:t>
            </a:r>
            <a:endParaRPr kumimoji="1"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71686" name="Picture 1" descr="F:\PPT上课课件\标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4925" y="68263"/>
            <a:ext cx="18002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76225" y="195263"/>
            <a:ext cx="10683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6"/>
          <p:cNvSpPr txBox="1">
            <a:spLocks noChangeArrowheads="1"/>
          </p:cNvSpPr>
          <p:nvPr/>
        </p:nvSpPr>
        <p:spPr bwMode="auto">
          <a:xfrm>
            <a:off x="611188" y="885825"/>
            <a:ext cx="7777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二、从课文中找出与下列句子相呼应的句子。</a:t>
            </a:r>
            <a:endParaRPr kumimoji="1"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07" name="矩形 17"/>
          <p:cNvSpPr>
            <a:spLocks noChangeArrowheads="1"/>
          </p:cNvSpPr>
          <p:nvPr/>
        </p:nvSpPr>
        <p:spPr bwMode="auto">
          <a:xfrm>
            <a:off x="323850" y="1606550"/>
            <a:ext cx="73406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）我低声对母亲说：“妈，昨天是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708" name="矩形 3"/>
          <p:cNvSpPr>
            <a:spLocks noChangeArrowheads="1"/>
          </p:cNvSpPr>
          <p:nvPr/>
        </p:nvSpPr>
        <p:spPr bwMode="auto">
          <a:xfrm>
            <a:off x="395288" y="2901950"/>
            <a:ext cx="8353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）工友阎振三一早上街买东西，直到夜里还不见回来。”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87450" y="2254250"/>
            <a:ext cx="540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1927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28</a:t>
            </a:r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日，我永远忘不了那一天。</a:t>
            </a:r>
            <a:endParaRPr lang="zh-CN" altLang="en-US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1550" y="3549650"/>
            <a:ext cx="6665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在军警中间，我发现了前几天被捕的工友阎振三。</a:t>
            </a:r>
            <a:endParaRPr lang="zh-CN" altLang="en-US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369888" y="608013"/>
            <a:ext cx="73707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三、结合课文内容选出正确答案。</a:t>
            </a:r>
            <a:endParaRPr kumimoji="1"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3731" name="矩形 5"/>
          <p:cNvSpPr>
            <a:spLocks noChangeArrowheads="1"/>
          </p:cNvSpPr>
          <p:nvPr/>
        </p:nvSpPr>
        <p:spPr bwMode="auto">
          <a:xfrm>
            <a:off x="755650" y="1377950"/>
            <a:ext cx="813593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十六年前的回忆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一文（  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歌颂了李大钊忠于革命、坚贞不屈的伟大精神。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揭露了反动军阀凶狠残暴的本质。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抒发了作者对父亲深切的怀念之情。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132388" y="1487488"/>
            <a:ext cx="4476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36"/>
          <p:cNvSpPr>
            <a:spLocks noChangeArrowheads="1"/>
          </p:cNvSpPr>
          <p:nvPr/>
        </p:nvSpPr>
        <p:spPr bwMode="auto">
          <a:xfrm>
            <a:off x="539750" y="765175"/>
            <a:ext cx="77771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四、课下查找资料，了解先烈的革命事迹，和同学交流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 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8175" y="1347788"/>
            <a:ext cx="467995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2938" y="2967038"/>
            <a:ext cx="34115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7" name="文本框 6"/>
          <p:cNvSpPr txBox="1">
            <a:spLocks noChangeArrowheads="1"/>
          </p:cNvSpPr>
          <p:nvPr/>
        </p:nvSpPr>
        <p:spPr bwMode="auto">
          <a:xfrm>
            <a:off x="520700" y="987425"/>
            <a:ext cx="763587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自读课文，思考：让作者永远忘不了的是哪一天？为什么永远忘不了？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5072063" y="3016250"/>
            <a:ext cx="335438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父亲的被难日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4054475" y="3201988"/>
            <a:ext cx="792163" cy="431800"/>
          </a:xfrm>
          <a:prstGeom prst="rightArrow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42988" y="1870075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课文按照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时间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顺序来叙述的。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1" name="文本框 6"/>
          <p:cNvSpPr txBox="1">
            <a:spLocks noChangeArrowheads="1"/>
          </p:cNvSpPr>
          <p:nvPr/>
        </p:nvSpPr>
        <p:spPr bwMode="auto">
          <a:xfrm>
            <a:off x="395288" y="915988"/>
            <a:ext cx="83534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课文按照什么顺序来叙述的？主要写了哪几件事情？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5288" y="2933700"/>
            <a:ext cx="849788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被捕前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被捕时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被审时</a:t>
            </a:r>
            <a:r>
              <a:rPr lang="en-US" altLang="zh-CN" sz="3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被害后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585788" y="339725"/>
            <a:ext cx="7991475" cy="456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第一件事情（第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2—7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自然段）：写被捕前父亲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，以及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第二件事情（第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8—18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自然段）：写父亲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第三件事情（第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19—29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自然段）：写在法庭上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的情景。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第四件事情（第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30—33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自然段）：写父亲被害后，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38213" y="915988"/>
            <a:ext cx="2770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烧掉文件和书籍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591050" y="914400"/>
            <a:ext cx="3257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工友阎振三被抓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55650" y="204787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逮捕的经过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865938" y="1492250"/>
            <a:ext cx="1266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被敌人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9750" y="3200400"/>
            <a:ext cx="414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我们和父亲最后一次见面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31913" y="4300538"/>
            <a:ext cx="3825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全家人无比悲痛的心情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2"/>
          <p:cNvSpPr txBox="1">
            <a:spLocks noChangeArrowheads="1"/>
          </p:cNvSpPr>
          <p:nvPr/>
        </p:nvSpPr>
        <p:spPr bwMode="auto">
          <a:xfrm>
            <a:off x="820738" y="1122363"/>
            <a:ext cx="7180262" cy="228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课题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十六年前的回忆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中“回忆”的近义词是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，“十六年前”指的是</a:t>
            </a:r>
            <a:r>
              <a:rPr lang="zh-CN" altLang="en-US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2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对角圆角矩形 15"/>
          <p:cNvSpPr/>
          <p:nvPr/>
        </p:nvSpPr>
        <p:spPr>
          <a:xfrm>
            <a:off x="766763" y="696913"/>
            <a:ext cx="7234237" cy="3387725"/>
          </a:xfrm>
          <a:prstGeom prst="round2DiagRect">
            <a:avLst/>
          </a:prstGeom>
          <a:noFill/>
          <a:ln w="38100">
            <a:noFill/>
            <a:prstDash val="dash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48038" y="192405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记忆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1050" y="2643188"/>
            <a:ext cx="6121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距写文章的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1943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年的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1927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6"/>
          <p:cNvSpPr txBox="1">
            <a:spLocks noChangeArrowheads="1"/>
          </p:cNvSpPr>
          <p:nvPr/>
        </p:nvSpPr>
        <p:spPr bwMode="auto">
          <a:xfrm>
            <a:off x="395288" y="1482725"/>
            <a:ext cx="835342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前面我们初步了解了课文，理清了课文的顺序，知道了课文的主要内容。现在我们再深入学习课文，感受李大钊是一个怎样的革命者！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1" name="Picture 7" descr="F:\PPT上课课件\标3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75" y="109538"/>
            <a:ext cx="18002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88950" y="268288"/>
            <a:ext cx="13636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课文详解</a:t>
            </a:r>
            <a:endParaRPr lang="zh-CN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0613110635"/>
  <p:tag name="MH_LIBRARY" val="CONTENTS"/>
  <p:tag name="MH_TYPE" val="ENTRY"/>
  <p:tag name="ID" val="545812"/>
  <p:tag name="MH_ORDER" val="1"/>
</p:tagLst>
</file>

<file path=ppt/tags/tag2.xml><?xml version="1.0" encoding="utf-8"?>
<p:tagLst xmlns:p="http://schemas.openxmlformats.org/presentationml/2006/main">
  <p:tag name="MH" val="20170613110635"/>
  <p:tag name="MH_LIBRARY" val="CONTENTS"/>
  <p:tag name="MH_TYPE" val="NUMBER"/>
  <p:tag name="ID" val="545812"/>
  <p:tag name="MH_ORDER" val="1"/>
</p:tagLst>
</file>

<file path=ppt/theme/theme1.xml><?xml version="1.0" encoding="utf-8"?>
<a:theme xmlns:a="http://schemas.openxmlformats.org/drawingml/2006/main" name="第一PPT模板网-WWW.1PPT.COM/                  PPT素材：www.1ppt.com/sucai/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3697</Words>
  <Application>WPS 演示</Application>
  <PresentationFormat>全屏显示(16:9)</PresentationFormat>
  <Paragraphs>336</Paragraphs>
  <Slides>48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黑体</vt:lpstr>
      <vt:lpstr>微软雅黑</vt:lpstr>
      <vt:lpstr>楷体</vt:lpstr>
      <vt:lpstr>华文细黑</vt:lpstr>
      <vt:lpstr>仿宋</vt:lpstr>
      <vt:lpstr>Arial Unicode MS</vt:lpstr>
      <vt:lpstr>汉语拼音</vt:lpstr>
      <vt:lpstr>Segoe Print</vt:lpstr>
      <vt:lpstr>第一PPT模板网-WWW.1PPT.COM/                  PPT素材：www.1ppt.com/sucai/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Administrator</cp:lastModifiedBy>
  <cp:revision>147</cp:revision>
  <dcterms:created xsi:type="dcterms:W3CDTF">2019-07-09T05:51:00Z</dcterms:created>
  <dcterms:modified xsi:type="dcterms:W3CDTF">2021-04-08T00:35:51Z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D7F500FFAAD648ADA55F622FBAA8989C</vt:lpwstr>
  </property>
</Properties>
</file>