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35" r:id="rId2"/>
    <p:sldId id="336" r:id="rId3"/>
    <p:sldId id="337" r:id="rId4"/>
    <p:sldId id="256" r:id="rId5"/>
    <p:sldId id="308" r:id="rId6"/>
    <p:sldId id="352" r:id="rId7"/>
    <p:sldId id="309" r:id="rId8"/>
    <p:sldId id="320" r:id="rId9"/>
    <p:sldId id="321" r:id="rId10"/>
    <p:sldId id="332" r:id="rId11"/>
    <p:sldId id="312" r:id="rId12"/>
    <p:sldId id="317" r:id="rId13"/>
    <p:sldId id="266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1" userDrawn="1">
          <p15:clr>
            <a:srgbClr val="A4A3A4"/>
          </p15:clr>
        </p15:guide>
        <p15:guide id="2" pos="39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4" autoAdjust="0"/>
    <p:restoredTop sz="94660" autoAdjust="0"/>
  </p:normalViewPr>
  <p:slideViewPr>
    <p:cSldViewPr showGuides="1">
      <p:cViewPr varScale="1">
        <p:scale>
          <a:sx n="87" d="100"/>
          <a:sy n="87" d="100"/>
        </p:scale>
        <p:origin x="66" y="66"/>
      </p:cViewPr>
      <p:guideLst>
        <p:guide orient="horz" pos="2211"/>
        <p:guide pos="39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10242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3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/>
              </a:rPr>
              <a:t>8</a:t>
            </a:fld>
            <a:endParaRPr lang="zh-CN" altLang="en-US" sz="1200">
              <a:latin typeface="Calibri" panose="020F050202020403020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‹#›</a:t>
            </a:fld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file:///D:\qq&#25991;&#20214;\712321467\Image\C2C\Image2\%7b75232B38-A165-1FB7-499C-2E1C792CACB5%7d.png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2024/11/17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14" r:link="rId1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7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5.jpeg"/><Relationship Id="rId5" Type="http://schemas.microsoft.com/office/2007/relationships/media" Target="../media/media3.m4a"/><Relationship Id="rId10" Type="http://schemas.openxmlformats.org/officeDocument/2006/relationships/image" Target="../media/image4.jpe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6" y="44623"/>
            <a:ext cx="5184578" cy="690796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471" y="116632"/>
            <a:ext cx="6921203" cy="65527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-187" y="0"/>
            <a:ext cx="3168353" cy="2445659"/>
            <a:chOff x="-15427" y="0"/>
            <a:chExt cx="3168353" cy="2445659"/>
          </a:xfrm>
        </p:grpSpPr>
        <p:grpSp>
          <p:nvGrpSpPr>
            <p:cNvPr id="10" name="组合 9"/>
            <p:cNvGrpSpPr/>
            <p:nvPr/>
          </p:nvGrpSpPr>
          <p:grpSpPr>
            <a:xfrm>
              <a:off x="-15427" y="0"/>
              <a:ext cx="3168353" cy="2445659"/>
              <a:chOff x="-108522" y="-24771"/>
              <a:chExt cx="3168353" cy="2445659"/>
            </a:xfrm>
          </p:grpSpPr>
          <p:sp>
            <p:nvSpPr>
              <p:cNvPr id="11" name="直角三角形 10"/>
              <p:cNvSpPr/>
              <p:nvPr/>
            </p:nvSpPr>
            <p:spPr>
              <a:xfrm rot="5400000">
                <a:off x="174946" y="-283468"/>
                <a:ext cx="2420888" cy="2987824"/>
              </a:xfrm>
              <a:prstGeom prst="rtTriangle">
                <a:avLst/>
              </a:prstGeom>
              <a:ln>
                <a:solidFill>
                  <a:srgbClr val="08BEB5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直角三角形 11"/>
              <p:cNvSpPr/>
              <p:nvPr/>
            </p:nvSpPr>
            <p:spPr>
              <a:xfrm rot="5400000">
                <a:off x="625251" y="-758544"/>
                <a:ext cx="1700808" cy="3168353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椭圆 12"/>
            <p:cNvSpPr/>
            <p:nvPr/>
          </p:nvSpPr>
          <p:spPr>
            <a:xfrm>
              <a:off x="1187624" y="476672"/>
              <a:ext cx="998530" cy="99853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1338419" y="627467"/>
              <a:ext cx="696939" cy="696939"/>
            </a:xfrm>
            <a:prstGeom prst="ellipse">
              <a:avLst/>
            </a:prstGeom>
            <a:solidFill>
              <a:srgbClr val="08BE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object 13"/>
          <p:cNvSpPr/>
          <p:nvPr/>
        </p:nvSpPr>
        <p:spPr>
          <a:xfrm>
            <a:off x="2442845" y="2515235"/>
            <a:ext cx="8365490" cy="2222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442845" y="1475105"/>
            <a:ext cx="8365490" cy="136842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fontAlgn="auto">
              <a:lnSpc>
                <a:spcPct val="150000"/>
              </a:lnSpc>
              <a:spcBef>
                <a:spcPts val="600"/>
              </a:spcBef>
            </a:pPr>
            <a:r>
              <a:rPr sz="2800" b="1" spc="20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小芳</a:t>
            </a:r>
            <a:r>
              <a:rPr sz="2800" b="1" spc="30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家</a:t>
            </a:r>
            <a:r>
              <a:rPr sz="2800" b="1" spc="20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栽</a:t>
            </a:r>
            <a:r>
              <a:rPr sz="2800" b="1" spc="-5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了</a:t>
            </a:r>
            <a:r>
              <a:rPr sz="2800" b="1" spc="-340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>
                <a:solidFill>
                  <a:srgbClr val="231F20"/>
                </a:solidFill>
                <a:latin typeface="Tahoma" panose="020B0604030504040204"/>
                <a:cs typeface="Tahoma" panose="020B0604030504040204"/>
              </a:rPr>
              <a:t>3</a:t>
            </a:r>
            <a:r>
              <a:rPr sz="2800" b="1" spc="-70">
                <a:solidFill>
                  <a:srgbClr val="231F2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b="1" spc="20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行</a:t>
            </a:r>
            <a:r>
              <a:rPr sz="2800" b="1" spc="30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桃</a:t>
            </a:r>
            <a:r>
              <a:rPr sz="2800" b="1" spc="20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树</a:t>
            </a:r>
            <a:r>
              <a:rPr sz="2800" b="1" spc="-735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2800" b="1" spc="5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spc="-5">
                <a:solidFill>
                  <a:srgbClr val="231F20"/>
                </a:solidFill>
                <a:latin typeface="Tahoma" panose="020B0604030504040204"/>
                <a:cs typeface="Tahoma" panose="020B0604030504040204"/>
              </a:rPr>
              <a:t>8</a:t>
            </a:r>
            <a:r>
              <a:rPr sz="2800" b="1" spc="-65">
                <a:solidFill>
                  <a:srgbClr val="231F2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b="1" spc="20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行</a:t>
            </a:r>
            <a:r>
              <a:rPr sz="2800" b="1" spc="30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杏</a:t>
            </a:r>
            <a:r>
              <a:rPr sz="2800" b="1" spc="20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树</a:t>
            </a:r>
            <a:r>
              <a:rPr sz="2800" b="1" spc="-5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sz="2800" b="1" spc="-335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>
                <a:solidFill>
                  <a:srgbClr val="231F20"/>
                </a:solidFill>
                <a:latin typeface="Tahoma" panose="020B0604030504040204"/>
                <a:cs typeface="Tahoma" panose="020B0604030504040204"/>
              </a:rPr>
              <a:t>4</a:t>
            </a:r>
            <a:r>
              <a:rPr sz="2800" b="1" spc="-70">
                <a:solidFill>
                  <a:srgbClr val="231F2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b="1" spc="30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行</a:t>
            </a:r>
            <a:r>
              <a:rPr sz="2800" b="1" spc="40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梨</a:t>
            </a:r>
            <a:r>
              <a:rPr sz="2800" b="1" spc="30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树</a:t>
            </a:r>
            <a:r>
              <a:rPr sz="2800" b="1" spc="-730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sz="2800" b="1" spc="10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spc="30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桃</a:t>
            </a:r>
            <a:r>
              <a:rPr sz="2800" b="1" spc="40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树</a:t>
            </a:r>
            <a:r>
              <a:rPr sz="2800" b="1" spc="30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每</a:t>
            </a:r>
            <a:r>
              <a:rPr sz="2800" b="1" spc="-5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行</a:t>
            </a:r>
            <a:r>
              <a:rPr sz="2800" b="1" spc="-325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spc="-5">
                <a:solidFill>
                  <a:srgbClr val="231F20"/>
                </a:solidFill>
                <a:latin typeface="Tahoma" panose="020B0604030504040204"/>
                <a:cs typeface="Tahoma" panose="020B0604030504040204"/>
              </a:rPr>
              <a:t>7</a:t>
            </a:r>
            <a:r>
              <a:rPr sz="2800" b="1" spc="-370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棵，</a:t>
            </a:r>
            <a:r>
              <a:rPr sz="2800" b="1" spc="-20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spc="5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杏</a:t>
            </a:r>
            <a:r>
              <a:rPr sz="2800" b="1" spc="-5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树每行</a:t>
            </a:r>
            <a:r>
              <a:rPr sz="2800" b="1" spc="-360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>
                <a:solidFill>
                  <a:srgbClr val="231F20"/>
                </a:solidFill>
                <a:latin typeface="Tahoma" panose="020B0604030504040204"/>
                <a:cs typeface="Tahoma" panose="020B0604030504040204"/>
              </a:rPr>
              <a:t>6</a:t>
            </a:r>
            <a:r>
              <a:rPr sz="2800" b="1" spc="-100">
                <a:solidFill>
                  <a:srgbClr val="231F2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b="1" spc="-370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棵，  </a:t>
            </a:r>
            <a:r>
              <a:rPr sz="2800" b="1" spc="5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梨</a:t>
            </a:r>
            <a:r>
              <a:rPr sz="2800" b="1" spc="-5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树</a:t>
            </a:r>
            <a:r>
              <a:rPr sz="2800" b="1" spc="5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每</a:t>
            </a:r>
            <a:r>
              <a:rPr sz="2800" b="1" spc="-5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行</a:t>
            </a:r>
            <a:r>
              <a:rPr sz="2800" b="1" spc="-370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spc="-5">
                <a:solidFill>
                  <a:srgbClr val="231F20"/>
                </a:solidFill>
                <a:latin typeface="Tahoma" panose="020B0604030504040204"/>
                <a:cs typeface="Tahoma" panose="020B0604030504040204"/>
              </a:rPr>
              <a:t>5</a:t>
            </a:r>
            <a:r>
              <a:rPr sz="2800" b="1" spc="-95">
                <a:solidFill>
                  <a:srgbClr val="231F2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b="1" spc="-370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棵。</a:t>
            </a:r>
            <a:endParaRPr sz="2800" b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53665" y="4994910"/>
            <a:ext cx="6087110" cy="5289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endParaRPr sz="14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244" name="Rectangle 4"/>
          <p:cNvSpPr/>
          <p:nvPr/>
        </p:nvSpPr>
        <p:spPr>
          <a:xfrm>
            <a:off x="2653665" y="4994593"/>
            <a:ext cx="467042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）杏树比梨树多多少棵？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-187" y="0"/>
            <a:ext cx="3168353" cy="2445659"/>
            <a:chOff x="-15427" y="0"/>
            <a:chExt cx="3168353" cy="2445659"/>
          </a:xfrm>
        </p:grpSpPr>
        <p:grpSp>
          <p:nvGrpSpPr>
            <p:cNvPr id="10" name="组合 9"/>
            <p:cNvGrpSpPr/>
            <p:nvPr/>
          </p:nvGrpSpPr>
          <p:grpSpPr>
            <a:xfrm>
              <a:off x="-15427" y="0"/>
              <a:ext cx="3168353" cy="2445659"/>
              <a:chOff x="-108522" y="-24771"/>
              <a:chExt cx="3168353" cy="2445659"/>
            </a:xfrm>
          </p:grpSpPr>
          <p:sp>
            <p:nvSpPr>
              <p:cNvPr id="11" name="直角三角形 10"/>
              <p:cNvSpPr/>
              <p:nvPr/>
            </p:nvSpPr>
            <p:spPr>
              <a:xfrm rot="5400000">
                <a:off x="174946" y="-283468"/>
                <a:ext cx="2420888" cy="2987824"/>
              </a:xfrm>
              <a:prstGeom prst="rtTriangle">
                <a:avLst/>
              </a:prstGeom>
              <a:ln>
                <a:solidFill>
                  <a:srgbClr val="08BEB5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直角三角形 11"/>
              <p:cNvSpPr/>
              <p:nvPr/>
            </p:nvSpPr>
            <p:spPr>
              <a:xfrm rot="5400000">
                <a:off x="625251" y="-758544"/>
                <a:ext cx="1700808" cy="3168353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椭圆 12"/>
            <p:cNvSpPr/>
            <p:nvPr/>
          </p:nvSpPr>
          <p:spPr>
            <a:xfrm>
              <a:off x="1187624" y="476672"/>
              <a:ext cx="998530" cy="99853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1338419" y="627467"/>
              <a:ext cx="696939" cy="696939"/>
            </a:xfrm>
            <a:prstGeom prst="ellipse">
              <a:avLst/>
            </a:prstGeom>
            <a:solidFill>
              <a:srgbClr val="08BE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1922145" y="4959350"/>
            <a:ext cx="8361680" cy="1369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105" lvl="1" indent="0" fontAlgn="auto">
              <a:lnSpc>
                <a:spcPct val="150000"/>
              </a:lnSpc>
              <a:spcBef>
                <a:spcPts val="530"/>
              </a:spcBef>
              <a:buNone/>
              <a:tabLst>
                <a:tab pos="784860" algn="l"/>
              </a:tabLst>
            </a:pPr>
            <a:r>
              <a:rPr lang="zh-CN" sz="2800" b="1" spc="70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800" b="1" spc="70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sz="2800" b="1" spc="70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sz="2800" b="1" spc="70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三年</a:t>
            </a:r>
            <a:r>
              <a:rPr sz="2800" b="1" spc="80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级</a:t>
            </a:r>
            <a:r>
              <a:rPr sz="2800" b="1" spc="70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sz="2800" b="1" spc="80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四</a:t>
            </a:r>
            <a:r>
              <a:rPr sz="2800" b="1" spc="70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年</a:t>
            </a:r>
            <a:r>
              <a:rPr sz="2800" b="1" spc="80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级</a:t>
            </a:r>
            <a:r>
              <a:rPr sz="2800" b="1" spc="70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一共</a:t>
            </a:r>
            <a:r>
              <a:rPr sz="2800" b="1" spc="80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有</a:t>
            </a:r>
            <a:r>
              <a:rPr sz="2800" b="1" spc="70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多</a:t>
            </a:r>
            <a:r>
              <a:rPr sz="2800" b="1" spc="80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少</a:t>
            </a:r>
            <a:r>
              <a:rPr sz="2800" b="1" spc="70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人</a:t>
            </a:r>
            <a:r>
              <a:rPr sz="2800" b="1" spc="-735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？</a:t>
            </a:r>
            <a:endParaRPr sz="2800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32105" lvl="1" indent="0" fontAlgn="auto">
              <a:lnSpc>
                <a:spcPct val="150000"/>
              </a:lnSpc>
              <a:spcBef>
                <a:spcPts val="500"/>
              </a:spcBef>
              <a:buNone/>
              <a:tabLst>
                <a:tab pos="784225" algn="l"/>
              </a:tabLst>
            </a:pPr>
            <a:r>
              <a:rPr lang="zh-CN" sz="2800" b="1" spc="70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800" b="1" spc="70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sz="2800" b="1" spc="70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sz="2800" b="1" spc="70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四年</a:t>
            </a:r>
            <a:r>
              <a:rPr sz="2800" b="1" spc="80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级</a:t>
            </a:r>
            <a:r>
              <a:rPr sz="2800" b="1" spc="70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比</a:t>
            </a:r>
            <a:r>
              <a:rPr sz="2800" b="1" spc="80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五</a:t>
            </a:r>
            <a:r>
              <a:rPr sz="2800" b="1" spc="70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年</a:t>
            </a:r>
            <a:r>
              <a:rPr sz="2800" b="1" spc="80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级</a:t>
            </a:r>
            <a:r>
              <a:rPr sz="2800" b="1" spc="70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少多</a:t>
            </a:r>
            <a:r>
              <a:rPr sz="2800" b="1" spc="80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少</a:t>
            </a:r>
            <a:r>
              <a:rPr sz="2800" b="1" spc="70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人</a:t>
            </a:r>
            <a:r>
              <a:rPr sz="2800" b="1" spc="-735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？</a:t>
            </a:r>
            <a:endParaRPr sz="2800" b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306955" y="755650"/>
            <a:ext cx="2207261" cy="791845"/>
            <a:chOff x="683568" y="260648"/>
            <a:chExt cx="2484300" cy="79208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" name="矩形 5"/>
            <p:cNvSpPr/>
            <p:nvPr/>
          </p:nvSpPr>
          <p:spPr>
            <a:xfrm>
              <a:off x="683568" y="260648"/>
              <a:ext cx="2484276" cy="7920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TextBox 7"/>
            <p:cNvSpPr txBox="1"/>
            <p:nvPr/>
          </p:nvSpPr>
          <p:spPr>
            <a:xfrm>
              <a:off x="1068792" y="334966"/>
              <a:ext cx="2099076" cy="6453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/>
                <a:t>练一练</a:t>
              </a:r>
            </a:p>
          </p:txBody>
        </p:sp>
      </p:grpSp>
      <p:pic>
        <p:nvPicPr>
          <p:cNvPr id="14363" name="图片 143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910" y="3084195"/>
            <a:ext cx="5454650" cy="18122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1555750" y="1700530"/>
            <a:ext cx="909383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99415" indent="0" fontAlgn="auto">
              <a:lnSpc>
                <a:spcPct val="150000"/>
              </a:lnSpc>
              <a:spcBef>
                <a:spcPts val="1150"/>
              </a:spcBef>
              <a:buFont typeface="Calibri" panose="020F0502020204030204"/>
              <a:buAutoNum type="arabicPeriod"/>
              <a:tabLst>
                <a:tab pos="400050" algn="l"/>
              </a:tabLst>
            </a:pPr>
            <a:r>
              <a:rPr lang="zh-CN" sz="2800" b="1" spc="70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春江小学三年级有 3 个班， 四年级有 2 个班， 五年级有 4 个班。</a:t>
            </a:r>
            <a:r>
              <a:rPr lang="zh-CN" sz="2800" b="1" spc="7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（先整理题中的条件， 再解答）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306955" y="755650"/>
            <a:ext cx="2207261" cy="791845"/>
            <a:chOff x="683568" y="260648"/>
            <a:chExt cx="2484300" cy="79208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" name="矩形 6"/>
            <p:cNvSpPr/>
            <p:nvPr/>
          </p:nvSpPr>
          <p:spPr>
            <a:xfrm>
              <a:off x="683568" y="260648"/>
              <a:ext cx="2484276" cy="7920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68792" y="334966"/>
              <a:ext cx="2099076" cy="6453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/>
                <a:t>练一练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-187" y="0"/>
            <a:ext cx="3168353" cy="2445659"/>
            <a:chOff x="-15427" y="0"/>
            <a:chExt cx="3168353" cy="2445659"/>
          </a:xfrm>
        </p:grpSpPr>
        <p:grpSp>
          <p:nvGrpSpPr>
            <p:cNvPr id="10" name="组合 9"/>
            <p:cNvGrpSpPr/>
            <p:nvPr/>
          </p:nvGrpSpPr>
          <p:grpSpPr>
            <a:xfrm>
              <a:off x="-15427" y="0"/>
              <a:ext cx="3168353" cy="2445659"/>
              <a:chOff x="-108522" y="-24771"/>
              <a:chExt cx="3168353" cy="2445659"/>
            </a:xfrm>
          </p:grpSpPr>
          <p:sp>
            <p:nvSpPr>
              <p:cNvPr id="11" name="直角三角形 10"/>
              <p:cNvSpPr/>
              <p:nvPr/>
            </p:nvSpPr>
            <p:spPr>
              <a:xfrm rot="5400000">
                <a:off x="174946" y="-283468"/>
                <a:ext cx="2420888" cy="2987824"/>
              </a:xfrm>
              <a:prstGeom prst="rtTriangle">
                <a:avLst/>
              </a:prstGeom>
              <a:ln>
                <a:solidFill>
                  <a:srgbClr val="08BEB5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直角三角形 11"/>
              <p:cNvSpPr/>
              <p:nvPr/>
            </p:nvSpPr>
            <p:spPr>
              <a:xfrm rot="5400000">
                <a:off x="625251" y="-758544"/>
                <a:ext cx="1700808" cy="3168353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椭圆 12"/>
            <p:cNvSpPr/>
            <p:nvPr/>
          </p:nvSpPr>
          <p:spPr>
            <a:xfrm>
              <a:off x="1187624" y="476672"/>
              <a:ext cx="998530" cy="99853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1338419" y="627467"/>
              <a:ext cx="696939" cy="696939"/>
            </a:xfrm>
            <a:prstGeom prst="ellipse">
              <a:avLst/>
            </a:prstGeom>
            <a:solidFill>
              <a:srgbClr val="08BE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306955" y="1775460"/>
            <a:ext cx="8070215" cy="58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0" marR="5080" indent="-197485">
              <a:lnSpc>
                <a:spcPct val="129000"/>
              </a:lnSpc>
              <a:spcBef>
                <a:spcPts val="100"/>
              </a:spcBef>
            </a:pPr>
            <a:r>
              <a:rPr lang="en-US" altLang="zh-CN" sz="2400" b="1" spc="70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2. 江老师买 2 件长袖衬衫一共用去 270 元， 买 3 件短袖衬衫一 共用去 180 元。 一件长袖衬衫比一件短袖衬衫贵多少元？</a:t>
            </a:r>
          </a:p>
        </p:txBody>
      </p:sp>
      <p:graphicFrame>
        <p:nvGraphicFramePr>
          <p:cNvPr id="15364" name="表格 1536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669983" y="3260725"/>
          <a:ext cx="4229735" cy="812800"/>
        </p:xfrm>
        <a:graphic>
          <a:graphicData uri="http://schemas.openxmlformats.org/drawingml/2006/table">
            <a:tbl>
              <a:tblPr/>
              <a:tblGrid>
                <a:gridCol w="148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9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000"/>
                    </a:p>
                  </a:txBody>
                  <a:tcPr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000"/>
                    </a:p>
                  </a:txBody>
                  <a:tcPr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000"/>
                    </a:p>
                  </a:txBody>
                  <a:tcPr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92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000"/>
                    </a:p>
                  </a:txBody>
                  <a:tcPr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000"/>
                    </a:p>
                  </a:txBody>
                  <a:tcPr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000"/>
                    </a:p>
                  </a:txBody>
                  <a:tcPr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378" name="Rectangle 47"/>
          <p:cNvSpPr/>
          <p:nvPr/>
        </p:nvSpPr>
        <p:spPr>
          <a:xfrm>
            <a:off x="1648143" y="4222116"/>
            <a:ext cx="8895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defTabSz="914400" eaLnBrk="0" hangingPunct="0">
              <a:tabLst>
                <a:tab pos="2933700" algn="l"/>
              </a:tabLst>
            </a:pP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长袖衬衫的单价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—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短袖衬衫的单价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=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长袖衬衫比短袖衬衫贵的价钱</a:t>
            </a:r>
          </a:p>
        </p:txBody>
      </p:sp>
      <p:sp>
        <p:nvSpPr>
          <p:cNvPr id="15379" name="Rectangle 49"/>
          <p:cNvSpPr/>
          <p:nvPr/>
        </p:nvSpPr>
        <p:spPr>
          <a:xfrm>
            <a:off x="3284855" y="4830446"/>
            <a:ext cx="6553200" cy="184531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indent="304800" algn="l"/>
            <a:r>
              <a:rPr lang="en-US" altLang="zh-CN" sz="1800" b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240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长袖： </a:t>
            </a:r>
            <a:r>
              <a:rPr lang="en-US" altLang="zh-CN" sz="240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270÷2</a:t>
            </a:r>
            <a:r>
              <a:rPr lang="zh-CN" altLang="en-US" sz="240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＝</a:t>
            </a:r>
            <a:r>
              <a:rPr lang="en-US" altLang="zh-CN" sz="240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135</a:t>
            </a:r>
            <a:r>
              <a:rPr lang="zh-CN" altLang="en-US" sz="240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（元）   </a:t>
            </a:r>
          </a:p>
          <a:p>
            <a:pPr indent="304800" algn="l"/>
            <a:r>
              <a:rPr lang="zh-CN" altLang="en-US" sz="240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短袖：</a:t>
            </a:r>
            <a:r>
              <a:rPr lang="en-US" altLang="zh-CN" sz="240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180÷3</a:t>
            </a:r>
            <a:r>
              <a:rPr lang="zh-CN" altLang="en-US" sz="240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＝</a:t>
            </a:r>
            <a:r>
              <a:rPr lang="en-US" altLang="zh-CN" sz="240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60</a:t>
            </a:r>
            <a:r>
              <a:rPr lang="zh-CN" altLang="en-US" sz="240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（元） </a:t>
            </a:r>
          </a:p>
          <a:p>
            <a:pPr indent="304800" algn="l"/>
            <a:r>
              <a:rPr lang="zh-CN" altLang="en-US" sz="2400">
                <a:solidFill>
                  <a:srgbClr val="000099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 差：</a:t>
            </a: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135</a:t>
            </a: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2" charset="0"/>
                <a:ea typeface="Times New Roman" panose="02020603050405020304" pitchFamily="2" charset="0"/>
              </a:rPr>
              <a:t>—</a:t>
            </a: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60</a:t>
            </a:r>
            <a:r>
              <a:rPr lang="zh-CN" altLang="en-US" sz="2400">
                <a:solidFill>
                  <a:srgbClr val="000099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＝</a:t>
            </a: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75</a:t>
            </a:r>
            <a:r>
              <a:rPr lang="zh-CN" altLang="en-US" sz="2400">
                <a:solidFill>
                  <a:srgbClr val="000099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（元）</a:t>
            </a:r>
          </a:p>
          <a:p>
            <a:pPr indent="304800" algn="l"/>
            <a:r>
              <a:rPr lang="zh-CN" altLang="en-US" sz="2400">
                <a:solidFill>
                  <a:srgbClr val="000099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答：一件长袖衬衫比一件短袖衬衫贵</a:t>
            </a: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75</a:t>
            </a:r>
            <a:r>
              <a:rPr lang="zh-CN" altLang="en-US" sz="2400">
                <a:solidFill>
                  <a:srgbClr val="000099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元</a:t>
            </a:r>
            <a:r>
              <a:rPr lang="zh-CN" altLang="en-US">
                <a:solidFill>
                  <a:srgbClr val="000099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。</a:t>
            </a:r>
            <a:r>
              <a:rPr lang="zh-CN" altLang="en-US" b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           </a:t>
            </a:r>
            <a:endParaRPr lang="zh-CN" altLang="en-US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304800" eaLnBrk="0" hangingPunct="0"/>
            <a:endParaRPr lang="zh-CN" altLang="en-US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8" grpId="0"/>
      <p:bldP spid="153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9331" y="881566"/>
            <a:ext cx="5184576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latin typeface="华文隶书" panose="02010800040101010101" pitchFamily="2" charset="-122"/>
                <a:ea typeface="华文隶书" panose="02010800040101010101" pitchFamily="2" charset="-122"/>
              </a:rPr>
              <a:t>说说你的收获</a:t>
            </a:r>
            <a:r>
              <a:rPr lang="en-US" altLang="zh-CN" sz="400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!</a:t>
            </a:r>
            <a:endParaRPr lang="zh-CN" altLang="en-US" sz="400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059991" y="2202825"/>
            <a:ext cx="5700449" cy="1008112"/>
            <a:chOff x="755576" y="2250450"/>
            <a:chExt cx="5700449" cy="1008112"/>
          </a:xfrm>
        </p:grpSpPr>
        <p:sp>
          <p:nvSpPr>
            <p:cNvPr id="7" name="矩形 6"/>
            <p:cNvSpPr/>
            <p:nvPr/>
          </p:nvSpPr>
          <p:spPr>
            <a:xfrm>
              <a:off x="755576" y="2250450"/>
              <a:ext cx="5400600" cy="10081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27433" y="2492896"/>
              <a:ext cx="5328592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/>
                <a:t>这节课你掌握了什么？</a:t>
              </a:r>
              <a:endParaRPr lang="en-US" altLang="zh-CN" sz="2800" b="1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028402" y="3817653"/>
            <a:ext cx="5732368" cy="1008112"/>
            <a:chOff x="667472" y="3656998"/>
            <a:chExt cx="5732368" cy="1008112"/>
          </a:xfrm>
        </p:grpSpPr>
        <p:sp>
          <p:nvSpPr>
            <p:cNvPr id="8" name="矩形 7"/>
            <p:cNvSpPr/>
            <p:nvPr/>
          </p:nvSpPr>
          <p:spPr>
            <a:xfrm>
              <a:off x="667472" y="3656998"/>
              <a:ext cx="5400600" cy="10081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71248" y="3900079"/>
              <a:ext cx="5328592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/>
                <a:t>活动中感受到了什么？</a:t>
              </a:r>
              <a:endParaRPr lang="en-US" altLang="zh-CN" sz="2800" b="1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-187" y="0"/>
            <a:ext cx="3168353" cy="2445659"/>
            <a:chOff x="-15427" y="0"/>
            <a:chExt cx="3168353" cy="2445659"/>
          </a:xfrm>
        </p:grpSpPr>
        <p:grpSp>
          <p:nvGrpSpPr>
            <p:cNvPr id="15" name="组合 14"/>
            <p:cNvGrpSpPr/>
            <p:nvPr/>
          </p:nvGrpSpPr>
          <p:grpSpPr>
            <a:xfrm>
              <a:off x="-15427" y="0"/>
              <a:ext cx="3168353" cy="2445659"/>
              <a:chOff x="-108522" y="-24771"/>
              <a:chExt cx="3168353" cy="2445659"/>
            </a:xfrm>
          </p:grpSpPr>
          <p:sp>
            <p:nvSpPr>
              <p:cNvPr id="18" name="直角三角形 17"/>
              <p:cNvSpPr/>
              <p:nvPr/>
            </p:nvSpPr>
            <p:spPr>
              <a:xfrm rot="5400000">
                <a:off x="174946" y="-283468"/>
                <a:ext cx="2420888" cy="2987824"/>
              </a:xfrm>
              <a:prstGeom prst="rtTriangle">
                <a:avLst/>
              </a:prstGeom>
              <a:ln>
                <a:solidFill>
                  <a:srgbClr val="08BEB5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直角三角形 18"/>
              <p:cNvSpPr/>
              <p:nvPr/>
            </p:nvSpPr>
            <p:spPr>
              <a:xfrm rot="5400000">
                <a:off x="625251" y="-758544"/>
                <a:ext cx="1700808" cy="3168353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椭圆 15"/>
            <p:cNvSpPr/>
            <p:nvPr/>
          </p:nvSpPr>
          <p:spPr>
            <a:xfrm>
              <a:off x="1187624" y="476672"/>
              <a:ext cx="998530" cy="99853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1338419" y="627467"/>
              <a:ext cx="696939" cy="696939"/>
            </a:xfrm>
            <a:prstGeom prst="ellipse">
              <a:avLst/>
            </a:prstGeom>
            <a:solidFill>
              <a:srgbClr val="08BE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328" y="44625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B050"/>
                </a:solidFill>
              </a:rPr>
              <a:t>找一找：那天吃什么？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26" y="1060337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830" y="1144905"/>
            <a:ext cx="1764030" cy="176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88217" y="1052578"/>
            <a:ext cx="1644770" cy="184872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28885" y="914400"/>
            <a:ext cx="1576070" cy="2233930"/>
          </a:xfrm>
          <a:prstGeom prst="rect">
            <a:avLst/>
          </a:prstGeom>
        </p:spPr>
      </p:pic>
      <p:pic>
        <p:nvPicPr>
          <p:cNvPr id="2" name="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69975" y="2924810"/>
            <a:ext cx="619125" cy="619125"/>
          </a:xfrm>
          <a:prstGeom prst="rect">
            <a:avLst/>
          </a:prstGeom>
        </p:spPr>
      </p:pic>
      <p:pic>
        <p:nvPicPr>
          <p:cNvPr id="3" name="2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346575" y="2901315"/>
            <a:ext cx="619125" cy="619125"/>
          </a:xfrm>
          <a:prstGeom prst="rect">
            <a:avLst/>
          </a:prstGeom>
        </p:spPr>
      </p:pic>
      <p:pic>
        <p:nvPicPr>
          <p:cNvPr id="5" name="3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464425" y="2901315"/>
            <a:ext cx="619125" cy="619125"/>
          </a:xfrm>
          <a:prstGeom prst="rect">
            <a:avLst/>
          </a:prstGeom>
        </p:spPr>
      </p:pic>
      <p:pic>
        <p:nvPicPr>
          <p:cNvPr id="8" name="4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704830" y="2996565"/>
            <a:ext cx="619125" cy="6191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87070" y="3724275"/>
            <a:ext cx="2312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07670" y="4220845"/>
            <a:ext cx="24149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/>
              <a:t>紫菜蛋汤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575685" y="4220845"/>
            <a:ext cx="25419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/>
              <a:t>黄豆芽油果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575685" y="5012690"/>
            <a:ext cx="25419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/>
              <a:t>蒜泥空心菜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320280" y="4220845"/>
            <a:ext cx="11588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/>
              <a:t>蜜桔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552305" y="4220845"/>
            <a:ext cx="25152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/>
              <a:t>土豆烧牛腩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>
                <p:cTn id="2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28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29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328" y="44625"/>
            <a:ext cx="5904656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B050"/>
                </a:solidFill>
              </a:rPr>
              <a:t>说一说：你会选择哪种？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255" y="1268730"/>
            <a:ext cx="7043420" cy="46031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" y="645795"/>
            <a:ext cx="4577080" cy="61995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>
            <p:custDataLst>
              <p:tags r:id="rId1"/>
            </p:custDataLst>
          </p:nvPr>
        </p:nvSpPr>
        <p:spPr>
          <a:xfrm>
            <a:off x="1767205" y="2152650"/>
            <a:ext cx="1073785" cy="10267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/>
          </a:p>
        </p:txBody>
      </p:sp>
      <p:grpSp>
        <p:nvGrpSpPr>
          <p:cNvPr id="14" name="组合 13"/>
          <p:cNvGrpSpPr/>
          <p:nvPr/>
        </p:nvGrpSpPr>
        <p:grpSpPr>
          <a:xfrm>
            <a:off x="7543790" y="2058505"/>
            <a:ext cx="1296144" cy="1207284"/>
            <a:chOff x="6360270" y="2005692"/>
            <a:chExt cx="936104" cy="936104"/>
          </a:xfrm>
        </p:grpSpPr>
        <p:sp>
          <p:nvSpPr>
            <p:cNvPr id="7" name="椭圆 6"/>
            <p:cNvSpPr/>
            <p:nvPr/>
          </p:nvSpPr>
          <p:spPr>
            <a:xfrm>
              <a:off x="6360270" y="2005692"/>
              <a:ext cx="936104" cy="9361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85825" y="2116354"/>
              <a:ext cx="684076" cy="714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54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策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909095" y="2062950"/>
            <a:ext cx="1296144" cy="1207284"/>
            <a:chOff x="6300192" y="2005692"/>
            <a:chExt cx="936104" cy="936104"/>
          </a:xfrm>
        </p:grpSpPr>
        <p:sp>
          <p:nvSpPr>
            <p:cNvPr id="19" name="椭圆 18"/>
            <p:cNvSpPr/>
            <p:nvPr/>
          </p:nvSpPr>
          <p:spPr>
            <a:xfrm>
              <a:off x="6300192" y="2005692"/>
              <a:ext cx="936104" cy="9361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26206" y="2119801"/>
              <a:ext cx="684076" cy="714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略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-187" y="0"/>
            <a:ext cx="3168353" cy="2445659"/>
            <a:chOff x="-108522" y="-24771"/>
            <a:chExt cx="3168353" cy="2445659"/>
          </a:xfrm>
        </p:grpSpPr>
        <p:sp>
          <p:nvSpPr>
            <p:cNvPr id="24" name="直角三角形 23"/>
            <p:cNvSpPr/>
            <p:nvPr/>
          </p:nvSpPr>
          <p:spPr>
            <a:xfrm rot="5400000">
              <a:off x="174946" y="-283468"/>
              <a:ext cx="2420888" cy="2987824"/>
            </a:xfrm>
            <a:prstGeom prst="rtTriangle">
              <a:avLst/>
            </a:prstGeom>
            <a:ln>
              <a:solidFill>
                <a:srgbClr val="08BEB5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直角三角形 22"/>
            <p:cNvSpPr/>
            <p:nvPr/>
          </p:nvSpPr>
          <p:spPr>
            <a:xfrm rot="5400000">
              <a:off x="625251" y="-758544"/>
              <a:ext cx="1700808" cy="3168353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924652" y="4799694"/>
            <a:ext cx="4267348" cy="2075274"/>
            <a:chOff x="4876652" y="4799694"/>
            <a:chExt cx="4267348" cy="2075274"/>
          </a:xfrm>
        </p:grpSpPr>
        <p:sp>
          <p:nvSpPr>
            <p:cNvPr id="27" name="直角三角形 26"/>
            <p:cNvSpPr/>
            <p:nvPr/>
          </p:nvSpPr>
          <p:spPr>
            <a:xfrm rot="16200000">
              <a:off x="5972030" y="3704316"/>
              <a:ext cx="2075274" cy="426603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直角三角形 28"/>
            <p:cNvSpPr/>
            <p:nvPr/>
          </p:nvSpPr>
          <p:spPr>
            <a:xfrm rot="16200000">
              <a:off x="6392292" y="4106291"/>
              <a:ext cx="1273916" cy="4229501"/>
            </a:xfrm>
            <a:prstGeom prst="rtTriangle">
              <a:avLst/>
            </a:prstGeom>
            <a:solidFill>
              <a:srgbClr val="08BE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直角三角形 29"/>
            <p:cNvSpPr/>
            <p:nvPr/>
          </p:nvSpPr>
          <p:spPr>
            <a:xfrm rot="16200000">
              <a:off x="6790892" y="4506207"/>
              <a:ext cx="636959" cy="4066625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文本框 20"/>
          <p:cNvSpPr txBox="1"/>
          <p:nvPr>
            <p:custDataLst>
              <p:tags r:id="rId2"/>
            </p:custDataLst>
          </p:nvPr>
        </p:nvSpPr>
        <p:spPr>
          <a:xfrm>
            <a:off x="1905000" y="2292985"/>
            <a:ext cx="7981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</a:rPr>
              <a:t>解</a:t>
            </a:r>
          </a:p>
        </p:txBody>
      </p:sp>
      <p:sp>
        <p:nvSpPr>
          <p:cNvPr id="22" name="椭圆 21"/>
          <p:cNvSpPr/>
          <p:nvPr>
            <p:custDataLst>
              <p:tags r:id="rId3"/>
            </p:custDataLst>
          </p:nvPr>
        </p:nvSpPr>
        <p:spPr>
          <a:xfrm>
            <a:off x="2940050" y="2157730"/>
            <a:ext cx="1073785" cy="10267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/>
          </a:p>
        </p:txBody>
      </p:sp>
      <p:sp>
        <p:nvSpPr>
          <p:cNvPr id="25" name="椭圆 24"/>
          <p:cNvSpPr/>
          <p:nvPr>
            <p:custDataLst>
              <p:tags r:id="rId4"/>
            </p:custDataLst>
          </p:nvPr>
        </p:nvSpPr>
        <p:spPr>
          <a:xfrm>
            <a:off x="4102735" y="2152650"/>
            <a:ext cx="1073785" cy="10267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/>
          </a:p>
        </p:txBody>
      </p:sp>
      <p:sp>
        <p:nvSpPr>
          <p:cNvPr id="28" name="椭圆 27"/>
          <p:cNvSpPr/>
          <p:nvPr>
            <p:custDataLst>
              <p:tags r:id="rId5"/>
            </p:custDataLst>
          </p:nvPr>
        </p:nvSpPr>
        <p:spPr>
          <a:xfrm>
            <a:off x="5266055" y="2148840"/>
            <a:ext cx="1073785" cy="10267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/>
          </a:p>
        </p:txBody>
      </p:sp>
      <p:sp>
        <p:nvSpPr>
          <p:cNvPr id="32" name="椭圆 31"/>
          <p:cNvSpPr/>
          <p:nvPr>
            <p:custDataLst>
              <p:tags r:id="rId6"/>
            </p:custDataLst>
          </p:nvPr>
        </p:nvSpPr>
        <p:spPr>
          <a:xfrm>
            <a:off x="6400800" y="2157730"/>
            <a:ext cx="1073785" cy="10267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/>
          </a:p>
        </p:txBody>
      </p:sp>
      <p:sp>
        <p:nvSpPr>
          <p:cNvPr id="33" name="文本框 32"/>
          <p:cNvSpPr txBox="1"/>
          <p:nvPr>
            <p:custDataLst>
              <p:tags r:id="rId7"/>
            </p:custDataLst>
          </p:nvPr>
        </p:nvSpPr>
        <p:spPr>
          <a:xfrm>
            <a:off x="3077845" y="2292985"/>
            <a:ext cx="7981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</a:rPr>
              <a:t>决</a:t>
            </a:r>
          </a:p>
        </p:txBody>
      </p:sp>
      <p:sp>
        <p:nvSpPr>
          <p:cNvPr id="34" name="文本框 33"/>
          <p:cNvSpPr txBox="1"/>
          <p:nvPr>
            <p:custDataLst>
              <p:tags r:id="rId8"/>
            </p:custDataLst>
          </p:nvPr>
        </p:nvSpPr>
        <p:spPr>
          <a:xfrm>
            <a:off x="4240530" y="2256155"/>
            <a:ext cx="7981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</a:rPr>
              <a:t>问</a:t>
            </a:r>
          </a:p>
        </p:txBody>
      </p:sp>
      <p:sp>
        <p:nvSpPr>
          <p:cNvPr id="35" name="文本框 34"/>
          <p:cNvSpPr txBox="1"/>
          <p:nvPr>
            <p:custDataLst>
              <p:tags r:id="rId9"/>
            </p:custDataLst>
          </p:nvPr>
        </p:nvSpPr>
        <p:spPr>
          <a:xfrm>
            <a:off x="5403850" y="2246630"/>
            <a:ext cx="7981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</a:rPr>
              <a:t>题</a:t>
            </a:r>
          </a:p>
        </p:txBody>
      </p:sp>
      <p:sp>
        <p:nvSpPr>
          <p:cNvPr id="36" name="文本框 35"/>
          <p:cNvSpPr txBox="1"/>
          <p:nvPr>
            <p:custDataLst>
              <p:tags r:id="rId10"/>
            </p:custDataLst>
          </p:nvPr>
        </p:nvSpPr>
        <p:spPr>
          <a:xfrm>
            <a:off x="6538595" y="2246630"/>
            <a:ext cx="7981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</a:rPr>
              <a:t>的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127875" y="3797935"/>
            <a:ext cx="406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/>
              <a:t>——</a:t>
            </a:r>
            <a:r>
              <a:rPr lang="zh-CN" altLang="en-US" sz="7200" b="1" dirty="0"/>
              <a:t>列表</a:t>
            </a:r>
          </a:p>
        </p:txBody>
      </p:sp>
      <p:sp>
        <p:nvSpPr>
          <p:cNvPr id="2" name="矩形 1"/>
          <p:cNvSpPr/>
          <p:nvPr/>
        </p:nvSpPr>
        <p:spPr>
          <a:xfrm>
            <a:off x="1631315" y="1916430"/>
            <a:ext cx="5904865" cy="158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463790" y="1916430"/>
            <a:ext cx="3024505" cy="158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1"/>
      <p:bldP spid="34" grpId="0"/>
      <p:bldP spid="34" grpId="1"/>
      <p:bldP spid="39" grpId="0"/>
      <p:bldP spid="39" grpId="1"/>
      <p:bldP spid="2" grpId="0" animBg="1"/>
      <p:bldP spid="2" grpId="1" animBg="1"/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-187" y="0"/>
            <a:ext cx="3168353" cy="2445659"/>
            <a:chOff x="-15427" y="0"/>
            <a:chExt cx="3168353" cy="2445659"/>
          </a:xfrm>
        </p:grpSpPr>
        <p:grpSp>
          <p:nvGrpSpPr>
            <p:cNvPr id="10" name="组合 9"/>
            <p:cNvGrpSpPr/>
            <p:nvPr/>
          </p:nvGrpSpPr>
          <p:grpSpPr>
            <a:xfrm>
              <a:off x="-15427" y="0"/>
              <a:ext cx="3168353" cy="2445659"/>
              <a:chOff x="-108522" y="-24771"/>
              <a:chExt cx="3168353" cy="2445659"/>
            </a:xfrm>
          </p:grpSpPr>
          <p:sp>
            <p:nvSpPr>
              <p:cNvPr id="11" name="直角三角形 10"/>
              <p:cNvSpPr/>
              <p:nvPr/>
            </p:nvSpPr>
            <p:spPr>
              <a:xfrm rot="5400000">
                <a:off x="174946" y="-283468"/>
                <a:ext cx="2420888" cy="2987824"/>
              </a:xfrm>
              <a:prstGeom prst="rtTriangle">
                <a:avLst/>
              </a:prstGeom>
              <a:ln>
                <a:solidFill>
                  <a:srgbClr val="08BEB5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直角三角形 11"/>
              <p:cNvSpPr/>
              <p:nvPr/>
            </p:nvSpPr>
            <p:spPr>
              <a:xfrm rot="5400000">
                <a:off x="625251" y="-758544"/>
                <a:ext cx="1700808" cy="3168353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椭圆 12"/>
            <p:cNvSpPr/>
            <p:nvPr/>
          </p:nvSpPr>
          <p:spPr>
            <a:xfrm>
              <a:off x="1187624" y="476672"/>
              <a:ext cx="998530" cy="99853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1338419" y="627467"/>
              <a:ext cx="696939" cy="696939"/>
            </a:xfrm>
            <a:prstGeom prst="ellipse">
              <a:avLst/>
            </a:prstGeom>
            <a:solidFill>
              <a:srgbClr val="08BE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object 13"/>
          <p:cNvSpPr/>
          <p:nvPr/>
        </p:nvSpPr>
        <p:spPr>
          <a:xfrm>
            <a:off x="2208530" y="2204720"/>
            <a:ext cx="8589645" cy="251523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279650" y="404495"/>
            <a:ext cx="8518525" cy="155321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fontAlgn="auto">
              <a:lnSpc>
                <a:spcPct val="150000"/>
              </a:lnSpc>
              <a:spcBef>
                <a:spcPts val="600"/>
              </a:spcBef>
            </a:pPr>
            <a:r>
              <a:rPr sz="3200" b="1" spc="2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小芳</a:t>
            </a:r>
            <a:r>
              <a:rPr sz="3200" b="1" spc="3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家</a:t>
            </a:r>
            <a:r>
              <a:rPr sz="3200" b="1" spc="2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栽</a:t>
            </a:r>
            <a:r>
              <a:rPr sz="3200" b="1" spc="-5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了</a:t>
            </a:r>
            <a:r>
              <a:rPr sz="3200" b="1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sz="3200" b="1" spc="2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行</a:t>
            </a:r>
            <a:r>
              <a:rPr sz="3200" b="1" spc="3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桃</a:t>
            </a:r>
            <a:r>
              <a:rPr sz="3200" b="1" spc="2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树</a:t>
            </a:r>
            <a:r>
              <a:rPr sz="3200" b="1" spc="-735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3200" b="1" spc="5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200" b="1" spc="-5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sz="3200" b="1" spc="2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行</a:t>
            </a:r>
            <a:r>
              <a:rPr sz="3200" b="1" spc="3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杏</a:t>
            </a:r>
            <a:r>
              <a:rPr sz="3200" b="1" spc="2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树</a:t>
            </a:r>
            <a:r>
              <a:rPr sz="3200" b="1" spc="-5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sz="3200" b="1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sz="3200" b="1" spc="3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行</a:t>
            </a:r>
            <a:r>
              <a:rPr sz="3200" b="1" spc="4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梨</a:t>
            </a:r>
            <a:r>
              <a:rPr sz="3200" b="1" spc="3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树</a:t>
            </a:r>
            <a:r>
              <a:rPr sz="3200" b="1" spc="-73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sz="3200" b="1" spc="3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桃</a:t>
            </a:r>
            <a:r>
              <a:rPr sz="3200" b="1" spc="4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树</a:t>
            </a:r>
            <a:r>
              <a:rPr sz="3200" b="1" spc="3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每</a:t>
            </a:r>
            <a:r>
              <a:rPr sz="3200" b="1" spc="-5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行7</a:t>
            </a:r>
            <a:r>
              <a:rPr sz="3200" b="1" spc="-37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棵，</a:t>
            </a:r>
            <a:r>
              <a:rPr sz="3200" b="1" spc="-2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200" b="1" spc="5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杏</a:t>
            </a:r>
            <a:r>
              <a:rPr sz="3200" b="1" spc="-5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树每行</a:t>
            </a:r>
            <a:r>
              <a:rPr sz="3200" b="1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sz="3200" b="1" spc="-37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棵，  </a:t>
            </a:r>
            <a:r>
              <a:rPr sz="3200" b="1" spc="5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梨</a:t>
            </a:r>
            <a:r>
              <a:rPr sz="3200" b="1" spc="-5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树</a:t>
            </a:r>
            <a:r>
              <a:rPr sz="3200" b="1" spc="5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每</a:t>
            </a:r>
            <a:r>
              <a:rPr sz="3200" b="1" spc="-5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行5</a:t>
            </a:r>
            <a:r>
              <a:rPr sz="3200" b="1" spc="-37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棵。</a:t>
            </a:r>
            <a:endParaRPr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67080" y="5229225"/>
            <a:ext cx="45523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说一说有哪些条件？</a:t>
            </a:r>
          </a:p>
        </p:txBody>
      </p:sp>
      <p:sp>
        <p:nvSpPr>
          <p:cNvPr id="6147" name="圆角矩形标注 20"/>
          <p:cNvSpPr/>
          <p:nvPr/>
        </p:nvSpPr>
        <p:spPr>
          <a:xfrm>
            <a:off x="5447665" y="5085080"/>
            <a:ext cx="4662805" cy="951865"/>
          </a:xfrm>
          <a:prstGeom prst="wedgeRoundRectCallout">
            <a:avLst>
              <a:gd name="adj1" fmla="val 50273"/>
              <a:gd name="adj2" fmla="val 2809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>
            <a:solidFill>
              <a:srgbClr val="8064A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zh-CN" altLang="en-US" sz="4000" b="1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endParaRPr lang="zh-CN" altLang="en-US" sz="4000" b="1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endParaRPr lang="zh-CN" altLang="en-US" sz="4000" b="1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endParaRPr lang="zh-CN" altLang="en-US" sz="4000" b="1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endParaRPr lang="zh-CN" altLang="en-US" sz="4000" b="1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endParaRPr lang="zh-CN" altLang="en-US" sz="4000" b="1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endParaRPr lang="zh-CN" altLang="en-US" sz="4000" b="1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endParaRPr lang="zh-CN" altLang="en-US" sz="4000" b="1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endParaRPr lang="zh-CN" altLang="en-US" sz="4000" b="1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endParaRPr lang="zh-CN" altLang="en-US" sz="4000" b="1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endParaRPr lang="zh-CN" altLang="en-US" sz="4000" b="1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endParaRPr lang="zh-CN" altLang="en-US" sz="4000" b="1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endParaRPr lang="zh-CN" altLang="en-US" sz="4000" b="1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endParaRPr lang="zh-CN" altLang="en-US" sz="4000" b="1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23230" y="5229225"/>
            <a:ext cx="43891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第一步：找出条件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14" grpId="0"/>
      <p:bldP spid="14" grpId="1"/>
      <p:bldP spid="4" grpId="0"/>
      <p:bldP spid="4" grpId="1"/>
      <p:bldP spid="6147" grpId="0" bldLvl="0" animBg="1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-187" y="0"/>
            <a:ext cx="3168353" cy="2445659"/>
            <a:chOff x="-15427" y="0"/>
            <a:chExt cx="3168353" cy="2445659"/>
          </a:xfrm>
        </p:grpSpPr>
        <p:grpSp>
          <p:nvGrpSpPr>
            <p:cNvPr id="10" name="组合 9"/>
            <p:cNvGrpSpPr/>
            <p:nvPr/>
          </p:nvGrpSpPr>
          <p:grpSpPr>
            <a:xfrm>
              <a:off x="-15427" y="0"/>
              <a:ext cx="3168353" cy="2445659"/>
              <a:chOff x="-108522" y="-24771"/>
              <a:chExt cx="3168353" cy="2445659"/>
            </a:xfrm>
          </p:grpSpPr>
          <p:sp>
            <p:nvSpPr>
              <p:cNvPr id="11" name="直角三角形 10"/>
              <p:cNvSpPr/>
              <p:nvPr/>
            </p:nvSpPr>
            <p:spPr>
              <a:xfrm rot="5400000">
                <a:off x="174946" y="-283468"/>
                <a:ext cx="2420888" cy="2987824"/>
              </a:xfrm>
              <a:prstGeom prst="rtTriangle">
                <a:avLst/>
              </a:prstGeom>
              <a:ln>
                <a:solidFill>
                  <a:srgbClr val="08BEB5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直角三角形 11"/>
              <p:cNvSpPr/>
              <p:nvPr/>
            </p:nvSpPr>
            <p:spPr>
              <a:xfrm rot="5400000">
                <a:off x="625251" y="-758544"/>
                <a:ext cx="1700808" cy="3168353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椭圆 12"/>
            <p:cNvSpPr/>
            <p:nvPr/>
          </p:nvSpPr>
          <p:spPr>
            <a:xfrm>
              <a:off x="1187624" y="476672"/>
              <a:ext cx="998530" cy="99853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1338419" y="627467"/>
              <a:ext cx="696939" cy="696939"/>
            </a:xfrm>
            <a:prstGeom prst="ellipse">
              <a:avLst/>
            </a:prstGeom>
            <a:solidFill>
              <a:srgbClr val="08BE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object 13"/>
          <p:cNvSpPr/>
          <p:nvPr/>
        </p:nvSpPr>
        <p:spPr>
          <a:xfrm>
            <a:off x="1107440" y="2410460"/>
            <a:ext cx="10290175" cy="238379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279576" y="404495"/>
            <a:ext cx="8662109" cy="143885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fontAlgn="auto">
              <a:lnSpc>
                <a:spcPct val="150000"/>
              </a:lnSpc>
              <a:spcBef>
                <a:spcPts val="600"/>
              </a:spcBef>
            </a:pPr>
            <a:r>
              <a:rPr sz="3200" b="1" spc="2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小芳</a:t>
            </a:r>
            <a:r>
              <a:rPr sz="3200" b="1" spc="3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家</a:t>
            </a:r>
            <a:r>
              <a:rPr sz="3200" b="1" spc="2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栽</a:t>
            </a:r>
            <a:r>
              <a:rPr sz="3200" b="1" spc="-5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了</a:t>
            </a:r>
            <a:r>
              <a:rPr sz="3200" b="1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sz="3200" b="1" spc="2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行</a:t>
            </a:r>
            <a:r>
              <a:rPr sz="3200" b="1" spc="3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桃</a:t>
            </a:r>
            <a:r>
              <a:rPr sz="3200" b="1" spc="2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树</a:t>
            </a:r>
            <a:r>
              <a:rPr sz="3200" b="1" spc="-735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3200" b="1" spc="5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200" b="1" spc="-5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sz="3200" b="1" spc="2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行</a:t>
            </a:r>
            <a:r>
              <a:rPr sz="3200" b="1" spc="3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杏</a:t>
            </a:r>
            <a:r>
              <a:rPr sz="3200" b="1" spc="2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树</a:t>
            </a:r>
            <a:r>
              <a:rPr sz="3200" b="1" spc="-5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sz="3200" b="1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sz="3200" b="1" spc="3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行</a:t>
            </a:r>
            <a:r>
              <a:rPr sz="3200" b="1" spc="4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梨</a:t>
            </a:r>
            <a:r>
              <a:rPr sz="3200" b="1" spc="3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树</a:t>
            </a:r>
            <a:r>
              <a:rPr sz="3200" b="1" spc="-73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sz="3200" b="1" spc="3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桃</a:t>
            </a:r>
            <a:r>
              <a:rPr sz="3200" b="1" spc="4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树</a:t>
            </a:r>
            <a:r>
              <a:rPr sz="3200" b="1" spc="3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每</a:t>
            </a:r>
            <a:r>
              <a:rPr sz="3200" b="1" spc="-5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行7</a:t>
            </a:r>
            <a:r>
              <a:rPr sz="3200" b="1" spc="-37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棵</a:t>
            </a:r>
            <a:r>
              <a:rPr lang="en-US" sz="3200" b="1" spc="-37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sz="3200" b="1" spc="5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杏</a:t>
            </a:r>
            <a:r>
              <a:rPr sz="3200" b="1" spc="-5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树每行</a:t>
            </a:r>
            <a:r>
              <a:rPr sz="3200" b="1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sz="3200" b="1" spc="-37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棵，</a:t>
            </a:r>
            <a:r>
              <a:rPr sz="3200" b="1" spc="5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梨</a:t>
            </a:r>
            <a:r>
              <a:rPr sz="3200" b="1" spc="-5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树</a:t>
            </a:r>
            <a:r>
              <a:rPr sz="3200" b="1" spc="5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每</a:t>
            </a:r>
            <a:r>
              <a:rPr sz="3200" b="1" spc="-5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行5</a:t>
            </a:r>
            <a:r>
              <a:rPr sz="3200" b="1" spc="-37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棵。</a:t>
            </a:r>
            <a:endParaRPr sz="32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610090" y="4553585"/>
            <a:ext cx="1101090" cy="136080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15"/>
          <p:cNvSpPr/>
          <p:nvPr/>
        </p:nvSpPr>
        <p:spPr>
          <a:xfrm>
            <a:off x="5064760" y="4794250"/>
            <a:ext cx="4545330" cy="879475"/>
          </a:xfrm>
          <a:custGeom>
            <a:avLst/>
            <a:gdLst/>
            <a:ahLst/>
            <a:cxnLst/>
            <a:rect l="l" t="t" r="r" b="b"/>
            <a:pathLst>
              <a:path w="2045335" h="243839">
                <a:moveTo>
                  <a:pt x="1844128" y="242569"/>
                </a:moveTo>
                <a:lnTo>
                  <a:pt x="109232" y="242569"/>
                </a:lnTo>
                <a:lnTo>
                  <a:pt x="112445" y="243839"/>
                </a:lnTo>
                <a:lnTo>
                  <a:pt x="1839353" y="243839"/>
                </a:lnTo>
                <a:lnTo>
                  <a:pt x="1844128" y="242569"/>
                </a:lnTo>
                <a:close/>
              </a:path>
              <a:path w="2045335" h="243839">
                <a:moveTo>
                  <a:pt x="1850999" y="241299"/>
                </a:moveTo>
                <a:lnTo>
                  <a:pt x="99758" y="241299"/>
                </a:lnTo>
                <a:lnTo>
                  <a:pt x="102882" y="242569"/>
                </a:lnTo>
                <a:lnTo>
                  <a:pt x="1846452" y="242569"/>
                </a:lnTo>
                <a:lnTo>
                  <a:pt x="1850999" y="241299"/>
                </a:lnTo>
                <a:close/>
              </a:path>
              <a:path w="2045335" h="243839">
                <a:moveTo>
                  <a:pt x="1865845" y="238759"/>
                </a:moveTo>
                <a:lnTo>
                  <a:pt x="90538" y="238759"/>
                </a:lnTo>
                <a:lnTo>
                  <a:pt x="96646" y="241299"/>
                </a:lnTo>
                <a:lnTo>
                  <a:pt x="1855406" y="241299"/>
                </a:lnTo>
                <a:lnTo>
                  <a:pt x="1857565" y="240029"/>
                </a:lnTo>
                <a:lnTo>
                  <a:pt x="1861769" y="240029"/>
                </a:lnTo>
                <a:lnTo>
                  <a:pt x="1865845" y="238759"/>
                </a:lnTo>
                <a:close/>
              </a:path>
              <a:path w="2045335" h="243839">
                <a:moveTo>
                  <a:pt x="1865439" y="6349"/>
                </a:moveTo>
                <a:lnTo>
                  <a:pt x="87528" y="6349"/>
                </a:lnTo>
                <a:lnTo>
                  <a:pt x="78689" y="10159"/>
                </a:lnTo>
                <a:lnTo>
                  <a:pt x="54241" y="22859"/>
                </a:lnTo>
                <a:lnTo>
                  <a:pt x="49288" y="25399"/>
                </a:lnTo>
                <a:lnTo>
                  <a:pt x="46875" y="27939"/>
                </a:lnTo>
                <a:lnTo>
                  <a:pt x="44513" y="29209"/>
                </a:lnTo>
                <a:lnTo>
                  <a:pt x="42189" y="31749"/>
                </a:lnTo>
                <a:lnTo>
                  <a:pt x="39928" y="33019"/>
                </a:lnTo>
                <a:lnTo>
                  <a:pt x="37718" y="35559"/>
                </a:lnTo>
                <a:lnTo>
                  <a:pt x="35559" y="38099"/>
                </a:lnTo>
                <a:lnTo>
                  <a:pt x="33451" y="39369"/>
                </a:lnTo>
                <a:lnTo>
                  <a:pt x="31394" y="41909"/>
                </a:lnTo>
                <a:lnTo>
                  <a:pt x="29400" y="44449"/>
                </a:lnTo>
                <a:lnTo>
                  <a:pt x="27457" y="46989"/>
                </a:lnTo>
                <a:lnTo>
                  <a:pt x="25565" y="48259"/>
                </a:lnTo>
                <a:lnTo>
                  <a:pt x="6730" y="82549"/>
                </a:lnTo>
                <a:lnTo>
                  <a:pt x="5753" y="85089"/>
                </a:lnTo>
                <a:lnTo>
                  <a:pt x="4851" y="87629"/>
                </a:lnTo>
                <a:lnTo>
                  <a:pt x="4013" y="90169"/>
                </a:lnTo>
                <a:lnTo>
                  <a:pt x="3263" y="93979"/>
                </a:lnTo>
                <a:lnTo>
                  <a:pt x="2578" y="96519"/>
                </a:lnTo>
                <a:lnTo>
                  <a:pt x="1968" y="99059"/>
                </a:lnTo>
                <a:lnTo>
                  <a:pt x="1447" y="101599"/>
                </a:lnTo>
                <a:lnTo>
                  <a:pt x="990" y="105409"/>
                </a:lnTo>
                <a:lnTo>
                  <a:pt x="622" y="107949"/>
                </a:lnTo>
                <a:lnTo>
                  <a:pt x="126" y="114299"/>
                </a:lnTo>
                <a:lnTo>
                  <a:pt x="0" y="126999"/>
                </a:lnTo>
                <a:lnTo>
                  <a:pt x="126" y="130809"/>
                </a:lnTo>
                <a:lnTo>
                  <a:pt x="622" y="137159"/>
                </a:lnTo>
                <a:lnTo>
                  <a:pt x="990" y="139699"/>
                </a:lnTo>
                <a:lnTo>
                  <a:pt x="1447" y="142239"/>
                </a:lnTo>
                <a:lnTo>
                  <a:pt x="1968" y="146049"/>
                </a:lnTo>
                <a:lnTo>
                  <a:pt x="2578" y="148589"/>
                </a:lnTo>
                <a:lnTo>
                  <a:pt x="3263" y="151129"/>
                </a:lnTo>
                <a:lnTo>
                  <a:pt x="4013" y="154939"/>
                </a:lnTo>
                <a:lnTo>
                  <a:pt x="4851" y="157479"/>
                </a:lnTo>
                <a:lnTo>
                  <a:pt x="5753" y="160019"/>
                </a:lnTo>
                <a:lnTo>
                  <a:pt x="6730" y="162559"/>
                </a:lnTo>
                <a:lnTo>
                  <a:pt x="7785" y="165099"/>
                </a:lnTo>
                <a:lnTo>
                  <a:pt x="8902" y="168909"/>
                </a:lnTo>
                <a:lnTo>
                  <a:pt x="27457" y="198119"/>
                </a:lnTo>
                <a:lnTo>
                  <a:pt x="29400" y="200659"/>
                </a:lnTo>
                <a:lnTo>
                  <a:pt x="31394" y="203199"/>
                </a:lnTo>
                <a:lnTo>
                  <a:pt x="33451" y="205739"/>
                </a:lnTo>
                <a:lnTo>
                  <a:pt x="35559" y="207009"/>
                </a:lnTo>
                <a:lnTo>
                  <a:pt x="37718" y="209549"/>
                </a:lnTo>
                <a:lnTo>
                  <a:pt x="39928" y="210819"/>
                </a:lnTo>
                <a:lnTo>
                  <a:pt x="42189" y="213359"/>
                </a:lnTo>
                <a:lnTo>
                  <a:pt x="44513" y="214629"/>
                </a:lnTo>
                <a:lnTo>
                  <a:pt x="46875" y="217169"/>
                </a:lnTo>
                <a:lnTo>
                  <a:pt x="49288" y="218439"/>
                </a:lnTo>
                <a:lnTo>
                  <a:pt x="51739" y="220979"/>
                </a:lnTo>
                <a:lnTo>
                  <a:pt x="56794" y="223519"/>
                </a:lnTo>
                <a:lnTo>
                  <a:pt x="59385" y="226059"/>
                </a:lnTo>
                <a:lnTo>
                  <a:pt x="64706" y="228599"/>
                </a:lnTo>
                <a:lnTo>
                  <a:pt x="70180" y="231139"/>
                </a:lnTo>
                <a:lnTo>
                  <a:pt x="75818" y="233679"/>
                </a:lnTo>
                <a:lnTo>
                  <a:pt x="81597" y="236219"/>
                </a:lnTo>
                <a:lnTo>
                  <a:pt x="87528" y="238759"/>
                </a:lnTo>
                <a:lnTo>
                  <a:pt x="1867827" y="238759"/>
                </a:lnTo>
                <a:lnTo>
                  <a:pt x="1869795" y="237489"/>
                </a:lnTo>
                <a:lnTo>
                  <a:pt x="1871726" y="237489"/>
                </a:lnTo>
                <a:lnTo>
                  <a:pt x="1873618" y="236219"/>
                </a:lnTo>
                <a:lnTo>
                  <a:pt x="1875497" y="236219"/>
                </a:lnTo>
                <a:lnTo>
                  <a:pt x="1877339" y="234949"/>
                </a:lnTo>
                <a:lnTo>
                  <a:pt x="1879155" y="234949"/>
                </a:lnTo>
                <a:lnTo>
                  <a:pt x="1880946" y="233679"/>
                </a:lnTo>
                <a:lnTo>
                  <a:pt x="1884451" y="232409"/>
                </a:lnTo>
                <a:lnTo>
                  <a:pt x="1886165" y="231139"/>
                </a:lnTo>
                <a:lnTo>
                  <a:pt x="1887867" y="231139"/>
                </a:lnTo>
                <a:lnTo>
                  <a:pt x="1891182" y="228599"/>
                </a:lnTo>
                <a:lnTo>
                  <a:pt x="1892808" y="228599"/>
                </a:lnTo>
                <a:lnTo>
                  <a:pt x="1897557" y="224789"/>
                </a:lnTo>
                <a:lnTo>
                  <a:pt x="1899094" y="224789"/>
                </a:lnTo>
                <a:lnTo>
                  <a:pt x="1923021" y="201929"/>
                </a:lnTo>
                <a:lnTo>
                  <a:pt x="1925624" y="199389"/>
                </a:lnTo>
                <a:lnTo>
                  <a:pt x="1928215" y="195579"/>
                </a:lnTo>
                <a:lnTo>
                  <a:pt x="1929498" y="194309"/>
                </a:lnTo>
                <a:lnTo>
                  <a:pt x="1934590" y="186689"/>
                </a:lnTo>
                <a:lnTo>
                  <a:pt x="1935860" y="184149"/>
                </a:lnTo>
                <a:lnTo>
                  <a:pt x="1997758" y="124459"/>
                </a:lnTo>
                <a:lnTo>
                  <a:pt x="1952434" y="124459"/>
                </a:lnTo>
                <a:lnTo>
                  <a:pt x="1952472" y="123189"/>
                </a:lnTo>
                <a:lnTo>
                  <a:pt x="1952878" y="121919"/>
                </a:lnTo>
                <a:lnTo>
                  <a:pt x="1952828" y="114299"/>
                </a:lnTo>
                <a:lnTo>
                  <a:pt x="1952332" y="107949"/>
                </a:lnTo>
                <a:lnTo>
                  <a:pt x="1951964" y="105409"/>
                </a:lnTo>
                <a:lnTo>
                  <a:pt x="1951520" y="101599"/>
                </a:lnTo>
                <a:lnTo>
                  <a:pt x="1950986" y="99059"/>
                </a:lnTo>
                <a:lnTo>
                  <a:pt x="1950377" y="96519"/>
                </a:lnTo>
                <a:lnTo>
                  <a:pt x="1949703" y="93979"/>
                </a:lnTo>
                <a:lnTo>
                  <a:pt x="1948941" y="90169"/>
                </a:lnTo>
                <a:lnTo>
                  <a:pt x="1948103" y="87629"/>
                </a:lnTo>
                <a:lnTo>
                  <a:pt x="1947202" y="85089"/>
                </a:lnTo>
                <a:lnTo>
                  <a:pt x="1946224" y="82549"/>
                </a:lnTo>
                <a:lnTo>
                  <a:pt x="1945182" y="78739"/>
                </a:lnTo>
                <a:lnTo>
                  <a:pt x="1925510" y="45719"/>
                </a:lnTo>
                <a:lnTo>
                  <a:pt x="1923567" y="44449"/>
                </a:lnTo>
                <a:lnTo>
                  <a:pt x="1921560" y="41909"/>
                </a:lnTo>
                <a:lnTo>
                  <a:pt x="1919503" y="39369"/>
                </a:lnTo>
                <a:lnTo>
                  <a:pt x="1917407" y="38099"/>
                </a:lnTo>
                <a:lnTo>
                  <a:pt x="1915236" y="35559"/>
                </a:lnTo>
                <a:lnTo>
                  <a:pt x="1913026" y="33019"/>
                </a:lnTo>
                <a:lnTo>
                  <a:pt x="1910765" y="31749"/>
                </a:lnTo>
                <a:lnTo>
                  <a:pt x="1908454" y="29209"/>
                </a:lnTo>
                <a:lnTo>
                  <a:pt x="1906092" y="27939"/>
                </a:lnTo>
                <a:lnTo>
                  <a:pt x="1903679" y="25399"/>
                </a:lnTo>
                <a:lnTo>
                  <a:pt x="1898713" y="22859"/>
                </a:lnTo>
                <a:lnTo>
                  <a:pt x="1871357" y="8889"/>
                </a:lnTo>
                <a:lnTo>
                  <a:pt x="1865439" y="6349"/>
                </a:lnTo>
                <a:close/>
              </a:path>
              <a:path w="2045335" h="243839">
                <a:moveTo>
                  <a:pt x="2045169" y="78739"/>
                </a:moveTo>
                <a:lnTo>
                  <a:pt x="1952891" y="124459"/>
                </a:lnTo>
                <a:lnTo>
                  <a:pt x="1997758" y="124459"/>
                </a:lnTo>
                <a:lnTo>
                  <a:pt x="2045169" y="78739"/>
                </a:lnTo>
                <a:close/>
              </a:path>
              <a:path w="2045335" h="243839">
                <a:moveTo>
                  <a:pt x="1856308" y="3809"/>
                </a:moveTo>
                <a:lnTo>
                  <a:pt x="96646" y="3809"/>
                </a:lnTo>
                <a:lnTo>
                  <a:pt x="90538" y="6349"/>
                </a:lnTo>
                <a:lnTo>
                  <a:pt x="1862429" y="6349"/>
                </a:lnTo>
                <a:lnTo>
                  <a:pt x="1856308" y="3809"/>
                </a:lnTo>
                <a:close/>
              </a:path>
              <a:path w="2045335" h="243839">
                <a:moveTo>
                  <a:pt x="1850072" y="2539"/>
                </a:moveTo>
                <a:lnTo>
                  <a:pt x="102882" y="2539"/>
                </a:lnTo>
                <a:lnTo>
                  <a:pt x="99758" y="3809"/>
                </a:lnTo>
                <a:lnTo>
                  <a:pt x="1853209" y="3809"/>
                </a:lnTo>
                <a:lnTo>
                  <a:pt x="1850072" y="2539"/>
                </a:lnTo>
                <a:close/>
              </a:path>
              <a:path w="2045335" h="243839">
                <a:moveTo>
                  <a:pt x="1843722" y="1269"/>
                </a:moveTo>
                <a:lnTo>
                  <a:pt x="109232" y="1269"/>
                </a:lnTo>
                <a:lnTo>
                  <a:pt x="106044" y="2539"/>
                </a:lnTo>
                <a:lnTo>
                  <a:pt x="1846910" y="2539"/>
                </a:lnTo>
                <a:lnTo>
                  <a:pt x="1843722" y="1269"/>
                </a:lnTo>
                <a:close/>
              </a:path>
              <a:path w="2045335" h="243839">
                <a:moveTo>
                  <a:pt x="1830730" y="0"/>
                </a:moveTo>
                <a:lnTo>
                  <a:pt x="122237" y="0"/>
                </a:lnTo>
                <a:lnTo>
                  <a:pt x="118948" y="1269"/>
                </a:lnTo>
                <a:lnTo>
                  <a:pt x="1834006" y="1269"/>
                </a:lnTo>
                <a:lnTo>
                  <a:pt x="1830730" y="0"/>
                </a:lnTo>
                <a:close/>
              </a:path>
            </a:pathLst>
          </a:custGeom>
          <a:solidFill>
            <a:srgbClr val="D4E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287395" y="4940935"/>
            <a:ext cx="6087110" cy="9601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063750">
              <a:lnSpc>
                <a:spcPct val="100000"/>
              </a:lnSpc>
              <a:spcBef>
                <a:spcPts val="90"/>
              </a:spcBef>
            </a:pPr>
            <a:r>
              <a:rPr sz="2800" b="1" spc="-10">
                <a:solidFill>
                  <a:srgbClr val="7030A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桃</a:t>
            </a:r>
            <a:r>
              <a:rPr sz="2800" b="1" spc="-5">
                <a:solidFill>
                  <a:srgbClr val="7030A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树</a:t>
            </a:r>
            <a:r>
              <a:rPr sz="2800" b="1" spc="-5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sz="2800" b="1" spc="-5">
                <a:solidFill>
                  <a:srgbClr val="7030A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梨树</a:t>
            </a:r>
            <a:r>
              <a:rPr sz="2800" b="1" spc="-10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一</a:t>
            </a:r>
            <a:r>
              <a:rPr sz="2800" b="1" spc="-5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共有多少棵</a:t>
            </a:r>
            <a:r>
              <a:rPr sz="2800" b="1" spc="-630">
                <a:solidFill>
                  <a:srgbClr val="231F2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？</a:t>
            </a:r>
            <a:endParaRPr sz="2400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endParaRPr sz="14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67080" y="4869180"/>
            <a:ext cx="442277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你能整理出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解决这一问题</a:t>
            </a:r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需要的条件吗？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14" grpId="1"/>
      <p:bldP spid="20" grpId="0" bldLvl="0" animBg="1"/>
      <p:bldP spid="20" grpId="1" animBg="1"/>
      <p:bldP spid="3" grpId="0" bldLvl="0" animBg="1"/>
      <p:bldP spid="3" grpId="1" animBg="1"/>
      <p:bldP spid="21" grpId="0"/>
      <p:bldP spid="21" grpId="1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-187" y="0"/>
            <a:ext cx="3168353" cy="2445659"/>
            <a:chOff x="-15427" y="0"/>
            <a:chExt cx="3168353" cy="2445659"/>
          </a:xfrm>
        </p:grpSpPr>
        <p:grpSp>
          <p:nvGrpSpPr>
            <p:cNvPr id="10" name="组合 9"/>
            <p:cNvGrpSpPr/>
            <p:nvPr/>
          </p:nvGrpSpPr>
          <p:grpSpPr>
            <a:xfrm>
              <a:off x="-15427" y="0"/>
              <a:ext cx="3168353" cy="2445659"/>
              <a:chOff x="-108522" y="-24771"/>
              <a:chExt cx="3168353" cy="2445659"/>
            </a:xfrm>
          </p:grpSpPr>
          <p:sp>
            <p:nvSpPr>
              <p:cNvPr id="11" name="直角三角形 10"/>
              <p:cNvSpPr/>
              <p:nvPr/>
            </p:nvSpPr>
            <p:spPr>
              <a:xfrm rot="5400000">
                <a:off x="174946" y="-283468"/>
                <a:ext cx="2420888" cy="2987824"/>
              </a:xfrm>
              <a:prstGeom prst="rtTriangle">
                <a:avLst/>
              </a:prstGeom>
              <a:ln>
                <a:solidFill>
                  <a:srgbClr val="08BEB5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直角三角形 11"/>
              <p:cNvSpPr/>
              <p:nvPr/>
            </p:nvSpPr>
            <p:spPr>
              <a:xfrm rot="5400000">
                <a:off x="625251" y="-758544"/>
                <a:ext cx="1700808" cy="3168353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椭圆 12"/>
            <p:cNvSpPr/>
            <p:nvPr/>
          </p:nvSpPr>
          <p:spPr>
            <a:xfrm>
              <a:off x="1187624" y="476672"/>
              <a:ext cx="998530" cy="99853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1338419" y="627467"/>
              <a:ext cx="696939" cy="696939"/>
            </a:xfrm>
            <a:prstGeom prst="ellipse">
              <a:avLst/>
            </a:prstGeom>
            <a:solidFill>
              <a:srgbClr val="08BE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47" name="圆角矩形标注 20"/>
          <p:cNvSpPr/>
          <p:nvPr/>
        </p:nvSpPr>
        <p:spPr>
          <a:xfrm>
            <a:off x="2575560" y="332740"/>
            <a:ext cx="4662805" cy="951865"/>
          </a:xfrm>
          <a:prstGeom prst="wedgeRoundRectCallout">
            <a:avLst>
              <a:gd name="adj1" fmla="val 50273"/>
              <a:gd name="adj2" fmla="val 2809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>
            <a:solidFill>
              <a:srgbClr val="8064A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第二步：整理条件</a:t>
            </a:r>
          </a:p>
        </p:txBody>
      </p:sp>
      <p:sp>
        <p:nvSpPr>
          <p:cNvPr id="3" name="TextBox 7"/>
          <p:cNvSpPr txBox="1"/>
          <p:nvPr/>
        </p:nvSpPr>
        <p:spPr>
          <a:xfrm>
            <a:off x="2050415" y="1484630"/>
            <a:ext cx="90906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/>
              <a:t>你能想办法在学习单上整理条件吗？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07035" y="2420620"/>
            <a:ext cx="11413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、理一理：独立把</a:t>
            </a: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需要的条件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整理进表格中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07035" y="3573145"/>
            <a:ext cx="109093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、说一说：和组员说一说你是如何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选择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条件并整理的；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07035" y="5085080"/>
            <a:ext cx="109093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、选一选：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选择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一名代表上台将条件填入表格；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ldLvl="0" animBg="1"/>
      <p:bldP spid="3" grpId="0"/>
      <p:bldP spid="2" grpId="0"/>
      <p:bldP spid="2" grpId="1"/>
      <p:bldP spid="4" grpId="0"/>
      <p:bldP spid="4" grpId="1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1" name="圆角矩形标注 29"/>
          <p:cNvSpPr/>
          <p:nvPr/>
        </p:nvSpPr>
        <p:spPr>
          <a:xfrm>
            <a:off x="2439670" y="760730"/>
            <a:ext cx="5327650" cy="939800"/>
          </a:xfrm>
          <a:prstGeom prst="wedgeRoundRectCallout">
            <a:avLst>
              <a:gd name="adj1" fmla="val -21157"/>
              <a:gd name="adj2" fmla="val 4464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>
            <a:solidFill>
              <a:srgbClr val="8064A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第三步：分析数量关系</a:t>
            </a:r>
          </a:p>
        </p:txBody>
      </p:sp>
      <p:sp>
        <p:nvSpPr>
          <p:cNvPr id="9257" name="矩形 7215"/>
          <p:cNvSpPr/>
          <p:nvPr/>
        </p:nvSpPr>
        <p:spPr>
          <a:xfrm>
            <a:off x="11334750" y="5199063"/>
            <a:ext cx="3098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zh-CN" altLang="en-US" sz="28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-187" y="0"/>
            <a:ext cx="3168353" cy="2445659"/>
            <a:chOff x="-15427" y="0"/>
            <a:chExt cx="3168353" cy="2445659"/>
          </a:xfrm>
        </p:grpSpPr>
        <p:grpSp>
          <p:nvGrpSpPr>
            <p:cNvPr id="10" name="组合 9"/>
            <p:cNvGrpSpPr/>
            <p:nvPr/>
          </p:nvGrpSpPr>
          <p:grpSpPr>
            <a:xfrm>
              <a:off x="-15427" y="0"/>
              <a:ext cx="3168353" cy="2445659"/>
              <a:chOff x="-108522" y="-24771"/>
              <a:chExt cx="3168353" cy="2445659"/>
            </a:xfrm>
          </p:grpSpPr>
          <p:sp>
            <p:nvSpPr>
              <p:cNvPr id="11" name="直角三角形 10"/>
              <p:cNvSpPr/>
              <p:nvPr/>
            </p:nvSpPr>
            <p:spPr>
              <a:xfrm rot="5400000">
                <a:off x="174946" y="-283468"/>
                <a:ext cx="2420888" cy="2987824"/>
              </a:xfrm>
              <a:prstGeom prst="rtTriangle">
                <a:avLst/>
              </a:prstGeom>
              <a:ln>
                <a:solidFill>
                  <a:srgbClr val="08BEB5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直角三角形 11"/>
              <p:cNvSpPr/>
              <p:nvPr/>
            </p:nvSpPr>
            <p:spPr>
              <a:xfrm rot="5400000">
                <a:off x="625251" y="-758544"/>
                <a:ext cx="1700808" cy="3168353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椭圆 12"/>
            <p:cNvSpPr/>
            <p:nvPr/>
          </p:nvSpPr>
          <p:spPr>
            <a:xfrm>
              <a:off x="1187624" y="476672"/>
              <a:ext cx="998530" cy="99853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1338419" y="627467"/>
              <a:ext cx="696939" cy="696939"/>
            </a:xfrm>
            <a:prstGeom prst="ellipse">
              <a:avLst/>
            </a:prstGeom>
            <a:solidFill>
              <a:srgbClr val="08BE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415415" y="2060575"/>
            <a:ext cx="903859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3600" b="1" spc="-1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问题：</a:t>
            </a:r>
            <a:r>
              <a:rPr sz="3600" b="1" spc="-1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桃</a:t>
            </a:r>
            <a:r>
              <a:rPr sz="3600" b="1" spc="-5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树</a:t>
            </a:r>
            <a:r>
              <a:rPr sz="3600" b="1" spc="-5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和</a:t>
            </a:r>
            <a:r>
              <a:rPr sz="3600" b="1" spc="-5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梨树</a:t>
            </a:r>
            <a:r>
              <a:rPr sz="3600" b="1" spc="-1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一</a:t>
            </a:r>
            <a:r>
              <a:rPr sz="3600" b="1" spc="-5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共</a:t>
            </a:r>
            <a:r>
              <a:rPr sz="3600" b="1" spc="-5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有多少棵</a:t>
            </a:r>
            <a:r>
              <a:rPr sz="3600" b="1" spc="-63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？</a:t>
            </a:r>
            <a:endParaRPr lang="zh-CN" altLang="en-US" sz="3600" b="1" spc="-630">
              <a:solidFill>
                <a:srgbClr val="231F2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31765" y="3068955"/>
            <a:ext cx="8655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rgbClr val="7030A0"/>
                </a:solidFill>
              </a:rPr>
              <a:t>＋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927350" y="3068955"/>
            <a:ext cx="24999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chemeClr val="tx1"/>
                </a:solidFill>
              </a:rPr>
              <a:t>桃树棵树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951855" y="3065780"/>
            <a:ext cx="24999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chemeClr val="tx1"/>
                </a:solidFill>
              </a:rPr>
              <a:t>梨树棵树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399780" y="3065780"/>
            <a:ext cx="27051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chemeClr val="tx1"/>
                </a:solidFill>
              </a:rPr>
              <a:t>＝总棵树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1" grpId="0" animBg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4" grpId="0"/>
      <p:bldP spid="1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-187" y="0"/>
            <a:ext cx="3168353" cy="2445659"/>
            <a:chOff x="-15427" y="0"/>
            <a:chExt cx="3168353" cy="2445659"/>
          </a:xfrm>
        </p:grpSpPr>
        <p:grpSp>
          <p:nvGrpSpPr>
            <p:cNvPr id="10" name="组合 9"/>
            <p:cNvGrpSpPr/>
            <p:nvPr/>
          </p:nvGrpSpPr>
          <p:grpSpPr>
            <a:xfrm>
              <a:off x="-15427" y="0"/>
              <a:ext cx="3168353" cy="2445659"/>
              <a:chOff x="-108522" y="-24771"/>
              <a:chExt cx="3168353" cy="2445659"/>
            </a:xfrm>
          </p:grpSpPr>
          <p:sp>
            <p:nvSpPr>
              <p:cNvPr id="11" name="直角三角形 10"/>
              <p:cNvSpPr/>
              <p:nvPr/>
            </p:nvSpPr>
            <p:spPr>
              <a:xfrm rot="5400000">
                <a:off x="174946" y="-283468"/>
                <a:ext cx="2420888" cy="2987824"/>
              </a:xfrm>
              <a:prstGeom prst="rtTriangle">
                <a:avLst/>
              </a:prstGeom>
              <a:ln>
                <a:solidFill>
                  <a:srgbClr val="08BEB5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直角三角形 11"/>
              <p:cNvSpPr/>
              <p:nvPr/>
            </p:nvSpPr>
            <p:spPr>
              <a:xfrm rot="5400000">
                <a:off x="625251" y="-758544"/>
                <a:ext cx="1700808" cy="3168353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椭圆 12"/>
            <p:cNvSpPr/>
            <p:nvPr/>
          </p:nvSpPr>
          <p:spPr>
            <a:xfrm>
              <a:off x="1187624" y="476672"/>
              <a:ext cx="998530" cy="99853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1338419" y="627467"/>
              <a:ext cx="696939" cy="696939"/>
            </a:xfrm>
            <a:prstGeom prst="ellipse">
              <a:avLst/>
            </a:prstGeom>
            <a:solidFill>
              <a:srgbClr val="08BE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191" name="圆角矩形标注 29"/>
          <p:cNvSpPr/>
          <p:nvPr/>
        </p:nvSpPr>
        <p:spPr>
          <a:xfrm>
            <a:off x="2595880" y="627380"/>
            <a:ext cx="5327650" cy="939800"/>
          </a:xfrm>
          <a:prstGeom prst="wedgeRoundRectCallout">
            <a:avLst>
              <a:gd name="adj1" fmla="val -21157"/>
              <a:gd name="adj2" fmla="val 4464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>
            <a:solidFill>
              <a:srgbClr val="8064A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第四步：列式计算并检验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351405" y="2493010"/>
            <a:ext cx="24999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chemeClr val="tx1"/>
                </a:solidFill>
              </a:rPr>
              <a:t>桃树棵树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655820" y="2493010"/>
            <a:ext cx="8655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rgbClr val="7030A0"/>
                </a:solidFill>
              </a:rPr>
              <a:t>＋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160010" y="2493010"/>
            <a:ext cx="24999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chemeClr val="tx1"/>
                </a:solidFill>
              </a:rPr>
              <a:t>梨树棵树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392035" y="2493010"/>
            <a:ext cx="27051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chemeClr val="tx1"/>
                </a:solidFill>
              </a:rPr>
              <a:t>＝总棵树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95325" y="3670935"/>
            <a:ext cx="109093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算一算：根据数量关系列式解决问题；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95325" y="4725035"/>
            <a:ext cx="109093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想一想：思考可以如何检验结果；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7" grpId="0"/>
      <p:bldP spid="7" grpId="1"/>
      <p:bldP spid="9" grpId="0"/>
      <p:bldP spid="9" grpId="1"/>
      <p:bldP spid="14" grpId="0"/>
      <p:bldP spid="14" grpId="1"/>
      <p:bldP spid="5" grpId="0"/>
      <p:bldP spid="5" grpId="1"/>
      <p:bldP spid="2" grpId="0"/>
      <p:bldP spid="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OTQ2NzBkNDRmNjQ3OWU3MWIzZWE3MWYwZDY4YjBlOG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81.55,&quot;left&quot;:139.15,&quot;top&quot;:169.2,&quot;width&quot;:449.4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81.55,&quot;left&quot;:139.15,&quot;top&quot;:169.2,&quot;width&quot;:449.4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3ddbc87-5e72-49f3-bea3-fa6db412d5bc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81.55,&quot;left&quot;:139.15,&quot;top&quot;:169.2,&quot;width&quot;:449.4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81.55,&quot;left&quot;:139.15,&quot;top&quot;:169.2,&quot;width&quot;:449.4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81.55,&quot;left&quot;:139.15,&quot;top&quot;:169.2,&quot;width&quot;:449.4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81.55,&quot;left&quot;:139.15,&quot;top&quot;:169.2,&quot;width&quot;:449.4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81.55,&quot;left&quot;:139.15,&quot;top&quot;:169.2,&quot;width&quot;:449.4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81.55,&quot;left&quot;:139.15,&quot;top&quot;:169.2,&quot;width&quot;:449.4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81.55,&quot;left&quot;:139.15,&quot;top&quot;:169.2,&quot;width&quot;:449.4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81.55,&quot;left&quot;:139.15,&quot;top&quot;:169.2,&quot;width&quot;:449.4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394</Words>
  <Application>Microsoft Office PowerPoint</Application>
  <PresentationFormat>宽屏</PresentationFormat>
  <Paragraphs>68</Paragraphs>
  <Slides>13</Slides>
  <Notes>1</Notes>
  <HiddenSlides>0</HiddenSlides>
  <MMClips>4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华文隶书</vt:lpstr>
      <vt:lpstr>华文新魏</vt:lpstr>
      <vt:lpstr>楷体</vt:lpstr>
      <vt:lpstr>宋体</vt:lpstr>
      <vt:lpstr>微软雅黑</vt:lpstr>
      <vt:lpstr>Arial</vt:lpstr>
      <vt:lpstr>Calibri</vt:lpstr>
      <vt:lpstr>Tahoma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a17368700608@outlook.com</cp:lastModifiedBy>
  <cp:revision>10</cp:revision>
  <cp:lastPrinted>2022-12-09T22:37:00Z</cp:lastPrinted>
  <dcterms:created xsi:type="dcterms:W3CDTF">2022-12-09T22:37:00Z</dcterms:created>
  <dcterms:modified xsi:type="dcterms:W3CDTF">2024-11-17T11:35:08Z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5CB44C32891C4606A7E0700B7196AB56_13</vt:lpwstr>
  </property>
  <property fmtid="{D5CDD505-2E9C-101B-9397-08002B2CF9AE}" pid="7" name="KSOProductBuildVer">
    <vt:lpwstr>2052-12.1.0.18912</vt:lpwstr>
  </property>
</Properties>
</file>