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2" r:id="rId3"/>
  </p:sldMasterIdLst>
  <p:notesMasterIdLst>
    <p:notesMasterId r:id="rId12"/>
  </p:notesMasterIdLst>
  <p:sldIdLst>
    <p:sldId id="404" r:id="rId4"/>
    <p:sldId id="442" r:id="rId5"/>
    <p:sldId id="441" r:id="rId6"/>
    <p:sldId id="443" r:id="rId7"/>
    <p:sldId id="444" r:id="rId8"/>
    <p:sldId id="445" r:id="rId9"/>
    <p:sldId id="379" r:id="rId10"/>
    <p:sldId id="380" r:id="rId11"/>
    <p:sldId id="384" r:id="rId13"/>
    <p:sldId id="416" r:id="rId14"/>
    <p:sldId id="417" r:id="rId15"/>
    <p:sldId id="412" r:id="rId16"/>
    <p:sldId id="382" r:id="rId17"/>
    <p:sldId id="385" r:id="rId18"/>
    <p:sldId id="419" r:id="rId19"/>
    <p:sldId id="420" r:id="rId20"/>
    <p:sldId id="413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5" r:id="rId29"/>
    <p:sldId id="397" r:id="rId30"/>
    <p:sldId id="401" r:id="rId31"/>
    <p:sldId id="399" r:id="rId32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用户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3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/>
    <p:restoredTop sz="94588"/>
  </p:normalViewPr>
  <p:slideViewPr>
    <p:cSldViewPr snapToGrid="0" snapToObjects="1" showGuides="1">
      <p:cViewPr varScale="1">
        <p:scale>
          <a:sx n="84" d="100"/>
          <a:sy n="84" d="100"/>
        </p:scale>
        <p:origin x="-342" y="-78"/>
      </p:cViewPr>
      <p:guideLst>
        <p:guide orient="horz" pos="2160"/>
        <p:guide pos="3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7" Type="http://schemas.openxmlformats.org/officeDocument/2006/relationships/tags" Target="tags/tag1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169C1-DBAF-614D-A9AF-E94E2EE7D66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B92D4-2B3C-0A46-B690-385042EBC68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7D4D3-E921-4743-A385-F5A5B70FCC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7D4D3-E921-4743-A385-F5A5B70FCC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7D4D3-E921-4743-A385-F5A5B70FCC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7D4D3-E921-4743-A385-F5A5B70FCC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7D4D3-E921-4743-A385-F5A5B70FCC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7D4D3-E921-4743-A385-F5A5B70FCC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7D4D3-E921-4743-A385-F5A5B70FCC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7D4D3-E921-4743-A385-F5A5B70FCC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7D4D3-E921-4743-A385-F5A5B70FCC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7D4D3-E921-4743-A385-F5A5B70FCC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7D4D3-E921-4743-A385-F5A5B70FCC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7D4D3-E921-4743-A385-F5A5B70FCC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7D4D3-E921-4743-A385-F5A5B70FCC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7D4D3-E921-4743-A385-F5A5B70FCC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7D4D3-E921-4743-A385-F5A5B70FCC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948A8-E62A-4199-B06F-0A24656FAEF9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5CC54-B794-4C8B-B14D-0ED0E0A3187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66745" y="1912620"/>
            <a:ext cx="58597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8000" b="1" kern="8400" spc="8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8000" b="1" kern="8400" spc="84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标题 7"/>
          <p:cNvSpPr txBox="1"/>
          <p:nvPr/>
        </p:nvSpPr>
        <p:spPr>
          <a:xfrm>
            <a:off x="1422613" y="3556000"/>
            <a:ext cx="9121210" cy="1367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 </a:t>
            </a:r>
            <a:endParaRPr kumimoji="0" lang="zh-CN" altLang="en-US" sz="6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44763" y="786130"/>
            <a:ext cx="7779665" cy="132588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                         </a:t>
            </a:r>
            <a:br>
              <a:rPr lang="en-US" altLang="zh-CN" dirty="0"/>
            </a:br>
            <a:r>
              <a:rPr lang="en-US" altLang="zh-CN" dirty="0"/>
              <a:t>       </a:t>
            </a:r>
            <a:r>
              <a:rPr lang="zh-CN" altLang="en-US" sz="4800" b="1" kern="8400" spc="840" dirty="0" smtClean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书戴嵩画牛</a:t>
            </a:r>
            <a:br>
              <a:rPr lang="en-US" altLang="zh-CN" sz="4800" b="1" kern="8400" spc="840" dirty="0" smtClean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</a:br>
            <a:endParaRPr lang="en-US" altLang="zh-CN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4295" y="2309383"/>
            <a:ext cx="9726295" cy="4476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0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蜀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中有杜处士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好书画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所宝以百数。有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戴嵩《牛》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一轴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尤所爱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锦囊玉轴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常以自随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36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36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一日曝书画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有一牧童见之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拊掌大笑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曰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：“此画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斗牛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也。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牛斗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力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在角，尾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搐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入两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股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间，今乃掉尾而斗，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谬矣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！”处士笑而然之。古语有云：“耕当问奴，织当问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婢。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”不可改也。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                 </a:t>
            </a:r>
            <a:endParaRPr lang="zh-CN" altLang="zh-CN" sz="3600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 fontAlgn="auto">
              <a:lnSpc>
                <a:spcPts val="5220"/>
              </a:lnSpc>
              <a:buNone/>
            </a:pPr>
            <a:r>
              <a:rPr lang="en-US" altLang="zh-CN" sz="4000" b="1" dirty="0">
                <a:latin typeface="楷体" panose="02010609060101010101" charset="-122"/>
                <a:ea typeface="楷体" panose="02010609060101010101" charset="-122"/>
              </a:rPr>
              <a:t>                          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endParaRPr lang="zh-CN" altLang="zh-CN" sz="3600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 fontAlgn="auto">
              <a:lnSpc>
                <a:spcPts val="5220"/>
              </a:lnSpc>
              <a:buNone/>
            </a:pPr>
            <a:r>
              <a:rPr lang="en-US" altLang="zh-CN" sz="4000" b="1" dirty="0" smtClean="0">
                <a:latin typeface="楷体" panose="02010609060101010101" charset="-122"/>
                <a:ea typeface="楷体" panose="02010609060101010101" charset="-122"/>
              </a:rPr>
              <a:t>                          </a:t>
            </a: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01208" y="786130"/>
            <a:ext cx="7779665" cy="132588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                         </a:t>
            </a:r>
            <a:br>
              <a:rPr lang="en-US" altLang="zh-CN" dirty="0"/>
            </a:br>
            <a:r>
              <a:rPr lang="en-US" altLang="zh-CN" dirty="0"/>
              <a:t>       </a:t>
            </a:r>
            <a:r>
              <a:rPr lang="zh-CN" altLang="en-US" sz="4800" b="1" kern="8400" spc="840" dirty="0" smtClean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书戴嵩画牛</a:t>
            </a:r>
            <a:br>
              <a:rPr lang="en-US" altLang="zh-CN" sz="4800" b="1" kern="8400" spc="840" dirty="0" smtClean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</a:br>
            <a:endParaRPr lang="en-US" altLang="zh-CN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4295" y="2309383"/>
            <a:ext cx="9913349" cy="4476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0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蜀中有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杜处士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好书画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所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宝以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百数。有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戴嵩《牛》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一轴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尤所爱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锦囊玉轴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常以自随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36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36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一日曝书画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有一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牧童见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之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拊掌大笑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曰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：“此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画斗牛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也。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牛斗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力在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角，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尾搐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入两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股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间，今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乃掉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尾而斗，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谬矣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！”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处士笑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而然之。古语有云：“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耕当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问奴，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织当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问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婢。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”不可改也。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                 </a:t>
            </a:r>
            <a:endParaRPr lang="zh-CN" altLang="zh-CN" sz="36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 fontAlgn="auto">
              <a:lnSpc>
                <a:spcPts val="5220"/>
              </a:lnSpc>
              <a:buNone/>
            </a:pPr>
            <a:r>
              <a:rPr lang="en-US" altLang="zh-CN" sz="4000" b="1" dirty="0">
                <a:latin typeface="楷体" panose="02010609060101010101" charset="-122"/>
                <a:ea typeface="楷体" panose="02010609060101010101" charset="-122"/>
              </a:rPr>
              <a:t>                          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endParaRPr lang="zh-CN" altLang="zh-CN" sz="3600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 fontAlgn="auto">
              <a:lnSpc>
                <a:spcPts val="5220"/>
              </a:lnSpc>
              <a:buNone/>
            </a:pPr>
            <a:r>
              <a:rPr lang="en-US" altLang="zh-CN" sz="4000" b="1" dirty="0" smtClean="0">
                <a:latin typeface="楷体" panose="02010609060101010101" charset="-122"/>
                <a:ea typeface="楷体" panose="02010609060101010101" charset="-122"/>
              </a:rPr>
              <a:t>                          </a:t>
            </a: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2429" y="2286805"/>
            <a:ext cx="451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/</a:t>
            </a:r>
            <a:endParaRPr lang="zh-CN" altLang="en-US" sz="40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6553" y="2286805"/>
            <a:ext cx="451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/</a:t>
            </a:r>
            <a:endParaRPr lang="zh-CN" altLang="en-US" sz="40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3915" y="2286805"/>
            <a:ext cx="451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/</a:t>
            </a:r>
            <a:endParaRPr lang="zh-CN" altLang="en-US" sz="40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0209" y="2793148"/>
            <a:ext cx="451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/</a:t>
            </a:r>
            <a:endParaRPr lang="zh-CN" altLang="en-US" sz="40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8947" y="3361758"/>
            <a:ext cx="451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/</a:t>
            </a:r>
            <a:endParaRPr lang="zh-CN" altLang="en-US" sz="40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8012" y="3444589"/>
            <a:ext cx="451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/</a:t>
            </a:r>
            <a:endParaRPr lang="zh-CN" altLang="en-US" sz="40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7382" y="3410722"/>
            <a:ext cx="451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/</a:t>
            </a:r>
            <a:endParaRPr lang="zh-CN" altLang="en-US" sz="40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3683" y="3888844"/>
            <a:ext cx="451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/</a:t>
            </a:r>
            <a:endParaRPr lang="zh-CN" altLang="en-US" sz="40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2081" y="3926422"/>
            <a:ext cx="451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/</a:t>
            </a:r>
            <a:endParaRPr lang="zh-CN" altLang="en-US" sz="40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89488" y="3888844"/>
            <a:ext cx="451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/</a:t>
            </a:r>
            <a:endParaRPr lang="zh-CN" altLang="en-US" sz="40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49728" y="4385336"/>
            <a:ext cx="451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/</a:t>
            </a:r>
            <a:endParaRPr lang="zh-CN" altLang="en-US" sz="40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45205" y="4894573"/>
            <a:ext cx="451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/</a:t>
            </a:r>
            <a:endParaRPr lang="zh-CN" altLang="en-US" sz="40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65239" y="4919625"/>
            <a:ext cx="451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/</a:t>
            </a:r>
            <a:endParaRPr lang="zh-CN" altLang="en-US" sz="40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44094" y="989435"/>
            <a:ext cx="451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/</a:t>
            </a:r>
            <a:endParaRPr lang="zh-CN" altLang="en-US" sz="40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45067" y="1275644"/>
            <a:ext cx="10410261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同桌合作</a:t>
            </a:r>
            <a:r>
              <a:rPr lang="zh-CN" altLang="zh-CN" sz="4000" b="1" dirty="0" smtClean="0">
                <a:latin typeface="楷体" panose="02010609060101010101" charset="-122"/>
                <a:ea typeface="楷体" panose="02010609060101010101" charset="-122"/>
              </a:rPr>
              <a:t>：</a:t>
            </a:r>
            <a:endParaRPr lang="zh-CN" altLang="zh-CN" sz="40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b="1" dirty="0" smtClean="0"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借助注释，联系上下文理解难懂词句；</a:t>
            </a:r>
            <a:endParaRPr lang="zh-CN" altLang="zh-CN" sz="40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b="1" dirty="0" smtClean="0"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同桌两人互相说说课文的意思；</a:t>
            </a:r>
            <a:endParaRPr lang="zh-CN" altLang="zh-CN" sz="40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b="1" dirty="0" smtClean="0">
                <a:latin typeface="楷体" panose="02010609060101010101" charset="-122"/>
                <a:ea typeface="楷体" panose="02010609060101010101" charset="-122"/>
              </a:rPr>
              <a:t>3.</a:t>
            </a: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交流后仍有疑问的地方做上标记。</a:t>
            </a:r>
            <a:endParaRPr lang="zh-CN" altLang="zh-CN" sz="4000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67824" y="589915"/>
            <a:ext cx="7325995" cy="132588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                         </a:t>
            </a:r>
            <a:br>
              <a:rPr lang="en-US" altLang="zh-CN" dirty="0"/>
            </a:br>
            <a:r>
              <a:rPr lang="en-US" altLang="zh-CN" dirty="0"/>
              <a:t>       </a:t>
            </a:r>
            <a:r>
              <a:rPr lang="zh-CN" altLang="en-US" sz="4800" b="1" kern="8400" spc="840" dirty="0" smtClean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书戴嵩画牛</a:t>
            </a:r>
            <a:br>
              <a:rPr lang="en-US" altLang="zh-CN" sz="4800" b="1" kern="8400" spc="840" dirty="0" smtClean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</a:br>
            <a:endParaRPr lang="en-US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7763" y="1985645"/>
            <a:ext cx="10109835" cy="4184650"/>
          </a:xfrm>
        </p:spPr>
        <p:txBody>
          <a:bodyPr>
            <a:noAutofit/>
          </a:bodyPr>
          <a:lstStyle/>
          <a:p>
            <a:pPr marL="0" indent="0">
              <a:lnSpc>
                <a:spcPts val="5220"/>
              </a:lnSpc>
              <a:buNone/>
            </a:pP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蜀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中有杜处士，好书画，所宝以百数。有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戴嵩《牛》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一轴，尤所爱，锦囊玉轴，常以自随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36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ts val="5220"/>
              </a:lnSpc>
              <a:buNone/>
            </a:pPr>
            <a:r>
              <a:rPr lang="en-US" altLang="zh-CN" sz="36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一日曝书画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，有一牧童见之，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拊掌大笑，曰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：“此画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斗牛也。牛斗，力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在角，尾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搐入两股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间，今乃掉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尾而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斗，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谬矣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！”处士笑而然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之。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古语有云：“耕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当问奴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，织当问婢。”不可改也。</a:t>
            </a:r>
            <a:r>
              <a:rPr lang="en-US" altLang="zh-CN" sz="3600" b="1" dirty="0" smtClean="0">
                <a:latin typeface="楷体" panose="02010609060101010101" charset="-122"/>
                <a:ea typeface="楷体" panose="02010609060101010101" charset="-122"/>
              </a:rPr>
              <a:t>                          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87820" y="589915"/>
            <a:ext cx="7325995" cy="132588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                         </a:t>
            </a:r>
            <a:br>
              <a:rPr lang="en-US" altLang="zh-CN" dirty="0"/>
            </a:b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       </a:t>
            </a:r>
            <a:r>
              <a:rPr lang="zh-CN" altLang="en-US" sz="4800" b="1" kern="8400" spc="840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书戴嵩画牛</a:t>
            </a:r>
            <a:br>
              <a:rPr lang="en-US" altLang="zh-CN" sz="4800" b="1" kern="8400" spc="840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</a:br>
            <a:r>
              <a:rPr lang="en-US" altLang="zh-CN" sz="4800" b="1" kern="8400" spc="840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          </a:t>
            </a:r>
            <a:br>
              <a:rPr lang="zh-CN" altLang="en-US" sz="4800" b="1" kern="8400" spc="840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</a:br>
            <a:r>
              <a:rPr lang="zh-CN" altLang="en-US" sz="4800" b="1" kern="8400" spc="840" dirty="0" smtClean="0">
                <a:solidFill>
                  <a:srgbClr val="030303"/>
                </a:solidFill>
                <a:latin typeface="楷体" panose="02010609060101010101" charset="-122"/>
                <a:ea typeface="楷体" panose="02010609060101010101" charset="-122"/>
              </a:rPr>
              <a:t>             </a:t>
            </a:r>
            <a:endParaRPr lang="en-US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87053" y="1985645"/>
            <a:ext cx="10109835" cy="4184650"/>
          </a:xfrm>
        </p:spPr>
        <p:txBody>
          <a:bodyPr>
            <a:noAutofit/>
          </a:bodyPr>
          <a:lstStyle/>
          <a:p>
            <a:pPr marL="0" indent="0">
              <a:lnSpc>
                <a:spcPts val="5220"/>
              </a:lnSpc>
              <a:buNone/>
            </a:pP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蜀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中有杜处士，好书画，所宝以百数。有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戴嵩《牛》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一轴，尤所爱，锦囊玉轴，常以自随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3600" b="1" dirty="0" smtClean="0">
              <a:solidFill>
                <a:schemeClr val="bg1">
                  <a:lumMod val="8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ts val="5220"/>
              </a:lnSpc>
              <a:buNone/>
            </a:pPr>
            <a:r>
              <a:rPr lang="en-US" altLang="zh-CN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一日曝书画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，有一牧童见之，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拊掌大笑，曰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：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“此画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斗牛也。牛斗，力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在角，尾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搐入两股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间，今乃掉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尾而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斗，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谬矣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！”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处士笑而然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之。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古语有云：“耕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当问奴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，织当问婢。”不可改也。</a:t>
            </a:r>
            <a:r>
              <a:rPr lang="en-US" altLang="zh-CN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                      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3600" b="1" dirty="0">
              <a:solidFill>
                <a:schemeClr val="bg1">
                  <a:lumMod val="8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57155" y="589915"/>
            <a:ext cx="7325995" cy="132588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                         </a:t>
            </a:r>
            <a:br>
              <a:rPr lang="en-US" altLang="zh-CN" dirty="0"/>
            </a:b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       </a:t>
            </a:r>
            <a:r>
              <a:rPr lang="zh-CN" altLang="en-US" sz="4800" b="1" kern="8400" spc="840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书戴嵩画牛</a:t>
            </a:r>
            <a:br>
              <a:rPr lang="en-US" altLang="zh-CN" sz="4800" b="1" kern="8400" spc="840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</a:br>
            <a:endParaRPr lang="en-US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87053" y="1985645"/>
            <a:ext cx="10109835" cy="4184650"/>
          </a:xfrm>
        </p:spPr>
        <p:txBody>
          <a:bodyPr>
            <a:noAutofit/>
          </a:bodyPr>
          <a:lstStyle/>
          <a:p>
            <a:pPr marL="0" indent="0">
              <a:lnSpc>
                <a:spcPts val="5220"/>
              </a:lnSpc>
              <a:buNone/>
            </a:pP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蜀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中有杜处士，好书画，所宝以百数。有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戴嵩《牛》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一轴，尤所爱，锦囊玉轴，常以自随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3600" b="1" dirty="0" smtClean="0">
              <a:solidFill>
                <a:schemeClr val="bg1">
                  <a:lumMod val="8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ts val="5220"/>
              </a:lnSpc>
              <a:buNone/>
            </a:pPr>
            <a:r>
              <a:rPr lang="en-US" altLang="zh-CN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一日曝书画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，有一牧童见之，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拊掌大笑，曰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：“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此画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斗牛也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。牛斗，力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在角，尾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搐入两股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间，今乃掉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尾而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斗，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谬矣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！”处士笑而然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之。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古语有云：“耕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当问奴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，织当问婢。”不可改也。</a:t>
            </a:r>
            <a:r>
              <a:rPr lang="en-US" altLang="zh-CN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                      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3600" b="1" dirty="0">
              <a:solidFill>
                <a:schemeClr val="bg1">
                  <a:lumMod val="8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58756" y="589915"/>
            <a:ext cx="7325995" cy="132588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                         </a:t>
            </a:r>
            <a:br>
              <a:rPr lang="en-US" altLang="zh-CN" dirty="0"/>
            </a:b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       </a:t>
            </a:r>
            <a:r>
              <a:rPr lang="zh-CN" altLang="en-US" sz="4800" b="1" kern="8400" spc="840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书戴嵩画牛</a:t>
            </a:r>
            <a:br>
              <a:rPr lang="en-US" altLang="zh-CN" sz="4800" b="1" kern="8400" spc="840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</a:br>
            <a:r>
              <a:rPr lang="en-US" altLang="zh-CN" sz="4800" b="1" kern="8400" spc="840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          </a:t>
            </a:r>
            <a:br>
              <a:rPr lang="zh-CN" altLang="en-US" sz="4800" b="1" kern="8400" spc="840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</a:br>
            <a:r>
              <a:rPr lang="zh-CN" altLang="en-US" sz="4800" b="1" kern="8400" spc="840" dirty="0" smtClean="0">
                <a:solidFill>
                  <a:srgbClr val="030303"/>
                </a:solidFill>
                <a:latin typeface="楷体" panose="02010609060101010101" charset="-122"/>
                <a:ea typeface="楷体" panose="02010609060101010101" charset="-122"/>
              </a:rPr>
              <a:t>             </a:t>
            </a:r>
            <a:endParaRPr lang="en-US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87053" y="1985645"/>
            <a:ext cx="10109835" cy="4184650"/>
          </a:xfrm>
        </p:spPr>
        <p:txBody>
          <a:bodyPr>
            <a:noAutofit/>
          </a:bodyPr>
          <a:lstStyle/>
          <a:p>
            <a:pPr marL="0" indent="0">
              <a:lnSpc>
                <a:spcPts val="5220"/>
              </a:lnSpc>
              <a:buNone/>
            </a:pP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蜀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中有杜处士，好书画，所宝以百数。有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戴嵩《牛》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一轴，尤所爱，锦囊玉轴，常以自随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3600" b="1" dirty="0" smtClean="0">
              <a:solidFill>
                <a:schemeClr val="bg1">
                  <a:lumMod val="8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ts val="5220"/>
              </a:lnSpc>
              <a:buNone/>
            </a:pPr>
            <a:r>
              <a:rPr lang="en-US" altLang="zh-CN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一日曝书画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，有一牧童见之，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拊掌大笑，曰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：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“此画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斗牛也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？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牛斗，力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在角，尾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搐入两股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间，今乃掉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尾而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斗，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谬矣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！”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处士笑而然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之。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古语有云：“耕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当问奴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，织当问婢。”不可改也。</a:t>
            </a:r>
            <a:r>
              <a:rPr lang="en-US" altLang="zh-CN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                      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3600" b="1" dirty="0">
              <a:solidFill>
                <a:schemeClr val="bg1">
                  <a:lumMod val="8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1832" y="786130"/>
            <a:ext cx="7779665" cy="132588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                         </a:t>
            </a:r>
            <a:br>
              <a:rPr lang="en-US" altLang="zh-CN" dirty="0"/>
            </a:br>
            <a:r>
              <a:rPr lang="en-US" altLang="zh-CN" dirty="0"/>
              <a:t>       </a:t>
            </a:r>
            <a:r>
              <a:rPr lang="zh-CN" altLang="en-US" sz="4800" b="1" kern="8400" spc="840" dirty="0" smtClean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书戴嵩画牛</a:t>
            </a:r>
            <a:br>
              <a:rPr lang="en-US" altLang="zh-CN" sz="4800" b="1" kern="8400" spc="840" dirty="0" smtClean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</a:br>
            <a:endParaRPr lang="en-US" altLang="zh-CN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4295" y="2309383"/>
            <a:ext cx="9726295" cy="4476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0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蜀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中有杜处士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好书画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所宝以百数。有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戴嵩《牛》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一轴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尤所爱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锦囊玉轴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常以自随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36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36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一日曝书画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有一牧童见之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拊掌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大笑曰：“此画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斗牛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也。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牛斗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力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在角，尾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搐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入两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股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间，今乃掉尾而斗，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谬矣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！”处士笑而然之。古语有云：“耕当问奴，织当问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婢。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”不可改也。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                 </a:t>
            </a:r>
            <a:endParaRPr lang="zh-CN" altLang="zh-CN" sz="3600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 fontAlgn="auto">
              <a:lnSpc>
                <a:spcPts val="5220"/>
              </a:lnSpc>
              <a:buNone/>
            </a:pPr>
            <a:r>
              <a:rPr lang="en-US" altLang="zh-CN" sz="4000" b="1" dirty="0">
                <a:latin typeface="楷体" panose="02010609060101010101" charset="-122"/>
                <a:ea typeface="楷体" panose="02010609060101010101" charset="-122"/>
              </a:rPr>
              <a:t>                          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endParaRPr lang="zh-CN" altLang="zh-CN" sz="3600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 fontAlgn="auto">
              <a:lnSpc>
                <a:spcPts val="5220"/>
              </a:lnSpc>
              <a:buNone/>
            </a:pPr>
            <a:r>
              <a:rPr lang="en-US" altLang="zh-CN" sz="4000" b="1" dirty="0" smtClean="0">
                <a:latin typeface="楷体" panose="02010609060101010101" charset="-122"/>
                <a:ea typeface="楷体" panose="02010609060101010101" charset="-122"/>
              </a:rPr>
              <a:t>                          </a:t>
            </a: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45067" y="1150378"/>
            <a:ext cx="11074400" cy="4339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4000" b="1" dirty="0" smtClean="0">
                <a:latin typeface="楷体" panose="02010609060101010101" charset="-122"/>
                <a:ea typeface="楷体" panose="02010609060101010101" charset="-122"/>
              </a:rPr>
              <a:t>学习提示：</a:t>
            </a:r>
            <a:endParaRPr lang="zh-CN" altLang="zh-CN" sz="40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 smtClean="0"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默读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课文，用“——”划出写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杜处士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的句子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；</a:t>
            </a:r>
            <a:endParaRPr lang="en-US" altLang="zh-CN" sz="36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 smtClean="0"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用“∽∽∽”划出写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牧童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的句子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；</a:t>
            </a:r>
            <a:endParaRPr lang="en-US" altLang="zh-CN" sz="36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 smtClean="0">
                <a:latin typeface="楷体" panose="02010609060101010101" charset="-122"/>
                <a:ea typeface="楷体" panose="02010609060101010101" charset="-122"/>
              </a:rPr>
              <a:t>3.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分别用文中的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一个词语概括他们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对</a:t>
            </a:r>
            <a:r>
              <a:rPr lang="en-US" altLang="zh-CN" sz="3600" b="1" dirty="0" smtClean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斗牛图</a:t>
            </a:r>
            <a:r>
              <a:rPr lang="en-US" altLang="zh-CN" sz="3600" b="1" dirty="0" smtClean="0"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的不同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态度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zh-CN" sz="3600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02311" y="589915"/>
            <a:ext cx="7325995" cy="132588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                         </a:t>
            </a:r>
            <a:br>
              <a:rPr lang="en-US" altLang="zh-CN" dirty="0"/>
            </a:br>
            <a:r>
              <a:rPr lang="en-US" altLang="zh-CN" dirty="0"/>
              <a:t>       </a:t>
            </a:r>
            <a:r>
              <a:rPr lang="zh-CN" altLang="en-US" sz="4800" b="1" kern="8400" spc="840" dirty="0" smtClean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zh-CN" altLang="en-US" sz="4800" b="1" kern="8400" spc="840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书戴嵩画牛</a:t>
            </a:r>
            <a:br>
              <a:rPr lang="en-US" altLang="zh-CN" sz="4800" b="1" kern="8400" spc="840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</a:br>
            <a:r>
              <a:rPr lang="en-US" altLang="zh-CN" sz="4800" b="1" kern="8400" spc="840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          </a:t>
            </a:r>
            <a:br>
              <a:rPr lang="zh-CN" altLang="en-US" sz="4800" b="1" kern="8400" spc="840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</a:br>
            <a:r>
              <a:rPr lang="zh-CN" altLang="en-US" sz="4800" b="1" kern="8400" spc="840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         </a:t>
            </a:r>
            <a:endParaRPr lang="en-US" altLang="zh-CN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3175" y="1985645"/>
            <a:ext cx="10109835" cy="4184650"/>
          </a:xfrm>
        </p:spPr>
        <p:txBody>
          <a:bodyPr>
            <a:noAutofit/>
          </a:bodyPr>
          <a:lstStyle/>
          <a:p>
            <a:pPr marL="0" indent="0">
              <a:lnSpc>
                <a:spcPts val="5220"/>
              </a:lnSpc>
              <a:buNone/>
            </a:pP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蜀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中有杜处士，好书画，所宝以百数。有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戴嵩《牛》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一轴，尤所爱，锦囊玉轴，常以自随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36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ts val="5220"/>
              </a:lnSpc>
              <a:buNone/>
            </a:pPr>
            <a:r>
              <a:rPr lang="en-US" altLang="zh-CN" sz="36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一日曝书画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，有一牧童见之，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拊掌大笑，曰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：“此画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斗牛也。牛斗，力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在角，尾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搐入两股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间，今乃掉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尾而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斗，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谬矣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！”处士笑而然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之。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古语有云：“耕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当问奴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，织当问婢。”不可改也。</a:t>
            </a:r>
            <a:r>
              <a:rPr lang="en-US" altLang="zh-CN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                      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3600" b="1" dirty="0">
              <a:solidFill>
                <a:schemeClr val="bg1">
                  <a:lumMod val="8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文本框 16"/>
          <p:cNvSpPr txBox="1">
            <a:spLocks noChangeArrowheads="1"/>
          </p:cNvSpPr>
          <p:nvPr/>
        </p:nvSpPr>
        <p:spPr bwMode="auto">
          <a:xfrm>
            <a:off x="1727515" y="1350059"/>
            <a:ext cx="8640960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000" b="1" noProof="1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en-US" altLang="zh-CN" sz="8000" b="1" noProof="1" smtClean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8000" b="1" noProof="1" smtClean="0">
                <a:latin typeface="楷体" panose="02010609060101010101" charset="-122"/>
                <a:ea typeface="楷体" panose="02010609060101010101" charset="-122"/>
              </a:rPr>
              <a:t>书</a:t>
            </a:r>
            <a:r>
              <a:rPr lang="zh-CN" altLang="en-US" sz="8000" b="1" noProof="1">
                <a:latin typeface="楷体" panose="02010609060101010101" charset="-122"/>
                <a:ea typeface="楷体" panose="02010609060101010101" charset="-122"/>
              </a:rPr>
              <a:t>戴嵩画牛</a:t>
            </a:r>
            <a:r>
              <a:rPr lang="en-US" altLang="zh-CN" sz="8000" b="1" noProof="1"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8000" b="1" noProof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9" name="图片 5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3044957"/>
            <a:ext cx="5280587" cy="353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5231904" y="496416"/>
            <a:ext cx="2688299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5865" b="1" dirty="0" err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sōnɡ</a:t>
            </a:r>
            <a:endParaRPr lang="zh-CN" altLang="en-US" sz="32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66843" y="589915"/>
            <a:ext cx="7325995" cy="132588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                         </a:t>
            </a:r>
            <a:br>
              <a:rPr lang="en-US" altLang="zh-CN" dirty="0"/>
            </a:br>
            <a:r>
              <a:rPr lang="en-US" altLang="zh-CN" dirty="0"/>
              <a:t>       </a:t>
            </a:r>
            <a:r>
              <a:rPr lang="zh-CN" altLang="en-US" sz="4800" b="1" kern="8400" spc="840" dirty="0" smtClean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zh-CN" altLang="en-US" sz="4800" b="1" kern="8400" spc="840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书戴嵩画牛</a:t>
            </a:r>
            <a:br>
              <a:rPr lang="en-US" altLang="zh-CN" sz="4800" b="1" kern="8400" spc="840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</a:br>
            <a:endParaRPr lang="en-US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0545" y="1985645"/>
            <a:ext cx="10109835" cy="4184650"/>
          </a:xfrm>
        </p:spPr>
        <p:txBody>
          <a:bodyPr>
            <a:noAutofit/>
          </a:bodyPr>
          <a:lstStyle/>
          <a:p>
            <a:pPr marL="0" indent="0">
              <a:lnSpc>
                <a:spcPts val="5220"/>
              </a:lnSpc>
              <a:buNone/>
            </a:pP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蜀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中有杜处士，好书画，所宝以百数。有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戴嵩《牛》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一轴，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尤所爱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，锦囊玉轴，常以自随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36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ts val="5220"/>
              </a:lnSpc>
              <a:buNone/>
            </a:pPr>
            <a:r>
              <a:rPr lang="en-US" altLang="zh-CN" sz="36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一日曝书画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，有一牧童见之，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拊掌大笑，曰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：“此画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斗牛也。牛斗，力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在角，尾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搐入两股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间，今乃掉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尾而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斗，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谬矣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！”处士笑而然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之。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古语有云：“耕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当问奴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，织当问婢。”不可改也。</a:t>
            </a:r>
            <a:r>
              <a:rPr lang="en-US" altLang="zh-CN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                      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3600" b="1" dirty="0">
              <a:solidFill>
                <a:schemeClr val="bg1">
                  <a:lumMod val="8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81334" y="589915"/>
            <a:ext cx="7325995" cy="132588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                         </a:t>
            </a:r>
            <a:br>
              <a:rPr lang="en-US" altLang="zh-CN" dirty="0"/>
            </a:br>
            <a:r>
              <a:rPr lang="en-US" altLang="zh-CN" dirty="0"/>
              <a:t>       </a:t>
            </a:r>
            <a:r>
              <a:rPr lang="zh-CN" altLang="en-US" sz="4800" b="1" kern="8400" spc="840" dirty="0" smtClean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zh-CN" altLang="en-US" sz="4800" b="1" kern="8400" spc="840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书戴嵩画牛</a:t>
            </a:r>
            <a:br>
              <a:rPr lang="en-US" altLang="zh-CN" sz="4800" b="1" kern="8400" spc="840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</a:br>
            <a:endParaRPr lang="en-US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3903" y="1985645"/>
            <a:ext cx="10109835" cy="4184650"/>
          </a:xfrm>
        </p:spPr>
        <p:txBody>
          <a:bodyPr>
            <a:noAutofit/>
          </a:bodyPr>
          <a:lstStyle/>
          <a:p>
            <a:pPr marL="0" indent="0">
              <a:lnSpc>
                <a:spcPts val="5220"/>
              </a:lnSpc>
              <a:buNone/>
            </a:pP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蜀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中有杜处士，好书画，所宝以百数。有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戴嵩《牛》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一轴，尤所爱，锦囊玉轴，常以自随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3600" b="1" dirty="0" smtClean="0">
              <a:solidFill>
                <a:schemeClr val="bg1">
                  <a:lumMod val="8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ts val="5220"/>
              </a:lnSpc>
              <a:buNone/>
            </a:pPr>
            <a:r>
              <a:rPr lang="en-US" altLang="zh-CN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一日曝书画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有一牧童见之，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拊掌大笑，曰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：“此画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斗牛也。牛斗，力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在角，尾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搐入两股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间，今乃掉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尾而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斗，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谬矣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！”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处士笑而然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之。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古语有云：“耕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当问奴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，织当问婢。”不可改也。</a:t>
            </a:r>
            <a:r>
              <a:rPr lang="en-US" altLang="zh-CN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                      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3600" b="1" dirty="0">
              <a:solidFill>
                <a:schemeClr val="bg1">
                  <a:lumMod val="8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45866" y="589915"/>
            <a:ext cx="7325995" cy="132588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                         </a:t>
            </a:r>
            <a:br>
              <a:rPr lang="en-US" altLang="zh-CN" dirty="0"/>
            </a:br>
            <a:r>
              <a:rPr lang="en-US" altLang="zh-CN" dirty="0"/>
              <a:t>       </a:t>
            </a:r>
            <a:r>
              <a:rPr lang="zh-CN" altLang="en-US" sz="4800" b="1" kern="8400" spc="840" dirty="0" smtClean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zh-CN" altLang="en-US" sz="4800" b="1" kern="8400" spc="840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书戴嵩画牛</a:t>
            </a:r>
            <a:br>
              <a:rPr lang="en-US" altLang="zh-CN" sz="4800" b="1" kern="8400" spc="840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</a:br>
            <a:r>
              <a:rPr lang="en-US" altLang="zh-CN" sz="4800" b="1" kern="8400" spc="840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          </a:t>
            </a:r>
            <a:br>
              <a:rPr lang="zh-CN" altLang="en-US" sz="4800" b="1" kern="8400" spc="840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</a:br>
            <a:r>
              <a:rPr lang="zh-CN" altLang="en-US" sz="4800" b="1" kern="8400" spc="840" dirty="0" smtClean="0">
                <a:solidFill>
                  <a:srgbClr val="030303"/>
                </a:solidFill>
                <a:latin typeface="楷体" panose="02010609060101010101" charset="-122"/>
                <a:ea typeface="楷体" panose="02010609060101010101" charset="-122"/>
              </a:rPr>
              <a:t>             </a:t>
            </a:r>
            <a:endParaRPr lang="en-US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61377" y="1985645"/>
            <a:ext cx="10109835" cy="4184650"/>
          </a:xfrm>
        </p:spPr>
        <p:txBody>
          <a:bodyPr>
            <a:noAutofit/>
          </a:bodyPr>
          <a:lstStyle/>
          <a:p>
            <a:pPr marL="0" indent="0">
              <a:lnSpc>
                <a:spcPts val="5220"/>
              </a:lnSpc>
              <a:buNone/>
            </a:pP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蜀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中有杜处士，好书画，所宝以百数。有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戴嵩《牛》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一轴，尤所爱，锦囊玉轴，常以自随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3600" b="1" dirty="0" smtClean="0">
              <a:solidFill>
                <a:schemeClr val="bg1">
                  <a:lumMod val="8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ts val="5220"/>
              </a:lnSpc>
              <a:buNone/>
            </a:pPr>
            <a:r>
              <a:rPr lang="en-US" altLang="zh-CN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一日曝书画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有一牧童见之，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拊掌大笑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，曰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：“此画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斗牛也。牛斗，力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在角，尾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搐入两股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间，今乃掉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尾而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斗，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谬矣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！”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处士笑而然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之。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古语有云：“耕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当问奴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，织当问婢。”不可改也。</a:t>
            </a:r>
            <a:r>
              <a:rPr lang="en-US" altLang="zh-CN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                      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3600" b="1" dirty="0">
              <a:solidFill>
                <a:schemeClr val="bg1">
                  <a:lumMod val="8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6802" y="589915"/>
            <a:ext cx="7325995" cy="132588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                         </a:t>
            </a:r>
            <a:br>
              <a:rPr lang="en-US" altLang="zh-CN" dirty="0"/>
            </a:br>
            <a:r>
              <a:rPr lang="en-US" altLang="zh-CN" dirty="0"/>
              <a:t>       </a:t>
            </a:r>
            <a:r>
              <a:rPr lang="zh-CN" altLang="en-US" sz="4800" b="1" kern="8400" spc="840" dirty="0" smtClean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书戴嵩画牛</a:t>
            </a:r>
            <a:br>
              <a:rPr lang="en-US" altLang="zh-CN" sz="4800" b="1" kern="8400" spc="840" dirty="0" smtClean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</a:br>
            <a:endParaRPr lang="en-US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48851" y="1985645"/>
            <a:ext cx="10109835" cy="4184650"/>
          </a:xfrm>
        </p:spPr>
        <p:txBody>
          <a:bodyPr>
            <a:noAutofit/>
          </a:bodyPr>
          <a:lstStyle/>
          <a:p>
            <a:pPr marL="0" indent="0">
              <a:lnSpc>
                <a:spcPts val="5220"/>
              </a:lnSpc>
              <a:buNone/>
            </a:pP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蜀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中有杜处士，好书画，所宝以百数。有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戴嵩《牛》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一轴，尤所爱，锦囊玉轴，常以自随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36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ts val="5220"/>
              </a:lnSpc>
              <a:buNone/>
            </a:pPr>
            <a:r>
              <a:rPr lang="en-US" altLang="zh-CN" sz="36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一日曝书画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，有一牧童见之，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拊掌大笑，曰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：“此画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斗牛也。牛斗，力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在角，尾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搐入两股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间，今乃掉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尾而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斗，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谬矣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！”处士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笑而然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之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。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古语有云：“耕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当问奴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，织当问婢。”不可改也。</a:t>
            </a:r>
            <a:r>
              <a:rPr lang="en-US" altLang="zh-CN" sz="3600" b="1" dirty="0" smtClean="0">
                <a:latin typeface="楷体" panose="02010609060101010101" charset="-122"/>
                <a:ea typeface="楷体" panose="02010609060101010101" charset="-122"/>
              </a:rPr>
              <a:t>                          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5638603" y="2286285"/>
            <a:ext cx="914400" cy="2286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78132" y="589915"/>
            <a:ext cx="7325995" cy="132588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                         </a:t>
            </a:r>
            <a:br>
              <a:rPr lang="en-US" altLang="zh-CN" dirty="0"/>
            </a:br>
            <a:r>
              <a:rPr lang="en-US" altLang="zh-CN" dirty="0"/>
              <a:t>       </a:t>
            </a:r>
            <a:r>
              <a:rPr lang="zh-CN" altLang="en-US" sz="4800" b="1" kern="8400" spc="840" dirty="0" smtClean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zh-CN" altLang="en-US" sz="4800" b="1" kern="8400" spc="840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书戴嵩画牛</a:t>
            </a:r>
            <a:br>
              <a:rPr lang="en-US" altLang="zh-CN" sz="4800" b="1" kern="8400" spc="840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</a:br>
            <a:r>
              <a:rPr lang="en-US" altLang="zh-CN" sz="4800" b="1" kern="8400" spc="840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          </a:t>
            </a:r>
            <a:br>
              <a:rPr lang="zh-CN" altLang="en-US" sz="4800" b="1" kern="8400" spc="840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</a:br>
            <a:r>
              <a:rPr lang="zh-CN" altLang="en-US" sz="4800" b="1" kern="8400" spc="840" dirty="0" smtClean="0">
                <a:solidFill>
                  <a:srgbClr val="030303"/>
                </a:solidFill>
                <a:latin typeface="楷体" panose="02010609060101010101" charset="-122"/>
                <a:ea typeface="楷体" panose="02010609060101010101" charset="-122"/>
              </a:rPr>
              <a:t>             </a:t>
            </a:r>
            <a:endParaRPr lang="en-US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47779" y="1696720"/>
            <a:ext cx="10109835" cy="4184650"/>
          </a:xfrm>
        </p:spPr>
        <p:txBody>
          <a:bodyPr>
            <a:noAutofit/>
          </a:bodyPr>
          <a:lstStyle/>
          <a:p>
            <a:pPr marL="0" indent="0">
              <a:lnSpc>
                <a:spcPts val="5220"/>
              </a:lnSpc>
              <a:buNone/>
            </a:pP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蜀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中有杜处士，好书画，所宝以百数。有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戴嵩《牛》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一轴，尤所爱，锦囊玉轴，常以自随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3600" b="1" dirty="0" smtClean="0">
              <a:solidFill>
                <a:schemeClr val="bg1">
                  <a:lumMod val="8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ts val="5220"/>
              </a:lnSpc>
              <a:buNone/>
            </a:pPr>
            <a:r>
              <a:rPr lang="en-US" altLang="zh-CN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一日曝书画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，有一牧童见之，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拊掌大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笑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，曰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：“此画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斗牛也。牛斗，力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在角，尾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搐入两股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间，今乃掉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尾而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斗，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谬矣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！”处士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笑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而然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之</a:t>
            </a:r>
            <a:r>
              <a:rPr lang="zh-CN" altLang="en-US" sz="360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古语有云：“耕当有奴，织当问婢。”不可改也。</a:t>
            </a:r>
            <a:r>
              <a:rPr lang="en-US" altLang="zh-CN" sz="3600" b="1" dirty="0" smtClean="0">
                <a:latin typeface="楷体" panose="02010609060101010101" charset="-122"/>
                <a:ea typeface="楷体" panose="02010609060101010101" charset="-122"/>
              </a:rPr>
              <a:t>                          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rcRect r="-410" b="11890"/>
          <a:stretch>
            <a:fillRect/>
          </a:stretch>
        </p:blipFill>
        <p:spPr>
          <a:xfrm>
            <a:off x="1202620" y="1478844"/>
            <a:ext cx="6067425" cy="518541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3443" y="158044"/>
            <a:ext cx="11177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趣说故事</a:t>
            </a:r>
            <a:r>
              <a:rPr lang="en-US" altLang="zh-CN" sz="44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44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“我”的故事</a:t>
            </a:r>
            <a:endParaRPr lang="zh-CN" altLang="en-US" sz="44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1357" y="1888435"/>
            <a:ext cx="9223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楷体" panose="02010609060101010101" charset="-122"/>
                <a:ea typeface="楷体" panose="02010609060101010101" charset="-122"/>
              </a:rPr>
              <a:t>    能不能用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自己的话</a:t>
            </a:r>
            <a:r>
              <a:rPr lang="zh-CN" altLang="en-US" sz="4800" b="1" dirty="0" smtClean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创造性</a:t>
            </a:r>
            <a:r>
              <a:rPr lang="zh-CN" altLang="en-US" sz="4800" b="1" dirty="0" smtClean="0">
                <a:latin typeface="楷体" panose="02010609060101010101" charset="-122"/>
                <a:ea typeface="楷体" panose="02010609060101010101" charset="-122"/>
              </a:rPr>
              <a:t>地把这个故事讲给大家听？</a:t>
            </a:r>
            <a:endParaRPr lang="zh-CN" altLang="en-US" sz="48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/>
          <a:srcRect r="-410" b="11890"/>
          <a:stretch>
            <a:fillRect/>
          </a:stretch>
        </p:blipFill>
        <p:spPr>
          <a:xfrm>
            <a:off x="-42024" y="1966586"/>
            <a:ext cx="4939701" cy="338724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文本框 3"/>
          <p:cNvSpPr txBox="1"/>
          <p:nvPr/>
        </p:nvSpPr>
        <p:spPr>
          <a:xfrm>
            <a:off x="183444" y="158044"/>
            <a:ext cx="10964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趣说故事</a:t>
            </a:r>
            <a:r>
              <a:rPr lang="en-US" altLang="zh-CN" sz="44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44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“我”的故事</a:t>
            </a:r>
            <a:endParaRPr lang="zh-CN" altLang="en-US" sz="44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3"/>
          <p:cNvSpPr txBox="1"/>
          <p:nvPr/>
        </p:nvSpPr>
        <p:spPr>
          <a:xfrm>
            <a:off x="4722313" y="1628384"/>
            <a:ext cx="71189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今天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天气真好！放牛去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喽……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en-US" altLang="zh-CN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我是一名画家，最擅长画牛。其中有幅</a:t>
            </a:r>
            <a:r>
              <a:rPr lang="en-US" altLang="zh-CN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斗牛图</a:t>
            </a:r>
            <a:r>
              <a:rPr lang="en-US" altLang="zh-CN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，大家都说画得好……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800" b="1" dirty="0" smtClean="0">
                <a:latin typeface="黑体" panose="02010609060101010101" charset="-122"/>
                <a:ea typeface="黑体" panose="02010609060101010101" charset="-122"/>
              </a:rPr>
              <a:t>    3.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我是苏轼，听说四川有个杜处士，尤爱书画……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    ……</a:t>
            </a:r>
            <a:endParaRPr lang="zh-CN" altLang="en-US" sz="28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标注 5"/>
          <p:cNvSpPr/>
          <p:nvPr/>
        </p:nvSpPr>
        <p:spPr>
          <a:xfrm>
            <a:off x="8412480" y="2181225"/>
            <a:ext cx="2551430" cy="2494915"/>
          </a:xfrm>
          <a:prstGeom prst="wedgeRectCallout">
            <a:avLst/>
          </a:prstGeom>
          <a:effectLst>
            <a:softEdge rad="2540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3"/>
          <p:cNvSpPr txBox="1"/>
          <p:nvPr/>
        </p:nvSpPr>
        <p:spPr>
          <a:xfrm>
            <a:off x="8829675" y="2571115"/>
            <a:ext cx="1717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感想</a:t>
            </a:r>
            <a:endParaRPr lang="en-US" altLang="zh-CN" sz="5400" b="1" dirty="0" smtClean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5400" b="1" dirty="0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启发</a:t>
            </a:r>
            <a:endParaRPr lang="zh-CN" altLang="en-US" sz="4000" b="1" dirty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内容占位符 2"/>
          <p:cNvSpPr txBox="1"/>
          <p:nvPr/>
        </p:nvSpPr>
        <p:spPr>
          <a:xfrm>
            <a:off x="-801974" y="1091777"/>
            <a:ext cx="10895543" cy="8724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古语有云：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“耕当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问</a:t>
            </a:r>
            <a:r>
              <a:rPr kumimoji="0" lang="zh-CN" altLang="en-US" sz="3600" b="1" i="0" u="none" strike="noStrike" kern="1200" cap="none" spc="0" normalizeH="0" baseline="0" noProof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奴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，织当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问</a:t>
            </a:r>
            <a:r>
              <a:rPr kumimoji="0" lang="zh-CN" altLang="en-US" sz="3600" b="1" i="0" u="none" strike="noStrike" kern="1200" cap="none" spc="0" normalizeH="0" baseline="0" noProof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婢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。”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52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695" y="5539540"/>
            <a:ext cx="6250305" cy="1318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内容占位符 2"/>
          <p:cNvSpPr txBox="1"/>
          <p:nvPr/>
        </p:nvSpPr>
        <p:spPr>
          <a:xfrm>
            <a:off x="-801974" y="1014704"/>
            <a:ext cx="10895543" cy="8724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古语有云：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“耕当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问</a:t>
            </a:r>
            <a:r>
              <a:rPr kumimoji="0" lang="zh-CN" altLang="en-US" sz="3600" b="1" i="0" u="none" strike="noStrike" kern="1200" cap="none" spc="0" normalizeH="0" baseline="0" noProof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奴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，织当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问</a:t>
            </a:r>
            <a:r>
              <a:rPr kumimoji="0" lang="zh-CN" altLang="en-US" sz="3600" b="1" i="0" u="none" strike="noStrike" kern="1200" cap="none" spc="0" normalizeH="0" baseline="0" noProof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婢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。”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52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99"/>
          <p:cNvSpPr txBox="1"/>
          <p:nvPr/>
        </p:nvSpPr>
        <p:spPr>
          <a:xfrm>
            <a:off x="526610" y="2004654"/>
            <a:ext cx="11724005" cy="4246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sz="3600" b="1" dirty="0" err="1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今人有云</a:t>
            </a:r>
            <a:r>
              <a:rPr sz="36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：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驾车</a:t>
            </a:r>
            <a:r>
              <a:rPr sz="3600" b="1" dirty="0" err="1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当问</a:t>
            </a:r>
            <a:r>
              <a:rPr sz="36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（ </a:t>
            </a:r>
            <a:r>
              <a:rPr lang="en-US" sz="36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</a:t>
            </a:r>
            <a:r>
              <a:rPr sz="36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），</a:t>
            </a:r>
            <a:endParaRPr sz="3600" b="1" dirty="0" smtClean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sz="36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</a:t>
            </a:r>
            <a:r>
              <a:rPr lang="en-US" sz="36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        </a:t>
            </a:r>
            <a:r>
              <a:rPr lang="zh-CN" sz="36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做菜</a:t>
            </a:r>
            <a:r>
              <a:rPr sz="3600" b="1" dirty="0" err="1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当问</a:t>
            </a:r>
            <a:r>
              <a:rPr sz="36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（  </a:t>
            </a:r>
            <a:r>
              <a:rPr lang="en-US" sz="36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</a:t>
            </a:r>
            <a:r>
              <a:rPr sz="36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），</a:t>
            </a:r>
            <a:endParaRPr sz="3600" b="1" dirty="0" smtClean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sz="36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       </a:t>
            </a:r>
            <a:r>
              <a:rPr lang="en-US" sz="36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 </a:t>
            </a:r>
            <a:r>
              <a:rPr sz="36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（ </a:t>
            </a:r>
            <a:r>
              <a:rPr lang="en-US" sz="36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</a:t>
            </a:r>
            <a:r>
              <a:rPr sz="36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）</a:t>
            </a:r>
            <a:r>
              <a:rPr sz="3600" b="1" dirty="0" err="1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当问</a:t>
            </a:r>
            <a:r>
              <a:rPr sz="36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（   ）</a:t>
            </a:r>
            <a:endParaRPr lang="en-US" sz="3600" b="1" dirty="0" smtClean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lang="en-US" sz="36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         </a:t>
            </a:r>
            <a:r>
              <a:rPr sz="36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……</a:t>
            </a:r>
            <a:endParaRPr sz="3600" b="1" dirty="0" smtClean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sz="36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       </a:t>
            </a:r>
            <a:r>
              <a:rPr lang="en-US" sz="36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 </a:t>
            </a:r>
            <a:r>
              <a:rPr sz="3600" b="1" dirty="0" err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君子是以务学而好问也</a:t>
            </a:r>
            <a:r>
              <a:rPr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。</a:t>
            </a:r>
            <a:r>
              <a:rPr sz="3600" b="1" dirty="0" err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不可改也</a:t>
            </a:r>
            <a:r>
              <a:rPr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。</a:t>
            </a:r>
            <a:endParaRPr sz="36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8300" y="450937"/>
            <a:ext cx="1653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请教</a:t>
            </a:r>
            <a:endParaRPr lang="zh-CN" altLang="en-US" sz="36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 userDrawn="1"/>
        </p:nvSpPr>
        <p:spPr>
          <a:xfrm rot="20426196">
            <a:off x="1298696" y="1781808"/>
            <a:ext cx="2976331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小凤教学资源店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91" name="TextBox 132"/>
          <p:cNvSpPr txBox="1"/>
          <p:nvPr userDrawn="1"/>
        </p:nvSpPr>
        <p:spPr>
          <a:xfrm rot="1742177">
            <a:off x="4527364" y="2161993"/>
            <a:ext cx="2976331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小凤教学资源店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52" name="矩形 51"/>
          <p:cNvSpPr/>
          <p:nvPr userDrawn="1"/>
        </p:nvSpPr>
        <p:spPr>
          <a:xfrm rot="1642433">
            <a:off x="5881556" y="1584303"/>
            <a:ext cx="726440" cy="2552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11" name="矩形 110"/>
          <p:cNvSpPr/>
          <p:nvPr userDrawn="1"/>
        </p:nvSpPr>
        <p:spPr>
          <a:xfrm rot="21064060">
            <a:off x="3180184" y="1700731"/>
            <a:ext cx="2268143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https://shop488691149.taobao.com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116" name="TextBox 175"/>
          <p:cNvSpPr txBox="1"/>
          <p:nvPr userDrawn="1"/>
        </p:nvSpPr>
        <p:spPr>
          <a:xfrm>
            <a:off x="5475893" y="1225967"/>
            <a:ext cx="1632181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微信：XFJXZYD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173" name="矩形 172"/>
          <p:cNvSpPr/>
          <p:nvPr userDrawn="1"/>
        </p:nvSpPr>
        <p:spPr>
          <a:xfrm rot="3053795">
            <a:off x="6465612" y="1931191"/>
            <a:ext cx="2193290" cy="2552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https://shop488691149.taobao.com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146" name="矩形 145"/>
          <p:cNvSpPr/>
          <p:nvPr userDrawn="1"/>
        </p:nvSpPr>
        <p:spPr>
          <a:xfrm rot="4940380">
            <a:off x="6440744" y="1986017"/>
            <a:ext cx="1134110" cy="2552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小凤教学资源店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 rot="20426196">
            <a:off x="1468029" y="1951141"/>
            <a:ext cx="2976331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小凤教学资源店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602856" y="4921632"/>
            <a:ext cx="793380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5" name="矩形 14"/>
          <p:cNvSpPr/>
          <p:nvPr userDrawn="1"/>
        </p:nvSpPr>
        <p:spPr>
          <a:xfrm rot="19367115">
            <a:off x="2539377" y="5670956"/>
            <a:ext cx="1203748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小凤教学资源店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7" name="TextBox 20"/>
          <p:cNvSpPr txBox="1"/>
          <p:nvPr userDrawn="1"/>
        </p:nvSpPr>
        <p:spPr>
          <a:xfrm rot="20102271">
            <a:off x="7342500" y="2979032"/>
            <a:ext cx="2976331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小凤教学资源店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 rot="19673368">
            <a:off x="7352139" y="4945407"/>
            <a:ext cx="2268143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https://shop488691149.taobao.com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23" name="矩形 22"/>
          <p:cNvSpPr/>
          <p:nvPr userDrawn="1"/>
        </p:nvSpPr>
        <p:spPr>
          <a:xfrm rot="20435257">
            <a:off x="7771656" y="4675219"/>
            <a:ext cx="793380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24" name="矩形 23"/>
          <p:cNvSpPr/>
          <p:nvPr userDrawn="1"/>
        </p:nvSpPr>
        <p:spPr>
          <a:xfrm>
            <a:off x="9624513" y="4292140"/>
            <a:ext cx="1203748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小凤教学资源店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30" name="矩形 29"/>
          <p:cNvSpPr/>
          <p:nvPr userDrawn="1"/>
        </p:nvSpPr>
        <p:spPr>
          <a:xfrm rot="4801694">
            <a:off x="10011048" y="3802809"/>
            <a:ext cx="2193290" cy="2552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https://shop488691149.taobao.com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36" name="矩形 35"/>
          <p:cNvSpPr/>
          <p:nvPr userDrawn="1"/>
        </p:nvSpPr>
        <p:spPr>
          <a:xfrm rot="19356081">
            <a:off x="3544199" y="5904788"/>
            <a:ext cx="793380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39" name="矩形 38"/>
          <p:cNvSpPr/>
          <p:nvPr userDrawn="1"/>
        </p:nvSpPr>
        <p:spPr>
          <a:xfrm rot="19338844">
            <a:off x="9209935" y="2237401"/>
            <a:ext cx="1203748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小凤教学资源店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40" name="TextBox 28"/>
          <p:cNvSpPr txBox="1"/>
          <p:nvPr userDrawn="1"/>
        </p:nvSpPr>
        <p:spPr>
          <a:xfrm>
            <a:off x="4802097" y="3874771"/>
            <a:ext cx="2976331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小凤教学资源店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44" name="矩形 43"/>
          <p:cNvSpPr/>
          <p:nvPr userDrawn="1"/>
        </p:nvSpPr>
        <p:spPr>
          <a:xfrm rot="1777412">
            <a:off x="6924919" y="2314608"/>
            <a:ext cx="726440" cy="2552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48" name="矩形 47"/>
          <p:cNvSpPr/>
          <p:nvPr userDrawn="1"/>
        </p:nvSpPr>
        <p:spPr>
          <a:xfrm rot="2528037">
            <a:off x="7657519" y="2954853"/>
            <a:ext cx="2193290" cy="2552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https://shop488691149.taobao.com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51" name="矩形 50"/>
          <p:cNvSpPr/>
          <p:nvPr userDrawn="1"/>
        </p:nvSpPr>
        <p:spPr>
          <a:xfrm rot="20115591">
            <a:off x="10386964" y="2723988"/>
            <a:ext cx="793380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53" name="矩形 52"/>
          <p:cNvSpPr/>
          <p:nvPr userDrawn="1"/>
        </p:nvSpPr>
        <p:spPr>
          <a:xfrm rot="19396186">
            <a:off x="9487659" y="5570629"/>
            <a:ext cx="1203748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小凤教学资源店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54" name="TextBox 36"/>
          <p:cNvSpPr txBox="1"/>
          <p:nvPr userDrawn="1"/>
        </p:nvSpPr>
        <p:spPr>
          <a:xfrm rot="20029644">
            <a:off x="4198201" y="5636621"/>
            <a:ext cx="2976331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小凤教学资源店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55" name="矩形 54"/>
          <p:cNvSpPr/>
          <p:nvPr userDrawn="1"/>
        </p:nvSpPr>
        <p:spPr>
          <a:xfrm rot="21112174">
            <a:off x="4553824" y="2160980"/>
            <a:ext cx="2268143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https://shop488691149.taobao.com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57" name="矩形 56"/>
          <p:cNvSpPr/>
          <p:nvPr userDrawn="1"/>
        </p:nvSpPr>
        <p:spPr>
          <a:xfrm rot="1555223">
            <a:off x="9809859" y="3637108"/>
            <a:ext cx="726440" cy="2552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60" name="矩形 59"/>
          <p:cNvSpPr/>
          <p:nvPr userDrawn="1"/>
        </p:nvSpPr>
        <p:spPr>
          <a:xfrm rot="19322417">
            <a:off x="5560035" y="4927941"/>
            <a:ext cx="1203748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小凤教学资源店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61" name="矩形 60"/>
          <p:cNvSpPr/>
          <p:nvPr userDrawn="1"/>
        </p:nvSpPr>
        <p:spPr>
          <a:xfrm rot="19205454">
            <a:off x="1306260" y="3261181"/>
            <a:ext cx="2268143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https://shop488691149.taobao.com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63" name="矩形 62"/>
          <p:cNvSpPr/>
          <p:nvPr userDrawn="1"/>
        </p:nvSpPr>
        <p:spPr>
          <a:xfrm>
            <a:off x="8881035" y="4302363"/>
            <a:ext cx="793380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唯一店铺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67" name="TextBox 42"/>
          <p:cNvSpPr txBox="1"/>
          <p:nvPr userDrawn="1"/>
        </p:nvSpPr>
        <p:spPr>
          <a:xfrm rot="1417835">
            <a:off x="6493923" y="5646457"/>
            <a:ext cx="2976331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小凤教学资源店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69" name="矩形 68"/>
          <p:cNvSpPr/>
          <p:nvPr userDrawn="1"/>
        </p:nvSpPr>
        <p:spPr>
          <a:xfrm rot="19673368">
            <a:off x="5239905" y="5233439"/>
            <a:ext cx="2268143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https://shop488691149.taobao.com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70" name="TextBox 44"/>
          <p:cNvSpPr txBox="1"/>
          <p:nvPr userDrawn="1"/>
        </p:nvSpPr>
        <p:spPr>
          <a:xfrm>
            <a:off x="2419687" y="3813848"/>
            <a:ext cx="2976331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小凤教学资源店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75" name="矩形 74"/>
          <p:cNvSpPr/>
          <p:nvPr userDrawn="1"/>
        </p:nvSpPr>
        <p:spPr>
          <a:xfrm rot="4801694">
            <a:off x="1188736" y="4754787"/>
            <a:ext cx="2193290" cy="2552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https://shop488691149.taobao.com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77" name="矩形 76"/>
          <p:cNvSpPr/>
          <p:nvPr userDrawn="1"/>
        </p:nvSpPr>
        <p:spPr>
          <a:xfrm rot="2528037">
            <a:off x="5596336" y="3001372"/>
            <a:ext cx="2193290" cy="2552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https://shop488691149.taobao.com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78" name="矩形 77"/>
          <p:cNvSpPr/>
          <p:nvPr userDrawn="1"/>
        </p:nvSpPr>
        <p:spPr>
          <a:xfrm rot="20115591">
            <a:off x="9358463" y="4740212"/>
            <a:ext cx="930169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88" name="矩形 87"/>
          <p:cNvSpPr/>
          <p:nvPr userDrawn="1"/>
        </p:nvSpPr>
        <p:spPr>
          <a:xfrm rot="19321883">
            <a:off x="3529151" y="3725468"/>
            <a:ext cx="2268143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https://shop488691149.taobao.com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90" name="矩形 89"/>
          <p:cNvSpPr/>
          <p:nvPr userDrawn="1"/>
        </p:nvSpPr>
        <p:spPr>
          <a:xfrm rot="1555223">
            <a:off x="8504224" y="5124931"/>
            <a:ext cx="726440" cy="2552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94" name="矩形 93"/>
          <p:cNvSpPr/>
          <p:nvPr userDrawn="1"/>
        </p:nvSpPr>
        <p:spPr>
          <a:xfrm rot="313524">
            <a:off x="3588173" y="5251873"/>
            <a:ext cx="2380827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淘宝店铺：小凤教学资源店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96" name="TextBox 32"/>
          <p:cNvSpPr txBox="1"/>
          <p:nvPr userDrawn="1"/>
        </p:nvSpPr>
        <p:spPr>
          <a:xfrm rot="321549">
            <a:off x="6963887" y="3016383"/>
            <a:ext cx="1578135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小凤教学资源店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98" name="TextBox 124"/>
          <p:cNvSpPr txBox="1"/>
          <p:nvPr userDrawn="1"/>
        </p:nvSpPr>
        <p:spPr>
          <a:xfrm rot="568373">
            <a:off x="8238427" y="2829100"/>
            <a:ext cx="1405492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小凤教学资源店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00" name="矩形 99"/>
          <p:cNvSpPr/>
          <p:nvPr userDrawn="1"/>
        </p:nvSpPr>
        <p:spPr>
          <a:xfrm rot="2674432">
            <a:off x="2363555" y="3112144"/>
            <a:ext cx="2193290" cy="2552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https://shop488691149.taobao.com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101" name="矩形 100"/>
          <p:cNvSpPr/>
          <p:nvPr userDrawn="1"/>
        </p:nvSpPr>
        <p:spPr>
          <a:xfrm rot="1742177">
            <a:off x="4214743" y="2831587"/>
            <a:ext cx="726440" cy="2552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02" name="矩形 101"/>
          <p:cNvSpPr/>
          <p:nvPr userDrawn="1"/>
        </p:nvSpPr>
        <p:spPr>
          <a:xfrm rot="21109292">
            <a:off x="1001676" y="5052220"/>
            <a:ext cx="1203748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小凤教学资源店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03" name="TextBox 128"/>
          <p:cNvSpPr txBox="1"/>
          <p:nvPr userDrawn="1"/>
        </p:nvSpPr>
        <p:spPr>
          <a:xfrm rot="244448">
            <a:off x="5804799" y="2360296"/>
            <a:ext cx="2976331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小凤教学资源店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05" name="矩形 104"/>
          <p:cNvSpPr/>
          <p:nvPr userDrawn="1"/>
        </p:nvSpPr>
        <p:spPr>
          <a:xfrm rot="21415545">
            <a:off x="997373" y="6331373"/>
            <a:ext cx="3296073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淘宝店铺：</a:t>
            </a:r>
            <a:r>
              <a:rPr lang="en-US" altLang="zh-CN" sz="1065" dirty="0">
                <a:solidFill>
                  <a:srgbClr val="FEF9F1"/>
                </a:solidFill>
              </a:rPr>
              <a:t>https://shop488691149.taobao.com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113" name="矩形 112"/>
          <p:cNvSpPr/>
          <p:nvPr userDrawn="1"/>
        </p:nvSpPr>
        <p:spPr>
          <a:xfrm rot="577434">
            <a:off x="8727244" y="5999939"/>
            <a:ext cx="726440" cy="2552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14" name="矩形 113"/>
          <p:cNvSpPr/>
          <p:nvPr userDrawn="1"/>
        </p:nvSpPr>
        <p:spPr>
          <a:xfrm>
            <a:off x="7007037" y="6080532"/>
            <a:ext cx="1270000" cy="2552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盗用小凤课件可耻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17" name="TextBox 132"/>
          <p:cNvSpPr txBox="1"/>
          <p:nvPr userDrawn="1"/>
        </p:nvSpPr>
        <p:spPr>
          <a:xfrm rot="1742177">
            <a:off x="4409677" y="2691160"/>
            <a:ext cx="2976331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小凤教学资源店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19" name="矩形 118"/>
          <p:cNvSpPr/>
          <p:nvPr userDrawn="1"/>
        </p:nvSpPr>
        <p:spPr>
          <a:xfrm rot="5400000">
            <a:off x="9666299" y="4805628"/>
            <a:ext cx="2268143" cy="41973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淘宝店铺</a:t>
            </a:r>
            <a:r>
              <a:rPr lang="en-US" altLang="zh-CN" sz="1065" dirty="0">
                <a:solidFill>
                  <a:srgbClr val="FEF9F1"/>
                </a:solidFill>
              </a:rPr>
              <a:t>https://shop488691149.taobao.com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121" name="矩形 120"/>
          <p:cNvSpPr/>
          <p:nvPr userDrawn="1"/>
        </p:nvSpPr>
        <p:spPr>
          <a:xfrm rot="21098258">
            <a:off x="2737380" y="4788308"/>
            <a:ext cx="793380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22" name="矩形 121"/>
          <p:cNvSpPr/>
          <p:nvPr userDrawn="1"/>
        </p:nvSpPr>
        <p:spPr>
          <a:xfrm rot="21081021">
            <a:off x="7621433" y="2344259"/>
            <a:ext cx="1203748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小凤教学资源店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23" name="矩形 122"/>
          <p:cNvSpPr/>
          <p:nvPr userDrawn="1"/>
        </p:nvSpPr>
        <p:spPr>
          <a:xfrm rot="21212242">
            <a:off x="3523061" y="2636532"/>
            <a:ext cx="2268143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https://shop488691149.taobao.com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124" name="矩形 123"/>
          <p:cNvSpPr/>
          <p:nvPr userDrawn="1"/>
        </p:nvSpPr>
        <p:spPr>
          <a:xfrm rot="1642433">
            <a:off x="5763869" y="2113469"/>
            <a:ext cx="726440" cy="2552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25" name="矩形 124"/>
          <p:cNvSpPr/>
          <p:nvPr userDrawn="1"/>
        </p:nvSpPr>
        <p:spPr>
          <a:xfrm rot="4940380">
            <a:off x="889069" y="5802419"/>
            <a:ext cx="1134110" cy="2552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小凤教学资源店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27" name="矩形 126"/>
          <p:cNvSpPr/>
          <p:nvPr userDrawn="1"/>
        </p:nvSpPr>
        <p:spPr>
          <a:xfrm rot="257768">
            <a:off x="8728225" y="2414709"/>
            <a:ext cx="793380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28" name="矩形 127"/>
          <p:cNvSpPr/>
          <p:nvPr userDrawn="1"/>
        </p:nvSpPr>
        <p:spPr>
          <a:xfrm rot="21138363">
            <a:off x="8106465" y="5340252"/>
            <a:ext cx="1203748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小凤教学资源店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29" name="矩形 128"/>
          <p:cNvSpPr/>
          <p:nvPr userDrawn="1"/>
        </p:nvSpPr>
        <p:spPr>
          <a:xfrm rot="21064060">
            <a:off x="1750907" y="2140373"/>
            <a:ext cx="4379807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仅在淘宝店铺销售：</a:t>
            </a:r>
            <a:r>
              <a:rPr lang="en-US" altLang="zh-CN" sz="1065" dirty="0">
                <a:solidFill>
                  <a:srgbClr val="FEF9F1"/>
                </a:solidFill>
              </a:rPr>
              <a:t>https://shop488691149.taobao.com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131" name="矩形 130"/>
          <p:cNvSpPr/>
          <p:nvPr userDrawn="1"/>
        </p:nvSpPr>
        <p:spPr>
          <a:xfrm rot="3297400">
            <a:off x="8272157" y="3018372"/>
            <a:ext cx="726440" cy="2552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32" name="矩形 131"/>
          <p:cNvSpPr/>
          <p:nvPr userDrawn="1"/>
        </p:nvSpPr>
        <p:spPr>
          <a:xfrm rot="21064594">
            <a:off x="4022333" y="4309205"/>
            <a:ext cx="1203748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小凤教学资源店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34" name="矩形 133"/>
          <p:cNvSpPr/>
          <p:nvPr userDrawn="1"/>
        </p:nvSpPr>
        <p:spPr>
          <a:xfrm rot="20947631">
            <a:off x="1348501" y="2873983"/>
            <a:ext cx="2268143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https://shop488691149.taobao.com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135" name="矩形 134"/>
          <p:cNvSpPr/>
          <p:nvPr userDrawn="1"/>
        </p:nvSpPr>
        <p:spPr>
          <a:xfrm rot="1742177">
            <a:off x="1492423" y="5044455"/>
            <a:ext cx="726440" cy="2552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36" name="矩形 135"/>
          <p:cNvSpPr/>
          <p:nvPr userDrawn="1"/>
        </p:nvSpPr>
        <p:spPr>
          <a:xfrm rot="21415545">
            <a:off x="3702204" y="4614703"/>
            <a:ext cx="2268143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https://shop488691149.taobao.com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142" name="矩形 141"/>
          <p:cNvSpPr/>
          <p:nvPr userDrawn="1"/>
        </p:nvSpPr>
        <p:spPr>
          <a:xfrm rot="6543871">
            <a:off x="-100335" y="4311829"/>
            <a:ext cx="2268143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https://shop488691149.taobao.com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144" name="矩形 143"/>
          <p:cNvSpPr/>
          <p:nvPr userDrawn="1"/>
        </p:nvSpPr>
        <p:spPr>
          <a:xfrm rot="3519589">
            <a:off x="1930835" y="2271937"/>
            <a:ext cx="726440" cy="2552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49" name="矩形 148"/>
          <p:cNvSpPr/>
          <p:nvPr userDrawn="1"/>
        </p:nvSpPr>
        <p:spPr>
          <a:xfrm rot="4270214">
            <a:off x="4634447" y="2858663"/>
            <a:ext cx="2193290" cy="2552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https://shop488691149.taobao.com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150" name="矩形 149"/>
          <p:cNvSpPr/>
          <p:nvPr userDrawn="1"/>
        </p:nvSpPr>
        <p:spPr>
          <a:xfrm rot="257768">
            <a:off x="7820761" y="4121476"/>
            <a:ext cx="930169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51" name="矩形 150"/>
          <p:cNvSpPr/>
          <p:nvPr userDrawn="1"/>
        </p:nvSpPr>
        <p:spPr>
          <a:xfrm rot="21064060">
            <a:off x="2098111" y="3473377"/>
            <a:ext cx="2268143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https://shop488691149.taobao.com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152" name="矩形 151"/>
          <p:cNvSpPr/>
          <p:nvPr userDrawn="1"/>
        </p:nvSpPr>
        <p:spPr>
          <a:xfrm rot="3297400">
            <a:off x="6903041" y="4367757"/>
            <a:ext cx="726440" cy="2552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53" name="矩形 152"/>
          <p:cNvSpPr/>
          <p:nvPr userDrawn="1"/>
        </p:nvSpPr>
        <p:spPr>
          <a:xfrm rot="2055701">
            <a:off x="2069744" y="5680931"/>
            <a:ext cx="1134110" cy="2552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小凤教学资源店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58" name="TextBox 159"/>
          <p:cNvSpPr txBox="1"/>
          <p:nvPr userDrawn="1"/>
        </p:nvSpPr>
        <p:spPr>
          <a:xfrm rot="20979505">
            <a:off x="6131237" y="3457337"/>
            <a:ext cx="2976331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小凤教学资源店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59" name="TextBox 160"/>
          <p:cNvSpPr txBox="1"/>
          <p:nvPr userDrawn="1"/>
        </p:nvSpPr>
        <p:spPr>
          <a:xfrm rot="568373">
            <a:off x="7791603" y="2718513"/>
            <a:ext cx="2115808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微信：XFJXZYD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160" name="TextBox 162"/>
          <p:cNvSpPr txBox="1"/>
          <p:nvPr userDrawn="1"/>
        </p:nvSpPr>
        <p:spPr>
          <a:xfrm rot="19578942">
            <a:off x="8069147" y="3190709"/>
            <a:ext cx="2115808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微信：XFJXZYD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163" name="TextBox 163"/>
          <p:cNvSpPr txBox="1"/>
          <p:nvPr userDrawn="1"/>
        </p:nvSpPr>
        <p:spPr>
          <a:xfrm rot="19578942">
            <a:off x="8996815" y="2722541"/>
            <a:ext cx="2115808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微信：XFJXZYD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164" name="TextBox 164"/>
          <p:cNvSpPr txBox="1"/>
          <p:nvPr userDrawn="1"/>
        </p:nvSpPr>
        <p:spPr>
          <a:xfrm rot="19578942">
            <a:off x="9169257" y="4921660"/>
            <a:ext cx="2115808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微信：XFJXZYD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165" name="TextBox 166"/>
          <p:cNvSpPr txBox="1"/>
          <p:nvPr userDrawn="1"/>
        </p:nvSpPr>
        <p:spPr>
          <a:xfrm rot="19578942">
            <a:off x="607705" y="2827940"/>
            <a:ext cx="2115808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微信：XFJXZYD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166" name="TextBox 167"/>
          <p:cNvSpPr txBox="1"/>
          <p:nvPr userDrawn="1"/>
        </p:nvSpPr>
        <p:spPr>
          <a:xfrm rot="19578942">
            <a:off x="655009" y="5010635"/>
            <a:ext cx="2115808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微信：XFJXZYD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167" name="TextBox 169"/>
          <p:cNvSpPr txBox="1"/>
          <p:nvPr userDrawn="1"/>
        </p:nvSpPr>
        <p:spPr>
          <a:xfrm>
            <a:off x="7809273" y="5542041"/>
            <a:ext cx="1632181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微信：XFJXZYD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168" name="TextBox 170"/>
          <p:cNvSpPr txBox="1"/>
          <p:nvPr userDrawn="1"/>
        </p:nvSpPr>
        <p:spPr>
          <a:xfrm>
            <a:off x="3584804" y="2373689"/>
            <a:ext cx="1632181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微信：XFJXZYD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169" name="TextBox 171"/>
          <p:cNvSpPr txBox="1"/>
          <p:nvPr userDrawn="1"/>
        </p:nvSpPr>
        <p:spPr>
          <a:xfrm>
            <a:off x="6945177" y="2661721"/>
            <a:ext cx="1632181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微信：XFJXZYD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170" name="TextBox 172"/>
          <p:cNvSpPr txBox="1"/>
          <p:nvPr userDrawn="1"/>
        </p:nvSpPr>
        <p:spPr>
          <a:xfrm>
            <a:off x="8664261" y="5744501"/>
            <a:ext cx="1632181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微信：XFJXZYD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171" name="TextBox 173"/>
          <p:cNvSpPr txBox="1"/>
          <p:nvPr userDrawn="1"/>
        </p:nvSpPr>
        <p:spPr>
          <a:xfrm>
            <a:off x="949444" y="2247369"/>
            <a:ext cx="1632181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微信：XFJXZYD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172" name="TextBox 174"/>
          <p:cNvSpPr txBox="1"/>
          <p:nvPr userDrawn="1"/>
        </p:nvSpPr>
        <p:spPr>
          <a:xfrm>
            <a:off x="2410012" y="4477199"/>
            <a:ext cx="1632181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微信：XFJXZYD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176" name="TextBox 175"/>
          <p:cNvSpPr txBox="1"/>
          <p:nvPr userDrawn="1"/>
        </p:nvSpPr>
        <p:spPr>
          <a:xfrm>
            <a:off x="4116147" y="1662000"/>
            <a:ext cx="1632181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微信：XFJXZYD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177" name="TextBox 176"/>
          <p:cNvSpPr txBox="1"/>
          <p:nvPr userDrawn="1"/>
        </p:nvSpPr>
        <p:spPr>
          <a:xfrm>
            <a:off x="3161301" y="4072989"/>
            <a:ext cx="1632181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微信：XFJXZYD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178" name="矩形 177"/>
          <p:cNvSpPr/>
          <p:nvPr userDrawn="1"/>
        </p:nvSpPr>
        <p:spPr>
          <a:xfrm rot="21352174">
            <a:off x="3407833" y="6424507"/>
            <a:ext cx="3558540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淘宝唯一店铺：</a:t>
            </a:r>
            <a:r>
              <a:rPr lang="en-US" altLang="zh-CN" sz="1065" dirty="0">
                <a:solidFill>
                  <a:srgbClr val="FEF9F1"/>
                </a:solidFill>
              </a:rPr>
              <a:t>https://shop488691149.taobao.com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180" name="矩形 179"/>
          <p:cNvSpPr/>
          <p:nvPr userDrawn="1"/>
        </p:nvSpPr>
        <p:spPr>
          <a:xfrm rot="21112174">
            <a:off x="1016671" y="4177204"/>
            <a:ext cx="2268143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https://shop488691149.taobao.com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182" name="矩形 181"/>
          <p:cNvSpPr/>
          <p:nvPr userDrawn="1"/>
        </p:nvSpPr>
        <p:spPr>
          <a:xfrm rot="3053795">
            <a:off x="6121865" y="2159791"/>
            <a:ext cx="2193290" cy="2552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https://shop488691149.taobao.com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184" name="矩形 183"/>
          <p:cNvSpPr/>
          <p:nvPr userDrawn="1"/>
        </p:nvSpPr>
        <p:spPr>
          <a:xfrm>
            <a:off x="3053892" y="5859235"/>
            <a:ext cx="793380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86" name="矩形 185"/>
          <p:cNvSpPr/>
          <p:nvPr userDrawn="1"/>
        </p:nvSpPr>
        <p:spPr>
          <a:xfrm rot="19367115">
            <a:off x="4171559" y="3174679"/>
            <a:ext cx="1203748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小凤教学资源店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87" name="矩形 186"/>
          <p:cNvSpPr/>
          <p:nvPr userDrawn="1"/>
        </p:nvSpPr>
        <p:spPr>
          <a:xfrm rot="19356081">
            <a:off x="5176380" y="3408511"/>
            <a:ext cx="793380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88" name="矩形 187"/>
          <p:cNvSpPr/>
          <p:nvPr userDrawn="1"/>
        </p:nvSpPr>
        <p:spPr>
          <a:xfrm>
            <a:off x="5742093" y="1977813"/>
            <a:ext cx="1579033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仅在淘宝销售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89" name="矩形 188"/>
          <p:cNvSpPr/>
          <p:nvPr userDrawn="1"/>
        </p:nvSpPr>
        <p:spPr>
          <a:xfrm rot="313524">
            <a:off x="5239627" y="4295831"/>
            <a:ext cx="1203748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小凤教学资源店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91" name="矩形 190"/>
          <p:cNvSpPr/>
          <p:nvPr userDrawn="1"/>
        </p:nvSpPr>
        <p:spPr>
          <a:xfrm rot="21098258">
            <a:off x="4369561" y="2292031"/>
            <a:ext cx="793380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92" name="矩形 191"/>
          <p:cNvSpPr/>
          <p:nvPr userDrawn="1"/>
        </p:nvSpPr>
        <p:spPr>
          <a:xfrm rot="4940380">
            <a:off x="6196904" y="2351777"/>
            <a:ext cx="1134110" cy="2552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小凤教学资源店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93" name="矩形 192"/>
          <p:cNvSpPr/>
          <p:nvPr userDrawn="1"/>
        </p:nvSpPr>
        <p:spPr>
          <a:xfrm rot="1742177">
            <a:off x="5912168" y="3353017"/>
            <a:ext cx="726440" cy="2552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小凤制作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94" name="矩形 193"/>
          <p:cNvSpPr/>
          <p:nvPr userDrawn="1"/>
        </p:nvSpPr>
        <p:spPr>
          <a:xfrm rot="2055701">
            <a:off x="1511805" y="5685612"/>
            <a:ext cx="1134110" cy="2552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小凤教学资源店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95" name="TextBox 190"/>
          <p:cNvSpPr txBox="1"/>
          <p:nvPr userDrawn="1"/>
        </p:nvSpPr>
        <p:spPr>
          <a:xfrm rot="19578942">
            <a:off x="2622752" y="4650561"/>
            <a:ext cx="2115808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微信：XFJXZYD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197" name="TextBox 191"/>
          <p:cNvSpPr txBox="1"/>
          <p:nvPr userDrawn="1"/>
        </p:nvSpPr>
        <p:spPr>
          <a:xfrm>
            <a:off x="5216985" y="5542041"/>
            <a:ext cx="1632181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微信：XFJXZYD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196" name="矩形 195"/>
          <p:cNvSpPr/>
          <p:nvPr userDrawn="1"/>
        </p:nvSpPr>
        <p:spPr>
          <a:xfrm rot="21112174">
            <a:off x="7722177" y="3889172"/>
            <a:ext cx="2268143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065" dirty="0">
                <a:solidFill>
                  <a:srgbClr val="FEF9F1"/>
                </a:solidFill>
              </a:rPr>
              <a:t>https://shop488691149.taobao.com</a:t>
            </a:r>
            <a:endParaRPr lang="en-US" altLang="zh-CN" sz="1065" dirty="0">
              <a:solidFill>
                <a:srgbClr val="FEF9F1"/>
              </a:solidFill>
            </a:endParaRPr>
          </a:p>
        </p:txBody>
      </p:sp>
      <p:sp>
        <p:nvSpPr>
          <p:cNvPr id="201" name="矩形 200"/>
          <p:cNvSpPr/>
          <p:nvPr userDrawn="1"/>
        </p:nvSpPr>
        <p:spPr>
          <a:xfrm>
            <a:off x="6369113" y="4101881"/>
            <a:ext cx="793380" cy="2552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小凤教学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2" name="矩形 1"/>
          <p:cNvSpPr/>
          <p:nvPr userDrawn="1"/>
        </p:nvSpPr>
        <p:spPr>
          <a:xfrm rot="19322417">
            <a:off x="6174203" y="5616137"/>
            <a:ext cx="1270000" cy="2552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鄙视盗用小凤课件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 rot="19322417">
            <a:off x="7109769" y="4575584"/>
            <a:ext cx="1270000" cy="2552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鄙视盗用小凤课件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 rot="19322417">
            <a:off x="7533949" y="3814431"/>
            <a:ext cx="1270000" cy="2552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鄙视盗用小凤课件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648311" y="5573379"/>
            <a:ext cx="1270000" cy="2552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盗用小凤课件可耻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5369584" y="2979192"/>
            <a:ext cx="1270000" cy="2552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盗用小凤课件可耻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892411" y="4620879"/>
            <a:ext cx="1270000" cy="2552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065" dirty="0">
                <a:solidFill>
                  <a:srgbClr val="FEF9F1"/>
                </a:solidFill>
              </a:rPr>
              <a:t>盗用小凤课件可耻</a:t>
            </a:r>
            <a:endParaRPr lang="zh-CN" altLang="en-US" sz="1065" dirty="0">
              <a:solidFill>
                <a:srgbClr val="FEF9F1"/>
              </a:solidFill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583497" y="1896671"/>
            <a:ext cx="7488832" cy="378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5335" b="1" dirty="0" smtClean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《</a:t>
            </a:r>
            <a:r>
              <a:rPr lang="zh-CN" altLang="en-US" sz="5335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书</a:t>
            </a:r>
            <a:r>
              <a:rPr lang="zh-CN" altLang="en-US" sz="5335" b="1" dirty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湖阴先生壁</a:t>
            </a:r>
            <a:r>
              <a:rPr lang="en-US" altLang="zh-CN" sz="5335" b="1" dirty="0" smtClean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》</a:t>
            </a:r>
            <a:endParaRPr lang="en-US" altLang="zh-CN" sz="5335" b="1" dirty="0" smtClean="0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5335" b="1" dirty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《</a:t>
            </a:r>
            <a:r>
              <a:rPr lang="zh-CN" altLang="en-US" sz="5335" b="1" dirty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回乡偶</a:t>
            </a:r>
            <a:r>
              <a:rPr lang="zh-CN" altLang="en-US" sz="5335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书</a:t>
            </a:r>
            <a:r>
              <a:rPr lang="en-US" altLang="zh-CN" sz="5335" b="1" dirty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》</a:t>
            </a:r>
            <a:endParaRPr lang="zh-CN" altLang="en-US" sz="5335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5335" b="1" dirty="0" smtClean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《</a:t>
            </a:r>
            <a:r>
              <a:rPr lang="zh-CN" altLang="en-US" sz="5335" b="1" dirty="0" smtClean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夜</a:t>
            </a:r>
            <a:r>
              <a:rPr lang="zh-CN" altLang="en-US" sz="5335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书</a:t>
            </a:r>
            <a:r>
              <a:rPr lang="zh-CN" altLang="en-US" sz="5335" b="1" dirty="0" smtClean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所见</a:t>
            </a:r>
            <a:r>
              <a:rPr lang="en-US" altLang="zh-CN" sz="5335" b="1" dirty="0" smtClean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》</a:t>
            </a:r>
            <a:endParaRPr lang="zh-CN" altLang="en-US" sz="5335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143339" y="260648"/>
            <a:ext cx="11617291" cy="15862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defRPr>
            </a:lvl9pPr>
          </a:lstStyle>
          <a:p>
            <a:pPr marL="457200" indent="-457200"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3735" b="1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联系以前学过的带“书”字的古诗题目，说说“书”的意思。</a:t>
            </a:r>
            <a:endParaRPr lang="zh-CN" altLang="en-US" sz="3735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632171" y="3236979"/>
            <a:ext cx="3853519" cy="1430065"/>
            <a:chOff x="2131934" y="2599024"/>
            <a:chExt cx="1846478" cy="762837"/>
          </a:xfrm>
        </p:grpSpPr>
        <p:sp>
          <p:nvSpPr>
            <p:cNvPr id="8" name="圆角矩形标注 7"/>
            <p:cNvSpPr/>
            <p:nvPr/>
          </p:nvSpPr>
          <p:spPr>
            <a:xfrm>
              <a:off x="2136386" y="2599024"/>
              <a:ext cx="1656184" cy="762837"/>
            </a:xfrm>
            <a:prstGeom prst="wedgeRoundRectCallout">
              <a:avLst>
                <a:gd name="adj1" fmla="val -70388"/>
                <a:gd name="adj2" fmla="val 28796"/>
                <a:gd name="adj3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4265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131934" y="2750594"/>
              <a:ext cx="1846478" cy="442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zh-CN" altLang="en-US" sz="4800" b="1" dirty="0" smtClean="0">
                  <a:solidFill>
                    <a:srgbClr val="0000FF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书：书写。</a:t>
              </a:r>
              <a:endParaRPr lang="zh-CN" altLang="en-US" sz="48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6"/>
          <p:cNvSpPr txBox="1">
            <a:spLocks noChangeArrowheads="1"/>
          </p:cNvSpPr>
          <p:nvPr/>
        </p:nvSpPr>
        <p:spPr bwMode="auto">
          <a:xfrm>
            <a:off x="2304261" y="1508787"/>
            <a:ext cx="8640960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000" b="1" noProof="1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en-US" altLang="zh-CN" sz="8000" b="1" noProof="1" smtClean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8000" b="1" noProof="1" smtClean="0">
                <a:latin typeface="楷体" panose="02010609060101010101" charset="-122"/>
                <a:ea typeface="楷体" panose="02010609060101010101" charset="-122"/>
              </a:rPr>
              <a:t>书</a:t>
            </a:r>
            <a:r>
              <a:rPr lang="zh-CN" altLang="en-US" sz="8000" b="1" noProof="1">
                <a:latin typeface="楷体" panose="02010609060101010101" charset="-122"/>
                <a:ea typeface="楷体" panose="02010609060101010101" charset="-122"/>
              </a:rPr>
              <a:t>戴嵩画牛</a:t>
            </a:r>
            <a:r>
              <a:rPr lang="en-US" altLang="zh-CN" sz="8000" b="1" noProof="1"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8000" b="1" noProof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矩形: 圆角 6"/>
          <p:cNvSpPr/>
          <p:nvPr/>
        </p:nvSpPr>
        <p:spPr>
          <a:xfrm>
            <a:off x="3836565" y="1688589"/>
            <a:ext cx="1216240" cy="1097608"/>
          </a:xfrm>
          <a:prstGeom prst="roundRect">
            <a:avLst/>
          </a:prstGeom>
          <a:noFill/>
          <a:ln w="41275" cmpd="thinThick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00FF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840560" y="1435369"/>
            <a:ext cx="2093011" cy="853117"/>
            <a:chOff x="2113383" y="2599024"/>
            <a:chExt cx="1569758" cy="639838"/>
          </a:xfrm>
        </p:grpSpPr>
        <p:sp>
          <p:nvSpPr>
            <p:cNvPr id="16" name="圆角矩形标注 15"/>
            <p:cNvSpPr/>
            <p:nvPr/>
          </p:nvSpPr>
          <p:spPr>
            <a:xfrm>
              <a:off x="2113383" y="2599024"/>
              <a:ext cx="1247876" cy="639838"/>
            </a:xfrm>
            <a:prstGeom prst="wedgeRoundRectCallout">
              <a:avLst>
                <a:gd name="adj1" fmla="val 64766"/>
                <a:gd name="adj2" fmla="val 39011"/>
                <a:gd name="adj3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4265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113383" y="2626555"/>
              <a:ext cx="1569758" cy="5610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4265" b="1" dirty="0" smtClean="0">
                  <a:solidFill>
                    <a:srgbClr val="0000FF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书写。</a:t>
              </a:r>
              <a:endParaRPr lang="zh-CN" altLang="en-US" sz="4265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840560" y="3909053"/>
            <a:ext cx="7776864" cy="11690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4665" b="1" dirty="0" smtClean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写</a:t>
            </a:r>
            <a:r>
              <a:rPr lang="zh-CN" altLang="en-US" sz="4665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戴嵩画牛的故事</a:t>
            </a:r>
            <a:r>
              <a:rPr lang="zh-CN" altLang="en-US" sz="4665" b="1" dirty="0" smtClean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CN" altLang="en-US" sz="4665" b="1" dirty="0" smtClean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 </a:t>
            </a:r>
            <a:endParaRPr lang="zh-CN" altLang="en-US" sz="4665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C:\Documents and Settings\Administrator\桌面\42a98226cffc1e171138df1f4a90f603738de91d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440149" y="1316765"/>
            <a:ext cx="4571861" cy="4562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39349" y="1275024"/>
            <a:ext cx="7104789" cy="23342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indent="7905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735" b="1" spc="-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像这样写在字画、书籍、碑帖前后有关品评、鉴赏、记事、考订的文字，称为“</a:t>
            </a:r>
            <a:r>
              <a:rPr lang="zh-CN" altLang="en-US" sz="3735" b="1" spc="-1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题跋</a:t>
            </a:r>
            <a:r>
              <a:rPr lang="zh-CN" altLang="en-US" sz="3735" b="1" spc="-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3735" b="1" spc="-1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3735" b="1" spc="-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40149" y="1331676"/>
            <a:ext cx="4571861" cy="7480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altLang="zh-CN" sz="4265" b="1" dirty="0" smtClean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《</a:t>
            </a:r>
            <a:r>
              <a:rPr lang="zh-CN" altLang="en-US" sz="4265" b="1" dirty="0" smtClean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斗牛图</a:t>
            </a:r>
            <a:r>
              <a:rPr lang="en-US" altLang="zh-CN" sz="4265" b="1" dirty="0" smtClean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》</a:t>
            </a:r>
            <a:endParaRPr lang="zh-CN" altLang="en-US" sz="4265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文本框 16"/>
          <p:cNvSpPr txBox="1">
            <a:spLocks noChangeArrowheads="1"/>
          </p:cNvSpPr>
          <p:nvPr/>
        </p:nvSpPr>
        <p:spPr bwMode="auto">
          <a:xfrm>
            <a:off x="1727515" y="1350059"/>
            <a:ext cx="8640960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000" b="1" noProof="1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en-US" altLang="zh-CN" sz="8000" b="1" noProof="1" smtClean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8000" b="1" noProof="1" smtClean="0">
                <a:latin typeface="楷体" panose="02010609060101010101" charset="-122"/>
                <a:ea typeface="楷体" panose="02010609060101010101" charset="-122"/>
              </a:rPr>
              <a:t>书</a:t>
            </a:r>
            <a:r>
              <a:rPr lang="zh-CN" altLang="en-US" sz="8000" b="1" noProof="1">
                <a:latin typeface="楷体" panose="02010609060101010101" charset="-122"/>
                <a:ea typeface="楷体" panose="02010609060101010101" charset="-122"/>
              </a:rPr>
              <a:t>戴嵩画牛</a:t>
            </a:r>
            <a:r>
              <a:rPr lang="en-US" altLang="zh-CN" sz="8000" b="1" noProof="1"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8000" b="1" noProof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9" name="图片 5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3044957"/>
            <a:ext cx="5280587" cy="353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5231904" y="496416"/>
            <a:ext cx="2688299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5865" b="1" dirty="0" err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sōnɡ</a:t>
            </a:r>
            <a:endParaRPr lang="zh-CN" altLang="en-US" sz="32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81739" y="1128889"/>
            <a:ext cx="10410261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自读要求</a:t>
            </a:r>
            <a:r>
              <a:rPr lang="zh-CN" altLang="zh-CN" sz="4000" b="1" dirty="0" smtClean="0">
                <a:latin typeface="楷体" panose="02010609060101010101" charset="-122"/>
                <a:ea typeface="楷体" panose="02010609060101010101" charset="-122"/>
              </a:rPr>
              <a:t>：</a:t>
            </a:r>
            <a:endParaRPr lang="zh-CN" altLang="zh-CN" sz="40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b="1" dirty="0" smtClean="0"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zh-CN" sz="4000" b="1" dirty="0" smtClean="0">
                <a:latin typeface="楷体" panose="02010609060101010101" charset="-122"/>
                <a:ea typeface="楷体" panose="02010609060101010101" charset="-122"/>
              </a:rPr>
              <a:t>借助拼音，读准生字；</a:t>
            </a:r>
            <a:endParaRPr lang="zh-CN" altLang="zh-CN" sz="40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b="1" dirty="0" smtClean="0"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注意停顿，尝试读出节奏；</a:t>
            </a:r>
            <a:endParaRPr lang="zh-CN" altLang="zh-CN" sz="40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b="1" dirty="0" smtClean="0">
                <a:latin typeface="楷体" panose="02010609060101010101" charset="-122"/>
                <a:ea typeface="楷体" panose="02010609060101010101" charset="-122"/>
              </a:rPr>
              <a:t>3.</a:t>
            </a: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有疑问的地方可以同桌交流</a:t>
            </a:r>
            <a:r>
              <a:rPr lang="zh-CN" altLang="zh-CN" sz="4000" b="1" dirty="0" smtClean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zh-CN" sz="4000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77911" y="661629"/>
            <a:ext cx="5769106" cy="132588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                         </a:t>
            </a:r>
            <a:br>
              <a:rPr lang="en-US" altLang="zh-CN" dirty="0"/>
            </a:br>
            <a:r>
              <a:rPr lang="en-US" altLang="zh-CN" dirty="0"/>
              <a:t>       </a:t>
            </a:r>
            <a:r>
              <a:rPr lang="zh-CN" altLang="en-US" sz="4800" b="1" kern="8400" spc="840" dirty="0" smtClean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书戴嵩画牛</a:t>
            </a:r>
            <a:br>
              <a:rPr lang="en-US" altLang="zh-CN" sz="4800" b="1" kern="8400" spc="840" dirty="0" smtClean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</a:br>
            <a:endParaRPr lang="en-US" altLang="zh-CN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02924" y="2309383"/>
            <a:ext cx="10432647" cy="4476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000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zh-CN" sz="3600" dirty="0" smtClean="0">
                <a:latin typeface="楷体" panose="02010609060101010101" charset="-122"/>
                <a:ea typeface="楷体" panose="02010609060101010101" charset="-122"/>
              </a:rPr>
              <a:t>蜀</a:t>
            </a:r>
            <a:r>
              <a:rPr lang="zh-CN" altLang="en-US" sz="3600" dirty="0" smtClean="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3600" dirty="0" err="1" smtClean="0">
                <a:latin typeface="黑体" panose="02010609060101010101" charset="-122"/>
                <a:ea typeface="黑体" panose="02010609060101010101" charset="-122"/>
              </a:rPr>
              <a:t>shǔ</a:t>
            </a:r>
            <a:r>
              <a:rPr lang="en-US" altLang="zh-CN" sz="3600" dirty="0" smtClean="0">
                <a:latin typeface="楷体" panose="02010609060101010101" charset="-122"/>
                <a:ea typeface="楷体" panose="02010609060101010101" charset="-122"/>
              </a:rPr>
              <a:t>)</a:t>
            </a:r>
            <a:r>
              <a:rPr lang="zh-CN" altLang="zh-CN" sz="3600" dirty="0" smtClean="0">
                <a:latin typeface="楷体" panose="02010609060101010101" charset="-122"/>
                <a:ea typeface="楷体" panose="02010609060101010101" charset="-122"/>
              </a:rPr>
              <a:t>中</a:t>
            </a:r>
            <a:r>
              <a:rPr lang="zh-CN" altLang="zh-CN" sz="3600" dirty="0">
                <a:latin typeface="楷体" panose="02010609060101010101" charset="-122"/>
                <a:ea typeface="楷体" panose="02010609060101010101" charset="-122"/>
              </a:rPr>
              <a:t>有杜处士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zh-CN" sz="3600" dirty="0">
                <a:latin typeface="楷体" panose="02010609060101010101" charset="-122"/>
                <a:ea typeface="楷体" panose="02010609060101010101" charset="-122"/>
              </a:rPr>
              <a:t>好书画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zh-CN" sz="3600" dirty="0">
                <a:latin typeface="楷体" panose="02010609060101010101" charset="-122"/>
                <a:ea typeface="楷体" panose="02010609060101010101" charset="-122"/>
              </a:rPr>
              <a:t>所宝以百数。有</a:t>
            </a:r>
            <a:r>
              <a:rPr lang="zh-CN" altLang="zh-CN" sz="3600" dirty="0" smtClean="0">
                <a:latin typeface="楷体" panose="02010609060101010101" charset="-122"/>
                <a:ea typeface="楷体" panose="02010609060101010101" charset="-122"/>
              </a:rPr>
              <a:t>戴嵩《牛》</a:t>
            </a:r>
            <a:r>
              <a:rPr lang="zh-CN" altLang="zh-CN" sz="3600" dirty="0">
                <a:latin typeface="楷体" panose="02010609060101010101" charset="-122"/>
                <a:ea typeface="楷体" panose="02010609060101010101" charset="-122"/>
              </a:rPr>
              <a:t>一轴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zh-CN" sz="3600" dirty="0">
                <a:latin typeface="楷体" panose="02010609060101010101" charset="-122"/>
                <a:ea typeface="楷体" panose="02010609060101010101" charset="-122"/>
              </a:rPr>
              <a:t>尤所爱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zh-CN" sz="3600" dirty="0">
                <a:latin typeface="楷体" panose="02010609060101010101" charset="-122"/>
                <a:ea typeface="楷体" panose="02010609060101010101" charset="-122"/>
              </a:rPr>
              <a:t>锦囊玉轴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zh-CN" sz="3600" dirty="0">
                <a:latin typeface="楷体" panose="02010609060101010101" charset="-122"/>
                <a:ea typeface="楷体" panose="02010609060101010101" charset="-122"/>
              </a:rPr>
              <a:t>常以自随</a:t>
            </a:r>
            <a:r>
              <a:rPr lang="zh-CN" altLang="zh-CN" sz="3600" dirty="0" smtClean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36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3600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zh-CN" sz="3600" dirty="0" smtClean="0">
                <a:latin typeface="楷体" panose="02010609060101010101" charset="-122"/>
                <a:ea typeface="楷体" panose="02010609060101010101" charset="-122"/>
              </a:rPr>
              <a:t>一日</a:t>
            </a:r>
            <a:r>
              <a:rPr lang="zh-CN" altLang="zh-CN" sz="3600" dirty="0">
                <a:latin typeface="楷体" panose="02010609060101010101" charset="-122"/>
                <a:ea typeface="楷体" panose="02010609060101010101" charset="-122"/>
              </a:rPr>
              <a:t>曝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en-US" altLang="zh-CN" sz="3600" dirty="0">
                <a:latin typeface="黑体" panose="02010609060101010101" charset="-122"/>
                <a:ea typeface="黑体" panose="02010609060101010101" charset="-122"/>
              </a:rPr>
              <a:t>p</a:t>
            </a:r>
            <a:r>
              <a:rPr lang="zh-CN" altLang="zh-CN" sz="3600" dirty="0">
                <a:latin typeface="黑体" panose="02010609060101010101" charset="-122"/>
                <a:ea typeface="黑体" panose="02010609060101010101" charset="-122"/>
              </a:rPr>
              <a:t>ù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</a:rPr>
              <a:t>)</a:t>
            </a:r>
            <a:r>
              <a:rPr lang="zh-CN" altLang="zh-CN" sz="3600" dirty="0">
                <a:latin typeface="楷体" panose="02010609060101010101" charset="-122"/>
                <a:ea typeface="楷体" panose="02010609060101010101" charset="-122"/>
              </a:rPr>
              <a:t>书画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zh-CN" sz="3600" dirty="0">
                <a:latin typeface="楷体" panose="02010609060101010101" charset="-122"/>
                <a:ea typeface="楷体" panose="02010609060101010101" charset="-122"/>
              </a:rPr>
              <a:t>有一牧童见之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zh-CN" sz="3600" dirty="0">
                <a:latin typeface="楷体" panose="02010609060101010101" charset="-122"/>
                <a:ea typeface="楷体" panose="02010609060101010101" charset="-122"/>
              </a:rPr>
              <a:t>拊（</a:t>
            </a:r>
            <a:r>
              <a:rPr lang="en-US" altLang="zh-CN" sz="3600" dirty="0">
                <a:latin typeface="黑体" panose="02010609060101010101" charset="-122"/>
                <a:ea typeface="黑体" panose="02010609060101010101" charset="-122"/>
              </a:rPr>
              <a:t>f</a:t>
            </a:r>
            <a:r>
              <a:rPr lang="zh-CN" altLang="zh-CN" sz="3600" dirty="0">
                <a:latin typeface="黑体" panose="02010609060101010101" charset="-122"/>
                <a:ea typeface="黑体" panose="02010609060101010101" charset="-122"/>
              </a:rPr>
              <a:t>ǔ</a:t>
            </a:r>
            <a:r>
              <a:rPr lang="zh-CN" altLang="zh-CN" sz="3600" dirty="0">
                <a:latin typeface="楷体" panose="02010609060101010101" charset="-122"/>
                <a:ea typeface="楷体" panose="02010609060101010101" charset="-122"/>
              </a:rPr>
              <a:t>）掌</a:t>
            </a:r>
            <a:r>
              <a:rPr lang="zh-CN" altLang="zh-CN" sz="3600" dirty="0" smtClean="0">
                <a:latin typeface="楷体" panose="02010609060101010101" charset="-122"/>
                <a:ea typeface="楷体" panose="02010609060101010101" charset="-122"/>
              </a:rPr>
              <a:t>大笑</a:t>
            </a:r>
            <a:r>
              <a:rPr lang="zh-CN" altLang="en-US" sz="3600" dirty="0" smtClean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zh-CN" sz="3600" dirty="0" smtClean="0">
                <a:latin typeface="楷体" panose="02010609060101010101" charset="-122"/>
                <a:ea typeface="楷体" panose="02010609060101010101" charset="-122"/>
              </a:rPr>
              <a:t>曰</a:t>
            </a:r>
            <a:r>
              <a:rPr lang="zh-CN" altLang="zh-CN" sz="3600" dirty="0">
                <a:latin typeface="楷体" panose="02010609060101010101" charset="-122"/>
                <a:ea typeface="楷体" panose="02010609060101010101" charset="-122"/>
              </a:rPr>
              <a:t>：“此画</a:t>
            </a:r>
            <a:r>
              <a:rPr lang="zh-CN" altLang="zh-CN" sz="3600" dirty="0" smtClean="0">
                <a:latin typeface="楷体" panose="02010609060101010101" charset="-122"/>
                <a:ea typeface="楷体" panose="02010609060101010101" charset="-122"/>
              </a:rPr>
              <a:t>斗牛</a:t>
            </a:r>
            <a:r>
              <a:rPr lang="zh-CN" altLang="en-US" sz="3600" dirty="0" smtClean="0">
                <a:latin typeface="楷体" panose="02010609060101010101" charset="-122"/>
                <a:ea typeface="楷体" panose="02010609060101010101" charset="-122"/>
              </a:rPr>
              <a:t>也。</a:t>
            </a:r>
            <a:r>
              <a:rPr lang="zh-CN" altLang="zh-CN" sz="3600" dirty="0" smtClean="0">
                <a:latin typeface="楷体" panose="02010609060101010101" charset="-122"/>
                <a:ea typeface="楷体" panose="02010609060101010101" charset="-122"/>
              </a:rPr>
              <a:t>牛斗</a:t>
            </a:r>
            <a:r>
              <a:rPr lang="zh-CN" altLang="en-US" sz="3600" dirty="0" smtClean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zh-CN" sz="3600" dirty="0" smtClean="0">
                <a:latin typeface="楷体" panose="02010609060101010101" charset="-122"/>
                <a:ea typeface="楷体" panose="02010609060101010101" charset="-122"/>
              </a:rPr>
              <a:t>力</a:t>
            </a:r>
            <a:r>
              <a:rPr lang="zh-CN" altLang="zh-CN" sz="3600" dirty="0">
                <a:latin typeface="楷体" panose="02010609060101010101" charset="-122"/>
                <a:ea typeface="楷体" panose="02010609060101010101" charset="-122"/>
              </a:rPr>
              <a:t>在角，尾</a:t>
            </a:r>
            <a:r>
              <a:rPr lang="zh-CN" altLang="zh-CN" sz="3600" dirty="0" smtClean="0">
                <a:latin typeface="楷体" panose="02010609060101010101" charset="-122"/>
                <a:ea typeface="楷体" panose="02010609060101010101" charset="-122"/>
              </a:rPr>
              <a:t>搐</a:t>
            </a:r>
            <a:r>
              <a:rPr lang="en-US" altLang="zh-CN" sz="3600" dirty="0" smtClean="0"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en-US" altLang="zh-CN" sz="3600" dirty="0" err="1">
                <a:latin typeface="黑体" panose="02010609060101010101" charset="-122"/>
                <a:ea typeface="黑体" panose="02010609060101010101" charset="-122"/>
              </a:rPr>
              <a:t>ch</a:t>
            </a:r>
            <a:r>
              <a:rPr lang="zh-CN" altLang="zh-CN" sz="3600" dirty="0">
                <a:latin typeface="黑体" panose="02010609060101010101" charset="-122"/>
                <a:ea typeface="黑体" panose="02010609060101010101" charset="-122"/>
              </a:rPr>
              <a:t>ù</a:t>
            </a:r>
            <a:r>
              <a:rPr lang="en-US" altLang="zh-CN" sz="3600" dirty="0" smtClean="0">
                <a:latin typeface="楷体" panose="02010609060101010101" charset="-122"/>
                <a:ea typeface="楷体" panose="02010609060101010101" charset="-122"/>
              </a:rPr>
              <a:t>)</a:t>
            </a:r>
            <a:r>
              <a:rPr lang="zh-CN" altLang="en-US" sz="3600" dirty="0" smtClean="0">
                <a:latin typeface="楷体" panose="02010609060101010101" charset="-122"/>
                <a:ea typeface="楷体" panose="02010609060101010101" charset="-122"/>
              </a:rPr>
              <a:t>入两</a:t>
            </a:r>
            <a:r>
              <a:rPr lang="zh-CN" altLang="zh-CN" sz="3600" dirty="0" smtClean="0">
                <a:latin typeface="楷体" panose="02010609060101010101" charset="-122"/>
                <a:ea typeface="楷体" panose="02010609060101010101" charset="-122"/>
              </a:rPr>
              <a:t>股</a:t>
            </a:r>
            <a:r>
              <a:rPr lang="zh-CN" altLang="zh-CN" sz="3600" dirty="0">
                <a:latin typeface="楷体" panose="02010609060101010101" charset="-122"/>
                <a:ea typeface="楷体" panose="02010609060101010101" charset="-122"/>
              </a:rPr>
              <a:t>间，今乃掉尾而斗，谬（</a:t>
            </a:r>
            <a:r>
              <a:rPr lang="en-US" altLang="zh-CN" sz="3600" dirty="0">
                <a:latin typeface="黑体" panose="02010609060101010101" charset="-122"/>
                <a:ea typeface="黑体" panose="02010609060101010101" charset="-122"/>
              </a:rPr>
              <a:t>mi</a:t>
            </a:r>
            <a:r>
              <a:rPr lang="zh-CN" altLang="zh-CN" sz="3600" dirty="0">
                <a:latin typeface="黑体" panose="02010609060101010101" charset="-122"/>
                <a:ea typeface="黑体" panose="02010609060101010101" charset="-122"/>
              </a:rPr>
              <a:t>ù</a:t>
            </a:r>
            <a:r>
              <a:rPr lang="zh-CN" altLang="zh-CN" sz="3600" dirty="0">
                <a:latin typeface="楷体" panose="02010609060101010101" charset="-122"/>
                <a:ea typeface="楷体" panose="02010609060101010101" charset="-122"/>
              </a:rPr>
              <a:t>）</a:t>
            </a:r>
            <a:r>
              <a:rPr lang="zh-CN" altLang="zh-CN" sz="3600" dirty="0" smtClean="0">
                <a:latin typeface="楷体" panose="02010609060101010101" charset="-122"/>
                <a:ea typeface="楷体" panose="02010609060101010101" charset="-122"/>
              </a:rPr>
              <a:t>矣</a:t>
            </a:r>
            <a:r>
              <a:rPr lang="zh-CN" altLang="en-US" sz="3600" dirty="0" smtClean="0">
                <a:latin typeface="楷体" panose="02010609060101010101" charset="-122"/>
                <a:ea typeface="楷体" panose="02010609060101010101" charset="-122"/>
              </a:rPr>
              <a:t>。</a:t>
            </a:r>
            <a:r>
              <a:rPr lang="zh-CN" altLang="zh-CN" sz="3600" dirty="0" smtClean="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zh-CN" sz="3600" dirty="0">
                <a:latin typeface="楷体" panose="02010609060101010101" charset="-122"/>
                <a:ea typeface="楷体" panose="02010609060101010101" charset="-122"/>
              </a:rPr>
              <a:t>处士笑而然之。古语有云：“耕当问</a:t>
            </a:r>
            <a:r>
              <a:rPr lang="zh-CN" altLang="zh-CN" sz="3600" dirty="0" smtClean="0">
                <a:latin typeface="楷体" panose="02010609060101010101" charset="-122"/>
                <a:ea typeface="楷体" panose="02010609060101010101" charset="-122"/>
              </a:rPr>
              <a:t>奴</a:t>
            </a:r>
            <a:r>
              <a:rPr lang="en-US" altLang="zh-CN" sz="3600" dirty="0" smtClean="0"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en-US" altLang="zh-CN" sz="3600" dirty="0" err="1" smtClean="0">
                <a:latin typeface="黑体" panose="02010609060101010101" charset="-122"/>
                <a:ea typeface="黑体" panose="02010609060101010101" charset="-122"/>
              </a:rPr>
              <a:t>nú</a:t>
            </a:r>
            <a:r>
              <a:rPr lang="en-US" altLang="zh-CN" sz="3600" dirty="0" smtClean="0">
                <a:latin typeface="楷体" panose="02010609060101010101" charset="-122"/>
                <a:ea typeface="楷体" panose="02010609060101010101" charset="-122"/>
              </a:rPr>
              <a:t>)</a:t>
            </a:r>
            <a:r>
              <a:rPr lang="zh-CN" altLang="zh-CN" sz="3600" dirty="0" smtClean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zh-CN" sz="3600" dirty="0">
                <a:latin typeface="楷体" panose="02010609060101010101" charset="-122"/>
                <a:ea typeface="楷体" panose="02010609060101010101" charset="-122"/>
              </a:rPr>
              <a:t>织当问婢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en-US" altLang="zh-CN" sz="3600" dirty="0" err="1">
                <a:latin typeface="黑体" panose="02010609060101010101" charset="-122"/>
                <a:ea typeface="黑体" panose="02010609060101010101" charset="-122"/>
              </a:rPr>
              <a:t>bì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</a:rPr>
              <a:t>)</a:t>
            </a:r>
            <a:r>
              <a:rPr lang="zh-CN" altLang="zh-CN" sz="3600" dirty="0">
                <a:latin typeface="楷体" panose="02010609060101010101" charset="-122"/>
                <a:ea typeface="楷体" panose="02010609060101010101" charset="-122"/>
              </a:rPr>
              <a:t>。”不可改也。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</a:rPr>
              <a:t>                 </a:t>
            </a:r>
            <a:endParaRPr lang="zh-CN" altLang="zh-CN" sz="3600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 fontAlgn="auto">
              <a:lnSpc>
                <a:spcPts val="5220"/>
              </a:lnSpc>
              <a:buNone/>
            </a:pPr>
            <a:r>
              <a:rPr lang="en-US" altLang="zh-CN" sz="4000" dirty="0">
                <a:latin typeface="楷体" panose="02010609060101010101" charset="-122"/>
                <a:ea typeface="楷体" panose="02010609060101010101" charset="-122"/>
              </a:rPr>
              <a:t>                          </a:t>
            </a:r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4000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endParaRPr lang="zh-CN" altLang="zh-CN" sz="3600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 fontAlgn="auto">
              <a:lnSpc>
                <a:spcPts val="5220"/>
              </a:lnSpc>
              <a:buNone/>
            </a:pPr>
            <a:r>
              <a:rPr lang="en-US" altLang="zh-CN" sz="4000" b="1" dirty="0" smtClean="0">
                <a:latin typeface="楷体" panose="02010609060101010101" charset="-122"/>
                <a:ea typeface="楷体" panose="02010609060101010101" charset="-122"/>
              </a:rPr>
              <a:t>                          </a:t>
            </a: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577688" y="2337038"/>
            <a:ext cx="496712" cy="68580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左大括号 16"/>
          <p:cNvSpPr/>
          <p:nvPr/>
        </p:nvSpPr>
        <p:spPr>
          <a:xfrm>
            <a:off x="8210101" y="1324569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331682" y="1106311"/>
            <a:ext cx="3329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shù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 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数目；数量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71191" y="1936928"/>
            <a:ext cx="3109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shǔ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 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计算；查点数目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3589866" y="3434637"/>
            <a:ext cx="496712" cy="68580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左大括号 10"/>
          <p:cNvSpPr/>
          <p:nvPr/>
        </p:nvSpPr>
        <p:spPr>
          <a:xfrm>
            <a:off x="66019" y="3725874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7600" y="3525819"/>
            <a:ext cx="230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pù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 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一曝十寒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532" y="4361196"/>
            <a:ext cx="230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bào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 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曝光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/>
      <p:bldP spid="19" grpId="0"/>
      <p:bldP spid="8" grpId="0" animBg="1"/>
      <p:bldP spid="11" grpId="0" animBg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9857" y="1501429"/>
            <a:ext cx="10263305" cy="4476115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杜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处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士</a:t>
            </a:r>
            <a:r>
              <a:rPr lang="en-US" altLang="zh-CN" sz="36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好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书画     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曝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书画     所宝以百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数</a:t>
            </a:r>
            <a:endParaRPr lang="en-US" altLang="zh-CN" sz="36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CN" altLang="zh-CN" sz="36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蜀</a:t>
            </a:r>
            <a:r>
              <a:rPr lang="zh-CN" altLang="zh-CN" sz="3600" b="1" dirty="0" smtClean="0">
                <a:latin typeface="楷体" panose="02010609060101010101" charset="-122"/>
                <a:ea typeface="楷体" panose="02010609060101010101" charset="-122"/>
              </a:rPr>
              <a:t>中</a:t>
            </a:r>
            <a:r>
              <a:rPr lang="en-US" altLang="zh-CN" sz="3600" b="1" dirty="0" smtClean="0">
                <a:latin typeface="楷体" panose="02010609060101010101" charset="-122"/>
                <a:ea typeface="楷体" panose="02010609060101010101" charset="-122"/>
              </a:rPr>
              <a:t>      </a:t>
            </a:r>
            <a:r>
              <a:rPr lang="zh-CN" altLang="en-US" sz="36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谬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矣       </a:t>
            </a:r>
            <a:r>
              <a:rPr lang="zh-CN" altLang="en-US" sz="36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锦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囊玉</a:t>
            </a:r>
            <a:r>
              <a:rPr lang="zh-CN" altLang="en-US" sz="36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轴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36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拊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掌大笑</a:t>
            </a:r>
            <a:endParaRPr lang="en-US" altLang="zh-CN" sz="36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sz="36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搐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入两股间       耕当问</a:t>
            </a:r>
            <a:r>
              <a:rPr lang="zh-CN" altLang="en-US" sz="36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奴</a:t>
            </a:r>
            <a:r>
              <a:rPr lang="en-US" altLang="zh-CN" sz="3600" b="1" dirty="0" smtClean="0">
                <a:latin typeface="楷体" panose="02010609060101010101" charset="-122"/>
                <a:ea typeface="楷体" panose="02010609060101010101" charset="-122"/>
              </a:rPr>
              <a:t>       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织当问</a:t>
            </a:r>
            <a:r>
              <a:rPr lang="zh-CN" altLang="en-US" sz="36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婢</a:t>
            </a:r>
            <a:endParaRPr lang="zh-CN" altLang="zh-CN" sz="3600" dirty="0" smtClean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36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marL="0" indent="0" fontAlgn="auto">
              <a:lnSpc>
                <a:spcPts val="5220"/>
              </a:lnSpc>
              <a:buNone/>
            </a:pPr>
            <a:r>
              <a:rPr lang="en-US" altLang="zh-CN" sz="4000" b="1" dirty="0" smtClean="0">
                <a:latin typeface="楷体" panose="02010609060101010101" charset="-122"/>
                <a:ea typeface="楷体" panose="02010609060101010101" charset="-122"/>
              </a:rPr>
              <a:t>                          </a:t>
            </a: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jg2YTY5MTE4NWEyMzk0NTliMWYxNzk2Mjk2N2FkZTQifQ==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5245</Words>
  <Application>WPS 演示</Application>
  <PresentationFormat>自定义</PresentationFormat>
  <Paragraphs>410</Paragraphs>
  <Slides>28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4" baseType="lpstr">
      <vt:lpstr>Arial</vt:lpstr>
      <vt:lpstr>宋体</vt:lpstr>
      <vt:lpstr>Wingdings</vt:lpstr>
      <vt:lpstr>Comic Sans MS</vt:lpstr>
      <vt:lpstr>楷体</vt:lpstr>
      <vt:lpstr>黑体</vt:lpstr>
      <vt:lpstr>Calibri</vt:lpstr>
      <vt:lpstr>仿宋</vt:lpstr>
      <vt:lpstr>Times New Roman</vt:lpstr>
      <vt:lpstr>微软雅黑</vt:lpstr>
      <vt:lpstr>Arial Unicode MS</vt:lpstr>
      <vt:lpstr>Calibri Light</vt:lpstr>
      <vt:lpstr>DengXian</vt:lpstr>
      <vt:lpstr>Segoe Print</vt:lpstr>
      <vt:lpstr>自定义设计方案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                   书戴嵩画牛 </vt:lpstr>
      <vt:lpstr>PowerPoint 演示文稿</vt:lpstr>
      <vt:lpstr>                                    书戴嵩画牛 </vt:lpstr>
      <vt:lpstr>                                    书戴嵩画牛 </vt:lpstr>
      <vt:lpstr>PowerPoint 演示文稿</vt:lpstr>
      <vt:lpstr>                                  书戴嵩画牛 </vt:lpstr>
      <vt:lpstr>                                  书戴嵩画牛                             </vt:lpstr>
      <vt:lpstr>                                  书戴嵩画牛 </vt:lpstr>
      <vt:lpstr>                                  书戴嵩画牛                             </vt:lpstr>
      <vt:lpstr>                                    书戴嵩画牛 </vt:lpstr>
      <vt:lpstr>PowerPoint 演示文稿</vt:lpstr>
      <vt:lpstr>                                  书戴嵩画牛                             </vt:lpstr>
      <vt:lpstr>                                  书戴嵩画牛 </vt:lpstr>
      <vt:lpstr>                                  书戴嵩画牛 </vt:lpstr>
      <vt:lpstr>                                  书戴嵩画牛                             </vt:lpstr>
      <vt:lpstr>                                  书戴嵩画牛 </vt:lpstr>
      <vt:lpstr>                                  书戴嵩画牛                            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偶然</cp:lastModifiedBy>
  <cp:revision>307</cp:revision>
  <dcterms:created xsi:type="dcterms:W3CDTF">2018-06-12T04:49:00Z</dcterms:created>
  <dcterms:modified xsi:type="dcterms:W3CDTF">2023-11-28T03:48:18Z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E0F4063419314FCAA4EE958E3EA711FE_12</vt:lpwstr>
  </property>
</Properties>
</file>