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7" r:id="rId2"/>
    <p:sldId id="351" r:id="rId3"/>
    <p:sldId id="358" r:id="rId4"/>
    <p:sldId id="381" r:id="rId5"/>
    <p:sldId id="359" r:id="rId6"/>
    <p:sldId id="360" r:id="rId7"/>
    <p:sldId id="361" r:id="rId8"/>
    <p:sldId id="362" r:id="rId9"/>
    <p:sldId id="383" r:id="rId10"/>
    <p:sldId id="384" r:id="rId11"/>
    <p:sldId id="363" r:id="rId12"/>
    <p:sldId id="385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283" r:id="rId31"/>
  </p:sldIdLst>
  <p:sldSz cx="12192000" cy="6858000"/>
  <p:notesSz cx="9947275" cy="6858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294" y="-114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-2634" y="0"/>
      </p:cViewPr>
      <p:guideLst>
        <p:guide orient="horz" pos="2160"/>
        <p:guide pos="313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9A0AD-9CF5-4F9A-95E7-45663073F196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4334"/>
            <a:ext cx="4310486" cy="3425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14F14-4725-467A-93C8-C2E6AFAD52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8266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83452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val="25454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19806973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5335429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16782392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30613993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34281453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7704267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8712796" y="453356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8509986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1977405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32344389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8924616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7211722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pPr/>
              <a:t>2024/11/18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I:\&#24503;&#27861;&#35838;&#20214;&#25945;&#26696;\&#22235;&#24180;&#32423;&#19978;&#35838;&#20214;&#19968;\9&#12289;&#35270;&#23548;\&#24191;&#21578;&#20808;&#29983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png"/><Relationship Id="rId2" Type="http://schemas.openxmlformats.org/officeDocument/2006/relationships/audio" Target="file:///I:\&#24503;&#27861;&#35838;&#20214;&#25945;&#26696;\&#22235;&#24180;&#32423;&#19978;&#35838;&#20214;&#19968;\9&#12289;&#35270;&#23548;\&#27927;&#34915;&#28082;.m4a" TargetMode="External"/><Relationship Id="rId1" Type="http://schemas.openxmlformats.org/officeDocument/2006/relationships/audio" Target="file:///I:\&#24503;&#27861;&#35838;&#20214;&#25945;&#26696;\&#22235;&#24180;&#32423;&#19978;&#35838;&#20214;&#19968;\9&#12289;&#35270;&#23548;\&#28023;&#33492;.m4a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I:\&#24503;&#27861;&#35838;&#20214;&#25945;&#26696;\&#22235;&#24180;&#32423;&#19978;&#35838;&#20214;&#19968;\9&#12289;&#35270;&#23548;\&#20313;&#24378;&#30340;&#30097;&#38382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I:\&#24503;&#27861;&#35838;&#20214;&#25945;&#26696;\&#22235;&#24180;&#32423;&#19978;&#35838;&#20214;&#19968;\9&#12289;&#35270;&#23548;\&#24191;&#21578;&#30340;&#36215;&#28304;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hyperlink" Target="&#20844;&#30410;&#24191;&#21578;.mp4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9863" y="1656417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7882" y="1449294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6568" y="173402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5815" y="2271020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962812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</a:rPr>
                <a:t>2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914030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</a:rPr>
                <a:t>0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1041329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smtClean="0">
                  <a:solidFill>
                    <a:schemeClr val="bg1"/>
                  </a:solidFill>
                </a:rPr>
                <a:t>2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1016554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smtClean="0">
                  <a:solidFill>
                    <a:schemeClr val="bg1"/>
                  </a:solidFill>
                </a:rPr>
                <a:t>1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571247" y="2536130"/>
            <a:ext cx="762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正确认识广告</a:t>
            </a:r>
          </a:p>
        </p:txBody>
      </p:sp>
      <p:pic>
        <p:nvPicPr>
          <p:cNvPr id="150" name="图片 14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rcRect t="-10904" r="-11007"/>
          <a:stretch>
            <a:fillRect/>
          </a:stretch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927198490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3204" y="662"/>
            <a:ext cx="5578044" cy="177354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475" y="1030310"/>
            <a:ext cx="7006107" cy="4934065"/>
          </a:xfrm>
          <a:prstGeom prst="rect">
            <a:avLst/>
          </a:prstGeom>
        </p:spPr>
      </p:pic>
      <p:sp>
        <p:nvSpPr>
          <p:cNvPr id="9" name="标题 5"/>
          <p:cNvSpPr txBox="1">
            <a:spLocks/>
          </p:cNvSpPr>
          <p:nvPr/>
        </p:nvSpPr>
        <p:spPr>
          <a:xfrm>
            <a:off x="4172818" y="2318870"/>
            <a:ext cx="4134055" cy="29872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    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时长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5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秒的广告每天播放的费用是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108000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元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；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/>
            </a:r>
            <a:b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</a:b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/>
            </a:r>
            <a:b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</a:b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    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时长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10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秒的广告每天播放的费用是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160000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元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；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/>
            </a:r>
            <a:b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</a:b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/>
            </a:r>
            <a:b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</a:b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    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时长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15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秒的广告每天播放的费用是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192000</a:t>
            </a:r>
            <a:r>
              <a:rPr kumimoji="0" lang="zh-CN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j-cs"/>
              </a:rPr>
              <a:t>元。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030" y="725170"/>
            <a:ext cx="406971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天津市秋季学期基础教育精品课程资源</a:t>
            </a:r>
          </a:p>
        </p:txBody>
      </p:sp>
      <p:sp>
        <p:nvSpPr>
          <p:cNvPr id="11" name="文本框 19"/>
          <p:cNvSpPr txBox="1"/>
          <p:nvPr/>
        </p:nvSpPr>
        <p:spPr>
          <a:xfrm>
            <a:off x="5035266" y="616912"/>
            <a:ext cx="471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看了这个价格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zh-CN" sz="2800" dirty="0">
                <a:latin typeface="黑体" panose="02010609060101010101" charset="-122"/>
                <a:ea typeface="黑体" panose="02010609060101010101" charset="-122"/>
              </a:rPr>
              <a:t>你有什么感受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414" y="1004506"/>
            <a:ext cx="6479815" cy="5468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6" name="圆角矩形标注"/>
          <p:cNvSpPr/>
          <p:nvPr/>
        </p:nvSpPr>
        <p:spPr>
          <a:xfrm>
            <a:off x="643266" y="1202635"/>
            <a:ext cx="3613406" cy="1363933"/>
          </a:xfrm>
          <a:prstGeom prst="wedgeRoundRectCallout">
            <a:avLst>
              <a:gd name="adj1" fmla="val -4527"/>
              <a:gd name="adj2" fmla="val 79481"/>
              <a:gd name="adj3" fmla="val 16667"/>
            </a:avLst>
          </a:prstGeom>
          <a:solidFill>
            <a:srgbClr val="FFFFFF"/>
          </a:solidFill>
          <a:ln w="12700" cap="flat" cmpd="sng">
            <a:solidFill>
              <a:srgbClr val="A9D18D"/>
            </a:solidFill>
            <a:prstDash val="solid"/>
            <a:round/>
          </a:ln>
        </p:spPr>
        <p:txBody>
          <a:bodyPr vert="horz" wrap="square" lIns="108000" tIns="45720" rIns="91440" bIns="45720" anchor="ctr" anchorCtr="0"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大家好，我是广告先生。你是不是很想知道我的功能呢？</a:t>
            </a:r>
          </a:p>
        </p:txBody>
      </p:sp>
      <p:pic>
        <p:nvPicPr>
          <p:cNvPr id="7" name="图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273" y="2568239"/>
            <a:ext cx="1769998" cy="234113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8" name="矩形"/>
          <p:cNvSpPr/>
          <p:nvPr/>
        </p:nvSpPr>
        <p:spPr>
          <a:xfrm>
            <a:off x="5838360" y="1190807"/>
            <a:ext cx="3607460" cy="132343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传递信息</a:t>
            </a:r>
            <a:endParaRPr lang="en-US" altLang="zh-CN" sz="2000" b="0" i="0" u="none" strike="noStrike" kern="1200" cap="none" spc="0" baseline="0">
              <a:solidFill>
                <a:srgbClr val="646665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646665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人们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通过我可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以了解商品的基本信息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，如功能、价格、特点和产地等。</a:t>
            </a:r>
          </a:p>
        </p:txBody>
      </p:sp>
      <p:sp>
        <p:nvSpPr>
          <p:cNvPr id="9" name="矩形"/>
          <p:cNvSpPr/>
          <p:nvPr/>
        </p:nvSpPr>
        <p:spPr>
          <a:xfrm>
            <a:off x="5816722" y="3245939"/>
            <a:ext cx="3629098" cy="10156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提高知名度</a:t>
            </a:r>
            <a:endParaRPr lang="en-US" altLang="zh-CN" sz="2000" b="0" i="0" u="none" strike="noStrike" kern="1200" cap="none" spc="0" baseline="0">
              <a:solidFill>
                <a:srgbClr val="3B3C3B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通过我可以提高产品知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名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度，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让人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们熟悉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、喜欢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它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  <p:sp>
        <p:nvSpPr>
          <p:cNvPr id="10" name="矩形"/>
          <p:cNvSpPr/>
          <p:nvPr/>
        </p:nvSpPr>
        <p:spPr>
          <a:xfrm>
            <a:off x="5816722" y="5038818"/>
            <a:ext cx="3605529" cy="101566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劝说购买</a:t>
            </a:r>
            <a:endParaRPr lang="en-US" altLang="zh-CN" sz="2000" b="0" i="0" u="none" strike="noStrike" kern="1200" cap="none" spc="0" baseline="0">
              <a:solidFill>
                <a:srgbClr val="3B3C3B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我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可以让那些原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本不想买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的</a:t>
            </a:r>
            <a:r>
              <a:rPr lang="zh-CN" altLang="en-US" sz="2000" b="0" i="0" u="none" strike="noStrike" kern="1200" cap="none" spc="0" baseline="0">
                <a:solidFill>
                  <a:srgbClr val="646665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人</a:t>
            </a:r>
            <a:r>
              <a:rPr lang="zh-CN" altLang="en-US" sz="2000" b="0" i="0" u="none" strike="noStrike" kern="1200" cap="none" spc="0" baseline="0">
                <a:solidFill>
                  <a:srgbClr val="3B3C3B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，产生购买</a:t>
            </a:r>
            <a:r>
              <a:rPr lang="zh-CN" altLang="en-US" sz="2000" b="0" i="0" u="none" strike="noStrike" kern="1200" cap="none" spc="0" baseline="0">
                <a:solidFill>
                  <a:srgbClr val="565656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的欲望</a:t>
            </a:r>
            <a:r>
              <a:rPr lang="zh-CN" altLang="en-US" sz="2000" b="0" i="0" u="none" strike="noStrike" kern="1200" cap="none" spc="0" baseline="0">
                <a:solidFill>
                  <a:srgbClr val="787978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  <p:pic>
        <p:nvPicPr>
          <p:cNvPr id="11" name="广告先生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746091" y="5061155"/>
            <a:ext cx="604684" cy="604684"/>
          </a:xfrm>
          <a:prstGeom prst="rect">
            <a:avLst/>
          </a:prstGeom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6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88242" y="1558043"/>
            <a:ext cx="4925683" cy="2953803"/>
          </a:xfrm>
          <a:prstGeom prst="rect">
            <a:avLst/>
          </a:prstGeom>
        </p:spPr>
      </p:pic>
      <p:sp>
        <p:nvSpPr>
          <p:cNvPr id="6" name="文本框 7"/>
          <p:cNvSpPr txBox="1"/>
          <p:nvPr/>
        </p:nvSpPr>
        <p:spPr>
          <a:xfrm>
            <a:off x="3189405" y="2594349"/>
            <a:ext cx="4468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    请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以实例说说你对广告的认识吧！</a:t>
            </a:r>
            <a:endParaRPr lang="zh-CN" altLang="zh-CN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16000"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18" y="1712335"/>
            <a:ext cx="1760058" cy="2269729"/>
          </a:xfrm>
          <a:prstGeom prst="rect">
            <a:avLst/>
          </a:prstGeom>
        </p:spPr>
      </p:pic>
      <p:pic>
        <p:nvPicPr>
          <p:cNvPr id="8" name="图片 7" descr="道德与法治三上正文（送审版）-36-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-13000" contrast="48000"/>
                    </a14:imgEffect>
                    <a14:imgEffect>
                      <a14:saturation sat="67000"/>
                    </a14:imgEffect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 b="40836"/>
          <a:stretch>
            <a:fillRect/>
          </a:stretch>
        </p:blipFill>
        <p:spPr>
          <a:xfrm flipH="1">
            <a:off x="7801895" y="3279021"/>
            <a:ext cx="2109633" cy="2247053"/>
          </a:xfrm>
          <a:prstGeom prst="rect">
            <a:avLst/>
          </a:prstGeom>
        </p:spPr>
      </p:pic>
      <p:pic>
        <p:nvPicPr>
          <p:cNvPr id="9" name="海苔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1415845" y="4117257"/>
            <a:ext cx="589935" cy="589935"/>
          </a:xfrm>
          <a:prstGeom prst="rect">
            <a:avLst/>
          </a:prstGeom>
        </p:spPr>
      </p:pic>
      <p:pic>
        <p:nvPicPr>
          <p:cNvPr id="10" name="洗衣液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672051" y="5842819"/>
            <a:ext cx="530941" cy="530941"/>
          </a:xfrm>
          <a:prstGeom prst="rect">
            <a:avLst/>
          </a:prstGeom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71361" y="2203318"/>
            <a:ext cx="6649278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广告</a:t>
            </a:r>
            <a:r>
              <a:rPr lang="zh-CN" altLang="zh-CN" sz="2400" b="1" dirty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充斥着我们生活的方方面面，它无处不在。但是，每一个我们所能看到的广告都是有益的吗？我们可能会因为广告而受到哪些影响呢</a:t>
            </a:r>
            <a:r>
              <a:rPr lang="zh-CN" altLang="zh-CN" sz="2400" b="1" dirty="0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？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下节课我们将继续走进</a:t>
            </a:r>
            <a:r>
              <a:rPr lang="zh-CN" altLang="zh-CN" sz="2400" b="1" dirty="0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广告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！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/>
              <a:t>我和广告的故事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2202991" y="2018578"/>
            <a:ext cx="9494221" cy="1208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indent="624205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你在广告的宣传下买过东西吗？你对广告的感受又是怎样的呢？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marL="457200" indent="-457200" eaLnBrk="0" hangingPunct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你对广告的看法是？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indent="0" eaLnBrk="0" hangingPunct="0">
              <a:lnSpc>
                <a:spcPct val="150000"/>
              </a:lnSpc>
              <a:defRPr/>
            </a:pP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非常讨厌</a:t>
            </a:r>
            <a:r>
              <a:rPr lang="en-US" altLang="zh-CN" sz="240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讨厌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	 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无所谓</a:t>
            </a:r>
            <a:r>
              <a:rPr lang="en-US" altLang="zh-CN" sz="240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  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喜欢  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非常喜欢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marL="457200" indent="-457200" eaLnBrk="0" hangingPunct="0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你喜欢广告中的什么？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indent="0" eaLnBrk="0" hangingPunct="0">
              <a:lnSpc>
                <a:spcPct val="150000"/>
              </a:lnSpc>
              <a:defRPr/>
            </a:pP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画面好看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音乐好听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故事有意思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里面说的话有意思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indent="0" eaLnBrk="0" hangingPunct="0">
              <a:lnSpc>
                <a:spcPct val="150000"/>
              </a:lnSpc>
              <a:defRPr/>
            </a:pP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有我喜欢的明星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广告教我知识 </a:t>
            </a: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有我没没见过的产品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indent="0" eaLnBrk="0" hangingPunct="0">
              <a:lnSpc>
                <a:spcPct val="150000"/>
              </a:lnSpc>
              <a:defRPr/>
            </a:pPr>
            <a:r>
              <a:rPr lang="en-US" altLang="zh-CN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□</a:t>
            </a:r>
            <a:r>
              <a:rPr lang="zh-CN" altLang="en-US" sz="2400" smtClean="0"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没有什么让我喜欢</a:t>
            </a:r>
            <a:endParaRPr lang="en-US" altLang="zh-CN" sz="2400" smtClean="0"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94383" y="1433803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</a:rPr>
              <a:t>小调查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3631059" y="3365962"/>
            <a:ext cx="4362785" cy="2826116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127143" y="3140765"/>
            <a:ext cx="2160223" cy="828731"/>
          </a:xfrm>
          <a:prstGeom prst="wedgeRoundRectCallout">
            <a:avLst>
              <a:gd name="adj1" fmla="val 52051"/>
              <a:gd name="adj2" fmla="val 866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 去超市的时候可以快速挑选到自己喜欢的产品。</a:t>
            </a:r>
            <a:r>
              <a:rPr lang="en-US" altLang="zh-CN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393096" y="1739348"/>
            <a:ext cx="2550188" cy="929845"/>
          </a:xfrm>
          <a:prstGeom prst="wedgeRoundRectCallout">
            <a:avLst>
              <a:gd name="adj1" fmla="val 123"/>
              <a:gd name="adj2" fmla="val 1273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有好几种性能相同的商品一起对比，可以选择性价比高的。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702827" y="2204270"/>
            <a:ext cx="2126973" cy="1167197"/>
          </a:xfrm>
          <a:prstGeom prst="wedgeRoundRectCallout">
            <a:avLst>
              <a:gd name="adj1" fmla="val -39653"/>
              <a:gd name="adj2" fmla="val 852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自己好多次都想让父母给我买自己已经有很多的玩具，老是会被骂。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974280" y="4877843"/>
            <a:ext cx="1584066" cy="730903"/>
          </a:xfrm>
          <a:prstGeom prst="wedgeRoundRectCallout">
            <a:avLst>
              <a:gd name="adj1" fmla="val -76571"/>
              <a:gd name="adj2" fmla="val -504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还有什么呢？</a:t>
            </a:r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1759267" y="635174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广告</a:t>
            </a:r>
            <a:r>
              <a:rPr lang="zh-CN" altLang="en-US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给</a:t>
            </a:r>
            <a:r>
              <a:rPr lang="zh-CN" altLang="zh-CN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自己</a:t>
            </a:r>
            <a:r>
              <a:rPr lang="zh-CN" altLang="zh-CN" sz="28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的生活带来</a:t>
            </a:r>
            <a:r>
              <a:rPr lang="zh-CN" altLang="zh-CN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了</a:t>
            </a:r>
            <a:r>
              <a:rPr lang="zh-CN" altLang="en-US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什么样</a:t>
            </a:r>
            <a:r>
              <a:rPr lang="zh-CN" altLang="zh-CN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的影响</a:t>
            </a:r>
            <a:r>
              <a:rPr lang="zh-CN" altLang="en-US" sz="28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呢？</a:t>
            </a:r>
            <a:endParaRPr lang="zh-CN" altLang="en-US" sz="2800" b="1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144" y="1642578"/>
            <a:ext cx="5561549" cy="3138143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414591" y="2210665"/>
            <a:ext cx="3284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说一说，</a:t>
            </a:r>
            <a:r>
              <a:rPr lang="zh-CN" altLang="zh-CN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2400" b="1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之前的生活中是否有购买过与广告宣传有差距的</a:t>
            </a:r>
            <a:r>
              <a:rPr lang="zh-CN" altLang="zh-CN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产品</a:t>
            </a:r>
            <a:r>
              <a:rPr lang="zh-CN" altLang="en-US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吗？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/>
              <a:t>广告都可信吗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 bwMode="auto">
          <a:xfrm>
            <a:off x="502121" y="1513992"/>
            <a:ext cx="786384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20725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楷体" pitchFamily="49" charset="-122"/>
              </a:rPr>
              <a:t>广告里说，学习不好是由于记忆力不好，所以要使用增加记忆力的某某学习枕。你认为呢？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8511" y="3043930"/>
            <a:ext cx="294912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2842591" y="2703443"/>
            <a:ext cx="2954621" cy="1040159"/>
          </a:xfrm>
          <a:prstGeom prst="wedgeRoundRectCallout">
            <a:avLst>
              <a:gd name="adj1" fmla="val 51678"/>
              <a:gd name="adj2" fmla="val 62484"/>
              <a:gd name="adj3" fmla="val 16667"/>
            </a:avLst>
          </a:prstGeom>
          <a:ln>
            <a:solidFill>
              <a:srgbClr val="3F3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504190" algn="just" eaLnBrk="0" hangingPunct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广告中大明星都说了，能不让人相信吗？</a:t>
            </a:r>
          </a:p>
        </p:txBody>
      </p:sp>
      <p:sp>
        <p:nvSpPr>
          <p:cNvPr id="8" name="圆角矩形标注 7"/>
          <p:cNvSpPr/>
          <p:nvPr/>
        </p:nvSpPr>
        <p:spPr bwMode="auto">
          <a:xfrm>
            <a:off x="7772399" y="2307743"/>
            <a:ext cx="3279913" cy="1197596"/>
          </a:xfrm>
          <a:prstGeom prst="wedgeRoundRectCallout">
            <a:avLst>
              <a:gd name="adj1" fmla="val -28555"/>
              <a:gd name="adj2" fmla="val 77663"/>
              <a:gd name="adj3" fmla="val 16667"/>
            </a:avLst>
          </a:prstGeom>
          <a:ln>
            <a:solidFill>
              <a:srgbClr val="3F3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504190" algn="just" eaLnBrk="0" hangingPunct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班里某某同学买了后说记忆力是比原来好些，所以我相信啊！</a:t>
            </a:r>
          </a:p>
        </p:txBody>
      </p:sp>
      <p:sp>
        <p:nvSpPr>
          <p:cNvPr id="9" name="圆角矩形标注 8"/>
          <p:cNvSpPr/>
          <p:nvPr/>
        </p:nvSpPr>
        <p:spPr bwMode="auto">
          <a:xfrm>
            <a:off x="1749287" y="4188033"/>
            <a:ext cx="3378615" cy="1422401"/>
          </a:xfrm>
          <a:prstGeom prst="wedgeRoundRectCallout">
            <a:avLst>
              <a:gd name="adj1" fmla="val 59818"/>
              <a:gd name="adj2" fmla="val -31266"/>
              <a:gd name="adj3" fmla="val 16667"/>
            </a:avLst>
          </a:prstGeom>
          <a:ln>
            <a:solidFill>
              <a:srgbClr val="3F3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504190" algn="just" eaLnBrk="0" hangingPunct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骗人的，我才不相信，广告夸大其词，提高学习成绩要靠努力啊！</a:t>
            </a:r>
          </a:p>
        </p:txBody>
      </p:sp>
      <p:sp>
        <p:nvSpPr>
          <p:cNvPr id="10" name="圆角矩形标注 9"/>
          <p:cNvSpPr/>
          <p:nvPr/>
        </p:nvSpPr>
        <p:spPr bwMode="auto">
          <a:xfrm>
            <a:off x="8182391" y="4191071"/>
            <a:ext cx="2700955" cy="1218854"/>
          </a:xfrm>
          <a:prstGeom prst="wedgeRoundRectCallout">
            <a:avLst>
              <a:gd name="adj1" fmla="val -63826"/>
              <a:gd name="adj2" fmla="val -33051"/>
              <a:gd name="adj3" fmla="val 16667"/>
            </a:avLst>
          </a:prstGeom>
          <a:ln>
            <a:solidFill>
              <a:srgbClr val="3F3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504190" algn="just" eaLnBrk="0" hangingPunct="0"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我想让爸爸妈妈买来试一试，看实际效果再说！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52" y="1381670"/>
            <a:ext cx="3926919" cy="3926920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800601" y="1381670"/>
            <a:ext cx="6569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400" b="1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广告的内容不一定都可信，存在一定的虚假情况。有些虚假广告要么是推销假冒、劣质商品，要么是直接骗取消费者的钱财，这往往会造成严重后果。明白了虚假广告给他人、商家及社会带来的危害之后，相信同学们会了解相关法律知识，增强法律意识，学会维护自己消费权益，减少日后虚假广告给我们带来的伤害。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32336" y="1653210"/>
            <a:ext cx="7127327" cy="3975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案例一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某学习机广告被工商部门认定为典型的虚假广告。这则电视广告中含有“门门高分上名校”“内容好，成绩当然好”等不科学的保证。此外，广告中关于“某学生使用产品后成为学习状元”的内容，其真实性无法证实，构成虚假宣传，被处罚款五万多元。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/>
              <a:t>无处不在的广告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1" name="图片 10" descr="看电视.jpg">
            <a:extLst>
              <a:ext uri="{FF2B5EF4-FFF2-40B4-BE49-F238E27FC236}">
                <a16:creationId xmlns="" xmlns:a16="http://schemas.microsoft.com/office/drawing/2014/main" id="{B5B22A15-16BB-4C18-A68A-FE67B40D8B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93"/>
          <a:stretch>
            <a:fillRect/>
          </a:stretch>
        </p:blipFill>
        <p:spPr>
          <a:xfrm>
            <a:off x="1460700" y="1946788"/>
            <a:ext cx="5175909" cy="3439348"/>
          </a:xfrm>
          <a:prstGeom prst="rect">
            <a:avLst/>
          </a:prstGeom>
        </p:spPr>
      </p:pic>
      <p:sp>
        <p:nvSpPr>
          <p:cNvPr id="13" name="文本框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37629A4D-E6E4-40E4-8F39-88D8542D8CD7}"/>
              </a:ext>
            </a:extLst>
          </p:cNvPr>
          <p:cNvSpPr txBox="1"/>
          <p:nvPr/>
        </p:nvSpPr>
        <p:spPr>
          <a:xfrm>
            <a:off x="2421896" y="5826721"/>
            <a:ext cx="6766349" cy="5124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1" dirty="0">
                <a:solidFill>
                  <a:srgbClr val="FF6600"/>
                </a:solidFill>
                <a:latin typeface="楷体"/>
                <a:ea typeface="楷体"/>
                <a:cs typeface="楷体"/>
              </a:rPr>
              <a:t>         </a:t>
            </a:r>
            <a:r>
              <a:rPr kumimoji="1" lang="zh-CN" altLang="en-US" sz="2400" b="1" dirty="0">
                <a:solidFill>
                  <a:srgbClr val="FF6600"/>
                </a:solidFill>
                <a:latin typeface="楷体"/>
                <a:ea typeface="楷体"/>
                <a:cs typeface="楷体"/>
              </a:rPr>
              <a:t>你在电视里见过宣传哪些产品的广告</a:t>
            </a:r>
            <a:r>
              <a:rPr kumimoji="1" lang="zh-CN" altLang="zh-CN" sz="2400" b="1" dirty="0">
                <a:solidFill>
                  <a:srgbClr val="FF6600"/>
                </a:solidFill>
                <a:latin typeface="楷体"/>
                <a:ea typeface="楷体"/>
                <a:cs typeface="楷体"/>
              </a:rPr>
              <a:t>？</a:t>
            </a:r>
            <a:endParaRPr kumimoji="1" lang="zh-CN" altLang="en-US" sz="2400" b="1" dirty="0">
              <a:solidFill>
                <a:srgbClr val="FF6600"/>
              </a:solidFill>
              <a:latin typeface="楷体"/>
              <a:ea typeface="楷体"/>
              <a:cs typeface="楷体"/>
            </a:endParaRPr>
          </a:p>
        </p:txBody>
      </p:sp>
      <p:pic>
        <p:nvPicPr>
          <p:cNvPr id="8" name="余强的疑问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159045" y="4515465"/>
            <a:ext cx="410496" cy="4104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53280" y="1300767"/>
            <a:ext cx="2444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88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华文行楷" pitchFamily="2" charset="-122"/>
                <a:ea typeface="华文行楷" pitchFamily="2" charset="-122"/>
                <a:cs typeface="Verdana" pitchFamily="34" charset="0"/>
              </a:rPr>
              <a:t>广告</a:t>
            </a:r>
            <a:endParaRPr lang="zh-CN" altLang="en-US" sz="88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华文行楷" pitchFamily="2" charset="-122"/>
              <a:ea typeface="华文行楷" pitchFamily="2" charset="-122"/>
              <a:cs typeface="Verdana" pitchFamily="34" charset="0"/>
            </a:endParaRPr>
          </a:p>
        </p:txBody>
      </p:sp>
      <p:sp>
        <p:nvSpPr>
          <p:cNvPr id="10" name="内容占位符 2"/>
          <p:cNvSpPr txBox="1">
            <a:spLocks noChangeArrowheads="1"/>
          </p:cNvSpPr>
          <p:nvPr/>
        </p:nvSpPr>
        <p:spPr bwMode="auto">
          <a:xfrm>
            <a:off x="6769509" y="2672684"/>
            <a:ext cx="4980346" cy="275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804863" defTabSz="963613" eaLnBrk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 dirty="0">
                <a:latin typeface="Times New Roman" pitchFamily="18" charset="0"/>
                <a:ea typeface="楷体" pitchFamily="49" charset="-122"/>
              </a:rPr>
              <a:t> 当电视走进千家万户时，电视广告也随之而来，小到饮料、玩具、鞋子，大到汽车，房子，都在做广告。除了在电视上，我们还能在哪里看到或听到广告呢</a:t>
            </a:r>
            <a:r>
              <a:rPr lang="zh-CN" altLang="en-US" sz="2400" dirty="0" smtClean="0">
                <a:latin typeface="Times New Roman" pitchFamily="18" charset="0"/>
                <a:ea typeface="楷体" pitchFamily="49" charset="-122"/>
              </a:rPr>
              <a:t>？</a:t>
            </a:r>
            <a:r>
              <a:rPr lang="zh-CN" altLang="en-US" sz="2400" dirty="0" smtClean="0">
                <a:latin typeface="Times New Roman" pitchFamily="18" charset="0"/>
                <a:ea typeface="楷体" pitchFamily="49" charset="-122"/>
                <a:hlinkClick r:id="rId9" action="ppaction://hlinksldjump"/>
              </a:rPr>
              <a:t>幻灯片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hlinkClick r:id="rId9" action="ppaction://hlinksldjump"/>
              </a:rPr>
              <a:t>4</a:t>
            </a:r>
            <a:endParaRPr lang="zh-CN" altLang="en-US" sz="2400" dirty="0">
              <a:latin typeface="Times New Roman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220321822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02334" y="1550502"/>
            <a:ext cx="7563522" cy="3896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案例二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因虚假广告罪，被告人张某和李某被判刑。</a:t>
            </a: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两人没有行医资格，却常年在医疗行业活动，编造出能根治某种疾病的“神话”，并大做虚假广告。不少患者受广告蒙蔽接受治疗，不仅病情没有好转，反而出现新问题，饱受痛苦。</a:t>
            </a:r>
          </a:p>
        </p:txBody>
      </p:sp>
      <p:sp>
        <p:nvSpPr>
          <p:cNvPr id="2" name="矩形 1"/>
          <p:cNvSpPr/>
          <p:nvPr/>
        </p:nvSpPr>
        <p:spPr>
          <a:xfrm>
            <a:off x="722352" y="2250421"/>
            <a:ext cx="2862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这些虚假广告的宣传会对消费者和商家带来怎样的</a:t>
            </a:r>
            <a:r>
              <a:rPr lang="zh-CN" altLang="zh-CN" sz="2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危害</a:t>
            </a:r>
            <a:r>
              <a:rPr lang="zh-CN" altLang="en-US" sz="2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？</a:t>
            </a:r>
            <a:endParaRPr lang="zh-CN" altLang="en-US" sz="2400" b="1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53768" y="1581150"/>
            <a:ext cx="5244353" cy="3975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对消费者：</a:t>
            </a: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1. </a:t>
            </a: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误导消费者，造成不必要的损失。</a:t>
            </a: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2. ____________________________</a:t>
            </a: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对商家：</a:t>
            </a: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破坏了自身的良好形象。</a:t>
            </a:r>
            <a:endParaRPr lang="en-US" altLang="zh-CN" sz="24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____________________________</a:t>
            </a:r>
            <a:r>
              <a:rPr lang="zh-CN" altLang="en-US" sz="240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144" y="1702843"/>
            <a:ext cx="3731712" cy="3731713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文本框 8"/>
          <p:cNvSpPr txBox="1">
            <a:spLocks noChangeArrowheads="1"/>
          </p:cNvSpPr>
          <p:nvPr/>
        </p:nvSpPr>
        <p:spPr bwMode="auto">
          <a:xfrm>
            <a:off x="649236" y="2034899"/>
            <a:ext cx="7473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3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 广告不得含有虚假或者引人误解的内容，不得欺骗、误导消费者。广告主应当对广告内容的真实性负责。</a:t>
            </a:r>
          </a:p>
          <a:p>
            <a:pPr algn="r">
              <a:lnSpc>
                <a:spcPct val="150000"/>
              </a:lnSpc>
            </a:pPr>
            <a:r>
              <a:rPr lang="en-US" altLang="zh-CN" sz="240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中华人民共和国广告法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第四条。</a:t>
            </a:r>
          </a:p>
        </p:txBody>
      </p:sp>
      <p:grpSp>
        <p:nvGrpSpPr>
          <p:cNvPr id="6" name="组合 1"/>
          <p:cNvGrpSpPr/>
          <p:nvPr/>
        </p:nvGrpSpPr>
        <p:grpSpPr>
          <a:xfrm>
            <a:off x="649237" y="1374499"/>
            <a:ext cx="1719996" cy="660400"/>
            <a:chOff x="923925" y="2219325"/>
            <a:chExt cx="1896177" cy="660400"/>
          </a:xfrm>
        </p:grpSpPr>
        <p:pic>
          <p:nvPicPr>
            <p:cNvPr id="7" name="图片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23925" y="2219325"/>
              <a:ext cx="7000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5"/>
            <p:cNvSpPr txBox="1">
              <a:spLocks noChangeArrowheads="1"/>
            </p:cNvSpPr>
            <p:nvPr/>
          </p:nvSpPr>
          <p:spPr bwMode="auto">
            <a:xfrm>
              <a:off x="1598613" y="2319338"/>
              <a:ext cx="12214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>
                  <a:solidFill>
                    <a:srgbClr val="657FA0"/>
                  </a:solidFill>
                  <a:latin typeface="黑体" pitchFamily="49" charset="-122"/>
                  <a:ea typeface="黑体" pitchFamily="49" charset="-122"/>
                </a:rPr>
                <a:t>知识窗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634463" y="4784899"/>
            <a:ext cx="4923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与同桌合作讨论：为了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保证广告的真实性，广告</a:t>
            </a:r>
            <a:r>
              <a:rPr lang="zh-CN" altLang="en-US" sz="2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商在今后应该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怎么</a:t>
            </a:r>
            <a:r>
              <a:rPr lang="zh-CN" altLang="en-US" sz="2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做？</a:t>
            </a:r>
            <a:endParaRPr lang="zh-CN" altLang="en-US" sz="2400" b="1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8" y="498542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/>
              <a:t>学会识别广告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217902" y="4576971"/>
            <a:ext cx="3870313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名人代言</a:t>
            </a:r>
          </a:p>
          <a:p>
            <a:pPr eaLnBrk="0" hangingPunct="0"/>
            <a:r>
              <a:rPr lang="zh-CN" altLang="en-US" sz="2400">
                <a:latin typeface="楷体" pitchFamily="49" charset="-122"/>
                <a:ea typeface="楷体" pitchFamily="49" charset="-122"/>
              </a:rPr>
              <a:t>       名人代言也是广告常用的招数之一，目的是想借助名人的超高人气增加商品的吸引力。</a:t>
            </a: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7215" y="1659835"/>
            <a:ext cx="3784449" cy="291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1706" y="1659835"/>
            <a:ext cx="3714371" cy="287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2282353" y="4904962"/>
            <a:ext cx="37142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简单重复</a:t>
            </a:r>
          </a:p>
          <a:p>
            <a:pPr eaLnBrk="0" hangingPunct="0"/>
            <a:r>
              <a:rPr lang="zh-CN" altLang="en-US" sz="2400">
                <a:latin typeface="楷体" pitchFamily="49" charset="-122"/>
                <a:ea typeface="楷体" pitchFamily="49" charset="-122"/>
              </a:rPr>
              <a:t>    广告常用的招数就是不断地简单重复，目的是想加深你对商品的印象。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0268" y="1004505"/>
            <a:ext cx="3657453" cy="28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6399" y="1004506"/>
            <a:ext cx="3867854" cy="299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426859" y="4083120"/>
            <a:ext cx="446642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利用从众心理</a:t>
            </a:r>
          </a:p>
          <a:p>
            <a:pPr algn="just" eaLnBrk="0" hangingPunct="0"/>
            <a:r>
              <a:rPr lang="zh-CN" altLang="en-US" sz="2400">
                <a:latin typeface="楷体" pitchFamily="49" charset="-122"/>
                <a:ea typeface="楷体" pitchFamily="49" charset="-122"/>
              </a:rPr>
              <a:t>    利用从众心理也很容易激发人们的购买欲望。比如广告常常告诉你，多数人都买了，如果你不买，你就要落伍了。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80202" y="3995217"/>
            <a:ext cx="47375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利用贪便宜心理</a:t>
            </a:r>
          </a:p>
          <a:p>
            <a:pPr algn="just" eaLnBrk="0" hangingPunct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利用贪便宜心理是一个非常有效的广告招数，这样的广告常常打着“打折”“买一送一”“清仓大甩卖”的旗号。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3631059" y="3365962"/>
            <a:ext cx="4362785" cy="2826116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127143" y="3140765"/>
            <a:ext cx="2160223" cy="828731"/>
          </a:xfrm>
          <a:prstGeom prst="wedgeRoundRectCallout">
            <a:avLst>
              <a:gd name="adj1" fmla="val 52051"/>
              <a:gd name="adj2" fmla="val 866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 可以请</a:t>
            </a:r>
            <a:r>
              <a:rPr lang="zh-CN" altLang="en-US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父母</a:t>
            </a:r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帮助我们挑选好产品，以免掉入陷阱。</a:t>
            </a:r>
            <a:r>
              <a:rPr lang="en-US" altLang="zh-CN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671390" y="1739348"/>
            <a:ext cx="2271893" cy="929845"/>
          </a:xfrm>
          <a:prstGeom prst="wedgeRoundRectCallout">
            <a:avLst>
              <a:gd name="adj1" fmla="val 123"/>
              <a:gd name="adj2" fmla="val 1273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将同类产品进行详细对比，就不容易吃亏啦。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702827" y="2204270"/>
            <a:ext cx="2126973" cy="1167197"/>
          </a:xfrm>
          <a:prstGeom prst="wedgeRoundRectCallout">
            <a:avLst>
              <a:gd name="adj1" fmla="val -39653"/>
              <a:gd name="adj2" fmla="val 852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认真思考自己是否需要这类产品，谨慎购买。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974280" y="4877843"/>
            <a:ext cx="1584066" cy="730903"/>
          </a:xfrm>
          <a:prstGeom prst="wedgeRoundRectCallout">
            <a:avLst>
              <a:gd name="adj1" fmla="val -76571"/>
              <a:gd name="adj2" fmla="val -504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 </a:t>
            </a:r>
            <a:r>
              <a:rPr lang="en-US" altLang="zh-CN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………</a:t>
            </a:r>
            <a:endParaRPr lang="zh-CN" altLang="en-US">
              <a:solidFill>
                <a:schemeClr val="tx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3136" y="1559097"/>
            <a:ext cx="8256494" cy="35086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“彩色蘑菇”的诱惑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    现在，不少电视台开设了少儿频道。在这些频道中除了播放动画片以外，还播放各种儿童产品的电视广告，例如玩具、零食、光碟等这些针对儿童的广告光鲜亮丽，就像彩色蘑菇一样引人注目。不少孩子抵御不了这类广告的诱惑，要求父母为自己买广告产品，甚至自己打电话购买。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0720" y="1642417"/>
            <a:ext cx="781056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 低</a:t>
            </a:r>
            <a:r>
              <a:rPr lang="zh-CN" altLang="en-US" sz="24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龄儿童对电视节目抵抗能力比较弱，会轻易相信广告里所说的一切内容，进而纠缠父母购买。商家之所以如此看重面向儿童的广告宣传，目的在于从小就字牢抓住孩子的心。这不是一种满足孩子正常需求的行为，而是一种创造消费欲望的商业策略。</a:t>
            </a:r>
            <a:endParaRPr lang="en-US" altLang="zh-CN" sz="24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  让我们拥有慧眼、聪耳</a:t>
            </a:r>
            <a:r>
              <a:rPr lang="zh-CN" altLang="en-US" sz="24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，不为“彩色蘑菇”</a:t>
            </a:r>
            <a:r>
              <a:rPr lang="zh-CN" altLang="en-US" sz="24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一样的商业广告所诱惑。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408" y="2395331"/>
            <a:ext cx="4117768" cy="4117768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26144" y="1561449"/>
            <a:ext cx="6096000" cy="16677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7380" eaLnBrk="0" hangingPunct="0">
              <a:lnSpc>
                <a:spcPct val="150000"/>
              </a:lnSpc>
              <a:defRPr/>
            </a:pPr>
            <a:r>
              <a:rPr lang="zh-CN" altLang="en-US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大家有</a:t>
            </a:r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什么好办法帮助小朋友们抵御“彩色蘑菇”的</a:t>
            </a:r>
            <a:r>
              <a:rPr lang="zh-CN" altLang="en-US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诱惑吗？</a:t>
            </a:r>
            <a:r>
              <a:rPr lang="zh-CN" altLang="zh-CN" sz="2400" b="1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在课后与同伴共同</a:t>
            </a:r>
            <a:r>
              <a:rPr lang="zh-CN" altLang="zh-CN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思考</a:t>
            </a:r>
            <a:r>
              <a:rPr lang="zh-CN" altLang="en-US" sz="2400" b="1" smtClean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400" b="1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下节课与同学们展开讨论。</a:t>
            </a:r>
            <a:endParaRPr lang="zh-CN" altLang="en-US" sz="2400" b="1">
              <a:solidFill>
                <a:schemeClr val="accent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折角形"/>
          <p:cNvSpPr/>
          <p:nvPr/>
        </p:nvSpPr>
        <p:spPr>
          <a:xfrm>
            <a:off x="2520674" y="2003914"/>
            <a:ext cx="6985000" cy="3225160"/>
          </a:xfrm>
          <a:prstGeom prst="foldedCorner">
            <a:avLst>
              <a:gd name="adj" fmla="val 7694"/>
            </a:avLst>
          </a:prstGeom>
          <a:solidFill>
            <a:schemeClr val="accent2">
              <a:lumMod val="20000"/>
              <a:lumOff val="80000"/>
            </a:schemeClr>
          </a:solidFill>
          <a:ln w="3175" cap="flat" cmpd="sng">
            <a:solidFill>
              <a:schemeClr val="bg1"/>
            </a:solidFill>
            <a:prstDash val="solid"/>
            <a:miter/>
          </a:ln>
          <a:effectLst>
            <a:outerShdw dist="101600" dir="8100000" algn="tl" rotWithShape="0">
              <a:srgbClr val="203864">
                <a:alpha val="24705"/>
              </a:srgbClr>
            </a:outerShdw>
          </a:effectLst>
        </p:spPr>
        <p:txBody>
          <a:bodyPr vert="horz" wrap="square" lIns="252000" tIns="216000" rIns="252000" bIns="0" anchor="ctr" anchorCtr="0"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少儿频道广告多，暗藏玄机是诱惑；</a:t>
            </a:r>
            <a:endParaRPr lang="en-US" altLang="zh-CN" sz="28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光鲜亮丽要警惕，少年儿童要辨析；</a:t>
            </a:r>
            <a:endParaRPr lang="en-US" altLang="zh-CN" sz="28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明白商家小伎俩，理性消费不上当；</a:t>
            </a:r>
            <a:endParaRPr lang="en-US" altLang="zh-CN" sz="28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慧眼聪耳从小有，善于识别乐长久。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98205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="" xmlns:a16="http://schemas.microsoft.com/office/drawing/2014/main" id="{22F004ED-114B-4FAE-9DC2-F98C419CF051}"/>
              </a:ext>
            </a:extLst>
          </p:cNvPr>
          <p:cNvSpPr/>
          <p:nvPr/>
        </p:nvSpPr>
        <p:spPr>
          <a:xfrm>
            <a:off x="4995886" y="2009954"/>
            <a:ext cx="1277261" cy="620201"/>
          </a:xfrm>
          <a:prstGeom prst="ellipse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广告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A37EB190-4209-4BD6-9148-6D300AD204A6}"/>
              </a:ext>
            </a:extLst>
          </p:cNvPr>
          <p:cNvSpPr/>
          <p:nvPr/>
        </p:nvSpPr>
        <p:spPr>
          <a:xfrm>
            <a:off x="4995885" y="3365015"/>
            <a:ext cx="1277261" cy="620201"/>
          </a:xfrm>
          <a:prstGeom prst="ellipse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住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27CB61EA-771C-405F-B17B-7DA71FC277ED}"/>
              </a:ext>
            </a:extLst>
          </p:cNvPr>
          <p:cNvSpPr/>
          <p:nvPr/>
        </p:nvSpPr>
        <p:spPr>
          <a:xfrm>
            <a:off x="3492447" y="3370733"/>
            <a:ext cx="1277261" cy="620201"/>
          </a:xfrm>
          <a:prstGeom prst="ellipse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食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AFB6F30D-1F90-4B54-BF57-DAF7EA72E724}"/>
              </a:ext>
            </a:extLst>
          </p:cNvPr>
          <p:cNvSpPr/>
          <p:nvPr/>
        </p:nvSpPr>
        <p:spPr>
          <a:xfrm>
            <a:off x="2031171" y="3363751"/>
            <a:ext cx="1277261" cy="620201"/>
          </a:xfrm>
          <a:prstGeom prst="ellipse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衣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39DC3B49-3B80-4B02-B478-9F1349D63E5F}"/>
              </a:ext>
            </a:extLst>
          </p:cNvPr>
          <p:cNvSpPr/>
          <p:nvPr/>
        </p:nvSpPr>
        <p:spPr>
          <a:xfrm>
            <a:off x="6472494" y="3364382"/>
            <a:ext cx="1277261" cy="620201"/>
          </a:xfrm>
          <a:prstGeom prst="ellipse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zh-CN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行</a:t>
            </a:r>
          </a:p>
        </p:txBody>
      </p:sp>
      <p:sp>
        <p:nvSpPr>
          <p:cNvPr id="16" name="文本框 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6743ACA3-509C-4722-9390-125BF83A46AC}"/>
              </a:ext>
            </a:extLst>
          </p:cNvPr>
          <p:cNvSpPr txBox="1"/>
          <p:nvPr/>
        </p:nvSpPr>
        <p:spPr>
          <a:xfrm>
            <a:off x="4824916" y="4622375"/>
            <a:ext cx="1579991" cy="586312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无所不包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38C5FA09-3C52-4CD0-8974-4CC557CD5187}"/>
              </a:ext>
            </a:extLst>
          </p:cNvPr>
          <p:cNvSpPr/>
          <p:nvPr/>
        </p:nvSpPr>
        <p:spPr>
          <a:xfrm>
            <a:off x="7901465" y="3371351"/>
            <a:ext cx="1277261" cy="620201"/>
          </a:xfrm>
          <a:prstGeom prst="ellipse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左大括号 17">
            <a:extLst>
              <a:ext uri="{FF2B5EF4-FFF2-40B4-BE49-F238E27FC236}">
                <a16:creationId xmlns="" xmlns:a16="http://schemas.microsoft.com/office/drawing/2014/main" id="{0C060183-5E0D-4C7F-B632-625AF96D53FE}"/>
              </a:ext>
            </a:extLst>
          </p:cNvPr>
          <p:cNvSpPr/>
          <p:nvPr/>
        </p:nvSpPr>
        <p:spPr>
          <a:xfrm rot="5400000">
            <a:off x="5288361" y="481962"/>
            <a:ext cx="603675" cy="5158115"/>
          </a:xfrm>
          <a:prstGeom prst="leftBrace">
            <a:avLst>
              <a:gd name="adj1" fmla="val 8333"/>
              <a:gd name="adj2" fmla="val 48960"/>
            </a:avLst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79" tIns="34289" rIns="68579" bIns="34289" rtlCol="0" anchor="ctr"/>
          <a:lstStyle/>
          <a:p>
            <a:pPr algn="ctr"/>
            <a:endParaRPr kumimoji="1" lang="zh-CN" altLang="en-US" sz="2800" dirty="0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751796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</a:rPr>
                <a:t>2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703014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</a:rPr>
                <a:t>0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830313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smtClean="0">
                  <a:solidFill>
                    <a:schemeClr val="bg1"/>
                  </a:solidFill>
                </a:rPr>
                <a:t>2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805538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smtClean="0">
                  <a:solidFill>
                    <a:schemeClr val="bg1"/>
                  </a:solidFill>
                </a:rPr>
                <a:t>1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884057" y="1919658"/>
            <a:ext cx="6690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感谢聆听</a:t>
            </a:r>
            <a:endParaRPr lang="en-US" altLang="zh-CN" sz="800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/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欢迎提问</a:t>
            </a:r>
          </a:p>
        </p:txBody>
      </p:sp>
      <p:pic>
        <p:nvPicPr>
          <p:cNvPr id="150" name="图片 14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rcRect t="-10904" r="-11007"/>
          <a:stretch>
            <a:fillRect/>
          </a:stretch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  <p:pic>
        <p:nvPicPr>
          <p:cNvPr id="151" name="New picture"/>
          <p:cNvPicPr/>
          <p:nvPr/>
        </p:nvPicPr>
        <p:blipFill>
          <a:blip r:embed="rId19"/>
          <a:stretch>
            <a:fillRect/>
          </a:stretch>
        </p:blipFill>
        <p:spPr>
          <a:xfrm>
            <a:off x="12001500" y="10934700"/>
            <a:ext cx="304800" cy="215900"/>
          </a:xfrm>
          <a:prstGeom prst="cube">
            <a:avLst/>
          </a:prstGeom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1504988900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A72595E-EFE6-4167-B657-71012855DF5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lum/>
          </a:blip>
          <a:srcRect l="10161" t="36385" r="13764" b="22394"/>
          <a:stretch/>
        </p:blipFill>
        <p:spPr>
          <a:xfrm>
            <a:off x="1067199" y="1091383"/>
            <a:ext cx="7331395" cy="556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99" y="965469"/>
            <a:ext cx="10339712" cy="1158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94" y="221226"/>
            <a:ext cx="676715" cy="707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096865" y="1755057"/>
            <a:ext cx="4095134" cy="1354217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这么多广告扑面而来，你有什么感受呢？</a:t>
            </a:r>
            <a:endParaRPr lang="zh-CN" altLang="en-US" sz="32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圆角矩形"/>
          <p:cNvSpPr/>
          <p:nvPr/>
        </p:nvSpPr>
        <p:spPr>
          <a:xfrm>
            <a:off x="722352" y="1646765"/>
            <a:ext cx="2016124" cy="792162"/>
          </a:xfrm>
          <a:prstGeom prst="roundRect">
            <a:avLst>
              <a:gd name="adj" fmla="val 4310"/>
            </a:avLst>
          </a:prstGeom>
          <a:solidFill>
            <a:srgbClr val="9CC3E6"/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电视广告</a:t>
            </a:r>
          </a:p>
        </p:txBody>
      </p:sp>
      <p:sp>
        <p:nvSpPr>
          <p:cNvPr id="6" name="圆角矩形"/>
          <p:cNvSpPr/>
          <p:nvPr/>
        </p:nvSpPr>
        <p:spPr>
          <a:xfrm>
            <a:off x="3278226" y="1646765"/>
            <a:ext cx="2016124" cy="792162"/>
          </a:xfrm>
          <a:prstGeom prst="roundRect">
            <a:avLst>
              <a:gd name="adj" fmla="val 4310"/>
            </a:avLst>
          </a:prstGeom>
          <a:solidFill>
            <a:srgbClr val="FFDA65"/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网络广告</a:t>
            </a:r>
          </a:p>
        </p:txBody>
      </p:sp>
      <p:sp>
        <p:nvSpPr>
          <p:cNvPr id="7" name="圆角矩形"/>
          <p:cNvSpPr/>
          <p:nvPr/>
        </p:nvSpPr>
        <p:spPr>
          <a:xfrm>
            <a:off x="5834102" y="1646765"/>
            <a:ext cx="2016125" cy="792162"/>
          </a:xfrm>
          <a:prstGeom prst="roundRect">
            <a:avLst>
              <a:gd name="adj" fmla="val 4310"/>
            </a:avLst>
          </a:prstGeom>
          <a:solidFill>
            <a:srgbClr val="F8CBAC"/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报纸广告</a:t>
            </a:r>
          </a:p>
        </p:txBody>
      </p:sp>
      <p:sp>
        <p:nvSpPr>
          <p:cNvPr id="8" name="圆角矩形"/>
          <p:cNvSpPr/>
          <p:nvPr/>
        </p:nvSpPr>
        <p:spPr>
          <a:xfrm>
            <a:off x="722352" y="2906445"/>
            <a:ext cx="2016124" cy="792162"/>
          </a:xfrm>
          <a:prstGeom prst="roundRect">
            <a:avLst>
              <a:gd name="adj" fmla="val 4310"/>
            </a:avLst>
          </a:prstGeom>
          <a:solidFill>
            <a:srgbClr val="BCD6EE"/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橱窗广告</a:t>
            </a:r>
          </a:p>
        </p:txBody>
      </p:sp>
      <p:sp>
        <p:nvSpPr>
          <p:cNvPr id="9" name="圆角矩形"/>
          <p:cNvSpPr/>
          <p:nvPr/>
        </p:nvSpPr>
        <p:spPr>
          <a:xfrm>
            <a:off x="3278226" y="2906445"/>
            <a:ext cx="2016124" cy="792162"/>
          </a:xfrm>
          <a:prstGeom prst="roundRect">
            <a:avLst>
              <a:gd name="adj" fmla="val 4310"/>
            </a:avLst>
          </a:prstGeom>
          <a:solidFill>
            <a:srgbClr val="FFE799">
              <a:alpha val="62000"/>
            </a:srgbClr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车体广告</a:t>
            </a:r>
          </a:p>
        </p:txBody>
      </p:sp>
      <p:sp>
        <p:nvSpPr>
          <p:cNvPr id="10" name="圆角矩形"/>
          <p:cNvSpPr/>
          <p:nvPr/>
        </p:nvSpPr>
        <p:spPr>
          <a:xfrm>
            <a:off x="5834102" y="2906445"/>
            <a:ext cx="2016125" cy="792162"/>
          </a:xfrm>
          <a:prstGeom prst="roundRect">
            <a:avLst>
              <a:gd name="adj" fmla="val 4310"/>
            </a:avLst>
          </a:prstGeom>
          <a:solidFill>
            <a:srgbClr val="F7D9BB">
              <a:alpha val="37000"/>
            </a:srgbClr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32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墙体广告</a:t>
            </a:r>
            <a:endParaRPr lang="en-US" altLang="zh-CN" sz="32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2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  <p:sp>
        <p:nvSpPr>
          <p:cNvPr id="11" name="圆角矩形"/>
          <p:cNvSpPr/>
          <p:nvPr/>
        </p:nvSpPr>
        <p:spPr>
          <a:xfrm>
            <a:off x="722352" y="4166127"/>
            <a:ext cx="2016124" cy="792163"/>
          </a:xfrm>
          <a:prstGeom prst="roundRect">
            <a:avLst>
              <a:gd name="adj" fmla="val 4310"/>
            </a:avLst>
          </a:prstGeom>
          <a:solidFill>
            <a:srgbClr val="BCD6EE">
              <a:alpha val="32000"/>
            </a:srgbClr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灯箱广告</a:t>
            </a:r>
          </a:p>
        </p:txBody>
      </p:sp>
      <p:sp>
        <p:nvSpPr>
          <p:cNvPr id="12" name="圆角矩形"/>
          <p:cNvSpPr/>
          <p:nvPr/>
        </p:nvSpPr>
        <p:spPr>
          <a:xfrm>
            <a:off x="3278226" y="4166127"/>
            <a:ext cx="2016124" cy="792163"/>
          </a:xfrm>
          <a:prstGeom prst="roundRect">
            <a:avLst>
              <a:gd name="adj" fmla="val 4310"/>
            </a:avLst>
          </a:prstGeom>
          <a:solidFill>
            <a:srgbClr val="FFF3CB"/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包装广告</a:t>
            </a:r>
          </a:p>
        </p:txBody>
      </p:sp>
      <p:sp>
        <p:nvSpPr>
          <p:cNvPr id="13" name="圆角矩形"/>
          <p:cNvSpPr/>
          <p:nvPr/>
        </p:nvSpPr>
        <p:spPr>
          <a:xfrm>
            <a:off x="5834102" y="4166127"/>
            <a:ext cx="2016125" cy="792163"/>
          </a:xfrm>
          <a:prstGeom prst="roundRect">
            <a:avLst>
              <a:gd name="adj" fmla="val 4310"/>
            </a:avLst>
          </a:prstGeom>
          <a:solidFill>
            <a:srgbClr val="FBE4D5"/>
          </a:solidFill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……</a:t>
            </a:r>
            <a:endParaRPr lang="zh-CN" altLang="en-US" sz="3200" b="0" i="0" u="none" strike="noStrike" kern="1200" cap="none" spc="0" baseline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122" y="5473038"/>
            <a:ext cx="5530646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广告形式多种多样</a:t>
            </a:r>
            <a:endParaRPr lang="zh-CN" altLang="en-US" sz="2800" b="1" dirty="0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矩形"/>
          <p:cNvSpPr/>
          <p:nvPr/>
        </p:nvSpPr>
        <p:spPr>
          <a:xfrm>
            <a:off x="2131781" y="1315874"/>
            <a:ext cx="7777162" cy="79348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600" b="1" i="0" u="none" strike="noStrike" kern="1200" cap="none" spc="0" baseline="0">
                <a:solidFill>
                  <a:schemeClr val="accent2">
                    <a:lumMod val="50000"/>
                  </a:schemeClr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广告还有隐藏的形式</a:t>
            </a:r>
          </a:p>
        </p:txBody>
      </p:sp>
      <p:sp>
        <p:nvSpPr>
          <p:cNvPr id="6" name="矩形"/>
          <p:cNvSpPr/>
          <p:nvPr/>
        </p:nvSpPr>
        <p:spPr>
          <a:xfrm>
            <a:off x="978184" y="4398771"/>
            <a:ext cx="2307193" cy="147732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494747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在大型活动中，主办方给来宾赠送某品牌饮料。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  <p:pic>
        <p:nvPicPr>
          <p:cNvPr id="7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1" y="2109361"/>
            <a:ext cx="2421592" cy="232330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8" name="图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309" y="2109361"/>
            <a:ext cx="2255736" cy="231545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9" name="图片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907" y="2109362"/>
            <a:ext cx="2370314" cy="232330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0" name="矩形"/>
          <p:cNvSpPr/>
          <p:nvPr/>
        </p:nvSpPr>
        <p:spPr>
          <a:xfrm>
            <a:off x="4313583" y="4472933"/>
            <a:ext cx="2411888" cy="147732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000" b="0" i="0" u="none" strike="noStrike" kern="1200" cap="none" spc="0" baseline="0">
                <a:solidFill>
                  <a:srgbClr val="494747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</a:t>
            </a:r>
            <a:r>
              <a:rPr lang="zh-CN" altLang="en-US" sz="2000" b="0" i="0" u="none" strike="noStrike" kern="1200" cap="none" spc="0" baseline="0">
                <a:solidFill>
                  <a:srgbClr val="494747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在体育项目中，某厂家为关注度很高的篮球赛冠名。</a:t>
            </a:r>
          </a:p>
        </p:txBody>
      </p:sp>
      <p:sp>
        <p:nvSpPr>
          <p:cNvPr id="11" name="矩形"/>
          <p:cNvSpPr/>
          <p:nvPr/>
        </p:nvSpPr>
        <p:spPr>
          <a:xfrm>
            <a:off x="7752611" y="4565455"/>
            <a:ext cx="2052906" cy="140519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b="0" i="0" u="none" strike="noStrike" kern="1200" cap="none" spc="0" baseline="0">
                <a:solidFill>
                  <a:srgbClr val="494747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在电影中，大牌明星反复使用某种商品。</a:t>
            </a:r>
            <a:endParaRPr lang="zh-CN" altLang="en-US" sz="2000" b="0" i="0" u="none" strike="noStrike" kern="1200" cap="none" spc="0" baseline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09" y="2286000"/>
            <a:ext cx="3190461" cy="3190461"/>
          </a:xfrm>
          <a:prstGeom prst="rect">
            <a:avLst/>
          </a:prstGeom>
          <a:noFill/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圆角矩形"/>
          <p:cNvSpPr/>
          <p:nvPr/>
        </p:nvSpPr>
        <p:spPr>
          <a:xfrm>
            <a:off x="3658693" y="1521284"/>
            <a:ext cx="7272337" cy="3846124"/>
          </a:xfrm>
          <a:prstGeom prst="roundRect">
            <a:avLst>
              <a:gd name="adj" fmla="val 4310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anchor="ctr" anchorCtr="0"/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800" b="0" i="0" u="none" strike="noStrike" kern="1200" cap="none" spc="0" baseline="0">
              <a:solidFill>
                <a:srgbClr val="000000"/>
              </a:solidFill>
              <a:latin typeface="微软雅黑"/>
              <a:ea typeface="微软雅黑"/>
              <a:cs typeface="Calibri" panose="020F0502020204030204" charset="0"/>
              <a:sym typeface="微软雅黑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2800" b="0" i="0" u="none" strike="noStrike" kern="1200" cap="none" spc="0" baseline="0">
              <a:solidFill>
                <a:srgbClr val="000000"/>
              </a:solidFill>
              <a:latin typeface="微软雅黑"/>
              <a:ea typeface="微软雅黑"/>
              <a:cs typeface="Calibri" panose="020F0502020204030204" charset="0"/>
              <a:sym typeface="微软雅黑"/>
            </a:endParaRPr>
          </a:p>
        </p:txBody>
      </p:sp>
      <p:sp>
        <p:nvSpPr>
          <p:cNvPr id="7" name="矩形"/>
          <p:cNvSpPr/>
          <p:nvPr/>
        </p:nvSpPr>
        <p:spPr>
          <a:xfrm>
            <a:off x="3811770" y="1726387"/>
            <a:ext cx="6840285" cy="397031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b="0" i="0" u="none" strike="noStrike" kern="1200" cap="none" spc="0" baseline="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</a:t>
            </a:r>
            <a:r>
              <a:rPr lang="zh-CN" altLang="en-US" sz="2400" b="0" i="0" u="none" strike="noStrike" kern="1200" cap="none" spc="0" baseline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在</a:t>
            </a:r>
            <a:r>
              <a:rPr lang="zh-CN" altLang="en-US" sz="2400" b="0" i="0" u="none" strike="noStrike" kern="1200" cap="none" spc="0" baseline="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我们的生活中，广告无处不在。能否做到一天不见广告呢？余强决定亲自做一个实验。在某个周末，他决定整天都待在家里不出门，他还要求爸爸妈妈既不打开电视和广播，也不打开电脑和手机。吃饭也只吃爸爸妈妈做的东西。</a:t>
            </a:r>
            <a:endParaRPr lang="en-US" altLang="zh-CN" sz="2400" b="0" i="0" u="none" strike="noStrike" kern="1200" cap="none" spc="0" baseline="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0" u="none" strike="noStrike" kern="1200" cap="none" spc="0" baseline="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 </a:t>
            </a:r>
            <a:r>
              <a:rPr lang="en-US" altLang="zh-CN" sz="2400" b="1" i="0" u="none" strike="noStrike" kern="1200" cap="none" spc="0" baseline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   </a:t>
            </a:r>
            <a:r>
              <a:rPr lang="zh-CN" altLang="en-US" sz="2400" b="1" i="0" u="none" strike="noStrike" kern="1200" cap="none" spc="0" baseline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请和你的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小伙伴发挥想象，讨论</a:t>
            </a:r>
            <a:r>
              <a:rPr lang="zh-CN" altLang="en-US" sz="2400" b="1" i="0" u="none" strike="noStrike" kern="1200" cap="none" spc="0" baseline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一下余强能</a:t>
            </a:r>
            <a:r>
              <a:rPr lang="zh-CN" altLang="en-US" sz="2400" b="1" i="0" u="none" strike="noStrike" kern="1200" cap="none" spc="0" baseline="0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成功吗</a:t>
            </a:r>
            <a:r>
              <a:rPr lang="zh-CN" altLang="en-US" sz="2400" b="1" i="0" u="none" strike="noStrike" kern="1200" cap="none" spc="0" baseline="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微软雅黑"/>
              </a:rPr>
              <a:t>？说说你的理由！</a:t>
            </a:r>
            <a:endParaRPr lang="zh-CN" altLang="en-US" sz="2400" b="1" i="0" u="none" strike="noStrike" kern="1200" cap="none" spc="0" baseline="0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  <a:sym typeface="微软雅黑"/>
            </a:endParaRPr>
          </a:p>
        </p:txBody>
      </p:sp>
      <p:pic>
        <p:nvPicPr>
          <p:cNvPr id="9" name="广告的起源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842090" y="5324168"/>
            <a:ext cx="1730477" cy="1297858"/>
          </a:xfrm>
          <a:prstGeom prst="rect">
            <a:avLst/>
          </a:prstGeom>
        </p:spPr>
      </p:pic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5" name="折角形"/>
          <p:cNvSpPr>
            <a:spLocks noChangeArrowheads="1"/>
          </p:cNvSpPr>
          <p:nvPr/>
        </p:nvSpPr>
        <p:spPr bwMode="auto">
          <a:xfrm>
            <a:off x="2215607" y="1958252"/>
            <a:ext cx="7601760" cy="3708400"/>
          </a:xfrm>
          <a:prstGeom prst="foldedCorner">
            <a:avLst>
              <a:gd name="adj" fmla="val 8764"/>
            </a:avLst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2">
                <a:lumMod val="75000"/>
              </a:schemeClr>
            </a:solidFill>
            <a:round/>
          </a:ln>
          <a:effectLst>
            <a:outerShdw dist="101600" dir="8100000" algn="tl" rotWithShape="0">
              <a:srgbClr val="000000">
                <a:alpha val="24704"/>
              </a:srgbClr>
            </a:outerShdw>
          </a:effectLst>
        </p:spPr>
        <p:txBody>
          <a:bodyPr lIns="252000" tIns="792000" rIns="25200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宋体" panose="02010600030101010101" pitchFamily="2" charset="-122"/>
              </a:rPr>
              <a:t>    广告有多种，比如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宋体" panose="02010600030101010101" pitchFamily="2" charset="-122"/>
                <a:hlinkClick r:id="rId5" action="ppaction://hlinksldjump"/>
              </a:rPr>
              <a:t>商业广告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宋体" panose="02010600030101010101" pitchFamily="2" charset="-122"/>
              </a:rPr>
              <a:t>、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宋体" panose="02010600030101010101" pitchFamily="2" charset="-122"/>
                <a:hlinkClick r:id="rId6" action="ppaction://hlinksldjump"/>
              </a:rPr>
              <a:t>公益广告</a:t>
            </a: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  <a:sym typeface="宋体" panose="02010600030101010101" pitchFamily="2" charset="-122"/>
              </a:rPr>
              <a:t>等。我们这里所说的广告是指商业广告，人们做这种广告是为了提高产品知名度，为了卖出更多的商品。消费者也可以通过广告了解产品，以满足自己的需求。而今，可以发达了，有了更多的传播技术的支持，广告更是无孔不入，无所不包，无奇不有。</a:t>
            </a:r>
            <a:endParaRPr lang="zh-CN" altLang="en-US" sz="2400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Calibri" panose="020F050202020403020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Calibri" panose="020F0502020204030204" charset="0"/>
              </a:rPr>
              <a:t>    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870" y="1275052"/>
            <a:ext cx="658547" cy="6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1399067" y="1324264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="http://schemas.openxmlformats.org/officeDocument/2006/math"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657FA0"/>
                </a:solidFill>
                <a:latin typeface="黑体" pitchFamily="49" charset="-122"/>
                <a:ea typeface="黑体" pitchFamily="49" charset="-122"/>
              </a:rPr>
              <a:t>知识窗</a:t>
            </a:r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11" y="921224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20" y="194070"/>
            <a:ext cx="676715" cy="7071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23536" y="13597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公益广告是一种免费的广告，是以宣扬社会公德，树立良好的社会风尚的为目的的广告片，这类广告片不穿插商业信息。</a:t>
            </a: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1" name="Picture 3" descr="C:\Users\dell\AppData\Roaming\Tencent\Users\87177784\QQ\WinTemp\RichOle\68VA_2~6MHRERXPA6OH6J6X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6942" y="2728452"/>
            <a:ext cx="6492338" cy="3775587"/>
          </a:xfrm>
          <a:prstGeom prst="rect">
            <a:avLst/>
          </a:prstGeom>
          <a:noFill/>
        </p:spPr>
      </p:pic>
      <p:sp>
        <p:nvSpPr>
          <p:cNvPr id="13" name="左箭头 12">
            <a:hlinkClick r:id="rId7" action="ppaction://hlinksldjump"/>
          </p:cNvPr>
          <p:cNvSpPr/>
          <p:nvPr/>
        </p:nvSpPr>
        <p:spPr>
          <a:xfrm>
            <a:off x="10441858" y="5250426"/>
            <a:ext cx="648929" cy="63418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5="http://schemas.microsoft.com/office/powerpoint/2012/main" xmlns:p159="http://schemas.microsoft.com/office/powerpoint/2015/09/main" xmlns:p14="http://schemas.microsoft.com/office/powerpoint/2010/main" val="2058768041"/>
      </p:ext>
    </p:extLst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卡通手绘课件PPT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Arial"/>
      </a:majorFont>
      <a:minorFont>
        <a:latin typeface="Arial"/>
        <a:ea typeface="YF补 汉仪夏日体+黑白emoj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1516</Words>
  <Application>Aspose.Slides for Java</Application>
  <PresentationFormat>自定义</PresentationFormat>
  <Paragraphs>146</Paragraphs>
  <Slides>30</Slides>
  <Notes>29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dell</cp:lastModifiedBy>
  <cp:revision>29</cp:revision>
  <cp:lastPrinted>2021-10-02T16:54:47Z</cp:lastPrinted>
  <dcterms:created xsi:type="dcterms:W3CDTF">2021-10-02T16:54:47Z</dcterms:created>
  <dcterms:modified xsi:type="dcterms:W3CDTF">2024-11-17T23:58:45Z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