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00" r:id="rId2"/>
    <p:sldId id="256" r:id="rId3"/>
    <p:sldId id="306" r:id="rId4"/>
    <p:sldId id="327" r:id="rId5"/>
    <p:sldId id="328" r:id="rId6"/>
    <p:sldId id="294" r:id="rId7"/>
    <p:sldId id="298" r:id="rId8"/>
    <p:sldId id="296" r:id="rId9"/>
    <p:sldId id="297" r:id="rId10"/>
    <p:sldId id="288" r:id="rId11"/>
    <p:sldId id="299" r:id="rId12"/>
    <p:sldId id="302" r:id="rId13"/>
    <p:sldId id="303" r:id="rId14"/>
    <p:sldId id="304" r:id="rId15"/>
    <p:sldId id="324" r:id="rId16"/>
    <p:sldId id="295" r:id="rId17"/>
    <p:sldId id="326" r:id="rId18"/>
    <p:sldId id="293" r:id="rId19"/>
    <p:sldId id="292" r:id="rId20"/>
    <p:sldId id="305" r:id="rId21"/>
    <p:sldId id="301"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554" y="-90"/>
      </p:cViewPr>
      <p:guideLst>
        <p:guide orient="horz" pos="2160"/>
        <p:guide pos="291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CAE61-0617-4E34-854B-2A5AF1632C08}" type="datetimeFigureOut">
              <a:rPr lang="zh-CN" altLang="en-US" smtClean="0"/>
              <a:pPr/>
              <a:t>2019/2/20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5701D-D28D-43D0-892E-3D90B3B8A02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275701D-D28D-43D0-892E-3D90B3B8A022}" type="slidenum">
              <a:rPr lang="zh-CN" altLang="en-US" smtClean="0"/>
              <a:pPr/>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D39523-F28F-46D3-8F9E-B107CF8DBECC}" type="datetimeFigureOut">
              <a:rPr lang="zh-CN" altLang="en-US" smtClean="0"/>
              <a:pPr/>
              <a:t>2019/2/20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40E71-0A17-4BFF-9E15-EB22DE4BAAF7}"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39523-F28F-46D3-8F9E-B107CF8DBECC}" type="datetimeFigureOut">
              <a:rPr lang="zh-CN" altLang="en-US" smtClean="0"/>
              <a:pPr/>
              <a:t>2019/2/20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40E71-0A17-4BFF-9E15-EB22DE4BAAF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AAAAA\Desktop\&#26032;&#24314;&#25991;&#20214;&#22841;\1%20&#25105;&#26159;&#29420;&#29305;&#30340;\&#24052;&#21862;&#21862;&#23567;&#39764;&#20185;.wm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647700" y="2285992"/>
            <a:ext cx="8496300" cy="1292662"/>
          </a:xfrm>
          <a:prstGeom prst="rect">
            <a:avLst/>
          </a:prstGeom>
          <a:noFill/>
          <a:ln w="9525">
            <a:noFill/>
            <a:miter lim="800000"/>
          </a:ln>
        </p:spPr>
        <p:txBody>
          <a:bodyPr>
            <a:spAutoFit/>
          </a:bodyPr>
          <a:lstStyle/>
          <a:p>
            <a:endParaRPr lang="zh-CN" altLang="en-US" sz="24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第一课  我是独特</a:t>
            </a:r>
            <a:r>
              <a:rPr lang="zh-CN" altLang="en-US" sz="3600" dirty="0" smtClean="0">
                <a:latin typeface="微软雅黑" panose="020B0503020204020204" pitchFamily="34" charset="-122"/>
                <a:ea typeface="微软雅黑" panose="020B0503020204020204" pitchFamily="34" charset="-122"/>
              </a:rPr>
              <a:t>的</a:t>
            </a:r>
            <a:endParaRPr lang="zh-CN" altLang="en-US" sz="3600" dirty="0">
              <a:latin typeface="微软雅黑" panose="020B0503020204020204" pitchFamily="34" charset="-122"/>
              <a:ea typeface="微软雅黑" panose="020B0503020204020204" pitchFamily="34" charset="-122"/>
            </a:endParaRPr>
          </a:p>
          <a:p>
            <a:endParaRPr lang="en-US" altLang="zh-CN"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p1.so.qhimg.com/bdr/_240_/t01883a7cd5206d5d81.png"/>
          <p:cNvPicPr>
            <a:picLocks noChangeAspect="1" noChangeArrowheads="1"/>
          </p:cNvPicPr>
          <p:nvPr/>
        </p:nvPicPr>
        <p:blipFill>
          <a:blip r:embed="rId2"/>
          <a:srcRect/>
          <a:stretch>
            <a:fillRect/>
          </a:stretch>
        </p:blipFill>
        <p:spPr bwMode="auto">
          <a:xfrm>
            <a:off x="1285852" y="857232"/>
            <a:ext cx="2428875" cy="2286001"/>
          </a:xfrm>
          <a:prstGeom prst="rect">
            <a:avLst/>
          </a:prstGeom>
          <a:noFill/>
        </p:spPr>
      </p:pic>
      <p:sp>
        <p:nvSpPr>
          <p:cNvPr id="4" name="TextBox 3"/>
          <p:cNvSpPr txBox="1"/>
          <p:nvPr/>
        </p:nvSpPr>
        <p:spPr>
          <a:xfrm>
            <a:off x="1643042" y="3071810"/>
            <a:ext cx="5857916" cy="1200329"/>
          </a:xfrm>
          <a:prstGeom prst="rect">
            <a:avLst/>
          </a:prstGeom>
          <a:noFill/>
        </p:spPr>
        <p:txBody>
          <a:bodyPr wrap="square" rtlCol="0">
            <a:spAutoFit/>
          </a:bodyPr>
          <a:lstStyle/>
          <a:p>
            <a:r>
              <a:rPr lang="zh-CN" altLang="en-US" sz="2400" b="1" dirty="0" smtClean="0">
                <a:solidFill>
                  <a:srgbClr val="FF0000"/>
                </a:solidFill>
              </a:rPr>
              <a:t>        在</a:t>
            </a:r>
            <a:r>
              <a:rPr lang="zh-CN" altLang="en-US" sz="2400" b="1" dirty="0">
                <a:solidFill>
                  <a:srgbClr val="FF0000"/>
                </a:solidFill>
              </a:rPr>
              <a:t>不同人的眼</a:t>
            </a:r>
            <a:r>
              <a:rPr lang="zh-CN" altLang="en-US" sz="2400" b="1" dirty="0" smtClean="0">
                <a:solidFill>
                  <a:srgbClr val="FF0000"/>
                </a:solidFill>
              </a:rPr>
              <a:t>中，我们</a:t>
            </a:r>
            <a:r>
              <a:rPr lang="zh-CN" altLang="en-US" sz="2400" b="1" dirty="0">
                <a:solidFill>
                  <a:srgbClr val="FF0000"/>
                </a:solidFill>
              </a:rPr>
              <a:t>的特点</a:t>
            </a:r>
            <a:r>
              <a:rPr lang="zh-CN" altLang="en-US" sz="2400" b="1" dirty="0" smtClean="0">
                <a:solidFill>
                  <a:srgbClr val="FF0000"/>
                </a:solidFill>
              </a:rPr>
              <a:t>不一样。假如你并不</a:t>
            </a:r>
            <a:r>
              <a:rPr lang="zh-CN" altLang="en-US" sz="2400" b="1" dirty="0">
                <a:solidFill>
                  <a:srgbClr val="FF0000"/>
                </a:solidFill>
              </a:rPr>
              <a:t>认同某些人对你的看法，你会以什么方式与他们沟通呢？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4)">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0111" y="1148380"/>
            <a:ext cx="4777740" cy="706755"/>
          </a:xfrm>
          <a:prstGeom prst="rect">
            <a:avLst/>
          </a:prstGeom>
          <a:noFill/>
        </p:spPr>
        <p:txBody>
          <a:bodyPr wrap="none" lIns="91440" tIns="45720" rIns="91440" bIns="45720">
            <a:spAutoFit/>
          </a:bodyPr>
          <a:lstStyle/>
          <a:p>
            <a:pPr algn="ctr"/>
            <a:r>
              <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展开想象，放飞自我</a:t>
            </a:r>
          </a:p>
        </p:txBody>
      </p:sp>
      <p:sp>
        <p:nvSpPr>
          <p:cNvPr id="2" name="文本框 1"/>
          <p:cNvSpPr txBox="1"/>
          <p:nvPr/>
        </p:nvSpPr>
        <p:spPr>
          <a:xfrm>
            <a:off x="2790195" y="5357826"/>
            <a:ext cx="3424879" cy="461665"/>
          </a:xfrm>
          <a:prstGeom prst="rect">
            <a:avLst/>
          </a:prstGeom>
          <a:noFill/>
        </p:spPr>
        <p:txBody>
          <a:bodyPr wrap="square" rtlCol="0">
            <a:spAutoFit/>
          </a:bodyPr>
          <a:lstStyle/>
          <a:p>
            <a:r>
              <a:rPr lang="zh-CN" altLang="en-US" sz="2400" b="1" dirty="0">
                <a:solidFill>
                  <a:srgbClr val="C00000"/>
                </a:solidFill>
              </a:rPr>
              <a:t>《</a:t>
            </a:r>
            <a:r>
              <a:rPr lang="zh-CN" altLang="en-US" sz="2400" b="1" dirty="0">
                <a:solidFill>
                  <a:srgbClr val="C00000"/>
                </a:solidFill>
                <a:sym typeface="+mn-ea"/>
              </a:rPr>
              <a:t>巴啦啦小魔仙</a:t>
            </a:r>
            <a:r>
              <a:rPr lang="zh-CN" altLang="en-US" sz="2400" b="1" dirty="0">
                <a:solidFill>
                  <a:srgbClr val="C00000"/>
                </a:solidFill>
              </a:rPr>
              <a:t>》片段</a:t>
            </a:r>
          </a:p>
        </p:txBody>
      </p:sp>
      <p:pic>
        <p:nvPicPr>
          <p:cNvPr id="6" name="巴啦啦小魔仙.wmv">
            <a:hlinkClick r:id="" action="ppaction://media"/>
          </p:cNvPr>
          <p:cNvPicPr>
            <a:picLocks noRot="1" noChangeAspect="1"/>
          </p:cNvPicPr>
          <p:nvPr>
            <a:videoFile r:link="rId1"/>
          </p:nvPr>
        </p:nvPicPr>
        <p:blipFill>
          <a:blip r:embed="rId3"/>
          <a:stretch>
            <a:fillRect/>
          </a:stretch>
        </p:blipFill>
        <p:spPr>
          <a:xfrm>
            <a:off x="1428728" y="2143116"/>
            <a:ext cx="5810248" cy="31139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video>
              <p:cMediaNode>
                <p:cTn id="18"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age102.360doc.com/DownloadImg/2017/01/0219/88367766_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4100" name="AutoShape 4" descr="http://image102.360doc.com/DownloadImg/2017/01/0219/88367766_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 name="TextBox 3"/>
          <p:cNvSpPr txBox="1"/>
          <p:nvPr/>
        </p:nvSpPr>
        <p:spPr>
          <a:xfrm>
            <a:off x="1752897" y="2143116"/>
            <a:ext cx="5286412" cy="1569660"/>
          </a:xfrm>
          <a:prstGeom prst="rect">
            <a:avLst/>
          </a:prstGeom>
          <a:noFill/>
        </p:spPr>
        <p:txBody>
          <a:bodyPr wrap="square" rtlCol="0">
            <a:spAutoFit/>
          </a:bodyPr>
          <a:lstStyle/>
          <a:p>
            <a:r>
              <a:rPr lang="zh-CN" altLang="en-US" sz="2400" b="1" dirty="0" smtClean="0">
                <a:solidFill>
                  <a:srgbClr val="FF0000"/>
                </a:solidFill>
              </a:rPr>
              <a:t>        在生活中，我们常常对自己有特别的期望。假如</a:t>
            </a:r>
            <a:r>
              <a:rPr lang="zh-CN" altLang="en-US" sz="2400" b="1" dirty="0">
                <a:solidFill>
                  <a:srgbClr val="FF0000"/>
                </a:solidFill>
              </a:rPr>
              <a:t>你和小魔仙一样拥有神奇的魔法，可以将自己变成你想成为的事物，你想变成什么呢？</a:t>
            </a:r>
          </a:p>
        </p:txBody>
      </p:sp>
      <p:pic>
        <p:nvPicPr>
          <p:cNvPr id="3" name="图片 2"/>
          <p:cNvPicPr>
            <a:picLocks noChangeAspect="1"/>
          </p:cNvPicPr>
          <p:nvPr/>
        </p:nvPicPr>
        <p:blipFill>
          <a:blip r:embed="rId2"/>
          <a:stretch>
            <a:fillRect/>
          </a:stretch>
        </p:blipFill>
        <p:spPr>
          <a:xfrm>
            <a:off x="5104130" y="4152900"/>
            <a:ext cx="1934845" cy="19348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7422" y="1928802"/>
            <a:ext cx="4857784" cy="1383665"/>
          </a:xfrm>
          <a:prstGeom prst="rect">
            <a:avLst/>
          </a:prstGeom>
          <a:noFill/>
        </p:spPr>
        <p:txBody>
          <a:bodyPr wrap="square" rtlCol="0">
            <a:spAutoFit/>
          </a:bodyPr>
          <a:lstStyle/>
          <a:p>
            <a:r>
              <a:rPr lang="zh-CN" altLang="en-US" sz="2800" b="1" dirty="0"/>
              <a:t>假如我能变成</a:t>
            </a:r>
            <a:r>
              <a:rPr lang="zh-CN" altLang="en-US" sz="2800" b="1" dirty="0">
                <a:latin typeface="宋体" panose="02010600030101010101" pitchFamily="2" charset="-122"/>
                <a:ea typeface="宋体" panose="02010600030101010101" pitchFamily="2" charset="-122"/>
              </a:rPr>
              <a:t>__</a:t>
            </a:r>
            <a:r>
              <a:rPr lang="zh-CN" altLang="en-US" sz="2800" b="1" dirty="0">
                <a:latin typeface="宋体" panose="02010600030101010101" pitchFamily="2" charset="-122"/>
                <a:ea typeface="宋体" panose="02010600030101010101" pitchFamily="2" charset="-122"/>
                <a:sym typeface="+mn-ea"/>
              </a:rPr>
              <a:t>______</a:t>
            </a:r>
          </a:p>
          <a:p>
            <a:r>
              <a:rPr lang="zh-CN" altLang="en-US" sz="2800" b="1" dirty="0">
                <a:latin typeface="宋体" panose="02010600030101010101" pitchFamily="2" charset="-122"/>
                <a:ea typeface="宋体" panose="02010600030101010101" pitchFamily="2" charset="-122"/>
                <a:sym typeface="+mn-ea"/>
              </a:rPr>
              <a:t>我愿意成为_________</a:t>
            </a:r>
          </a:p>
          <a:p>
            <a:r>
              <a:rPr lang="zh-CN" altLang="en-US" sz="2800" b="1" dirty="0">
                <a:latin typeface="宋体" panose="02010600030101010101" pitchFamily="2" charset="-122"/>
                <a:ea typeface="宋体" panose="02010600030101010101" pitchFamily="2" charset="-122"/>
                <a:sym typeface="+mn-ea"/>
              </a:rPr>
              <a:t>拥有_____________的特点。</a:t>
            </a:r>
            <a:endParaRPr lang="zh-CN" altLang="en-US" sz="2800" b="1" u="sng"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1288415" y="3976370"/>
            <a:ext cx="2204720" cy="22047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794" y="2357430"/>
            <a:ext cx="5572164" cy="1384995"/>
          </a:xfrm>
          <a:prstGeom prst="rect">
            <a:avLst/>
          </a:prstGeom>
          <a:noFill/>
        </p:spPr>
        <p:txBody>
          <a:bodyPr wrap="square" rtlCol="0">
            <a:spAutoFit/>
          </a:bodyPr>
          <a:lstStyle/>
          <a:p>
            <a:r>
              <a:rPr lang="zh-CN" altLang="en-US" sz="2800" b="1" dirty="0" smtClean="0">
                <a:solidFill>
                  <a:srgbClr val="C00000"/>
                </a:solidFill>
              </a:rPr>
              <a:t>        刚才同学们都踊跃地表达了对自己的期望。那么，你是否能</a:t>
            </a:r>
            <a:r>
              <a:rPr lang="zh-CN" altLang="en-US" sz="2800" b="1" dirty="0">
                <a:solidFill>
                  <a:srgbClr val="C00000"/>
                </a:solidFill>
              </a:rPr>
              <a:t>从这些期望中找到</a:t>
            </a:r>
            <a:r>
              <a:rPr lang="zh-CN" altLang="en-US" sz="2800" b="1" dirty="0" smtClean="0">
                <a:solidFill>
                  <a:srgbClr val="C00000"/>
                </a:solidFill>
              </a:rPr>
              <a:t>自己呢？</a:t>
            </a:r>
            <a:endParaRPr lang="zh-CN" altLang="en-US" sz="2800" b="1" dirty="0">
              <a:solidFill>
                <a:srgbClr val="C00000"/>
              </a:solidFill>
            </a:endParaRPr>
          </a:p>
        </p:txBody>
      </p:sp>
      <p:sp>
        <p:nvSpPr>
          <p:cNvPr id="4" name="矩形 3"/>
          <p:cNvSpPr/>
          <p:nvPr/>
        </p:nvSpPr>
        <p:spPr>
          <a:xfrm>
            <a:off x="1714480" y="1071546"/>
            <a:ext cx="2735580" cy="706755"/>
          </a:xfrm>
          <a:prstGeom prst="rect">
            <a:avLst/>
          </a:prstGeom>
          <a:noFill/>
        </p:spPr>
        <p:txBody>
          <a:bodyPr wrap="none" lIns="91440" tIns="45720" rIns="91440" bIns="45720">
            <a:spAutoFit/>
          </a:bodyPr>
          <a:lstStyle/>
          <a:p>
            <a:pPr algn="ctr"/>
            <a:r>
              <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我是最棒的</a:t>
            </a:r>
          </a:p>
        </p:txBody>
      </p:sp>
      <p:pic>
        <p:nvPicPr>
          <p:cNvPr id="5" name="图片 4"/>
          <p:cNvPicPr>
            <a:picLocks noChangeAspect="1"/>
          </p:cNvPicPr>
          <p:nvPr/>
        </p:nvPicPr>
        <p:blipFill>
          <a:blip r:embed="rId2"/>
          <a:stretch>
            <a:fillRect/>
          </a:stretch>
        </p:blipFill>
        <p:spPr>
          <a:xfrm>
            <a:off x="3924300" y="3881120"/>
            <a:ext cx="2005965" cy="20720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595" y="1785926"/>
            <a:ext cx="5332095" cy="645160"/>
          </a:xfrm>
          <a:prstGeom prst="rect">
            <a:avLst/>
          </a:prstGeom>
          <a:noFill/>
        </p:spPr>
        <p:txBody>
          <a:bodyPr wrap="square" rtlCol="0">
            <a:spAutoFit/>
          </a:bodyPr>
          <a:lstStyle/>
          <a:p>
            <a:r>
              <a:rPr lang="zh-CN" altLang="en-US" sz="3600" b="1" dirty="0">
                <a:ln w="22225">
                  <a:solidFill>
                    <a:schemeClr val="accent2"/>
                  </a:solidFill>
                  <a:prstDash val="solid"/>
                </a:ln>
                <a:solidFill>
                  <a:schemeClr val="accent2">
                    <a:lumMod val="40000"/>
                    <a:lumOff val="60000"/>
                  </a:schemeClr>
                </a:solidFill>
                <a:effectLst/>
              </a:rPr>
              <a:t>我是独特的，我就是我</a:t>
            </a:r>
          </a:p>
        </p:txBody>
      </p:sp>
      <p:pic>
        <p:nvPicPr>
          <p:cNvPr id="5" name="图片 4"/>
          <p:cNvPicPr>
            <a:picLocks noChangeAspect="1"/>
          </p:cNvPicPr>
          <p:nvPr/>
        </p:nvPicPr>
        <p:blipFill>
          <a:blip r:embed="rId2"/>
          <a:stretch>
            <a:fillRect/>
          </a:stretch>
        </p:blipFill>
        <p:spPr>
          <a:xfrm>
            <a:off x="3204210" y="3071810"/>
            <a:ext cx="2582545" cy="25825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1.so.qhimg.com/bdr/_240_/t01cd851d435b7bbd91.jpg"/>
          <p:cNvPicPr>
            <a:picLocks noChangeAspect="1" noChangeArrowheads="1"/>
          </p:cNvPicPr>
          <p:nvPr/>
        </p:nvPicPr>
        <p:blipFill>
          <a:blip r:embed="rId2"/>
          <a:srcRect/>
          <a:stretch>
            <a:fillRect/>
          </a:stretch>
        </p:blipFill>
        <p:spPr bwMode="auto">
          <a:xfrm>
            <a:off x="5072066" y="4357694"/>
            <a:ext cx="1428760" cy="1428761"/>
          </a:xfrm>
          <a:prstGeom prst="rect">
            <a:avLst/>
          </a:prstGeom>
          <a:noFill/>
        </p:spPr>
      </p:pic>
      <p:sp>
        <p:nvSpPr>
          <p:cNvPr id="3" name="TextBox 2"/>
          <p:cNvSpPr txBox="1"/>
          <p:nvPr/>
        </p:nvSpPr>
        <p:spPr>
          <a:xfrm>
            <a:off x="1826560" y="2214554"/>
            <a:ext cx="5888712" cy="1384995"/>
          </a:xfrm>
          <a:prstGeom prst="rect">
            <a:avLst/>
          </a:prstGeom>
          <a:noFill/>
        </p:spPr>
        <p:txBody>
          <a:bodyPr wrap="square" rtlCol="0">
            <a:spAutoFit/>
          </a:bodyPr>
          <a:lstStyle/>
          <a:p>
            <a:r>
              <a:rPr lang="zh-CN" altLang="en-US" sz="2800" b="1" dirty="0" smtClean="0">
                <a:solidFill>
                  <a:srgbClr val="C00000"/>
                </a:solidFill>
              </a:rPr>
              <a:t>        交流：这</a:t>
            </a:r>
            <a:r>
              <a:rPr lang="zh-CN" altLang="en-US" sz="2800" b="1" dirty="0">
                <a:solidFill>
                  <a:srgbClr val="C00000"/>
                </a:solidFill>
              </a:rPr>
              <a:t>本书给我们讲述了什么样的故事呢</a:t>
            </a:r>
            <a:r>
              <a:rPr lang="zh-CN" altLang="en-US" sz="2800" b="1" dirty="0" smtClean="0">
                <a:solidFill>
                  <a:srgbClr val="C00000"/>
                </a:solidFill>
              </a:rPr>
              <a:t>？请同学们来说说</a:t>
            </a:r>
            <a:r>
              <a:rPr lang="zh-CN" altLang="en-US" sz="2800" b="1" dirty="0">
                <a:solidFill>
                  <a:srgbClr val="C00000"/>
                </a:solidFill>
              </a:rPr>
              <a:t>你的</a:t>
            </a:r>
            <a:r>
              <a:rPr lang="zh-CN" altLang="en-US" sz="2800" b="1" dirty="0" smtClean="0">
                <a:solidFill>
                  <a:srgbClr val="C00000"/>
                </a:solidFill>
              </a:rPr>
              <a:t>读后感吧。</a:t>
            </a:r>
            <a:endParaRPr lang="zh-CN" altLang="en-US" sz="28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7966" y="1193813"/>
            <a:ext cx="6234430" cy="4092575"/>
          </a:xfrm>
          <a:prstGeom prst="rect">
            <a:avLst/>
          </a:prstGeom>
          <a:noFill/>
        </p:spPr>
        <p:txBody>
          <a:bodyPr wrap="square" rtlCol="0" anchor="t">
            <a:spAutoFit/>
          </a:bodyPr>
          <a:lstStyle/>
          <a:p>
            <a:r>
              <a:rPr lang="zh-CN" altLang="en-US" sz="2000" b="1" dirty="0" smtClean="0">
                <a:latin typeface="+mn-ea"/>
              </a:rPr>
              <a:t>    </a:t>
            </a:r>
            <a:r>
              <a:rPr lang="zh-CN" altLang="en-US" sz="2000" b="1" dirty="0" smtClean="0">
                <a:latin typeface="楷体" panose="02010609060101010101" pitchFamily="49" charset="-122"/>
                <a:ea typeface="楷体" panose="02010609060101010101" pitchFamily="49" charset="-122"/>
              </a:rPr>
              <a:t>《我是独特的,我就是我！》</a:t>
            </a:r>
            <a:r>
              <a:rPr lang="zh-CN" altLang="en-US" sz="2000" b="1" dirty="0">
                <a:latin typeface="楷体" panose="02010609060101010101" pitchFamily="49" charset="-122"/>
                <a:ea typeface="楷体" panose="02010609060101010101" pitchFamily="49" charset="-122"/>
              </a:rPr>
              <a:t>内容简介：游戏中，米罗想当狮子，No！不行！他不够强壮，只能当猴子；米罗想当海盗船长，No！不行！他个子太矮，只能当水手；米罗想当王子，No！不行！他不够英俊，只能当骑士；米罗很悲伤……但是，神奇的妈妈对米罗说</a:t>
            </a:r>
            <a:r>
              <a:rPr lang="zh-CN" altLang="en-US" sz="2000" b="1" dirty="0" smtClean="0">
                <a:latin typeface="楷体" panose="02010609060101010101" pitchFamily="49" charset="-122"/>
                <a:ea typeface="楷体" panose="02010609060101010101" pitchFamily="49" charset="-122"/>
              </a:rPr>
              <a:t>：猴子在丛林中穿梭、水手</a:t>
            </a:r>
            <a:r>
              <a:rPr lang="zh-CN" altLang="en-US" sz="2000" b="1" dirty="0">
                <a:latin typeface="楷体" panose="02010609060101010101" pitchFamily="49" charset="-122"/>
                <a:ea typeface="楷体" panose="02010609060101010101" pitchFamily="49" charset="-122"/>
              </a:rPr>
              <a:t>爬上桅杆眺望</a:t>
            </a:r>
            <a:r>
              <a:rPr lang="zh-CN" altLang="en-US" sz="2000" b="1" dirty="0" smtClean="0">
                <a:latin typeface="楷体" panose="02010609060101010101" pitchFamily="49" charset="-122"/>
                <a:ea typeface="楷体" panose="02010609060101010101" pitchFamily="49" charset="-122"/>
              </a:rPr>
              <a:t>、勇敢</a:t>
            </a:r>
            <a:r>
              <a:rPr lang="zh-CN" altLang="en-US" sz="2000" b="1" dirty="0">
                <a:latin typeface="楷体" panose="02010609060101010101" pitchFamily="49" charset="-122"/>
                <a:ea typeface="楷体" panose="02010609060101010101" pitchFamily="49" charset="-122"/>
              </a:rPr>
              <a:t>的骑士穿着盔甲也是件了不起的事情！！！米罗终于相信他是独特的，可以成为他想成为的一切！</a:t>
            </a:r>
          </a:p>
          <a:p>
            <a:r>
              <a:rPr lang="zh-CN" altLang="en-US" sz="2000" b="1" dirty="0" smtClean="0">
                <a:latin typeface="楷体" panose="02010609060101010101" pitchFamily="49" charset="-122"/>
                <a:ea typeface="楷体" panose="02010609060101010101" pitchFamily="49" charset="-122"/>
              </a:rPr>
              <a:t>    充满</a:t>
            </a:r>
            <a:r>
              <a:rPr lang="zh-CN" altLang="en-US" sz="2000" b="1" dirty="0">
                <a:latin typeface="楷体" panose="02010609060101010101" pitchFamily="49" charset="-122"/>
                <a:ea typeface="楷体" panose="02010609060101010101" pitchFamily="49" charset="-122"/>
              </a:rPr>
              <a:t>爱与想象力的妈妈让米罗从一个自卑、胆怯、处处被拒绝的小男孩变得肯定自己，自信满满！妈妈让米罗明白猴子</a:t>
            </a:r>
            <a:r>
              <a:rPr lang="zh-CN" altLang="en-US" sz="2000" b="1" dirty="0" smtClean="0">
                <a:latin typeface="楷体" panose="02010609060101010101" pitchFamily="49" charset="-122"/>
                <a:ea typeface="楷体" panose="02010609060101010101" pitchFamily="49" charset="-122"/>
              </a:rPr>
              <a:t>、水手、骑士有</a:t>
            </a:r>
            <a:r>
              <a:rPr lang="zh-CN" altLang="en-US" sz="2000" b="1" dirty="0">
                <a:latin typeface="楷体" panose="02010609060101010101" pitchFamily="49" charset="-122"/>
                <a:ea typeface="楷体" panose="02010609060101010101" pitchFamily="49" charset="-122"/>
              </a:rPr>
              <a:t>各自的价值和光芒，不比</a:t>
            </a:r>
            <a:r>
              <a:rPr lang="zh-CN" altLang="en-US" sz="2000" b="1" dirty="0" smtClean="0">
                <a:latin typeface="楷体" panose="02010609060101010101" pitchFamily="49" charset="-122"/>
                <a:ea typeface="楷体" panose="02010609060101010101" pitchFamily="49" charset="-122"/>
              </a:rPr>
              <a:t>狮子、海盗船长和王子逊色</a:t>
            </a:r>
            <a:r>
              <a:rPr lang="zh-CN" altLang="en-US" sz="2000" b="1" dirty="0">
                <a:latin typeface="楷体" panose="02010609060101010101" pitchFamily="49" charset="-122"/>
                <a:ea typeface="楷体" panose="02010609060101010101" pitchFamily="49" charset="-122"/>
              </a:rPr>
              <a:t>。米罗和妈妈的故事让所有孩子和父母充满灵感和鼓舞。</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166" y="2970440"/>
            <a:ext cx="6143668" cy="1815882"/>
          </a:xfrm>
          <a:prstGeom prst="rect">
            <a:avLst/>
          </a:prstGeom>
          <a:noFill/>
        </p:spPr>
        <p:txBody>
          <a:bodyPr wrap="square" rtlCol="0">
            <a:spAutoFit/>
          </a:bodyPr>
          <a:lstStyle/>
          <a:p>
            <a:r>
              <a:rPr lang="en-US" altLang="zh-CN" sz="2800" b="1" dirty="0">
                <a:solidFill>
                  <a:srgbClr val="C00000"/>
                </a:solidFill>
              </a:rPr>
              <a:t>         </a:t>
            </a:r>
            <a:r>
              <a:rPr lang="zh-CN" altLang="en-US" sz="2800" b="1" dirty="0">
                <a:solidFill>
                  <a:srgbClr val="C00000"/>
                </a:solidFill>
              </a:rPr>
              <a:t>我们</a:t>
            </a:r>
            <a:r>
              <a:rPr lang="zh-CN" altLang="en-US" sz="2800" b="1" dirty="0" smtClean="0">
                <a:solidFill>
                  <a:srgbClr val="C00000"/>
                </a:solidFill>
              </a:rPr>
              <a:t>每个人</a:t>
            </a:r>
            <a:r>
              <a:rPr lang="zh-CN" altLang="en-US" sz="2800" b="1" dirty="0">
                <a:solidFill>
                  <a:srgbClr val="C00000"/>
                </a:solidFill>
              </a:rPr>
              <a:t>都有自己的特点，也有不完美的地方。我们可以不断地改进自己，使自己变得更好</a:t>
            </a:r>
            <a:r>
              <a:rPr lang="zh-CN" altLang="en-US" sz="2800" b="1" dirty="0" smtClean="0">
                <a:solidFill>
                  <a:srgbClr val="C00000"/>
                </a:solidFill>
              </a:rPr>
              <a:t>。把自己</a:t>
            </a:r>
            <a:r>
              <a:rPr lang="zh-CN" altLang="en-US" sz="2800" b="1" dirty="0">
                <a:solidFill>
                  <a:srgbClr val="C00000"/>
                </a:solidFill>
              </a:rPr>
              <a:t>擅长的事情做好，你就是最棒的。</a:t>
            </a:r>
          </a:p>
        </p:txBody>
      </p:sp>
      <p:pic>
        <p:nvPicPr>
          <p:cNvPr id="5" name="图片 4" descr="ce9z9UN2058rY.gif"/>
          <p:cNvPicPr>
            <a:picLocks noChangeAspect="1"/>
          </p:cNvPicPr>
          <p:nvPr/>
        </p:nvPicPr>
        <p:blipFill>
          <a:blip r:embed="rId2"/>
          <a:stretch>
            <a:fillRect/>
          </a:stretch>
        </p:blipFill>
        <p:spPr>
          <a:xfrm>
            <a:off x="3643306" y="785794"/>
            <a:ext cx="2087871" cy="203358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5852" y="1114725"/>
            <a:ext cx="2242922" cy="707886"/>
          </a:xfrm>
          <a:prstGeom prst="rect">
            <a:avLst/>
          </a:prstGeom>
          <a:noFill/>
        </p:spPr>
        <p:txBody>
          <a:bodyPr wrap="none" lIns="91440" tIns="45720" rIns="91440" bIns="45720">
            <a:spAutoFit/>
          </a:bodyPr>
          <a:lstStyle/>
          <a:p>
            <a:pPr algn="ctr"/>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课堂小结</a:t>
            </a:r>
            <a:endPar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428728" y="2285992"/>
            <a:ext cx="6326213" cy="2554545"/>
          </a:xfrm>
          <a:prstGeom prst="rect">
            <a:avLst/>
          </a:prstGeom>
          <a:noFill/>
        </p:spPr>
        <p:txBody>
          <a:bodyPr wrap="square" rtlCol="0">
            <a:spAutoFit/>
          </a:bodyPr>
          <a:lstStyle/>
          <a:p>
            <a:r>
              <a:rPr lang="en-US" altLang="zh-CN" sz="3200" b="1" dirty="0">
                <a:solidFill>
                  <a:srgbClr val="C00000"/>
                </a:solidFill>
              </a:rPr>
              <a:t>         </a:t>
            </a:r>
            <a:r>
              <a:rPr lang="zh-CN" altLang="en-US" sz="3200" b="1" dirty="0">
                <a:solidFill>
                  <a:srgbClr val="C00000"/>
                </a:solidFill>
              </a:rPr>
              <a:t>同学们，我们</a:t>
            </a:r>
            <a:r>
              <a:rPr lang="zh-CN" altLang="en-US" sz="3200" b="1" dirty="0" smtClean="0">
                <a:solidFill>
                  <a:srgbClr val="C00000"/>
                </a:solidFill>
              </a:rPr>
              <a:t>每个人</a:t>
            </a:r>
            <a:r>
              <a:rPr lang="zh-CN" altLang="en-US" sz="3200" b="1" dirty="0">
                <a:solidFill>
                  <a:srgbClr val="C00000"/>
                </a:solidFill>
              </a:rPr>
              <a:t>都是独特的，都有自己的特点，也有不完美的</a:t>
            </a:r>
            <a:r>
              <a:rPr lang="zh-CN" altLang="en-US" sz="3200" b="1" dirty="0" smtClean="0">
                <a:solidFill>
                  <a:srgbClr val="C00000"/>
                </a:solidFill>
              </a:rPr>
              <a:t>地方。我们</a:t>
            </a:r>
            <a:r>
              <a:rPr lang="zh-CN" altLang="en-US" sz="3200" b="1" dirty="0">
                <a:solidFill>
                  <a:srgbClr val="C00000"/>
                </a:solidFill>
              </a:rPr>
              <a:t>要正确认识自己，客观评价自己，不断改进自己，使自己变得更好！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5756" y="1399530"/>
            <a:ext cx="3086442" cy="768350"/>
          </a:xfrm>
          <a:prstGeom prst="rect">
            <a:avLst/>
          </a:prstGeom>
          <a:noFill/>
        </p:spPr>
        <p:txBody>
          <a:bodyPr wrap="square" rtlCol="0">
            <a:spAutoFit/>
          </a:bodyPr>
          <a:lstStyle/>
          <a:p>
            <a:r>
              <a:rPr lang="zh-CN" altLang="en-US" sz="4400" b="1" dirty="0">
                <a:latin typeface="+mj-ea"/>
                <a:ea typeface="+mj-ea"/>
              </a:rPr>
              <a:t>指纹的秘密</a:t>
            </a:r>
          </a:p>
        </p:txBody>
      </p:sp>
      <p:sp>
        <p:nvSpPr>
          <p:cNvPr id="4" name="矩形 3"/>
          <p:cNvSpPr/>
          <p:nvPr/>
        </p:nvSpPr>
        <p:spPr>
          <a:xfrm>
            <a:off x="1285852" y="928670"/>
            <a:ext cx="1213794" cy="707886"/>
          </a:xfrm>
          <a:prstGeom prst="rect">
            <a:avLst/>
          </a:prstGeom>
          <a:noFill/>
        </p:spPr>
        <p:txBody>
          <a:bodyPr wrap="none" lIns="91440" tIns="45720" rIns="91440" bIns="45720">
            <a:spAutoFit/>
          </a:bodyPr>
          <a:lstStyle/>
          <a:p>
            <a:pPr algn="ctr"/>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导入</a:t>
            </a:r>
            <a:endPar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图片 5"/>
          <p:cNvPicPr>
            <a:picLocks noChangeAspect="1"/>
          </p:cNvPicPr>
          <p:nvPr/>
        </p:nvPicPr>
        <p:blipFill>
          <a:blip r:embed="rId2" cstate="print"/>
          <a:stretch>
            <a:fillRect/>
          </a:stretch>
        </p:blipFill>
        <p:spPr>
          <a:xfrm>
            <a:off x="2150110" y="2544445"/>
            <a:ext cx="1759585" cy="2426335"/>
          </a:xfrm>
          <a:prstGeom prst="rect">
            <a:avLst/>
          </a:prstGeom>
        </p:spPr>
      </p:pic>
      <p:pic>
        <p:nvPicPr>
          <p:cNvPr id="9" name="图片 8"/>
          <p:cNvPicPr>
            <a:picLocks noChangeAspect="1"/>
          </p:cNvPicPr>
          <p:nvPr/>
        </p:nvPicPr>
        <p:blipFill>
          <a:blip r:embed="rId3"/>
          <a:stretch>
            <a:fillRect/>
          </a:stretch>
        </p:blipFill>
        <p:spPr>
          <a:xfrm>
            <a:off x="4609465" y="2434590"/>
            <a:ext cx="2646045" cy="2646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5852" y="928670"/>
            <a:ext cx="2242923" cy="707886"/>
          </a:xfrm>
          <a:prstGeom prst="rect">
            <a:avLst/>
          </a:prstGeom>
          <a:noFill/>
        </p:spPr>
        <p:txBody>
          <a:bodyPr wrap="none" lIns="91440" tIns="45720" rIns="91440" bIns="45720">
            <a:spAutoFit/>
          </a:bodyPr>
          <a:lstStyle/>
          <a:p>
            <a:pPr algn="ct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板书设计</a:t>
            </a:r>
            <a:endPar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431264" y="2786058"/>
            <a:ext cx="2428892" cy="584775"/>
          </a:xfrm>
          <a:prstGeom prst="rect">
            <a:avLst/>
          </a:prstGeom>
          <a:noFill/>
        </p:spPr>
        <p:txBody>
          <a:bodyPr wrap="square" rtlCol="0">
            <a:spAutoFit/>
          </a:bodyPr>
          <a:lstStyle/>
          <a:p>
            <a:r>
              <a:rPr lang="zh-CN" altLang="en-US" sz="3200" b="1" dirty="0"/>
              <a:t>我是独特的</a:t>
            </a:r>
          </a:p>
        </p:txBody>
      </p:sp>
      <p:sp>
        <p:nvSpPr>
          <p:cNvPr id="4" name="左大括号 3"/>
          <p:cNvSpPr/>
          <p:nvPr/>
        </p:nvSpPr>
        <p:spPr>
          <a:xfrm>
            <a:off x="3574087" y="2285992"/>
            <a:ext cx="357190" cy="15716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3859522" y="2000240"/>
            <a:ext cx="1714512" cy="521970"/>
          </a:xfrm>
          <a:prstGeom prst="rect">
            <a:avLst/>
          </a:prstGeom>
          <a:noFill/>
        </p:spPr>
        <p:txBody>
          <a:bodyPr wrap="square" rtlCol="0">
            <a:spAutoFit/>
          </a:bodyPr>
          <a:lstStyle/>
          <a:p>
            <a:r>
              <a:rPr lang="zh-CN" altLang="en-US" sz="2800" b="1" dirty="0"/>
              <a:t>自我了解</a:t>
            </a:r>
          </a:p>
        </p:txBody>
      </p:sp>
      <p:sp>
        <p:nvSpPr>
          <p:cNvPr id="6" name="TextBox 5"/>
          <p:cNvSpPr txBox="1"/>
          <p:nvPr/>
        </p:nvSpPr>
        <p:spPr>
          <a:xfrm>
            <a:off x="3859205" y="3549972"/>
            <a:ext cx="1714512" cy="521970"/>
          </a:xfrm>
          <a:prstGeom prst="rect">
            <a:avLst/>
          </a:prstGeom>
          <a:noFill/>
        </p:spPr>
        <p:txBody>
          <a:bodyPr wrap="square" rtlCol="0">
            <a:spAutoFit/>
          </a:bodyPr>
          <a:lstStyle/>
          <a:p>
            <a:r>
              <a:rPr lang="zh-CN" altLang="en-US" sz="2800" b="1" dirty="0"/>
              <a:t>承认自我</a:t>
            </a:r>
          </a:p>
        </p:txBody>
      </p:sp>
      <p:sp>
        <p:nvSpPr>
          <p:cNvPr id="9" name="TextBox 5"/>
          <p:cNvSpPr txBox="1"/>
          <p:nvPr/>
        </p:nvSpPr>
        <p:spPr>
          <a:xfrm>
            <a:off x="3859522" y="2786058"/>
            <a:ext cx="1643074" cy="521970"/>
          </a:xfrm>
          <a:prstGeom prst="rect">
            <a:avLst/>
          </a:prstGeom>
          <a:noFill/>
        </p:spPr>
        <p:txBody>
          <a:bodyPr wrap="square" rtlCol="0">
            <a:spAutoFit/>
          </a:bodyPr>
          <a:lstStyle/>
          <a:p>
            <a:r>
              <a:rPr lang="zh-CN" altLang="en-US" sz="2800" b="1" dirty="0"/>
              <a:t>自我接纳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5"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7206" y="2643182"/>
            <a:ext cx="2631440" cy="1568450"/>
          </a:xfrm>
          <a:prstGeom prst="rect">
            <a:avLst/>
          </a:prstGeom>
          <a:noFill/>
        </p:spPr>
        <p:txBody>
          <a:bodyPr wrap="none" lIns="91440" tIns="45720" rIns="91440" bIns="45720">
            <a:spAutoFit/>
          </a:bodyPr>
          <a:lstStyle/>
          <a:p>
            <a:pPr algn="ctr"/>
            <a:r>
              <a:rPr lang="zh-CN" altLang="zh-CN"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再见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6553" y="1760513"/>
            <a:ext cx="5572164" cy="954107"/>
          </a:xfrm>
          <a:prstGeom prst="rect">
            <a:avLst/>
          </a:prstGeom>
          <a:noFill/>
        </p:spPr>
        <p:txBody>
          <a:bodyPr wrap="square" rtlCol="0">
            <a:spAutoFit/>
          </a:bodyPr>
          <a:lstStyle/>
          <a:p>
            <a:r>
              <a:rPr lang="zh-CN" altLang="en-US" sz="2800" b="1" dirty="0" smtClean="0">
                <a:solidFill>
                  <a:srgbClr val="00B050"/>
                </a:solidFill>
              </a:rPr>
              <a:t>        </a:t>
            </a:r>
            <a:r>
              <a:rPr lang="zh-CN" altLang="en-US" sz="2800" b="1" dirty="0" smtClean="0">
                <a:solidFill>
                  <a:srgbClr val="FF0000"/>
                </a:solidFill>
              </a:rPr>
              <a:t>同学们，你们</a:t>
            </a:r>
            <a:r>
              <a:rPr lang="zh-CN" altLang="en-US" sz="2800" b="1" dirty="0">
                <a:solidFill>
                  <a:srgbClr val="FF0000"/>
                </a:solidFill>
              </a:rPr>
              <a:t>知道我们的指纹有什么秘密吗？</a:t>
            </a:r>
          </a:p>
        </p:txBody>
      </p:sp>
      <p:sp>
        <p:nvSpPr>
          <p:cNvPr id="4" name="TextBox 2"/>
          <p:cNvSpPr txBox="1"/>
          <p:nvPr/>
        </p:nvSpPr>
        <p:spPr>
          <a:xfrm>
            <a:off x="1861483" y="3187013"/>
            <a:ext cx="5572164" cy="1384995"/>
          </a:xfrm>
          <a:prstGeom prst="rect">
            <a:avLst/>
          </a:prstGeom>
          <a:noFill/>
        </p:spPr>
        <p:txBody>
          <a:bodyPr wrap="square" rtlCol="0">
            <a:spAutoFit/>
          </a:bodyPr>
          <a:lstStyle/>
          <a:p>
            <a:r>
              <a:rPr lang="zh-CN" altLang="en-US" sz="2800" b="1" dirty="0" smtClean="0">
                <a:solidFill>
                  <a:srgbClr val="00B050"/>
                </a:solidFill>
              </a:rPr>
              <a:t>        现在，我们来做一个游戏。请大家拿出印泥</a:t>
            </a:r>
            <a:r>
              <a:rPr lang="zh-CN" altLang="en-US" sz="2800" b="1" dirty="0">
                <a:solidFill>
                  <a:srgbClr val="00B050"/>
                </a:solidFill>
              </a:rPr>
              <a:t>和</a:t>
            </a:r>
            <a:r>
              <a:rPr lang="zh-CN" altLang="en-US" sz="2800" b="1" dirty="0" smtClean="0">
                <a:solidFill>
                  <a:srgbClr val="00B050"/>
                </a:solidFill>
              </a:rPr>
              <a:t>白纸，在白纸上印上自己的指纹。</a:t>
            </a:r>
            <a:endParaRPr lang="zh-CN" altLang="en-US" sz="2800"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6553" y="1785926"/>
            <a:ext cx="5572164" cy="954107"/>
          </a:xfrm>
          <a:prstGeom prst="rect">
            <a:avLst/>
          </a:prstGeom>
          <a:noFill/>
        </p:spPr>
        <p:txBody>
          <a:bodyPr wrap="square" rtlCol="0">
            <a:spAutoFit/>
          </a:bodyPr>
          <a:lstStyle/>
          <a:p>
            <a:r>
              <a:rPr lang="zh-CN" altLang="en-US" sz="2800" b="1" dirty="0" smtClean="0">
                <a:solidFill>
                  <a:srgbClr val="00B050"/>
                </a:solidFill>
              </a:rPr>
              <a:t>        </a:t>
            </a:r>
            <a:r>
              <a:rPr lang="zh-CN" altLang="en-US" sz="2800" b="1" dirty="0" smtClean="0">
                <a:solidFill>
                  <a:srgbClr val="FF0000"/>
                </a:solidFill>
              </a:rPr>
              <a:t>请大家相互观察彼此的指纹，你发现了指纹有哪些秘密？</a:t>
            </a:r>
            <a:endParaRPr lang="zh-CN" altLang="en-US" sz="2800" b="1" dirty="0">
              <a:solidFill>
                <a:srgbClr val="FF0000"/>
              </a:solidFill>
            </a:endParaRPr>
          </a:p>
        </p:txBody>
      </p:sp>
      <p:sp>
        <p:nvSpPr>
          <p:cNvPr id="5" name="TextBox 4"/>
          <p:cNvSpPr txBox="1"/>
          <p:nvPr/>
        </p:nvSpPr>
        <p:spPr>
          <a:xfrm>
            <a:off x="1938953" y="3143248"/>
            <a:ext cx="5572164" cy="1815882"/>
          </a:xfrm>
          <a:prstGeom prst="rect">
            <a:avLst/>
          </a:prstGeom>
          <a:noFill/>
        </p:spPr>
        <p:txBody>
          <a:bodyPr wrap="square" rtlCol="0">
            <a:spAutoFit/>
          </a:bodyPr>
          <a:lstStyle/>
          <a:p>
            <a:r>
              <a:rPr lang="zh-CN" altLang="en-US" sz="2800" b="1" dirty="0" smtClean="0">
                <a:solidFill>
                  <a:srgbClr val="0070C0"/>
                </a:solidFill>
              </a:rPr>
              <a:t>        不同的人有不同的指纹。指纹有大有小，有长有短，纹形的多少不一样，形状也各不相同，有的像水中旋涡，有的像弓一样。</a:t>
            </a:r>
            <a:endParaRPr lang="zh-CN" altLang="en-US" sz="2800" b="1"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1894352"/>
            <a:ext cx="6643733" cy="2677656"/>
          </a:xfrm>
          <a:prstGeom prst="rect">
            <a:avLst/>
          </a:prstGeom>
          <a:noFill/>
        </p:spPr>
        <p:txBody>
          <a:bodyPr wrap="square" rtlCol="0">
            <a:spAutoFit/>
          </a:bodyPr>
          <a:lstStyle/>
          <a:p>
            <a:r>
              <a:rPr lang="zh-CN" altLang="en-US" sz="2800" b="1" dirty="0" smtClean="0">
                <a:solidFill>
                  <a:srgbClr val="00B050"/>
                </a:solidFill>
              </a:rPr>
              <a:t>        我们在办理很多证件，如身份证、签证时，都要按手印或录入指纹，就是因为在这个世界上没有哪两个人的指纹是完全相同的。指纹是我们确认身份的重要依据。而我们每一个人在这个世界上，也是独一无二的，我们是独特的。</a:t>
            </a:r>
            <a:endParaRPr lang="zh-CN" altLang="en-US" sz="2800"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00232" y="928670"/>
            <a:ext cx="2735580" cy="706755"/>
          </a:xfrm>
          <a:prstGeom prst="rect">
            <a:avLst/>
          </a:prstGeom>
          <a:noFill/>
        </p:spPr>
        <p:txBody>
          <a:bodyPr wrap="none" lIns="91440" tIns="45720" rIns="91440" bIns="45720">
            <a:spAutoFit/>
          </a:bodyPr>
          <a:lstStyle/>
          <a:p>
            <a:pPr algn="ctr"/>
            <a:r>
              <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猜猜我是谁</a:t>
            </a:r>
          </a:p>
        </p:txBody>
      </p:sp>
      <p:sp>
        <p:nvSpPr>
          <p:cNvPr id="4" name="TextBox 3"/>
          <p:cNvSpPr txBox="1"/>
          <p:nvPr/>
        </p:nvSpPr>
        <p:spPr>
          <a:xfrm>
            <a:off x="1895139" y="2500306"/>
            <a:ext cx="5320067" cy="2245360"/>
          </a:xfrm>
          <a:prstGeom prst="rect">
            <a:avLst/>
          </a:prstGeom>
          <a:noFill/>
        </p:spPr>
        <p:txBody>
          <a:bodyPr wrap="square" rtlCol="0">
            <a:spAutoFit/>
          </a:bodyPr>
          <a:lstStyle/>
          <a:p>
            <a:r>
              <a:rPr lang="zh-CN" altLang="en-US" sz="2800" b="1" dirty="0" smtClean="0">
                <a:solidFill>
                  <a:srgbClr val="FF0000"/>
                </a:solidFill>
              </a:rPr>
              <a:t>        活动一：</a:t>
            </a:r>
            <a:r>
              <a:rPr lang="zh-CN" altLang="en-US" sz="2800" b="1" dirty="0" smtClean="0"/>
              <a:t>请同学们把课前准备的小卡片投入小纸箱里，我们随机抽出，读给全班同学听，大家一起来猜一猜卡片上描述的是谁？</a:t>
            </a:r>
            <a:endParaRPr lang="zh-CN" alt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042" y="2000240"/>
            <a:ext cx="5929354" cy="2246769"/>
          </a:xfrm>
          <a:prstGeom prst="rect">
            <a:avLst/>
          </a:prstGeom>
          <a:noFill/>
        </p:spPr>
        <p:txBody>
          <a:bodyPr wrap="square" rtlCol="0">
            <a:spAutoFit/>
          </a:bodyPr>
          <a:lstStyle/>
          <a:p>
            <a:r>
              <a:rPr lang="zh-CN" altLang="en-US" sz="2800" b="1" dirty="0" smtClean="0">
                <a:solidFill>
                  <a:srgbClr val="FF0000"/>
                </a:solidFill>
              </a:rPr>
              <a:t>        活动二：</a:t>
            </a:r>
            <a:r>
              <a:rPr lang="zh-CN" altLang="en-US" sz="2800" b="1" dirty="0" smtClean="0"/>
              <a:t>继续抽取几位同学的卡片，请同学们猜一猜。同时请同学们说说自己猜到的这个同学与他卡片上描述的自己是否一样。也可以对他（她）的</a:t>
            </a:r>
            <a:r>
              <a:rPr lang="zh-CN" altLang="en-US" sz="2800" b="1" dirty="0"/>
              <a:t>描述进行补充。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7025" y="1608600"/>
            <a:ext cx="5886809" cy="2677656"/>
          </a:xfrm>
          <a:prstGeom prst="rect">
            <a:avLst/>
          </a:prstGeom>
          <a:noFill/>
        </p:spPr>
        <p:txBody>
          <a:bodyPr wrap="square" rtlCol="0">
            <a:spAutoFit/>
          </a:bodyPr>
          <a:lstStyle/>
          <a:p>
            <a:r>
              <a:rPr lang="zh-CN" altLang="en-US" sz="2800" b="1" dirty="0" smtClean="0">
                <a:solidFill>
                  <a:srgbClr val="00B050"/>
                </a:solidFill>
              </a:rPr>
              <a:t>        通过刚才</a:t>
            </a:r>
            <a:r>
              <a:rPr lang="zh-CN" altLang="en-US" sz="2800" b="1" dirty="0">
                <a:solidFill>
                  <a:srgbClr val="00B050"/>
                </a:solidFill>
              </a:rPr>
              <a:t>的</a:t>
            </a:r>
            <a:r>
              <a:rPr lang="zh-CN" altLang="en-US" sz="2800" b="1" dirty="0" smtClean="0">
                <a:solidFill>
                  <a:srgbClr val="00B050"/>
                </a:solidFill>
              </a:rPr>
              <a:t>游戏，我想同学们一定发现了：我们每个人都各不相同，都有自己的特点。而且，我们</a:t>
            </a:r>
            <a:r>
              <a:rPr lang="zh-CN" altLang="en-US" sz="2800" b="1" dirty="0">
                <a:solidFill>
                  <a:srgbClr val="00B050"/>
                </a:solidFill>
              </a:rPr>
              <a:t>眼中的自己和别人眼中的自己有时候不太</a:t>
            </a:r>
            <a:r>
              <a:rPr lang="zh-CN" altLang="en-US" sz="2800" b="1" dirty="0" smtClean="0">
                <a:solidFill>
                  <a:srgbClr val="00B050"/>
                </a:solidFill>
              </a:rPr>
              <a:t>一样。那么，我们还</a:t>
            </a:r>
            <a:r>
              <a:rPr lang="zh-CN" altLang="en-US" sz="2800" b="1" dirty="0">
                <a:solidFill>
                  <a:srgbClr val="00B050"/>
                </a:solidFill>
              </a:rPr>
              <a:t>可以通过哪些渠道去了解自己的特点呢？</a:t>
            </a:r>
          </a:p>
        </p:txBody>
      </p:sp>
      <p:pic>
        <p:nvPicPr>
          <p:cNvPr id="5" name="Picture 2" descr="http://p4.so.qhimg.com/bdr/_240_/t01654c14a08ed4e799.jpg"/>
          <p:cNvPicPr>
            <a:picLocks noChangeAspect="1" noChangeArrowheads="1"/>
          </p:cNvPicPr>
          <p:nvPr/>
        </p:nvPicPr>
        <p:blipFill>
          <a:blip r:embed="rId2"/>
          <a:srcRect/>
          <a:stretch>
            <a:fillRect/>
          </a:stretch>
        </p:blipFill>
        <p:spPr bwMode="auto">
          <a:xfrm>
            <a:off x="1214414" y="4714884"/>
            <a:ext cx="2239580" cy="135732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714480" y="904229"/>
            <a:ext cx="5892800" cy="953135"/>
          </a:xfrm>
          <a:prstGeom prst="rect">
            <a:avLst/>
          </a:prstGeom>
          <a:noFill/>
        </p:spPr>
        <p:txBody>
          <a:bodyPr wrap="square" rtlCol="0">
            <a:spAutoFit/>
          </a:bodyPr>
          <a:lstStyle/>
          <a:p>
            <a:r>
              <a:rPr lang="zh-CN" altLang="en-US" sz="2800" b="1" dirty="0" smtClean="0"/>
              <a:t>        阅读教材第三页的课堂活动</a:t>
            </a:r>
            <a:r>
              <a:rPr lang="en-US" altLang="zh-CN" sz="2800" b="1" dirty="0" smtClean="0">
                <a:latin typeface="楷体" panose="02010609060101010101" pitchFamily="49" charset="-122"/>
                <a:ea typeface="楷体" panose="02010609060101010101" pitchFamily="49" charset="-122"/>
              </a:rPr>
              <a:t>——</a:t>
            </a:r>
            <a:r>
              <a:rPr lang="zh-CN" altLang="en-US" sz="2800" b="1" dirty="0" smtClean="0"/>
              <a:t>“赵兴</a:t>
            </a:r>
            <a:r>
              <a:rPr lang="zh-CN" altLang="en-US" sz="2800" b="1" dirty="0"/>
              <a:t>的调查</a:t>
            </a:r>
            <a:r>
              <a:rPr lang="zh-CN" altLang="en-US" sz="2800" b="1" dirty="0" smtClean="0"/>
              <a:t>结果”，完成</a:t>
            </a:r>
            <a:r>
              <a:rPr lang="zh-CN" altLang="en-US" sz="2800" b="1" dirty="0"/>
              <a:t>练习。</a:t>
            </a:r>
          </a:p>
        </p:txBody>
      </p:sp>
      <p:sp>
        <p:nvSpPr>
          <p:cNvPr id="5" name="文本框 4"/>
          <p:cNvSpPr txBox="1"/>
          <p:nvPr/>
        </p:nvSpPr>
        <p:spPr>
          <a:xfrm>
            <a:off x="1387475" y="2371090"/>
            <a:ext cx="2536190" cy="1198880"/>
          </a:xfrm>
          <a:prstGeom prst="rect">
            <a:avLst/>
          </a:prstGeom>
          <a:noFill/>
        </p:spPr>
        <p:txBody>
          <a:bodyPr wrap="square" rtlCol="0">
            <a:spAutoFit/>
          </a:bodyPr>
          <a:lstStyle/>
          <a:p>
            <a:r>
              <a:rPr lang="zh-CN" altLang="en-US" dirty="0"/>
              <a:t>父母说我</a:t>
            </a:r>
            <a:r>
              <a:rPr lang="zh-CN" altLang="en-US" dirty="0">
                <a:latin typeface="宋体" panose="02010600030101010101" pitchFamily="2" charset="-122"/>
                <a:ea typeface="宋体" panose="02010600030101010101" pitchFamily="2" charset="-122"/>
                <a:sym typeface="+mn-ea"/>
              </a:rPr>
              <a:t>____________________</a:t>
            </a:r>
          </a:p>
          <a:p>
            <a:r>
              <a:rPr lang="zh-CN" altLang="en-US" dirty="0">
                <a:latin typeface="宋体" panose="02010600030101010101" pitchFamily="2" charset="-122"/>
                <a:ea typeface="宋体" panose="02010600030101010101" pitchFamily="2" charset="-122"/>
                <a:sym typeface="+mn-ea"/>
              </a:rPr>
              <a:t>____________________</a:t>
            </a:r>
          </a:p>
          <a:p>
            <a:r>
              <a:rPr lang="zh-CN" altLang="en-US" dirty="0">
                <a:latin typeface="宋体" panose="02010600030101010101" pitchFamily="2" charset="-122"/>
                <a:ea typeface="宋体" panose="02010600030101010101" pitchFamily="2" charset="-122"/>
                <a:sym typeface="+mn-ea"/>
              </a:rPr>
              <a:t>____________________</a:t>
            </a:r>
            <a:r>
              <a:rPr lang="zh-CN" altLang="en-US" u="sng" dirty="0">
                <a:solidFill>
                  <a:schemeClr val="tx1"/>
                </a:solidFill>
              </a:rPr>
              <a:t>                      </a:t>
            </a:r>
          </a:p>
        </p:txBody>
      </p:sp>
      <p:sp>
        <p:nvSpPr>
          <p:cNvPr id="6" name="文本框 5"/>
          <p:cNvSpPr txBox="1"/>
          <p:nvPr/>
        </p:nvSpPr>
        <p:spPr>
          <a:xfrm>
            <a:off x="4821555" y="2299335"/>
            <a:ext cx="2536190" cy="1198880"/>
          </a:xfrm>
          <a:prstGeom prst="rect">
            <a:avLst/>
          </a:prstGeom>
          <a:noFill/>
        </p:spPr>
        <p:txBody>
          <a:bodyPr wrap="square" rtlCol="0">
            <a:spAutoFit/>
          </a:bodyPr>
          <a:lstStyle/>
          <a:p>
            <a:r>
              <a:rPr lang="zh-CN" altLang="en-US" dirty="0"/>
              <a:t>老师们说我</a:t>
            </a:r>
            <a:r>
              <a:rPr lang="zh-CN" altLang="en-US" u="sng" dirty="0">
                <a:solidFill>
                  <a:schemeClr val="tx1"/>
                </a:solidFill>
              </a:rPr>
              <a:t> </a:t>
            </a:r>
            <a:r>
              <a:rPr lang="zh-CN" altLang="en-US" dirty="0">
                <a:latin typeface="宋体" panose="02010600030101010101" pitchFamily="2" charset="-122"/>
                <a:ea typeface="宋体" panose="02010600030101010101" pitchFamily="2" charset="-122"/>
                <a:sym typeface="+mn-ea"/>
              </a:rPr>
              <a:t>____________________</a:t>
            </a:r>
          </a:p>
          <a:p>
            <a:r>
              <a:rPr lang="zh-CN" altLang="en-US" dirty="0">
                <a:latin typeface="宋体" panose="02010600030101010101" pitchFamily="2" charset="-122"/>
                <a:ea typeface="宋体" panose="02010600030101010101" pitchFamily="2" charset="-122"/>
                <a:sym typeface="+mn-ea"/>
              </a:rPr>
              <a:t>____________________</a:t>
            </a:r>
          </a:p>
          <a:p>
            <a:r>
              <a:rPr lang="zh-CN" altLang="en-US" dirty="0">
                <a:latin typeface="宋体" panose="02010600030101010101" pitchFamily="2" charset="-122"/>
                <a:ea typeface="宋体" panose="02010600030101010101" pitchFamily="2" charset="-122"/>
                <a:sym typeface="+mn-ea"/>
              </a:rPr>
              <a:t>____________________</a:t>
            </a:r>
            <a:r>
              <a:rPr lang="zh-CN" altLang="en-US" u="sng" dirty="0">
                <a:sym typeface="+mn-ea"/>
              </a:rPr>
              <a:t>  </a:t>
            </a:r>
            <a:r>
              <a:rPr lang="zh-CN" altLang="en-US" u="sng" dirty="0">
                <a:solidFill>
                  <a:schemeClr val="tx1"/>
                </a:solidFill>
              </a:rPr>
              <a:t>                     </a:t>
            </a:r>
          </a:p>
        </p:txBody>
      </p:sp>
      <p:sp>
        <p:nvSpPr>
          <p:cNvPr id="7" name="文本框 6"/>
          <p:cNvSpPr txBox="1"/>
          <p:nvPr/>
        </p:nvSpPr>
        <p:spPr>
          <a:xfrm>
            <a:off x="1387475" y="4083685"/>
            <a:ext cx="2536190" cy="1198880"/>
          </a:xfrm>
          <a:prstGeom prst="rect">
            <a:avLst/>
          </a:prstGeom>
          <a:noFill/>
        </p:spPr>
        <p:txBody>
          <a:bodyPr wrap="square" rtlCol="0">
            <a:spAutoFit/>
          </a:bodyPr>
          <a:lstStyle/>
          <a:p>
            <a:r>
              <a:rPr lang="zh-CN" altLang="en-US" dirty="0"/>
              <a:t>同学们说我</a:t>
            </a:r>
            <a:r>
              <a:rPr lang="zh-CN" altLang="en-US" dirty="0">
                <a:latin typeface="宋体" panose="02010600030101010101" pitchFamily="2" charset="-122"/>
                <a:ea typeface="宋体" panose="02010600030101010101" pitchFamily="2" charset="-122"/>
                <a:sym typeface="+mn-ea"/>
              </a:rPr>
              <a:t>____________________</a:t>
            </a:r>
          </a:p>
          <a:p>
            <a:r>
              <a:rPr lang="zh-CN" altLang="en-US" dirty="0">
                <a:latin typeface="宋体" panose="02010600030101010101" pitchFamily="2" charset="-122"/>
                <a:ea typeface="宋体" panose="02010600030101010101" pitchFamily="2" charset="-122"/>
                <a:sym typeface="+mn-ea"/>
              </a:rPr>
              <a:t>____________________</a:t>
            </a:r>
          </a:p>
          <a:p>
            <a:r>
              <a:rPr lang="zh-CN" altLang="en-US" dirty="0">
                <a:latin typeface="宋体" panose="02010600030101010101" pitchFamily="2" charset="-122"/>
                <a:ea typeface="宋体" panose="02010600030101010101" pitchFamily="2" charset="-122"/>
                <a:sym typeface="+mn-ea"/>
              </a:rPr>
              <a:t>____________________</a:t>
            </a:r>
            <a:r>
              <a:rPr lang="zh-CN" altLang="en-US" u="sng" dirty="0">
                <a:sym typeface="+mn-ea"/>
              </a:rPr>
              <a:t>  </a:t>
            </a:r>
            <a:r>
              <a:rPr lang="zh-CN" altLang="en-US" u="sng" dirty="0">
                <a:solidFill>
                  <a:schemeClr val="tx1"/>
                </a:solidFill>
              </a:rPr>
              <a:t>                     </a:t>
            </a:r>
          </a:p>
        </p:txBody>
      </p:sp>
      <p:sp>
        <p:nvSpPr>
          <p:cNvPr id="8" name="文本框 7"/>
          <p:cNvSpPr txBox="1"/>
          <p:nvPr/>
        </p:nvSpPr>
        <p:spPr>
          <a:xfrm>
            <a:off x="4821555" y="4083685"/>
            <a:ext cx="2536190" cy="1198880"/>
          </a:xfrm>
          <a:prstGeom prst="rect">
            <a:avLst/>
          </a:prstGeom>
          <a:noFill/>
        </p:spPr>
        <p:txBody>
          <a:bodyPr wrap="square" rtlCol="0">
            <a:spAutoFit/>
          </a:bodyPr>
          <a:lstStyle/>
          <a:p>
            <a:r>
              <a:rPr lang="zh-CN" altLang="en-US" dirty="0"/>
              <a:t>我认同</a:t>
            </a:r>
            <a:r>
              <a:rPr lang="zh-CN" altLang="en-US" u="sng" dirty="0"/>
              <a:t>               </a:t>
            </a:r>
            <a:r>
              <a:rPr lang="zh-CN" altLang="en-US" dirty="0">
                <a:latin typeface="宋体" panose="02010600030101010101" pitchFamily="2" charset="-122"/>
                <a:ea typeface="宋体" panose="02010600030101010101" pitchFamily="2" charset="-122"/>
                <a:sym typeface="+mn-ea"/>
              </a:rPr>
              <a:t>的看法，</a:t>
            </a:r>
          </a:p>
          <a:p>
            <a:r>
              <a:rPr lang="zh-CN" altLang="en-US" dirty="0">
                <a:latin typeface="宋体" panose="02010600030101010101" pitchFamily="2" charset="-122"/>
                <a:ea typeface="宋体" panose="02010600030101010101" pitchFamily="2" charset="-122"/>
                <a:sym typeface="+mn-ea"/>
              </a:rPr>
              <a:t>因为________________________________________ </a:t>
            </a:r>
            <a:r>
              <a:rPr lang="zh-CN" altLang="en-US" u="sng" dirty="0">
                <a:solidFill>
                  <a:schemeClr val="tx1"/>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816</Words>
  <Application>WPS 演示</Application>
  <PresentationFormat>全屏显示(4:3)</PresentationFormat>
  <Paragraphs>48</Paragraphs>
  <Slides>21</Slides>
  <Notes>1</Notes>
  <HiddenSlides>0</HiddenSlides>
  <MMClips>1</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Microsoft</dc:creator>
  <cp:lastModifiedBy>AAAAA</cp:lastModifiedBy>
  <cp:revision>60</cp:revision>
  <dcterms:created xsi:type="dcterms:W3CDTF">2016-05-18T09:27:00Z</dcterms:created>
  <dcterms:modified xsi:type="dcterms:W3CDTF">2019-02-20T01:18:11Z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2052-11.1.0.8408</vt:lpwstr>
  </property>
</Properties>
</file>