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55" r:id="rId2"/>
    <p:sldId id="437" r:id="rId3"/>
    <p:sldId id="445" r:id="rId4"/>
    <p:sldId id="446" r:id="rId5"/>
    <p:sldId id="447" r:id="rId6"/>
    <p:sldId id="450" r:id="rId7"/>
    <p:sldId id="456" r:id="rId8"/>
    <p:sldId id="452" r:id="rId9"/>
    <p:sldId id="453" r:id="rId10"/>
    <p:sldId id="425" r:id="rId11"/>
    <p:sldId id="403" r:id="rId12"/>
    <p:sldId id="440" r:id="rId13"/>
    <p:sldId id="424" r:id="rId14"/>
    <p:sldId id="441" r:id="rId15"/>
    <p:sldId id="428" r:id="rId16"/>
    <p:sldId id="429" r:id="rId17"/>
    <p:sldId id="430" r:id="rId18"/>
    <p:sldId id="309" r:id="rId19"/>
    <p:sldId id="431" r:id="rId20"/>
    <p:sldId id="432" r:id="rId21"/>
    <p:sldId id="268" r:id="rId22"/>
    <p:sldId id="34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0F0F0"/>
    <a:srgbClr val="C1C1C1"/>
    <a:srgbClr val="CDCDCD"/>
    <a:srgbClr val="EADF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4660"/>
  </p:normalViewPr>
  <p:slideViewPr>
    <p:cSldViewPr>
      <p:cViewPr>
        <p:scale>
          <a:sx n="60" d="100"/>
          <a:sy n="60" d="100"/>
        </p:scale>
        <p:origin x="-1686" y="-204"/>
      </p:cViewPr>
      <p:guideLst>
        <p:guide orient="horz" pos="2206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2C103-E837-4638-9CCB-64560461ED24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A069-E75E-4793-AA2B-C20D751BCA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A069-E75E-4793-AA2B-C20D751BCA5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A069-E75E-4793-AA2B-C20D751BCA5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 userDrawn="1"/>
        </p:nvPicPr>
        <p:blipFill>
          <a:blip r:embed="rId2" cstate="print"/>
          <a:srcRect l="1837" r="2655"/>
          <a:stretch>
            <a:fillRect/>
          </a:stretch>
        </p:blipFill>
        <p:spPr>
          <a:xfrm>
            <a:off x="-33814" y="169545"/>
            <a:ext cx="9184005" cy="6741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A8587-B2BD-457E-B8AA-284D0D556A6F}" type="datetimeFigureOut">
              <a:rPr lang="zh-CN" altLang="en-US" smtClean="0"/>
              <a:pPr/>
              <a:t>2018/11/28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4B221-5748-4A8D-90F4-249CE0844E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微信图片_201711192007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34" y="0"/>
            <a:ext cx="912306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1772816"/>
            <a:ext cx="678180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19  </a:t>
            </a:r>
            <a:r>
              <a:rPr kumimoji="0" lang="zh-CN" alt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雾在哪里</a:t>
            </a:r>
            <a:endParaRPr kumimoji="0" lang="zh-CN" alt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08304" y="1772816"/>
            <a:ext cx="6064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0" y="980728"/>
            <a:ext cx="8496944" cy="4707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“现在我要把海岸藏起来。”雾把海岸藏了起来，同时也把城市藏了起来。房屋、街道、树木、桥梁，甚至行人和小黑猫，雾把一切都藏了起来，什么都看不见了。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55445" y="391160"/>
            <a:ext cx="3730625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雾来到岸边。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735"/>
          <a:stretch>
            <a:fillRect/>
          </a:stretch>
        </p:blipFill>
        <p:spPr>
          <a:xfrm>
            <a:off x="-635" y="6350"/>
            <a:ext cx="9145270" cy="68453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79512" y="1412776"/>
            <a:ext cx="3312368" cy="5256584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87624" y="3573016"/>
            <a:ext cx="1663065" cy="76835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zh-CN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海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岸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40175" y="3855085"/>
            <a:ext cx="4759960" cy="5835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江边的陆地叫（      ）。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40175" y="4438650"/>
            <a:ext cx="4759960" cy="5835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河边的陆地叫（      ）。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940175" y="5022215"/>
            <a:ext cx="4759960" cy="5835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湖边的陆地叫（      ）。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40175" y="5605780"/>
            <a:ext cx="5564505" cy="5835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江河两边的陆地叫（    ）。</a:t>
            </a:r>
          </a:p>
        </p:txBody>
      </p:sp>
      <p:sp>
        <p:nvSpPr>
          <p:cNvPr id="3" name="矩形 2"/>
          <p:cNvSpPr/>
          <p:nvPr/>
        </p:nvSpPr>
        <p:spPr>
          <a:xfrm>
            <a:off x="7597775" y="5544185"/>
            <a:ext cx="16630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岸</a:t>
            </a:r>
          </a:p>
        </p:txBody>
      </p:sp>
      <p:sp>
        <p:nvSpPr>
          <p:cNvPr id="10" name="矩形 9"/>
          <p:cNvSpPr/>
          <p:nvPr/>
        </p:nvSpPr>
        <p:spPr>
          <a:xfrm>
            <a:off x="7020272" y="3789040"/>
            <a:ext cx="16630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江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岸</a:t>
            </a:r>
          </a:p>
        </p:txBody>
      </p:sp>
      <p:sp>
        <p:nvSpPr>
          <p:cNvPr id="11" name="矩形 10"/>
          <p:cNvSpPr/>
          <p:nvPr/>
        </p:nvSpPr>
        <p:spPr>
          <a:xfrm>
            <a:off x="7020272" y="4365104"/>
            <a:ext cx="16630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河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岸</a:t>
            </a:r>
          </a:p>
        </p:txBody>
      </p:sp>
      <p:sp>
        <p:nvSpPr>
          <p:cNvPr id="12" name="矩形 11"/>
          <p:cNvSpPr/>
          <p:nvPr/>
        </p:nvSpPr>
        <p:spPr>
          <a:xfrm>
            <a:off x="7020272" y="5013176"/>
            <a:ext cx="16630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湖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9" grpId="0" animBg="1"/>
      <p:bldP spid="23" grpId="0" animBg="1"/>
      <p:bldP spid="25" grpId="0" animBg="1"/>
      <p:bldP spid="27" grpId="0" animBg="1"/>
      <p:bldP spid="33" grpId="0" animBg="1"/>
      <p:bldP spid="3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雾在哪里课文1_副本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" y="0"/>
            <a:ext cx="9134475" cy="6857999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40596" y="825820"/>
            <a:ext cx="8496944" cy="4707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“现在我要把海岸藏起来。”雾把海岸藏了起来，同时也把城市藏了起来。房屋、街道、树木、桥梁，甚至行人和小黑猫，雾把一切都藏了起来，什么都看不见了。</a:t>
            </a:r>
            <a:endParaRPr kumimoji="0" 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99592" y="2636912"/>
            <a:ext cx="10267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444208" y="2636912"/>
            <a:ext cx="10267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55976" y="836712"/>
            <a:ext cx="2457450" cy="1143000"/>
          </a:xfrm>
        </p:spPr>
        <p:txBody>
          <a:bodyPr/>
          <a:lstStyle/>
          <a:p>
            <a:pPr algn="l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房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018993" cy="2880320"/>
          </a:xfrm>
          <a:prstGeom prst="rect">
            <a:avLst/>
          </a:prstGeom>
        </p:spPr>
      </p:pic>
      <p:pic>
        <p:nvPicPr>
          <p:cNvPr id="3" name="图片 2" descr="579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6672"/>
            <a:ext cx="2819400" cy="2819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36096" y="4437112"/>
            <a:ext cx="29931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 smtClean="0"/>
              <a:t>伙伴</a:t>
            </a:r>
            <a:r>
              <a:rPr lang="en-US" altLang="zh-CN" sz="2800" b="1" dirty="0" smtClean="0"/>
              <a:t>    </a:t>
            </a:r>
            <a:r>
              <a:rPr lang="zh-CN" altLang="zh-CN" sz="2800" b="1" dirty="0" smtClean="0"/>
              <a:t>温暖</a:t>
            </a:r>
            <a:r>
              <a:rPr lang="en-US" altLang="zh-CN" sz="2800" b="1" dirty="0" smtClean="0"/>
              <a:t>    </a:t>
            </a:r>
            <a:r>
              <a:rPr lang="zh-CN" altLang="zh-CN" sz="2800" b="1" dirty="0" smtClean="0"/>
              <a:t>寒冷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明亮</a:t>
            </a:r>
            <a:r>
              <a:rPr lang="en-US" altLang="zh-CN" sz="2800" b="1" dirty="0" smtClean="0"/>
              <a:t>    </a:t>
            </a:r>
            <a:r>
              <a:rPr lang="zh-CN" altLang="zh-CN" sz="2800" b="1" dirty="0" smtClean="0"/>
              <a:t>美丽</a:t>
            </a:r>
            <a:r>
              <a:rPr lang="en-US" altLang="zh-CN" sz="2800" b="1" dirty="0" smtClean="0"/>
              <a:t>    </a:t>
            </a:r>
            <a:r>
              <a:rPr lang="zh-CN" altLang="en-US" sz="2800" b="1" dirty="0" smtClean="0"/>
              <a:t>消失</a:t>
            </a:r>
            <a:endParaRPr lang="zh-CN" altLang="en-US" sz="2800" b="1" dirty="0"/>
          </a:p>
        </p:txBody>
      </p:sp>
      <p:pic>
        <p:nvPicPr>
          <p:cNvPr id="6" name="图片 5" descr="t014a3b7438c74a8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645024"/>
            <a:ext cx="38884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169" r="4558" b="6843"/>
          <a:stretch>
            <a:fillRect/>
          </a:stretch>
        </p:blipFill>
        <p:spPr>
          <a:xfrm>
            <a:off x="-1" y="0"/>
            <a:ext cx="4249999" cy="2780928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899592" y="2708920"/>
            <a:ext cx="18002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街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20160218175306_aa53d00ac85f0d0c276b353787104658_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4227643" cy="252028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/>
        </p:nvSpPr>
        <p:spPr>
          <a:xfrm>
            <a:off x="683568" y="6219056"/>
            <a:ext cx="2808312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高淳老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 descr="652124_20160614163837722600_1.jpg"/>
          <p:cNvPicPr>
            <a:picLocks noChangeAspect="1"/>
          </p:cNvPicPr>
          <p:nvPr/>
        </p:nvPicPr>
        <p:blipFill>
          <a:blip r:embed="rId4" cstate="print"/>
          <a:srcRect l="15868" t="6667" r="4789" b="5323"/>
          <a:stretch>
            <a:fillRect/>
          </a:stretch>
        </p:blipFill>
        <p:spPr>
          <a:xfrm>
            <a:off x="4932040" y="1"/>
            <a:ext cx="4211960" cy="2708920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5796136" y="2564904"/>
            <a:ext cx="266429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晚上的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1467704065105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356992"/>
            <a:ext cx="4139952" cy="2700300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/>
        </p:nvSpPr>
        <p:spPr>
          <a:xfrm>
            <a:off x="5580112" y="5931024"/>
            <a:ext cx="3275856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国外的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街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道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65" y="-8890"/>
            <a:ext cx="4401820" cy="3301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t="4319" b="4221"/>
          <a:stretch>
            <a:fillRect/>
          </a:stretch>
        </p:blipFill>
        <p:spPr>
          <a:xfrm>
            <a:off x="4691380" y="-8255"/>
            <a:ext cx="4081780" cy="3300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rcRect b="5668"/>
          <a:stretch>
            <a:fillRect/>
          </a:stretch>
        </p:blipFill>
        <p:spPr>
          <a:xfrm>
            <a:off x="139065" y="3613785"/>
            <a:ext cx="4445000" cy="295910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5796136" y="3717032"/>
            <a:ext cx="2457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6000" b="1" dirty="0">
                <a:latin typeface="楷体" panose="02010609060101010101" pitchFamily="49" charset="-122"/>
                <a:ea typeface="楷体" panose="02010609060101010101" pitchFamily="49" charset="-122"/>
              </a:rPr>
              <a:t>桥</a:t>
            </a:r>
            <a:r>
              <a:rPr lang="zh-CN" altLang="en-US" sz="6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486916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房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梁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5733256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鼻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梁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95605" y="1603375"/>
            <a:ext cx="8148320" cy="286131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房屋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街道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树木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桥梁，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甚至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行人和小黑猫，雾把一切都藏了起来，什么都看不见了。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6012160" y="2492896"/>
            <a:ext cx="2457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一切</a:t>
            </a:r>
          </a:p>
        </p:txBody>
      </p:sp>
      <p:pic>
        <p:nvPicPr>
          <p:cNvPr id="5" name="图片 4" descr="3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9820" y="4556760"/>
            <a:ext cx="2364105" cy="23641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95536" y="2708920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甚至</a:t>
            </a:r>
            <a:endParaRPr lang="zh-CN" alt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图片 1" descr="雾在哪里课文2_副本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7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0365" y="468630"/>
            <a:ext cx="8677910" cy="56311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55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en-US" altLang="zh-CN" sz="4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      </a:t>
            </a:r>
            <a:r>
              <a:rPr lang="zh-CN" sz="4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他躲在城市的上空，</a:t>
            </a:r>
            <a:r>
              <a:rPr lang="zh-CN" altLang="en-US" sz="4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说道：</a:t>
            </a:r>
            <a:r>
              <a:rPr lang="zh-CN" altLang="en-US" sz="4000" b="1" dirty="0" smtClean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“现在，我该把谁藏起来呢？”</a:t>
            </a:r>
            <a:r>
              <a:rPr lang="zh-CN" altLang="en-US" sz="4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看来，再也没有可藏的了。</a:t>
            </a:r>
          </a:p>
          <a:p>
            <a:pPr indent="355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4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“我要把自己藏起来。”</a:t>
            </a:r>
            <a:r>
              <a:rPr lang="zh-CN" altLang="en-US" sz="4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雾把自己藏了起来。</a:t>
            </a:r>
          </a:p>
          <a:p>
            <a:pPr indent="355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4000" b="1" dirty="0" smtClean="0">
                <a:solidFill>
                  <a:srgbClr val="333333"/>
                </a:solidFill>
                <a:latin typeface="Calibri" panose="020F0502020204030204" charset="0"/>
                <a:ea typeface="楷体" panose="02010609060101010101" pitchFamily="49" charset="-122"/>
                <a:cs typeface="宋体" panose="02010600030101010101" pitchFamily="2" charset="-122"/>
              </a:rPr>
              <a:t>   </a:t>
            </a: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1974215" y="57785"/>
            <a:ext cx="1082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du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雾在哪里课文2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3980"/>
            <a:ext cx="9144000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13435" y="521970"/>
            <a:ext cx="7516495" cy="4246245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55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不久，大海连同船只和远方，天空连同太阳，</a:t>
            </a:r>
            <a:r>
              <a:rPr lang="zh-CN" altLang="en-US" sz="3600" b="1" spc="18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海岸连同城市，街道连同房屋和桥梁，都露出来了。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路上走着行人，小黑猫也出现了，它摇着黑尾巴，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悠闲地散步</a:t>
            </a:r>
            <a:r>
              <a:rPr lang="zh-CN" altLang="en-US" sz="36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3995936" y="4005064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悠闲地散步</a:t>
            </a:r>
            <a:endParaRPr lang="zh-CN" altLang="en-US" sz="3600" dirty="0"/>
          </a:p>
        </p:txBody>
      </p:sp>
      <p:pic>
        <p:nvPicPr>
          <p:cNvPr id="9" name="Picture 15" descr="步的笔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97152"/>
            <a:ext cx="1873250" cy="1873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bldLvl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/>
          <a:srcRect l="488" t="7387" r="495" b="8128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03250" y="653415"/>
            <a:ext cx="2063115" cy="922020"/>
          </a:xfrm>
          <a:prstGeom prst="rect">
            <a:avLst/>
          </a:prstGeom>
          <a:solidFill>
            <a:schemeClr val="bg1">
              <a:alpha val="44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556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zh-CN" sz="36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雾呢？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27784" y="620688"/>
            <a:ext cx="5544616" cy="99001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zh-CN" altLang="zh-CN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消失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了，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不知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到</a:t>
            </a:r>
            <a:r>
              <a:rPr lang="zh-CN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哪里去了</a:t>
            </a:r>
            <a:r>
              <a:rPr lang="zh-CN" altLang="zh-CN" sz="36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171119200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" y="-635"/>
            <a:ext cx="912306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918" y="1655257"/>
            <a:ext cx="8352928" cy="1014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从前有一片雾，他是个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淘气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的孩子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微信图片_20171119200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" y="19050"/>
            <a:ext cx="912306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980728"/>
            <a:ext cx="8892480" cy="38779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雾娃娃真是个（</a:t>
            </a: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）的孩子，他一会儿把（        ），一会儿把（       ），一会儿把（        ），最后还把（        ）。</a:t>
            </a:r>
            <a:endParaRPr kumimoji="0" lang="zh-CN" alt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0032" y="12687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淘气</a:t>
            </a:r>
          </a:p>
        </p:txBody>
      </p:sp>
      <p:sp>
        <p:nvSpPr>
          <p:cNvPr id="6" name="矩形 5"/>
          <p:cNvSpPr/>
          <p:nvPr/>
        </p:nvSpPr>
        <p:spPr>
          <a:xfrm>
            <a:off x="3059832" y="2204864"/>
            <a:ext cx="2244525" cy="58477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大海藏起来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284984"/>
            <a:ext cx="3042920" cy="52197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天空和太阳藏起来</a:t>
            </a:r>
          </a:p>
        </p:txBody>
      </p:sp>
      <p:sp>
        <p:nvSpPr>
          <p:cNvPr id="8" name="矩形 7"/>
          <p:cNvSpPr/>
          <p:nvPr/>
        </p:nvSpPr>
        <p:spPr>
          <a:xfrm>
            <a:off x="5724128" y="3212976"/>
            <a:ext cx="3042920" cy="52197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海岸和城市藏起来</a:t>
            </a:r>
          </a:p>
        </p:txBody>
      </p:sp>
      <p:sp>
        <p:nvSpPr>
          <p:cNvPr id="10" name="矩形 9"/>
          <p:cNvSpPr/>
          <p:nvPr/>
        </p:nvSpPr>
        <p:spPr>
          <a:xfrm>
            <a:off x="2627784" y="4077072"/>
            <a:ext cx="1970405" cy="521970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>
            <a:sp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自己藏起来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微信图片_201711192007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934" y="0"/>
            <a:ext cx="912306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组合 7"/>
          <p:cNvGrpSpPr/>
          <p:nvPr/>
        </p:nvGrpSpPr>
        <p:grpSpPr>
          <a:xfrm>
            <a:off x="1979710" y="1939548"/>
            <a:ext cx="2247920" cy="2400657"/>
            <a:chOff x="1259630" y="883821"/>
            <a:chExt cx="2247920" cy="2400657"/>
          </a:xfrm>
        </p:grpSpPr>
        <p:grpSp>
          <p:nvGrpSpPr>
            <p:cNvPr id="9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Line 3"/>
              <p:cNvSpPr>
                <a:spLocks noChangeShapeType="1"/>
              </p:cNvSpPr>
              <p:nvPr/>
            </p:nvSpPr>
            <p:spPr bwMode="auto">
              <a:xfrm flipV="1">
                <a:off x="6717503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59632" y="883821"/>
              <a:ext cx="208823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岸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076056" y="1844824"/>
            <a:ext cx="2304256" cy="2400657"/>
            <a:chOff x="1203294" y="764704"/>
            <a:chExt cx="2304256" cy="2400657"/>
          </a:xfrm>
        </p:grpSpPr>
        <p:grpSp>
          <p:nvGrpSpPr>
            <p:cNvPr id="22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 flipV="1">
                <a:off x="6717501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03294" y="764704"/>
              <a:ext cx="208823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屋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7" name="梯形 26"/>
          <p:cNvSpPr/>
          <p:nvPr/>
        </p:nvSpPr>
        <p:spPr>
          <a:xfrm>
            <a:off x="2195736" y="2252479"/>
            <a:ext cx="1800200" cy="1656184"/>
          </a:xfrm>
          <a:prstGeom prst="trapezoid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8" name="梯形 27"/>
          <p:cNvSpPr/>
          <p:nvPr/>
        </p:nvSpPr>
        <p:spPr>
          <a:xfrm>
            <a:off x="5292080" y="2324487"/>
            <a:ext cx="1800200" cy="1656184"/>
          </a:xfrm>
          <a:prstGeom prst="trapezoid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196371" y="479715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上小下大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76056" y="479715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横画等距</a:t>
            </a:r>
          </a:p>
        </p:txBody>
      </p:sp>
      <p:pic>
        <p:nvPicPr>
          <p:cNvPr id="20" name="图片 19" descr="图片5_副本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340768"/>
            <a:ext cx="4176464" cy="302433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899592" y="2852936"/>
            <a:ext cx="1800200" cy="648072"/>
            <a:chOff x="899592" y="2852936"/>
            <a:chExt cx="1944216" cy="648072"/>
          </a:xfrm>
        </p:grpSpPr>
        <p:grpSp>
          <p:nvGrpSpPr>
            <p:cNvPr id="40" name="组合 39"/>
            <p:cNvGrpSpPr/>
            <p:nvPr/>
          </p:nvGrpSpPr>
          <p:grpSpPr>
            <a:xfrm>
              <a:off x="899592" y="2852936"/>
              <a:ext cx="1944216" cy="648072"/>
              <a:chOff x="899592" y="2852936"/>
              <a:chExt cx="1944216" cy="648072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899592" y="2852936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9592" y="3068960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899592" y="3501008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899592" y="3284984"/>
                <a:ext cx="194421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椭圆 40"/>
            <p:cNvSpPr/>
            <p:nvPr/>
          </p:nvSpPr>
          <p:spPr>
            <a:xfrm>
              <a:off x="1259632" y="2852936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1259632" y="3068960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259632" y="3284984"/>
              <a:ext cx="216024" cy="21602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516216" y="2420888"/>
            <a:ext cx="2088232" cy="1440160"/>
            <a:chOff x="6300192" y="2420888"/>
            <a:chExt cx="2304256" cy="1440160"/>
          </a:xfrm>
        </p:grpSpPr>
        <p:grpSp>
          <p:nvGrpSpPr>
            <p:cNvPr id="45" name="组合 44"/>
            <p:cNvGrpSpPr/>
            <p:nvPr/>
          </p:nvGrpSpPr>
          <p:grpSpPr>
            <a:xfrm flipH="1">
              <a:off x="6300192" y="2420888"/>
              <a:ext cx="2304256" cy="864096"/>
              <a:chOff x="899592" y="2852936"/>
              <a:chExt cx="1944216" cy="648072"/>
            </a:xfrm>
          </p:grpSpPr>
          <p:grpSp>
            <p:nvGrpSpPr>
              <p:cNvPr id="46" name="组合 39"/>
              <p:cNvGrpSpPr/>
              <p:nvPr/>
            </p:nvGrpSpPr>
            <p:grpSpPr>
              <a:xfrm>
                <a:off x="899592" y="2852936"/>
                <a:ext cx="1944216" cy="648072"/>
                <a:chOff x="899592" y="2852936"/>
                <a:chExt cx="1944216" cy="648072"/>
              </a:xfrm>
            </p:grpSpPr>
            <p:cxnSp>
              <p:nvCxnSpPr>
                <p:cNvPr id="50" name="直接连接符 49"/>
                <p:cNvCxnSpPr/>
                <p:nvPr/>
              </p:nvCxnSpPr>
              <p:spPr>
                <a:xfrm>
                  <a:off x="899592" y="2852936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899592" y="3068960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899592" y="3501008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899592" y="3284984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椭圆 46"/>
              <p:cNvSpPr/>
              <p:nvPr/>
            </p:nvSpPr>
            <p:spPr>
              <a:xfrm>
                <a:off x="1259632" y="2852936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259632" y="3068960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259632" y="3284984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H="1">
              <a:off x="6300192" y="3284984"/>
              <a:ext cx="2304256" cy="576064"/>
              <a:chOff x="899592" y="2852936"/>
              <a:chExt cx="1944216" cy="432048"/>
            </a:xfrm>
          </p:grpSpPr>
          <p:grpSp>
            <p:nvGrpSpPr>
              <p:cNvPr id="55" name="组合 39"/>
              <p:cNvGrpSpPr/>
              <p:nvPr/>
            </p:nvGrpSpPr>
            <p:grpSpPr>
              <a:xfrm>
                <a:off x="899592" y="3068960"/>
                <a:ext cx="1944216" cy="216024"/>
                <a:chOff x="899592" y="3068960"/>
                <a:chExt cx="1944216" cy="216024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899592" y="3068960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899592" y="3284984"/>
                  <a:ext cx="194421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椭圆 55"/>
              <p:cNvSpPr/>
              <p:nvPr/>
            </p:nvSpPr>
            <p:spPr>
              <a:xfrm>
                <a:off x="1259632" y="2852936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1259632" y="3068960"/>
                <a:ext cx="216024" cy="21602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4" name="图片 63" descr="图片6_副本_副本_副本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268760"/>
            <a:ext cx="4032448" cy="3024336"/>
          </a:xfrm>
          <a:prstGeom prst="rect">
            <a:avLst/>
          </a:prstGeom>
        </p:spPr>
      </p:pic>
      <p:cxnSp>
        <p:nvCxnSpPr>
          <p:cNvPr id="58" name="直接连接符 57"/>
          <p:cNvCxnSpPr/>
          <p:nvPr/>
        </p:nvCxnSpPr>
        <p:spPr>
          <a:xfrm flipH="1">
            <a:off x="3491880" y="1628800"/>
            <a:ext cx="6362" cy="2795126"/>
          </a:xfrm>
          <a:prstGeom prst="line">
            <a:avLst/>
          </a:prstGeom>
          <a:ln w="8255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588224" y="1556792"/>
            <a:ext cx="72008" cy="3096344"/>
          </a:xfrm>
          <a:prstGeom prst="line">
            <a:avLst/>
          </a:prstGeom>
          <a:ln w="8255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4848860" y="57785"/>
            <a:ext cx="3503930" cy="1835150"/>
            <a:chOff x="7636" y="91"/>
            <a:chExt cx="5518" cy="2890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6" cstate="print"/>
            <a:srcRect l="2827" r="3185"/>
            <a:stretch>
              <a:fillRect/>
            </a:stretch>
          </p:blipFill>
          <p:spPr>
            <a:xfrm>
              <a:off x="7636" y="91"/>
              <a:ext cx="5519" cy="2835"/>
            </a:xfrm>
            <a:prstGeom prst="rect">
              <a:avLst/>
            </a:prstGeom>
          </p:spPr>
        </p:pic>
        <p:sp>
          <p:nvSpPr>
            <p:cNvPr id="66" name="矩形 65"/>
            <p:cNvSpPr/>
            <p:nvPr/>
          </p:nvSpPr>
          <p:spPr>
            <a:xfrm>
              <a:off x="7636" y="1869"/>
              <a:ext cx="693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0572" y="1811"/>
              <a:ext cx="693" cy="11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4000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微信图片_20171119200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" y="-635"/>
            <a:ext cx="9123066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7"/>
          <p:cNvGrpSpPr/>
          <p:nvPr/>
        </p:nvGrpSpPr>
        <p:grpSpPr>
          <a:xfrm>
            <a:off x="1979710" y="1939548"/>
            <a:ext cx="2247920" cy="2400657"/>
            <a:chOff x="1259630" y="883821"/>
            <a:chExt cx="2247920" cy="2400657"/>
          </a:xfrm>
        </p:grpSpPr>
        <p:grpSp>
          <p:nvGrpSpPr>
            <p:cNvPr id="3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11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Line 3"/>
              <p:cNvSpPr>
                <a:spLocks noChangeShapeType="1"/>
              </p:cNvSpPr>
              <p:nvPr/>
            </p:nvSpPr>
            <p:spPr bwMode="auto">
              <a:xfrm flipV="1">
                <a:off x="6717503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59632" y="883821"/>
              <a:ext cx="208823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岸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20"/>
          <p:cNvGrpSpPr/>
          <p:nvPr/>
        </p:nvGrpSpPr>
        <p:grpSpPr>
          <a:xfrm>
            <a:off x="5076056" y="1844824"/>
            <a:ext cx="2304256" cy="2400657"/>
            <a:chOff x="1203294" y="764704"/>
            <a:chExt cx="2304256" cy="2400657"/>
          </a:xfrm>
        </p:grpSpPr>
        <p:grpSp>
          <p:nvGrpSpPr>
            <p:cNvPr id="7" name="组合 14"/>
            <p:cNvGrpSpPr/>
            <p:nvPr/>
          </p:nvGrpSpPr>
          <p:grpSpPr>
            <a:xfrm>
              <a:off x="1259630" y="980726"/>
              <a:ext cx="2247920" cy="2112122"/>
              <a:chOff x="6664695" y="3086341"/>
              <a:chExt cx="1648475" cy="1602301"/>
            </a:xfrm>
          </p:grpSpPr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6664695" y="3086341"/>
                <a:ext cx="1648475" cy="1602301"/>
              </a:xfrm>
              <a:prstGeom prst="rect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 dirty="0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Line 3"/>
              <p:cNvSpPr>
                <a:spLocks noChangeShapeType="1"/>
              </p:cNvSpPr>
              <p:nvPr/>
            </p:nvSpPr>
            <p:spPr bwMode="auto">
              <a:xfrm flipV="1">
                <a:off x="6717501" y="3905745"/>
                <a:ext cx="1584176" cy="1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prstDash val="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4"/>
              <p:cNvSpPr>
                <a:spLocks noChangeShapeType="1"/>
              </p:cNvSpPr>
              <p:nvPr/>
            </p:nvSpPr>
            <p:spPr bwMode="auto">
              <a:xfrm>
                <a:off x="7456785" y="3086343"/>
                <a:ext cx="0" cy="1584177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prstDash val="lgDash"/>
                <a:rou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03294" y="764704"/>
              <a:ext cx="208823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0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屋</a:t>
              </a:r>
              <a:endParaRPr lang="zh-CN" altLang="en-US" sz="15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2195736" y="479715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上小下大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76056" y="479715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横画等距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80720" y="852170"/>
            <a:ext cx="7972425" cy="51530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5" name="矩形 4"/>
          <p:cNvSpPr/>
          <p:nvPr/>
        </p:nvSpPr>
        <p:spPr>
          <a:xfrm>
            <a:off x="1015365" y="2472690"/>
            <a:ext cx="704088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读准字音，读通句子</a:t>
            </a:r>
            <a:r>
              <a:rPr lang="zh-CN" altLang="en-US" sz="32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，难</a:t>
            </a:r>
            <a:r>
              <a:rPr lang="zh-CN" altLang="en-US" sz="32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r>
              <a:rPr lang="zh-CN" altLang="en-US" sz="32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的地</a:t>
            </a:r>
            <a:r>
              <a:rPr lang="zh-CN" altLang="en-US" sz="32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方多读几遍。</a:t>
            </a:r>
          </a:p>
          <a:p>
            <a:r>
              <a:rPr lang="en-US" altLang="zh-CN" sz="3200" b="1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3200" b="1" dirty="0" smtClean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用横线划出雾说的话，想一想它把谁藏起来了？</a:t>
            </a:r>
          </a:p>
          <a:p>
            <a:pPr algn="l"/>
            <a:endParaRPr lang="zh-CN" altLang="en-US" sz="2400" b="1" dirty="0">
              <a:solidFill>
                <a:schemeClr val="accent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1087876" y="1478875"/>
            <a:ext cx="763304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r>
              <a:rPr lang="zh-CN" altLang="en-US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</a:t>
            </a:r>
            <a:r>
              <a:rPr lang="zh-CN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zh-CN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085bf487f26b7f9a71b0ce4cb1a7d97"/>
          <p:cNvPicPr>
            <a:picLocks noChangeAspect="1"/>
          </p:cNvPicPr>
          <p:nvPr/>
        </p:nvPicPr>
        <p:blipFill>
          <a:blip r:embed="rId2" cstate="print"/>
          <a:srcRect b="15355"/>
          <a:stretch>
            <a:fillRect/>
          </a:stretch>
        </p:blipFill>
        <p:spPr>
          <a:xfrm>
            <a:off x="156210" y="271145"/>
            <a:ext cx="4668520" cy="6209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b="3144"/>
          <a:stretch>
            <a:fillRect/>
          </a:stretch>
        </p:blipFill>
        <p:spPr>
          <a:xfrm>
            <a:off x="4215765" y="271145"/>
            <a:ext cx="4658995" cy="61017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rcRect t="17441" r="3242"/>
          <a:stretch>
            <a:fillRect/>
          </a:stretch>
        </p:blipFill>
        <p:spPr>
          <a:xfrm>
            <a:off x="4215765" y="5111115"/>
            <a:ext cx="4282440" cy="13696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2140" y="2037080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1.</a:t>
            </a:r>
          </a:p>
        </p:txBody>
      </p:sp>
      <p:sp>
        <p:nvSpPr>
          <p:cNvPr id="3" name="矩形 2"/>
          <p:cNvSpPr/>
          <p:nvPr/>
        </p:nvSpPr>
        <p:spPr>
          <a:xfrm>
            <a:off x="642620" y="2850515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2.</a:t>
            </a:r>
          </a:p>
        </p:txBody>
      </p:sp>
      <p:sp>
        <p:nvSpPr>
          <p:cNvPr id="7" name="矩形 6"/>
          <p:cNvSpPr/>
          <p:nvPr/>
        </p:nvSpPr>
        <p:spPr>
          <a:xfrm>
            <a:off x="629920" y="3196590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3.</a:t>
            </a:r>
          </a:p>
        </p:txBody>
      </p:sp>
      <p:sp>
        <p:nvSpPr>
          <p:cNvPr id="8" name="矩形 7"/>
          <p:cNvSpPr/>
          <p:nvPr/>
        </p:nvSpPr>
        <p:spPr>
          <a:xfrm>
            <a:off x="642620" y="4339590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4.</a:t>
            </a:r>
          </a:p>
        </p:txBody>
      </p:sp>
      <p:sp>
        <p:nvSpPr>
          <p:cNvPr id="9" name="矩形 8"/>
          <p:cNvSpPr/>
          <p:nvPr/>
        </p:nvSpPr>
        <p:spPr>
          <a:xfrm>
            <a:off x="655320" y="5971540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5.</a:t>
            </a:r>
          </a:p>
        </p:txBody>
      </p:sp>
      <p:sp>
        <p:nvSpPr>
          <p:cNvPr id="10" name="矩形 9"/>
          <p:cNvSpPr/>
          <p:nvPr/>
        </p:nvSpPr>
        <p:spPr>
          <a:xfrm>
            <a:off x="4850765" y="636905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6.</a:t>
            </a:r>
          </a:p>
        </p:txBody>
      </p:sp>
      <p:sp>
        <p:nvSpPr>
          <p:cNvPr id="11" name="矩形 10"/>
          <p:cNvSpPr/>
          <p:nvPr/>
        </p:nvSpPr>
        <p:spPr>
          <a:xfrm>
            <a:off x="4881245" y="2407920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7.</a:t>
            </a:r>
          </a:p>
        </p:txBody>
      </p:sp>
      <p:sp>
        <p:nvSpPr>
          <p:cNvPr id="12" name="矩形 11"/>
          <p:cNvSpPr/>
          <p:nvPr/>
        </p:nvSpPr>
        <p:spPr>
          <a:xfrm>
            <a:off x="4881245" y="3382645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8.</a:t>
            </a:r>
          </a:p>
        </p:txBody>
      </p:sp>
      <p:sp>
        <p:nvSpPr>
          <p:cNvPr id="13" name="矩形 12"/>
          <p:cNvSpPr/>
          <p:nvPr/>
        </p:nvSpPr>
        <p:spPr>
          <a:xfrm>
            <a:off x="4888230" y="4046855"/>
            <a:ext cx="49022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9.</a:t>
            </a:r>
          </a:p>
        </p:txBody>
      </p:sp>
      <p:sp>
        <p:nvSpPr>
          <p:cNvPr id="14" name="矩形 13"/>
          <p:cNvSpPr/>
          <p:nvPr/>
        </p:nvSpPr>
        <p:spPr>
          <a:xfrm>
            <a:off x="4735195" y="5950585"/>
            <a:ext cx="64389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10.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75030" y="3606165"/>
            <a:ext cx="210375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002030" y="4799965"/>
            <a:ext cx="322707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12140" y="5191125"/>
            <a:ext cx="4318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143500" y="1059180"/>
            <a:ext cx="22713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735195" y="3080385"/>
            <a:ext cx="227139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452995" y="2745105"/>
            <a:ext cx="56197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295265" y="3773170"/>
            <a:ext cx="18770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pic>
        <p:nvPicPr>
          <p:cNvPr id="30727" name="Picture 7" descr="3-150F1153J9"/>
          <p:cNvPicPr>
            <a:picLocks noChangeAspect="1" noChangeArrowheads="1"/>
          </p:cNvPicPr>
          <p:nvPr/>
        </p:nvPicPr>
        <p:blipFill>
          <a:blip r:embed="rId2" cstate="print"/>
          <a:srcRect b="5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 sz="1400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692275" y="333375"/>
            <a:ext cx="5545138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sz="3200">
                <a:solidFill>
                  <a:srgbClr val="000000"/>
                </a:solidFill>
                <a:ea typeface="黑体" pitchFamily="49" charset="-122"/>
              </a:rPr>
              <a:t>有一天，雾飞到海上。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827584" y="1772816"/>
            <a:ext cx="6913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 “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我要把大海藏起来。”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043608" y="2420888"/>
            <a:ext cx="73453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       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无</a:t>
            </a:r>
            <a:r>
              <a:rPr lang="zh-CN" altLang="en-US" sz="4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论是海水、船只，还是蓝色的远方，都看不见了。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43608" y="1772816"/>
            <a:ext cx="73453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3200" dirty="0" smtClean="0">
                <a:latin typeface="黑体" pitchFamily="49" charset="-122"/>
                <a:ea typeface="黑体" pitchFamily="49" charset="-122"/>
              </a:rPr>
              <a:t>                            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于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是，他把大海藏了起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来。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图片 8" descr="184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221088"/>
            <a:ext cx="2006600" cy="1993265"/>
          </a:xfrm>
          <a:prstGeom prst="rect">
            <a:avLst/>
          </a:prstGeom>
        </p:spPr>
      </p:pic>
      <p:sp>
        <p:nvSpPr>
          <p:cNvPr id="10" name="文本框 15"/>
          <p:cNvSpPr txBox="1"/>
          <p:nvPr/>
        </p:nvSpPr>
        <p:spPr>
          <a:xfrm>
            <a:off x="6228184" y="4149080"/>
            <a:ext cx="2555776" cy="206210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论（无论）</a:t>
            </a:r>
            <a:endParaRPr lang="en-US" altLang="zh-CN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轮 </a:t>
            </a:r>
            <a:r>
              <a:rPr lang="en-US" altLang="zh-CN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车轮）</a:t>
            </a:r>
          </a:p>
          <a:p>
            <a:r>
              <a:rPr lang="zh-CN" altLang="en-US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抡（抡起）</a:t>
            </a:r>
            <a:endParaRPr lang="en-US" altLang="zh-CN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纶（垂纶）</a:t>
            </a:r>
            <a:endParaRPr lang="zh-CN" altLang="en-US" sz="3200" b="1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30" grpId="0"/>
      <p:bldP spid="30731" grpId="0"/>
      <p:bldP spid="8" grpId="0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timg?image&amp;quality=80&amp;size=b9999_10000&amp;sec=1537202563479&amp;di=82639b7a2852d427d035fc1437e96298&amp;imgtype=0&amp;src=http%3A%2F%2Fpic40"/>
          <p:cNvPicPr>
            <a:picLocks noChangeAspect="1" noChangeArrowheads="1"/>
          </p:cNvPicPr>
          <p:nvPr/>
        </p:nvPicPr>
        <p:blipFill>
          <a:blip r:embed="rId2" cstate="print"/>
          <a:srcRect b="2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AutoShape 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512" y="188640"/>
            <a:ext cx="8748395" cy="4246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“现在我要把天空连同太阳一起藏起来。”于是，他把天空连同太阳一起藏了起来</a:t>
            </a:r>
            <a:r>
              <a:rPr lang="zh-CN" sz="3600" b="1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。霎时，四周变暗了，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无论是天空，还是天空中的太阳，都看不见了。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628800"/>
            <a:ext cx="9477435" cy="922020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“现在我要把天空连同太阳一起藏起来。”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835696" y="1916832"/>
            <a:ext cx="138430" cy="47244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275856" y="1916832"/>
            <a:ext cx="116205" cy="47244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012160" y="1916832"/>
            <a:ext cx="138430" cy="472440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211960" y="1844824"/>
            <a:ext cx="1008113" cy="58735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7"/>
          <p:cNvSpPr txBox="1"/>
          <p:nvPr/>
        </p:nvSpPr>
        <p:spPr>
          <a:xfrm>
            <a:off x="4355976" y="980728"/>
            <a:ext cx="8724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和</a:t>
            </a:r>
            <a:endParaRPr lang="zh-CN" altLang="en-US" sz="3600" b="1" dirty="0" smtClean="0">
              <a:ln>
                <a:noFill/>
              </a:ln>
              <a:solidFill>
                <a:srgbClr val="333333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2557162"/>
            <a:ext cx="9477435" cy="793487"/>
          </a:xfrm>
          <a:prstGeom prst="rect">
            <a:avLst/>
          </a:prstGeom>
          <a:solidFill>
            <a:schemeClr val="bg1">
              <a:alpha val="81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lang="zh-CN" altLang="en-US" sz="3600" b="1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于是，他把天空连同太阳一起藏了起来。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 animBg="1"/>
      <p:bldP spid="14" grpId="0" bldLvl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img?image&amp;quality=80&amp;size=b9999_10000&amp;sec=1537202563479&amp;di=82639b7a2852d427d035fc1437e96298&amp;imgtype=0&amp;src=http%3A%2F%2Fpic40"/>
          <p:cNvPicPr>
            <a:picLocks noChangeAspect="1" noChangeArrowheads="1"/>
          </p:cNvPicPr>
          <p:nvPr/>
        </p:nvPicPr>
        <p:blipFill>
          <a:blip r:embed="rId2" cstate="print"/>
          <a:srcRect b="2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 sz="140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916832"/>
            <a:ext cx="8748395" cy="341503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sh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à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sz="3600" b="1" spc="-20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霎时</a:t>
            </a:r>
            <a:r>
              <a:rPr lang="zh-CN" sz="3600" b="1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，四周变</a:t>
            </a:r>
            <a:r>
              <a:rPr lang="zh-CN" sz="3600" b="1" spc="-20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暗</a:t>
            </a:r>
            <a:r>
              <a:rPr lang="zh-CN" sz="3600" b="1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了，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无论是天空，还是天空中的太阳，都看不见了。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7584" y="0"/>
            <a:ext cx="691356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一眨眼，一瞬间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，顿时，立刻</a:t>
            </a: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en-US" altLang="zh-CN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851920" y="1412776"/>
            <a:ext cx="1584325" cy="504825"/>
          </a:xfrm>
          <a:prstGeom prst="wedgeRoundRectCallout">
            <a:avLst>
              <a:gd name="adj1" fmla="val -49500"/>
              <a:gd name="adj2" fmla="val 19811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zh-CN" altLang="en-US" sz="2400" dirty="0">
                <a:ea typeface="黑体" pitchFamily="49" charset="-122"/>
              </a:rPr>
              <a:t>暗</a:t>
            </a:r>
            <a:r>
              <a:rPr lang="en-US" altLang="zh-CN" sz="2400" dirty="0">
                <a:latin typeface="黑体"/>
                <a:ea typeface="黑体" pitchFamily="49" charset="-122"/>
              </a:rPr>
              <a:t>——</a:t>
            </a:r>
            <a:r>
              <a:rPr lang="zh-CN" altLang="en-US" sz="2400" dirty="0">
                <a:ea typeface="黑体" pitchFamily="49" charset="-122"/>
              </a:rPr>
              <a:t>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980728"/>
            <a:ext cx="8748395" cy="4246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sz="3600" b="1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“现在我要把天空连同太阳一起藏起来。”于是，他把天空连同太阳一起藏了起来</a:t>
            </a:r>
            <a:r>
              <a:rPr lang="zh-CN" sz="3600" b="1" spc="-200" dirty="0" smtClean="0">
                <a:ln>
                  <a:noFill/>
                </a:ln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r>
              <a:rPr lang="zh-CN" sz="3600" b="1" spc="-20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霎时，四周变暗了，</a:t>
            </a:r>
            <a:r>
              <a:rPr lang="zh-CN" sz="36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无论是天空，还是天空中的太阳，都看不见了。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88640"/>
            <a:ext cx="8345170" cy="3744416"/>
          </a:xfrm>
          <a:prstGeom prst="rect">
            <a:avLst/>
          </a:prstGeom>
          <a:solidFill>
            <a:schemeClr val="bg1"/>
          </a:solidFill>
          <a:ln w="28575" cmpd="dbl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"/>
          <p:cNvSpPr txBox="1"/>
          <p:nvPr/>
        </p:nvSpPr>
        <p:spPr>
          <a:xfrm>
            <a:off x="1043608" y="2204864"/>
            <a:ext cx="7687310" cy="14452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无论是天空，还是天空中的太阳，都看不见了。</a:t>
            </a:r>
          </a:p>
        </p:txBody>
      </p:sp>
      <p:sp>
        <p:nvSpPr>
          <p:cNvPr id="6" name="文本框 99"/>
          <p:cNvSpPr txBox="1"/>
          <p:nvPr/>
        </p:nvSpPr>
        <p:spPr>
          <a:xfrm>
            <a:off x="1043608" y="404664"/>
            <a:ext cx="7489984" cy="14452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无论是海水、船只，还是蓝色的远方，都看不见了。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1115616" y="2276872"/>
            <a:ext cx="7687310" cy="14452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无论是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天空，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还是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天空中的太阳，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都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看不见了。</a:t>
            </a:r>
          </a:p>
        </p:txBody>
      </p:sp>
      <p:sp>
        <p:nvSpPr>
          <p:cNvPr id="9" name="文本框 99"/>
          <p:cNvSpPr txBox="1"/>
          <p:nvPr/>
        </p:nvSpPr>
        <p:spPr>
          <a:xfrm>
            <a:off x="1043608" y="404664"/>
            <a:ext cx="7489984" cy="14452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无论是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海水、船只，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还是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蓝色的远方，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都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看不见了。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76910" y="4509120"/>
            <a:ext cx="8467090" cy="92202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无论是</a:t>
            </a:r>
            <a:r>
              <a:rPr kumimoji="0" lang="en-US" alt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</a:rPr>
              <a:t>…… 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，还是</a:t>
            </a:r>
            <a:r>
              <a:rPr lang="en-US" altLang="zh-CN" sz="36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……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，都</a:t>
            </a:r>
            <a:r>
              <a:rPr lang="en-US" altLang="zh-CN" sz="36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pitchFamily="49" charset="-122"/>
                <a:sym typeface="+mn-ea"/>
              </a:rPr>
              <a:t>…… 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1010</Words>
  <Application>Microsoft Office PowerPoint</Application>
  <PresentationFormat>全屏显示(4:3)</PresentationFormat>
  <Paragraphs>120</Paragraphs>
  <Slides>22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房屋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xbany</cp:lastModifiedBy>
  <cp:revision>231</cp:revision>
  <dcterms:created xsi:type="dcterms:W3CDTF">2017-08-10T05:17:00Z</dcterms:created>
  <dcterms:modified xsi:type="dcterms:W3CDTF">2018-11-28T12:18:49Z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2052-11.1.0.7932</vt:lpwstr>
  </property>
</Properties>
</file>