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0" r:id="rId6"/>
    <p:sldId id="259" r:id="rId7"/>
    <p:sldId id="261" r:id="rId8"/>
    <p:sldId id="267" r:id="rId9"/>
    <p:sldId id="306" r:id="rId10"/>
    <p:sldId id="262" r:id="rId11"/>
    <p:sldId id="264" r:id="rId12"/>
    <p:sldId id="298" r:id="rId13"/>
    <p:sldId id="281" r:id="rId14"/>
    <p:sldId id="266" r:id="rId15"/>
    <p:sldId id="282" r:id="rId16"/>
    <p:sldId id="268" r:id="rId17"/>
    <p:sldId id="300" r:id="rId18"/>
    <p:sldId id="301" r:id="rId19"/>
    <p:sldId id="302" r:id="rId20"/>
    <p:sldId id="303" r:id="rId21"/>
    <p:sldId id="304" r:id="rId22"/>
    <p:sldId id="305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7" r:id="rId31"/>
    <p:sldId id="279" r:id="rId32"/>
    <p:sldId id="414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9" d="100"/>
          <a:sy n="119" d="100"/>
        </p:scale>
        <p:origin x="-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361D6-D427-43B2-AAF9-93CDAC57E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B133-748D-4D46-B58D-8030740A2B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797" y="346060"/>
            <a:ext cx="4208839" cy="616588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720745" y="1150694"/>
            <a:ext cx="4575985" cy="4508927"/>
            <a:chOff x="6720745" y="1150694"/>
            <a:chExt cx="4575985" cy="4508927"/>
          </a:xfrm>
        </p:grpSpPr>
        <p:grpSp>
          <p:nvGrpSpPr>
            <p:cNvPr id="22" name="组合 21"/>
            <p:cNvGrpSpPr/>
            <p:nvPr/>
          </p:nvGrpSpPr>
          <p:grpSpPr>
            <a:xfrm>
              <a:off x="6720745" y="1253704"/>
              <a:ext cx="4575985" cy="4270664"/>
              <a:chOff x="6689572" y="1054677"/>
              <a:chExt cx="4575985" cy="427066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689572" y="1054677"/>
                <a:ext cx="4575985" cy="4270664"/>
              </a:xfrm>
              <a:prstGeom prst="rect">
                <a:avLst/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V="1">
                <a:off x="6689572" y="1054677"/>
                <a:ext cx="4575985" cy="4270664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689572" y="1054677"/>
                <a:ext cx="4575985" cy="4270664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3" idx="0"/>
                <a:endCxn id="13" idx="2"/>
              </p:cNvCxnSpPr>
              <p:nvPr/>
            </p:nvCxnSpPr>
            <p:spPr>
              <a:xfrm>
                <a:off x="8977565" y="1054677"/>
                <a:ext cx="0" cy="4270664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13" idx="1"/>
                <a:endCxn id="13" idx="3"/>
              </p:cNvCxnSpPr>
              <p:nvPr/>
            </p:nvCxnSpPr>
            <p:spPr>
              <a:xfrm>
                <a:off x="6689572" y="3190009"/>
                <a:ext cx="4575985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文本框 22"/>
            <p:cNvSpPr txBox="1"/>
            <p:nvPr/>
          </p:nvSpPr>
          <p:spPr>
            <a:xfrm>
              <a:off x="7056720" y="1150694"/>
              <a:ext cx="3865418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司</a:t>
              </a:r>
              <a:endParaRPr lang="zh-CN" altLang="en-US" sz="28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1745" y="0"/>
            <a:ext cx="5500255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38721" y="2199454"/>
            <a:ext cx="6196011" cy="1854244"/>
            <a:chOff x="1943967" y="2344927"/>
            <a:chExt cx="6196011" cy="1854244"/>
          </a:xfrm>
        </p:grpSpPr>
        <p:sp>
          <p:nvSpPr>
            <p:cNvPr id="5" name="文本框 4"/>
            <p:cNvSpPr txBox="1"/>
            <p:nvPr/>
          </p:nvSpPr>
          <p:spPr>
            <a:xfrm>
              <a:off x="2045710" y="2998842"/>
              <a:ext cx="60942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7200" b="1" dirty="0"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登  瓮</a:t>
              </a:r>
              <a:endPara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43967" y="2344927"/>
              <a:ext cx="13915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dēng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2327" y="2352511"/>
              <a:ext cx="16391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wèng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48866" y="1343973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8147" y="2884086"/>
            <a:ext cx="10931236" cy="2078314"/>
            <a:chOff x="748147" y="2884086"/>
            <a:chExt cx="10931236" cy="2078314"/>
          </a:xfrm>
        </p:grpSpPr>
        <p:sp>
          <p:nvSpPr>
            <p:cNvPr id="3" name="文本框 2"/>
            <p:cNvSpPr txBox="1"/>
            <p:nvPr/>
          </p:nvSpPr>
          <p:spPr>
            <a:xfrm>
              <a:off x="748147" y="2922354"/>
              <a:ext cx="10931236" cy="2040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dirty="0"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  <a:r>
                <a:rPr lang="zh-CN" altLang="en-US" sz="3400" b="1" dirty="0">
                  <a:solidFill>
                    <a:schemeClr val="bg1">
                      <a:lumMod val="85000"/>
                    </a:schemeClr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群儿戏于庭，一儿登 瓮，足跌没水中，众皆弃去。光持石击瓮破之，</a:t>
              </a:r>
              <a:r>
                <a:rPr lang="zh-CN" altLang="en-US" sz="3400" b="1" dirty="0"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水</a:t>
              </a:r>
              <a:r>
                <a:rPr lang="zh-CN" altLang="en-US" sz="3400" b="1" dirty="0"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迸</a:t>
              </a:r>
              <a:r>
                <a:rPr lang="zh-CN" altLang="en-US" sz="3400" b="1" dirty="0"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34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儿得活。</a:t>
              </a:r>
              <a:endParaRPr lang="zh-CN" altLang="en-US" sz="3400" b="1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77491" y="2891575"/>
              <a:ext cx="11759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0" dirty="0" err="1">
                  <a:solidFill>
                    <a:schemeClr val="bg1">
                      <a:lumMod val="85000"/>
                    </a:schemeClr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tíng</a:t>
              </a:r>
              <a:endParaRPr lang="en-US" altLang="zh-CN" sz="2400" b="1" i="0" dirty="0" err="1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21419" y="2904474"/>
              <a:ext cx="12650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err="1">
                  <a:solidFill>
                    <a:schemeClr val="bg1">
                      <a:lumMod val="8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dēng</a:t>
              </a:r>
              <a:endParaRPr lang="en-US" altLang="zh-CN" sz="2400" b="1" dirty="0" err="1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82146" y="2884086"/>
              <a:ext cx="11759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err="1">
                  <a:solidFill>
                    <a:schemeClr val="bg1">
                      <a:lumMod val="8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wèng</a:t>
              </a:r>
              <a:endParaRPr lang="en-US" altLang="zh-CN" sz="2400" b="1" dirty="0" err="1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74586" y="3942377"/>
              <a:ext cx="9689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err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bèng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866" y="1343973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8147" y="2922354"/>
            <a:ext cx="10931236" cy="204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4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</a:t>
            </a:r>
            <a:r>
              <a:rPr lang="zh-CN" altLang="en-US" sz="34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于庭，一儿登 瓮，足跌</a:t>
            </a:r>
            <a:r>
              <a:rPr lang="zh-CN" altLang="en-US" sz="3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34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水中，众皆弃去。光持石击瓮破之，水迸，儿得活。</a:t>
            </a:r>
            <a:endParaRPr lang="zh-CN" altLang="en-US" sz="3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7365" y="2018345"/>
            <a:ext cx="10931236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0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群儿戏于庭</a:t>
            </a:r>
            <a:r>
              <a:rPr lang="zh-CN" altLang="en-US" sz="40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，一儿登瓮，足跌没水中，众皆弃去。光持石击瓮破之，水迸，儿得活。</a:t>
            </a:r>
            <a:endParaRPr lang="zh-CN" altLang="en-US" sz="4000" b="1" dirty="0">
              <a:solidFill>
                <a:schemeClr val="tx1">
                  <a:lumMod val="95000"/>
                  <a:lumOff val="5000"/>
                  <a:alpha val="3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018559" y="2427558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543975" y="1381442"/>
            <a:ext cx="1257299" cy="861896"/>
            <a:chOff x="727365" y="1347152"/>
            <a:chExt cx="1257299" cy="861896"/>
          </a:xfrm>
        </p:grpSpPr>
        <p:sp>
          <p:nvSpPr>
            <p:cNvPr id="7" name="箭头: 右 6"/>
            <p:cNvSpPr/>
            <p:nvPr/>
          </p:nvSpPr>
          <p:spPr>
            <a:xfrm>
              <a:off x="727365" y="1347152"/>
              <a:ext cx="1257299" cy="86189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9987" y="1516884"/>
              <a:ext cx="602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谁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55933" y="1378323"/>
            <a:ext cx="1808018" cy="861896"/>
            <a:chOff x="2410691" y="1347152"/>
            <a:chExt cx="1808018" cy="861896"/>
          </a:xfrm>
        </p:grpSpPr>
        <p:sp>
          <p:nvSpPr>
            <p:cNvPr id="8" name="箭头: 右 7"/>
            <p:cNvSpPr/>
            <p:nvPr/>
          </p:nvSpPr>
          <p:spPr>
            <a:xfrm>
              <a:off x="2410691" y="1347152"/>
              <a:ext cx="1714500" cy="86189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10691" y="1519570"/>
              <a:ext cx="1808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干什么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4957" y="1250455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2" y="2569063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群儿戏于庭，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一儿登瓮，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足跌没水中，众皆弃去。光持石击瓮破之，水迸，儿得活。</a:t>
            </a:r>
            <a:endParaRPr lang="zh-CN" altLang="en-US" sz="3800" b="1" dirty="0">
              <a:solidFill>
                <a:schemeClr val="bg1">
                  <a:lumMod val="8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012815" y="3023987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4957" y="1250455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2" y="2569063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800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群儿戏于庭，一儿登瓮，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足跌没水中，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众皆弃去。光持石击瓮破之，水迸，儿得活。</a:t>
            </a:r>
            <a:endParaRPr lang="zh-CN" altLang="en-US" sz="3800" b="1" dirty="0">
              <a:solidFill>
                <a:schemeClr val="bg1">
                  <a:lumMod val="8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8461375" y="3023987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4957" y="1250455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2" y="2569063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群儿戏于庭，一儿登瓮，足跌没水中，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众皆弃去。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光持石击瓮破之，水迸，儿得活。</a:t>
            </a:r>
            <a:endParaRPr lang="zh-CN" altLang="en-US" sz="3800" b="1" dirty="0">
              <a:solidFill>
                <a:schemeClr val="bg1">
                  <a:lumMod val="8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0881360" y="3023987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4957" y="1250455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2" y="2569063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群儿戏于庭，一儿登瓮，足跌没水中，众皆弃去。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光持石击瓮破之，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水迸，儿得活。</a:t>
            </a:r>
            <a:endParaRPr lang="zh-CN" altLang="en-US" sz="3800" b="1" dirty="0">
              <a:solidFill>
                <a:schemeClr val="bg1">
                  <a:lumMod val="8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676525" y="415111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3609975" y="4150477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603750" y="414984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4957" y="1250455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2" y="2569063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800" b="1" dirty="0">
                <a:solidFill>
                  <a:schemeClr val="bg1">
                    <a:lumMod val="8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群儿戏于庭，一儿登瓮，足跌没水中，众皆弃去。光持石击瓮破之，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水迸，儿得活。</a:t>
            </a:r>
            <a:endParaRPr lang="zh-CN" altLang="en-US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477000" y="413333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7980045" y="413333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3952448"/>
            <a:ext cx="4026823" cy="290555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文本框 13"/>
          <p:cNvSpPr txBox="1"/>
          <p:nvPr/>
        </p:nvSpPr>
        <p:spPr>
          <a:xfrm>
            <a:off x="1336040" y="1614170"/>
            <a:ext cx="925766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13800" b="1" dirty="0"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endParaRPr lang="zh-CN" altLang="en-US" sz="1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4957" y="1250455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2" y="2569063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群儿戏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于庭，一儿登瓮，足跌没水中，众皆弃去。光持石击瓮破之，水迸，儿得活。</a:t>
            </a:r>
            <a:endParaRPr lang="zh-CN" altLang="en-US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624455" y="418413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023610" y="2910957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118485" y="302462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468995" y="291159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617595" y="4186037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609465" y="418667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478905" y="418413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970520" y="4187307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914380" y="2972552"/>
            <a:ext cx="166254" cy="8104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866" y="1343973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711" y="2662581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</a:t>
            </a:r>
            <a:r>
              <a:rPr lang="zh-CN" altLang="en-US" sz="38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戏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于庭，一儿登瓮，足跌没水中，众皆弃去。光持石击瓮破之，水迸，儿得活。</a:t>
            </a:r>
            <a:endParaRPr lang="zh-CN" altLang="en-US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20266" y="1250455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93" y="2621017"/>
            <a:ext cx="10931236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群儿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戏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于庭，一儿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登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瓮，足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跌没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水中，众皆弃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。光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持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击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瓮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破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之，水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迸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，儿</a:t>
            </a:r>
            <a:r>
              <a:rPr lang="zh-CN" altLang="en-US" sz="3800" b="1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活。</a:t>
            </a:r>
            <a:endParaRPr lang="zh-CN" altLang="en-US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7637" y="2847110"/>
            <a:ext cx="5268191" cy="100791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5662" y="521915"/>
            <a:ext cx="3228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众皆弃去</a:t>
            </a:r>
            <a:endParaRPr lang="zh-CN" altLang="en-US" sz="5400" dirty="0">
              <a:solidFill>
                <a:schemeClr val="accent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7591" y="1693718"/>
            <a:ext cx="11440391" cy="4873337"/>
            <a:chOff x="467591" y="1693718"/>
            <a:chExt cx="11440391" cy="4873337"/>
          </a:xfrm>
        </p:grpSpPr>
        <p:sp>
          <p:nvSpPr>
            <p:cNvPr id="5" name="矩形 4"/>
            <p:cNvSpPr/>
            <p:nvPr/>
          </p:nvSpPr>
          <p:spPr>
            <a:xfrm>
              <a:off x="467591" y="1693718"/>
              <a:ext cx="11440391" cy="487333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1244" y="1959418"/>
              <a:ext cx="10783165" cy="4472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 司马光幼时，与群儿戏于庭前。有一儿，误堕水缸中。</a:t>
              </a:r>
              <a:r>
                <a:rPr lang="zh-CN" altLang="en-US" sz="4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群儿狂叫，皆惊走。</a:t>
              </a:r>
              <a:r>
                <a:rPr lang="zh-CN" altLang="en-US" sz="4000" dirty="0">
                  <a:latin typeface="楷体" panose="02010609060101010101" pitchFamily="49" charset="-122"/>
                  <a:ea typeface="楷体" panose="02010609060101010101" pitchFamily="49" charset="-122"/>
                </a:rPr>
                <a:t>光俯取石，急击缸，缸破水流，儿得不死。</a:t>
              </a:r>
              <a:endPara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                              </a:t>
              </a:r>
              <a:r>
                <a:rPr lang="zh-CN" altLang="en-US" sz="4000" dirty="0">
                  <a:latin typeface="楷体" panose="02010609060101010101" pitchFamily="49" charset="-122"/>
                  <a:ea typeface="楷体" panose="02010609060101010101" pitchFamily="49" charset="-122"/>
                </a:rPr>
                <a:t>《民国老课本》</a:t>
              </a:r>
              <a:endPara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4"/>
          <a:stretch>
            <a:fillRect/>
          </a:stretch>
        </p:blipFill>
        <p:spPr>
          <a:xfrm>
            <a:off x="516082" y="173704"/>
            <a:ext cx="5853543" cy="65105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59724" y="2852793"/>
            <a:ext cx="5853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司马光你真（   ）啊！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 r="66266" b="17113"/>
          <a:stretch>
            <a:fillRect/>
          </a:stretch>
        </p:blipFill>
        <p:spPr bwMode="auto">
          <a:xfrm>
            <a:off x="478568" y="1446027"/>
            <a:ext cx="3123838" cy="41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1" t="9448" r="33455" b="15241"/>
          <a:stretch>
            <a:fillRect/>
          </a:stretch>
        </p:blipFill>
        <p:spPr bwMode="auto">
          <a:xfrm>
            <a:off x="4474351" y="1332759"/>
            <a:ext cx="3042625" cy="42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0" t="12388" r="-1450" b="16222"/>
          <a:stretch>
            <a:fillRect/>
          </a:stretch>
        </p:blipFill>
        <p:spPr bwMode="auto">
          <a:xfrm>
            <a:off x="8388922" y="1446027"/>
            <a:ext cx="3246623" cy="41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65226" y="1426166"/>
            <a:ext cx="8661548" cy="3026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读重要之书，不可不背诵。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200000"/>
              </a:lnSpc>
            </a:pP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81" y="4530437"/>
            <a:ext cx="3355393" cy="242108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61427" y="464194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891" y="1695300"/>
            <a:ext cx="11340384" cy="339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800" b="1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群儿（      ）</a:t>
            </a:r>
            <a:r>
              <a:rPr lang="zh-CN" altLang="en-US" sz="38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，一儿（     ），（      ），众（        ）。光（        ），（        ），儿（      ）。</a:t>
            </a:r>
            <a:endParaRPr lang="zh-CN" altLang="en-US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44" y="4436918"/>
            <a:ext cx="3355393" cy="242108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 r="66266" b="17113"/>
          <a:stretch>
            <a:fillRect/>
          </a:stretch>
        </p:blipFill>
        <p:spPr bwMode="auto">
          <a:xfrm>
            <a:off x="478568" y="1446027"/>
            <a:ext cx="3123838" cy="41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1" t="9448" r="33455" b="15241"/>
          <a:stretch>
            <a:fillRect/>
          </a:stretch>
        </p:blipFill>
        <p:spPr bwMode="auto">
          <a:xfrm>
            <a:off x="4474351" y="1332759"/>
            <a:ext cx="3042625" cy="42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0" t="12388" r="-1450" b="16222"/>
          <a:stretch>
            <a:fillRect/>
          </a:stretch>
        </p:blipFill>
        <p:spPr bwMode="auto">
          <a:xfrm>
            <a:off x="8388922" y="1446027"/>
            <a:ext cx="3246623" cy="41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47749"/>
            <a:ext cx="3512168" cy="4762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7" y="1047750"/>
            <a:ext cx="4338205" cy="4762500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81" y="1047749"/>
            <a:ext cx="3305175" cy="47625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" y="510148"/>
            <a:ext cx="4510075" cy="58377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555" y="214933"/>
            <a:ext cx="4336473" cy="6132918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 bwMode="auto">
          <a:xfrm>
            <a:off x="3357433" y="806549"/>
            <a:ext cx="2178965" cy="2184881"/>
            <a:chOff x="2426" y="3113"/>
            <a:chExt cx="907" cy="908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426" y="3113"/>
              <a:ext cx="907" cy="907"/>
            </a:xfrm>
            <a:prstGeom prst="rect">
              <a:avLst/>
            </a:prstGeom>
            <a:noFill/>
            <a:ln w="38100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2880" y="3113"/>
              <a:ext cx="0" cy="908"/>
            </a:xfrm>
            <a:prstGeom prst="line">
              <a:avLst/>
            </a:prstGeom>
            <a:noFill/>
            <a:ln w="22225" cap="rnd">
              <a:solidFill>
                <a:sysClr val="windowText" lastClr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2426" y="3566"/>
              <a:ext cx="907" cy="0"/>
            </a:xfrm>
            <a:prstGeom prst="line">
              <a:avLst/>
            </a:prstGeom>
            <a:noFill/>
            <a:ln w="22225" cap="rnd">
              <a:solidFill>
                <a:sysClr val="windowText" lastClr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265311" y="613668"/>
            <a:ext cx="242887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庭</a:t>
            </a:r>
            <a:endParaRPr lang="zh-CN" altLang="en-US" sz="16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Picture 2" descr="C:\Users\Administrator\Documents\Tencent Files\948667830\Image\C2C\CL3Q965U(K%H4}KQZRNEDLB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1"/>
          <a:stretch>
            <a:fillRect/>
          </a:stretch>
        </p:blipFill>
        <p:spPr bwMode="auto">
          <a:xfrm>
            <a:off x="3973911" y="3655708"/>
            <a:ext cx="2275540" cy="203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椭圆 29"/>
          <p:cNvSpPr/>
          <p:nvPr/>
        </p:nvSpPr>
        <p:spPr>
          <a:xfrm>
            <a:off x="1279059" y="3645717"/>
            <a:ext cx="2025393" cy="197579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134244" y="3655708"/>
            <a:ext cx="337467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头正 肩平</a:t>
            </a:r>
            <a:endParaRPr lang="en-US" altLang="zh-CN" sz="4800" dirty="0">
              <a:solidFill>
                <a:prstClr val="black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800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臂开 足安</a:t>
            </a:r>
            <a:endParaRPr lang="zh-CN" altLang="en-US" sz="4800" dirty="0">
              <a:solidFill>
                <a:prstClr val="black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4"/>
          <a:stretch>
            <a:fillRect/>
          </a:stretch>
        </p:blipFill>
        <p:spPr>
          <a:xfrm>
            <a:off x="6293427" y="587084"/>
            <a:ext cx="4731327" cy="5834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31" y="587084"/>
            <a:ext cx="4591242" cy="5917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4"/>
          <a:stretch>
            <a:fillRect/>
          </a:stretch>
        </p:blipFill>
        <p:spPr>
          <a:xfrm>
            <a:off x="318656" y="531235"/>
            <a:ext cx="5210646" cy="5795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556" y="531236"/>
            <a:ext cx="5872125" cy="57955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301338"/>
            <a:ext cx="4042063" cy="2005445"/>
            <a:chOff x="124690" y="311728"/>
            <a:chExt cx="4042063" cy="2005445"/>
          </a:xfrm>
        </p:grpSpPr>
        <p:sp>
          <p:nvSpPr>
            <p:cNvPr id="2" name="思想气泡: 云 1"/>
            <p:cNvSpPr/>
            <p:nvPr/>
          </p:nvSpPr>
          <p:spPr>
            <a:xfrm>
              <a:off x="124690" y="311728"/>
              <a:ext cx="4042063" cy="2005445"/>
            </a:xfrm>
            <a:prstGeom prst="cloudCallout">
              <a:avLst>
                <a:gd name="adj1" fmla="val -8764"/>
                <a:gd name="adj2" fmla="val 71102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6707" y="654782"/>
              <a:ext cx="3199102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读准字音，难读的字多读几遍。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48866" y="1343973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8147" y="2891575"/>
            <a:ext cx="10931236" cy="2070825"/>
            <a:chOff x="748147" y="2891575"/>
            <a:chExt cx="10931236" cy="2070825"/>
          </a:xfrm>
        </p:grpSpPr>
        <p:sp>
          <p:nvSpPr>
            <p:cNvPr id="3" name="文本框 2"/>
            <p:cNvSpPr txBox="1"/>
            <p:nvPr/>
          </p:nvSpPr>
          <p:spPr>
            <a:xfrm>
              <a:off x="748147" y="2922354"/>
              <a:ext cx="10931236" cy="2040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dirty="0"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  <a:r>
                <a:rPr lang="zh-CN" altLang="en-US" sz="3400" b="1" dirty="0"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群儿戏于</a:t>
              </a:r>
              <a:r>
                <a:rPr lang="zh-CN" altLang="en-US" sz="3400" b="1" dirty="0"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庭</a:t>
              </a:r>
              <a:r>
                <a:rPr lang="zh-CN" altLang="en-US" sz="3400" b="1" dirty="0"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34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一儿登 瓮，足跌没水中，众皆弃去。光持石击瓮破之，水迸，儿得活。</a:t>
              </a:r>
              <a:endParaRPr lang="zh-CN" altLang="en-US" sz="3400" b="1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33342" y="2891575"/>
              <a:ext cx="15153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0" dirty="0" err="1"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tíng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48866" y="1343973"/>
            <a:ext cx="60942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5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</a:t>
            </a:r>
            <a:br>
              <a:rPr lang="zh-CN" altLang="en-US" sz="2000" b="0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000" b="0" i="0" dirty="0">
              <a:solidFill>
                <a:srgbClr val="222222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8147" y="2922353"/>
            <a:ext cx="10931236" cy="2040047"/>
            <a:chOff x="748147" y="2922353"/>
            <a:chExt cx="10931236" cy="2040047"/>
          </a:xfrm>
        </p:grpSpPr>
        <p:sp>
          <p:nvSpPr>
            <p:cNvPr id="3" name="文本框 2"/>
            <p:cNvSpPr txBox="1"/>
            <p:nvPr/>
          </p:nvSpPr>
          <p:spPr>
            <a:xfrm>
              <a:off x="748147" y="2922354"/>
              <a:ext cx="10931236" cy="2040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dirty="0">
                  <a:solidFill>
                    <a:schemeClr val="bg1">
                      <a:lumMod val="75000"/>
                    </a:schemeClr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  <a:r>
                <a:rPr lang="zh-CN" altLang="en-US" sz="34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群儿戏于庭，</a:t>
              </a:r>
              <a:r>
                <a:rPr lang="zh-CN" altLang="en-US" sz="3400" b="1" dirty="0"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一儿</a:t>
              </a:r>
              <a:r>
                <a:rPr lang="zh-CN" altLang="en-US" sz="3400" b="1" dirty="0"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登 瓮</a:t>
              </a:r>
              <a:r>
                <a:rPr lang="zh-CN" altLang="en-US" sz="3400" b="1" dirty="0"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34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足跌没水中，众皆弃去。光持石击瓮破之，水迸，儿得活。</a:t>
              </a:r>
              <a:endParaRPr lang="zh-CN" altLang="en-US" sz="3400" b="1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25317" y="2922353"/>
              <a:ext cx="12650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err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dēng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922354"/>
              <a:ext cx="12650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err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wèng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20" y="1633711"/>
            <a:ext cx="3614885" cy="37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58" y="1633711"/>
            <a:ext cx="4018015" cy="37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294543" y="187161"/>
            <a:ext cx="1950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瓮</a:t>
            </a:r>
            <a:endParaRPr lang="zh-CN" altLang="en-US" sz="72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8886" y="5818271"/>
            <a:ext cx="609426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瓮：口小肚大的陶器</a:t>
            </a:r>
            <a:endParaRPr lang="zh-CN" altLang="en-US" sz="4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p="http://schemas.openxmlformats.org/presentationml/2006/main">
  <p:tag name="KSO_WPP_MARK_KEY" val="799592b4-5542-42ce-9f82-5be8630720b5"/>
  <p:tag name="COMMONDATA" val="eyJoZGlkIjoiNmY5YmUwYTg0MWFkZTQ0ODE1N2ZjMWE5YTg4YTk4OD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WPS 演示</Application>
  <PresentationFormat>宽屏</PresentationFormat>
  <Paragraphs>103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楷体</vt:lpstr>
      <vt:lpstr>等线</vt:lpstr>
      <vt:lpstr>微软雅黑</vt:lpstr>
      <vt:lpstr>Arial Unicode MS</vt:lpstr>
      <vt:lpstr>等线 Light</vt:lpstr>
      <vt:lpstr>Calibri</vt:lpstr>
      <vt:lpstr>华文楷体</vt:lpstr>
      <vt:lpstr>Calibri</vt:lpstr>
      <vt:lpstr>华康行书体W5</vt:lpstr>
      <vt:lpstr>喵喵喵</vt:lpstr>
      <vt:lpstr>如风似月行楷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孟雪 陈</dc:creator>
  <cp:lastModifiedBy>时光来复去</cp:lastModifiedBy>
  <cp:revision>11</cp:revision>
  <dcterms:created xsi:type="dcterms:W3CDTF">2022-11-17T14:18:00Z</dcterms:created>
  <dcterms:modified xsi:type="dcterms:W3CDTF">2022-11-21T01:47:36Z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1524FFE9BB8E1B74AA42766320843489</vt:lpwstr>
  </property>
  <property fmtid="{D5CDD505-2E9C-101B-9397-08002B2CF9AE}" pid="3" name="KSOProductBuildVer">
    <vt:lpwstr>2052-11.1.0.12763</vt:lpwstr>
  </property>
</Properties>
</file>