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50"/>
  </p:handoutMasterIdLst>
  <p:sldIdLst>
    <p:sldId id="256" r:id="rId3"/>
    <p:sldId id="31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377" r:id="rId14"/>
    <p:sldId id="320" r:id="rId15"/>
    <p:sldId id="319" r:id="rId16"/>
    <p:sldId id="265" r:id="rId17"/>
    <p:sldId id="266" r:id="rId18"/>
    <p:sldId id="267" r:id="rId19"/>
    <p:sldId id="270" r:id="rId20"/>
    <p:sldId id="324" r:id="rId21"/>
    <p:sldId id="323" r:id="rId22"/>
    <p:sldId id="271" r:id="rId23"/>
    <p:sldId id="326" r:id="rId24"/>
    <p:sldId id="273" r:id="rId25"/>
    <p:sldId id="358" r:id="rId26"/>
    <p:sldId id="374" r:id="rId27"/>
    <p:sldId id="375" r:id="rId28"/>
    <p:sldId id="274" r:id="rId29"/>
    <p:sldId id="359" r:id="rId30"/>
    <p:sldId id="362" r:id="rId31"/>
    <p:sldId id="365" r:id="rId32"/>
    <p:sldId id="330" r:id="rId33"/>
    <p:sldId id="370" r:id="rId34"/>
    <p:sldId id="360" r:id="rId35"/>
    <p:sldId id="363" r:id="rId36"/>
    <p:sldId id="366" r:id="rId37"/>
    <p:sldId id="372" r:id="rId38"/>
    <p:sldId id="371" r:id="rId39"/>
    <p:sldId id="361" r:id="rId40"/>
    <p:sldId id="367" r:id="rId41"/>
    <p:sldId id="368" r:id="rId42"/>
    <p:sldId id="275" r:id="rId43"/>
    <p:sldId id="373" r:id="rId44"/>
    <p:sldId id="369" r:id="rId45"/>
    <p:sldId id="376" r:id="rId46"/>
    <p:sldId id="276" r:id="rId47"/>
    <p:sldId id="277" r:id="rId48"/>
    <p:sldId id="301" r:id="rId4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华文楷体" panose="0201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华文楷体" panose="02010600040101010101" charset="-122"/>
              </a:defRPr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华文楷体" panose="0201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华文楷体" panose="02010600040101010101" charset="-122"/>
              </a:defRPr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华文楷体" panose="02010600040101010101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华文楷体" panose="02010600040101010101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华文楷体" panose="02010600040101010101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华文楷体" panose="02010600040101010101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华文楷体" panose="02010600040101010101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dt" idx="10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l"/>
            <a:endParaRPr lang="zh-CN" altLang="en-US" sz="1200">
              <a:solidFill>
                <a:srgbClr val="898989"/>
              </a:solidFill>
              <a:latin typeface="微软雅黑 Light" charset="-122"/>
              <a:ea typeface="微软雅黑 Light" charset="-122"/>
              <a:cs typeface="Calibri" panose="020F0502020204030204" pitchFamily="34" charset="0"/>
            </a:endParaRPr>
          </a:p>
        </p:txBody>
      </p:sp>
      <p:sp>
        <p:nvSpPr>
          <p:cNvPr id="8" name="文本框"/>
          <p:cNvSpPr>
            <a:spLocks noGrp="1"/>
          </p:cNvSpPr>
          <p:nvPr>
            <p:ph type="ftr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ctr"/>
            <a:endParaRPr lang="zh-CN" altLang="en-US" sz="1200">
              <a:solidFill>
                <a:srgbClr val="898989"/>
              </a:solidFill>
              <a:latin typeface="微软雅黑 Light" charset="-122"/>
              <a:ea typeface="微软雅黑 Light" charset="-122"/>
              <a:cs typeface="Calibri" panose="020F0502020204030204" pitchFamily="34" charset="0"/>
            </a:endParaRPr>
          </a:p>
        </p:txBody>
      </p:sp>
      <p:sp>
        <p:nvSpPr>
          <p:cNvPr id="9" name="文本框"/>
          <p:cNvSpPr>
            <a:spLocks noGrp="1"/>
          </p:cNvSpPr>
          <p:nvPr>
            <p:ph type="sldNum"/>
          </p:nvPr>
        </p:nvSpPr>
        <p:spPr>
          <a:xfrm>
            <a:off x="8610600" y="6356349"/>
            <a:ext cx="2743200" cy="36512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ctr" anchorCtr="0"/>
          <a:lstStyle/>
          <a:p>
            <a:pPr algn="r"/>
            <a:fld id="{CAD2D6BD-DE1B-4B5F-8B41-2702339687B9}" type="slidenum">
              <a:rPr lang="en-US" altLang="zh-CN" sz="1200" b="0" i="0" u="none" strike="noStrike" kern="1200" cap="none" spc="0" baseline="0">
                <a:solidFill>
                  <a:srgbClr val="898989"/>
                </a:solidFill>
                <a:latin typeface="微软雅黑 Light" charset="-122"/>
                <a:ea typeface="微软雅黑 Light" charset="-122"/>
                <a:cs typeface="Calibri" panose="020F0502020204030204" pitchFamily="34" charset="0"/>
              </a:rPr>
            </a:fld>
            <a:endParaRPr lang="zh-CN" altLang="en-US" sz="1200">
              <a:solidFill>
                <a:srgbClr val="898989"/>
              </a:solidFill>
              <a:latin typeface="微软雅黑 Light" charset="-122"/>
              <a:ea typeface="微软雅黑 Light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>
            <a:alphaModFix amt="1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openxmlformats.org/officeDocument/2006/relationships/image" Target="../media/image9.jpe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1.xml"/><Relationship Id="rId2" Type="http://schemas.openxmlformats.org/officeDocument/2006/relationships/image" Target="../media/image15.jpeg"/><Relationship Id="rId1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4.xml"/><Relationship Id="rId3" Type="http://schemas.openxmlformats.org/officeDocument/2006/relationships/slide" Target="slide32.xml"/><Relationship Id="rId2" Type="http://schemas.openxmlformats.org/officeDocument/2006/relationships/slide" Target="slide27.xml"/><Relationship Id="rId1" Type="http://schemas.openxmlformats.org/officeDocument/2006/relationships/slide" Target="slide3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6.xml"/><Relationship Id="rId2" Type="http://schemas.openxmlformats.org/officeDocument/2006/relationships/image" Target="../media/image16.GIF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8.xml"/><Relationship Id="rId2" Type="http://schemas.openxmlformats.org/officeDocument/2006/relationships/slide" Target="slide26.xml"/><Relationship Id="rId1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2.xml"/><Relationship Id="rId2" Type="http://schemas.openxmlformats.org/officeDocument/2006/relationships/slide" Target="slide26.xml"/><Relationship Id="rId1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image" Target="../media/image18.GIF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6.xml"/><Relationship Id="rId1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37.xml"/><Relationship Id="rId2" Type="http://schemas.openxmlformats.org/officeDocument/2006/relationships/slide" Target="slide26.xml"/><Relationship Id="rId1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41.xml"/><Relationship Id="rId2" Type="http://schemas.openxmlformats.org/officeDocument/2006/relationships/image" Target="../media/image6.png"/><Relationship Id="rId1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fengmian"/>
          <p:cNvPicPr>
            <a:picLocks noChangeAspect="1"/>
          </p:cNvPicPr>
          <p:nvPr/>
        </p:nvPicPr>
        <p:blipFill>
          <a:blip r:embed="rId1"/>
          <a:srcRect l="15461" t="7694" b="32102"/>
          <a:stretch>
            <a:fillRect/>
          </a:stretch>
        </p:blipFill>
        <p:spPr>
          <a:xfrm>
            <a:off x="-60960" y="-13970"/>
            <a:ext cx="12387580" cy="686308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668780" y="1494155"/>
            <a:ext cx="8167370" cy="14452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zh-CN" sz="8800" b="1">
                <a:ln w="19050" cmpd="sng">
                  <a:gradFill>
                    <a:gsLst>
                      <a:gs pos="30000">
                        <a:srgbClr val="DBEEC0"/>
                      </a:gs>
                      <a:gs pos="22000">
                        <a:srgbClr val="2F8B93">
                          <a:alpha val="100000"/>
                        </a:srgbClr>
                      </a:gs>
                      <a:gs pos="63000">
                        <a:srgbClr val="3088B5"/>
                      </a:gs>
                      <a:gs pos="81000">
                        <a:srgbClr val="2D8E70"/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50800">
                    <a:srgbClr val="C5E499">
                      <a:alpha val="49000"/>
                    </a:srgbClr>
                  </a:glow>
                </a:effectLst>
                <a:latin typeface="楷体" panose="02010609060101010101" charset="-122"/>
                <a:ea typeface="楷体" panose="02010609060101010101" charset="-122"/>
              </a:rPr>
              <a:t>植物妈妈有办法</a:t>
            </a:r>
            <a:endParaRPr lang="zh-CN" altLang="zh-CN" sz="8800" b="1">
              <a:ln w="19050" cmpd="sng">
                <a:gradFill>
                  <a:gsLst>
                    <a:gs pos="30000">
                      <a:srgbClr val="DBEEC0"/>
                    </a:gs>
                    <a:gs pos="22000">
                      <a:srgbClr val="2F8B93">
                        <a:alpha val="100000"/>
                      </a:srgbClr>
                    </a:gs>
                    <a:gs pos="63000">
                      <a:srgbClr val="3088B5"/>
                    </a:gs>
                    <a:gs pos="81000">
                      <a:srgbClr val="2D8E70"/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50800">
                  <a:srgbClr val="C5E499">
                    <a:alpha val="49000"/>
                  </a:srgbClr>
                </a:glo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22145" y="869950"/>
            <a:ext cx="79216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</a:rPr>
              <a:t>zhí  wù  mā   ma  yǒu bàn  fǎ</a:t>
            </a:r>
            <a:endParaRPr lang="en-US" altLang="zh-CN" sz="4000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19705" y="1721485"/>
            <a:ext cx="6751955" cy="3507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苍耳妈妈有个好办法，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她给孩子穿上带刺的</a:t>
            </a:r>
            <a:r>
              <a:rPr lang="zh-CN" altLang="en-US" sz="4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铠甲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 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只要挂住动物的皮毛，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孩子们就能去田野、山洼。</a:t>
            </a:r>
            <a:r>
              <a:rPr lang="zh-CN" altLang="en-US">
                <a:sym typeface="+mn-ea"/>
              </a:rPr>
              <a:t>　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5565" y="5683250"/>
            <a:ext cx="12374880" cy="12604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4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铠甲：</a:t>
            </a:r>
            <a:r>
              <a:rPr lang="zh-CN" altLang="en-US" sz="4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古代战衣，上面缀有金属薄片，可以保护身体。</a:t>
            </a:r>
            <a:endParaRPr lang="zh-CN" altLang="en-US" sz="3600"/>
          </a:p>
          <a:p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 descr="kj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1350" y="76835"/>
            <a:ext cx="5212080" cy="51777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" name="图片 2" descr="ce"/>
          <p:cNvPicPr>
            <a:picLocks noChangeAspect="1"/>
          </p:cNvPicPr>
          <p:nvPr/>
        </p:nvPicPr>
        <p:blipFill>
          <a:blip r:embed="rId1"/>
          <a:srcRect l="38885" r="13332"/>
          <a:stretch>
            <a:fillRect/>
          </a:stretch>
        </p:blipFill>
        <p:spPr>
          <a:xfrm>
            <a:off x="1530350" y="581025"/>
            <a:ext cx="3429000" cy="448564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2369820" y="5502910"/>
            <a:ext cx="17157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latin typeface="楷体" panose="02010609060101010101" charset="-122"/>
                <a:ea typeface="楷体" panose="02010609060101010101" charset="-122"/>
                <a:sym typeface="+mn-ea"/>
              </a:rPr>
              <a:t>苍耳</a:t>
            </a:r>
            <a:endParaRPr lang="zh-CN" altLang="en-US" sz="5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46035" y="5502910"/>
            <a:ext cx="17157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latin typeface="楷体" panose="02010609060101010101" charset="-122"/>
                <a:ea typeface="楷体" panose="02010609060101010101" charset="-122"/>
              </a:rPr>
              <a:t>铠甲</a:t>
            </a:r>
            <a:endParaRPr lang="zh-CN" altLang="en-US" sz="54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 descr="k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581025"/>
            <a:ext cx="4504055" cy="44748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509905" y="418465"/>
            <a:ext cx="3189605" cy="3543300"/>
            <a:chOff x="3510794" y="523245"/>
            <a:chExt cx="4400759" cy="4770264"/>
          </a:xfrm>
        </p:grpSpPr>
        <p:sp>
          <p:nvSpPr>
            <p:cNvPr id="66" name="矩形"/>
            <p:cNvSpPr/>
            <p:nvPr/>
          </p:nvSpPr>
          <p:spPr>
            <a:xfrm>
              <a:off x="368341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552123" y="337032"/>
            <a:ext cx="3663602" cy="35845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270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它</a:t>
            </a:r>
            <a:endParaRPr lang="zh-CN" altLang="en-US" sz="2270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3" name="组合"/>
          <p:cNvGrpSpPr/>
          <p:nvPr/>
        </p:nvGrpSpPr>
        <p:grpSpPr>
          <a:xfrm>
            <a:off x="8181340" y="370205"/>
            <a:ext cx="3213735" cy="3608705"/>
            <a:chOff x="3510794" y="523245"/>
            <a:chExt cx="4228139" cy="4770264"/>
          </a:xfrm>
        </p:grpSpPr>
        <p:sp>
          <p:nvSpPr>
            <p:cNvPr id="4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" name="矩形"/>
          <p:cNvSpPr/>
          <p:nvPr/>
        </p:nvSpPr>
        <p:spPr>
          <a:xfrm>
            <a:off x="8223250" y="405765"/>
            <a:ext cx="2893060" cy="358457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270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她</a:t>
            </a:r>
            <a:endParaRPr lang="zh-CN" altLang="en-US" sz="2270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1635" y="4025900"/>
            <a:ext cx="109010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蒲公英妈妈准备了降落伞，把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它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送给自己的娃娃。</a:t>
            </a:r>
            <a:endParaRPr lang="zh-CN" altLang="en-US" sz="3200"/>
          </a:p>
        </p:txBody>
      </p:sp>
      <p:sp>
        <p:nvSpPr>
          <p:cNvPr id="10" name="文本框 9"/>
          <p:cNvSpPr txBox="1"/>
          <p:nvPr/>
        </p:nvSpPr>
        <p:spPr>
          <a:xfrm>
            <a:off x="381635" y="5632450"/>
            <a:ext cx="93129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苍耳妈妈有个好办法，</a:t>
            </a:r>
            <a:r>
              <a:rPr lang="zh-CN" alt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她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给孩子穿上带刺的铠甲。</a:t>
            </a:r>
            <a:endParaRPr lang="zh-CN" altLang="en-US" sz="3200"/>
          </a:p>
        </p:txBody>
      </p:sp>
      <p:sp>
        <p:nvSpPr>
          <p:cNvPr id="12" name="椭圆形标注 11"/>
          <p:cNvSpPr/>
          <p:nvPr/>
        </p:nvSpPr>
        <p:spPr>
          <a:xfrm>
            <a:off x="5459730" y="3134360"/>
            <a:ext cx="1419860" cy="1143000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460365" y="3430905"/>
            <a:ext cx="14192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降落伞</a:t>
            </a:r>
            <a:endParaRPr lang="zh-CN" altLang="en-US" sz="3200"/>
          </a:p>
        </p:txBody>
      </p:sp>
      <p:sp>
        <p:nvSpPr>
          <p:cNvPr id="14" name="椭圆形标注 13"/>
          <p:cNvSpPr/>
          <p:nvPr/>
        </p:nvSpPr>
        <p:spPr>
          <a:xfrm>
            <a:off x="4424045" y="4868545"/>
            <a:ext cx="1821815" cy="1143000"/>
          </a:xfrm>
          <a:prstGeom prst="wedgeEllipseCallo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424680" y="5227955"/>
            <a:ext cx="19691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苍耳妈妈</a:t>
            </a:r>
            <a:endParaRPr lang="zh-CN" altLang="en-US" sz="32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3" grpId="0" bldLvl="0" animBg="1"/>
      <p:bldP spid="7" grpId="0" animBg="1"/>
      <p:bldP spid="9" grpId="0"/>
      <p:bldP spid="12" grpId="0" bldLvl="0" animBg="1"/>
      <p:bldP spid="13" grpId="0"/>
      <p:bldP spid="10" grpId="0"/>
      <p:bldP spid="15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w"/>
          <p:cNvPicPr>
            <a:picLocks noChangeAspect="1"/>
          </p:cNvPicPr>
          <p:nvPr/>
        </p:nvPicPr>
        <p:blipFill>
          <a:blip r:embed="rId1"/>
          <a:srcRect l="21901" t="15033" r="8266" b="10503"/>
          <a:stretch>
            <a:fillRect/>
          </a:stretch>
        </p:blipFill>
        <p:spPr>
          <a:xfrm>
            <a:off x="2439035" y="250825"/>
            <a:ext cx="7313295" cy="514667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5153025" y="5397500"/>
            <a:ext cx="18853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>
                <a:latin typeface="楷体" panose="02010609060101010101" charset="-122"/>
                <a:ea typeface="楷体" panose="02010609060101010101" charset="-122"/>
              </a:rPr>
              <a:t>山洼</a:t>
            </a:r>
            <a:endParaRPr lang="zh-CN" altLang="en-US" sz="60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1820" y="1449070"/>
            <a:ext cx="59283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豌豆妈妈更有办法，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她让豆荚晒在太阳底下。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啪的一声，豆荚炸开，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孩子们就蹦着跳着离开妈妈。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dj"/>
          <p:cNvPicPr>
            <a:picLocks noChangeAspect="1"/>
          </p:cNvPicPr>
          <p:nvPr/>
        </p:nvPicPr>
        <p:blipFill>
          <a:blip r:embed="rId1"/>
          <a:srcRect l="8335" r="8885"/>
          <a:stretch>
            <a:fillRect/>
          </a:stretch>
        </p:blipFill>
        <p:spPr>
          <a:xfrm>
            <a:off x="753110" y="252095"/>
            <a:ext cx="4653280" cy="56222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896475" y="1037590"/>
            <a:ext cx="18973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latin typeface="楷体" panose="02010609060101010101" charset="-122"/>
                <a:ea typeface="楷体" panose="02010609060101010101" charset="-122"/>
              </a:rPr>
              <a:t>豆荚</a:t>
            </a:r>
            <a:endParaRPr lang="zh-CN" altLang="en-US" sz="60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23307"/>
          <a:stretch>
            <a:fillRect/>
          </a:stretch>
        </p:blipFill>
        <p:spPr>
          <a:xfrm>
            <a:off x="5960745" y="3034665"/>
            <a:ext cx="4761865" cy="27387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96390" y="5773420"/>
            <a:ext cx="3810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6000">
                <a:latin typeface="楷体" panose="02010609060101010101" charset="-122"/>
                <a:ea typeface="楷体" panose="02010609060101010101" charset="-122"/>
              </a:rPr>
              <a:t>豌豆</a:t>
            </a:r>
            <a:endParaRPr lang="zh-CN" altLang="zh-CN" sz="60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35" y="313690"/>
            <a:ext cx="3862705" cy="258635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02840" y="1449705"/>
            <a:ext cx="66884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植物妈妈的办法很多很多，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不信你就仔细观察。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那里有许许多多的知识，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粗心的小朋友却得不到它。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654935" y="3646805"/>
            <a:ext cx="829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得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61130" y="2127885"/>
            <a:ext cx="48628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</a:rPr>
              <a:t>dé  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得分  得意</a:t>
            </a:r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</a:rPr>
              <a:t> </a:t>
            </a:r>
            <a:endParaRPr lang="en-US" altLang="zh-CN" sz="40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0175" y="3646805"/>
            <a:ext cx="4198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</a:rPr>
              <a:t>děi 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非得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36725" y="581660"/>
            <a:ext cx="1748155" cy="70675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多音字</a:t>
            </a:r>
            <a:endParaRPr lang="zh-CN" altLang="zh-CN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 descr="wd"/>
          <p:cNvPicPr>
            <a:picLocks noChangeAspect="1"/>
          </p:cNvPicPr>
          <p:nvPr/>
        </p:nvPicPr>
        <p:blipFill>
          <a:blip r:embed="rId1"/>
          <a:srcRect r="80406" b="69523"/>
          <a:stretch>
            <a:fillRect/>
          </a:stretch>
        </p:blipFill>
        <p:spPr>
          <a:xfrm>
            <a:off x="26670" y="5715"/>
            <a:ext cx="1574165" cy="15741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940175" y="5084445"/>
            <a:ext cx="4198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华文楷体" panose="02010600040101010101" charset="-122"/>
                <a:ea typeface="华文楷体" panose="02010600040101010101" charset="-122"/>
              </a:rPr>
              <a:t>de  </a:t>
            </a:r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飞得高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3545205" y="2507615"/>
            <a:ext cx="147955" cy="29845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1695329" y="464190"/>
            <a:ext cx="4228139" cy="4770264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1777038" y="486892"/>
            <a:ext cx="3663602" cy="51390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80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知</a:t>
            </a:r>
            <a:endParaRPr lang="zh-CN" altLang="en-US" sz="3280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3" name="组合"/>
          <p:cNvGrpSpPr/>
          <p:nvPr/>
        </p:nvGrpSpPr>
        <p:grpSpPr>
          <a:xfrm>
            <a:off x="5914269" y="464190"/>
            <a:ext cx="4228139" cy="4770264"/>
            <a:chOff x="3510794" y="523245"/>
            <a:chExt cx="4228139" cy="4770264"/>
          </a:xfrm>
        </p:grpSpPr>
        <p:sp>
          <p:nvSpPr>
            <p:cNvPr id="4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" name="矩形"/>
          <p:cNvSpPr/>
          <p:nvPr/>
        </p:nvSpPr>
        <p:spPr>
          <a:xfrm>
            <a:off x="5853738" y="389737"/>
            <a:ext cx="3663602" cy="51390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80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识</a:t>
            </a:r>
            <a:endParaRPr lang="zh-CN" altLang="en-US" sz="3280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25320" y="5626100"/>
            <a:ext cx="3768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无知 知心 知己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54115" y="5640705"/>
            <a:ext cx="3888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识字  共识  学识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3" grpId="0" bldLvl="0" animBg="1"/>
      <p:bldP spid="7" grpId="0" animBg="1"/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049780" y="523240"/>
            <a:ext cx="4881880" cy="4770120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160270" y="588010"/>
            <a:ext cx="4123690" cy="51390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8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法</a:t>
            </a:r>
            <a:endParaRPr lang="zh-CN" altLang="en-US" sz="328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372350" y="1335405"/>
            <a:ext cx="194500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办法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书法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看法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36725" y="581660"/>
            <a:ext cx="3906520" cy="70675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想一想，填一填。</a:t>
            </a:r>
            <a:endParaRPr lang="zh-CN" altLang="zh-CN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 descr="wd"/>
          <p:cNvPicPr>
            <a:picLocks noChangeAspect="1"/>
          </p:cNvPicPr>
          <p:nvPr/>
        </p:nvPicPr>
        <p:blipFill>
          <a:blip r:embed="rId1"/>
          <a:srcRect r="80406" b="69523"/>
          <a:stretch>
            <a:fillRect/>
          </a:stretch>
        </p:blipFill>
        <p:spPr>
          <a:xfrm>
            <a:off x="26670" y="5715"/>
            <a:ext cx="1574165" cy="15741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625" y="3564890"/>
            <a:ext cx="121119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2.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我知道蒲公英娃娃旅行离不开（  ）。苍耳娃娃旅行离不开（     ）。豌豆娃娃旅行离不开（     ）。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3670" y="1769745"/>
            <a:ext cx="120053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1.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课文写了（         ）、（       ）和（       ）送孩子旅行的三种办法。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717925" y="1984375"/>
            <a:ext cx="25361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蒲公英妈妈</a:t>
            </a:r>
            <a:endParaRPr lang="en-US" altLang="zh-CN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34225" y="1999615"/>
            <a:ext cx="20770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苍耳妈妈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93960" y="1984375"/>
            <a:ext cx="21996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豌豆妈妈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14945" y="3812540"/>
            <a:ext cx="549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风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15490" y="4624070"/>
            <a:ext cx="1184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动物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19490" y="4624705"/>
            <a:ext cx="1184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太阳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fengmian"/>
          <p:cNvPicPr>
            <a:picLocks noChangeAspect="1"/>
          </p:cNvPicPr>
          <p:nvPr/>
        </p:nvPicPr>
        <p:blipFill>
          <a:blip r:embed="rId1"/>
          <a:srcRect t="7694" b="32102"/>
          <a:stretch>
            <a:fillRect/>
          </a:stretch>
        </p:blipFill>
        <p:spPr>
          <a:xfrm>
            <a:off x="512445" y="1313180"/>
            <a:ext cx="10581005" cy="462597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18945" y="60325"/>
            <a:ext cx="8167370" cy="14452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zh-CN" sz="8800" b="1">
                <a:ln w="19050" cmpd="sng">
                  <a:gradFill>
                    <a:gsLst>
                      <a:gs pos="30000">
                        <a:srgbClr val="DBEEC0"/>
                      </a:gs>
                      <a:gs pos="22000">
                        <a:srgbClr val="2F8B93">
                          <a:alpha val="100000"/>
                        </a:srgbClr>
                      </a:gs>
                      <a:gs pos="63000">
                        <a:srgbClr val="3088B5"/>
                      </a:gs>
                      <a:gs pos="81000">
                        <a:srgbClr val="2D8E70"/>
                      </a:gs>
                    </a:gsLst>
                    <a:lin ang="5400000"/>
                  </a:gradFill>
                  <a:prstDash val="solid"/>
                </a:ln>
                <a:blipFill>
                  <a:blip r:embed="rId2">
                    <a:alphaModFix amt="80000"/>
                  </a:blip>
                  <a:tile tx="0" ty="0" sx="82000" sy="72000" flip="none" algn="bl"/>
                </a:blipFill>
                <a:effectLst>
                  <a:glow rad="50800">
                    <a:srgbClr val="C5E499">
                      <a:alpha val="49000"/>
                    </a:srgbClr>
                  </a:glow>
                </a:effectLst>
                <a:latin typeface="楷体" panose="02010609060101010101" charset="-122"/>
                <a:ea typeface="楷体" panose="02010609060101010101" charset="-122"/>
              </a:rPr>
              <a:t>植物妈妈有办法</a:t>
            </a:r>
            <a:endParaRPr lang="zh-CN" altLang="zh-CN" sz="8800" b="1">
              <a:ln w="19050" cmpd="sng">
                <a:gradFill>
                  <a:gsLst>
                    <a:gs pos="30000">
                      <a:srgbClr val="DBEEC0"/>
                    </a:gs>
                    <a:gs pos="22000">
                      <a:srgbClr val="2F8B93">
                        <a:alpha val="100000"/>
                      </a:srgbClr>
                    </a:gs>
                    <a:gs pos="63000">
                      <a:srgbClr val="3088B5"/>
                    </a:gs>
                    <a:gs pos="81000">
                      <a:srgbClr val="2D8E70"/>
                    </a:gs>
                  </a:gsLst>
                  <a:lin ang="5400000"/>
                </a:gradFill>
                <a:prstDash val="solid"/>
              </a:ln>
              <a:blipFill>
                <a:blip r:embed="rId2">
                  <a:alphaModFix amt="80000"/>
                </a:blip>
                <a:tile tx="0" ty="0" sx="82000" sy="72000" flip="none" algn="bl"/>
              </a:blipFill>
              <a:effectLst>
                <a:glow rad="50800">
                  <a:srgbClr val="C5E499">
                    <a:alpha val="49000"/>
                  </a:srgbClr>
                </a:glo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20540" y="5939155"/>
            <a:ext cx="26035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第二课时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gy11"/>
          <p:cNvPicPr>
            <a:picLocks noChangeAspect="1"/>
          </p:cNvPicPr>
          <p:nvPr/>
        </p:nvPicPr>
        <p:blipFill>
          <a:blip r:embed="rId1"/>
          <a:srcRect l="4754" r="40317" b="5448"/>
          <a:stretch>
            <a:fillRect/>
          </a:stretch>
        </p:blipFill>
        <p:spPr>
          <a:xfrm>
            <a:off x="229870" y="213360"/>
            <a:ext cx="3485515" cy="411035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3" name="图片 2" descr="ce"/>
          <p:cNvPicPr>
            <a:picLocks noChangeAspect="1"/>
          </p:cNvPicPr>
          <p:nvPr/>
        </p:nvPicPr>
        <p:blipFill>
          <a:blip r:embed="rId2"/>
          <a:srcRect l="38885" r="13332" b="6880"/>
          <a:stretch>
            <a:fillRect/>
          </a:stretch>
        </p:blipFill>
        <p:spPr>
          <a:xfrm>
            <a:off x="4057650" y="213360"/>
            <a:ext cx="3429000" cy="417703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图片 4" descr="wdj"/>
          <p:cNvPicPr>
            <a:picLocks noChangeAspect="1"/>
          </p:cNvPicPr>
          <p:nvPr/>
        </p:nvPicPr>
        <p:blipFill>
          <a:blip r:embed="rId3"/>
          <a:srcRect l="9454" r="8885"/>
          <a:stretch>
            <a:fillRect/>
          </a:stretch>
        </p:blipFill>
        <p:spPr>
          <a:xfrm>
            <a:off x="8095615" y="213360"/>
            <a:ext cx="3429000" cy="419925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5147310" y="5539105"/>
            <a:ext cx="1249680" cy="70675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豌豆</a:t>
            </a:r>
            <a:endParaRPr lang="zh-CN" altLang="zh-CN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35720" y="5539105"/>
            <a:ext cx="1748155" cy="70675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蒲公英</a:t>
            </a:r>
            <a:endParaRPr lang="zh-CN" altLang="zh-CN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75715" y="5539105"/>
            <a:ext cx="1393190" cy="70675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苍耳</a:t>
            </a:r>
            <a:endParaRPr lang="zh-CN" altLang="zh-CN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cxnSp>
        <p:nvCxnSpPr>
          <p:cNvPr id="9" name="直接连接符 8"/>
          <p:cNvCxnSpPr>
            <a:stCxn id="8" idx="0"/>
          </p:cNvCxnSpPr>
          <p:nvPr/>
        </p:nvCxnSpPr>
        <p:spPr>
          <a:xfrm flipV="1">
            <a:off x="1972310" y="4424680"/>
            <a:ext cx="3577590" cy="11144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823585" y="4448175"/>
            <a:ext cx="3782695" cy="10909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endCxn id="7" idx="0"/>
          </p:cNvCxnSpPr>
          <p:nvPr/>
        </p:nvCxnSpPr>
        <p:spPr>
          <a:xfrm>
            <a:off x="1731010" y="4377055"/>
            <a:ext cx="8079105" cy="1162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40380" y="607695"/>
            <a:ext cx="64998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孩子如果已经长大，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就得告别妈妈，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四海为家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牛马有脚，鸟有翅膀，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植物旅行又用什么办法？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1585" y="4708525"/>
            <a:ext cx="8288020" cy="64516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想一想：</a:t>
            </a:r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这句话中的“孩子”说的是谁？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6" name="图片 5" descr="wd"/>
          <p:cNvPicPr>
            <a:picLocks noChangeAspect="1"/>
          </p:cNvPicPr>
          <p:nvPr/>
        </p:nvPicPr>
        <p:blipFill>
          <a:blip r:embed="rId1"/>
          <a:srcRect r="80406" b="69523"/>
          <a:stretch>
            <a:fillRect/>
          </a:stretch>
        </p:blipFill>
        <p:spPr>
          <a:xfrm>
            <a:off x="77470" y="4179570"/>
            <a:ext cx="1174115" cy="1174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52725" y="5551805"/>
            <a:ext cx="5286375" cy="64516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植物妈妈的孩子：小种子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7045325" y="607060"/>
            <a:ext cx="4636770" cy="945515"/>
          </a:xfrm>
          <a:prstGeom prst="wedgeEllipseCallout">
            <a:avLst>
              <a:gd name="adj1" fmla="val -45371"/>
              <a:gd name="adj2" fmla="val 6967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045325" y="842645"/>
            <a:ext cx="4481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文楷体" panose="02010600040101010101" charset="-122"/>
                <a:ea typeface="华文楷体" panose="02010600040101010101" charset="-122"/>
              </a:rPr>
              <a:t>指什么地方都可以当作自己的家</a:t>
            </a:r>
            <a:endParaRPr lang="zh-CN" altLang="en-US" sz="2400"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5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044" y="523245"/>
            <a:ext cx="4228139" cy="4770264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618413" y="763117"/>
            <a:ext cx="3663602" cy="4292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73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如</a:t>
            </a:r>
            <a:endParaRPr lang="zh-CN" altLang="en-US" sz="273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372350" y="1335405"/>
            <a:ext cx="248983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如果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如同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胆小如鼠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044" y="523245"/>
            <a:ext cx="4228139" cy="4770264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600633" y="773912"/>
            <a:ext cx="3663602" cy="4292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73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脚</a:t>
            </a:r>
            <a:endParaRPr lang="zh-CN" altLang="en-US" sz="273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372350" y="1335405"/>
            <a:ext cx="248983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手脚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脚心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山脚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560" y="974090"/>
            <a:ext cx="121202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自由读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2-4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自然段，划出你喜欢的植物妈妈传播小种子的方法，读给同伴听。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>
            <a:hlinkClick r:id="rId1" action="ppaction://hlinksldjump"/>
          </p:cNvPr>
          <p:cNvSpPr txBox="1"/>
          <p:nvPr/>
        </p:nvSpPr>
        <p:spPr>
          <a:xfrm>
            <a:off x="5147310" y="5539105"/>
            <a:ext cx="1249680" cy="70675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豌豆</a:t>
            </a:r>
            <a:endParaRPr lang="zh-CN" altLang="zh-CN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文本框 6">
            <a:hlinkClick r:id="rId2" action="ppaction://hlinksldjump"/>
          </p:cNvPr>
          <p:cNvSpPr txBox="1"/>
          <p:nvPr/>
        </p:nvSpPr>
        <p:spPr>
          <a:xfrm>
            <a:off x="4898390" y="3333115"/>
            <a:ext cx="1748155" cy="70675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蒲公英</a:t>
            </a:r>
            <a:endParaRPr lang="zh-CN" altLang="zh-CN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>
            <a:hlinkClick r:id="rId3" action="ppaction://hlinksldjump"/>
          </p:cNvPr>
          <p:cNvSpPr txBox="1"/>
          <p:nvPr/>
        </p:nvSpPr>
        <p:spPr>
          <a:xfrm>
            <a:off x="5075555" y="4352925"/>
            <a:ext cx="1393190" cy="70675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zh-CN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苍耳</a:t>
            </a:r>
            <a:endParaRPr lang="zh-CN" altLang="zh-CN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55895" y="1721485"/>
            <a:ext cx="62236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蒲公英妈妈准备了降落伞，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把它送给自己的娃娃。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只要有风轻轻吹过，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孩子们就乘着风纷纷出发。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pgy11"/>
          <p:cNvPicPr>
            <a:picLocks noChangeAspect="1"/>
          </p:cNvPicPr>
          <p:nvPr/>
        </p:nvPicPr>
        <p:blipFill>
          <a:blip r:embed="rId1"/>
          <a:srcRect l="4754" r="40317" b="5448"/>
          <a:stretch>
            <a:fillRect/>
          </a:stretch>
        </p:blipFill>
        <p:spPr>
          <a:xfrm>
            <a:off x="287020" y="637540"/>
            <a:ext cx="4733925" cy="558292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96315" y="1297940"/>
            <a:ext cx="98431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只要有风</a:t>
            </a:r>
            <a:r>
              <a:rPr lang="zh-CN" altLang="en-US" sz="36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轻轻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吹过，孩子们就乘着风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纷纷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出发。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</a:rPr>
              <a:t>只要有风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轻轻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</a:rPr>
              <a:t>吹过，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孩子们就乘着风出发。</a:t>
            </a:r>
            <a:endParaRPr lang="zh-CN" altLang="en-US" sz="3600"/>
          </a:p>
        </p:txBody>
      </p:sp>
      <p:pic>
        <p:nvPicPr>
          <p:cNvPr id="6" name="图片 5" descr="wd"/>
          <p:cNvPicPr>
            <a:picLocks noChangeAspect="1"/>
          </p:cNvPicPr>
          <p:nvPr/>
        </p:nvPicPr>
        <p:blipFill>
          <a:blip r:embed="rId1"/>
          <a:srcRect r="80406" b="69523"/>
          <a:stretch>
            <a:fillRect/>
          </a:stretch>
        </p:blipFill>
        <p:spPr>
          <a:xfrm>
            <a:off x="53975" y="123825"/>
            <a:ext cx="1174115" cy="1174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28090" y="387985"/>
            <a:ext cx="1609725" cy="64516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比一比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d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0" y="3283585"/>
            <a:ext cx="3990975" cy="29933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031740" y="4175760"/>
            <a:ext cx="70415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    ）纷纷（             ）。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" name="图片 5" descr="wd"/>
          <p:cNvPicPr>
            <a:picLocks noChangeAspect="1"/>
          </p:cNvPicPr>
          <p:nvPr/>
        </p:nvPicPr>
        <p:blipFill>
          <a:blip r:embed="rId1"/>
          <a:srcRect r="80406" b="69523"/>
          <a:stretch>
            <a:fillRect/>
          </a:stretch>
        </p:blipFill>
        <p:spPr>
          <a:xfrm>
            <a:off x="53975" y="123825"/>
            <a:ext cx="1174115" cy="1174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28090" y="387985"/>
            <a:ext cx="1609725" cy="64516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想一想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2680" y="1103630"/>
            <a:ext cx="57156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如果，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我就是蒲公英娃娃，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我想乘着风出发去（   ），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（                   ）。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26300" y="2408555"/>
            <a:ext cx="4217035" cy="110680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6600" b="1">
                <a:ln w="25400">
                  <a:solidFill>
                    <a:srgbClr val="861E1D">
                      <a:alpha val="94000"/>
                    </a:srgbClr>
                  </a:solidFill>
                  <a:prstDash val="solid"/>
                </a:ln>
                <a:gradFill>
                  <a:gsLst>
                    <a:gs pos="0">
                      <a:srgbClr val="FFF9BB"/>
                    </a:gs>
                    <a:gs pos="64000">
                      <a:srgbClr val="FCE95F"/>
                    </a:gs>
                    <a:gs pos="100000">
                      <a:srgbClr val="F8AD1C"/>
                    </a:gs>
                  </a:gsLst>
                  <a:lin ang="5400000"/>
                </a:gradFill>
                <a:effectLst>
                  <a:outerShdw blurRad="177800" dist="12700" dir="10200000" sx="102000" sy="102000" algn="bl" rotWithShape="0">
                    <a:srgbClr val="480F08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四海为家</a:t>
            </a:r>
            <a:endParaRPr lang="zh-CN" altLang="en-US" sz="6600" b="1">
              <a:ln w="25400">
                <a:solidFill>
                  <a:srgbClr val="861E1D">
                    <a:alpha val="94000"/>
                  </a:srgbClr>
                </a:solidFill>
                <a:prstDash val="solid"/>
              </a:ln>
              <a:gradFill>
                <a:gsLst>
                  <a:gs pos="0">
                    <a:srgbClr val="FFF9BB"/>
                  </a:gs>
                  <a:gs pos="64000">
                    <a:srgbClr val="FCE95F"/>
                  </a:gs>
                  <a:gs pos="100000">
                    <a:srgbClr val="F8AD1C"/>
                  </a:gs>
                </a:gsLst>
                <a:lin ang="5400000"/>
              </a:gradFill>
              <a:effectLst>
                <a:outerShdw blurRad="177800" dist="12700" dir="10200000" sx="102000" sy="102000" algn="bl" rotWithShape="0">
                  <a:srgbClr val="480F08"/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62050" y="4899025"/>
            <a:ext cx="996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蒲公英娃娃会感谢谁给他准备奇妙的旅行？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38045" y="5828030"/>
            <a:ext cx="2534920" cy="64516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蒲公英妈妈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16040" y="5828030"/>
            <a:ext cx="1609725" cy="64516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3565" y="2540"/>
            <a:ext cx="5313680" cy="685228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7" name="3植物妈妈有办法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20805" y="6212205"/>
            <a:ext cx="619125" cy="619125"/>
          </a:xfrm>
          <a:prstGeom prst="rect">
            <a:avLst/>
          </a:prstGeom>
        </p:spPr>
      </p:pic>
      <p:pic>
        <p:nvPicPr>
          <p:cNvPr id="2" name="图片 1" descr="无标题"/>
          <p:cNvPicPr>
            <a:picLocks noChangeAspect="1"/>
          </p:cNvPicPr>
          <p:nvPr/>
        </p:nvPicPr>
        <p:blipFill>
          <a:blip r:embed="rId5"/>
          <a:srcRect r="46153"/>
          <a:stretch>
            <a:fillRect/>
          </a:stretch>
        </p:blipFill>
        <p:spPr>
          <a:xfrm>
            <a:off x="6263005" y="2540"/>
            <a:ext cx="5257800" cy="6878320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57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044" y="523245"/>
            <a:ext cx="4228139" cy="4770264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619048" y="773912"/>
            <a:ext cx="3663602" cy="4292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73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娃</a:t>
            </a:r>
            <a:endParaRPr lang="zh-CN" altLang="en-US" sz="273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372350" y="1335405"/>
            <a:ext cx="248983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娃娃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女娃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男娃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55895" y="1721485"/>
            <a:ext cx="62236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蒲公英妈妈准备了降落伞，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把它送给自己的娃娃。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只要有风轻轻吹过，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孩子们就乘着风纷纷出发。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pgy11"/>
          <p:cNvPicPr>
            <a:picLocks noChangeAspect="1"/>
          </p:cNvPicPr>
          <p:nvPr/>
        </p:nvPicPr>
        <p:blipFill>
          <a:blip r:embed="rId1"/>
          <a:srcRect l="4754" r="40317" b="5448"/>
          <a:stretch>
            <a:fillRect/>
          </a:stretch>
        </p:blipFill>
        <p:spPr>
          <a:xfrm>
            <a:off x="287020" y="637540"/>
            <a:ext cx="4733925" cy="558292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3" name="动作按钮: 后退或前一项 2">
            <a:hlinkClick r:id="rId2" action="ppaction://hlinksldjump"/>
          </p:cNvPr>
          <p:cNvSpPr/>
          <p:nvPr/>
        </p:nvSpPr>
        <p:spPr>
          <a:xfrm>
            <a:off x="11598275" y="6262370"/>
            <a:ext cx="403225" cy="47434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9800" y="1721485"/>
            <a:ext cx="67519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苍耳妈妈有个好办法，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她给孩子穿上带刺的铠甲。 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只要挂住动物的皮毛，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孩子们就能去田野、山洼。</a:t>
            </a:r>
            <a:r>
              <a:rPr lang="zh-CN" altLang="en-US">
                <a:sym typeface="+mn-ea"/>
              </a:rPr>
              <a:t>　</a:t>
            </a:r>
            <a:endParaRPr lang="zh-CN" altLang="en-US"/>
          </a:p>
        </p:txBody>
      </p:sp>
      <p:pic>
        <p:nvPicPr>
          <p:cNvPr id="3" name="图片 2" descr="ce"/>
          <p:cNvPicPr>
            <a:picLocks noChangeAspect="1"/>
          </p:cNvPicPr>
          <p:nvPr/>
        </p:nvPicPr>
        <p:blipFill>
          <a:blip r:embed="rId1"/>
          <a:srcRect l="38885" r="13332" b="6880"/>
          <a:stretch>
            <a:fillRect/>
          </a:stretch>
        </p:blipFill>
        <p:spPr>
          <a:xfrm>
            <a:off x="182245" y="646430"/>
            <a:ext cx="4567555" cy="556450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" name="图片 1" descr="20160901084233_591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270" y="3810"/>
            <a:ext cx="10309860" cy="68954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" name="图片 5" descr="wd"/>
          <p:cNvPicPr>
            <a:picLocks noChangeAspect="1"/>
          </p:cNvPicPr>
          <p:nvPr/>
        </p:nvPicPr>
        <p:blipFill>
          <a:blip r:embed="rId1"/>
          <a:srcRect r="80406" b="69523"/>
          <a:stretch>
            <a:fillRect/>
          </a:stretch>
        </p:blipFill>
        <p:spPr>
          <a:xfrm>
            <a:off x="53975" y="123825"/>
            <a:ext cx="1174115" cy="11741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28090" y="387985"/>
            <a:ext cx="1609725" cy="64516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想一想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8090" y="2147570"/>
            <a:ext cx="996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苍耳娃娃会感谢谁给他准备奇妙的旅行？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90420" y="3645535"/>
            <a:ext cx="2534920" cy="64516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苍耳妈妈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16040" y="3645535"/>
            <a:ext cx="1609725" cy="64516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动物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8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165" y="523240"/>
            <a:ext cx="4570095" cy="4770120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822883" y="776452"/>
            <a:ext cx="3663602" cy="4292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73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毛</a:t>
            </a:r>
            <a:endParaRPr lang="zh-CN" altLang="en-US" sz="273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435850" y="720090"/>
            <a:ext cx="248983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白毛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毛巾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毛竹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毛衣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9800" y="1721485"/>
            <a:ext cx="67519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苍耳妈妈有个好办法，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她给孩子穿上带刺的铠甲。 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只要挂住动物的皮毛，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孩子们就能去田野、山洼。</a:t>
            </a:r>
            <a:r>
              <a:rPr lang="zh-CN" altLang="en-US">
                <a:sym typeface="+mn-ea"/>
              </a:rPr>
              <a:t>　</a:t>
            </a:r>
            <a:endParaRPr lang="zh-CN" altLang="en-US"/>
          </a:p>
        </p:txBody>
      </p:sp>
      <p:pic>
        <p:nvPicPr>
          <p:cNvPr id="3" name="图片 2" descr="ce"/>
          <p:cNvPicPr>
            <a:picLocks noChangeAspect="1"/>
          </p:cNvPicPr>
          <p:nvPr/>
        </p:nvPicPr>
        <p:blipFill>
          <a:blip r:embed="rId1"/>
          <a:srcRect l="38885" r="13332" b="6880"/>
          <a:stretch>
            <a:fillRect/>
          </a:stretch>
        </p:blipFill>
        <p:spPr>
          <a:xfrm>
            <a:off x="182245" y="646430"/>
            <a:ext cx="4567555" cy="556450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9" name="动作按钮: 后退或前一项 8">
            <a:hlinkClick r:id="rId2" action="ppaction://hlinksldjump"/>
          </p:cNvPr>
          <p:cNvSpPr/>
          <p:nvPr/>
        </p:nvSpPr>
        <p:spPr>
          <a:xfrm>
            <a:off x="11645900" y="6369685"/>
            <a:ext cx="332105" cy="355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03800" y="1401445"/>
            <a:ext cx="59283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豌豆妈妈更有办法，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她让豆荚晒在太阳底下。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啪的一声，豆荚炸开，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孩子们就蹦着跳着离开妈妈。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wdj"/>
          <p:cNvPicPr>
            <a:picLocks noChangeAspect="1"/>
          </p:cNvPicPr>
          <p:nvPr/>
        </p:nvPicPr>
        <p:blipFill>
          <a:blip r:embed="rId1"/>
          <a:srcRect l="9454" r="8885"/>
          <a:stretch>
            <a:fillRect/>
          </a:stretch>
        </p:blipFill>
        <p:spPr>
          <a:xfrm>
            <a:off x="131445" y="464185"/>
            <a:ext cx="4638040" cy="568007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zhak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6540" y="387350"/>
            <a:ext cx="8838565" cy="46285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41140" y="5597525"/>
            <a:ext cx="46132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latin typeface="楷体" panose="02010609060101010101" charset="-122"/>
                <a:ea typeface="楷体" panose="02010609060101010101" charset="-122"/>
              </a:rPr>
              <a:t>炸开的（   ）</a:t>
            </a:r>
            <a:endParaRPr lang="zh-CN" altLang="en-US" sz="54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anhu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0660" y="355600"/>
            <a:ext cx="8865870" cy="49822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41140" y="5597525"/>
            <a:ext cx="46132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latin typeface="楷体" panose="02010609060101010101" charset="-122"/>
                <a:ea typeface="楷体" panose="02010609060101010101" charset="-122"/>
              </a:rPr>
              <a:t>炸开的（   ）</a:t>
            </a:r>
            <a:endParaRPr lang="zh-CN" altLang="en-US" sz="54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690" y="2136775"/>
            <a:ext cx="120732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第一遍：读准字音，读通句子，不明白的地方做上记号。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8980" y="434340"/>
            <a:ext cx="2298065" cy="70675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读书要求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wd"/>
          <p:cNvPicPr>
            <a:picLocks noChangeAspect="1"/>
          </p:cNvPicPr>
          <p:nvPr/>
        </p:nvPicPr>
        <p:blipFill>
          <a:blip r:embed="rId1"/>
          <a:srcRect r="80406" b="69523"/>
          <a:stretch>
            <a:fillRect/>
          </a:stretch>
        </p:blipFill>
        <p:spPr>
          <a:xfrm>
            <a:off x="26670" y="5715"/>
            <a:ext cx="1913255" cy="19132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3689350"/>
            <a:ext cx="12143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第二遍：用横线画出文中写到的植物和它们旅行的方法。</a:t>
            </a:r>
            <a:endParaRPr lang="zh-CN" altLang="en-US" sz="36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wd"/>
          <p:cNvPicPr>
            <a:picLocks noChangeAspect="1"/>
          </p:cNvPicPr>
          <p:nvPr/>
        </p:nvPicPr>
        <p:blipFill>
          <a:blip r:embed="rId1"/>
          <a:srcRect r="80406" b="69523"/>
          <a:stretch>
            <a:fillRect/>
          </a:stretch>
        </p:blipFill>
        <p:spPr>
          <a:xfrm>
            <a:off x="53975" y="123825"/>
            <a:ext cx="1174115" cy="11741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28090" y="387985"/>
            <a:ext cx="1609725" cy="645160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algn="ctr"/>
            <a:r>
              <a:rPr lang="zh-CN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想一想</a:t>
            </a:r>
            <a:endParaRPr lang="zh-CN" altLang="zh-CN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28090" y="1767840"/>
            <a:ext cx="74707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豌豆娃娃会怎样感谢妈妈和太阳？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28090" y="2882900"/>
            <a:ext cx="107499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妈妈，感谢你（                  ）。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</a:rPr>
              <a:t>太阳，感谢你（                  ）。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"/>
          <p:cNvGrpSpPr/>
          <p:nvPr/>
        </p:nvGrpSpPr>
        <p:grpSpPr>
          <a:xfrm>
            <a:off x="2336044" y="523245"/>
            <a:ext cx="4228139" cy="4770264"/>
            <a:chOff x="3510794" y="523245"/>
            <a:chExt cx="4228139" cy="4770264"/>
          </a:xfrm>
        </p:grpSpPr>
        <p:sp>
          <p:nvSpPr>
            <p:cNvPr id="66" name="矩形"/>
            <p:cNvSpPr/>
            <p:nvPr/>
          </p:nvSpPr>
          <p:spPr>
            <a:xfrm>
              <a:off x="3510794" y="523245"/>
              <a:ext cx="4228139" cy="4747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 cap="flat" cmpd="sng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7" name="直线"/>
            <p:cNvSpPr/>
            <p:nvPr/>
          </p:nvSpPr>
          <p:spPr>
            <a:xfrm>
              <a:off x="5607245" y="546069"/>
              <a:ext cx="0" cy="474744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  <p:sp>
          <p:nvSpPr>
            <p:cNvPr id="68" name="直线"/>
            <p:cNvSpPr/>
            <p:nvPr/>
          </p:nvSpPr>
          <p:spPr>
            <a:xfrm>
              <a:off x="3510794" y="2919789"/>
              <a:ext cx="4228139" cy="0"/>
            </a:xfrm>
            <a:prstGeom prst="line">
              <a:avLst/>
            </a:prstGeom>
            <a:noFill/>
            <a:ln w="6350" cap="flat" cmpd="sng">
              <a:solidFill>
                <a:srgbClr val="000000"/>
              </a:solidFill>
              <a:prstDash val="dash"/>
              <a:round/>
            </a:ln>
          </p:spPr>
        </p:sp>
      </p:grpSp>
      <p:sp>
        <p:nvSpPr>
          <p:cNvPr id="70" name="矩形"/>
          <p:cNvSpPr/>
          <p:nvPr/>
        </p:nvSpPr>
        <p:spPr>
          <a:xfrm>
            <a:off x="2644448" y="672947"/>
            <a:ext cx="3663602" cy="42926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7300" b="0" i="0" u="none" strike="noStrike" kern="0" cap="none" spc="0" baseline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更</a:t>
            </a:r>
            <a:endParaRPr lang="zh-CN" altLang="en-US" sz="27300" b="0" i="0" u="none" strike="noStrike" kern="0" cap="none" spc="0" baseline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1" name="矩形"/>
          <p:cNvSpPr/>
          <p:nvPr/>
        </p:nvSpPr>
        <p:spPr>
          <a:xfrm>
            <a:off x="3916045" y="5727065"/>
            <a:ext cx="4639310" cy="91058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2" name="文本框 1"/>
          <p:cNvSpPr txBox="1"/>
          <p:nvPr/>
        </p:nvSpPr>
        <p:spPr>
          <a:xfrm>
            <a:off x="7456170" y="1335405"/>
            <a:ext cx="301879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更好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更多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更上一层楼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0" grpId="0" animBg="1"/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03800" y="1401445"/>
            <a:ext cx="59283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豌豆妈妈更有办法，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她让豆荚晒在太阳底下。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啪的一声，豆荚炸开，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孩子们就蹦着跳着离开妈妈。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5" name="图片 4" descr="wdj"/>
          <p:cNvPicPr>
            <a:picLocks noChangeAspect="1"/>
          </p:cNvPicPr>
          <p:nvPr/>
        </p:nvPicPr>
        <p:blipFill>
          <a:blip r:embed="rId1"/>
          <a:srcRect l="9454" r="8885"/>
          <a:stretch>
            <a:fillRect/>
          </a:stretch>
        </p:blipFill>
        <p:spPr>
          <a:xfrm>
            <a:off x="131445" y="464185"/>
            <a:ext cx="4638040" cy="568007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4" name="动作按钮: 后退或前一项 3">
            <a:hlinkClick r:id="rId2" action="ppaction://hlinksldjump"/>
          </p:cNvPr>
          <p:cNvSpPr/>
          <p:nvPr/>
        </p:nvSpPr>
        <p:spPr>
          <a:xfrm>
            <a:off x="11432540" y="6263005"/>
            <a:ext cx="355600" cy="474345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02840" y="1449705"/>
            <a:ext cx="66884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植物妈妈的办法很多很多，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不信你就仔细观察。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那里有许许多多的知识，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sym typeface="+mn-ea"/>
              </a:rPr>
              <a:t>粗心的小朋友却得不到它。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6265"/>
          <a:stretch>
            <a:fillRect/>
          </a:stretch>
        </p:blipFill>
        <p:spPr>
          <a:xfrm>
            <a:off x="2300605" y="74930"/>
            <a:ext cx="7809230" cy="55549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71825" y="5629910"/>
            <a:ext cx="69189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  <a:sym typeface="+mn-ea"/>
              </a:rPr>
              <a:t>睡莲：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靠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水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传播种子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y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1535" y="118745"/>
            <a:ext cx="7948930" cy="57238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171825" y="5723890"/>
            <a:ext cx="69189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樱桃：靠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鸟</a:t>
            </a:r>
            <a:r>
              <a:rPr lang="zh-CN" altLang="en-US" sz="4400">
                <a:latin typeface="楷体" panose="02010609060101010101" charset="-122"/>
                <a:ea typeface="楷体" panose="02010609060101010101" charset="-122"/>
              </a:rPr>
              <a:t>传播种子</a:t>
            </a:r>
            <a:endParaRPr lang="zh-CN" altLang="en-US" sz="44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yyqcclj"/>
          <p:cNvPicPr>
            <a:picLocks noChangeAspect="1"/>
          </p:cNvPicPr>
          <p:nvPr/>
        </p:nvPicPr>
        <p:blipFill>
          <a:blip r:embed="rId1"/>
          <a:srcRect l="2187" b="5984"/>
          <a:stretch>
            <a:fillRect/>
          </a:stretch>
        </p:blipFill>
        <p:spPr>
          <a:xfrm>
            <a:off x="4577080" y="567055"/>
            <a:ext cx="7169785" cy="503809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1834515" y="434340"/>
            <a:ext cx="2298065" cy="70675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推荐阅读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 descr="wd"/>
          <p:cNvPicPr>
            <a:picLocks noChangeAspect="1"/>
          </p:cNvPicPr>
          <p:nvPr/>
        </p:nvPicPr>
        <p:blipFill>
          <a:blip r:embed="rId2"/>
          <a:srcRect r="80406" b="69523"/>
          <a:stretch>
            <a:fillRect/>
          </a:stretch>
        </p:blipFill>
        <p:spPr>
          <a:xfrm>
            <a:off x="-137795" y="5715"/>
            <a:ext cx="1913255" cy="19132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49465" y="5915025"/>
            <a:ext cx="2025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图</a:t>
            </a:r>
            <a:r>
              <a:rPr lang="en-US" altLang="zh-CN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周翔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11835" y="535940"/>
            <a:ext cx="4863465" cy="61855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孩子如果已经长大，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就得告别妈妈，四海为家。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牛马有脚，鸟有翅膀，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植物旅行又用什么办法？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蒲公英妈妈准备了降落伞，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把它送给自己的娃娃。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只要有风轻轻吹过，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孩子们就乘着风纷纷出发。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苍耳妈妈有个好办法，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她给孩子穿上带刺的铠甲。 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只要挂住动物的皮毛，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孩子们就能去田野、山洼。</a:t>
            </a:r>
            <a:r>
              <a:rPr lang="zh-CN" altLang="en-US" sz="2800"/>
              <a:t>　</a:t>
            </a:r>
            <a:r>
              <a:rPr lang="zh-CN" altLang="en-US" sz="3200"/>
              <a:t>　</a:t>
            </a:r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4374515" y="44450"/>
            <a:ext cx="42456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植物妈妈有办法</a:t>
            </a:r>
            <a:endParaRPr lang="zh-CN" altLang="en-US" sz="3200"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05245" y="535940"/>
            <a:ext cx="585787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豌豆妈妈更有办法，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她让豆荚晒在太阳底下。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啪的一声，豆荚炸开，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孩子们就蹦着跳着离开妈妈。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</a:endParaRPr>
          </a:p>
          <a:p>
            <a:endParaRPr lang="zh-CN" altLang="en-US" sz="28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植物妈妈的办法很多很多，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不信你就仔细观察。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那里有许许多多的知识，</a:t>
            </a:r>
            <a:endParaRPr lang="zh-CN" altLang="en-US" sz="2800">
              <a:latin typeface="华文楷体" panose="02010600040101010101" charset="-122"/>
              <a:ea typeface="华文楷体" panose="02010600040101010101" charset="-122"/>
            </a:endParaRPr>
          </a:p>
          <a:p>
            <a:r>
              <a:rPr lang="zh-CN" altLang="en-US" sz="2800">
                <a:latin typeface="华文楷体" panose="02010600040101010101" charset="-122"/>
                <a:ea typeface="华文楷体" panose="02010600040101010101" charset="-122"/>
                <a:sym typeface="+mn-ea"/>
              </a:rPr>
              <a:t>粗心的小朋友却得不到它。</a:t>
            </a:r>
            <a:endParaRPr lang="zh-CN" altLang="en-US" sz="2800"/>
          </a:p>
          <a:p>
            <a:endParaRPr lang="zh-CN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07055" y="1721485"/>
            <a:ext cx="649986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孩子如果已经长大，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就得告别妈妈，四海为家。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牛马有脚，鸟有翅膀，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植物旅行又用什么办法？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9575" y="2178685"/>
            <a:ext cx="61169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四海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为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家（</a:t>
            </a:r>
            <a:r>
              <a:rPr lang="en-US" altLang="zh-CN" sz="4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wéi  wèi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）</a:t>
            </a:r>
            <a:endParaRPr lang="zh-CN" altLang="en-US" sz="48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49575" y="3721735"/>
            <a:ext cx="5904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为</a:t>
            </a:r>
            <a:r>
              <a:rPr lang="zh-CN" altLang="en-US" sz="4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国</a:t>
            </a:r>
            <a:r>
              <a:rPr lang="zh-CN" altLang="en-US" sz="4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为</a:t>
            </a:r>
            <a:r>
              <a:rPr lang="zh-CN" altLang="en-US" sz="4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民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（</a:t>
            </a:r>
            <a:r>
              <a:rPr lang="en-US" altLang="zh-CN" sz="480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wéi  wèi</a:t>
            </a:r>
            <a:r>
              <a:rPr lang="zh-CN" altLang="en-US" sz="48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）</a:t>
            </a:r>
            <a:endParaRPr lang="zh-CN" altLang="en-US" sz="48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98980" y="434340"/>
            <a:ext cx="5429885" cy="706755"/>
          </a:xfrm>
          <a:prstGeom prst="rect">
            <a:avLst/>
          </a:prstGeom>
          <a:solidFill>
            <a:schemeClr val="accent4"/>
          </a:solidFill>
          <a:ln w="12700" cmpd="sng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读一读，选择正确读音。</a:t>
            </a:r>
            <a:endParaRPr lang="zh-CN" altLang="en-US" sz="40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4" name="图片 3" descr="wd"/>
          <p:cNvPicPr>
            <a:picLocks noChangeAspect="1"/>
          </p:cNvPicPr>
          <p:nvPr/>
        </p:nvPicPr>
        <p:blipFill>
          <a:blip r:embed="rId1"/>
          <a:srcRect r="80406" b="69523"/>
          <a:stretch>
            <a:fillRect/>
          </a:stretch>
        </p:blipFill>
        <p:spPr>
          <a:xfrm>
            <a:off x="26670" y="5715"/>
            <a:ext cx="1913255" cy="19132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1260000">
            <a:off x="7717790" y="3965575"/>
            <a:ext cx="762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FF0000"/>
                </a:solidFill>
              </a:rPr>
              <a:t>√</a:t>
            </a:r>
            <a:endParaRPr lang="en-US" altLang="zh-CN" sz="5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 rot="1260000">
            <a:off x="6150610" y="2479675"/>
            <a:ext cx="7626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>
                <a:solidFill>
                  <a:srgbClr val="FF0000"/>
                </a:solidFill>
              </a:rPr>
              <a:t>√</a:t>
            </a:r>
            <a:endParaRPr lang="en-US" altLang="zh-CN" sz="54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0320" y="1503045"/>
            <a:ext cx="622363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蒲公英妈妈准备了降落伞，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把它送给自己的娃娃。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只要有风轻轻吹过，</a:t>
            </a:r>
            <a:endParaRPr lang="zh-CN" altLang="en-US" sz="3600">
              <a:latin typeface="楷体" panose="02010609060101010101" charset="-122"/>
              <a:ea typeface="楷体" panose="02010609060101010101" charset="-122"/>
              <a:cs typeface="华文楷体" panose="02010600040101010101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华文楷体" panose="02010600040101010101" charset="-122"/>
                <a:sym typeface="+mn-ea"/>
              </a:rPr>
              <a:t>孩子们就乘着风纷纷出发。</a:t>
            </a:r>
            <a:endParaRPr lang="zh-CN" altLang="en-US" sz="360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993900" y="5333365"/>
            <a:ext cx="23901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latin typeface="楷体" panose="02010609060101010101" charset="-122"/>
                <a:ea typeface="楷体" panose="02010609060101010101" charset="-122"/>
              </a:rPr>
              <a:t>蒲公英</a:t>
            </a:r>
            <a:endParaRPr lang="zh-CN" altLang="en-US" sz="5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93660" y="5333365"/>
            <a:ext cx="26650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>
                <a:latin typeface="楷体" panose="02010609060101010101" charset="-122"/>
                <a:ea typeface="楷体" panose="02010609060101010101" charset="-122"/>
                <a:sym typeface="+mn-ea"/>
              </a:rPr>
              <a:t>降落伞</a:t>
            </a:r>
            <a:endParaRPr lang="zh-CN" altLang="en-US" sz="540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4" name="图片 3" descr="pgy11"/>
          <p:cNvPicPr>
            <a:picLocks noChangeAspect="1"/>
          </p:cNvPicPr>
          <p:nvPr/>
        </p:nvPicPr>
        <p:blipFill>
          <a:blip r:embed="rId1"/>
          <a:srcRect l="4754" r="21393"/>
          <a:stretch>
            <a:fillRect/>
          </a:stretch>
        </p:blipFill>
        <p:spPr>
          <a:xfrm>
            <a:off x="730250" y="702945"/>
            <a:ext cx="4686300" cy="434721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820" y="847090"/>
            <a:ext cx="2543175" cy="40589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2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32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3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0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1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1650</Words>
  <Application>WPS 演示</Application>
  <PresentationFormat>宽屏</PresentationFormat>
  <Paragraphs>302</Paragraphs>
  <Slides>46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8" baseType="lpstr">
      <vt:lpstr>Arial</vt:lpstr>
      <vt:lpstr>宋体</vt:lpstr>
      <vt:lpstr>Wingdings</vt:lpstr>
      <vt:lpstr>黑体</vt:lpstr>
      <vt:lpstr>微软雅黑 Light</vt:lpstr>
      <vt:lpstr>Calibri</vt:lpstr>
      <vt:lpstr>华文楷体</vt:lpstr>
      <vt:lpstr>楷体</vt:lpstr>
      <vt:lpstr>微软雅黑</vt:lpstr>
      <vt:lpstr>Times New Roman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彭峰</cp:lastModifiedBy>
  <cp:revision>15</cp:revision>
  <dcterms:created xsi:type="dcterms:W3CDTF">2018-03-01T02:03:00Z</dcterms:created>
  <dcterms:modified xsi:type="dcterms:W3CDTF">2018-09-06T11:46:22Z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