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54" r:id="rId4"/>
    <p:sldId id="280" r:id="rId5"/>
    <p:sldId id="301" r:id="rId6"/>
    <p:sldId id="258" r:id="rId7"/>
    <p:sldId id="302" r:id="rId8"/>
    <p:sldId id="341" r:id="rId9"/>
    <p:sldId id="355" r:id="rId10"/>
    <p:sldId id="356" r:id="rId11"/>
    <p:sldId id="328" r:id="rId12"/>
    <p:sldId id="343" r:id="rId13"/>
    <p:sldId id="342" r:id="rId14"/>
    <p:sldId id="265" r:id="rId15"/>
    <p:sldId id="266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58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12" d="100"/>
          <a:sy n="112" d="100"/>
        </p:scale>
        <p:origin x="-78" y="-876"/>
      </p:cViewPr>
      <p:guideLst>
        <p:guide orient="horz" pos="1858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81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1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1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4" y="204789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7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4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6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1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2021/10/18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309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190"/>
            <a:ext cx="1178560" cy="2159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705" y="92710"/>
            <a:ext cx="901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认识千克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5590"/>
              <a:chOff x="0" y="51470"/>
              <a:chExt cx="3275856" cy="275590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64080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三年级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2915816" y="1707654"/>
            <a:ext cx="3536866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认识千克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285" y="1128395"/>
            <a:ext cx="6776085" cy="26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TextBox 10"/>
          <p:cNvSpPr txBox="1"/>
          <p:nvPr/>
        </p:nvSpPr>
        <p:spPr>
          <a:xfrm>
            <a:off x="1332865" y="3229928"/>
            <a:ext cx="576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30728" name="TextBox 10"/>
          <p:cNvSpPr txBox="1"/>
          <p:nvPr/>
        </p:nvSpPr>
        <p:spPr>
          <a:xfrm>
            <a:off x="3697288" y="3229928"/>
            <a:ext cx="5762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30729" name="TextBox 10"/>
          <p:cNvSpPr txBox="1"/>
          <p:nvPr/>
        </p:nvSpPr>
        <p:spPr>
          <a:xfrm>
            <a:off x="6462395" y="3230245"/>
            <a:ext cx="398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32771" name="TextBox 10"/>
          <p:cNvSpPr txBox="1"/>
          <p:nvPr/>
        </p:nvSpPr>
        <p:spPr>
          <a:xfrm>
            <a:off x="795020" y="518160"/>
            <a:ext cx="5814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你知道这些物体各重多少千克吗？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/>
        </p:nvSpPr>
        <p:spPr>
          <a:xfrm>
            <a:off x="931545" y="755650"/>
            <a:ext cx="709358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千克铁块和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千克棉花相比较，哪个重些？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7966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 ,1</a:t>
            </a:r>
            <a:r>
              <a:rPr lang="zh-CN" altLang="en-US" dirty="0" smtClean="0"/>
              <a:t>千克铁块重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77966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  1</a:t>
            </a:r>
            <a:r>
              <a:rPr lang="zh-CN" altLang="en-US" dirty="0" smtClean="0"/>
              <a:t>千克棉花重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779662"/>
            <a:ext cx="105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C,</a:t>
            </a:r>
            <a:r>
              <a:rPr lang="zh-CN" altLang="en-US" dirty="0" smtClean="0"/>
              <a:t>一样重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127560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87774"/>
            <a:ext cx="723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，一袋大米重</a:t>
            </a:r>
            <a:r>
              <a:rPr lang="en-US" altLang="zh-CN" dirty="0" smtClean="0"/>
              <a:t>25 </a:t>
            </a:r>
            <a:r>
              <a:rPr lang="zh-CN" altLang="en-US" dirty="0" smtClean="0"/>
              <a:t>千克，（        ）袋重</a:t>
            </a:r>
            <a:r>
              <a:rPr lang="en-US" altLang="zh-CN" dirty="0" smtClean="0"/>
              <a:t>50</a:t>
            </a:r>
            <a:r>
              <a:rPr lang="zh-CN" altLang="en-US" dirty="0" smtClean="0"/>
              <a:t>千克，（     ）袋重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千克</a:t>
            </a:r>
            <a:r>
              <a:rPr lang="en-US" altLang="zh-CN" dirty="0" smtClean="0"/>
              <a:t>,3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291830"/>
            <a:ext cx="651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一辆货车载重量是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千克，最多可以运（      ）袋这样的大米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787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787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2918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17"/>
          <p:cNvSpPr/>
          <p:nvPr/>
        </p:nvSpPr>
        <p:spPr>
          <a:xfrm>
            <a:off x="1885244" y="2449480"/>
            <a:ext cx="5903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3014" name="矩形 17"/>
          <p:cNvSpPr/>
          <p:nvPr/>
        </p:nvSpPr>
        <p:spPr>
          <a:xfrm>
            <a:off x="1885244" y="1369980"/>
            <a:ext cx="5903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个西瓜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头牛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袋面粉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6891" name="Line 27"/>
          <p:cNvSpPr/>
          <p:nvPr/>
        </p:nvSpPr>
        <p:spPr>
          <a:xfrm>
            <a:off x="2463412" y="1873217"/>
            <a:ext cx="1943100" cy="576263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92" name="Line 28"/>
          <p:cNvSpPr/>
          <p:nvPr/>
        </p:nvSpPr>
        <p:spPr>
          <a:xfrm flipV="1">
            <a:off x="2821869" y="1874487"/>
            <a:ext cx="3744913" cy="503238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93" name="Line 29"/>
          <p:cNvSpPr/>
          <p:nvPr/>
        </p:nvSpPr>
        <p:spPr>
          <a:xfrm>
            <a:off x="4478584" y="1820512"/>
            <a:ext cx="1943100" cy="576263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" name="组合 12"/>
          <p:cNvGrpSpPr/>
          <p:nvPr/>
        </p:nvGrpSpPr>
        <p:grpSpPr>
          <a:xfrm>
            <a:off x="539552" y="595293"/>
            <a:ext cx="1698625" cy="521990"/>
            <a:chOff x="867040" y="1209810"/>
            <a:chExt cx="1778000" cy="52204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209810"/>
              <a:ext cx="1778000" cy="469900"/>
            </a:xfrm>
            <a:prstGeom prst="rect">
              <a:avLst/>
            </a:prstGeom>
          </p:spPr>
        </p:pic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888546" y="1209830"/>
              <a:ext cx="1513156" cy="52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连一连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4504055" y="2405380"/>
          <a:ext cx="114300" cy="215900"/>
        </p:xfrm>
        <a:graphic>
          <a:graphicData uri="http://schemas.openxmlformats.org/presentationml/2006/ole">
            <p:oleObj spid="_x0000_s3087" r:id="rId4" imgW="2743200" imgH="5181600" progId="">
              <p:embed/>
            </p:oleObj>
          </a:graphicData>
        </a:graphic>
      </p:graphicFrame>
      <p:sp>
        <p:nvSpPr>
          <p:cNvPr id="28676" name="矩形 33"/>
          <p:cNvSpPr/>
          <p:nvPr/>
        </p:nvSpPr>
        <p:spPr>
          <a:xfrm>
            <a:off x="1031240" y="957580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说出袋里的食品各有多重。</a:t>
            </a:r>
          </a:p>
        </p:txBody>
      </p:sp>
      <p:sp>
        <p:nvSpPr>
          <p:cNvPr id="1039" name="TextBox 12"/>
          <p:cNvSpPr txBox="1"/>
          <p:nvPr/>
        </p:nvSpPr>
        <p:spPr>
          <a:xfrm>
            <a:off x="1032193" y="3161030"/>
            <a:ext cx="496887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净含量的意思是什么？</a:t>
            </a:r>
          </a:p>
        </p:txBody>
      </p:sp>
      <p:pic>
        <p:nvPicPr>
          <p:cNvPr id="1043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3998" y="1479233"/>
            <a:ext cx="511492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6" name="Text Box 12"/>
          <p:cNvSpPr txBox="1"/>
          <p:nvPr/>
        </p:nvSpPr>
        <p:spPr>
          <a:xfrm>
            <a:off x="329565" y="2150745"/>
            <a:ext cx="11023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</a:p>
        </p:txBody>
      </p:sp>
      <p:sp>
        <p:nvSpPr>
          <p:cNvPr id="57357" name="Text Box 13"/>
          <p:cNvSpPr txBox="1"/>
          <p:nvPr/>
        </p:nvSpPr>
        <p:spPr>
          <a:xfrm>
            <a:off x="6808470" y="2164080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1039" grpId="0"/>
      <p:bldP spid="57356" grpId="0"/>
      <p:bldP spid="57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 descr="F:\七彩课堂插图板式封面\排版用图标、页眉页脚\标题图（终-排版用）共29个\资料宝袋.jpg"/>
          <p:cNvPicPr>
            <a:picLocks noChangeAspect="1"/>
          </p:cNvPicPr>
          <p:nvPr/>
        </p:nvPicPr>
        <p:blipFill>
          <a:blip r:embed="rId2" cstate="print"/>
          <a:srcRect l="11080" t="12717" r="12799" b="11484"/>
          <a:stretch>
            <a:fillRect/>
          </a:stretch>
        </p:blipFill>
        <p:spPr>
          <a:xfrm>
            <a:off x="163830" y="3890010"/>
            <a:ext cx="1174115" cy="90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4320" y="1170940"/>
            <a:ext cx="5876925" cy="1789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33"/>
          <p:cNvSpPr/>
          <p:nvPr/>
        </p:nvSpPr>
        <p:spPr>
          <a:xfrm>
            <a:off x="683568" y="3093622"/>
            <a:ext cx="81943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电梯载重量是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千克，液压车载重量是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sp>
        <p:nvSpPr>
          <p:cNvPr id="30726" name="矩形 33"/>
          <p:cNvSpPr/>
          <p:nvPr/>
        </p:nvSpPr>
        <p:spPr>
          <a:xfrm>
            <a:off x="1439545" y="617220"/>
            <a:ext cx="60051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你知道它们的载重量各是多少吗？</a:t>
            </a:r>
          </a:p>
        </p:txBody>
      </p:sp>
      <p:sp>
        <p:nvSpPr>
          <p:cNvPr id="2" name="椭圆 1"/>
          <p:cNvSpPr/>
          <p:nvPr/>
        </p:nvSpPr>
        <p:spPr>
          <a:xfrm>
            <a:off x="3632200" y="555625"/>
            <a:ext cx="763270" cy="57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4499610" y="195580"/>
            <a:ext cx="2520315" cy="360045"/>
          </a:xfrm>
          <a:prstGeom prst="wedgeRoundRectCallout">
            <a:avLst>
              <a:gd name="adj1" fmla="val -51486"/>
              <a:gd name="adj2" fmla="val 8421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可以承受的重量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30726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7824" y="2643758"/>
            <a:ext cx="2232025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称一称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1295400" y="627534"/>
            <a:ext cx="65532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哪个重一些？要想准确的知道哪一袋重怎么办？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8B8C119-76B1-47E6-AD97-3D2B2B49C902}"/>
              </a:ext>
            </a:extLst>
          </p:cNvPr>
          <p:cNvSpPr txBox="1"/>
          <p:nvPr/>
        </p:nvSpPr>
        <p:spPr>
          <a:xfrm>
            <a:off x="3131840" y="1586791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掂一掂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pic>
        <p:nvPicPr>
          <p:cNvPr id="3" name="图片 2" descr="96dda144ad3459828a6ffc5b06f431adcaef8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150" y="883920"/>
            <a:ext cx="2087563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u=2111392585,1507995456&amp;fm=214&amp;gp=0.jpg"/>
          <p:cNvPicPr>
            <a:picLocks noChangeAspect="1"/>
          </p:cNvPicPr>
          <p:nvPr/>
        </p:nvPicPr>
        <p:blipFill>
          <a:blip r:embed="rId5" cstate="print"/>
          <a:srcRect l="11348" t="18498" r="6946"/>
          <a:stretch>
            <a:fillRect/>
          </a:stretch>
        </p:blipFill>
        <p:spPr>
          <a:xfrm>
            <a:off x="6375400" y="2857500"/>
            <a:ext cx="1897380" cy="139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u=3204016986,4019525998&amp;fm=27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3313" y="739458"/>
            <a:ext cx="2160587" cy="186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电子秤（AWH-TW(FSB731)）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055" y="1026795"/>
            <a:ext cx="1964055" cy="330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836561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3950" y="2612390"/>
            <a:ext cx="1128395" cy="1636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855345" y="4268470"/>
            <a:ext cx="133826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大型电子秤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8138" y="2466658"/>
            <a:ext cx="13382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小型电子秤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1288" y="2250758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天平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9215" y="4269740"/>
            <a:ext cx="6397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盘秤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2918" y="4341495"/>
            <a:ext cx="8763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体重秤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2802890" y="328295"/>
            <a:ext cx="30765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 descr="TB2ozQpsR0kpuFjSsppXXcGTXXa_!!3258329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25" y="975995"/>
            <a:ext cx="3838575" cy="3792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8"/>
          <p:cNvSpPr txBox="1"/>
          <p:nvPr/>
        </p:nvSpPr>
        <p:spPr>
          <a:xfrm>
            <a:off x="357505" y="488950"/>
            <a:ext cx="8604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称一般物体会用秤称，这是常见的</a:t>
            </a:r>
            <a:r>
              <a:rPr lang="zh-CN" altLang="en-US" sz="3200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盘秤</a:t>
            </a:r>
            <a:r>
              <a: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</a:t>
            </a:r>
            <a:endParaRPr lang="zh-CN" altLang="en-US" sz="320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TextBox 7"/>
          <p:cNvSpPr txBox="1"/>
          <p:nvPr/>
        </p:nvSpPr>
        <p:spPr>
          <a:xfrm>
            <a:off x="2886393" y="1551623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→托盘</a:t>
            </a:r>
          </a:p>
        </p:txBody>
      </p:sp>
      <p:sp>
        <p:nvSpPr>
          <p:cNvPr id="11270" name="TextBox 9"/>
          <p:cNvSpPr txBox="1"/>
          <p:nvPr/>
        </p:nvSpPr>
        <p:spPr>
          <a:xfrm>
            <a:off x="1896745" y="2580323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→指针</a:t>
            </a:r>
          </a:p>
        </p:txBody>
      </p:sp>
      <p:sp>
        <p:nvSpPr>
          <p:cNvPr id="11271" name="TextBox 10"/>
          <p:cNvSpPr txBox="1"/>
          <p:nvPr/>
        </p:nvSpPr>
        <p:spPr>
          <a:xfrm>
            <a:off x="2263775" y="3602355"/>
            <a:ext cx="2647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→刻度盘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4572000" y="2032695"/>
            <a:ext cx="420286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观察盘秤，你有什么发现？它由哪些部分构成？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70" grpId="0"/>
      <p:bldP spid="1127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1F7C288-BE36-4834-8879-7EADD1C20F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39175"/>
            <a:ext cx="3700677" cy="3708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8003" y="433070"/>
            <a:ext cx="6228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观察刻度盘上有哪些和数学相关的信息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0285" y="1109663"/>
            <a:ext cx="3082925" cy="14462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字母“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kg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kg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”表示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9695" y="2694305"/>
            <a:ext cx="21336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称一个物体有多重，常用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作单位，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在我们生活中又称作</a:t>
            </a:r>
            <a:r>
              <a:rPr lang="zh-CN" altLang="en-US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公斤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1460" y="2287270"/>
            <a:ext cx="3095625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刻度，标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等刻度</a:t>
            </a:r>
          </a:p>
        </p:txBody>
      </p:sp>
      <p:sp>
        <p:nvSpPr>
          <p:cNvPr id="12" name="椭圆 11"/>
          <p:cNvSpPr/>
          <p:nvPr/>
        </p:nvSpPr>
        <p:spPr>
          <a:xfrm>
            <a:off x="4231323" y="1688783"/>
            <a:ext cx="431800" cy="2873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9860" y="343535"/>
            <a:ext cx="1440180" cy="656772"/>
            <a:chOff x="480869" y="708178"/>
            <a:chExt cx="1216345" cy="667421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66560" y="845166"/>
              <a:ext cx="1060294" cy="530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找一找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9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FCF8754-CC63-4716-A2C6-393AECB190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18" y="866957"/>
            <a:ext cx="3700677" cy="3708567"/>
          </a:xfrm>
          <a:prstGeom prst="rect">
            <a:avLst/>
          </a:prstGeom>
        </p:spPr>
      </p:pic>
      <p:sp>
        <p:nvSpPr>
          <p:cNvPr id="20484" name="矩形 11270"/>
          <p:cNvSpPr/>
          <p:nvPr/>
        </p:nvSpPr>
        <p:spPr>
          <a:xfrm>
            <a:off x="620395" y="2077085"/>
            <a:ext cx="584835" cy="1219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矩形 11271"/>
          <p:cNvSpPr/>
          <p:nvPr/>
        </p:nvSpPr>
        <p:spPr>
          <a:xfrm>
            <a:off x="836295" y="2292985"/>
            <a:ext cx="584835" cy="1219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Box 14"/>
          <p:cNvSpPr txBox="1"/>
          <p:nvPr/>
        </p:nvSpPr>
        <p:spPr>
          <a:xfrm>
            <a:off x="5202555" y="927735"/>
            <a:ext cx="1366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4876800" y="3221355"/>
            <a:ext cx="3966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0</a:t>
            </a:r>
            <a:r>
              <a:rPr lang="zh-CN" altLang="en-US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千克与</a:t>
            </a:r>
            <a:r>
              <a:rPr lang="en-US" altLang="zh-CN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10</a:t>
            </a:r>
            <a:r>
              <a:rPr lang="zh-CN" altLang="en-US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千克所指的刻度重合，都是</a:t>
            </a:r>
            <a:r>
              <a:rPr lang="en-US" altLang="zh-CN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0</a:t>
            </a:r>
            <a:r>
              <a:rPr lang="zh-CN" altLang="en-US" sz="28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刻度处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0350" y="255270"/>
            <a:ext cx="1440180" cy="656590"/>
            <a:chOff x="480869" y="708178"/>
            <a:chExt cx="1216345" cy="667236"/>
          </a:xfrm>
        </p:grpSpPr>
        <p:pic>
          <p:nvPicPr>
            <p:cNvPr id="4" name="Picture 17" descr="0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66560" y="799350"/>
              <a:ext cx="1060294" cy="530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找一找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2851785" y="1572895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13155" y="2199005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90115" y="3580130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90115" y="1449705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5202555" y="2077085"/>
            <a:ext cx="1161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202555" y="1506855"/>
            <a:ext cx="1257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7118350" y="1506855"/>
            <a:ext cx="1449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18350" y="2077085"/>
            <a:ext cx="1146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7" grpId="1"/>
      <p:bldP spid="3" grpId="0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9" grpId="2" animBg="1"/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2" cstate="print"/>
          <a:srcRect l="33879" t="14676" r="4811" b="14757"/>
          <a:stretch>
            <a:fillRect/>
          </a:stretch>
        </p:blipFill>
        <p:spPr>
          <a:xfrm>
            <a:off x="6367145" y="600710"/>
            <a:ext cx="154559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24"/>
          <p:cNvSpPr/>
          <p:nvPr/>
        </p:nvSpPr>
        <p:spPr>
          <a:xfrm>
            <a:off x="683568" y="2035979"/>
            <a:ext cx="62646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1. 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轻轻地把要称的物体放在托盘上。</a:t>
            </a:r>
          </a:p>
        </p:txBody>
      </p:sp>
      <p:sp>
        <p:nvSpPr>
          <p:cNvPr id="20" name="AutoShape 27"/>
          <p:cNvSpPr/>
          <p:nvPr/>
        </p:nvSpPr>
        <p:spPr>
          <a:xfrm>
            <a:off x="149860" y="1211897"/>
            <a:ext cx="1900238" cy="503238"/>
          </a:xfrm>
          <a:prstGeom prst="wedgeRoundRectCallout">
            <a:avLst>
              <a:gd name="adj1" fmla="val 49472"/>
              <a:gd name="adj2" fmla="val 15912"/>
              <a:gd name="adj3" fmla="val 16667"/>
            </a:avLst>
          </a:prstGeom>
          <a:solidFill>
            <a:srgbClr val="FFFF00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方法提示</a:t>
            </a: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TextBox 25"/>
          <p:cNvSpPr/>
          <p:nvPr/>
        </p:nvSpPr>
        <p:spPr>
          <a:xfrm>
            <a:off x="715191" y="2931790"/>
            <a:ext cx="5500688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2. 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宋体" panose="02010600030101010101" pitchFamily="2" charset="-122"/>
              </a:rPr>
              <a:t>指针指向数字几就是几千克。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9860" y="343535"/>
            <a:ext cx="1440180" cy="656772"/>
            <a:chOff x="480869" y="708178"/>
            <a:chExt cx="1216345" cy="667421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58515" y="845166"/>
              <a:ext cx="1060294" cy="530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称一称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0" grpId="0" bldLvl="0" animBg="1"/>
      <p:bldP spid="2458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A81D607-F51F-48F9-B8BC-15DC9C034176}"/>
              </a:ext>
            </a:extLst>
          </p:cNvPr>
          <p:cNvSpPr txBox="1"/>
          <p:nvPr/>
        </p:nvSpPr>
        <p:spPr>
          <a:xfrm>
            <a:off x="365625" y="55552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感受</a:t>
            </a:r>
            <a:r>
              <a:rPr lang="en-US" altLang="zh-CN" dirty="0"/>
              <a:t>1</a:t>
            </a:r>
            <a:r>
              <a:rPr lang="zh-CN" altLang="en-US" dirty="0"/>
              <a:t>千克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EE4F5A3-87FE-42E5-9ACD-43B2E2470997}"/>
              </a:ext>
            </a:extLst>
          </p:cNvPr>
          <p:cNvSpPr txBox="1"/>
          <p:nvPr/>
        </p:nvSpPr>
        <p:spPr>
          <a:xfrm>
            <a:off x="365625" y="10595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活动一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58A2708-6C67-4736-B169-5B51A3F06FBC}"/>
              </a:ext>
            </a:extLst>
          </p:cNvPr>
          <p:cNvSpPr txBox="1"/>
          <p:nvPr/>
        </p:nvSpPr>
        <p:spPr>
          <a:xfrm>
            <a:off x="683568" y="1563638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各小组领</a:t>
            </a:r>
            <a:r>
              <a:rPr lang="en-US" altLang="zh-CN" dirty="0"/>
              <a:t>1</a:t>
            </a:r>
            <a:r>
              <a:rPr lang="zh-CN" altLang="en-US" dirty="0"/>
              <a:t>千克物品轮流掂一掂，每人掂</a:t>
            </a:r>
            <a:r>
              <a:rPr lang="en-US" altLang="zh-CN" dirty="0"/>
              <a:t>2</a:t>
            </a:r>
            <a:r>
              <a:rPr lang="zh-CN" altLang="en-US" dirty="0"/>
              <a:t>次，记住</a:t>
            </a:r>
            <a:r>
              <a:rPr lang="en-US" altLang="zh-CN" dirty="0"/>
              <a:t>1</a:t>
            </a:r>
            <a:r>
              <a:rPr lang="zh-CN" altLang="en-US" dirty="0"/>
              <a:t>千克的感觉。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然后轻轻地把物品交给下一位同学掂一掂。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9649838-CFF5-48D5-9AA6-ACEAE4C9841B}"/>
              </a:ext>
            </a:extLst>
          </p:cNvPr>
          <p:cNvSpPr txBox="1"/>
          <p:nvPr/>
        </p:nvSpPr>
        <p:spPr>
          <a:xfrm>
            <a:off x="365625" y="23870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活动二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8E79979-CCD3-4427-9399-010DF02AD742}"/>
              </a:ext>
            </a:extLst>
          </p:cNvPr>
          <p:cNvSpPr txBox="1"/>
          <p:nvPr/>
        </p:nvSpPr>
        <p:spPr>
          <a:xfrm>
            <a:off x="683568" y="2756416"/>
            <a:ext cx="722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，掂一掂一本数学书比</a:t>
            </a:r>
            <a:r>
              <a:rPr lang="en-US" altLang="zh-CN" dirty="0"/>
              <a:t>1</a:t>
            </a:r>
            <a:r>
              <a:rPr lang="zh-CN" altLang="en-US" dirty="0"/>
              <a:t>千克轻还是比</a:t>
            </a:r>
            <a:r>
              <a:rPr lang="en-US" altLang="zh-CN" dirty="0"/>
              <a:t>1</a:t>
            </a:r>
            <a:r>
              <a:rPr lang="zh-CN" altLang="en-US" dirty="0"/>
              <a:t>千克重？前后同学讨论几本书</a:t>
            </a:r>
            <a:endParaRPr lang="en-US" altLang="zh-CN" dirty="0"/>
          </a:p>
          <a:p>
            <a:r>
              <a:rPr lang="zh-CN" altLang="en-US" dirty="0"/>
              <a:t>      大约是</a:t>
            </a:r>
            <a:r>
              <a:rPr lang="en-US" altLang="zh-CN" dirty="0"/>
              <a:t>1</a:t>
            </a:r>
            <a:r>
              <a:rPr lang="zh-CN" altLang="en-US" dirty="0"/>
              <a:t>千克。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061C52B-FF01-4236-8C57-396526A65AA9}"/>
              </a:ext>
            </a:extLst>
          </p:cNvPr>
          <p:cNvSpPr txBox="1"/>
          <p:nvPr/>
        </p:nvSpPr>
        <p:spPr>
          <a:xfrm>
            <a:off x="683568" y="3529920"/>
            <a:ext cx="769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，各小组长收大约</a:t>
            </a:r>
            <a:r>
              <a:rPr lang="en-US" altLang="zh-CN" dirty="0"/>
              <a:t>1</a:t>
            </a:r>
            <a:r>
              <a:rPr lang="zh-CN" altLang="en-US" dirty="0"/>
              <a:t>千克的数学书，轮流抱一抱，再次记住</a:t>
            </a:r>
            <a:r>
              <a:rPr lang="en-US" altLang="zh-CN" dirty="0"/>
              <a:t>1</a:t>
            </a:r>
            <a:r>
              <a:rPr lang="zh-CN" altLang="en-US" dirty="0"/>
              <a:t>千克的感觉。</a:t>
            </a:r>
          </a:p>
        </p:txBody>
      </p:sp>
    </p:spTree>
    <p:extLst>
      <p:ext uri="{BB962C8B-B14F-4D97-AF65-F5344CB8AC3E}">
        <p14:creationId xmlns="" xmlns:p14="http://schemas.microsoft.com/office/powerpoint/2010/main" val="806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FD63C7E-645F-44E7-B5F1-70A326883A75}"/>
              </a:ext>
            </a:extLst>
          </p:cNvPr>
          <p:cNvSpPr txBox="1"/>
          <p:nvPr/>
        </p:nvSpPr>
        <p:spPr>
          <a:xfrm>
            <a:off x="611560" y="8435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活动三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6769AD3-8FA3-489B-96ED-16045BBC9755}"/>
              </a:ext>
            </a:extLst>
          </p:cNvPr>
          <p:cNvSpPr txBox="1"/>
          <p:nvPr/>
        </p:nvSpPr>
        <p:spPr>
          <a:xfrm>
            <a:off x="891959" y="2585671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，称一称书包大约重几千克，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3A7BBC3-71A6-420E-B76D-A6C9702327B7}"/>
              </a:ext>
            </a:extLst>
          </p:cNvPr>
          <p:cNvSpPr txBox="1"/>
          <p:nvPr/>
        </p:nvSpPr>
        <p:spPr>
          <a:xfrm>
            <a:off x="3995936" y="2585807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要让你的书包大约重</a:t>
            </a:r>
            <a:r>
              <a:rPr lang="en-US" altLang="zh-CN" dirty="0"/>
              <a:t>2</a:t>
            </a:r>
            <a:r>
              <a:rPr lang="zh-CN" altLang="en-US" dirty="0"/>
              <a:t>千克，可以怎么办？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CFE8B64-D198-4769-BCEB-93AAC558CF18}"/>
              </a:ext>
            </a:extLst>
          </p:cNvPr>
          <p:cNvSpPr txBox="1"/>
          <p:nvPr/>
        </p:nvSpPr>
        <p:spPr>
          <a:xfrm>
            <a:off x="891959" y="1491630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，估一估，几个苹果大约重</a:t>
            </a:r>
            <a:r>
              <a:rPr lang="en-US" altLang="zh-CN" dirty="0"/>
              <a:t>1</a:t>
            </a:r>
            <a:r>
              <a:rPr lang="zh-CN" altLang="en-US" dirty="0"/>
              <a:t>千克？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13472CC-3DF8-4518-9DC7-9D7E8CA1B3FC}"/>
              </a:ext>
            </a:extLst>
          </p:cNvPr>
          <p:cNvSpPr txBox="1"/>
          <p:nvPr/>
        </p:nvSpPr>
        <p:spPr>
          <a:xfrm>
            <a:off x="4644008" y="14916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橘子呢？</a:t>
            </a:r>
          </a:p>
        </p:txBody>
      </p:sp>
    </p:spTree>
    <p:extLst>
      <p:ext uri="{BB962C8B-B14F-4D97-AF65-F5344CB8AC3E}">
        <p14:creationId xmlns="" xmlns:p14="http://schemas.microsoft.com/office/powerpoint/2010/main" val="2984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722</Words>
  <Application>Microsoft Office PowerPoint</Application>
  <PresentationFormat>全屏显示(16:9)</PresentationFormat>
  <Paragraphs>78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Administrator</cp:lastModifiedBy>
  <cp:revision>89</cp:revision>
  <dcterms:created xsi:type="dcterms:W3CDTF">2018-09-11T05:46:00Z</dcterms:created>
  <dcterms:modified xsi:type="dcterms:W3CDTF">2021-10-18T07:35:33Z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