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78"/>
  </p:handoutMasterIdLst>
  <p:sldIdLst>
    <p:sldId id="623" r:id="rId3"/>
    <p:sldId id="924" r:id="rId5"/>
    <p:sldId id="257" r:id="rId6"/>
    <p:sldId id="386" r:id="rId7"/>
    <p:sldId id="387" r:id="rId8"/>
    <p:sldId id="624" r:id="rId9"/>
    <p:sldId id="680" r:id="rId10"/>
    <p:sldId id="932" r:id="rId11"/>
    <p:sldId id="933" r:id="rId12"/>
    <p:sldId id="929" r:id="rId13"/>
    <p:sldId id="936" r:id="rId14"/>
    <p:sldId id="937" r:id="rId15"/>
    <p:sldId id="768" r:id="rId16"/>
    <p:sldId id="939" r:id="rId17"/>
    <p:sldId id="633" r:id="rId18"/>
    <p:sldId id="769" r:id="rId19"/>
    <p:sldId id="770" r:id="rId20"/>
    <p:sldId id="772" r:id="rId21"/>
    <p:sldId id="773" r:id="rId22"/>
    <p:sldId id="774" r:id="rId23"/>
    <p:sldId id="945" r:id="rId24"/>
    <p:sldId id="776" r:id="rId25"/>
    <p:sldId id="946" r:id="rId26"/>
    <p:sldId id="777" r:id="rId27"/>
    <p:sldId id="947" r:id="rId28"/>
    <p:sldId id="781" r:id="rId29"/>
    <p:sldId id="854" r:id="rId30"/>
    <p:sldId id="948" r:id="rId31"/>
    <p:sldId id="954" r:id="rId32"/>
    <p:sldId id="860" r:id="rId33"/>
    <p:sldId id="949" r:id="rId34"/>
    <p:sldId id="950" r:id="rId35"/>
    <p:sldId id="870" r:id="rId36"/>
    <p:sldId id="951" r:id="rId37"/>
    <p:sldId id="956" r:id="rId38"/>
    <p:sldId id="957" r:id="rId39"/>
    <p:sldId id="873" r:id="rId40"/>
    <p:sldId id="958" r:id="rId41"/>
    <p:sldId id="960" r:id="rId42"/>
    <p:sldId id="961" r:id="rId43"/>
    <p:sldId id="962" r:id="rId44"/>
    <p:sldId id="963" r:id="rId45"/>
    <p:sldId id="876" r:id="rId46"/>
    <p:sldId id="964" r:id="rId47"/>
    <p:sldId id="967" r:id="rId48"/>
    <p:sldId id="877" r:id="rId49"/>
    <p:sldId id="969" r:id="rId50"/>
    <p:sldId id="905" r:id="rId51"/>
    <p:sldId id="970" r:id="rId52"/>
    <p:sldId id="907" r:id="rId53"/>
    <p:sldId id="908" r:id="rId54"/>
    <p:sldId id="909" r:id="rId55"/>
    <p:sldId id="883" r:id="rId56"/>
    <p:sldId id="910" r:id="rId57"/>
    <p:sldId id="886" r:id="rId58"/>
    <p:sldId id="972" r:id="rId59"/>
    <p:sldId id="973" r:id="rId60"/>
    <p:sldId id="974" r:id="rId61"/>
    <p:sldId id="975" r:id="rId62"/>
    <p:sldId id="976" r:id="rId63"/>
    <p:sldId id="977" r:id="rId64"/>
    <p:sldId id="892" r:id="rId65"/>
    <p:sldId id="917" r:id="rId66"/>
    <p:sldId id="918" r:id="rId67"/>
    <p:sldId id="978" r:id="rId68"/>
    <p:sldId id="895" r:id="rId69"/>
    <p:sldId id="979" r:id="rId70"/>
    <p:sldId id="923" r:id="rId71"/>
    <p:sldId id="980" r:id="rId72"/>
    <p:sldId id="984" r:id="rId73"/>
    <p:sldId id="986" r:id="rId74"/>
    <p:sldId id="982" r:id="rId75"/>
    <p:sldId id="987" r:id="rId76"/>
    <p:sldId id="988" r:id="rId77"/>
  </p:sldIdLst>
  <p:sldSz cx="9144000" cy="5143500"/>
  <p:notesSz cx="6858000" cy="9144000"/>
  <p:custDataLst>
    <p:tags r:id="rId82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692" userDrawn="1">
          <p15:clr>
            <a:srgbClr val="A4A3A4"/>
          </p15:clr>
        </p15:guide>
        <p15:guide id="2" orient="horz" pos="16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FF"/>
    <a:srgbClr val="CC00FF"/>
    <a:srgbClr val="FF0066"/>
    <a:srgbClr val="0033CC"/>
    <a:srgbClr val="00FFFF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788"/>
    <p:restoredTop sz="93058"/>
  </p:normalViewPr>
  <p:slideViewPr>
    <p:cSldViewPr showGuides="1">
      <p:cViewPr varScale="1">
        <p:scale>
          <a:sx n="132" d="100"/>
          <a:sy n="132" d="100"/>
        </p:scale>
        <p:origin x="144" y="246"/>
      </p:cViewPr>
      <p:guideLst>
        <p:guide pos="5692"/>
        <p:guide orient="horz" pos="1637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200" d="100"/>
        <a:sy n="200" d="100"/>
      </p:scale>
      <p:origin x="0" y="-85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2" Type="http://schemas.openxmlformats.org/officeDocument/2006/relationships/tags" Target="tags/tag10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" Target="slides/slide5.xml"/><Relationship Id="rId79" Type="http://schemas.openxmlformats.org/officeDocument/2006/relationships/presProps" Target="presProps.xml"/><Relationship Id="rId78" Type="http://schemas.openxmlformats.org/officeDocument/2006/relationships/handoutMaster" Target="handoutMasters/handoutMaster1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705200-2485-4EEA-8A42-ED9F028DB36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70B194-E81B-4C1B-9531-78F6A905E0D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7C037DF-024C-4B4E-B1E6-4C2D0B826AD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FF1AF8D-AB19-4CAA-9636-D9272E0AEAB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71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4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614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349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634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656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665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686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716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475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747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2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819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9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499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849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3187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931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523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952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87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163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zh-CN" sz="1200" dirty="0"/>
            </a:fld>
            <a:endParaRPr lang="zh-CN" altLang="zh-CN"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933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993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5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752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7524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95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957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9572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9939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915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491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0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512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427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5427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632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563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583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1B10227-1DE0-4686-984C-CDEF6DCB898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54F56E-789C-4ABF-895D-CE62395BDAB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tags" Target="../tags/tag9.xml"/><Relationship Id="rId22" Type="http://schemas.openxmlformats.org/officeDocument/2006/relationships/tags" Target="../tags/tag8.xml"/><Relationship Id="rId21" Type="http://schemas.openxmlformats.org/officeDocument/2006/relationships/tags" Target="../tags/tag7.xml"/><Relationship Id="rId20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.xml"/><Relationship Id="rId18" Type="http://schemas.openxmlformats.org/officeDocument/2006/relationships/tags" Target="../tags/tag4.xml"/><Relationship Id="rId17" Type="http://schemas.openxmlformats.org/officeDocument/2006/relationships/tags" Target="../tags/tag3.xml"/><Relationship Id="rId16" Type="http://schemas.openxmlformats.org/officeDocument/2006/relationships/tags" Target="../tags/tag2.xml"/><Relationship Id="rId15" Type="http://schemas.openxmlformats.org/officeDocument/2006/relationships/tags" Target="../tags/tag1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6" descr="MUBAN4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0638"/>
            <a:ext cx="9144000" cy="5102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 userDrawn="1">
            <p:custDataLst>
              <p:tags r:id="rId15"/>
            </p:custDataLst>
          </p:nvPr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>
            <p:custDataLst>
              <p:tags r:id="rId16"/>
            </p:custDataLst>
          </p:nvPr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>
            <p:custDataLst>
              <p:tags r:id="rId17"/>
            </p:custDataLst>
          </p:nvPr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>
            <p:custDataLst>
              <p:tags r:id="rId18"/>
            </p:custDataLst>
          </p:nvPr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>
            <p:custDataLst>
              <p:tags r:id="rId19"/>
            </p:custDataLst>
          </p:nvPr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>
            <p:custDataLst>
              <p:tags r:id="rId20"/>
            </p:custDataLst>
          </p:nvPr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>
            <p:custDataLst>
              <p:tags r:id="rId21"/>
            </p:custDataLst>
          </p:nvPr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>
            <p:custDataLst>
              <p:tags r:id="rId22"/>
            </p:custDataLst>
          </p:nvPr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>
            <p:custDataLst>
              <p:tags r:id="rId23"/>
            </p:custDataLst>
          </p:nvPr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.png"/><Relationship Id="rId2" Type="http://schemas.microsoft.com/office/2007/relationships/media" Target="file:///E:\6&#19978;&#33258;&#21046;\aa&#21046;&#20316;&#20013;\&#31532;6&#21333;&#20803;\18%20&#21476;&#35799;&#19977;&#39318;\18%20&#28010;&#28120;&#27801;.mp3" TargetMode="External"/><Relationship Id="rId1" Type="http://schemas.openxmlformats.org/officeDocument/2006/relationships/audio" Target="file:///E:\6&#19978;&#33258;&#21046;\aa&#21046;&#20316;&#20013;\&#31532;6&#21333;&#20803;\18%20&#21476;&#35799;&#19977;&#39318;\18%20&#28010;&#28120;&#27801;.mp3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9.jpeg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microsoft.com/office/2007/relationships/media" Target="file:///E:\6&#19978;&#33258;&#21046;\aa&#21046;&#20316;&#20013;\&#31532;6&#21333;&#20803;\18%20&#21476;&#35799;&#19977;&#39318;\18%20&#27743;&#21335;&#26149;.mp3" TargetMode="External"/><Relationship Id="rId1" Type="http://schemas.openxmlformats.org/officeDocument/2006/relationships/audio" Target="file:///E:\6&#19978;&#33258;&#21046;\aa&#21046;&#20316;&#20013;\&#31532;6&#21333;&#20803;\18%20&#21476;&#35799;&#19977;&#39318;\18%20&#27743;&#21335;&#26149;.mp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7.jpeg"/><Relationship Id="rId1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2.png"/><Relationship Id="rId2" Type="http://schemas.microsoft.com/office/2007/relationships/media" Target="file:///E:\6&#19978;&#33258;&#21046;\aa&#21046;&#20316;&#20013;\&#31532;6&#21333;&#20803;\18%20&#21476;&#35799;&#19977;&#39318;\18%20&#20070;&#28246;&#38452;&#20808;&#29983;&#22721;.mp3" TargetMode="External"/><Relationship Id="rId1" Type="http://schemas.openxmlformats.org/officeDocument/2006/relationships/audio" Target="file:///E:\6&#19978;&#33258;&#21046;\aa&#21046;&#20316;&#20013;\&#31532;6&#21333;&#20803;\18%20&#21476;&#35799;&#19977;&#39318;\18%20&#20070;&#28246;&#38452;&#20808;&#29983;&#22721;.mp3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图片 22"/>
          <p:cNvPicPr>
            <a:picLocks noChangeAspect="1"/>
          </p:cNvPicPr>
          <p:nvPr/>
        </p:nvPicPr>
        <p:blipFill>
          <a:blip r:embed="rId1"/>
          <a:srcRect t="999"/>
          <a:stretch>
            <a:fillRect/>
          </a:stretch>
        </p:blipFill>
        <p:spPr>
          <a:xfrm>
            <a:off x="6350" y="-20637"/>
            <a:ext cx="9131300" cy="5164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4"/>
          <p:cNvSpPr txBox="1"/>
          <p:nvPr/>
        </p:nvSpPr>
        <p:spPr>
          <a:xfrm>
            <a:off x="8045450" y="22225"/>
            <a:ext cx="858838" cy="3071813"/>
          </a:xfrm>
          <a:prstGeom prst="rect">
            <a:avLst/>
          </a:prstGeom>
          <a:noFill/>
          <a:ln w="9525">
            <a:noFill/>
          </a:ln>
        </p:spPr>
        <p:txBody>
          <a:bodyPr vert="eaVert" lIns="91438" tIns="45719" rIns="91438" bIns="45719">
            <a:spAutoFit/>
          </a:bodyPr>
          <a:p>
            <a:pPr eaLnBrk="1" hangingPunct="1"/>
            <a:r>
              <a:rPr lang="zh-CN" altLang="en-US" sz="4400" b="1" dirty="0">
                <a:latin typeface="仿宋" panose="02010609060101010101" pitchFamily="49" charset="-122"/>
                <a:ea typeface="仿宋" panose="02010609060101010101" pitchFamily="49" charset="-122"/>
              </a:rPr>
              <a:t>第六单元</a:t>
            </a:r>
            <a:endParaRPr lang="zh-CN" altLang="en-US" sz="4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23850" y="222250"/>
            <a:ext cx="5821363" cy="1455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我们是大地的一部分，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大地也是我们的一部分。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722313" y="2432050"/>
            <a:ext cx="1203325" cy="711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大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地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3021013" y="2427288"/>
            <a:ext cx="1203325" cy="812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人类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951096" y="2427734"/>
            <a:ext cx="2350025" cy="866306"/>
            <a:chOff x="5464588" y="396256"/>
            <a:chExt cx="4830873" cy="732768"/>
          </a:xfrm>
          <a:solidFill>
            <a:schemeClr val="bg1">
              <a:alpha val="65000"/>
            </a:schemeClr>
          </a:solidFill>
        </p:grpSpPr>
        <p:sp>
          <p:nvSpPr>
            <p:cNvPr id="18" name="矩形: 圆角 17"/>
            <p:cNvSpPr/>
            <p:nvPr/>
          </p:nvSpPr>
          <p:spPr>
            <a:xfrm>
              <a:off x="5464588" y="396256"/>
              <a:ext cx="4548630" cy="732768"/>
            </a:xfrm>
            <a:prstGeom prst="roundRect">
              <a:avLst>
                <a:gd name="adj" fmla="val 50000"/>
              </a:avLst>
            </a:prstGeom>
            <a:grp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80" name="矩形 11"/>
            <p:cNvSpPr/>
            <p:nvPr/>
          </p:nvSpPr>
          <p:spPr>
            <a:xfrm>
              <a:off x="5747415" y="447183"/>
              <a:ext cx="4548046" cy="546702"/>
            </a:xfrm>
            <a:prstGeom prst="rect">
              <a:avLst/>
            </a:prstGeom>
            <a:grp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相互依存</a:t>
              </a:r>
              <a:endParaRPr kumimoji="0" lang="en-US" altLang="en-US" sz="36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0" name="箭头: 右 19"/>
          <p:cNvSpPr/>
          <p:nvPr/>
        </p:nvSpPr>
        <p:spPr>
          <a:xfrm>
            <a:off x="2179638" y="2563813"/>
            <a:ext cx="647700" cy="223838"/>
          </a:xfrm>
          <a:prstGeom prst="rightArrow">
            <a:avLst/>
          </a:prstGeom>
          <a:solidFill>
            <a:schemeClr val="accent6">
              <a:lumMod val="75000"/>
              <a:alpha val="6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箭头: 右 25"/>
          <p:cNvSpPr/>
          <p:nvPr/>
        </p:nvSpPr>
        <p:spPr>
          <a:xfrm flipH="1">
            <a:off x="2151063" y="2882900"/>
            <a:ext cx="650875" cy="223838"/>
          </a:xfrm>
          <a:prstGeom prst="rightArrow">
            <a:avLst/>
          </a:prstGeom>
          <a:solidFill>
            <a:schemeClr val="accent6">
              <a:lumMod val="75000"/>
              <a:alpha val="6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20" grpId="0" bldLvl="0" animBg="1"/>
      <p:bldP spid="2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482" name="矩形 13"/>
          <p:cNvSpPr/>
          <p:nvPr/>
        </p:nvSpPr>
        <p:spPr>
          <a:xfrm>
            <a:off x="193675" y="95250"/>
            <a:ext cx="6091238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读准字音</a:t>
            </a: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读出节奏。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51050" y="841375"/>
            <a:ext cx="4681538" cy="3963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</a:t>
            </a:r>
            <a:r>
              <a:rPr kumimoji="0" lang="zh-CN" altLang="en-US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浪淘沙（其一）</a:t>
            </a:r>
            <a:r>
              <a:rPr kumimoji="0" lang="zh-CN" altLang="en-US" sz="34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400" b="1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   [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2800" b="1" i="0" u="none" strike="noStrike" kern="1200" cap="none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九曲黄河万里沙，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浪淘风簸自天涯。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如今直上银河去，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同到牵牛织女家。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0484" name="TextBox 19"/>
          <p:cNvSpPr txBox="1"/>
          <p:nvPr/>
        </p:nvSpPr>
        <p:spPr>
          <a:xfrm>
            <a:off x="2700338" y="1855788"/>
            <a:ext cx="6477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qū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85" name="TextBox 45"/>
          <p:cNvSpPr txBox="1"/>
          <p:nvPr/>
        </p:nvSpPr>
        <p:spPr>
          <a:xfrm>
            <a:off x="3708400" y="2530475"/>
            <a:ext cx="144145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bǒ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86" name="TextBox 45"/>
          <p:cNvSpPr txBox="1"/>
          <p:nvPr/>
        </p:nvSpPr>
        <p:spPr>
          <a:xfrm>
            <a:off x="5186363" y="2514600"/>
            <a:ext cx="143986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yá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18 浪淘沙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08850" y="3651250"/>
            <a:ext cx="903288" cy="904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文本框 3"/>
          <p:cNvSpPr txBox="1"/>
          <p:nvPr/>
        </p:nvSpPr>
        <p:spPr>
          <a:xfrm>
            <a:off x="2301875" y="1592263"/>
            <a:ext cx="2133600" cy="1447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8800" b="1" dirty="0">
                <a:latin typeface="楷体" panose="02010609060101010101" pitchFamily="49" charset="-122"/>
                <a:ea typeface="楷体" panose="02010609060101010101" pitchFamily="49" charset="-122"/>
              </a:rPr>
              <a:t>涯</a:t>
            </a:r>
            <a:endParaRPr lang="zh-CN" altLang="en-US" sz="8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2578100" y="609600"/>
            <a:ext cx="2325688" cy="1122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altLang="zh-CN" sz="6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yá</a:t>
            </a:r>
            <a:endParaRPr lang="en-US" altLang="zh-CN" sz="6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2282825" y="3432175"/>
            <a:ext cx="6510338" cy="784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</a:rPr>
              <a:t>天涯海角  无边无涯</a:t>
            </a:r>
            <a:endParaRPr lang="en-US" altLang="zh-CN" sz="4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1509" name="组合 1"/>
          <p:cNvGrpSpPr/>
          <p:nvPr/>
        </p:nvGrpSpPr>
        <p:grpSpPr>
          <a:xfrm>
            <a:off x="244475" y="195263"/>
            <a:ext cx="1749425" cy="708025"/>
            <a:chOff x="117475" y="66674"/>
            <a:chExt cx="2672564" cy="943847"/>
          </a:xfrm>
        </p:grpSpPr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117475" y="66674"/>
              <a:ext cx="2621636" cy="918452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49003" y="66674"/>
              <a:ext cx="2641036" cy="943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+mn-cs"/>
                </a:rPr>
                <a:t>我会认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1510" name="矩形 1"/>
          <p:cNvSpPr/>
          <p:nvPr/>
        </p:nvSpPr>
        <p:spPr>
          <a:xfrm>
            <a:off x="2374900" y="1776413"/>
            <a:ext cx="1295400" cy="1206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eaLnBrk="1" hangingPunct="1"/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451350" y="1731963"/>
            <a:ext cx="4025900" cy="1279525"/>
            <a:chOff x="-154131" y="1754521"/>
            <a:chExt cx="3897012" cy="1148847"/>
          </a:xfrm>
        </p:grpSpPr>
        <p:sp>
          <p:nvSpPr>
            <p:cNvPr id="21516" name="文本框 13"/>
            <p:cNvSpPr txBox="1"/>
            <p:nvPr/>
          </p:nvSpPr>
          <p:spPr>
            <a:xfrm>
              <a:off x="427718" y="1759453"/>
              <a:ext cx="3315163" cy="114391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latinLnBrk="1" hangingPunct="1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0000FF"/>
                  </a:solidFill>
                  <a:latin typeface="宋体" panose="02010600030101010101" pitchFamily="2" charset="-122"/>
                </a:rPr>
                <a:t>    </a:t>
              </a: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含“</a:t>
              </a:r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氵</a:t>
              </a: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”，指水边，泛指边际。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5400000" flipV="1">
              <a:off x="-14799" y="1968681"/>
              <a:ext cx="282223" cy="560887"/>
            </a:xfrm>
            <a:prstGeom prst="triangl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: 圆角 12"/>
            <p:cNvSpPr/>
            <p:nvPr/>
          </p:nvSpPr>
          <p:spPr>
            <a:xfrm>
              <a:off x="406756" y="1754521"/>
              <a:ext cx="3314611" cy="1136018"/>
            </a:xfrm>
            <a:prstGeom prst="roundRect">
              <a:avLst>
                <a:gd name="adj" fmla="val 5656"/>
              </a:avLst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509838" y="1954213"/>
            <a:ext cx="263525" cy="749300"/>
            <a:chOff x="488183" y="1842101"/>
            <a:chExt cx="264416" cy="748871"/>
          </a:xfrm>
        </p:grpSpPr>
        <p:sp>
          <p:nvSpPr>
            <p:cNvPr id="25" name="任意多边形 24"/>
            <p:cNvSpPr/>
            <p:nvPr/>
          </p:nvSpPr>
          <p:spPr>
            <a:xfrm>
              <a:off x="601276" y="1842101"/>
              <a:ext cx="151323" cy="141206"/>
            </a:xfrm>
            <a:custGeom>
              <a:avLst/>
              <a:gdLst/>
              <a:ahLst/>
              <a:cxnLst/>
              <a:rect l="l" t="t" r="r" b="b"/>
              <a:pathLst>
                <a:path w="151224" h="140991">
                  <a:moveTo>
                    <a:pt x="21764" y="84"/>
                  </a:moveTo>
                  <a:cubicBezTo>
                    <a:pt x="33768" y="-511"/>
                    <a:pt x="50738" y="2066"/>
                    <a:pt x="72674" y="7814"/>
                  </a:cubicBezTo>
                  <a:cubicBezTo>
                    <a:pt x="131171" y="23141"/>
                    <a:pt x="156995" y="53817"/>
                    <a:pt x="150148" y="99844"/>
                  </a:cubicBezTo>
                  <a:cubicBezTo>
                    <a:pt x="143301" y="145870"/>
                    <a:pt x="116343" y="153284"/>
                    <a:pt x="69274" y="122086"/>
                  </a:cubicBezTo>
                  <a:cubicBezTo>
                    <a:pt x="37304" y="90117"/>
                    <a:pt x="15255" y="59248"/>
                    <a:pt x="3125" y="29478"/>
                  </a:cubicBezTo>
                  <a:cubicBezTo>
                    <a:pt x="-4456" y="10872"/>
                    <a:pt x="1757" y="1074"/>
                    <a:pt x="21764" y="84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488183" y="2056290"/>
              <a:ext cx="146544" cy="142793"/>
            </a:xfrm>
            <a:custGeom>
              <a:avLst/>
              <a:gdLst/>
              <a:ahLst/>
              <a:cxnLst/>
              <a:rect l="l" t="t" r="r" b="b"/>
              <a:pathLst>
                <a:path w="147133" h="142353">
                  <a:moveTo>
                    <a:pt x="28104" y="165"/>
                  </a:moveTo>
                  <a:cubicBezTo>
                    <a:pt x="40387" y="983"/>
                    <a:pt x="56698" y="4843"/>
                    <a:pt x="77036" y="11747"/>
                  </a:cubicBezTo>
                  <a:cubicBezTo>
                    <a:pt x="131270" y="30158"/>
                    <a:pt x="154034" y="61537"/>
                    <a:pt x="145327" y="105886"/>
                  </a:cubicBezTo>
                  <a:cubicBezTo>
                    <a:pt x="136621" y="150234"/>
                    <a:pt x="107871" y="154134"/>
                    <a:pt x="59079" y="117585"/>
                  </a:cubicBezTo>
                  <a:cubicBezTo>
                    <a:pt x="22893" y="78361"/>
                    <a:pt x="3280" y="46312"/>
                    <a:pt x="242" y="21440"/>
                  </a:cubicBezTo>
                  <a:cubicBezTo>
                    <a:pt x="-1657" y="5895"/>
                    <a:pt x="7631" y="-1197"/>
                    <a:pt x="28104" y="165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94554" y="2213363"/>
              <a:ext cx="224594" cy="377609"/>
            </a:xfrm>
            <a:custGeom>
              <a:avLst/>
              <a:gdLst/>
              <a:ahLst/>
              <a:cxnLst/>
              <a:rect l="l" t="t" r="r" b="b"/>
              <a:pathLst>
                <a:path w="224867" h="378308">
                  <a:moveTo>
                    <a:pt x="222742" y="310"/>
                  </a:moveTo>
                  <a:cubicBezTo>
                    <a:pt x="227016" y="2538"/>
                    <a:pt x="224845" y="16774"/>
                    <a:pt x="216230" y="43018"/>
                  </a:cubicBezTo>
                  <a:cubicBezTo>
                    <a:pt x="198998" y="95506"/>
                    <a:pt x="178683" y="148073"/>
                    <a:pt x="155285" y="200720"/>
                  </a:cubicBezTo>
                  <a:cubicBezTo>
                    <a:pt x="133020" y="248107"/>
                    <a:pt x="115731" y="296038"/>
                    <a:pt x="103420" y="344513"/>
                  </a:cubicBezTo>
                  <a:cubicBezTo>
                    <a:pt x="91109" y="392988"/>
                    <a:pt x="67653" y="389314"/>
                    <a:pt x="33054" y="333494"/>
                  </a:cubicBezTo>
                  <a:cubicBezTo>
                    <a:pt x="-1545" y="277672"/>
                    <a:pt x="-8982" y="247291"/>
                    <a:pt x="10744" y="242348"/>
                  </a:cubicBezTo>
                  <a:cubicBezTo>
                    <a:pt x="30469" y="237405"/>
                    <a:pt x="56793" y="211615"/>
                    <a:pt x="89714" y="164976"/>
                  </a:cubicBezTo>
                  <a:cubicBezTo>
                    <a:pt x="122635" y="118338"/>
                    <a:pt x="156259" y="73230"/>
                    <a:pt x="190586" y="29652"/>
                  </a:cubicBezTo>
                  <a:cubicBezTo>
                    <a:pt x="207750" y="7863"/>
                    <a:pt x="218469" y="-1917"/>
                    <a:pt x="222742" y="31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圆角矩形 8"/>
          <p:cNvSpPr/>
          <p:nvPr/>
        </p:nvSpPr>
        <p:spPr>
          <a:xfrm>
            <a:off x="1987550" y="2211388"/>
            <a:ext cx="936625" cy="576263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531" name="矩形 13"/>
          <p:cNvSpPr/>
          <p:nvPr/>
        </p:nvSpPr>
        <p:spPr>
          <a:xfrm>
            <a:off x="179388" y="130175"/>
            <a:ext cx="609123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这是一首描写什么的诗</a:t>
            </a: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2150" y="915988"/>
            <a:ext cx="4679950" cy="3632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</a:t>
            </a:r>
            <a:r>
              <a:rPr kumimoji="0" lang="zh-CN" altLang="en-US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浪淘沙（其一）</a:t>
            </a:r>
            <a:r>
              <a:rPr kumimoji="0" lang="zh-CN" altLang="en-US" sz="34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400" b="1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   [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2800" b="1" i="0" u="none" strike="noStrike" kern="1200" cap="none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九曲黄河万里沙，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浪淘风簸自天涯。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如今直上银河去，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同到牵牛织女家。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110594" name="Picture 2" descr="https://gimg2.baidu.com/image_search/src=http%3A%2F%2Fss2.meipian.me%2Fusers%2F29503602%2Fbee155735eae458fbc78222d52b5caeb.jpg%3Fmeipian-raw%2Fbucket%2Fivwen%2Fkey%2FdXNlcnMvMjk1MDM2MDIvYmVlMTU1NzM1ZWFlNDU4ZmJjNzgyMjJkNTJiNWNhZWIuanBn%2Fsign%2F3b7601b6f70833e84b9e3dafd5769a0e.jpg&amp;refer=http%3A%2F%2Fss2.meipian.me&amp;app=2002&amp;size=f9999,10000&amp;q=a80&amp;n=0&amp;g=0n&amp;fmt=auto?sec=1666184988&amp;t=62e17039c8ec630d64ed50798113d430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12717" r="18645" b="5893"/>
          <a:stretch>
            <a:fillRect/>
          </a:stretch>
        </p:blipFill>
        <p:spPr bwMode="auto">
          <a:xfrm>
            <a:off x="5004048" y="1635646"/>
            <a:ext cx="3775920" cy="2626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5883896" y="1667989"/>
            <a:ext cx="2016224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431800">
                    <a:schemeClr val="bg1"/>
                  </a:glo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黄 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431800">
                  <a:schemeClr val="bg1"/>
                </a:glo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484438" y="1308100"/>
            <a:ext cx="4319588" cy="15509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3555" name="文本框 2"/>
          <p:cNvSpPr txBox="1"/>
          <p:nvPr/>
        </p:nvSpPr>
        <p:spPr>
          <a:xfrm>
            <a:off x="2916238" y="1308100"/>
            <a:ext cx="4248150" cy="1479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九曲黄河万里沙，</a:t>
            </a:r>
            <a:endParaRPr lang="en-US" altLang="zh-CN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35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浪淘风簸自天涯。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3556" name="矩形 13"/>
          <p:cNvSpPr/>
          <p:nvPr/>
        </p:nvSpPr>
        <p:spPr>
          <a:xfrm>
            <a:off x="179388" y="207963"/>
            <a:ext cx="8713787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读诗句，同桌交流看到了怎样的画面，听到了怎样的声音。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557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1525" y="3413125"/>
            <a:ext cx="2628900" cy="1374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TextBox 20"/>
          <p:cNvSpPr txBox="1"/>
          <p:nvPr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圆角矩形 6"/>
          <p:cNvSpPr/>
          <p:nvPr/>
        </p:nvSpPr>
        <p:spPr>
          <a:xfrm>
            <a:off x="747713" y="1285875"/>
            <a:ext cx="4667250" cy="115093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6385" name="Text Box 6"/>
          <p:cNvSpPr txBox="1"/>
          <p:nvPr/>
        </p:nvSpPr>
        <p:spPr>
          <a:xfrm>
            <a:off x="1073150" y="1287463"/>
            <a:ext cx="56388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九曲黄河万里沙，</a:t>
            </a:r>
            <a:endParaRPr kumimoji="0" lang="zh-CN" altLang="en-US" sz="4000" b="1" kern="1200" cap="none" spc="0" normalizeH="0" baseline="0" noProof="1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287463" y="21590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00113" y="2806700"/>
            <a:ext cx="4049712" cy="1133475"/>
            <a:chOff x="1410627" y="-551080"/>
            <a:chExt cx="1253477" cy="1004457"/>
          </a:xfrm>
        </p:grpSpPr>
        <p:sp>
          <p:nvSpPr>
            <p:cNvPr id="21" name="圆角矩形标注 20"/>
            <p:cNvSpPr/>
            <p:nvPr/>
          </p:nvSpPr>
          <p:spPr bwMode="auto">
            <a:xfrm>
              <a:off x="1410627" y="-514503"/>
              <a:ext cx="1229400" cy="967880"/>
            </a:xfrm>
            <a:prstGeom prst="wedgeRoundRectCallout">
              <a:avLst>
                <a:gd name="adj1" fmla="val -35136"/>
                <a:gd name="adj2" fmla="val -90847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4589" name="TextBox 16"/>
            <p:cNvSpPr txBox="1"/>
            <p:nvPr/>
          </p:nvSpPr>
          <p:spPr>
            <a:xfrm>
              <a:off x="1414754" y="-551080"/>
              <a:ext cx="1249350" cy="9960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九</a:t>
              </a:r>
              <a:r>
                <a:rPr lang="en-US" altLang="zh-CN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”</a:t>
              </a:r>
              <a:r>
                <a:rPr lang="zh-CN" altLang="en-US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在古代被认为是最大的数字，指很多。</a:t>
              </a:r>
              <a:endPara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19" name="矩形: 圆角 6"/>
          <p:cNvSpPr/>
          <p:nvPr/>
        </p:nvSpPr>
        <p:spPr>
          <a:xfrm>
            <a:off x="1144588" y="1487488"/>
            <a:ext cx="2265363" cy="671513"/>
          </a:xfrm>
          <a:prstGeom prst="roundRect">
            <a:avLst/>
          </a:prstGeom>
          <a:noFill/>
          <a:ln w="50800" cmpd="thinThick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12813" y="2970213"/>
            <a:ext cx="4122737" cy="847725"/>
            <a:chOff x="1410627" y="-488216"/>
            <a:chExt cx="1677211" cy="848544"/>
          </a:xfrm>
        </p:grpSpPr>
        <p:sp>
          <p:nvSpPr>
            <p:cNvPr id="6" name="圆角矩形标注 5"/>
            <p:cNvSpPr/>
            <p:nvPr/>
          </p:nvSpPr>
          <p:spPr bwMode="auto">
            <a:xfrm>
              <a:off x="1410627" y="-488216"/>
              <a:ext cx="1610691" cy="848544"/>
            </a:xfrm>
            <a:prstGeom prst="wedgeRoundRectCallout">
              <a:avLst>
                <a:gd name="adj1" fmla="val -32706"/>
                <a:gd name="adj2" fmla="val -101515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4587" name="TextBox 16"/>
            <p:cNvSpPr txBox="1"/>
            <p:nvPr/>
          </p:nvSpPr>
          <p:spPr>
            <a:xfrm>
              <a:off x="1489007" y="-406032"/>
              <a:ext cx="1598831" cy="68417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形容黄河弯弯曲曲。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7838" y="484188"/>
            <a:ext cx="3384550" cy="4238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5" name="矩形 13"/>
          <p:cNvSpPr/>
          <p:nvPr/>
        </p:nvSpPr>
        <p:spPr>
          <a:xfrm>
            <a:off x="179388" y="207963"/>
            <a:ext cx="8002587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你看到了怎样的画面？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1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圆角矩形 6"/>
          <p:cNvSpPr/>
          <p:nvPr/>
        </p:nvSpPr>
        <p:spPr>
          <a:xfrm>
            <a:off x="379413" y="1470025"/>
            <a:ext cx="4522788" cy="11017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6385" name="Text Box 6"/>
          <p:cNvSpPr txBox="1"/>
          <p:nvPr/>
        </p:nvSpPr>
        <p:spPr>
          <a:xfrm>
            <a:off x="488950" y="1470025"/>
            <a:ext cx="56388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九曲黄河万里沙，</a:t>
            </a:r>
            <a:endParaRPr kumimoji="0" lang="zh-CN" altLang="en-US" sz="4000" b="1" kern="1200" cap="none" spc="0" normalizeH="0" baseline="0" noProof="1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3044825" y="234473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4597" name="矩形 8"/>
          <p:cNvSpPr/>
          <p:nvPr/>
        </p:nvSpPr>
        <p:spPr>
          <a:xfrm>
            <a:off x="163513" y="350838"/>
            <a:ext cx="6291262" cy="538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</a:t>
            </a:r>
            <a:r>
              <a:rPr lang="en-US" altLang="zh-CN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r>
              <a:rPr lang="en-US" altLang="zh-CN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一万</a:t>
            </a:r>
            <a:r>
              <a:rPr lang="en-US" altLang="zh-CN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的意思吗？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36725" y="2835275"/>
            <a:ext cx="3917950" cy="841375"/>
            <a:chOff x="1410627" y="-514524"/>
            <a:chExt cx="1260652" cy="744625"/>
          </a:xfrm>
        </p:grpSpPr>
        <p:sp>
          <p:nvSpPr>
            <p:cNvPr id="3" name="圆角矩形标注 2"/>
            <p:cNvSpPr/>
            <p:nvPr/>
          </p:nvSpPr>
          <p:spPr bwMode="auto">
            <a:xfrm>
              <a:off x="1410627" y="-514524"/>
              <a:ext cx="935273" cy="744625"/>
            </a:xfrm>
            <a:prstGeom prst="wedgeRoundRectCallout">
              <a:avLst>
                <a:gd name="adj1" fmla="val -6203"/>
                <a:gd name="adj2" fmla="val -83894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5613" name="TextBox 16"/>
            <p:cNvSpPr txBox="1"/>
            <p:nvPr/>
          </p:nvSpPr>
          <p:spPr>
            <a:xfrm>
              <a:off x="1421929" y="-378887"/>
              <a:ext cx="1249350" cy="5382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万</a:t>
              </a:r>
              <a:r>
                <a:rPr lang="en-US" altLang="zh-CN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”</a:t>
              </a:r>
              <a:r>
                <a:rPr lang="zh-CN" altLang="en-US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泛指很多。</a:t>
              </a:r>
              <a:endPara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9" name="矩形: 圆角 6"/>
          <p:cNvSpPr/>
          <p:nvPr/>
        </p:nvSpPr>
        <p:spPr>
          <a:xfrm>
            <a:off x="2771775" y="1673225"/>
            <a:ext cx="1728788" cy="671513"/>
          </a:xfrm>
          <a:prstGeom prst="roundRect">
            <a:avLst/>
          </a:prstGeom>
          <a:noFill/>
          <a:ln w="50800" cmpd="thinThick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692275" y="2859088"/>
            <a:ext cx="2947988" cy="820737"/>
            <a:chOff x="1410627" y="-513960"/>
            <a:chExt cx="870590" cy="580694"/>
          </a:xfrm>
        </p:grpSpPr>
        <p:sp>
          <p:nvSpPr>
            <p:cNvPr id="11" name="圆角矩形标注 10"/>
            <p:cNvSpPr/>
            <p:nvPr/>
          </p:nvSpPr>
          <p:spPr bwMode="auto">
            <a:xfrm>
              <a:off x="1410627" y="-513960"/>
              <a:ext cx="870590" cy="580694"/>
            </a:xfrm>
            <a:prstGeom prst="wedgeRoundRectCallout">
              <a:avLst>
                <a:gd name="adj1" fmla="val -4796"/>
                <a:gd name="adj2" fmla="val -88233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5611" name="TextBox 16"/>
            <p:cNvSpPr txBox="1"/>
            <p:nvPr/>
          </p:nvSpPr>
          <p:spPr>
            <a:xfrm>
              <a:off x="1580668" y="-447853"/>
              <a:ext cx="616400" cy="42789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沙很多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916868" y="1203598"/>
            <a:ext cx="4120722" cy="304575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59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202601" y="1195462"/>
            <a:ext cx="3858024" cy="308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圆角矩形 6"/>
          <p:cNvSpPr/>
          <p:nvPr/>
        </p:nvSpPr>
        <p:spPr>
          <a:xfrm>
            <a:off x="539750" y="1587500"/>
            <a:ext cx="4446588" cy="115093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4088" y="1682750"/>
            <a:ext cx="4605338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浪淘风簸自天涯。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6629" name="矩形 13"/>
          <p:cNvSpPr/>
          <p:nvPr/>
        </p:nvSpPr>
        <p:spPr>
          <a:xfrm>
            <a:off x="365125" y="261938"/>
            <a:ext cx="8002588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你听到了怎样的声音？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: 圆角 6"/>
          <p:cNvSpPr/>
          <p:nvPr/>
        </p:nvSpPr>
        <p:spPr>
          <a:xfrm>
            <a:off x="885825" y="1873250"/>
            <a:ext cx="2173288" cy="581025"/>
          </a:xfrm>
          <a:prstGeom prst="roundRect">
            <a:avLst/>
          </a:prstGeom>
          <a:noFill/>
          <a:ln w="50800" cmpd="thinThick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62000" y="2905125"/>
            <a:ext cx="2001838" cy="762000"/>
            <a:chOff x="1410627" y="-403167"/>
            <a:chExt cx="903209" cy="674887"/>
          </a:xfrm>
        </p:grpSpPr>
        <p:sp>
          <p:nvSpPr>
            <p:cNvPr id="6" name="圆角矩形标注 5"/>
            <p:cNvSpPr/>
            <p:nvPr/>
          </p:nvSpPr>
          <p:spPr bwMode="auto">
            <a:xfrm>
              <a:off x="1410627" y="-403167"/>
              <a:ext cx="903209" cy="674887"/>
            </a:xfrm>
            <a:prstGeom prst="wedgeRoundRectCallout">
              <a:avLst>
                <a:gd name="adj1" fmla="val 23111"/>
                <a:gd name="adj2" fmla="val -96912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6637" name="TextBox 16"/>
            <p:cNvSpPr txBox="1"/>
            <p:nvPr/>
          </p:nvSpPr>
          <p:spPr>
            <a:xfrm>
              <a:off x="1410627" y="-332304"/>
              <a:ext cx="903209" cy="60402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波涛汹涌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2" name="矩形: 圆角 6"/>
          <p:cNvSpPr/>
          <p:nvPr/>
        </p:nvSpPr>
        <p:spPr>
          <a:xfrm>
            <a:off x="3135313" y="1873250"/>
            <a:ext cx="1471613" cy="581025"/>
          </a:xfrm>
          <a:prstGeom prst="roundRect">
            <a:avLst/>
          </a:prstGeom>
          <a:noFill/>
          <a:ln w="50800" cmpd="thinThick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998788" y="2887663"/>
            <a:ext cx="1941512" cy="779462"/>
            <a:chOff x="1410627" y="-403167"/>
            <a:chExt cx="1521062" cy="741813"/>
          </a:xfrm>
        </p:grpSpPr>
        <p:sp>
          <p:nvSpPr>
            <p:cNvPr id="8" name="圆角矩形标注 7"/>
            <p:cNvSpPr/>
            <p:nvPr/>
          </p:nvSpPr>
          <p:spPr bwMode="auto">
            <a:xfrm>
              <a:off x="1410627" y="-403167"/>
              <a:ext cx="1521062" cy="741813"/>
            </a:xfrm>
            <a:prstGeom prst="wedgeRoundRectCallout">
              <a:avLst>
                <a:gd name="adj1" fmla="val -25021"/>
                <a:gd name="adj2" fmla="val -96550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6635" name="TextBox 16"/>
            <p:cNvSpPr txBox="1"/>
            <p:nvPr/>
          </p:nvSpPr>
          <p:spPr>
            <a:xfrm>
              <a:off x="1432548" y="-334273"/>
              <a:ext cx="1499141" cy="60402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从天边来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ldLvl="0" animBg="1"/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6"/>
          <p:cNvSpPr/>
          <p:nvPr/>
        </p:nvSpPr>
        <p:spPr>
          <a:xfrm>
            <a:off x="1835150" y="1131888"/>
            <a:ext cx="4608513" cy="15843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95513" y="1131888"/>
            <a:ext cx="4605338" cy="143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九曲黄河万里沙，浪淘风簸自天涯。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7652" name="矩形 13"/>
          <p:cNvSpPr/>
          <p:nvPr/>
        </p:nvSpPr>
        <p:spPr>
          <a:xfrm>
            <a:off x="138113" y="109538"/>
            <a:ext cx="8002587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说说诗句的意思。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755650" y="3148013"/>
            <a:ext cx="7835900" cy="13223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诗意：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弯弯曲曲的黄河夹带着绵延万里的黄沙，从遥远的天边蜿蜒奔腾而来。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图片 1"/>
          <p:cNvPicPr>
            <a:picLocks noChangeAspect="1"/>
          </p:cNvPicPr>
          <p:nvPr/>
        </p:nvPicPr>
        <p:blipFill>
          <a:blip r:embed="rId1"/>
          <a:srcRect b="15871"/>
          <a:stretch>
            <a:fillRect/>
          </a:stretch>
        </p:blipFill>
        <p:spPr>
          <a:xfrm>
            <a:off x="0" y="0"/>
            <a:ext cx="9144000" cy="512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 6"/>
          <p:cNvSpPr/>
          <p:nvPr/>
        </p:nvSpPr>
        <p:spPr>
          <a:xfrm>
            <a:off x="1908175" y="1744663"/>
            <a:ext cx="4751388" cy="1801813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95513" y="1744663"/>
            <a:ext cx="4605338" cy="162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4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九曲黄河万里沙，浪淘风簸自天涯。</a:t>
            </a:r>
            <a:endParaRPr kumimoji="0" lang="zh-CN" altLang="en-US" sz="3600" b="1" kern="1200" cap="none" spc="4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9699" name="矩形 13"/>
          <p:cNvSpPr>
            <a:spLocks noChangeArrowheads="1"/>
          </p:cNvSpPr>
          <p:nvPr/>
        </p:nvSpPr>
        <p:spPr bwMode="auto">
          <a:xfrm>
            <a:off x="231092" y="157762"/>
            <a:ext cx="8733395" cy="129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292100">
                    <a:schemeClr val="bg1"/>
                  </a:glo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抓住关键的数字，想象画面和声音，读出黄河雄伟的气势。</a:t>
            </a:r>
            <a:endParaRPr kumimoji="0" lang="zh-CN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glow rad="292100">
                  <a:schemeClr val="bg1"/>
                </a:glo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528342" y="348484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980733" y="404684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83075" y="202789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90304" y="350268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904942" y="330003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94585" y="301273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4801694">
            <a:off x="7584486" y="264573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734349" y="422221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83651" y="147167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77773" y="269970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269889" y="15295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819339" y="200976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866423" y="183661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91944" y="397159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224851" y="402109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91568" y="141436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433594" y="252145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246226" y="348958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1055895" y="223951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736976" y="302039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946642" y="402846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4006129" y="371870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90965" y="265401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967752" y="335971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273452" y="204465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95047" y="334878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723063" y="25877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454368" y="363732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767330" y="373253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99115" y="205591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255020" y="191545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848866" y="21277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237257" y="191731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827457" y="358279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429799" y="156384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824230" y="454215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621633" y="429357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331478" y="435402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83458" y="181199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325924" y="339784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129235" y="338485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92275" y="155181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718496" y="177102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99102" y="137872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743002" y="414543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622369" y="160465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156049" y="379881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89380" y="139890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80318" y="205740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92950" y="30255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87576" y="19491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95517" y="357696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852853" y="325465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923224" y="202818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949" y="302749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524326" y="149757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552035" y="193762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941771" y="288473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649783" y="2398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253481" y="306944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628508" y="405432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674628" y="238662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919902" y="18325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128060" y="218665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823811" y="18355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953143" y="348487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531979" y="191458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567457" y="355160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933155" y="395015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764803" y="157389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85083" y="17899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574396" y="410200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88283" y="147915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83709" y="315152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447176" y="28483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632075" y="461200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827273" y="292652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366619" y="41880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204869" y="21746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958485" y="235000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82770" y="127698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4005920" y="301549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353371" y="151264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723878" y="155745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510326" y="230838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210054" y="405783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2043264" y="32815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88939" y="395015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867833" y="271050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853035" y="287003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9322417">
            <a:off x="4706852" y="40057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9322417">
            <a:off x="5408527" y="322531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22417">
            <a:off x="5726662" y="265444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12433" y="397365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03388" y="202801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45508" y="325928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" name="圆角矩形 6"/>
          <p:cNvSpPr/>
          <p:nvPr/>
        </p:nvSpPr>
        <p:spPr>
          <a:xfrm>
            <a:off x="971550" y="2066925"/>
            <a:ext cx="6840538" cy="11525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35063" y="2133600"/>
            <a:ext cx="6840537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如今直上银河去，同到牵牛织女家。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349" name="矩形 13"/>
          <p:cNvSpPr/>
          <p:nvPr/>
        </p:nvSpPr>
        <p:spPr>
          <a:xfrm>
            <a:off x="179388" y="263525"/>
            <a:ext cx="8616950" cy="6080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诗人由眼前气势雄伟的黄河想到了什么呢？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椭圆 28"/>
          <p:cNvSpPr/>
          <p:nvPr/>
        </p:nvSpPr>
        <p:spPr bwMode="auto">
          <a:xfrm>
            <a:off x="3003550" y="287813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0" name="椭圆 29"/>
          <p:cNvSpPr/>
          <p:nvPr/>
        </p:nvSpPr>
        <p:spPr bwMode="auto">
          <a:xfrm>
            <a:off x="3402013" y="28924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5429250" y="287813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5862638" y="28813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6259513" y="28924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6651625" y="28844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625" y="3238500"/>
            <a:ext cx="1008063" cy="14779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" name="组合 9"/>
          <p:cNvGrpSpPr/>
          <p:nvPr/>
        </p:nvGrpSpPr>
        <p:grpSpPr>
          <a:xfrm>
            <a:off x="2916238" y="200025"/>
            <a:ext cx="5472112" cy="1797050"/>
            <a:chOff x="6040845" y="1741562"/>
            <a:chExt cx="2974194" cy="2633609"/>
          </a:xfrm>
        </p:grpSpPr>
        <p:sp>
          <p:nvSpPr>
            <p:cNvPr id="34" name="云形标注 33"/>
            <p:cNvSpPr/>
            <p:nvPr/>
          </p:nvSpPr>
          <p:spPr>
            <a:xfrm>
              <a:off x="6040845" y="1741562"/>
              <a:ext cx="2974194" cy="2633609"/>
            </a:xfrm>
            <a:prstGeom prst="cloudCallout">
              <a:avLst>
                <a:gd name="adj1" fmla="val 63753"/>
                <a:gd name="adj2" fmla="val 4801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0734" name="矩形 8"/>
            <p:cNvSpPr/>
            <p:nvPr/>
          </p:nvSpPr>
          <p:spPr>
            <a:xfrm>
              <a:off x="6457411" y="1941581"/>
              <a:ext cx="2369174" cy="22182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1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诗人看到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黄河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，为什么会联想到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银河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与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牛郎织女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呢？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3" grpId="1"/>
      <p:bldP spid="14349" grpId="0"/>
      <p:bldP spid="14349" grpId="1"/>
      <p:bldP spid="29" grpId="0" bldLvl="0" animBg="1"/>
      <p:bldP spid="30" grpId="0" bldLvl="0" animBg="1"/>
      <p:bldP spid="2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图片 22"/>
          <p:cNvPicPr>
            <a:picLocks noChangeAspect="1"/>
          </p:cNvPicPr>
          <p:nvPr/>
        </p:nvPicPr>
        <p:blipFill>
          <a:blip r:embed="rId1"/>
          <a:srcRect t="999"/>
          <a:stretch>
            <a:fillRect/>
          </a:stretch>
        </p:blipFill>
        <p:spPr>
          <a:xfrm>
            <a:off x="6350" y="-20637"/>
            <a:ext cx="9131300" cy="5164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extBox 4"/>
          <p:cNvSpPr txBox="1"/>
          <p:nvPr/>
        </p:nvSpPr>
        <p:spPr>
          <a:xfrm>
            <a:off x="8045450" y="22225"/>
            <a:ext cx="858838" cy="3071813"/>
          </a:xfrm>
          <a:prstGeom prst="rect">
            <a:avLst/>
          </a:prstGeom>
          <a:noFill/>
          <a:ln w="9525">
            <a:noFill/>
          </a:ln>
        </p:spPr>
        <p:txBody>
          <a:bodyPr vert="eaVert" lIns="91438" tIns="45719" rIns="91438" bIns="45719">
            <a:spAutoFit/>
          </a:bodyPr>
          <a:p>
            <a:pPr eaLnBrk="1" hangingPunct="1"/>
            <a:r>
              <a:rPr lang="zh-CN" altLang="en-US" sz="4400" b="1" dirty="0">
                <a:latin typeface="仿宋" panose="02010609060101010101" pitchFamily="49" charset="-122"/>
                <a:ea typeface="仿宋" panose="02010609060101010101" pitchFamily="49" charset="-122"/>
              </a:rPr>
              <a:t>第六单元</a:t>
            </a:r>
            <a:endParaRPr lang="zh-CN" altLang="en-US" sz="4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23850" y="222250"/>
            <a:ext cx="5821363" cy="1455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我们是大地的一部分，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大地也是我们的一部分。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grpSp>
        <p:nvGrpSpPr>
          <p:cNvPr id="24" name="组合 8"/>
          <p:cNvGrpSpPr/>
          <p:nvPr/>
        </p:nvGrpSpPr>
        <p:grpSpPr>
          <a:xfrm>
            <a:off x="487363" y="3003550"/>
            <a:ext cx="7011987" cy="1368425"/>
            <a:chOff x="396875" y="3292475"/>
            <a:chExt cx="6539057" cy="1368152"/>
          </a:xfrm>
        </p:grpSpPr>
        <p:sp>
          <p:nvSpPr>
            <p:cNvPr id="25" name="圆角矩形 24"/>
            <p:cNvSpPr/>
            <p:nvPr/>
          </p:nvSpPr>
          <p:spPr>
            <a:xfrm>
              <a:off x="396875" y="3292475"/>
              <a:ext cx="6539057" cy="13681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8199" name="组合 14"/>
            <p:cNvGrpSpPr/>
            <p:nvPr/>
          </p:nvGrpSpPr>
          <p:grpSpPr>
            <a:xfrm>
              <a:off x="611536" y="3343259"/>
              <a:ext cx="6324395" cy="1231859"/>
              <a:chOff x="1000319" y="3365429"/>
              <a:chExt cx="3977764" cy="1232143"/>
            </a:xfrm>
          </p:grpSpPr>
          <p:grpSp>
            <p:nvGrpSpPr>
              <p:cNvPr id="8200" name="组合 10"/>
              <p:cNvGrpSpPr/>
              <p:nvPr/>
            </p:nvGrpSpPr>
            <p:grpSpPr>
              <a:xfrm>
                <a:off x="1000319" y="3365429"/>
                <a:ext cx="3977764" cy="584911"/>
                <a:chOff x="1000319" y="3365429"/>
                <a:chExt cx="3977764" cy="584911"/>
              </a:xfrm>
            </p:grpSpPr>
            <p:sp>
              <p:nvSpPr>
                <p:cNvPr id="31" name="同心圆 30"/>
                <p:cNvSpPr/>
                <p:nvPr/>
              </p:nvSpPr>
              <p:spPr>
                <a:xfrm>
                  <a:off x="1000320" y="3557529"/>
                  <a:ext cx="141531" cy="228607"/>
                </a:xfrm>
                <a:prstGeom prst="donut">
                  <a:avLst/>
                </a:prstGeom>
                <a:noFill/>
                <a:ln w="25400" cmpd="sng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1141851" y="3365435"/>
                  <a:ext cx="3836233" cy="584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32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ea"/>
                      <a:ea typeface="宋体" panose="02010600030101010101" pitchFamily="2" charset="-122"/>
                      <a:cs typeface="+mn-cs"/>
                    </a:rPr>
                    <a:t>抓住关键句，把握文章的主要观点。</a:t>
                  </a:r>
                  <a:endParaRPr kumimoji="0" lang="zh-CN" alt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8201" name="组合 11"/>
              <p:cNvGrpSpPr/>
              <p:nvPr/>
            </p:nvGrpSpPr>
            <p:grpSpPr>
              <a:xfrm>
                <a:off x="1000319" y="4012662"/>
                <a:ext cx="3274766" cy="584910"/>
                <a:chOff x="1000319" y="3541114"/>
                <a:chExt cx="3274766" cy="584910"/>
              </a:xfrm>
            </p:grpSpPr>
            <p:sp>
              <p:nvSpPr>
                <p:cNvPr id="29" name="同心圆 28"/>
                <p:cNvSpPr/>
                <p:nvPr/>
              </p:nvSpPr>
              <p:spPr>
                <a:xfrm>
                  <a:off x="1000320" y="3744813"/>
                  <a:ext cx="141531" cy="228607"/>
                </a:xfrm>
                <a:prstGeom prst="donut">
                  <a:avLst/>
                </a:prstGeom>
                <a:noFill/>
                <a:ln w="25400" cmpd="sng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203305" y="3541607"/>
                  <a:ext cx="3071780" cy="584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32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ea"/>
                      <a:ea typeface="宋体" panose="02010600030101010101" pitchFamily="2" charset="-122"/>
                      <a:cs typeface="+mn-cs"/>
                    </a:rPr>
                    <a:t>学写倡议书。</a:t>
                  </a:r>
                  <a:endParaRPr kumimoji="0" lang="zh-CN" alt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ea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79388" y="153988"/>
            <a:ext cx="3240088" cy="7350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1747" name="矩形 1"/>
          <p:cNvSpPr/>
          <p:nvPr/>
        </p:nvSpPr>
        <p:spPr>
          <a:xfrm>
            <a:off x="250825" y="195263"/>
            <a:ext cx="360045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诗里用到的典故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395288" y="1058863"/>
            <a:ext cx="8569325" cy="34639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indent="8096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《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汉书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中称“汉使穷河源”，就是说张骞曾经到达过黄河的源头；此后，晋代张华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博物志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中记载了一个传说，称有人乘着小木筏往来于海上和天河之间，还曾经与牛郎织女会面。后来这两种记载发生了混合，说是黄河与天河相通，张骞追溯黄河源头时曾经抵达银河，甚至见到了牛郎织女</a:t>
            </a:r>
            <a:r>
              <a:rPr kumimoji="0" lang="zh-C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图片 1"/>
          <p:cNvPicPr>
            <a:picLocks noChangeAspect="1"/>
          </p:cNvPicPr>
          <p:nvPr/>
        </p:nvPicPr>
        <p:blipFill>
          <a:blip r:embed="rId1"/>
          <a:srcRect b="15871"/>
          <a:stretch>
            <a:fillRect/>
          </a:stretch>
        </p:blipFill>
        <p:spPr>
          <a:xfrm>
            <a:off x="0" y="0"/>
            <a:ext cx="9144000" cy="512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图片 1"/>
          <p:cNvPicPr>
            <a:picLocks noChangeAspect="1"/>
          </p:cNvPicPr>
          <p:nvPr/>
        </p:nvPicPr>
        <p:blipFill>
          <a:blip r:embed="rId2"/>
          <a:srcRect l="68103" r="8575"/>
          <a:stretch>
            <a:fillRect/>
          </a:stretch>
        </p:blipFill>
        <p:spPr>
          <a:xfrm>
            <a:off x="6932613" y="-34925"/>
            <a:ext cx="2236787" cy="514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772" name="组合 9"/>
          <p:cNvGrpSpPr/>
          <p:nvPr/>
        </p:nvGrpSpPr>
        <p:grpSpPr>
          <a:xfrm>
            <a:off x="133350" y="484188"/>
            <a:ext cx="6954838" cy="1008062"/>
            <a:chOff x="242646" y="411510"/>
            <a:chExt cx="6953599" cy="1008112"/>
          </a:xfrm>
        </p:grpSpPr>
        <p:sp>
          <p:nvSpPr>
            <p:cNvPr id="9" name="圆角矩形标注 8"/>
            <p:cNvSpPr/>
            <p:nvPr/>
          </p:nvSpPr>
          <p:spPr>
            <a:xfrm>
              <a:off x="242646" y="411510"/>
              <a:ext cx="6849634" cy="1008112"/>
            </a:xfrm>
            <a:prstGeom prst="wedgeRoundRectCallout">
              <a:avLst>
                <a:gd name="adj1" fmla="val 52710"/>
                <a:gd name="adj2" fmla="val 2803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56254" y="475043"/>
              <a:ext cx="683999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>
                <a:lnSpc>
                  <a:spcPct val="150000"/>
                </a:lnSpc>
                <a:buClrTx/>
                <a:buSzTx/>
                <a:buFontTx/>
                <a:buNone/>
                <a:defRPr/>
              </a:pPr>
              <a:r>
                <a:rPr kumimoji="0" lang="zh-CN" altLang="en-US" sz="3200" b="1" kern="1200" cap="none" spc="0" normalizeH="0" baseline="0" noProof="0" dirty="0">
                  <a:solidFill>
                    <a:prstClr val="black"/>
                  </a:solidFill>
                  <a:effectLst>
                    <a:glow rad="850900">
                      <a:schemeClr val="bg1">
                        <a:alpha val="4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  <a:sym typeface="+mn-ea"/>
                </a:rPr>
                <a:t>如今直上银河去，同到牵牛织女家。</a:t>
              </a:r>
              <a:endParaRPr kumimoji="0" lang="zh-CN" altLang="en-US" sz="3200" b="1" kern="1200" cap="none" spc="0" normalizeH="0" baseline="0" noProof="0" dirty="0">
                <a:solidFill>
                  <a:prstClr val="black"/>
                </a:solidFill>
                <a:effectLst>
                  <a:glow rad="850900">
                    <a:schemeClr val="bg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3350" y="2038350"/>
            <a:ext cx="6707188" cy="2963863"/>
            <a:chOff x="381460" y="2916262"/>
            <a:chExt cx="6706006" cy="2963356"/>
          </a:xfrm>
        </p:grpSpPr>
        <p:sp>
          <p:nvSpPr>
            <p:cNvPr id="11" name="矩形 10"/>
            <p:cNvSpPr/>
            <p:nvPr/>
          </p:nvSpPr>
          <p:spPr>
            <a:xfrm>
              <a:off x="381460" y="2916262"/>
              <a:ext cx="6706006" cy="290933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文本框 3"/>
            <p:cNvSpPr txBox="1">
              <a:spLocks noChangeArrowheads="1"/>
            </p:cNvSpPr>
            <p:nvPr/>
          </p:nvSpPr>
          <p:spPr bwMode="auto">
            <a:xfrm>
              <a:off x="526179" y="2971129"/>
              <a:ext cx="6508590" cy="29084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  </a:t>
              </a:r>
              <a:r>
                <a:rPr kumimoji="0" lang="zh-CN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诗人看到黄河，表示自己要逆流而上，去黄河</a:t>
              </a:r>
              <a:r>
                <a: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的</a:t>
              </a:r>
              <a:r>
                <a:rPr kumimoji="0" lang="zh-CN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源头</a:t>
              </a:r>
              <a:r>
                <a:rPr kumimoji="0" lang="en-US" altLang="zh-CN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——</a:t>
              </a:r>
              <a:r>
                <a:rPr kumimoji="0" lang="zh-CN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银河，和传说</a:t>
              </a:r>
              <a:r>
                <a: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中的古人</a:t>
              </a:r>
              <a:r>
                <a:rPr kumimoji="0" lang="zh-CN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一起到牛郎、织女家做客。这样的想象奇特而又浪漫，既让人感受到诗人的豪迈气概，也让人感受到黄河之水好像从天而来的雄伟气势。</a:t>
              </a:r>
              <a:endPara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528342" y="348484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980733" y="404684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83075" y="202789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90304" y="350268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904942" y="330003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94585" y="301273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4801694">
            <a:off x="7584486" y="264573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734349" y="422221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83651" y="147167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77773" y="269970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269889" y="15295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819339" y="200976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866423" y="183661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91944" y="397159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224851" y="402109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91568" y="141436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433594" y="252145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246226" y="348958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1055895" y="223951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736976" y="302039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946642" y="402846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4006129" y="371870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90965" y="265401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967752" y="335971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273452" y="204465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95047" y="334878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723063" y="25877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454368" y="363732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767330" y="373253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99115" y="205591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255020" y="191545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848866" y="21277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237257" y="191731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827457" y="358279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429799" y="156384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824230" y="454215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621633" y="429357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331478" y="435402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83458" y="181199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325924" y="339784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129235" y="338485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92275" y="155181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718496" y="177102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99102" y="137872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743002" y="414543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622369" y="160465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156049" y="379881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89380" y="139890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80318" y="205740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92950" y="30255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87576" y="19491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95517" y="357696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852853" y="325465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923224" y="202818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949" y="302749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524326" y="149757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552035" y="193762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941771" y="288473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649783" y="2398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253481" y="306944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628508" y="405432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674628" y="238662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919902" y="18325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128060" y="218665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823811" y="18355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953143" y="348487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531979" y="191458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567457" y="355160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933155" y="395015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764803" y="157389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85083" y="17899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574396" y="410200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88283" y="147915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83709" y="315152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447176" y="28483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632075" y="461200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827273" y="292652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366619" y="41880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204869" y="21746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958485" y="235000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82770" y="127698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4005920" y="301549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353371" y="151264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723878" y="155745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510326" y="230838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210054" y="405783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2043264" y="32815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88939" y="395015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867833" y="271050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853035" y="287003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9322417">
            <a:off x="4706852" y="40057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9322417">
            <a:off x="5408527" y="322531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22417">
            <a:off x="5726662" y="265444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12433" y="397365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03388" y="202801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45508" y="325928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圆角矩形 6"/>
          <p:cNvSpPr/>
          <p:nvPr/>
        </p:nvSpPr>
        <p:spPr>
          <a:xfrm>
            <a:off x="2195513" y="1174750"/>
            <a:ext cx="4752975" cy="1541463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55875" y="1227138"/>
            <a:ext cx="4603750" cy="1381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25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如今直上银河去，同到牵牛织女家。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3796" name="矩形 13"/>
          <p:cNvSpPr/>
          <p:nvPr/>
        </p:nvSpPr>
        <p:spPr>
          <a:xfrm>
            <a:off x="179388" y="134938"/>
            <a:ext cx="8002587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说说诗句的意思。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95288" y="3076575"/>
            <a:ext cx="8424863" cy="13223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诗意：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如今我要直向它的源头——银河冲去，和传说中的古人一起去天上的牛郎织女家。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矩形 13"/>
          <p:cNvSpPr/>
          <p:nvPr/>
        </p:nvSpPr>
        <p:spPr>
          <a:xfrm>
            <a:off x="223838" y="234950"/>
            <a:ext cx="800258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学习方法小结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8038" y="2932113"/>
            <a:ext cx="1231900" cy="18065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9"/>
          <p:cNvGrpSpPr/>
          <p:nvPr/>
        </p:nvGrpSpPr>
        <p:grpSpPr>
          <a:xfrm>
            <a:off x="941388" y="1131888"/>
            <a:ext cx="6296025" cy="2447925"/>
            <a:chOff x="6040845" y="1741561"/>
            <a:chExt cx="3422096" cy="3586454"/>
          </a:xfrm>
        </p:grpSpPr>
        <p:sp>
          <p:nvSpPr>
            <p:cNvPr id="8" name="云形标注 7"/>
            <p:cNvSpPr/>
            <p:nvPr/>
          </p:nvSpPr>
          <p:spPr>
            <a:xfrm>
              <a:off x="6040845" y="1741561"/>
              <a:ext cx="3422096" cy="3586454"/>
            </a:xfrm>
            <a:prstGeom prst="cloudCallout">
              <a:avLst>
                <a:gd name="adj1" fmla="val 47339"/>
                <a:gd name="adj2" fmla="val 4809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4822" name="矩形 8"/>
            <p:cNvSpPr/>
            <p:nvPr/>
          </p:nvSpPr>
          <p:spPr>
            <a:xfrm>
              <a:off x="6332210" y="2101919"/>
              <a:ext cx="2987235" cy="27164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5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多了解一些与诗歌有关的神话、典故等传统文化知识，有助于我们理解古诗。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6"/>
          <p:cNvSpPr/>
          <p:nvPr/>
        </p:nvSpPr>
        <p:spPr>
          <a:xfrm>
            <a:off x="684213" y="1635125"/>
            <a:ext cx="3959225" cy="15843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5843" name="文本框 2"/>
          <p:cNvSpPr txBox="1"/>
          <p:nvPr/>
        </p:nvSpPr>
        <p:spPr>
          <a:xfrm>
            <a:off x="827088" y="1666875"/>
            <a:ext cx="4105275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5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如今直上银河去，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25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同到牵牛织女家。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5844" name="矩形 13"/>
          <p:cNvSpPr/>
          <p:nvPr/>
        </p:nvSpPr>
        <p:spPr>
          <a:xfrm>
            <a:off x="179388" y="195263"/>
            <a:ext cx="8002587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怎样才能读出黄河之水天上来的气势呢？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5076825" y="1131888"/>
            <a:ext cx="3757613" cy="3452813"/>
          </a:xfrm>
          <a:prstGeom prst="rect">
            <a:avLst/>
          </a:prstGeom>
          <a:ln w="38100" cmpd="dbl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朗读指导：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读第三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句节奏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可稍微加快，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语调激昂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，读出诗人欲直上九天的气概；读第四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句时转向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平缓悠长，读出憧憬之感。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8" name="圆角矩形 6"/>
          <p:cNvSpPr/>
          <p:nvPr/>
        </p:nvSpPr>
        <p:spPr>
          <a:xfrm>
            <a:off x="1042988" y="3071813"/>
            <a:ext cx="3832225" cy="13001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7" name="圆角矩形 6"/>
          <p:cNvSpPr/>
          <p:nvPr/>
        </p:nvSpPr>
        <p:spPr>
          <a:xfrm>
            <a:off x="1052513" y="1568450"/>
            <a:ext cx="3830638" cy="14446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735013" y="1604963"/>
            <a:ext cx="4751388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2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九曲黄河万里沙，</a:t>
            </a:r>
            <a:endParaRPr kumimoji="0" lang="zh-CN" altLang="en-US" sz="3600" b="1" i="0" u="none" strike="noStrike" kern="2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2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浪淘风簸自天涯。</a:t>
            </a:r>
            <a:endParaRPr kumimoji="0" lang="zh-CN" altLang="en-US" sz="3600" b="1" i="0" u="none" strike="noStrike" kern="2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2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如今直上银河去，</a:t>
            </a:r>
            <a:endParaRPr kumimoji="0" lang="zh-CN" altLang="en-US" sz="3600" b="1" i="0" u="none" strike="noStrike" kern="2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2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同到牵牛织女家。</a:t>
            </a:r>
            <a:endParaRPr kumimoji="0" lang="zh-CN" altLang="en-US" sz="3600" b="1" i="0" u="none" strike="noStrike" kern="2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5" name="流程图: 可选过程 44"/>
          <p:cNvSpPr/>
          <p:nvPr/>
        </p:nvSpPr>
        <p:spPr>
          <a:xfrm>
            <a:off x="5848350" y="2014538"/>
            <a:ext cx="2660650" cy="728663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壮观的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景象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967262" y="3664782"/>
            <a:ext cx="847742" cy="361496"/>
            <a:chOff x="4139952" y="2822587"/>
            <a:chExt cx="592956" cy="216024"/>
          </a:xfrm>
          <a:solidFill>
            <a:srgbClr val="FFF613"/>
          </a:solidFill>
        </p:grpSpPr>
        <p:sp>
          <p:nvSpPr>
            <p:cNvPr id="49" name="箭头: V 形 25"/>
            <p:cNvSpPr/>
            <p:nvPr/>
          </p:nvSpPr>
          <p:spPr>
            <a:xfrm>
              <a:off x="4139952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0" name="箭头: V 形 26"/>
            <p:cNvSpPr/>
            <p:nvPr/>
          </p:nvSpPr>
          <p:spPr>
            <a:xfrm>
              <a:off x="4328418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1" name="箭头: V 形 27"/>
            <p:cNvSpPr/>
            <p:nvPr/>
          </p:nvSpPr>
          <p:spPr>
            <a:xfrm>
              <a:off x="4516884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967262" y="2204800"/>
            <a:ext cx="847742" cy="394053"/>
            <a:chOff x="4139952" y="2822587"/>
            <a:chExt cx="592956" cy="216024"/>
          </a:xfrm>
          <a:solidFill>
            <a:srgbClr val="FFF613"/>
          </a:solidFill>
        </p:grpSpPr>
        <p:sp>
          <p:nvSpPr>
            <p:cNvPr id="53" name="箭头: V 形 25"/>
            <p:cNvSpPr/>
            <p:nvPr/>
          </p:nvSpPr>
          <p:spPr>
            <a:xfrm>
              <a:off x="4139952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4" name="箭头: V 形 26"/>
            <p:cNvSpPr/>
            <p:nvPr/>
          </p:nvSpPr>
          <p:spPr>
            <a:xfrm>
              <a:off x="4328418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5" name="箭头: V 形 27"/>
            <p:cNvSpPr/>
            <p:nvPr/>
          </p:nvSpPr>
          <p:spPr>
            <a:xfrm>
              <a:off x="4516884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</p:grpSp>
      <p:sp>
        <p:nvSpPr>
          <p:cNvPr id="56" name="流程图: 可选过程 55"/>
          <p:cNvSpPr/>
          <p:nvPr/>
        </p:nvSpPr>
        <p:spPr>
          <a:xfrm>
            <a:off x="5867400" y="3409950"/>
            <a:ext cx="3025775" cy="728663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奇特的联想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6873" name="矩形 13"/>
          <p:cNvSpPr/>
          <p:nvPr/>
        </p:nvSpPr>
        <p:spPr>
          <a:xfrm>
            <a:off x="179388" y="174625"/>
            <a:ext cx="8856662" cy="1216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朗读诗句，思考：作者是怎样写出黄河的气势雄伟的？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45" grpId="0"/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90" name="图片 1"/>
          <p:cNvPicPr>
            <a:picLocks noChangeAspect="1"/>
          </p:cNvPicPr>
          <p:nvPr/>
        </p:nvPicPr>
        <p:blipFill>
          <a:blip r:embed="rId1"/>
          <a:srcRect b="15871"/>
          <a:stretch>
            <a:fillRect/>
          </a:stretch>
        </p:blipFill>
        <p:spPr>
          <a:xfrm>
            <a:off x="0" y="0"/>
            <a:ext cx="9144000" cy="512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1258888" y="920750"/>
            <a:ext cx="6553200" cy="3954463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11413" y="1085850"/>
            <a:ext cx="5045075" cy="3673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浪淘沙（其一）</a:t>
            </a:r>
            <a:r>
              <a:rPr kumimoji="0" lang="zh-CN" altLang="en-US" sz="3600" b="1" kern="1200" cap="none" spc="0" normalizeH="0" baseline="0" noProof="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600" b="1" kern="1200" cap="none" spc="0" normalizeH="0" baseline="0" noProof="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R="0" algn="ctr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0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[</a:t>
            </a:r>
            <a:r>
              <a:rPr kumimoji="0" lang="zh-CN" altLang="en-US" sz="3600" b="1" kern="1200" cap="none" spc="0" normalizeH="0" baseline="0" noProof="0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3600" b="1" kern="1200" cap="none" spc="0" normalizeH="0" baseline="0" noProof="0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3600" b="1" kern="1200" cap="none" spc="0" normalizeH="0" baseline="0" noProof="0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3600" b="1" kern="1200" cap="none" spc="0" normalizeH="0" baseline="0" noProof="0" dirty="0">
              <a:solidFill>
                <a:srgbClr val="0070C0"/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九曲黄河万里沙，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浪淘风簸自天涯。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如今直上银河去，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同到牵牛织女家。</a:t>
            </a:r>
            <a:endParaRPr kumimoji="0" lang="en-US" altLang="zh-CN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矩形 13"/>
          <p:cNvSpPr>
            <a:spLocks noChangeArrowheads="1"/>
          </p:cNvSpPr>
          <p:nvPr/>
        </p:nvSpPr>
        <p:spPr bwMode="auto">
          <a:xfrm>
            <a:off x="133832" y="105469"/>
            <a:ext cx="9036495" cy="6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203200">
                    <a:schemeClr val="bg1"/>
                  </a:glo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想象画面，朗诵古诗，背诵古诗。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glow rad="203200">
                  <a:schemeClr val="bg1"/>
                </a:glo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4" name="图片 2"/>
          <p:cNvPicPr>
            <a:picLocks noChangeAspect="1"/>
          </p:cNvPicPr>
          <p:nvPr/>
        </p:nvPicPr>
        <p:blipFill>
          <a:blip r:embed="rId1"/>
          <a:srcRect t="2332" b="233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025525" y="700088"/>
            <a:ext cx="7362825" cy="3311525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916" name="文本框 2"/>
          <p:cNvSpPr txBox="1"/>
          <p:nvPr/>
        </p:nvSpPr>
        <p:spPr>
          <a:xfrm>
            <a:off x="1763713" y="987425"/>
            <a:ext cx="6089650" cy="1225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江  南  春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917" name="矩形 2"/>
          <p:cNvSpPr/>
          <p:nvPr/>
        </p:nvSpPr>
        <p:spPr>
          <a:xfrm>
            <a:off x="2147888" y="2571750"/>
            <a:ext cx="4848225" cy="11445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唐</a:t>
            </a:r>
            <a:r>
              <a:rPr lang="en-US" altLang="zh-CN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 </a:t>
            </a:r>
            <a:r>
              <a:rPr lang="zh-CN" altLang="en-US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杜</a:t>
            </a:r>
            <a:r>
              <a:rPr lang="en-US" altLang="zh-CN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牧</a:t>
            </a:r>
            <a:endParaRPr lang="zh-CN" altLang="en-US" sz="5400" b="1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5"/>
          <p:cNvSpPr txBox="1"/>
          <p:nvPr/>
        </p:nvSpPr>
        <p:spPr>
          <a:xfrm>
            <a:off x="2546350" y="857250"/>
            <a:ext cx="6372225" cy="3859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杜 牧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803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－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853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字牧之。京兆万年（今陕西西安）人。唐代文学家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因晚年居长安南樊川别墅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后世称他为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杜紫微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杜樊川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”。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杜牧诗歌成就尤高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与李商隐齐名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并称“小李杜”。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Picture 2" descr="C:\Users\Administrator\Desktop\20150208073749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38" b="7841"/>
          <a:stretch>
            <a:fillRect/>
          </a:stretch>
        </p:blipFill>
        <p:spPr>
          <a:xfrm>
            <a:off x="238125" y="1708150"/>
            <a:ext cx="2106613" cy="230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79388" y="195263"/>
            <a:ext cx="2181225" cy="7350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1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40965" name="Rectangle 5"/>
          <p:cNvSpPr/>
          <p:nvPr/>
        </p:nvSpPr>
        <p:spPr>
          <a:xfrm>
            <a:off x="250825" y="247650"/>
            <a:ext cx="2038350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作者简介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250825" y="128588"/>
            <a:ext cx="7129463" cy="71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你知道哪些描写春天景色的诗句？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11188" y="1471613"/>
            <a:ext cx="7777163" cy="1355725"/>
          </a:xfrm>
          <a:prstGeom prst="wedgeRoundRectCallout">
            <a:avLst>
              <a:gd name="adj1" fmla="val -50193"/>
              <a:gd name="adj2" fmla="val 1330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0" fontAlgn="auto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竹外桃花三两枝，春江水暖鸭先知。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                ——[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宋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]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苏轼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1116013" y="3040063"/>
            <a:ext cx="7777163" cy="1512888"/>
          </a:xfrm>
          <a:prstGeom prst="wedgeRoundRectCallout">
            <a:avLst>
              <a:gd name="adj1" fmla="val -50193"/>
              <a:gd name="adj2" fmla="val 1330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0" fontAlgn="auto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日出江花红胜火，春来江水绿如蓝。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         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——[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唐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]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白居易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grpSp>
        <p:nvGrpSpPr>
          <p:cNvPr id="7" name="组合 9"/>
          <p:cNvGrpSpPr/>
          <p:nvPr/>
        </p:nvGrpSpPr>
        <p:grpSpPr>
          <a:xfrm>
            <a:off x="3563938" y="128588"/>
            <a:ext cx="4824412" cy="1219200"/>
            <a:chOff x="6190921" y="1877067"/>
            <a:chExt cx="1857960" cy="1787773"/>
          </a:xfrm>
        </p:grpSpPr>
        <p:sp>
          <p:nvSpPr>
            <p:cNvPr id="8" name="云形标注 7"/>
            <p:cNvSpPr/>
            <p:nvPr/>
          </p:nvSpPr>
          <p:spPr>
            <a:xfrm>
              <a:off x="6190921" y="1877067"/>
              <a:ext cx="1857960" cy="1787773"/>
            </a:xfrm>
            <a:prstGeom prst="cloudCallout">
              <a:avLst>
                <a:gd name="adj1" fmla="val 64253"/>
                <a:gd name="adj2" fmla="val -1071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39" name="矩形 8"/>
            <p:cNvSpPr/>
            <p:nvPr/>
          </p:nvSpPr>
          <p:spPr>
            <a:xfrm>
              <a:off x="6295012" y="1951102"/>
              <a:ext cx="1670945" cy="15630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05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杜牧眼中</a:t>
              </a:r>
              <a:r>
                <a:rPr lang="zh-CN" altLang="zh-CN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江南的春天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会</a:t>
              </a:r>
              <a:r>
                <a:rPr lang="zh-CN" altLang="zh-CN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是怎样的呢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218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763713" y="771525"/>
            <a:ext cx="6075363" cy="146685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grpSp>
        <p:nvGrpSpPr>
          <p:cNvPr id="9220" name="组合 10"/>
          <p:cNvGrpSpPr/>
          <p:nvPr/>
        </p:nvGrpSpPr>
        <p:grpSpPr>
          <a:xfrm>
            <a:off x="2484438" y="935038"/>
            <a:ext cx="5429250" cy="1095375"/>
            <a:chOff x="4105340" y="1237764"/>
            <a:chExt cx="7240284" cy="1460388"/>
          </a:xfrm>
        </p:grpSpPr>
        <p:pic>
          <p:nvPicPr>
            <p:cNvPr id="9221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5340" y="1320125"/>
              <a:ext cx="1528053" cy="137802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222" name="组合 5"/>
            <p:cNvGrpSpPr/>
            <p:nvPr/>
          </p:nvGrpSpPr>
          <p:grpSpPr>
            <a:xfrm>
              <a:off x="4201350" y="1237764"/>
              <a:ext cx="7144274" cy="1436577"/>
              <a:chOff x="2265334" y="-88120"/>
              <a:chExt cx="7144082" cy="1861315"/>
            </a:xfrm>
          </p:grpSpPr>
          <p:sp>
            <p:nvSpPr>
              <p:cNvPr id="9223" name="矩形 7"/>
              <p:cNvSpPr/>
              <p:nvPr/>
            </p:nvSpPr>
            <p:spPr>
              <a:xfrm>
                <a:off x="4023415" y="18592"/>
                <a:ext cx="5386001" cy="17546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6000" b="1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古诗三首</a:t>
                </a:r>
                <a:endParaRPr lang="zh-CN" altLang="en-US" sz="6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9224" name="TextBox 4"/>
              <p:cNvSpPr txBox="1"/>
              <p:nvPr/>
            </p:nvSpPr>
            <p:spPr>
              <a:xfrm>
                <a:off x="2265334" y="-88120"/>
                <a:ext cx="1666828" cy="175460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en-US" altLang="zh-CN" sz="6000" b="1" dirty="0">
                    <a:solidFill>
                      <a:srgbClr val="FF6E00"/>
                    </a:solidFill>
                    <a:latin typeface="宋体" panose="02010600030101010101" pitchFamily="2" charset="-122"/>
                  </a:rPr>
                  <a:t>18</a:t>
                </a:r>
                <a:endParaRPr lang="zh-CN" altLang="en-US" sz="6000" b="1" dirty="0">
                  <a:solidFill>
                    <a:srgbClr val="FF6E00"/>
                  </a:solidFill>
                  <a:latin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矩形 13"/>
          <p:cNvSpPr/>
          <p:nvPr/>
        </p:nvSpPr>
        <p:spPr>
          <a:xfrm>
            <a:off x="107950" y="107950"/>
            <a:ext cx="6091238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读古诗，读准字音。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24075" y="728663"/>
            <a:ext cx="4289425" cy="4067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江 南 春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 [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唐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]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杜 牧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千里莺啼绿映红，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水村山郭酒旗风。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南朝四百八十寺，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多少楼台烟雨中。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5060" name="文本框 5"/>
          <p:cNvSpPr txBox="1"/>
          <p:nvPr/>
        </p:nvSpPr>
        <p:spPr>
          <a:xfrm>
            <a:off x="3470275" y="2513013"/>
            <a:ext cx="11779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ɡuō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18 江南春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80288" y="3851275"/>
            <a:ext cx="906462" cy="908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2" name="文本框 24"/>
          <p:cNvSpPr txBox="1"/>
          <p:nvPr/>
        </p:nvSpPr>
        <p:spPr>
          <a:xfrm>
            <a:off x="2928938" y="1851025"/>
            <a:ext cx="1081087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yīnɡ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文本框 3"/>
          <p:cNvSpPr txBox="1"/>
          <p:nvPr/>
        </p:nvSpPr>
        <p:spPr>
          <a:xfrm>
            <a:off x="2347913" y="1763713"/>
            <a:ext cx="2133600" cy="1447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8800" b="1" dirty="0">
                <a:latin typeface="楷体" panose="02010609060101010101" pitchFamily="49" charset="-122"/>
                <a:ea typeface="楷体" panose="02010609060101010101" pitchFamily="49" charset="-122"/>
              </a:rPr>
              <a:t>莺</a:t>
            </a:r>
            <a:endParaRPr lang="zh-CN" altLang="en-US" sz="8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2343150" y="671513"/>
            <a:ext cx="2325688" cy="9159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altLang="zh-CN" sz="4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yīnɡ</a:t>
            </a:r>
            <a:endParaRPr lang="en-US" altLang="zh-CN" sz="4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6084" name="组合 1"/>
          <p:cNvGrpSpPr/>
          <p:nvPr/>
        </p:nvGrpSpPr>
        <p:grpSpPr>
          <a:xfrm>
            <a:off x="244475" y="195263"/>
            <a:ext cx="1749425" cy="708025"/>
            <a:chOff x="117475" y="66674"/>
            <a:chExt cx="2672564" cy="943847"/>
          </a:xfrm>
        </p:grpSpPr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117475" y="66674"/>
              <a:ext cx="2621636" cy="918452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49003" y="66674"/>
              <a:ext cx="2641036" cy="943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+mn-cs"/>
                </a:rPr>
                <a:t>我会认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46085" name="矩形 1"/>
          <p:cNvSpPr/>
          <p:nvPr/>
        </p:nvSpPr>
        <p:spPr>
          <a:xfrm>
            <a:off x="2420938" y="1947863"/>
            <a:ext cx="1295400" cy="1206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eaLnBrk="1" hangingPunct="1"/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4450" name="Picture 2" descr="https://gimg2.baidu.com/image_search/src=http%3A%2F%2Fpic.birdnet.cn%2Fforum%2F201402%2F21%2F171633q92kp01vvvdb6pr0.jpg&amp;refer=http%3A%2F%2Fpic.birdnet.cn&amp;app=2002&amp;size=f9999,10000&amp;q=a80&amp;n=0&amp;g=0n&amp;fmt=auto?sec=1667301737&amp;t=30380f3b50076d136a7ae7f4f707d29e"/>
          <p:cNvPicPr>
            <a:picLocks noChangeAspect="1"/>
          </p:cNvPicPr>
          <p:nvPr/>
        </p:nvPicPr>
        <p:blipFill>
          <a:blip r:embed="rId1"/>
          <a:srcRect l="24751" t="18542" r="22878" b="26144"/>
          <a:stretch>
            <a:fillRect/>
          </a:stretch>
        </p:blipFill>
        <p:spPr>
          <a:xfrm>
            <a:off x="4714875" y="1265238"/>
            <a:ext cx="2984500" cy="209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13"/>
          <p:cNvSpPr/>
          <p:nvPr/>
        </p:nvSpPr>
        <p:spPr>
          <a:xfrm>
            <a:off x="1784350" y="3482975"/>
            <a:ext cx="1798638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黄莺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3"/>
          <p:cNvSpPr/>
          <p:nvPr/>
        </p:nvSpPr>
        <p:spPr>
          <a:xfrm>
            <a:off x="5364163" y="3484563"/>
            <a:ext cx="2447925" cy="892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草长莺飞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13"/>
          <p:cNvSpPr/>
          <p:nvPr/>
        </p:nvSpPr>
        <p:spPr>
          <a:xfrm>
            <a:off x="3582988" y="3482975"/>
            <a:ext cx="1797050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莺啼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538" y="2276475"/>
            <a:ext cx="974725" cy="274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7106" name="矩形 13"/>
          <p:cNvSpPr/>
          <p:nvPr/>
        </p:nvSpPr>
        <p:spPr>
          <a:xfrm>
            <a:off x="179388" y="161925"/>
            <a:ext cx="6091237" cy="642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读准节奏。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59063" y="484188"/>
            <a:ext cx="4289425" cy="41640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江 南 春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 [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唐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]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杜 牧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千里莺啼绿映红，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水村山郭酒旗风。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南朝四百八十寺，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多少楼台烟雨中。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4695825" y="2035175"/>
            <a:ext cx="107950" cy="5000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4695825" y="2733675"/>
            <a:ext cx="107950" cy="5000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3667125" y="3363913"/>
            <a:ext cx="107950" cy="501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4668838" y="3995738"/>
            <a:ext cx="107950" cy="5000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30" name="图片 4"/>
          <p:cNvPicPr>
            <a:picLocks noChangeAspect="1"/>
          </p:cNvPicPr>
          <p:nvPr/>
        </p:nvPicPr>
        <p:blipFill>
          <a:blip r:embed="rId1"/>
          <a:srcRect l="14912"/>
          <a:stretch>
            <a:fillRect/>
          </a:stretch>
        </p:blipFill>
        <p:spPr>
          <a:xfrm>
            <a:off x="0" y="31750"/>
            <a:ext cx="9467850" cy="5153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6"/>
          <p:cNvSpPr/>
          <p:nvPr/>
        </p:nvSpPr>
        <p:spPr>
          <a:xfrm>
            <a:off x="539750" y="987425"/>
            <a:ext cx="5688013" cy="24701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755650" y="1225550"/>
            <a:ext cx="5256213" cy="1993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indent="8096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借助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注释和插图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，试着理解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诗句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意思，想象诗中描绘的江南春天的画面。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pic>
        <p:nvPicPr>
          <p:cNvPr id="5017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6575" y="1722438"/>
            <a:ext cx="6067425" cy="3421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 16"/>
          <p:cNvSpPr/>
          <p:nvPr/>
        </p:nvSpPr>
        <p:spPr>
          <a:xfrm>
            <a:off x="4152900" y="3913188"/>
            <a:ext cx="1004888" cy="503238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094288" y="3338513"/>
            <a:ext cx="576263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195763" y="2776538"/>
            <a:ext cx="1004888" cy="503238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151188" y="2787650"/>
            <a:ext cx="1004888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071688" y="2787650"/>
            <a:ext cx="1004888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094288" y="2212975"/>
            <a:ext cx="576263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102100" y="2212975"/>
            <a:ext cx="576263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076575" y="2212975"/>
            <a:ext cx="576263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51050" y="987425"/>
            <a:ext cx="4289425" cy="3459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江 南 春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 [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唐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]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杜 牧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千里莺啼绿映红，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水村山郭酒旗风。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南朝四百八十寺，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多少楼台烟雨中。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0188" name="矩形 3"/>
          <p:cNvSpPr/>
          <p:nvPr/>
        </p:nvSpPr>
        <p:spPr>
          <a:xfrm>
            <a:off x="131763" y="149225"/>
            <a:ext cx="8516937" cy="1058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诗人写了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哪些景物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来表现江南的春天？把这些景物圈出来。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1" name="组合 9"/>
          <p:cNvGrpSpPr/>
          <p:nvPr/>
        </p:nvGrpSpPr>
        <p:grpSpPr>
          <a:xfrm>
            <a:off x="5057775" y="1254125"/>
            <a:ext cx="2105025" cy="771525"/>
            <a:chOff x="6190921" y="1877067"/>
            <a:chExt cx="1930014" cy="1640307"/>
          </a:xfrm>
        </p:grpSpPr>
        <p:sp>
          <p:nvSpPr>
            <p:cNvPr id="22" name="云形标注 21"/>
            <p:cNvSpPr/>
            <p:nvPr/>
          </p:nvSpPr>
          <p:spPr>
            <a:xfrm>
              <a:off x="6190921" y="1877067"/>
              <a:ext cx="1509269" cy="1640307"/>
            </a:xfrm>
            <a:prstGeom prst="cloudCallout">
              <a:avLst>
                <a:gd name="adj1" fmla="val -50982"/>
                <a:gd name="adj2" fmla="val 5664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94" name="矩形 22"/>
            <p:cNvSpPr/>
            <p:nvPr/>
          </p:nvSpPr>
          <p:spPr>
            <a:xfrm>
              <a:off x="6449990" y="2098412"/>
              <a:ext cx="1670945" cy="11689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05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绿树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24" name="组合 9"/>
          <p:cNvGrpSpPr/>
          <p:nvPr/>
        </p:nvGrpSpPr>
        <p:grpSpPr>
          <a:xfrm>
            <a:off x="6199188" y="2071688"/>
            <a:ext cx="1927225" cy="727075"/>
            <a:chOff x="6086720" y="1971927"/>
            <a:chExt cx="2045628" cy="1910127"/>
          </a:xfrm>
        </p:grpSpPr>
        <p:sp>
          <p:nvSpPr>
            <p:cNvPr id="25" name="云形标注 24"/>
            <p:cNvSpPr/>
            <p:nvPr/>
          </p:nvSpPr>
          <p:spPr>
            <a:xfrm>
              <a:off x="6086720" y="1971927"/>
              <a:ext cx="1706930" cy="1910127"/>
            </a:xfrm>
            <a:prstGeom prst="cloudCallout">
              <a:avLst>
                <a:gd name="adj1" fmla="val -71295"/>
                <a:gd name="adj2" fmla="val 1890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92" name="矩形 25"/>
            <p:cNvSpPr/>
            <p:nvPr/>
          </p:nvSpPr>
          <p:spPr>
            <a:xfrm>
              <a:off x="6461403" y="2135000"/>
              <a:ext cx="1670945" cy="144384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05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红花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  <p:bldP spid="14" grpId="0" animBg="1"/>
      <p:bldP spid="13" grpId="0" animBg="1"/>
      <p:bldP spid="11" grpId="0" animBg="1"/>
      <p:bldP spid="10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989138" y="1579563"/>
            <a:ext cx="5327650" cy="16240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3555" name="文本框 2"/>
          <p:cNvSpPr txBox="1">
            <a:spLocks noChangeArrowheads="1"/>
          </p:cNvSpPr>
          <p:nvPr/>
        </p:nvSpPr>
        <p:spPr bwMode="auto">
          <a:xfrm>
            <a:off x="2484438" y="1712913"/>
            <a:ext cx="518318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千里莺啼绿映红，</a:t>
            </a:r>
            <a:endParaRPr kumimoji="0" lang="zh-CN" altLang="en-US" sz="36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水村山郭酒旗风。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2228" name="矩形 13"/>
          <p:cNvSpPr/>
          <p:nvPr/>
        </p:nvSpPr>
        <p:spPr>
          <a:xfrm>
            <a:off x="179388" y="207963"/>
            <a:ext cx="8713787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读诗句，同桌交流看到了怎样的画面，听到了怎样的声音。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2229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0" y="3336925"/>
            <a:ext cx="2754313" cy="1439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圆角矩形 6"/>
          <p:cNvSpPr/>
          <p:nvPr/>
        </p:nvSpPr>
        <p:spPr>
          <a:xfrm>
            <a:off x="2124075" y="1214438"/>
            <a:ext cx="4608513" cy="1008063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3251" name="Text Box 4"/>
          <p:cNvSpPr txBox="1"/>
          <p:nvPr/>
        </p:nvSpPr>
        <p:spPr>
          <a:xfrm>
            <a:off x="2339975" y="1362075"/>
            <a:ext cx="5097463" cy="755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250825" y="239713"/>
            <a:ext cx="7416800" cy="5921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你听到了什么？看到了什么？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552450" y="2605088"/>
            <a:ext cx="5095875" cy="1531937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lIns="0" tIns="0" rIns="0" bIns="0">
            <a:spAutoFit/>
          </a:bodyPr>
          <a:p>
            <a:pPr marL="571500" indent="-5715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听到</a:t>
            </a:r>
            <a:endParaRPr lang="en-US" altLang="zh-CN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71500" indent="-5715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看到</a:t>
            </a:r>
            <a:endParaRPr lang="zh-CN" altLang="en-US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2755900" y="2692400"/>
            <a:ext cx="2016125" cy="731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莺 啼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2755900" y="3521075"/>
            <a:ext cx="2016125" cy="731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绿映红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2251075" y="2959100"/>
            <a:ext cx="504825" cy="28733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2251075" y="3768725"/>
            <a:ext cx="504825" cy="2889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Box 4"/>
          <p:cNvSpPr txBox="1"/>
          <p:nvPr/>
        </p:nvSpPr>
        <p:spPr>
          <a:xfrm>
            <a:off x="4337050" y="2686050"/>
            <a:ext cx="2827338" cy="66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:</a:t>
            </a:r>
            <a:r>
              <a: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黄莺啼叫。</a:t>
            </a:r>
            <a:endParaRPr lang="zh-CN" altLang="en-US" sz="36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Text Box 4"/>
          <p:cNvSpPr txBox="1"/>
          <p:nvPr/>
        </p:nvSpPr>
        <p:spPr>
          <a:xfrm>
            <a:off x="4427538" y="3486150"/>
            <a:ext cx="4168775" cy="669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:</a:t>
            </a:r>
            <a:r>
              <a: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绿树掩映着红花。</a:t>
            </a:r>
            <a:endParaRPr lang="zh-CN" altLang="en-US" sz="36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3" grpId="0"/>
      <p:bldP spid="14" grpId="0"/>
      <p:bldP spid="2" grpId="0" animBg="1"/>
      <p:bldP spid="15" grpId="0" animBg="1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6"/>
          <p:cNvSpPr/>
          <p:nvPr/>
        </p:nvSpPr>
        <p:spPr>
          <a:xfrm>
            <a:off x="1758950" y="1481138"/>
            <a:ext cx="3959225" cy="100965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813" y="2643188"/>
            <a:ext cx="4835525" cy="1300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0" name="Text Box 4"/>
          <p:cNvSpPr txBox="1"/>
          <p:nvPr/>
        </p:nvSpPr>
        <p:spPr>
          <a:xfrm>
            <a:off x="1879600" y="1517650"/>
            <a:ext cx="5097463" cy="755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2128838" y="22002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2576513" y="21955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65275" y="3135313"/>
            <a:ext cx="4818063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None/>
            </a:pPr>
            <a:r>
              <a: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虚指，形容面积广阔。</a:t>
            </a:r>
            <a:endParaRPr lang="zh-CN" altLang="en-US" sz="36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0825" y="292100"/>
            <a:ext cx="8713788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借助学习经验，说说“千里”的意思。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2" grpId="0" bldLvl="0" animBg="1"/>
      <p:bldP spid="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360363" y="912813"/>
            <a:ext cx="8356600" cy="3889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7700" y="915988"/>
            <a:ext cx="7920038" cy="3813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”“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十里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”和“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一里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明朝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诗人杨慎说：“千里莺啼，千里绿映红，谁能见得，谁能听得？”因此，他建议，改成“十里”就比较合理。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后来，清朝的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何文焕说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，改成“十里”，也还是听不清、看不明，还不如改成“‘一里’莺啼绿映红”。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0825" y="144463"/>
            <a:ext cx="8713788" cy="571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你觉得哪个词语更好呢？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59394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6575" y="1722438"/>
            <a:ext cx="6067425" cy="3421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6"/>
          <p:cNvSpPr/>
          <p:nvPr/>
        </p:nvSpPr>
        <p:spPr>
          <a:xfrm>
            <a:off x="1692275" y="541338"/>
            <a:ext cx="3959225" cy="100965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9396" name="Text Box 4"/>
          <p:cNvSpPr txBox="1"/>
          <p:nvPr/>
        </p:nvSpPr>
        <p:spPr>
          <a:xfrm>
            <a:off x="1812925" y="579438"/>
            <a:ext cx="5097463" cy="755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2062163" y="12620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2509838" y="12573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1188" y="2193925"/>
            <a:ext cx="5689600" cy="230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    </a:t>
            </a:r>
            <a:r>
              <a:rPr kumimoji="0" lang="zh-C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千里莺啼，千里绿映红，作者用丰富的想象力，让我们感受到了江南春天生机勃勃、明朗绚丽的画面。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图片 1"/>
          <p:cNvPicPr>
            <a:picLocks noChangeAspect="1"/>
          </p:cNvPicPr>
          <p:nvPr/>
        </p:nvPicPr>
        <p:blipFill>
          <a:blip r:embed="rId1"/>
          <a:srcRect b="15871"/>
          <a:stretch>
            <a:fillRect/>
          </a:stretch>
        </p:blipFill>
        <p:spPr>
          <a:xfrm>
            <a:off x="0" y="0"/>
            <a:ext cx="9144000" cy="512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331913" y="915988"/>
            <a:ext cx="6048375" cy="3079750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292" name="文本框 2"/>
          <p:cNvSpPr txBox="1"/>
          <p:nvPr/>
        </p:nvSpPr>
        <p:spPr>
          <a:xfrm>
            <a:off x="1547813" y="1209675"/>
            <a:ext cx="6089650" cy="1122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浪淘沙（其一）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293" name="矩形 2"/>
          <p:cNvSpPr/>
          <p:nvPr/>
        </p:nvSpPr>
        <p:spPr>
          <a:xfrm>
            <a:off x="1836738" y="2654300"/>
            <a:ext cx="4849812" cy="11064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唐</a:t>
            </a:r>
            <a:r>
              <a:rPr lang="en-US" altLang="zh-CN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 </a:t>
            </a:r>
            <a:r>
              <a:rPr lang="zh-CN" altLang="en-US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刘禹锡</a:t>
            </a:r>
            <a:endParaRPr lang="zh-CN" altLang="en-US" sz="4400" b="1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041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0" y="1144588"/>
            <a:ext cx="7092950" cy="3998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圆角矩形 6"/>
          <p:cNvSpPr/>
          <p:nvPr/>
        </p:nvSpPr>
        <p:spPr>
          <a:xfrm>
            <a:off x="1403350" y="1558925"/>
            <a:ext cx="4608513" cy="103663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0420" name="Text Box 4"/>
          <p:cNvSpPr txBox="1"/>
          <p:nvPr/>
        </p:nvSpPr>
        <p:spPr>
          <a:xfrm>
            <a:off x="1619250" y="1706563"/>
            <a:ext cx="5097463" cy="704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4000"/>
              </a:lnSpc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179388" y="300038"/>
            <a:ext cx="8929687" cy="5921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“村”是怎样的村？“郭”又是怎样的郭呢？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1835150" y="24050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2392363" y="24050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2916238" y="24050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3463925" y="24050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1835150" y="3003550"/>
            <a:ext cx="3529013" cy="903288"/>
          </a:xfrm>
          <a:prstGeom prst="wedgeRoundRectCallout">
            <a:avLst>
              <a:gd name="adj1" fmla="val -23186"/>
              <a:gd name="adj2" fmla="val -779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8721" tIns="38721" rIns="38721" bIns="38721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66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依山傍水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的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村庄。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2466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0" y="1144588"/>
            <a:ext cx="7092950" cy="3998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圆角矩形 6"/>
          <p:cNvSpPr/>
          <p:nvPr/>
        </p:nvSpPr>
        <p:spPr>
          <a:xfrm>
            <a:off x="1042988" y="1492250"/>
            <a:ext cx="4608513" cy="103663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2468" name="Text Box 4"/>
          <p:cNvSpPr txBox="1"/>
          <p:nvPr/>
        </p:nvSpPr>
        <p:spPr>
          <a:xfrm>
            <a:off x="1258888" y="1639888"/>
            <a:ext cx="5097462" cy="704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4000"/>
              </a:lnSpc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323850" y="247650"/>
            <a:ext cx="7416800" cy="590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“酒旗风”让你看到了怎样的画面？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3644900" y="23383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4202113" y="23383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4725988" y="23383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034088" y="838200"/>
            <a:ext cx="2714625" cy="1949450"/>
            <a:chOff x="6033871" y="921160"/>
            <a:chExt cx="2714594" cy="1866614"/>
          </a:xfrm>
        </p:grpSpPr>
        <p:sp>
          <p:nvSpPr>
            <p:cNvPr id="2" name="云形标注 1"/>
            <p:cNvSpPr/>
            <p:nvPr/>
          </p:nvSpPr>
          <p:spPr>
            <a:xfrm>
              <a:off x="6033871" y="921160"/>
              <a:ext cx="2714594" cy="1866614"/>
            </a:xfrm>
            <a:prstGeom prst="cloudCallout">
              <a:avLst>
                <a:gd name="adj1" fmla="val -13086"/>
                <a:gd name="adj2" fmla="val 75761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62476" name="图片 1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818569" y="1192629"/>
              <a:ext cx="1237291" cy="129942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971550" y="3024188"/>
            <a:ext cx="4608513" cy="903288"/>
          </a:xfrm>
          <a:prstGeom prst="wedgeRoundRectCallout">
            <a:avLst>
              <a:gd name="adj1" fmla="val 28815"/>
              <a:gd name="adj2" fmla="val -8398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8721" tIns="38721" rIns="38721" bIns="38721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66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风吹来，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酒旗迎风招展。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908175" y="1058863"/>
            <a:ext cx="5327650" cy="13557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473325" y="1058863"/>
            <a:ext cx="51847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千里莺啼绿映红，</a:t>
            </a:r>
            <a:endParaRPr kumimoji="0" lang="zh-CN" altLang="en-US" sz="36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水村山郭酒旗风。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84213" y="2619375"/>
            <a:ext cx="7835900" cy="1938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诗意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：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广阔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的江南地区，到处莺啼阵阵，绿树掩映着红花，依山傍水的村庄、迎风招展的酒旗一一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在望。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64517" name="矩形 13"/>
          <p:cNvSpPr/>
          <p:nvPr/>
        </p:nvSpPr>
        <p:spPr>
          <a:xfrm>
            <a:off x="138113" y="109538"/>
            <a:ext cx="8002587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说说诗句的意思。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5538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1688" y="1144588"/>
            <a:ext cx="7092950" cy="3998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39" name="文本框 3"/>
          <p:cNvSpPr txBox="1"/>
          <p:nvPr/>
        </p:nvSpPr>
        <p:spPr>
          <a:xfrm>
            <a:off x="250825" y="290513"/>
            <a:ext cx="8797925" cy="5905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这两句诗描绘的是怎样的天气的江南春景？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782638" y="1566863"/>
            <a:ext cx="3959225" cy="157480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5541" name="文本框 7"/>
          <p:cNvSpPr txBox="1"/>
          <p:nvPr/>
        </p:nvSpPr>
        <p:spPr>
          <a:xfrm>
            <a:off x="1000125" y="1716088"/>
            <a:ext cx="5184775" cy="1274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4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4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云形 8"/>
          <p:cNvSpPr/>
          <p:nvPr/>
        </p:nvSpPr>
        <p:spPr bwMode="auto">
          <a:xfrm>
            <a:off x="5148263" y="1808163"/>
            <a:ext cx="3240088" cy="118268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文本框 9"/>
          <p:cNvSpPr txBox="1">
            <a:spLocks noChangeArrowheads="1"/>
          </p:cNvSpPr>
          <p:nvPr/>
        </p:nvSpPr>
        <p:spPr bwMode="auto">
          <a:xfrm>
            <a:off x="5667375" y="2030413"/>
            <a:ext cx="2243138" cy="708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晴朗之景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758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0" y="1144588"/>
            <a:ext cx="7092950" cy="3998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476375" y="1708150"/>
            <a:ext cx="4319588" cy="18002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7588" name="文本框 7"/>
          <p:cNvSpPr txBox="1"/>
          <p:nvPr/>
        </p:nvSpPr>
        <p:spPr>
          <a:xfrm>
            <a:off x="1693863" y="1857375"/>
            <a:ext cx="5184775" cy="1477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7589" name="文本框 3"/>
          <p:cNvSpPr txBox="1"/>
          <p:nvPr/>
        </p:nvSpPr>
        <p:spPr>
          <a:xfrm>
            <a:off x="254000" y="220663"/>
            <a:ext cx="8494713" cy="11811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想象声音，想象画面，朗读诗句</a:t>
            </a: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读出江南春天的明朗绚丽与生机勃勃。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4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87"/>
            <a:ext cx="9144000" cy="514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175" y="4156075"/>
            <a:ext cx="863600" cy="896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3"/>
          <p:cNvSpPr txBox="1"/>
          <p:nvPr/>
        </p:nvSpPr>
        <p:spPr>
          <a:xfrm>
            <a:off x="173038" y="250825"/>
            <a:ext cx="8797925" cy="5905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这两句诗描绘的又是怎样的天气的江南春景？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658813" y="1563688"/>
            <a:ext cx="4292600" cy="16017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9638" name="文本框 7"/>
          <p:cNvSpPr txBox="1"/>
          <p:nvPr/>
        </p:nvSpPr>
        <p:spPr>
          <a:xfrm>
            <a:off x="1042988" y="1563688"/>
            <a:ext cx="5184775" cy="1479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南朝四百八十寺，</a:t>
            </a:r>
            <a:endParaRPr lang="en-US" altLang="zh-CN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多少楼台烟雨中。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云形 8"/>
          <p:cNvSpPr/>
          <p:nvPr/>
        </p:nvSpPr>
        <p:spPr bwMode="auto">
          <a:xfrm>
            <a:off x="5148263" y="1808163"/>
            <a:ext cx="3240088" cy="118268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667375" y="2030413"/>
            <a:ext cx="2243138" cy="708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烟雨之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3105150" y="29702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3570288" y="29702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4038600" y="29702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bldLvl="0" animBg="1"/>
      <p:bldP spid="12" grpId="0" bldLvl="0" animBg="1"/>
      <p:bldP spid="13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pic>
        <p:nvPicPr>
          <p:cNvPr id="7065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87"/>
            <a:ext cx="9144000" cy="5146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684213" y="1203325"/>
            <a:ext cx="8016875" cy="10810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70660" name="文本框 3"/>
          <p:cNvSpPr txBox="1"/>
          <p:nvPr/>
        </p:nvSpPr>
        <p:spPr>
          <a:xfrm>
            <a:off x="323850" y="339725"/>
            <a:ext cx="8058150" cy="5540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在江南的烟雨中，你看到了什么？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0661" name="Text Box 4"/>
          <p:cNvSpPr txBox="1"/>
          <p:nvPr/>
        </p:nvSpPr>
        <p:spPr>
          <a:xfrm>
            <a:off x="971550" y="1393825"/>
            <a:ext cx="7488238" cy="669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南朝四百八十寺，多少楼台烟雨中。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2052638" y="20288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2517775" y="20288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2987675" y="20288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3505200" y="20288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3973513" y="20288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4843463" y="20462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5313363" y="20462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5830888" y="20462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6300788" y="20462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31863" y="2773363"/>
            <a:ext cx="7769225" cy="157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latinLnBrk="1" hangingPunct="1">
              <a:defRPr sz="3600" b="1" spc="1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南朝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”是“宋、齐、梁、陈”四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个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朝代的总称。“南朝”和之后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的隋朝、唐朝都非常崇尚佛教，各地纷纷兴建寺庙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，佛寺数量众多。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2000250" y="2752725"/>
            <a:ext cx="3294063" cy="904875"/>
          </a:xfrm>
          <a:prstGeom prst="wedgeRoundRectCallout">
            <a:avLst>
              <a:gd name="adj1" fmla="val -23556"/>
              <a:gd name="adj2" fmla="val -870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8721" tIns="38721" rIns="38721" bIns="38721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66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形容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寺庙很多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animBg="1"/>
      <p:bldP spid="18" grpId="1" animBg="1"/>
      <p:bldP spid="20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87"/>
            <a:ext cx="9144000" cy="514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175" y="4156075"/>
            <a:ext cx="863600" cy="896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2205038" y="1127125"/>
            <a:ext cx="4392613" cy="15890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72709" name="文本框 2"/>
          <p:cNvSpPr txBox="1"/>
          <p:nvPr/>
        </p:nvSpPr>
        <p:spPr>
          <a:xfrm>
            <a:off x="2555875" y="1127125"/>
            <a:ext cx="4257675" cy="1589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南朝四百八十寺，</a:t>
            </a:r>
            <a:endParaRPr lang="en-US" altLang="zh-CN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多少楼台烟雨中。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55650" y="3003550"/>
            <a:ext cx="7345363" cy="1239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诗意：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数不清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的寺庙，众多亭台楼阁掩藏在迷蒙的烟雨之中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72711" name="矩形 13"/>
          <p:cNvSpPr/>
          <p:nvPr/>
        </p:nvSpPr>
        <p:spPr>
          <a:xfrm>
            <a:off x="98425" y="195263"/>
            <a:ext cx="8002588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说说诗句的意思。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730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87"/>
            <a:ext cx="9144000" cy="514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1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175" y="4156075"/>
            <a:ext cx="863600" cy="896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2" name="文本框 3"/>
          <p:cNvSpPr txBox="1"/>
          <p:nvPr/>
        </p:nvSpPr>
        <p:spPr>
          <a:xfrm>
            <a:off x="250825" y="339725"/>
            <a:ext cx="8497888" cy="5540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用舒缓、轻柔的语调读出江南烟雨的朦胧美。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2205038" y="1708150"/>
            <a:ext cx="4392613" cy="158750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73734" name="文本框 6"/>
          <p:cNvSpPr txBox="1"/>
          <p:nvPr/>
        </p:nvSpPr>
        <p:spPr>
          <a:xfrm>
            <a:off x="2555875" y="1708150"/>
            <a:ext cx="4257675" cy="1587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南朝四百八十寺，</a:t>
            </a:r>
            <a:endParaRPr lang="en-US" altLang="zh-CN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多少楼台烟雨中。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8" name="圆角矩形 6"/>
          <p:cNvSpPr/>
          <p:nvPr/>
        </p:nvSpPr>
        <p:spPr>
          <a:xfrm>
            <a:off x="1044575" y="2738438"/>
            <a:ext cx="3830638" cy="13001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7" name="圆角矩形 6"/>
          <p:cNvSpPr/>
          <p:nvPr/>
        </p:nvSpPr>
        <p:spPr>
          <a:xfrm>
            <a:off x="1052513" y="1235075"/>
            <a:ext cx="3830638" cy="14446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75780" name="矩形 22"/>
          <p:cNvSpPr/>
          <p:nvPr/>
        </p:nvSpPr>
        <p:spPr>
          <a:xfrm>
            <a:off x="1100138" y="1281113"/>
            <a:ext cx="4752975" cy="2767012"/>
          </a:xfrm>
          <a:prstGeom prst="rect">
            <a:avLst/>
          </a:prstGeom>
          <a:noFill/>
          <a:ln w="9525">
            <a:noFill/>
          </a:ln>
        </p:spPr>
        <p:txBody>
          <a:bodyPr lIns="91438" tIns="45719" rIns="91438" bIns="45719">
            <a:spAutoFit/>
          </a:bodyPr>
          <a:p>
            <a:pPr eaLnBrk="1" hangingPunct="1">
              <a:lnSpc>
                <a:spcPct val="120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南朝四百八十寺，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多少楼台烟雨中。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5" name="流程图: 可选过程 44"/>
          <p:cNvSpPr/>
          <p:nvPr/>
        </p:nvSpPr>
        <p:spPr>
          <a:xfrm>
            <a:off x="5848350" y="1681163"/>
            <a:ext cx="2660650" cy="728663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明朗绚丽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968033" y="3331397"/>
            <a:ext cx="847742" cy="361496"/>
            <a:chOff x="4139952" y="2822587"/>
            <a:chExt cx="592956" cy="216024"/>
          </a:xfrm>
          <a:solidFill>
            <a:srgbClr val="FFF613"/>
          </a:solidFill>
        </p:grpSpPr>
        <p:sp>
          <p:nvSpPr>
            <p:cNvPr id="49" name="箭头: V 形 25"/>
            <p:cNvSpPr/>
            <p:nvPr/>
          </p:nvSpPr>
          <p:spPr>
            <a:xfrm>
              <a:off x="4139952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0" name="箭头: V 形 26"/>
            <p:cNvSpPr/>
            <p:nvPr/>
          </p:nvSpPr>
          <p:spPr>
            <a:xfrm>
              <a:off x="4328418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1" name="箭头: V 形 27"/>
            <p:cNvSpPr/>
            <p:nvPr/>
          </p:nvSpPr>
          <p:spPr>
            <a:xfrm>
              <a:off x="4516884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968033" y="1871415"/>
            <a:ext cx="847742" cy="394053"/>
            <a:chOff x="4139952" y="2822587"/>
            <a:chExt cx="592956" cy="216024"/>
          </a:xfrm>
          <a:solidFill>
            <a:srgbClr val="FFF613"/>
          </a:solidFill>
        </p:grpSpPr>
        <p:sp>
          <p:nvSpPr>
            <p:cNvPr id="53" name="箭头: V 形 25"/>
            <p:cNvSpPr/>
            <p:nvPr/>
          </p:nvSpPr>
          <p:spPr>
            <a:xfrm>
              <a:off x="4139952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4" name="箭头: V 形 26"/>
            <p:cNvSpPr/>
            <p:nvPr/>
          </p:nvSpPr>
          <p:spPr>
            <a:xfrm>
              <a:off x="4328418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5" name="箭头: V 形 27"/>
            <p:cNvSpPr/>
            <p:nvPr/>
          </p:nvSpPr>
          <p:spPr>
            <a:xfrm>
              <a:off x="4516884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</p:grpSp>
      <p:sp>
        <p:nvSpPr>
          <p:cNvPr id="56" name="流程图: 可选过程 55"/>
          <p:cNvSpPr/>
          <p:nvPr/>
        </p:nvSpPr>
        <p:spPr>
          <a:xfrm>
            <a:off x="5867400" y="3076575"/>
            <a:ext cx="3025775" cy="728663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烟雨迷蒙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6" name="文本框 3"/>
          <p:cNvSpPr txBox="1"/>
          <p:nvPr/>
        </p:nvSpPr>
        <p:spPr>
          <a:xfrm>
            <a:off x="323850" y="258763"/>
            <a:ext cx="8058150" cy="5127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读出江南春天不同的美。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45" grpId="0"/>
      <p:bldP spid="56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314" name="组合 1"/>
          <p:cNvGrpSpPr/>
          <p:nvPr/>
        </p:nvGrpSpPr>
        <p:grpSpPr>
          <a:xfrm>
            <a:off x="158750" y="155575"/>
            <a:ext cx="2181225" cy="735013"/>
            <a:chOff x="117475" y="66675"/>
            <a:chExt cx="2181225" cy="735013"/>
          </a:xfrm>
        </p:grpSpPr>
        <p:sp>
          <p:nvSpPr>
            <p:cNvPr id="11" name="AutoShape 3"/>
            <p:cNvSpPr>
              <a:spLocks noChangeArrowheads="1"/>
            </p:cNvSpPr>
            <p:nvPr/>
          </p:nvSpPr>
          <p:spPr bwMode="auto">
            <a:xfrm>
              <a:off x="117475" y="66675"/>
              <a:ext cx="2181225" cy="735013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13318" name="Rectangle 5"/>
            <p:cNvSpPr/>
            <p:nvPr/>
          </p:nvSpPr>
          <p:spPr>
            <a:xfrm>
              <a:off x="188913" y="119063"/>
              <a:ext cx="2038350" cy="6461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黑体" panose="02010609060101010101" pitchFamily="49" charset="-122"/>
                </a:rPr>
                <a:t>作者简介</a:t>
              </a:r>
              <a:endPara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8435" name="矩形 23"/>
          <p:cNvSpPr>
            <a:spLocks noChangeArrowheads="1"/>
          </p:cNvSpPr>
          <p:nvPr/>
        </p:nvSpPr>
        <p:spPr bwMode="auto">
          <a:xfrm>
            <a:off x="2419350" y="866775"/>
            <a:ext cx="6545263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刘禹锡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字梦得，河南洛阳人。唐代文学家、哲学家，有“诗豪”之称，晚年与白居易并</a:t>
            </a:r>
            <a:r>
              <a:rPr kumimoji="0" lang="zh-CN" altLang="en-US" sz="3200" b="1" i="0" u="none" strike="noStrike" kern="1200" cap="none" spc="-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称</a:t>
            </a:r>
            <a:r>
              <a:rPr kumimoji="0" lang="zh-CN" altLang="en-US" sz="32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刘白</a:t>
            </a:r>
            <a:r>
              <a:rPr kumimoji="0" lang="zh-CN" altLang="en-US" sz="32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3200" b="1" i="0" u="none" strike="noStrike" kern="1200" cap="none" spc="-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其代表作品有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陋室铭</a:t>
            </a:r>
            <a:r>
              <a:rPr kumimoji="0" lang="en-US" altLang="zh-CN" sz="3200" b="1" i="0" u="none" strike="noStrike" kern="1200" cap="none" spc="-60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》《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乌衣巷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》《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石头城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等。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347613"/>
            <a:ext cx="2251841" cy="28288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055688" y="957263"/>
            <a:ext cx="6169025" cy="3114675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804" name="文本框 2"/>
          <p:cNvSpPr txBox="1"/>
          <p:nvPr/>
        </p:nvSpPr>
        <p:spPr>
          <a:xfrm>
            <a:off x="1025525" y="1223963"/>
            <a:ext cx="6089650" cy="11223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书湖阴先生壁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6805" name="矩形 2"/>
          <p:cNvSpPr/>
          <p:nvPr/>
        </p:nvSpPr>
        <p:spPr>
          <a:xfrm>
            <a:off x="1547813" y="2601913"/>
            <a:ext cx="4849812" cy="11064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宋</a:t>
            </a:r>
            <a:r>
              <a:rPr lang="en-US" altLang="zh-CN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 </a:t>
            </a:r>
            <a:r>
              <a:rPr lang="zh-CN" altLang="zh-CN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王安石</a:t>
            </a:r>
            <a:endParaRPr lang="zh-CN" altLang="zh-CN" sz="4400" b="1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矩形 2"/>
          <p:cNvSpPr/>
          <p:nvPr/>
        </p:nvSpPr>
        <p:spPr>
          <a:xfrm>
            <a:off x="2771775" y="700088"/>
            <a:ext cx="6142038" cy="3859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王安石</a:t>
            </a:r>
            <a:r>
              <a:rPr lang="en-US" altLang="zh-CN" sz="3200" b="1" dirty="0">
                <a:latin typeface="宋体" panose="02010600030101010101" pitchFamily="2" charset="-122"/>
              </a:rPr>
              <a:t>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字介甫，号半山，江西临川（今江西抚州）人，世称临川先生。宋代改革家、思想家、文学家，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唐宋八大家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之一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。诗作有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元日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梅花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泊船瓜洲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等。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37033" y="1563637"/>
            <a:ext cx="2229235" cy="2531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79388" y="195263"/>
            <a:ext cx="2181225" cy="7350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1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77829" name="Rectangle 5"/>
          <p:cNvSpPr/>
          <p:nvPr/>
        </p:nvSpPr>
        <p:spPr>
          <a:xfrm>
            <a:off x="250825" y="247650"/>
            <a:ext cx="2038350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作者简介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8850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468313" y="555625"/>
            <a:ext cx="8135938" cy="4319588"/>
          </a:xfrm>
          <a:prstGeom prst="round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8852" name="文本框 2"/>
          <p:cNvSpPr txBox="1"/>
          <p:nvPr/>
        </p:nvSpPr>
        <p:spPr>
          <a:xfrm>
            <a:off x="1498600" y="806450"/>
            <a:ext cx="6089650" cy="1122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书湖阴先生壁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3152775" y="1862138"/>
            <a:ext cx="2808288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15"/>
          <p:cNvSpPr/>
          <p:nvPr/>
        </p:nvSpPr>
        <p:spPr>
          <a:xfrm>
            <a:off x="5746750" y="735013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①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矩形 15"/>
          <p:cNvSpPr/>
          <p:nvPr/>
        </p:nvSpPr>
        <p:spPr>
          <a:xfrm>
            <a:off x="731838" y="3065463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①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08088" y="3074988"/>
            <a:ext cx="7324725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湖阴先生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杨骥（字德逢）的别号。杨骥是王安石退居江宁（今江苏南京）时的邻居。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31838" y="2403475"/>
            <a:ext cx="5199062" cy="625475"/>
            <a:chOff x="2886930" y="2415291"/>
            <a:chExt cx="4420033" cy="625053"/>
          </a:xfrm>
        </p:grpSpPr>
        <p:sp>
          <p:nvSpPr>
            <p:cNvPr id="22" name="文本框 21"/>
            <p:cNvSpPr txBox="1">
              <a:spLocks noChangeArrowheads="1"/>
            </p:cNvSpPr>
            <p:nvPr/>
          </p:nvSpPr>
          <p:spPr bwMode="auto">
            <a:xfrm>
              <a:off x="2886930" y="2415291"/>
              <a:ext cx="2649320" cy="58539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注释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23" name="Line 3"/>
            <p:cNvSpPr>
              <a:spLocks noChangeShapeType="1"/>
            </p:cNvSpPr>
            <p:nvPr/>
          </p:nvSpPr>
          <p:spPr bwMode="auto">
            <a:xfrm flipV="1">
              <a:off x="2996249" y="3007029"/>
              <a:ext cx="4310714" cy="33315"/>
            </a:xfrm>
            <a:prstGeom prst="lin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320697" y="232470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773088" y="288669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375430" y="86775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382659" y="234253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20435257">
            <a:off x="5697297" y="213989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86940" y="185258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376841" y="148558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526704" y="30620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776006" y="31153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470128" y="15395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062244" y="36943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528037">
            <a:off x="5611694" y="84962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20115591">
            <a:off x="7658778" y="6764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19396186">
            <a:off x="6984299" y="281145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" name="TextBox 36"/>
          <p:cNvSpPr txBox="1"/>
          <p:nvPr/>
        </p:nvSpPr>
        <p:spPr>
          <a:xfrm rot="20029644">
            <a:off x="3017206" y="286094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21112174">
            <a:off x="3283923" y="25421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555223">
            <a:off x="7225949" y="13613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038581" y="232943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848250" y="107936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529331" y="186025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738997" y="286832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798484" y="255855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683320" y="149386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760107" y="219957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065807" y="88450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6887402" y="218863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515418" y="142758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246723" y="247717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559685" y="257238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091470" y="89576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047375" y="75530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641221" y="96758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029612" y="75717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619812" y="24226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222154" y="40370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616585" y="338201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413988" y="31334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123833" y="319387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175813" y="65185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118279" y="223770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1921590" y="222471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584630" y="39167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510851" y="61087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191457" y="21858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535357" y="298529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414724" y="44451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5948404" y="263866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181735" y="23876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072673" y="89725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2885305" y="186538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879931" y="788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987872" y="241682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645208" y="209450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715579" y="86803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206696" y="186735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316681" y="33743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344390" y="77747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734126" y="172458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442138" y="123851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045836" y="190929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420863" y="289417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466983" y="12264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712257" y="67236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5920415" y="102651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616166" y="67538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745498" y="23247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324334" y="75443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359812" y="239145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725510" y="279001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557158" y="41374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077438" y="6297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366751" y="294185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580638" y="3190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676064" y="199137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239531" y="16882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424430" y="345186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619628" y="176638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158974" y="302790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2997224" y="101448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750840" y="11898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175125" y="11684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798275" y="185535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145726" y="35250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516233" y="39731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302681" y="114824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002409" y="289768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835619" y="212140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781294" y="279001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660188" y="155035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645390" y="170989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19322417">
            <a:off x="4499207" y="284558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9322417">
            <a:off x="5200882" y="206516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322417">
            <a:off x="5519017" y="149430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604788" y="28135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95743" y="8678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37863" y="20991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932363" y="873125"/>
            <a:ext cx="3813175" cy="38877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55650" y="873125"/>
            <a:ext cx="3816350" cy="38877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709738" y="1065213"/>
            <a:ext cx="587375" cy="527050"/>
          </a:xfrm>
          <a:prstGeom prst="ellipse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946775" y="1065213"/>
            <a:ext cx="587375" cy="527050"/>
          </a:xfrm>
          <a:prstGeom prst="ellipse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893763" y="1017588"/>
            <a:ext cx="3597275" cy="36195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algn="ctr" eaLnBrk="1" hangingPunct="1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题西林壁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宋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] 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苏 轼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横看成岭侧成峰，远近高低各不同。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不识庐山真面目，只缘身在此山中。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5148263" y="1017588"/>
            <a:ext cx="3597275" cy="3540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algn="ctr" eaLnBrk="1" hangingPunct="1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题临安邸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宋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] 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林 升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山外青山楼外楼，西湖歌舞几时休？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暖风熏得游人醉，直把杭州作汴州。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79388" y="200025"/>
            <a:ext cx="6840538" cy="5778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38721" tIns="38721" rIns="38721" bIns="38721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66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我们学过哪些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题壁诗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呢？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3" grpId="0" bldLvl="0" animBg="1"/>
      <p:bldP spid="12" grpId="0" bldLvl="0" animBg="1"/>
      <p:bldP spid="9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2946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403350" y="1611313"/>
            <a:ext cx="6469063" cy="1920875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804" name="文本框 2"/>
          <p:cNvSpPr txBox="1">
            <a:spLocks noChangeArrowheads="1"/>
          </p:cNvSpPr>
          <p:nvPr/>
        </p:nvSpPr>
        <p:spPr bwMode="auto">
          <a:xfrm>
            <a:off x="1593850" y="1874838"/>
            <a:ext cx="60896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1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书湖阴先生壁</a:t>
            </a:r>
            <a:endParaRPr kumimoji="0" lang="zh-CN" altLang="en-US" sz="6600" b="1" i="0" u="none" strike="noStrike" kern="1200" cap="none" spc="100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2532063" y="2058988"/>
            <a:ext cx="215900" cy="939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50825" y="273050"/>
            <a:ext cx="6842125" cy="6381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38721" tIns="38721" rIns="38721" bIns="38721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66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齐读课题，读准节奏。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68538" y="842963"/>
            <a:ext cx="4838700" cy="40020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书湖阴先生壁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[</a:t>
            </a: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宋</a:t>
            </a:r>
            <a:r>
              <a:rPr kumimoji="0" lang="en-US" altLang="zh-CN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] </a:t>
            </a: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王安石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茅檐长扫净无苔，</a:t>
            </a:r>
            <a:endParaRPr kumimoji="0" lang="en-US" altLang="zh-CN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花木成畦手自栽。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一水护田将绿绕，</a:t>
            </a:r>
            <a:endParaRPr kumimoji="0" lang="en-US" altLang="zh-CN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两山排闼送青来。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3971" name="TextBox 8"/>
          <p:cNvSpPr txBox="1"/>
          <p:nvPr/>
        </p:nvSpPr>
        <p:spPr>
          <a:xfrm>
            <a:off x="4257675" y="2400300"/>
            <a:ext cx="14319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qí 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972" name="TextBox 11"/>
          <p:cNvSpPr txBox="1"/>
          <p:nvPr/>
        </p:nvSpPr>
        <p:spPr>
          <a:xfrm>
            <a:off x="4222750" y="3732213"/>
            <a:ext cx="12430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tà 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973" name="矩形 13"/>
          <p:cNvSpPr/>
          <p:nvPr/>
        </p:nvSpPr>
        <p:spPr>
          <a:xfrm>
            <a:off x="179388" y="111125"/>
            <a:ext cx="6091237" cy="731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读古诗，读准字音</a:t>
            </a: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读准节奏。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18 书湖阴先生壁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96188" y="3856038"/>
            <a:ext cx="920750" cy="9191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6018" name="图片 1"/>
          <p:cNvPicPr>
            <a:picLocks noChangeAspect="1"/>
          </p:cNvPicPr>
          <p:nvPr/>
        </p:nvPicPr>
        <p:blipFill>
          <a:blip r:embed="rId1"/>
          <a:srcRect l="10432" r="1043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6"/>
          <p:cNvSpPr/>
          <p:nvPr/>
        </p:nvSpPr>
        <p:spPr>
          <a:xfrm>
            <a:off x="539750" y="987425"/>
            <a:ext cx="6048375" cy="27368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827088" y="1276350"/>
            <a:ext cx="5545138" cy="2243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indent="8096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借助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注释和插图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，理解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诗句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意思，想象诗中描绘的的画面，同桌交流。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2" name="TextBox 2"/>
          <p:cNvSpPr txBox="1"/>
          <p:nvPr/>
        </p:nvSpPr>
        <p:spPr>
          <a:xfrm>
            <a:off x="250825" y="249238"/>
            <a:ext cx="8497888" cy="1273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一句诗就是一幅画。读诗句，说说诗句描绘的画面。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圆角矩形 6"/>
          <p:cNvSpPr/>
          <p:nvPr/>
        </p:nvSpPr>
        <p:spPr>
          <a:xfrm>
            <a:off x="2622550" y="1630363"/>
            <a:ext cx="4973638" cy="100965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89175" y="1608138"/>
            <a:ext cx="50974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茅檐长扫净无苔，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2994025" y="23495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3440113" y="234473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39938" y="2859088"/>
            <a:ext cx="1674812" cy="792162"/>
            <a:chOff x="2022463" y="2931790"/>
            <a:chExt cx="1675735" cy="792088"/>
          </a:xfrm>
        </p:grpSpPr>
        <p:sp>
          <p:nvSpPr>
            <p:cNvPr id="9" name="圆角矩形标注 8"/>
            <p:cNvSpPr/>
            <p:nvPr/>
          </p:nvSpPr>
          <p:spPr>
            <a:xfrm>
              <a:off x="2022463" y="2931790"/>
              <a:ext cx="1418389" cy="792088"/>
            </a:xfrm>
            <a:prstGeom prst="wedgeRoundRectCallout">
              <a:avLst>
                <a:gd name="adj1" fmla="val 21716"/>
                <a:gd name="adj2" fmla="val -7833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058" name="矩形 7"/>
            <p:cNvSpPr/>
            <p:nvPr/>
          </p:nvSpPr>
          <p:spPr>
            <a:xfrm>
              <a:off x="2123728" y="3004668"/>
              <a:ext cx="1574470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None/>
              </a:pPr>
              <a:r>
                <a:rPr lang="zh-CN" altLang="en-US" sz="36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茅屋。</a:t>
              </a:r>
              <a:endPara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1" name="椭圆 10"/>
          <p:cNvSpPr/>
          <p:nvPr/>
        </p:nvSpPr>
        <p:spPr bwMode="auto">
          <a:xfrm>
            <a:off x="3906838" y="23542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4354513" y="23495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708400" y="2859088"/>
            <a:ext cx="2528888" cy="792162"/>
            <a:chOff x="2022463" y="2931790"/>
            <a:chExt cx="2529994" cy="792088"/>
          </a:xfrm>
        </p:grpSpPr>
        <p:sp>
          <p:nvSpPr>
            <p:cNvPr id="14" name="圆角矩形标注 13"/>
            <p:cNvSpPr/>
            <p:nvPr/>
          </p:nvSpPr>
          <p:spPr>
            <a:xfrm>
              <a:off x="2022463" y="2931790"/>
              <a:ext cx="2260019" cy="792088"/>
            </a:xfrm>
            <a:prstGeom prst="wedgeRoundRectCallout">
              <a:avLst>
                <a:gd name="adj1" fmla="val -32765"/>
                <a:gd name="adj2" fmla="val -7372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056" name="矩形 14"/>
            <p:cNvSpPr/>
            <p:nvPr/>
          </p:nvSpPr>
          <p:spPr>
            <a:xfrm>
              <a:off x="2051451" y="3004669"/>
              <a:ext cx="2501006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None/>
              </a:pPr>
              <a:r>
                <a:rPr lang="zh-CN" altLang="en-US" sz="36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经常打扫。</a:t>
              </a:r>
              <a:endPara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224588" y="2863850"/>
            <a:ext cx="1676400" cy="792163"/>
            <a:chOff x="2022463" y="2931790"/>
            <a:chExt cx="1675735" cy="792088"/>
          </a:xfrm>
        </p:grpSpPr>
        <p:sp>
          <p:nvSpPr>
            <p:cNvPr id="17" name="圆角矩形标注 16"/>
            <p:cNvSpPr/>
            <p:nvPr/>
          </p:nvSpPr>
          <p:spPr>
            <a:xfrm>
              <a:off x="2022463" y="2931790"/>
              <a:ext cx="1418389" cy="792088"/>
            </a:xfrm>
            <a:prstGeom prst="wedgeRoundRectCallout">
              <a:avLst>
                <a:gd name="adj1" fmla="val -46620"/>
                <a:gd name="adj2" fmla="val -8642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054" name="矩形 17"/>
            <p:cNvSpPr/>
            <p:nvPr/>
          </p:nvSpPr>
          <p:spPr>
            <a:xfrm>
              <a:off x="2123728" y="3004668"/>
              <a:ext cx="1574470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None/>
              </a:pPr>
              <a:r>
                <a:rPr lang="zh-CN" altLang="en-US" sz="36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青苔。</a:t>
              </a:r>
              <a:endPara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9" name="椭圆 18"/>
          <p:cNvSpPr/>
          <p:nvPr/>
        </p:nvSpPr>
        <p:spPr bwMode="auto">
          <a:xfrm>
            <a:off x="6124575" y="23145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1" grpId="0" bldLvl="0" animBg="1"/>
      <p:bldP spid="12" grpId="0" bldLvl="0" animBg="1"/>
      <p:bldP spid="19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6"/>
          <p:cNvSpPr/>
          <p:nvPr/>
        </p:nvSpPr>
        <p:spPr>
          <a:xfrm>
            <a:off x="574675" y="1054100"/>
            <a:ext cx="4176713" cy="9366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77825" y="1166813"/>
            <a:ext cx="509746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茅檐长扫净无苔，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4" name="图片 1" descr="图片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38800" r="44955" b="22001"/>
          <a:stretch>
            <a:fillRect/>
          </a:stretch>
        </p:blipFill>
        <p:spPr bwMode="auto">
          <a:xfrm>
            <a:off x="4860032" y="1059582"/>
            <a:ext cx="4061381" cy="3031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77825" y="2574925"/>
            <a:ext cx="4338638" cy="1274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indent="8096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茅屋常被主人打扫，干干净净没有青苔。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6"/>
          <p:cNvSpPr/>
          <p:nvPr/>
        </p:nvSpPr>
        <p:spPr>
          <a:xfrm>
            <a:off x="523875" y="881063"/>
            <a:ext cx="4248150" cy="100965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2725" y="914400"/>
            <a:ext cx="509746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花木成畦手自栽。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2395538" y="157003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rcRect t="20895"/>
          <a:stretch>
            <a:fillRect/>
          </a:stretch>
        </p:blipFill>
        <p:spPr>
          <a:xfrm>
            <a:off x="5464175" y="727075"/>
            <a:ext cx="3341688" cy="3524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" name="组合 24"/>
          <p:cNvGrpSpPr/>
          <p:nvPr/>
        </p:nvGrpSpPr>
        <p:grpSpPr>
          <a:xfrm>
            <a:off x="741363" y="2427288"/>
            <a:ext cx="4437062" cy="1816100"/>
            <a:chOff x="2558627" y="2931790"/>
            <a:chExt cx="7874284" cy="1816675"/>
          </a:xfrm>
        </p:grpSpPr>
        <p:sp>
          <p:nvSpPr>
            <p:cNvPr id="26" name="圆角矩形标注 25"/>
            <p:cNvSpPr/>
            <p:nvPr/>
          </p:nvSpPr>
          <p:spPr>
            <a:xfrm>
              <a:off x="2558627" y="2931790"/>
              <a:ext cx="7600896" cy="1813747"/>
            </a:xfrm>
            <a:prstGeom prst="wedgeRoundRectCallout">
              <a:avLst>
                <a:gd name="adj1" fmla="val -9070"/>
                <a:gd name="adj2" fmla="val -6817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097" name="矩形 26"/>
            <p:cNvSpPr/>
            <p:nvPr/>
          </p:nvSpPr>
          <p:spPr>
            <a:xfrm>
              <a:off x="2832016" y="2994139"/>
              <a:ext cx="7600895" cy="175432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30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   这里指种有花木的一块块排列整齐的土地，周围有土埂围着。</a:t>
              </a:r>
              <a:endParaRPr lang="zh-CN" altLang="en-US" sz="30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23875" y="2290763"/>
            <a:ext cx="4335463" cy="1865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indent="8096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湖阴先生亲手栽种的花草树木成行成畦，非常整齐。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3579142" y="2957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9367115">
            <a:off x="2031533" y="3519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TextBox 20"/>
          <p:cNvSpPr txBox="1"/>
          <p:nvPr/>
        </p:nvSpPr>
        <p:spPr>
          <a:xfrm rot="20102271">
            <a:off x="5633875" y="1500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19673368">
            <a:off x="5641104" y="2974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20435257">
            <a:off x="5955742" y="2772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45385" y="2485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4801694">
            <a:off x="7635286" y="2118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9356081">
            <a:off x="2785149" y="3694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338844">
            <a:off x="7034451" y="943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TextBox 28"/>
          <p:cNvSpPr txBox="1"/>
          <p:nvPr/>
        </p:nvSpPr>
        <p:spPr>
          <a:xfrm>
            <a:off x="3728573" y="2172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777412">
            <a:off x="5320689" y="1001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528037">
            <a:off x="5870139" y="1482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20115591">
            <a:off x="7917223" y="1308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19396186">
            <a:off x="7242744" y="3443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2" name="TextBox 36"/>
          <p:cNvSpPr txBox="1"/>
          <p:nvPr/>
        </p:nvSpPr>
        <p:spPr>
          <a:xfrm rot="20029644">
            <a:off x="3275651" y="3493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21112174">
            <a:off x="3542368" y="886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1555223">
            <a:off x="7484394" y="1993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 rot="19322417">
            <a:off x="4297026" y="2961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 rot="19205454">
            <a:off x="1106695" y="1711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787776" y="2492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0" name="TextBox 42"/>
          <p:cNvSpPr txBox="1"/>
          <p:nvPr/>
        </p:nvSpPr>
        <p:spPr>
          <a:xfrm rot="1417835">
            <a:off x="4997442" y="3500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 rot="19673368">
            <a:off x="4056929" y="3191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6" name="TextBox 44"/>
          <p:cNvSpPr txBox="1"/>
          <p:nvPr/>
        </p:nvSpPr>
        <p:spPr>
          <a:xfrm>
            <a:off x="1941765" y="2126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 rot="4801694">
            <a:off x="1018552" y="2832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 rot="2528037">
            <a:off x="4324252" y="1516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 rot="20115591">
            <a:off x="7145847" y="2821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 rot="19321883">
            <a:off x="2773863" y="2060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 rot="1555223">
            <a:off x="6505168" y="3109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 rot="313524">
            <a:off x="2818130" y="3204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8" name="TextBox 32"/>
          <p:cNvSpPr txBox="1"/>
          <p:nvPr/>
        </p:nvSpPr>
        <p:spPr>
          <a:xfrm rot="321549">
            <a:off x="5349915" y="1528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1" name="TextBox 124"/>
          <p:cNvSpPr txBox="1"/>
          <p:nvPr/>
        </p:nvSpPr>
        <p:spPr>
          <a:xfrm rot="568373">
            <a:off x="6305820" y="1387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 rot="2674432">
            <a:off x="1899666" y="1600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 rot="1742177">
            <a:off x="3288057" y="1389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 rot="21109292">
            <a:off x="878257" y="3055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6" name="TextBox 128"/>
          <p:cNvSpPr txBox="1"/>
          <p:nvPr/>
        </p:nvSpPr>
        <p:spPr>
          <a:xfrm rot="244448">
            <a:off x="4480599" y="1036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 rot="21415545">
            <a:off x="875030" y="4014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 rot="577434">
            <a:off x="6672433" y="3765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382278" y="3826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2" name="TextBox 132"/>
          <p:cNvSpPr txBox="1"/>
          <p:nvPr/>
        </p:nvSpPr>
        <p:spPr>
          <a:xfrm rot="1742177">
            <a:off x="3434258" y="1284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 rot="5400000">
            <a:off x="7376724" y="2870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 rot="21098258">
            <a:off x="2180035" y="2857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 rot="21081021">
            <a:off x="5843075" y="1024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 rot="21212242">
            <a:off x="2769296" y="1243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 rot="1642433">
            <a:off x="4449902" y="851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9" name="矩形 88"/>
          <p:cNvSpPr/>
          <p:nvPr/>
        </p:nvSpPr>
        <p:spPr>
          <a:xfrm rot="4940380">
            <a:off x="793802" y="3617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 rot="257768">
            <a:off x="6673169" y="1076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2" name="矩形 91"/>
          <p:cNvSpPr/>
          <p:nvPr/>
        </p:nvSpPr>
        <p:spPr>
          <a:xfrm rot="21138363">
            <a:off x="6206849" y="3271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 rot="21064060">
            <a:off x="1440180" y="871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 rot="3297400">
            <a:off x="6331118" y="1529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 rot="21064594">
            <a:off x="3143750" y="2497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 rot="20947631">
            <a:off x="1138376" y="1421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 rot="1742177">
            <a:off x="1246317" y="3049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 rot="21415545">
            <a:off x="2903653" y="2726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7" name="TextBox 151"/>
          <p:cNvSpPr txBox="1"/>
          <p:nvPr/>
        </p:nvSpPr>
        <p:spPr>
          <a:xfrm rot="1742177">
            <a:off x="6974024" y="1500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8" name="矩形 107"/>
          <p:cNvSpPr/>
          <p:nvPr/>
        </p:nvSpPr>
        <p:spPr>
          <a:xfrm rot="6543871">
            <a:off x="51749" y="2499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 rot="3519589">
            <a:off x="1575126" y="969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 rot="4270214">
            <a:off x="3602835" y="1409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 rot="257768">
            <a:off x="5992571" y="2357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2" name="矩形 111"/>
          <p:cNvSpPr/>
          <p:nvPr/>
        </p:nvSpPr>
        <p:spPr>
          <a:xfrm rot="21064060">
            <a:off x="1700583" y="1870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5" name="矩形 114"/>
          <p:cNvSpPr/>
          <p:nvPr/>
        </p:nvSpPr>
        <p:spPr>
          <a:xfrm rot="3297400">
            <a:off x="5304281" y="2541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6" name="矩形 115"/>
          <p:cNvSpPr/>
          <p:nvPr/>
        </p:nvSpPr>
        <p:spPr>
          <a:xfrm rot="2055701">
            <a:off x="1679308" y="3526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8" name="TextBox 159"/>
          <p:cNvSpPr txBox="1"/>
          <p:nvPr/>
        </p:nvSpPr>
        <p:spPr>
          <a:xfrm rot="20979505">
            <a:off x="4725428" y="1858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0" name="TextBox 160"/>
          <p:cNvSpPr txBox="1"/>
          <p:nvPr/>
        </p:nvSpPr>
        <p:spPr>
          <a:xfrm rot="568373">
            <a:off x="5970702" y="1304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6" name="TextBox 162"/>
          <p:cNvSpPr txBox="1"/>
          <p:nvPr/>
        </p:nvSpPr>
        <p:spPr>
          <a:xfrm rot="19578942">
            <a:off x="6178860" y="1658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0" name="TextBox 163"/>
          <p:cNvSpPr txBox="1"/>
          <p:nvPr/>
        </p:nvSpPr>
        <p:spPr>
          <a:xfrm rot="19578942">
            <a:off x="6874611" y="1307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3" name="TextBox 164"/>
          <p:cNvSpPr txBox="1"/>
          <p:nvPr/>
        </p:nvSpPr>
        <p:spPr>
          <a:xfrm rot="19578942">
            <a:off x="7003943" y="2957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7" name="TextBox 166"/>
          <p:cNvSpPr txBox="1"/>
          <p:nvPr/>
        </p:nvSpPr>
        <p:spPr>
          <a:xfrm rot="19578942">
            <a:off x="582779" y="1386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8" name="TextBox 167"/>
          <p:cNvSpPr txBox="1"/>
          <p:nvPr/>
        </p:nvSpPr>
        <p:spPr>
          <a:xfrm rot="19578942">
            <a:off x="618257" y="3023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9" name="TextBox 169"/>
          <p:cNvSpPr txBox="1"/>
          <p:nvPr/>
        </p:nvSpPr>
        <p:spPr>
          <a:xfrm>
            <a:off x="5983955" y="3422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0" name="TextBox 170"/>
          <p:cNvSpPr txBox="1"/>
          <p:nvPr/>
        </p:nvSpPr>
        <p:spPr>
          <a:xfrm>
            <a:off x="2815603" y="1046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3" name="TextBox 171"/>
          <p:cNvSpPr txBox="1"/>
          <p:nvPr/>
        </p:nvSpPr>
        <p:spPr>
          <a:xfrm>
            <a:off x="5335883" y="1262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5" name="TextBox 172"/>
          <p:cNvSpPr txBox="1"/>
          <p:nvPr/>
        </p:nvSpPr>
        <p:spPr>
          <a:xfrm>
            <a:off x="6625196" y="3574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6" name="TextBox 173"/>
          <p:cNvSpPr txBox="1"/>
          <p:nvPr/>
        </p:nvSpPr>
        <p:spPr>
          <a:xfrm>
            <a:off x="839083" y="951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7" name="TextBox 174"/>
          <p:cNvSpPr txBox="1"/>
          <p:nvPr/>
        </p:nvSpPr>
        <p:spPr>
          <a:xfrm>
            <a:off x="1934509" y="2623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8" name="TextBox 176"/>
          <p:cNvSpPr txBox="1"/>
          <p:nvPr/>
        </p:nvSpPr>
        <p:spPr>
          <a:xfrm>
            <a:off x="2497976" y="2320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4" name="矩形 153"/>
          <p:cNvSpPr/>
          <p:nvPr/>
        </p:nvSpPr>
        <p:spPr>
          <a:xfrm rot="21352174">
            <a:off x="2682875" y="4084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5" name="矩形 154"/>
          <p:cNvSpPr/>
          <p:nvPr/>
        </p:nvSpPr>
        <p:spPr>
          <a:xfrm rot="21112174">
            <a:off x="878073" y="2398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417419" y="3660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7" name="矩形 156"/>
          <p:cNvSpPr/>
          <p:nvPr/>
        </p:nvSpPr>
        <p:spPr>
          <a:xfrm rot="19367115">
            <a:off x="3255669" y="1646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1" name="矩形 160"/>
          <p:cNvSpPr/>
          <p:nvPr/>
        </p:nvSpPr>
        <p:spPr>
          <a:xfrm rot="19356081">
            <a:off x="4009285" y="1822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4433570" y="749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3" name="矩形 172"/>
          <p:cNvSpPr/>
          <p:nvPr/>
        </p:nvSpPr>
        <p:spPr>
          <a:xfrm rot="313524">
            <a:off x="4056720" y="2487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4" name="矩形 173"/>
          <p:cNvSpPr/>
          <p:nvPr/>
        </p:nvSpPr>
        <p:spPr>
          <a:xfrm rot="21098258">
            <a:off x="3404171" y="984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5" name="矩形 174"/>
          <p:cNvSpPr/>
          <p:nvPr/>
        </p:nvSpPr>
        <p:spPr>
          <a:xfrm rot="4940380">
            <a:off x="4774678" y="1029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6" name="矩形 175"/>
          <p:cNvSpPr/>
          <p:nvPr/>
        </p:nvSpPr>
        <p:spPr>
          <a:xfrm rot="1742177">
            <a:off x="4561126" y="1780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9" name="矩形 178"/>
          <p:cNvSpPr/>
          <p:nvPr/>
        </p:nvSpPr>
        <p:spPr>
          <a:xfrm rot="2055701">
            <a:off x="1260854" y="3530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1" name="TextBox 190"/>
          <p:cNvSpPr txBox="1"/>
          <p:nvPr/>
        </p:nvSpPr>
        <p:spPr>
          <a:xfrm rot="19578942">
            <a:off x="2094064" y="2753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2" name="TextBox 191"/>
          <p:cNvSpPr txBox="1"/>
          <p:nvPr/>
        </p:nvSpPr>
        <p:spPr>
          <a:xfrm>
            <a:off x="4039739" y="3422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3" name="矩形 182"/>
          <p:cNvSpPr/>
          <p:nvPr/>
        </p:nvSpPr>
        <p:spPr>
          <a:xfrm rot="21112174">
            <a:off x="5918633" y="2182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5" name="矩形 184"/>
          <p:cNvSpPr/>
          <p:nvPr/>
        </p:nvSpPr>
        <p:spPr>
          <a:xfrm>
            <a:off x="4903835" y="2342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0" name="矩形 189"/>
          <p:cNvSpPr/>
          <p:nvPr/>
        </p:nvSpPr>
        <p:spPr>
          <a:xfrm rot="19322417">
            <a:off x="4757652" y="3478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8" name="矩形 197"/>
          <p:cNvSpPr/>
          <p:nvPr/>
        </p:nvSpPr>
        <p:spPr>
          <a:xfrm rot="19322417">
            <a:off x="5459327" y="2697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9" name="矩形 198"/>
          <p:cNvSpPr/>
          <p:nvPr/>
        </p:nvSpPr>
        <p:spPr>
          <a:xfrm rot="19322417">
            <a:off x="5777462" y="2126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2863233" y="3445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2" name="矩形 201"/>
          <p:cNvSpPr/>
          <p:nvPr/>
        </p:nvSpPr>
        <p:spPr>
          <a:xfrm>
            <a:off x="4154188" y="1500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3" name="矩形 202"/>
          <p:cNvSpPr/>
          <p:nvPr/>
        </p:nvSpPr>
        <p:spPr>
          <a:xfrm>
            <a:off x="796308" y="2731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5130800" y="17764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5857875" y="17653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3" name="矩形 15"/>
          <p:cNvSpPr/>
          <p:nvPr/>
        </p:nvSpPr>
        <p:spPr>
          <a:xfrm>
            <a:off x="1287463" y="3744913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①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4" name="TextBox 19"/>
          <p:cNvSpPr txBox="1"/>
          <p:nvPr/>
        </p:nvSpPr>
        <p:spPr>
          <a:xfrm>
            <a:off x="1763713" y="3754438"/>
            <a:ext cx="52990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浪淘沙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唐代曲名。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287463" y="3082925"/>
            <a:ext cx="5199062" cy="625475"/>
            <a:chOff x="2886930" y="2415291"/>
            <a:chExt cx="4420033" cy="625053"/>
          </a:xfrm>
        </p:grpSpPr>
        <p:sp>
          <p:nvSpPr>
            <p:cNvPr id="36" name="文本框 35"/>
            <p:cNvSpPr txBox="1">
              <a:spLocks noChangeArrowheads="1"/>
            </p:cNvSpPr>
            <p:nvPr/>
          </p:nvSpPr>
          <p:spPr bwMode="auto">
            <a:xfrm>
              <a:off x="2886930" y="2415291"/>
              <a:ext cx="2649320" cy="58539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注释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37" name="Line 3"/>
            <p:cNvSpPr>
              <a:spLocks noChangeShapeType="1"/>
            </p:cNvSpPr>
            <p:nvPr/>
          </p:nvSpPr>
          <p:spPr bwMode="auto">
            <a:xfrm flipV="1">
              <a:off x="2996249" y="3007029"/>
              <a:ext cx="4310714" cy="33315"/>
            </a:xfrm>
            <a:prstGeom prst="lin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8" name="矩形 15"/>
          <p:cNvSpPr/>
          <p:nvPr/>
        </p:nvSpPr>
        <p:spPr>
          <a:xfrm>
            <a:off x="4048125" y="555625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①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79813" y="2093913"/>
            <a:ext cx="4899025" cy="1255712"/>
            <a:chOff x="918512" y="-591819"/>
            <a:chExt cx="1412275" cy="1113038"/>
          </a:xfrm>
        </p:grpSpPr>
        <p:sp>
          <p:nvSpPr>
            <p:cNvPr id="41" name="圆角矩形标注 40"/>
            <p:cNvSpPr/>
            <p:nvPr/>
          </p:nvSpPr>
          <p:spPr bwMode="auto">
            <a:xfrm>
              <a:off x="918512" y="-591819"/>
              <a:ext cx="1412275" cy="1113038"/>
            </a:xfrm>
            <a:prstGeom prst="wedgeRoundRectCallout">
              <a:avLst>
                <a:gd name="adj1" fmla="val -8558"/>
                <a:gd name="adj2" fmla="val -69794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15371" name="TextBox 16"/>
            <p:cNvSpPr txBox="1"/>
            <p:nvPr/>
          </p:nvSpPr>
          <p:spPr>
            <a:xfrm>
              <a:off x="959688" y="-553096"/>
              <a:ext cx="1351422" cy="107431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 《浪淘沙》是刘禹锡的组诗作品，一共九首。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5369" name="文本框 2"/>
          <p:cNvSpPr txBox="1"/>
          <p:nvPr/>
        </p:nvSpPr>
        <p:spPr>
          <a:xfrm>
            <a:off x="1404938" y="700088"/>
            <a:ext cx="6089650" cy="11223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浪淘沙（其一）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2" grpId="0" bldLvl="0" animBg="1"/>
      <p:bldP spid="33" grpId="0"/>
      <p:bldP spid="34" grpId="0"/>
      <p:bldP spid="3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6"/>
          <p:cNvSpPr/>
          <p:nvPr/>
        </p:nvSpPr>
        <p:spPr>
          <a:xfrm>
            <a:off x="366713" y="1022350"/>
            <a:ext cx="4176713" cy="9366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7950" y="1046163"/>
            <a:ext cx="509746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一水护田将绿</a:t>
            </a:r>
            <a:r>
              <a:rPr kumimoji="0" lang="zh-CN" altLang="en-US" sz="3600" b="1" i="0" u="none" strike="noStrike" kern="1200" cap="none" spc="5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绕</a:t>
            </a:r>
            <a:r>
              <a:rPr kumimoji="0" lang="zh-CN" altLang="en-US" sz="3600" b="1" i="0" u="none" strike="noStrike" kern="1200" cap="none" spc="5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，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1163" y="2276475"/>
            <a:ext cx="4086225" cy="1785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indent="8096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庭院外，一条溪流护卫环绕着绿油油的农田。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30052" name="Picture 4" descr="https://gimg2.baidu.com/image_search/src=http%3A%2F%2Fhbimg.huabanimg.com%2F248133224d46a745d628066ed166e8296a89085b255db-R73nAM_fw658&amp;refer=http%3A%2F%2Fhbimg.huabanimg.com&amp;app=2002&amp;size=f9999,10000&amp;q=a80&amp;n=0&amp;g=0n&amp;fmt=auto?sec=1667372747&amp;t=e09c92c6c369c2472944189f5ad8fd98"/>
          <p:cNvPicPr>
            <a:picLocks noChangeAspect="1"/>
          </p:cNvPicPr>
          <p:nvPr/>
        </p:nvPicPr>
        <p:blipFill>
          <a:blip r:embed="rId1"/>
          <a:srcRect r="10181"/>
          <a:stretch>
            <a:fillRect/>
          </a:stretch>
        </p:blipFill>
        <p:spPr>
          <a:xfrm>
            <a:off x="4643438" y="900113"/>
            <a:ext cx="4394200" cy="3255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0290" name="Picture 2" descr="https://gimg2.baidu.com/image_search/src=http%3A%2F%2Fpic1.win4000.com%2Fwallpaper%2F2%2F547823dcd5eeb.jpg%3Fdown&amp;refer=http%3A%2F%2Fpic1.win4000.com&amp;app=2002&amp;size=f9999,10000&amp;q=a80&amp;n=0&amp;g=0n&amp;fmt=auto?sec=1667374631&amp;t=44517594455868d18775886147624cca"/>
          <p:cNvPicPr>
            <a:picLocks noChangeAspect="1"/>
          </p:cNvPicPr>
          <p:nvPr/>
        </p:nvPicPr>
        <p:blipFill>
          <a:blip r:embed="rId1"/>
          <a:srcRect l="18707" r="9502" b="30888"/>
          <a:stretch>
            <a:fillRect/>
          </a:stretch>
        </p:blipFill>
        <p:spPr>
          <a:xfrm>
            <a:off x="4716463" y="1214438"/>
            <a:ext cx="4179887" cy="2713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 6"/>
          <p:cNvSpPr/>
          <p:nvPr/>
        </p:nvSpPr>
        <p:spPr>
          <a:xfrm>
            <a:off x="385763" y="1317625"/>
            <a:ext cx="4176713" cy="93503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000" y="1339850"/>
            <a:ext cx="50974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两山排闼送青来。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1781175" y="19780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2400300" y="19780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58825" y="2798763"/>
            <a:ext cx="4438650" cy="863600"/>
            <a:chOff x="2558627" y="2931791"/>
            <a:chExt cx="7874284" cy="864890"/>
          </a:xfrm>
        </p:grpSpPr>
        <p:sp>
          <p:nvSpPr>
            <p:cNvPr id="15" name="圆角矩形标注 14"/>
            <p:cNvSpPr/>
            <p:nvPr/>
          </p:nvSpPr>
          <p:spPr>
            <a:xfrm>
              <a:off x="2558627" y="2931791"/>
              <a:ext cx="6663879" cy="864890"/>
            </a:xfrm>
            <a:prstGeom prst="wedgeRoundRectCallout">
              <a:avLst>
                <a:gd name="adj1" fmla="val -9070"/>
                <a:gd name="adj2" fmla="val -6817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146" name="矩形 15"/>
            <p:cNvSpPr/>
            <p:nvPr/>
          </p:nvSpPr>
          <p:spPr>
            <a:xfrm>
              <a:off x="2832015" y="2994139"/>
              <a:ext cx="7600896" cy="57278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30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推开门。闼，小门。</a:t>
              </a:r>
              <a:endParaRPr lang="zh-CN" altLang="en-US" sz="30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5600" y="2652713"/>
            <a:ext cx="4232275" cy="1274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indent="8096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两座青山推开屋门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把翠色送到了眼前。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圆角矩形 6"/>
          <p:cNvSpPr/>
          <p:nvPr/>
        </p:nvSpPr>
        <p:spPr>
          <a:xfrm>
            <a:off x="827088" y="1812925"/>
            <a:ext cx="4175125" cy="1731963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2163" name="文本框 3"/>
          <p:cNvSpPr txBox="1"/>
          <p:nvPr/>
        </p:nvSpPr>
        <p:spPr>
          <a:xfrm>
            <a:off x="250825" y="293688"/>
            <a:ext cx="8272463" cy="11080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湖阴先生的庭院给你留下了怎样的印象？从哪里感受到的？</a:t>
            </a:r>
            <a:endParaRPr lang="en-US" altLang="zh-CN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8547" name="Text Box 4"/>
          <p:cNvSpPr txBox="1"/>
          <p:nvPr/>
        </p:nvSpPr>
        <p:spPr>
          <a:xfrm>
            <a:off x="1081088" y="1879600"/>
            <a:ext cx="7302500" cy="1527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4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茅檐长扫净无苔，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4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花木成畦手自栽。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3203575" y="26066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" name="椭圆 2"/>
          <p:cNvSpPr/>
          <p:nvPr/>
        </p:nvSpPr>
        <p:spPr bwMode="auto">
          <a:xfrm>
            <a:off x="2771775" y="333375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2268538" y="333375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9" name="云形 8"/>
          <p:cNvSpPr/>
          <p:nvPr/>
        </p:nvSpPr>
        <p:spPr bwMode="auto">
          <a:xfrm>
            <a:off x="5283200" y="2360613"/>
            <a:ext cx="3240088" cy="118427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81675" y="2549525"/>
            <a:ext cx="2601913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整洁  幽雅</a:t>
            </a:r>
            <a:endParaRPr kumimoji="0" lang="zh-CN" altLang="en-US" sz="36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8547" grpId="0"/>
      <p:bldP spid="108547" grpId="1"/>
      <p:bldP spid="31" grpId="0" bldLvl="0" animBg="1"/>
      <p:bldP spid="31" grpId="1" animBg="1"/>
      <p:bldP spid="3" grpId="0" bldLvl="0" animBg="1"/>
      <p:bldP spid="3" grpId="1" animBg="1"/>
      <p:bldP spid="2" grpId="0" bldLvl="0" animBg="1"/>
      <p:bldP spid="2" grpId="1" animBg="1"/>
      <p:bldP spid="21" grpId="0" bldLvl="0"/>
      <p:bldP spid="21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圆角矩形 6"/>
          <p:cNvSpPr/>
          <p:nvPr/>
        </p:nvSpPr>
        <p:spPr>
          <a:xfrm>
            <a:off x="693738" y="1131888"/>
            <a:ext cx="7483475" cy="10795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4211" name="文本框 3"/>
          <p:cNvSpPr txBox="1"/>
          <p:nvPr/>
        </p:nvSpPr>
        <p:spPr>
          <a:xfrm>
            <a:off x="323850" y="274638"/>
            <a:ext cx="7878763" cy="5540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湖阴先生是一个怎样的人？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8547" name="Text Box 4"/>
          <p:cNvSpPr txBox="1"/>
          <p:nvPr/>
        </p:nvSpPr>
        <p:spPr>
          <a:xfrm>
            <a:off x="874713" y="1304925"/>
            <a:ext cx="7302500" cy="7572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茅檐长扫净无苔，花木成畦手自栽。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2349500" y="19939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" name="椭圆 2"/>
          <p:cNvSpPr/>
          <p:nvPr/>
        </p:nvSpPr>
        <p:spPr bwMode="auto">
          <a:xfrm>
            <a:off x="6526213" y="19939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1924050" y="19939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1893888" y="2643188"/>
            <a:ext cx="1382713" cy="585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  <a:alpha val="99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勤 劳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2466975" y="3579813"/>
            <a:ext cx="1420813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  <a:alpha val="99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爱整洁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4756150" y="2641600"/>
            <a:ext cx="1831975" cy="585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  <a:alpha val="99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兴趣高雅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5389563" y="3579813"/>
            <a:ext cx="1831975" cy="585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  <a:alpha val="99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热爱生活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7462838" y="19939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7037388" y="19939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8547" grpId="0"/>
      <p:bldP spid="108547" grpId="1"/>
      <p:bldP spid="31" grpId="0" bldLvl="0" animBg="1"/>
      <p:bldP spid="31" grpId="1" animBg="1"/>
      <p:bldP spid="3" grpId="0" bldLvl="0" animBg="1"/>
      <p:bldP spid="3" grpId="1" animBg="1"/>
      <p:bldP spid="2" grpId="0" bldLvl="0" animBg="1"/>
      <p:bldP spid="2" grpId="1" animBg="1"/>
      <p:bldP spid="7" grpId="0" bldLvl="0" animBg="1"/>
      <p:bldP spid="8" grpId="0" bldLvl="0" animBg="1"/>
      <p:bldP spid="9" grpId="0" bldLvl="0" animBg="1"/>
      <p:bldP spid="4" grpId="0" bldLvl="0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圆角矩形 6"/>
          <p:cNvSpPr/>
          <p:nvPr/>
        </p:nvSpPr>
        <p:spPr>
          <a:xfrm>
            <a:off x="573088" y="1330325"/>
            <a:ext cx="3600450" cy="18542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6259" name="文本框 1"/>
          <p:cNvSpPr txBox="1"/>
          <p:nvPr/>
        </p:nvSpPr>
        <p:spPr>
          <a:xfrm>
            <a:off x="788988" y="1397000"/>
            <a:ext cx="3602037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一水护田将绿绕，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两山排闼送青来。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6260" name="文本框 3"/>
          <p:cNvSpPr txBox="1"/>
          <p:nvPr/>
        </p:nvSpPr>
        <p:spPr>
          <a:xfrm>
            <a:off x="323850" y="254000"/>
            <a:ext cx="5772150" cy="590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读句子，说说你发现了什么。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2203450" y="20986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1784350" y="28225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1771650" y="20986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2222500" y="28225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468813" y="1047750"/>
            <a:ext cx="4314825" cy="331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弯弯曲曲的溪水像是用手护住了田野，两边的山峰则像是推门而来，拟人化的描写赋予了溪流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、青山以动感和人的情意，仿佛青山绿水对居住在此的人们表现出了亲切友好的态度。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13" name="组合 9"/>
          <p:cNvGrpSpPr/>
          <p:nvPr/>
        </p:nvGrpSpPr>
        <p:grpSpPr>
          <a:xfrm>
            <a:off x="1187450" y="3471863"/>
            <a:ext cx="2519363" cy="893762"/>
            <a:chOff x="6197278" y="2356375"/>
            <a:chExt cx="1864957" cy="1349557"/>
          </a:xfrm>
        </p:grpSpPr>
        <p:sp>
          <p:nvSpPr>
            <p:cNvPr id="14" name="云形标注 13"/>
            <p:cNvSpPr/>
            <p:nvPr/>
          </p:nvSpPr>
          <p:spPr>
            <a:xfrm>
              <a:off x="6197278" y="2363478"/>
              <a:ext cx="1624616" cy="1342454"/>
            </a:xfrm>
            <a:prstGeom prst="cloudCallout">
              <a:avLst>
                <a:gd name="adj1" fmla="val -10541"/>
                <a:gd name="adj2" fmla="val -975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6268" name="矩形 14"/>
            <p:cNvSpPr/>
            <p:nvPr/>
          </p:nvSpPr>
          <p:spPr>
            <a:xfrm>
              <a:off x="6391290" y="2356375"/>
              <a:ext cx="1670945" cy="116156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None/>
              </a:pPr>
              <a:r>
                <a:rPr lang="zh-CN" altLang="en-US" sz="4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拟 人</a:t>
              </a:r>
              <a:endPara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animBg="1"/>
      <p:bldP spid="8" grpId="0" bldLvl="0" animBg="1"/>
      <p:bldP spid="8" grpId="1" animBg="1"/>
      <p:bldP spid="12" grpId="0" bldLvl="0" animBg="1"/>
      <p:bldP spid="12" grpId="1" animBg="1"/>
      <p:bldP spid="19" grpId="0" bldLvl="0" animBg="1"/>
      <p:bldP spid="19" grpId="1" animBg="1"/>
      <p:bldP spid="24" grpId="0" animBg="1"/>
      <p:bldP spid="24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466747" y="290509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9367115">
            <a:off x="1919138" y="346708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21480" y="144814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19673368">
            <a:off x="5528709" y="292292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20435257">
            <a:off x="5843347" y="272028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32990" y="243297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22891" y="206597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72754" y="364246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22056" y="89192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16178" y="211994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208294" y="94982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528037">
            <a:off x="5757744" y="143001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20115591">
            <a:off x="7804828" y="125686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396186">
            <a:off x="7130349" y="339184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TextBox 36"/>
          <p:cNvSpPr txBox="1"/>
          <p:nvPr/>
        </p:nvSpPr>
        <p:spPr>
          <a:xfrm rot="20029644">
            <a:off x="3163256" y="344133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1112174">
            <a:off x="3429973" y="83460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555223">
            <a:off x="7371999" y="194170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84631" y="290982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94300" y="16597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75381" y="244064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85047" y="344871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44534" y="313894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29370" y="207425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906157" y="277996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211857" y="146489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33452" y="276902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61468" y="200797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92773" y="305756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705735" y="315277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37520" y="147615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93425" y="133569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87271" y="154797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75662" y="133756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65862" y="300303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68204" y="98409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62635" y="396240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60038" y="371382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69883" y="377426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21863" y="123224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64329" y="281809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67640" y="280510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30680" y="9720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56901" y="119126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37507" y="79897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81407" y="356568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60774" y="102490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94454" y="32190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27785" y="81915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18723" y="147764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31355" y="244577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25981" y="136935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33922" y="29972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91258" y="267489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61629" y="144842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60646" y="24477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62731" y="91782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90440" y="135786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80176" y="230497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88188" y="181890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91886" y="248968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66913" y="347456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613033" y="180687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58307" y="125275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66465" y="160690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62216" y="12557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91548" y="290511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70384" y="1334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505862" y="2971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71560" y="337040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703208" y="99413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23488" y="121016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512801" y="35222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26688" y="8993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22114" y="257176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85581" y="226861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70480" y="403225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65678" y="23467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305024" y="360829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43274" y="159487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96890" y="177025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21175" y="69723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44325" y="243574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91776" y="93289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62283" y="97770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48731" y="172863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48459" y="347807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81669" y="270179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27344" y="337040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806238" y="213074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91440" y="22902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19322417">
            <a:off x="4645257" y="342597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19322417">
            <a:off x="5346932" y="26455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19322417">
            <a:off x="5665067" y="207469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750838" y="339390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41793" y="144826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83913" y="267952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417888" y="2914650"/>
            <a:ext cx="1868488" cy="657225"/>
          </a:xfrm>
          <a:prstGeom prst="roundRect">
            <a:avLst/>
          </a:prstGeom>
          <a:solidFill>
            <a:srgbClr val="FF99FF">
              <a:alpha val="77000"/>
            </a:srgb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433763" y="1790700"/>
            <a:ext cx="1868488" cy="676275"/>
          </a:xfrm>
          <a:prstGeom prst="roundRect">
            <a:avLst/>
          </a:prstGeom>
          <a:solidFill>
            <a:srgbClr val="FF99FF">
              <a:alpha val="77000"/>
            </a:srgb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003425" y="2914650"/>
            <a:ext cx="1352550" cy="65722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019300" y="1790700"/>
            <a:ext cx="1352550" cy="67627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06425" y="2914650"/>
            <a:ext cx="1352550" cy="657225"/>
          </a:xfrm>
          <a:prstGeom prst="roundRect">
            <a:avLst/>
          </a:prstGeom>
          <a:solidFill>
            <a:srgbClr val="00B0F0">
              <a:alpha val="77000"/>
            </a:srgb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22300" y="1790700"/>
            <a:ext cx="1352550" cy="676275"/>
          </a:xfrm>
          <a:prstGeom prst="roundRect">
            <a:avLst/>
          </a:prstGeom>
          <a:solidFill>
            <a:srgbClr val="00B0F0">
              <a:alpha val="77000"/>
            </a:srgb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7288" name="矩形 1"/>
          <p:cNvSpPr/>
          <p:nvPr/>
        </p:nvSpPr>
        <p:spPr>
          <a:xfrm>
            <a:off x="611188" y="1463675"/>
            <a:ext cx="7862887" cy="2108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一 水 护 田 将 绿 绕，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两 山 排 闼 送 青 来。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箭头: 上下 1"/>
          <p:cNvSpPr/>
          <p:nvPr/>
        </p:nvSpPr>
        <p:spPr>
          <a:xfrm>
            <a:off x="4251325" y="2428875"/>
            <a:ext cx="300038" cy="547688"/>
          </a:xfrm>
          <a:prstGeom prst="up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箭头: 上下 28"/>
          <p:cNvSpPr/>
          <p:nvPr/>
        </p:nvSpPr>
        <p:spPr>
          <a:xfrm>
            <a:off x="1157288" y="2466975"/>
            <a:ext cx="296863" cy="547688"/>
          </a:xfrm>
          <a:prstGeom prst="up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箭头: 上下 29"/>
          <p:cNvSpPr/>
          <p:nvPr/>
        </p:nvSpPr>
        <p:spPr>
          <a:xfrm>
            <a:off x="2524125" y="2454275"/>
            <a:ext cx="296863" cy="547688"/>
          </a:xfrm>
          <a:prstGeom prst="up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文本框 3"/>
          <p:cNvSpPr txBox="1"/>
          <p:nvPr/>
        </p:nvSpPr>
        <p:spPr>
          <a:xfrm>
            <a:off x="323850" y="333375"/>
            <a:ext cx="6983413" cy="590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再观察诗句，你还发现了什么？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851525" y="2078038"/>
            <a:ext cx="2679700" cy="1325562"/>
            <a:chOff x="2556996" y="2913017"/>
            <a:chExt cx="4752748" cy="1325584"/>
          </a:xfrm>
        </p:grpSpPr>
        <p:sp>
          <p:nvSpPr>
            <p:cNvPr id="19" name="圆角矩形标注 18"/>
            <p:cNvSpPr/>
            <p:nvPr/>
          </p:nvSpPr>
          <p:spPr>
            <a:xfrm>
              <a:off x="2556996" y="2913017"/>
              <a:ext cx="4752748" cy="1325584"/>
            </a:xfrm>
            <a:prstGeom prst="wedgeRoundRectCallout">
              <a:avLst>
                <a:gd name="adj1" fmla="val -62391"/>
                <a:gd name="adj2" fmla="val 1591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296" name="矩形 19"/>
            <p:cNvSpPr/>
            <p:nvPr/>
          </p:nvSpPr>
          <p:spPr>
            <a:xfrm>
              <a:off x="2734069" y="2922989"/>
              <a:ext cx="4398601" cy="1200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buNone/>
              </a:pPr>
              <a:r>
                <a:rPr lang="zh-CN" altLang="en-US" sz="36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上下句</a:t>
              </a:r>
              <a:endParaRPr lang="en-US" altLang="zh-CN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>
                <a:buNone/>
              </a:pPr>
              <a:r>
                <a:rPr lang="zh-CN" altLang="en-US" sz="36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两两相对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21" name="云形 20"/>
          <p:cNvSpPr/>
          <p:nvPr/>
        </p:nvSpPr>
        <p:spPr>
          <a:xfrm>
            <a:off x="2986088" y="263525"/>
            <a:ext cx="2732088" cy="10636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对 偶</a:t>
            </a:r>
            <a:endParaRPr kumimoji="0" lang="zh-CN" altLang="en-US" sz="4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10" grpId="0" animBg="1"/>
      <p:bldP spid="8" grpId="0" animBg="1"/>
      <p:bldP spid="7" grpId="0" animBg="1"/>
      <p:bldP spid="13" grpId="0" animBg="1"/>
      <p:bldP spid="14" grpId="0" animBg="1"/>
      <p:bldP spid="15" grpId="0" animBg="1"/>
      <p:bldP spid="16" grpId="0"/>
      <p:bldP spid="21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887413" y="942975"/>
            <a:ext cx="7488238" cy="3786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971550" y="930275"/>
            <a:ext cx="7488238" cy="3984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两个黄鹂鸣翠柳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，一行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白鹭上青天。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黑云翻墨未遮山，白雨跳珠乱入船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日出江花红胜火，春来江水绿如蓝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春种一粒粟，秋收万颗子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远看山有色，近听水无声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8308" name="文本框 3"/>
          <p:cNvSpPr txBox="1"/>
          <p:nvPr/>
        </p:nvSpPr>
        <p:spPr>
          <a:xfrm>
            <a:off x="250825" y="204788"/>
            <a:ext cx="8616950" cy="5175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你还知道哪些用了“对偶”修辞手法的诗句呢？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7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4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51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64" end="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77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354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971550" y="841375"/>
            <a:ext cx="6462713" cy="41068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08175" y="895350"/>
            <a:ext cx="4838700" cy="40020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书湖阴先生壁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[</a:t>
            </a: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宋</a:t>
            </a:r>
            <a:r>
              <a:rPr kumimoji="0" lang="en-US" altLang="zh-CN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] </a:t>
            </a: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王安石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茅檐长扫净无苔，</a:t>
            </a:r>
            <a:endParaRPr kumimoji="0" lang="en-US" altLang="zh-CN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花木成畦手自栽。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一水护田将绿绕，</a:t>
            </a:r>
            <a:endParaRPr kumimoji="0" lang="en-US" altLang="zh-CN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两山排闼送青来。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00357" name="矩形 13"/>
          <p:cNvSpPr/>
          <p:nvPr/>
        </p:nvSpPr>
        <p:spPr>
          <a:xfrm>
            <a:off x="252413" y="111125"/>
            <a:ext cx="8567737" cy="731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朗诵诗歌，想象画面，感受诗人的心情。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378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116013" y="987425"/>
            <a:ext cx="7272338" cy="31686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1380" name="Text Box 2"/>
          <p:cNvSpPr txBox="1"/>
          <p:nvPr/>
        </p:nvSpPr>
        <p:spPr>
          <a:xfrm>
            <a:off x="1403350" y="1217613"/>
            <a:ext cx="6840538" cy="2751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5000"/>
              </a:lnSpc>
              <a:spcAft>
                <a:spcPts val="1200"/>
              </a:spcAft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诗人看到湖阴先生的庭院内外是如此清朗、幽静，十分喜爱，对主人品性、情趣十分赞赏，忍不住题诗于湖阴先生家墙壁上。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0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827088" y="1058863"/>
            <a:ext cx="7561263" cy="12969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04" name="Text Box 2"/>
          <p:cNvSpPr txBox="1"/>
          <p:nvPr/>
        </p:nvSpPr>
        <p:spPr>
          <a:xfrm>
            <a:off x="1258888" y="1419225"/>
            <a:ext cx="7418387" cy="7572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融入感受，朗读诗歌，背诵诗歌。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TextBox 20"/>
          <p:cNvSpPr txBox="1"/>
          <p:nvPr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410" name="矩形 13"/>
          <p:cNvSpPr/>
          <p:nvPr/>
        </p:nvSpPr>
        <p:spPr>
          <a:xfrm>
            <a:off x="323850" y="134938"/>
            <a:ext cx="6091238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自读古诗，读准字音。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47763" y="966788"/>
            <a:ext cx="4681538" cy="3963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</a:t>
            </a:r>
            <a:r>
              <a:rPr kumimoji="0" lang="zh-CN" altLang="en-US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浪淘沙（其一）</a:t>
            </a:r>
            <a:r>
              <a:rPr kumimoji="0" lang="zh-CN" altLang="en-US" sz="34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400" b="1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    [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2800" b="1" i="0" u="none" strike="noStrike" kern="1200" cap="none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九曲黄河万里沙，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浪淘风簸自天涯。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如今直上银河去，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同到牵牛织女家。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5" name="等腰三角形 14"/>
          <p:cNvSpPr/>
          <p:nvPr/>
        </p:nvSpPr>
        <p:spPr>
          <a:xfrm>
            <a:off x="2060575" y="2909888"/>
            <a:ext cx="215900" cy="144463"/>
          </a:xfrm>
          <a:prstGeom prst="triangl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625" y="2995613"/>
            <a:ext cx="896938" cy="1311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" name="组合 9"/>
          <p:cNvGrpSpPr/>
          <p:nvPr/>
        </p:nvGrpSpPr>
        <p:grpSpPr>
          <a:xfrm>
            <a:off x="4932363" y="771525"/>
            <a:ext cx="4211637" cy="1728788"/>
            <a:chOff x="5368418" y="1253132"/>
            <a:chExt cx="3558240" cy="2530606"/>
          </a:xfrm>
        </p:grpSpPr>
        <p:sp>
          <p:nvSpPr>
            <p:cNvPr id="18" name="云形标注 17"/>
            <p:cNvSpPr/>
            <p:nvPr/>
          </p:nvSpPr>
          <p:spPr>
            <a:xfrm>
              <a:off x="5368418" y="1253132"/>
              <a:ext cx="3284632" cy="2530606"/>
            </a:xfrm>
            <a:prstGeom prst="cloudCallout">
              <a:avLst>
                <a:gd name="adj1" fmla="val 27044"/>
                <a:gd name="adj2" fmla="val 80849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416" name="矩形 8"/>
            <p:cNvSpPr/>
            <p:nvPr/>
          </p:nvSpPr>
          <p:spPr>
            <a:xfrm>
              <a:off x="5550913" y="1662143"/>
              <a:ext cx="3375745" cy="18252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en-US" sz="3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这里应该读“</a:t>
              </a:r>
              <a:r>
                <a:rPr lang="en-US" altLang="zh-CN" sz="30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qū</a:t>
              </a:r>
              <a:r>
                <a:rPr lang="zh-CN" altLang="en-US" sz="3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”还是“</a:t>
              </a:r>
              <a:r>
                <a:rPr lang="en-US" altLang="zh-CN" sz="30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qǔ</a:t>
              </a:r>
              <a:r>
                <a:rPr lang="zh-CN" altLang="en-US" sz="3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”呢？</a:t>
              </a:r>
              <a:endPara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6" name="矩形 1"/>
          <p:cNvSpPr/>
          <p:nvPr/>
        </p:nvSpPr>
        <p:spPr>
          <a:xfrm>
            <a:off x="554038" y="936625"/>
            <a:ext cx="7967662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一、下面诗句中与“一水护田将绿绕，两山排闼送青来”修辞手法相同的诗句是（   ）。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4038" y="519113"/>
            <a:ext cx="8328025" cy="42116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75463" y="1477963"/>
            <a:ext cx="50482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3429" name="矩形 13"/>
          <p:cNvSpPr/>
          <p:nvPr/>
        </p:nvSpPr>
        <p:spPr>
          <a:xfrm>
            <a:off x="1217613" y="2208213"/>
            <a:ext cx="7631112" cy="24034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indent="-342900">
              <a:lnSpc>
                <a:spcPct val="13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A.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两个黄鹂鸣翠柳，一行白鹭上青天。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-342900">
              <a:lnSpc>
                <a:spcPct val="13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B.欲把西湖比西子，淡妆浓抹总相宜。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-342900">
              <a:lnSpc>
                <a:spcPct val="13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C.遥望洞庭山水翠，白银盘里一青螺。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-342900">
              <a:lnSpc>
                <a:spcPct val="13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D.南朝四百八十寺，多少楼台烟雨中。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3430" name="组合 1"/>
          <p:cNvGrpSpPr/>
          <p:nvPr/>
        </p:nvGrpSpPr>
        <p:grpSpPr>
          <a:xfrm>
            <a:off x="250825" y="149225"/>
            <a:ext cx="2249488" cy="584200"/>
            <a:chOff x="251073" y="195486"/>
            <a:chExt cx="2249488" cy="585350"/>
          </a:xfrm>
        </p:grpSpPr>
        <p:sp>
          <p:nvSpPr>
            <p:cNvPr id="103431" name="文本框 16"/>
            <p:cNvSpPr txBox="1"/>
            <p:nvPr/>
          </p:nvSpPr>
          <p:spPr>
            <a:xfrm>
              <a:off x="253093" y="195486"/>
              <a:ext cx="1943462" cy="5853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buNone/>
              </a:pPr>
              <a:r>
                <a:rPr lang="zh-CN" altLang="en-US" sz="32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随堂练习</a:t>
              </a:r>
              <a:endParaRPr lang="zh-CN" altLang="en-US" sz="32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251073" y="771292"/>
              <a:ext cx="2016125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03433" name="Group 4"/>
            <p:cNvGrpSpPr>
              <a:grpSpLocks noChangeAspect="1"/>
            </p:cNvGrpSpPr>
            <p:nvPr/>
          </p:nvGrpSpPr>
          <p:grpSpPr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2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4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5"/>
              <p:cNvSpPr/>
              <p:nvPr/>
            </p:nvSpPr>
            <p:spPr bwMode="auto">
              <a:xfrm>
                <a:off x="2478" y="1330"/>
                <a:ext cx="611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2432" y="1334"/>
                <a:ext cx="634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9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50" name="Rectangle 3"/>
          <p:cNvSpPr txBox="1"/>
          <p:nvPr/>
        </p:nvSpPr>
        <p:spPr>
          <a:xfrm>
            <a:off x="441325" y="1470025"/>
            <a:ext cx="8375650" cy="32273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514350" indent="-514350" eaLnBrk="1" hangingPunct="1">
              <a:lnSpc>
                <a:spcPct val="130000"/>
              </a:lnSpc>
              <a:buFont typeface="Times New Roman" panose="02020603050405020304" pitchFamily="18" charset="0"/>
              <a:buAutoNum type="arabicPeriod"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本课的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浪淘沙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是由九首诗歌构成的一组诗，本课选的是其中一首。（   ）</a:t>
            </a:r>
            <a:endParaRPr lang="en-US" altLang="zh-CN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 eaLnBrk="1" hangingPunct="1">
              <a:lnSpc>
                <a:spcPct val="130000"/>
              </a:lnSpc>
              <a:buFont typeface="Times New Roman" panose="02020603050405020304" pitchFamily="18" charset="0"/>
              <a:buAutoNum type="arabicPeriod"/>
            </a:pP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江南春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的作者是唐代诗人杜甫。（   ）</a:t>
            </a:r>
            <a:endParaRPr lang="en-US" altLang="zh-CN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 eaLnBrk="1" hangingPunct="1">
              <a:lnSpc>
                <a:spcPct val="130000"/>
              </a:lnSpc>
              <a:buFont typeface="Times New Roman" panose="02020603050405020304" pitchFamily="18" charset="0"/>
              <a:buAutoNum type="arabicPeriod"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“一水护田将绿绕，两山排闼送青来”运用了比喻的修辞手法。（   ）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4451" name="TextBox 1"/>
          <p:cNvSpPr txBox="1"/>
          <p:nvPr/>
        </p:nvSpPr>
        <p:spPr>
          <a:xfrm>
            <a:off x="441325" y="333375"/>
            <a:ext cx="8491538" cy="11271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indent="-611505" ea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二、判断下列说法的对错，对的打“√”，错的打“</a:t>
            </a:r>
            <a:r>
              <a:rPr lang="en-US" altLang="zh-CN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”。</a:t>
            </a:r>
            <a:endParaRPr lang="en-US" altLang="zh-CN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5170488" y="2066925"/>
            <a:ext cx="72072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√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7524750" y="2643188"/>
            <a:ext cx="72072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×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4449763" y="3867150"/>
            <a:ext cx="720725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×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5474" name="组合 1"/>
          <p:cNvGrpSpPr/>
          <p:nvPr/>
        </p:nvGrpSpPr>
        <p:grpSpPr>
          <a:xfrm>
            <a:off x="323850" y="195263"/>
            <a:ext cx="2251075" cy="584200"/>
            <a:chOff x="251073" y="195486"/>
            <a:chExt cx="2249488" cy="585798"/>
          </a:xfrm>
        </p:grpSpPr>
        <p:sp>
          <p:nvSpPr>
            <p:cNvPr id="5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课后作业</a:t>
              </a: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251073" y="771292"/>
              <a:ext cx="2016291" cy="0"/>
            </a:xfrm>
            <a:prstGeom prst="lin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105478" name="Group 4"/>
            <p:cNvGrpSpPr>
              <a:grpSpLocks noChangeAspect="1"/>
            </p:cNvGrpSpPr>
            <p:nvPr/>
          </p:nvGrpSpPr>
          <p:grpSpPr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5"/>
              <p:cNvSpPr/>
              <p:nvPr/>
            </p:nvSpPr>
            <p:spPr bwMode="auto">
              <a:xfrm>
                <a:off x="2479" y="1330"/>
                <a:ext cx="610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6"/>
              <p:cNvSpPr/>
              <p:nvPr/>
            </p:nvSpPr>
            <p:spPr bwMode="auto">
              <a:xfrm>
                <a:off x="2432" y="1334"/>
                <a:ext cx="633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05475" name="Rectangle 7"/>
          <p:cNvSpPr/>
          <p:nvPr/>
        </p:nvSpPr>
        <p:spPr>
          <a:xfrm>
            <a:off x="1908175" y="1492250"/>
            <a:ext cx="6119813" cy="1624013"/>
          </a:xfrm>
          <a:prstGeom prst="rect">
            <a:avLst/>
          </a:prstGeom>
          <a:noFill/>
          <a:ln w="9525">
            <a:noFill/>
          </a:ln>
          <a:effectLst>
            <a:outerShdw dist="35921" dir="2699999" sy="50000" kx="2003315" algn="bl" rotWithShape="0">
              <a:srgbClr val="C0C0C0">
                <a:alpha val="79999"/>
              </a:srgbClr>
            </a:outerShdw>
          </a:effectLst>
        </p:spPr>
        <p:txBody>
          <a:bodyPr>
            <a:spAutoFit/>
          </a:bodyPr>
          <a:p>
            <a:pPr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1.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背诵并默写三首古诗。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2.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积累描写景色的诗句。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58838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88" name="Freeform 48"/>
          <p:cNvSpPr/>
          <p:nvPr/>
        </p:nvSpPr>
        <p:spPr>
          <a:xfrm>
            <a:off x="6637338" y="1258888"/>
            <a:ext cx="676275" cy="166687"/>
          </a:xfrm>
          <a:custGeom>
            <a:avLst/>
            <a:gdLst/>
            <a:ahLst/>
            <a:cxnLst>
              <a:cxn ang="0">
                <a:pos x="0" y="97713"/>
              </a:cxn>
              <a:cxn ang="0">
                <a:pos x="34290" y="97713"/>
              </a:cxn>
              <a:cxn ang="0">
                <a:pos x="62230" y="97713"/>
              </a:cxn>
              <a:cxn ang="0">
                <a:pos x="96520" y="90688"/>
              </a:cxn>
              <a:cxn ang="0">
                <a:pos x="137795" y="83663"/>
              </a:cxn>
              <a:cxn ang="0">
                <a:pos x="172720" y="76638"/>
              </a:cxn>
              <a:cxn ang="0">
                <a:pos x="220980" y="69613"/>
              </a:cxn>
              <a:cxn ang="0">
                <a:pos x="262255" y="55562"/>
              </a:cxn>
              <a:cxn ang="0">
                <a:pos x="310515" y="41512"/>
              </a:cxn>
              <a:cxn ang="0">
                <a:pos x="358775" y="35126"/>
              </a:cxn>
              <a:cxn ang="0">
                <a:pos x="400685" y="21075"/>
              </a:cxn>
              <a:cxn ang="0">
                <a:pos x="441960" y="14050"/>
              </a:cxn>
              <a:cxn ang="0">
                <a:pos x="476250" y="7025"/>
              </a:cxn>
              <a:cxn ang="0">
                <a:pos x="504190" y="7025"/>
              </a:cxn>
              <a:cxn ang="0">
                <a:pos x="524510" y="0"/>
              </a:cxn>
              <a:cxn ang="0">
                <a:pos x="545465" y="0"/>
              </a:cxn>
              <a:cxn ang="0">
                <a:pos x="565785" y="0"/>
              </a:cxn>
              <a:cxn ang="0">
                <a:pos x="586740" y="0"/>
              </a:cxn>
              <a:cxn ang="0">
                <a:pos x="607695" y="0"/>
              </a:cxn>
              <a:cxn ang="0">
                <a:pos x="628015" y="0"/>
              </a:cxn>
              <a:cxn ang="0">
                <a:pos x="648970" y="7025"/>
              </a:cxn>
              <a:cxn ang="0">
                <a:pos x="662940" y="14050"/>
              </a:cxn>
              <a:cxn ang="0">
                <a:pos x="669925" y="21075"/>
              </a:cxn>
              <a:cxn ang="0">
                <a:pos x="676275" y="28100"/>
              </a:cxn>
              <a:cxn ang="0">
                <a:pos x="676275" y="35126"/>
              </a:cxn>
              <a:cxn ang="0">
                <a:pos x="676275" y="48537"/>
              </a:cxn>
              <a:cxn ang="0">
                <a:pos x="669925" y="55562"/>
              </a:cxn>
              <a:cxn ang="0">
                <a:pos x="662940" y="69613"/>
              </a:cxn>
              <a:cxn ang="0">
                <a:pos x="648970" y="76638"/>
              </a:cxn>
              <a:cxn ang="0">
                <a:pos x="641985" y="76638"/>
              </a:cxn>
              <a:cxn ang="0">
                <a:pos x="635000" y="76638"/>
              </a:cxn>
              <a:cxn ang="0">
                <a:pos x="628015" y="83663"/>
              </a:cxn>
              <a:cxn ang="0">
                <a:pos x="621030" y="83663"/>
              </a:cxn>
              <a:cxn ang="0">
                <a:pos x="607695" y="90688"/>
              </a:cxn>
              <a:cxn ang="0">
                <a:pos x="593725" y="90688"/>
              </a:cxn>
              <a:cxn ang="0">
                <a:pos x="579755" y="97713"/>
              </a:cxn>
              <a:cxn ang="0">
                <a:pos x="559435" y="97713"/>
              </a:cxn>
              <a:cxn ang="0">
                <a:pos x="545465" y="104100"/>
              </a:cxn>
              <a:cxn ang="0">
                <a:pos x="524510" y="104100"/>
              </a:cxn>
              <a:cxn ang="0">
                <a:pos x="497205" y="104100"/>
              </a:cxn>
              <a:cxn ang="0">
                <a:pos x="476250" y="111125"/>
              </a:cxn>
              <a:cxn ang="0">
                <a:pos x="448945" y="118150"/>
              </a:cxn>
              <a:cxn ang="0">
                <a:pos x="421005" y="118150"/>
              </a:cxn>
              <a:cxn ang="0">
                <a:pos x="393700" y="125175"/>
              </a:cxn>
              <a:cxn ang="0">
                <a:pos x="358775" y="125175"/>
              </a:cxn>
              <a:cxn ang="0">
                <a:pos x="296545" y="139225"/>
              </a:cxn>
              <a:cxn ang="0">
                <a:pos x="241300" y="146250"/>
              </a:cxn>
              <a:cxn ang="0">
                <a:pos x="186690" y="153275"/>
              </a:cxn>
              <a:cxn ang="0">
                <a:pos x="137795" y="153275"/>
              </a:cxn>
              <a:cxn ang="0">
                <a:pos x="96520" y="159662"/>
              </a:cxn>
              <a:cxn ang="0">
                <a:pos x="62230" y="159662"/>
              </a:cxn>
              <a:cxn ang="0">
                <a:pos x="27305" y="166687"/>
              </a:cxn>
              <a:cxn ang="0">
                <a:pos x="0" y="166687"/>
              </a:cxn>
              <a:cxn ang="0">
                <a:pos x="0" y="97713"/>
              </a:cxn>
            </a:cxnLst>
            <a:pathLst>
              <a:path w="1065" h="261">
                <a:moveTo>
                  <a:pt x="0" y="153"/>
                </a:moveTo>
                <a:lnTo>
                  <a:pt x="54" y="153"/>
                </a:lnTo>
                <a:lnTo>
                  <a:pt x="98" y="153"/>
                </a:lnTo>
                <a:lnTo>
                  <a:pt x="152" y="142"/>
                </a:lnTo>
                <a:lnTo>
                  <a:pt x="217" y="131"/>
                </a:lnTo>
                <a:lnTo>
                  <a:pt x="272" y="120"/>
                </a:lnTo>
                <a:lnTo>
                  <a:pt x="348" y="109"/>
                </a:lnTo>
                <a:lnTo>
                  <a:pt x="413" y="87"/>
                </a:lnTo>
                <a:lnTo>
                  <a:pt x="489" y="65"/>
                </a:lnTo>
                <a:lnTo>
                  <a:pt x="565" y="55"/>
                </a:lnTo>
                <a:lnTo>
                  <a:pt x="631" y="33"/>
                </a:lnTo>
                <a:lnTo>
                  <a:pt x="696" y="22"/>
                </a:lnTo>
                <a:lnTo>
                  <a:pt x="750" y="11"/>
                </a:lnTo>
                <a:lnTo>
                  <a:pt x="794" y="11"/>
                </a:lnTo>
                <a:lnTo>
                  <a:pt x="826" y="0"/>
                </a:lnTo>
                <a:lnTo>
                  <a:pt x="859" y="0"/>
                </a:lnTo>
                <a:lnTo>
                  <a:pt x="891" y="0"/>
                </a:lnTo>
                <a:lnTo>
                  <a:pt x="924" y="0"/>
                </a:lnTo>
                <a:lnTo>
                  <a:pt x="957" y="0"/>
                </a:lnTo>
                <a:lnTo>
                  <a:pt x="989" y="0"/>
                </a:lnTo>
                <a:lnTo>
                  <a:pt x="1022" y="11"/>
                </a:lnTo>
                <a:lnTo>
                  <a:pt x="1044" y="22"/>
                </a:lnTo>
                <a:lnTo>
                  <a:pt x="1055" y="33"/>
                </a:lnTo>
                <a:lnTo>
                  <a:pt x="1065" y="44"/>
                </a:lnTo>
                <a:lnTo>
                  <a:pt x="1065" y="55"/>
                </a:lnTo>
                <a:lnTo>
                  <a:pt x="1065" y="76"/>
                </a:lnTo>
                <a:lnTo>
                  <a:pt x="1055" y="87"/>
                </a:lnTo>
                <a:lnTo>
                  <a:pt x="1044" y="109"/>
                </a:lnTo>
                <a:lnTo>
                  <a:pt x="1022" y="120"/>
                </a:lnTo>
                <a:lnTo>
                  <a:pt x="1011" y="120"/>
                </a:lnTo>
                <a:lnTo>
                  <a:pt x="1000" y="120"/>
                </a:lnTo>
                <a:lnTo>
                  <a:pt x="989" y="131"/>
                </a:lnTo>
                <a:lnTo>
                  <a:pt x="978" y="131"/>
                </a:lnTo>
                <a:lnTo>
                  <a:pt x="957" y="142"/>
                </a:lnTo>
                <a:lnTo>
                  <a:pt x="935" y="142"/>
                </a:lnTo>
                <a:lnTo>
                  <a:pt x="913" y="153"/>
                </a:lnTo>
                <a:lnTo>
                  <a:pt x="881" y="153"/>
                </a:lnTo>
                <a:lnTo>
                  <a:pt x="859" y="163"/>
                </a:lnTo>
                <a:lnTo>
                  <a:pt x="826" y="163"/>
                </a:lnTo>
                <a:lnTo>
                  <a:pt x="783" y="163"/>
                </a:lnTo>
                <a:lnTo>
                  <a:pt x="750" y="174"/>
                </a:lnTo>
                <a:lnTo>
                  <a:pt x="707" y="185"/>
                </a:lnTo>
                <a:lnTo>
                  <a:pt x="663" y="185"/>
                </a:lnTo>
                <a:lnTo>
                  <a:pt x="620" y="196"/>
                </a:lnTo>
                <a:lnTo>
                  <a:pt x="565" y="196"/>
                </a:lnTo>
                <a:lnTo>
                  <a:pt x="467" y="218"/>
                </a:lnTo>
                <a:lnTo>
                  <a:pt x="380" y="229"/>
                </a:lnTo>
                <a:lnTo>
                  <a:pt x="294" y="240"/>
                </a:lnTo>
                <a:lnTo>
                  <a:pt x="217" y="240"/>
                </a:lnTo>
                <a:lnTo>
                  <a:pt x="152" y="250"/>
                </a:lnTo>
                <a:lnTo>
                  <a:pt x="98" y="250"/>
                </a:lnTo>
                <a:lnTo>
                  <a:pt x="43" y="261"/>
                </a:lnTo>
                <a:lnTo>
                  <a:pt x="0" y="261"/>
                </a:lnTo>
                <a:lnTo>
                  <a:pt x="0" y="15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89" name="Freeform 49"/>
          <p:cNvSpPr/>
          <p:nvPr/>
        </p:nvSpPr>
        <p:spPr>
          <a:xfrm>
            <a:off x="6775450" y="1625600"/>
            <a:ext cx="482600" cy="150813"/>
          </a:xfrm>
          <a:custGeom>
            <a:avLst/>
            <a:gdLst/>
            <a:ahLst/>
            <a:cxnLst>
              <a:cxn ang="0">
                <a:pos x="255569" y="41016"/>
              </a:cxn>
              <a:cxn ang="0">
                <a:pos x="282838" y="34075"/>
              </a:cxn>
              <a:cxn ang="0">
                <a:pos x="303765" y="27765"/>
              </a:cxn>
              <a:cxn ang="0">
                <a:pos x="324059" y="20824"/>
              </a:cxn>
              <a:cxn ang="0">
                <a:pos x="338010" y="13882"/>
              </a:cxn>
              <a:cxn ang="0">
                <a:pos x="351962" y="6941"/>
              </a:cxn>
              <a:cxn ang="0">
                <a:pos x="365914" y="6941"/>
              </a:cxn>
              <a:cxn ang="0">
                <a:pos x="379231" y="6941"/>
              </a:cxn>
              <a:cxn ang="0">
                <a:pos x="386207" y="0"/>
              </a:cxn>
              <a:cxn ang="0">
                <a:pos x="407134" y="6941"/>
              </a:cxn>
              <a:cxn ang="0">
                <a:pos x="421086" y="6941"/>
              </a:cxn>
              <a:cxn ang="0">
                <a:pos x="434403" y="13882"/>
              </a:cxn>
              <a:cxn ang="0">
                <a:pos x="455331" y="20824"/>
              </a:cxn>
              <a:cxn ang="0">
                <a:pos x="469283" y="27765"/>
              </a:cxn>
              <a:cxn ang="0">
                <a:pos x="476258" y="34075"/>
              </a:cxn>
              <a:cxn ang="0">
                <a:pos x="476258" y="41016"/>
              </a:cxn>
              <a:cxn ang="0">
                <a:pos x="482600" y="47957"/>
              </a:cxn>
              <a:cxn ang="0">
                <a:pos x="476258" y="54898"/>
              </a:cxn>
              <a:cxn ang="0">
                <a:pos x="469283" y="61840"/>
              </a:cxn>
              <a:cxn ang="0">
                <a:pos x="462307" y="61840"/>
              </a:cxn>
              <a:cxn ang="0">
                <a:pos x="448355" y="68781"/>
              </a:cxn>
              <a:cxn ang="0">
                <a:pos x="441379" y="75722"/>
              </a:cxn>
              <a:cxn ang="0">
                <a:pos x="427428" y="75722"/>
              </a:cxn>
              <a:cxn ang="0">
                <a:pos x="414110" y="82663"/>
              </a:cxn>
              <a:cxn ang="0">
                <a:pos x="400158" y="82663"/>
              </a:cxn>
              <a:cxn ang="0">
                <a:pos x="386207" y="89604"/>
              </a:cxn>
              <a:cxn ang="0">
                <a:pos x="365914" y="95915"/>
              </a:cxn>
              <a:cxn ang="0">
                <a:pos x="344986" y="102856"/>
              </a:cxn>
              <a:cxn ang="0">
                <a:pos x="324059" y="102856"/>
              </a:cxn>
              <a:cxn ang="0">
                <a:pos x="303765" y="109797"/>
              </a:cxn>
              <a:cxn ang="0">
                <a:pos x="275862" y="116738"/>
              </a:cxn>
              <a:cxn ang="0">
                <a:pos x="227665" y="130620"/>
              </a:cxn>
              <a:cxn ang="0">
                <a:pos x="186445" y="137562"/>
              </a:cxn>
              <a:cxn ang="0">
                <a:pos x="152200" y="144503"/>
              </a:cxn>
              <a:cxn ang="0">
                <a:pos x="117321" y="150813"/>
              </a:cxn>
              <a:cxn ang="0">
                <a:pos x="90052" y="150813"/>
              </a:cxn>
              <a:cxn ang="0">
                <a:pos x="69124" y="150813"/>
              </a:cxn>
              <a:cxn ang="0">
                <a:pos x="48831" y="150813"/>
              </a:cxn>
              <a:cxn ang="0">
                <a:pos x="41855" y="150813"/>
              </a:cxn>
              <a:cxn ang="0">
                <a:pos x="41855" y="144503"/>
              </a:cxn>
              <a:cxn ang="0">
                <a:pos x="20927" y="137562"/>
              </a:cxn>
              <a:cxn ang="0">
                <a:pos x="6976" y="130620"/>
              </a:cxn>
              <a:cxn ang="0">
                <a:pos x="0" y="123679"/>
              </a:cxn>
              <a:cxn ang="0">
                <a:pos x="0" y="116738"/>
              </a:cxn>
              <a:cxn ang="0">
                <a:pos x="0" y="109797"/>
              </a:cxn>
              <a:cxn ang="0">
                <a:pos x="6976" y="109797"/>
              </a:cxn>
              <a:cxn ang="0">
                <a:pos x="20927" y="102856"/>
              </a:cxn>
              <a:cxn ang="0">
                <a:pos x="27903" y="102856"/>
              </a:cxn>
              <a:cxn ang="0">
                <a:pos x="48831" y="95915"/>
              </a:cxn>
              <a:cxn ang="0">
                <a:pos x="62148" y="95915"/>
              </a:cxn>
              <a:cxn ang="0">
                <a:pos x="83076" y="95915"/>
              </a:cxn>
              <a:cxn ang="0">
                <a:pos x="124296" y="82663"/>
              </a:cxn>
              <a:cxn ang="0">
                <a:pos x="165517" y="75722"/>
              </a:cxn>
              <a:cxn ang="0">
                <a:pos x="207372" y="54898"/>
              </a:cxn>
              <a:cxn ang="0">
                <a:pos x="255569" y="41016"/>
              </a:cxn>
            </a:cxnLst>
            <a:pathLst>
              <a:path w="761" h="239">
                <a:moveTo>
                  <a:pt x="403" y="65"/>
                </a:moveTo>
                <a:lnTo>
                  <a:pt x="446" y="54"/>
                </a:lnTo>
                <a:lnTo>
                  <a:pt x="479" y="44"/>
                </a:lnTo>
                <a:lnTo>
                  <a:pt x="511" y="33"/>
                </a:lnTo>
                <a:lnTo>
                  <a:pt x="533" y="22"/>
                </a:lnTo>
                <a:lnTo>
                  <a:pt x="555" y="11"/>
                </a:lnTo>
                <a:lnTo>
                  <a:pt x="577" y="11"/>
                </a:lnTo>
                <a:lnTo>
                  <a:pt x="598" y="11"/>
                </a:lnTo>
                <a:lnTo>
                  <a:pt x="609" y="0"/>
                </a:lnTo>
                <a:lnTo>
                  <a:pt x="642" y="11"/>
                </a:lnTo>
                <a:lnTo>
                  <a:pt x="664" y="11"/>
                </a:lnTo>
                <a:lnTo>
                  <a:pt x="685" y="22"/>
                </a:lnTo>
                <a:lnTo>
                  <a:pt x="718" y="33"/>
                </a:lnTo>
                <a:lnTo>
                  <a:pt x="740" y="44"/>
                </a:lnTo>
                <a:lnTo>
                  <a:pt x="751" y="54"/>
                </a:lnTo>
                <a:lnTo>
                  <a:pt x="751" y="65"/>
                </a:lnTo>
                <a:lnTo>
                  <a:pt x="761" y="76"/>
                </a:lnTo>
                <a:lnTo>
                  <a:pt x="751" y="87"/>
                </a:lnTo>
                <a:lnTo>
                  <a:pt x="740" y="98"/>
                </a:lnTo>
                <a:lnTo>
                  <a:pt x="729" y="98"/>
                </a:lnTo>
                <a:lnTo>
                  <a:pt x="707" y="109"/>
                </a:lnTo>
                <a:lnTo>
                  <a:pt x="696" y="120"/>
                </a:lnTo>
                <a:lnTo>
                  <a:pt x="674" y="120"/>
                </a:lnTo>
                <a:lnTo>
                  <a:pt x="653" y="131"/>
                </a:lnTo>
                <a:lnTo>
                  <a:pt x="631" y="131"/>
                </a:lnTo>
                <a:lnTo>
                  <a:pt x="609" y="142"/>
                </a:lnTo>
                <a:lnTo>
                  <a:pt x="577" y="152"/>
                </a:lnTo>
                <a:lnTo>
                  <a:pt x="544" y="163"/>
                </a:lnTo>
                <a:lnTo>
                  <a:pt x="511" y="163"/>
                </a:lnTo>
                <a:lnTo>
                  <a:pt x="479" y="174"/>
                </a:lnTo>
                <a:lnTo>
                  <a:pt x="435" y="185"/>
                </a:lnTo>
                <a:lnTo>
                  <a:pt x="359" y="207"/>
                </a:lnTo>
                <a:lnTo>
                  <a:pt x="294" y="218"/>
                </a:lnTo>
                <a:lnTo>
                  <a:pt x="240" y="229"/>
                </a:lnTo>
                <a:lnTo>
                  <a:pt x="185" y="239"/>
                </a:lnTo>
                <a:lnTo>
                  <a:pt x="142" y="239"/>
                </a:lnTo>
                <a:lnTo>
                  <a:pt x="109" y="239"/>
                </a:lnTo>
                <a:lnTo>
                  <a:pt x="77" y="239"/>
                </a:lnTo>
                <a:lnTo>
                  <a:pt x="66" y="239"/>
                </a:lnTo>
                <a:lnTo>
                  <a:pt x="66" y="229"/>
                </a:lnTo>
                <a:lnTo>
                  <a:pt x="33" y="218"/>
                </a:lnTo>
                <a:lnTo>
                  <a:pt x="11" y="207"/>
                </a:lnTo>
                <a:lnTo>
                  <a:pt x="0" y="196"/>
                </a:lnTo>
                <a:lnTo>
                  <a:pt x="0" y="185"/>
                </a:lnTo>
                <a:lnTo>
                  <a:pt x="0" y="174"/>
                </a:lnTo>
                <a:lnTo>
                  <a:pt x="11" y="174"/>
                </a:lnTo>
                <a:lnTo>
                  <a:pt x="33" y="163"/>
                </a:lnTo>
                <a:lnTo>
                  <a:pt x="44" y="163"/>
                </a:lnTo>
                <a:lnTo>
                  <a:pt x="77" y="152"/>
                </a:lnTo>
                <a:lnTo>
                  <a:pt x="98" y="152"/>
                </a:lnTo>
                <a:lnTo>
                  <a:pt x="131" y="152"/>
                </a:lnTo>
                <a:lnTo>
                  <a:pt x="196" y="131"/>
                </a:lnTo>
                <a:lnTo>
                  <a:pt x="261" y="120"/>
                </a:lnTo>
                <a:lnTo>
                  <a:pt x="327" y="87"/>
                </a:lnTo>
                <a:lnTo>
                  <a:pt x="403" y="6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2" name="Freeform 52"/>
          <p:cNvSpPr/>
          <p:nvPr/>
        </p:nvSpPr>
        <p:spPr>
          <a:xfrm>
            <a:off x="6719888" y="2219325"/>
            <a:ext cx="538162" cy="138113"/>
          </a:xfrm>
          <a:custGeom>
            <a:avLst/>
            <a:gdLst/>
            <a:ahLst/>
            <a:cxnLst>
              <a:cxn ang="0">
                <a:pos x="489931" y="6969"/>
              </a:cxn>
              <a:cxn ang="0">
                <a:pos x="496911" y="13938"/>
              </a:cxn>
              <a:cxn ang="0">
                <a:pos x="510873" y="20907"/>
              </a:cxn>
              <a:cxn ang="0">
                <a:pos x="517854" y="27242"/>
              </a:cxn>
              <a:cxn ang="0">
                <a:pos x="524835" y="34211"/>
              </a:cxn>
              <a:cxn ang="0">
                <a:pos x="531816" y="34211"/>
              </a:cxn>
              <a:cxn ang="0">
                <a:pos x="531816" y="41180"/>
              </a:cxn>
              <a:cxn ang="0">
                <a:pos x="538162" y="48149"/>
              </a:cxn>
              <a:cxn ang="0">
                <a:pos x="538162" y="55118"/>
              </a:cxn>
              <a:cxn ang="0">
                <a:pos x="538162" y="62087"/>
              </a:cxn>
              <a:cxn ang="0">
                <a:pos x="531816" y="62087"/>
              </a:cxn>
              <a:cxn ang="0">
                <a:pos x="524835" y="69057"/>
              </a:cxn>
              <a:cxn ang="0">
                <a:pos x="517854" y="76026"/>
              </a:cxn>
              <a:cxn ang="0">
                <a:pos x="510873" y="76026"/>
              </a:cxn>
              <a:cxn ang="0">
                <a:pos x="503892" y="76026"/>
              </a:cxn>
              <a:cxn ang="0">
                <a:pos x="489931" y="82995"/>
              </a:cxn>
              <a:cxn ang="0">
                <a:pos x="476603" y="82995"/>
              </a:cxn>
              <a:cxn ang="0">
                <a:pos x="455661" y="89330"/>
              </a:cxn>
              <a:cxn ang="0">
                <a:pos x="434718" y="89330"/>
              </a:cxn>
              <a:cxn ang="0">
                <a:pos x="414410" y="96299"/>
              </a:cxn>
              <a:cxn ang="0">
                <a:pos x="386487" y="96299"/>
              </a:cxn>
              <a:cxn ang="0">
                <a:pos x="352217" y="103268"/>
              </a:cxn>
              <a:cxn ang="0">
                <a:pos x="324293" y="103268"/>
              </a:cxn>
              <a:cxn ang="0">
                <a:pos x="290024" y="110237"/>
              </a:cxn>
              <a:cxn ang="0">
                <a:pos x="248773" y="117206"/>
              </a:cxn>
              <a:cxn ang="0">
                <a:pos x="213869" y="124175"/>
              </a:cxn>
              <a:cxn ang="0">
                <a:pos x="179599" y="124175"/>
              </a:cxn>
              <a:cxn ang="0">
                <a:pos x="152310" y="131144"/>
              </a:cxn>
              <a:cxn ang="0">
                <a:pos x="124387" y="131144"/>
              </a:cxn>
              <a:cxn ang="0">
                <a:pos x="104079" y="138113"/>
              </a:cxn>
              <a:cxn ang="0">
                <a:pos x="90117" y="138113"/>
              </a:cxn>
              <a:cxn ang="0">
                <a:pos x="83136" y="138113"/>
              </a:cxn>
              <a:cxn ang="0">
                <a:pos x="76155" y="138113"/>
              </a:cxn>
              <a:cxn ang="0">
                <a:pos x="62193" y="138113"/>
              </a:cxn>
              <a:cxn ang="0">
                <a:pos x="55212" y="131144"/>
              </a:cxn>
              <a:cxn ang="0">
                <a:pos x="41885" y="131144"/>
              </a:cxn>
              <a:cxn ang="0">
                <a:pos x="27924" y="124175"/>
              </a:cxn>
              <a:cxn ang="0">
                <a:pos x="13962" y="117206"/>
              </a:cxn>
              <a:cxn ang="0">
                <a:pos x="6981" y="110237"/>
              </a:cxn>
              <a:cxn ang="0">
                <a:pos x="0" y="96299"/>
              </a:cxn>
              <a:cxn ang="0">
                <a:pos x="0" y="89330"/>
              </a:cxn>
              <a:cxn ang="0">
                <a:pos x="6981" y="89330"/>
              </a:cxn>
              <a:cxn ang="0">
                <a:pos x="13962" y="82995"/>
              </a:cxn>
              <a:cxn ang="0">
                <a:pos x="20943" y="82995"/>
              </a:cxn>
              <a:cxn ang="0">
                <a:pos x="41885" y="76026"/>
              </a:cxn>
              <a:cxn ang="0">
                <a:pos x="55212" y="69057"/>
              </a:cxn>
              <a:cxn ang="0">
                <a:pos x="76155" y="69057"/>
              </a:cxn>
              <a:cxn ang="0">
                <a:pos x="104079" y="62087"/>
              </a:cxn>
              <a:cxn ang="0">
                <a:pos x="152310" y="55118"/>
              </a:cxn>
              <a:cxn ang="0">
                <a:pos x="207522" y="48149"/>
              </a:cxn>
              <a:cxn ang="0">
                <a:pos x="262735" y="34211"/>
              </a:cxn>
              <a:cxn ang="0">
                <a:pos x="324293" y="13938"/>
              </a:cxn>
              <a:cxn ang="0">
                <a:pos x="352217" y="6969"/>
              </a:cxn>
              <a:cxn ang="0">
                <a:pos x="379506" y="0"/>
              </a:cxn>
              <a:cxn ang="0">
                <a:pos x="400448" y="0"/>
              </a:cxn>
              <a:cxn ang="0">
                <a:pos x="427737" y="0"/>
              </a:cxn>
              <a:cxn ang="0">
                <a:pos x="441699" y="0"/>
              </a:cxn>
              <a:cxn ang="0">
                <a:pos x="462642" y="0"/>
              </a:cxn>
              <a:cxn ang="0">
                <a:pos x="476603" y="6969"/>
              </a:cxn>
              <a:cxn ang="0">
                <a:pos x="489931" y="6969"/>
              </a:cxn>
            </a:cxnLst>
            <a:pathLst>
              <a:path w="848" h="218">
                <a:moveTo>
                  <a:pt x="772" y="11"/>
                </a:moveTo>
                <a:lnTo>
                  <a:pt x="783" y="22"/>
                </a:lnTo>
                <a:lnTo>
                  <a:pt x="805" y="33"/>
                </a:lnTo>
                <a:lnTo>
                  <a:pt x="816" y="43"/>
                </a:lnTo>
                <a:lnTo>
                  <a:pt x="827" y="54"/>
                </a:lnTo>
                <a:lnTo>
                  <a:pt x="838" y="54"/>
                </a:lnTo>
                <a:lnTo>
                  <a:pt x="838" y="65"/>
                </a:lnTo>
                <a:lnTo>
                  <a:pt x="848" y="76"/>
                </a:lnTo>
                <a:lnTo>
                  <a:pt x="848" y="87"/>
                </a:lnTo>
                <a:lnTo>
                  <a:pt x="848" y="98"/>
                </a:lnTo>
                <a:lnTo>
                  <a:pt x="838" y="98"/>
                </a:lnTo>
                <a:lnTo>
                  <a:pt x="827" y="109"/>
                </a:lnTo>
                <a:lnTo>
                  <a:pt x="816" y="120"/>
                </a:lnTo>
                <a:lnTo>
                  <a:pt x="805" y="120"/>
                </a:lnTo>
                <a:lnTo>
                  <a:pt x="794" y="120"/>
                </a:lnTo>
                <a:lnTo>
                  <a:pt x="772" y="131"/>
                </a:lnTo>
                <a:lnTo>
                  <a:pt x="751" y="131"/>
                </a:lnTo>
                <a:lnTo>
                  <a:pt x="718" y="141"/>
                </a:lnTo>
                <a:lnTo>
                  <a:pt x="685" y="141"/>
                </a:lnTo>
                <a:lnTo>
                  <a:pt x="653" y="152"/>
                </a:lnTo>
                <a:lnTo>
                  <a:pt x="609" y="152"/>
                </a:lnTo>
                <a:lnTo>
                  <a:pt x="555" y="163"/>
                </a:lnTo>
                <a:lnTo>
                  <a:pt x="511" y="163"/>
                </a:lnTo>
                <a:lnTo>
                  <a:pt x="457" y="174"/>
                </a:lnTo>
                <a:lnTo>
                  <a:pt x="392" y="185"/>
                </a:lnTo>
                <a:lnTo>
                  <a:pt x="337" y="196"/>
                </a:lnTo>
                <a:lnTo>
                  <a:pt x="283" y="196"/>
                </a:lnTo>
                <a:lnTo>
                  <a:pt x="240" y="207"/>
                </a:lnTo>
                <a:lnTo>
                  <a:pt x="196" y="207"/>
                </a:lnTo>
                <a:lnTo>
                  <a:pt x="164" y="218"/>
                </a:lnTo>
                <a:lnTo>
                  <a:pt x="142" y="218"/>
                </a:lnTo>
                <a:lnTo>
                  <a:pt x="131" y="218"/>
                </a:lnTo>
                <a:lnTo>
                  <a:pt x="120" y="218"/>
                </a:lnTo>
                <a:lnTo>
                  <a:pt x="98" y="218"/>
                </a:lnTo>
                <a:lnTo>
                  <a:pt x="87" y="207"/>
                </a:lnTo>
                <a:lnTo>
                  <a:pt x="66" y="207"/>
                </a:lnTo>
                <a:lnTo>
                  <a:pt x="44" y="196"/>
                </a:lnTo>
                <a:lnTo>
                  <a:pt x="22" y="185"/>
                </a:lnTo>
                <a:lnTo>
                  <a:pt x="11" y="174"/>
                </a:lnTo>
                <a:lnTo>
                  <a:pt x="0" y="152"/>
                </a:lnTo>
                <a:lnTo>
                  <a:pt x="0" y="141"/>
                </a:lnTo>
                <a:lnTo>
                  <a:pt x="11" y="141"/>
                </a:lnTo>
                <a:lnTo>
                  <a:pt x="22" y="131"/>
                </a:lnTo>
                <a:lnTo>
                  <a:pt x="33" y="131"/>
                </a:lnTo>
                <a:lnTo>
                  <a:pt x="66" y="120"/>
                </a:lnTo>
                <a:lnTo>
                  <a:pt x="87" y="109"/>
                </a:lnTo>
                <a:lnTo>
                  <a:pt x="120" y="109"/>
                </a:lnTo>
                <a:lnTo>
                  <a:pt x="164" y="98"/>
                </a:lnTo>
                <a:lnTo>
                  <a:pt x="240" y="87"/>
                </a:lnTo>
                <a:lnTo>
                  <a:pt x="327" y="76"/>
                </a:lnTo>
                <a:lnTo>
                  <a:pt x="414" y="54"/>
                </a:lnTo>
                <a:lnTo>
                  <a:pt x="511" y="22"/>
                </a:lnTo>
                <a:lnTo>
                  <a:pt x="555" y="11"/>
                </a:lnTo>
                <a:lnTo>
                  <a:pt x="598" y="0"/>
                </a:lnTo>
                <a:lnTo>
                  <a:pt x="631" y="0"/>
                </a:lnTo>
                <a:lnTo>
                  <a:pt x="674" y="0"/>
                </a:lnTo>
                <a:lnTo>
                  <a:pt x="696" y="0"/>
                </a:lnTo>
                <a:lnTo>
                  <a:pt x="729" y="0"/>
                </a:lnTo>
                <a:lnTo>
                  <a:pt x="751" y="11"/>
                </a:lnTo>
                <a:lnTo>
                  <a:pt x="772" y="1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4" name="Freeform 54"/>
          <p:cNvSpPr/>
          <p:nvPr/>
        </p:nvSpPr>
        <p:spPr>
          <a:xfrm>
            <a:off x="6035675" y="1928813"/>
            <a:ext cx="352425" cy="642937"/>
          </a:xfrm>
          <a:custGeom>
            <a:avLst/>
            <a:gdLst/>
            <a:ahLst/>
            <a:cxnLst>
              <a:cxn ang="0">
                <a:pos x="227965" y="186782"/>
              </a:cxn>
              <a:cxn ang="0">
                <a:pos x="255270" y="144851"/>
              </a:cxn>
              <a:cxn ang="0">
                <a:pos x="283210" y="103556"/>
              </a:cxn>
              <a:cxn ang="0">
                <a:pos x="304165" y="69249"/>
              </a:cxn>
              <a:cxn ang="0">
                <a:pos x="317500" y="41295"/>
              </a:cxn>
              <a:cxn ang="0">
                <a:pos x="331470" y="20965"/>
              </a:cxn>
              <a:cxn ang="0">
                <a:pos x="345440" y="6988"/>
              </a:cxn>
              <a:cxn ang="0">
                <a:pos x="352425" y="0"/>
              </a:cxn>
              <a:cxn ang="0">
                <a:pos x="352425" y="13977"/>
              </a:cxn>
              <a:cxn ang="0">
                <a:pos x="352425" y="27318"/>
              </a:cxn>
              <a:cxn ang="0">
                <a:pos x="345440" y="48284"/>
              </a:cxn>
              <a:cxn ang="0">
                <a:pos x="338455" y="76238"/>
              </a:cxn>
              <a:cxn ang="0">
                <a:pos x="331470" y="103556"/>
              </a:cxn>
              <a:cxn ang="0">
                <a:pos x="317500" y="144851"/>
              </a:cxn>
              <a:cxn ang="0">
                <a:pos x="304165" y="193771"/>
              </a:cxn>
              <a:cxn ang="0">
                <a:pos x="276225" y="262384"/>
              </a:cxn>
              <a:cxn ang="0">
                <a:pos x="241935" y="359587"/>
              </a:cxn>
              <a:cxn ang="0">
                <a:pos x="213995" y="435190"/>
              </a:cxn>
              <a:cxn ang="0">
                <a:pos x="186690" y="497450"/>
              </a:cxn>
              <a:cxn ang="0">
                <a:pos x="165735" y="552723"/>
              </a:cxn>
              <a:cxn ang="0">
                <a:pos x="151765" y="594653"/>
              </a:cxn>
              <a:cxn ang="0">
                <a:pos x="131445" y="628960"/>
              </a:cxn>
              <a:cxn ang="0">
                <a:pos x="117475" y="642937"/>
              </a:cxn>
              <a:cxn ang="0">
                <a:pos x="103505" y="642937"/>
              </a:cxn>
              <a:cxn ang="0">
                <a:pos x="89535" y="628960"/>
              </a:cxn>
              <a:cxn ang="0">
                <a:pos x="69215" y="601642"/>
              </a:cxn>
              <a:cxn ang="0">
                <a:pos x="41275" y="566699"/>
              </a:cxn>
              <a:cxn ang="0">
                <a:pos x="20955" y="532392"/>
              </a:cxn>
              <a:cxn ang="0">
                <a:pos x="6985" y="504439"/>
              </a:cxn>
              <a:cxn ang="0">
                <a:pos x="0" y="484109"/>
              </a:cxn>
              <a:cxn ang="0">
                <a:pos x="6985" y="456155"/>
              </a:cxn>
              <a:cxn ang="0">
                <a:pos x="13970" y="442178"/>
              </a:cxn>
              <a:cxn ang="0">
                <a:pos x="41275" y="442178"/>
              </a:cxn>
              <a:cxn ang="0">
                <a:pos x="69215" y="428836"/>
              </a:cxn>
              <a:cxn ang="0">
                <a:pos x="83185" y="414860"/>
              </a:cxn>
              <a:cxn ang="0">
                <a:pos x="96520" y="400883"/>
              </a:cxn>
              <a:cxn ang="0">
                <a:pos x="110490" y="379917"/>
              </a:cxn>
              <a:cxn ang="0">
                <a:pos x="131445" y="359587"/>
              </a:cxn>
              <a:cxn ang="0">
                <a:pos x="151765" y="324645"/>
              </a:cxn>
              <a:cxn ang="0">
                <a:pos x="172720" y="283350"/>
              </a:cxn>
              <a:cxn ang="0">
                <a:pos x="200025" y="242054"/>
              </a:cxn>
            </a:cxnLst>
            <a:pathLst>
              <a:path w="555" h="1012">
                <a:moveTo>
                  <a:pt x="337" y="337"/>
                </a:moveTo>
                <a:lnTo>
                  <a:pt x="359" y="294"/>
                </a:lnTo>
                <a:lnTo>
                  <a:pt x="381" y="261"/>
                </a:lnTo>
                <a:lnTo>
                  <a:pt x="402" y="228"/>
                </a:lnTo>
                <a:lnTo>
                  <a:pt x="424" y="196"/>
                </a:lnTo>
                <a:lnTo>
                  <a:pt x="446" y="163"/>
                </a:lnTo>
                <a:lnTo>
                  <a:pt x="457" y="130"/>
                </a:lnTo>
                <a:lnTo>
                  <a:pt x="479" y="109"/>
                </a:lnTo>
                <a:lnTo>
                  <a:pt x="489" y="87"/>
                </a:lnTo>
                <a:lnTo>
                  <a:pt x="500" y="65"/>
                </a:lnTo>
                <a:lnTo>
                  <a:pt x="511" y="54"/>
                </a:lnTo>
                <a:lnTo>
                  <a:pt x="522" y="33"/>
                </a:lnTo>
                <a:lnTo>
                  <a:pt x="533" y="22"/>
                </a:lnTo>
                <a:lnTo>
                  <a:pt x="544" y="11"/>
                </a:lnTo>
                <a:lnTo>
                  <a:pt x="555" y="11"/>
                </a:lnTo>
                <a:lnTo>
                  <a:pt x="555" y="0"/>
                </a:lnTo>
                <a:lnTo>
                  <a:pt x="555" y="11"/>
                </a:lnTo>
                <a:lnTo>
                  <a:pt x="555" y="22"/>
                </a:lnTo>
                <a:lnTo>
                  <a:pt x="555" y="33"/>
                </a:lnTo>
                <a:lnTo>
                  <a:pt x="555" y="43"/>
                </a:lnTo>
                <a:lnTo>
                  <a:pt x="555" y="54"/>
                </a:lnTo>
                <a:lnTo>
                  <a:pt x="544" y="76"/>
                </a:lnTo>
                <a:lnTo>
                  <a:pt x="544" y="98"/>
                </a:lnTo>
                <a:lnTo>
                  <a:pt x="533" y="120"/>
                </a:lnTo>
                <a:lnTo>
                  <a:pt x="533" y="141"/>
                </a:lnTo>
                <a:lnTo>
                  <a:pt x="522" y="163"/>
                </a:lnTo>
                <a:lnTo>
                  <a:pt x="511" y="196"/>
                </a:lnTo>
                <a:lnTo>
                  <a:pt x="500" y="228"/>
                </a:lnTo>
                <a:lnTo>
                  <a:pt x="489" y="261"/>
                </a:lnTo>
                <a:lnTo>
                  <a:pt x="479" y="305"/>
                </a:lnTo>
                <a:lnTo>
                  <a:pt x="468" y="337"/>
                </a:lnTo>
                <a:lnTo>
                  <a:pt x="435" y="413"/>
                </a:lnTo>
                <a:lnTo>
                  <a:pt x="413" y="490"/>
                </a:lnTo>
                <a:lnTo>
                  <a:pt x="381" y="566"/>
                </a:lnTo>
                <a:lnTo>
                  <a:pt x="359" y="620"/>
                </a:lnTo>
                <a:lnTo>
                  <a:pt x="337" y="685"/>
                </a:lnTo>
                <a:lnTo>
                  <a:pt x="315" y="740"/>
                </a:lnTo>
                <a:lnTo>
                  <a:pt x="294" y="783"/>
                </a:lnTo>
                <a:lnTo>
                  <a:pt x="283" y="827"/>
                </a:lnTo>
                <a:lnTo>
                  <a:pt x="261" y="870"/>
                </a:lnTo>
                <a:lnTo>
                  <a:pt x="250" y="914"/>
                </a:lnTo>
                <a:lnTo>
                  <a:pt x="239" y="936"/>
                </a:lnTo>
                <a:lnTo>
                  <a:pt x="218" y="968"/>
                </a:lnTo>
                <a:lnTo>
                  <a:pt x="207" y="990"/>
                </a:lnTo>
                <a:lnTo>
                  <a:pt x="196" y="1001"/>
                </a:lnTo>
                <a:lnTo>
                  <a:pt x="185" y="1012"/>
                </a:lnTo>
                <a:lnTo>
                  <a:pt x="174" y="1012"/>
                </a:lnTo>
                <a:lnTo>
                  <a:pt x="163" y="1012"/>
                </a:lnTo>
                <a:lnTo>
                  <a:pt x="152" y="1001"/>
                </a:lnTo>
                <a:lnTo>
                  <a:pt x="141" y="990"/>
                </a:lnTo>
                <a:lnTo>
                  <a:pt x="120" y="968"/>
                </a:lnTo>
                <a:lnTo>
                  <a:pt x="109" y="947"/>
                </a:lnTo>
                <a:lnTo>
                  <a:pt x="87" y="925"/>
                </a:lnTo>
                <a:lnTo>
                  <a:pt x="65" y="892"/>
                </a:lnTo>
                <a:lnTo>
                  <a:pt x="55" y="860"/>
                </a:lnTo>
                <a:lnTo>
                  <a:pt x="33" y="838"/>
                </a:lnTo>
                <a:lnTo>
                  <a:pt x="22" y="805"/>
                </a:lnTo>
                <a:lnTo>
                  <a:pt x="11" y="794"/>
                </a:lnTo>
                <a:lnTo>
                  <a:pt x="0" y="773"/>
                </a:lnTo>
                <a:lnTo>
                  <a:pt x="0" y="762"/>
                </a:lnTo>
                <a:lnTo>
                  <a:pt x="0" y="740"/>
                </a:lnTo>
                <a:lnTo>
                  <a:pt x="11" y="718"/>
                </a:lnTo>
                <a:lnTo>
                  <a:pt x="11" y="707"/>
                </a:lnTo>
                <a:lnTo>
                  <a:pt x="22" y="696"/>
                </a:lnTo>
                <a:lnTo>
                  <a:pt x="44" y="696"/>
                </a:lnTo>
                <a:lnTo>
                  <a:pt x="65" y="696"/>
                </a:lnTo>
                <a:lnTo>
                  <a:pt x="76" y="696"/>
                </a:lnTo>
                <a:lnTo>
                  <a:pt x="109" y="675"/>
                </a:lnTo>
                <a:lnTo>
                  <a:pt x="120" y="664"/>
                </a:lnTo>
                <a:lnTo>
                  <a:pt x="131" y="653"/>
                </a:lnTo>
                <a:lnTo>
                  <a:pt x="141" y="653"/>
                </a:lnTo>
                <a:lnTo>
                  <a:pt x="152" y="631"/>
                </a:lnTo>
                <a:lnTo>
                  <a:pt x="163" y="620"/>
                </a:lnTo>
                <a:lnTo>
                  <a:pt x="174" y="598"/>
                </a:lnTo>
                <a:lnTo>
                  <a:pt x="185" y="588"/>
                </a:lnTo>
                <a:lnTo>
                  <a:pt x="207" y="566"/>
                </a:lnTo>
                <a:lnTo>
                  <a:pt x="218" y="533"/>
                </a:lnTo>
                <a:lnTo>
                  <a:pt x="239" y="511"/>
                </a:lnTo>
                <a:lnTo>
                  <a:pt x="250" y="479"/>
                </a:lnTo>
                <a:lnTo>
                  <a:pt x="272" y="446"/>
                </a:lnTo>
                <a:lnTo>
                  <a:pt x="294" y="413"/>
                </a:lnTo>
                <a:lnTo>
                  <a:pt x="315" y="381"/>
                </a:lnTo>
                <a:lnTo>
                  <a:pt x="337" y="33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5" name="Freeform 55"/>
          <p:cNvSpPr/>
          <p:nvPr/>
        </p:nvSpPr>
        <p:spPr>
          <a:xfrm>
            <a:off x="6043613" y="1625600"/>
            <a:ext cx="214312" cy="249238"/>
          </a:xfrm>
          <a:custGeom>
            <a:avLst/>
            <a:gdLst/>
            <a:ahLst/>
            <a:cxnLst>
              <a:cxn ang="0">
                <a:pos x="0" y="27976"/>
              </a:cxn>
              <a:cxn ang="0">
                <a:pos x="6995" y="20982"/>
              </a:cxn>
              <a:cxn ang="0">
                <a:pos x="20986" y="13988"/>
              </a:cxn>
              <a:cxn ang="0">
                <a:pos x="34341" y="6994"/>
              </a:cxn>
              <a:cxn ang="0">
                <a:pos x="48331" y="0"/>
              </a:cxn>
              <a:cxn ang="0">
                <a:pos x="62322" y="6994"/>
              </a:cxn>
              <a:cxn ang="0">
                <a:pos x="76313" y="6994"/>
              </a:cxn>
              <a:cxn ang="0">
                <a:pos x="82672" y="13988"/>
              </a:cxn>
              <a:cxn ang="0">
                <a:pos x="96663" y="20982"/>
              </a:cxn>
              <a:cxn ang="0">
                <a:pos x="110654" y="27976"/>
              </a:cxn>
              <a:cxn ang="0">
                <a:pos x="131640" y="34334"/>
              </a:cxn>
              <a:cxn ang="0">
                <a:pos x="144994" y="48322"/>
              </a:cxn>
              <a:cxn ang="0">
                <a:pos x="165981" y="62310"/>
              </a:cxn>
              <a:cxn ang="0">
                <a:pos x="179971" y="76297"/>
              </a:cxn>
              <a:cxn ang="0">
                <a:pos x="193326" y="96643"/>
              </a:cxn>
              <a:cxn ang="0">
                <a:pos x="200321" y="110631"/>
              </a:cxn>
              <a:cxn ang="0">
                <a:pos x="214312" y="124619"/>
              </a:cxn>
              <a:cxn ang="0">
                <a:pos x="214312" y="138607"/>
              </a:cxn>
              <a:cxn ang="0">
                <a:pos x="214312" y="158953"/>
              </a:cxn>
              <a:cxn ang="0">
                <a:pos x="214312" y="172941"/>
              </a:cxn>
              <a:cxn ang="0">
                <a:pos x="214312" y="186929"/>
              </a:cxn>
              <a:cxn ang="0">
                <a:pos x="207317" y="200916"/>
              </a:cxn>
              <a:cxn ang="0">
                <a:pos x="200321" y="214268"/>
              </a:cxn>
              <a:cxn ang="0">
                <a:pos x="200321" y="221262"/>
              </a:cxn>
              <a:cxn ang="0">
                <a:pos x="193326" y="228256"/>
              </a:cxn>
              <a:cxn ang="0">
                <a:pos x="186967" y="235250"/>
              </a:cxn>
              <a:cxn ang="0">
                <a:pos x="186967" y="242244"/>
              </a:cxn>
              <a:cxn ang="0">
                <a:pos x="179971" y="242244"/>
              </a:cxn>
              <a:cxn ang="0">
                <a:pos x="179971" y="249238"/>
              </a:cxn>
              <a:cxn ang="0">
                <a:pos x="172976" y="242244"/>
              </a:cxn>
              <a:cxn ang="0">
                <a:pos x="165981" y="242244"/>
              </a:cxn>
              <a:cxn ang="0">
                <a:pos x="158985" y="235250"/>
              </a:cxn>
              <a:cxn ang="0">
                <a:pos x="151990" y="228256"/>
              </a:cxn>
              <a:cxn ang="0">
                <a:pos x="137999" y="214268"/>
              </a:cxn>
              <a:cxn ang="0">
                <a:pos x="131640" y="207910"/>
              </a:cxn>
              <a:cxn ang="0">
                <a:pos x="124644" y="193922"/>
              </a:cxn>
              <a:cxn ang="0">
                <a:pos x="96663" y="172941"/>
              </a:cxn>
              <a:cxn ang="0">
                <a:pos x="76313" y="145601"/>
              </a:cxn>
              <a:cxn ang="0">
                <a:pos x="55327" y="124619"/>
              </a:cxn>
              <a:cxn ang="0">
                <a:pos x="34341" y="96643"/>
              </a:cxn>
              <a:cxn ang="0">
                <a:pos x="27981" y="83291"/>
              </a:cxn>
              <a:cxn ang="0">
                <a:pos x="20986" y="69303"/>
              </a:cxn>
              <a:cxn ang="0">
                <a:pos x="13991" y="48322"/>
              </a:cxn>
              <a:cxn ang="0">
                <a:pos x="6995" y="34334"/>
              </a:cxn>
              <a:cxn ang="0">
                <a:pos x="0" y="27976"/>
              </a:cxn>
            </a:cxnLst>
            <a:pathLst>
              <a:path w="337" h="392">
                <a:moveTo>
                  <a:pt x="0" y="44"/>
                </a:moveTo>
                <a:lnTo>
                  <a:pt x="11" y="33"/>
                </a:lnTo>
                <a:lnTo>
                  <a:pt x="33" y="22"/>
                </a:lnTo>
                <a:lnTo>
                  <a:pt x="54" y="11"/>
                </a:lnTo>
                <a:lnTo>
                  <a:pt x="76" y="0"/>
                </a:lnTo>
                <a:lnTo>
                  <a:pt x="98" y="11"/>
                </a:lnTo>
                <a:lnTo>
                  <a:pt x="120" y="11"/>
                </a:lnTo>
                <a:lnTo>
                  <a:pt x="130" y="22"/>
                </a:lnTo>
                <a:lnTo>
                  <a:pt x="152" y="33"/>
                </a:lnTo>
                <a:lnTo>
                  <a:pt x="174" y="44"/>
                </a:lnTo>
                <a:lnTo>
                  <a:pt x="207" y="54"/>
                </a:lnTo>
                <a:lnTo>
                  <a:pt x="228" y="76"/>
                </a:lnTo>
                <a:lnTo>
                  <a:pt x="261" y="98"/>
                </a:lnTo>
                <a:lnTo>
                  <a:pt x="283" y="120"/>
                </a:lnTo>
                <a:lnTo>
                  <a:pt x="304" y="152"/>
                </a:lnTo>
                <a:lnTo>
                  <a:pt x="315" y="174"/>
                </a:lnTo>
                <a:lnTo>
                  <a:pt x="337" y="196"/>
                </a:lnTo>
                <a:lnTo>
                  <a:pt x="337" y="218"/>
                </a:lnTo>
                <a:lnTo>
                  <a:pt x="337" y="250"/>
                </a:lnTo>
                <a:lnTo>
                  <a:pt x="337" y="272"/>
                </a:lnTo>
                <a:lnTo>
                  <a:pt x="337" y="294"/>
                </a:lnTo>
                <a:lnTo>
                  <a:pt x="326" y="316"/>
                </a:lnTo>
                <a:lnTo>
                  <a:pt x="315" y="337"/>
                </a:lnTo>
                <a:lnTo>
                  <a:pt x="315" y="348"/>
                </a:lnTo>
                <a:lnTo>
                  <a:pt x="304" y="359"/>
                </a:lnTo>
                <a:lnTo>
                  <a:pt x="294" y="370"/>
                </a:lnTo>
                <a:lnTo>
                  <a:pt x="294" y="381"/>
                </a:lnTo>
                <a:lnTo>
                  <a:pt x="283" y="381"/>
                </a:lnTo>
                <a:lnTo>
                  <a:pt x="283" y="392"/>
                </a:lnTo>
                <a:lnTo>
                  <a:pt x="272" y="381"/>
                </a:lnTo>
                <a:lnTo>
                  <a:pt x="261" y="381"/>
                </a:lnTo>
                <a:lnTo>
                  <a:pt x="250" y="370"/>
                </a:lnTo>
                <a:lnTo>
                  <a:pt x="239" y="359"/>
                </a:lnTo>
                <a:lnTo>
                  <a:pt x="217" y="337"/>
                </a:lnTo>
                <a:lnTo>
                  <a:pt x="207" y="327"/>
                </a:lnTo>
                <a:lnTo>
                  <a:pt x="196" y="305"/>
                </a:lnTo>
                <a:lnTo>
                  <a:pt x="152" y="272"/>
                </a:lnTo>
                <a:lnTo>
                  <a:pt x="120" y="229"/>
                </a:lnTo>
                <a:lnTo>
                  <a:pt x="87" y="196"/>
                </a:lnTo>
                <a:lnTo>
                  <a:pt x="54" y="152"/>
                </a:lnTo>
                <a:lnTo>
                  <a:pt x="44" y="131"/>
                </a:lnTo>
                <a:lnTo>
                  <a:pt x="33" y="109"/>
                </a:lnTo>
                <a:lnTo>
                  <a:pt x="22" y="76"/>
                </a:lnTo>
                <a:lnTo>
                  <a:pt x="11" y="54"/>
                </a:lnTo>
                <a:lnTo>
                  <a:pt x="0" y="4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6" name="Freeform 56"/>
          <p:cNvSpPr/>
          <p:nvPr/>
        </p:nvSpPr>
        <p:spPr>
          <a:xfrm>
            <a:off x="6229350" y="1287463"/>
            <a:ext cx="200025" cy="220662"/>
          </a:xfrm>
          <a:custGeom>
            <a:avLst/>
            <a:gdLst/>
            <a:ahLst/>
            <a:cxnLst>
              <a:cxn ang="0">
                <a:pos x="165100" y="220662"/>
              </a:cxn>
              <a:cxn ang="0">
                <a:pos x="158750" y="220662"/>
              </a:cxn>
              <a:cxn ang="0">
                <a:pos x="144780" y="220662"/>
              </a:cxn>
              <a:cxn ang="0">
                <a:pos x="137795" y="213687"/>
              </a:cxn>
              <a:cxn ang="0">
                <a:pos x="123825" y="206712"/>
              </a:cxn>
              <a:cxn ang="0">
                <a:pos x="116840" y="193396"/>
              </a:cxn>
              <a:cxn ang="0">
                <a:pos x="103505" y="179446"/>
              </a:cxn>
              <a:cxn ang="0">
                <a:pos x="82550" y="158522"/>
              </a:cxn>
              <a:cxn ang="0">
                <a:pos x="68580" y="137597"/>
              </a:cxn>
              <a:cxn ang="0">
                <a:pos x="48260" y="110331"/>
              </a:cxn>
              <a:cxn ang="0">
                <a:pos x="34290" y="89406"/>
              </a:cxn>
              <a:cxn ang="0">
                <a:pos x="27305" y="69115"/>
              </a:cxn>
              <a:cxn ang="0">
                <a:pos x="13335" y="55166"/>
              </a:cxn>
              <a:cxn ang="0">
                <a:pos x="6350" y="41216"/>
              </a:cxn>
              <a:cxn ang="0">
                <a:pos x="0" y="27266"/>
              </a:cxn>
              <a:cxn ang="0">
                <a:pos x="0" y="20291"/>
              </a:cxn>
              <a:cxn ang="0">
                <a:pos x="0" y="13950"/>
              </a:cxn>
              <a:cxn ang="0">
                <a:pos x="0" y="6975"/>
              </a:cxn>
              <a:cxn ang="0">
                <a:pos x="6350" y="6975"/>
              </a:cxn>
              <a:cxn ang="0">
                <a:pos x="20320" y="0"/>
              </a:cxn>
              <a:cxn ang="0">
                <a:pos x="41275" y="0"/>
              </a:cxn>
              <a:cxn ang="0">
                <a:pos x="55245" y="0"/>
              </a:cxn>
              <a:cxn ang="0">
                <a:pos x="82550" y="6975"/>
              </a:cxn>
              <a:cxn ang="0">
                <a:pos x="110490" y="20291"/>
              </a:cxn>
              <a:cxn ang="0">
                <a:pos x="137795" y="34241"/>
              </a:cxn>
              <a:cxn ang="0">
                <a:pos x="151765" y="48191"/>
              </a:cxn>
              <a:cxn ang="0">
                <a:pos x="165100" y="62140"/>
              </a:cxn>
              <a:cxn ang="0">
                <a:pos x="172085" y="76090"/>
              </a:cxn>
              <a:cxn ang="0">
                <a:pos x="186055" y="89406"/>
              </a:cxn>
              <a:cxn ang="0">
                <a:pos x="193040" y="103356"/>
              </a:cxn>
              <a:cxn ang="0">
                <a:pos x="193040" y="117306"/>
              </a:cxn>
              <a:cxn ang="0">
                <a:pos x="200025" y="131256"/>
              </a:cxn>
              <a:cxn ang="0">
                <a:pos x="200025" y="144572"/>
              </a:cxn>
              <a:cxn ang="0">
                <a:pos x="193040" y="172471"/>
              </a:cxn>
              <a:cxn ang="0">
                <a:pos x="186055" y="193396"/>
              </a:cxn>
              <a:cxn ang="0">
                <a:pos x="186055" y="199737"/>
              </a:cxn>
              <a:cxn ang="0">
                <a:pos x="179070" y="206712"/>
              </a:cxn>
              <a:cxn ang="0">
                <a:pos x="172085" y="213687"/>
              </a:cxn>
              <a:cxn ang="0">
                <a:pos x="165100" y="220662"/>
              </a:cxn>
            </a:cxnLst>
            <a:pathLst>
              <a:path w="315" h="348">
                <a:moveTo>
                  <a:pt x="260" y="348"/>
                </a:moveTo>
                <a:lnTo>
                  <a:pt x="250" y="348"/>
                </a:lnTo>
                <a:lnTo>
                  <a:pt x="228" y="348"/>
                </a:lnTo>
                <a:lnTo>
                  <a:pt x="217" y="337"/>
                </a:lnTo>
                <a:lnTo>
                  <a:pt x="195" y="326"/>
                </a:lnTo>
                <a:lnTo>
                  <a:pt x="184" y="305"/>
                </a:lnTo>
                <a:lnTo>
                  <a:pt x="163" y="283"/>
                </a:lnTo>
                <a:lnTo>
                  <a:pt x="130" y="250"/>
                </a:lnTo>
                <a:lnTo>
                  <a:pt x="108" y="217"/>
                </a:lnTo>
                <a:lnTo>
                  <a:pt x="76" y="174"/>
                </a:lnTo>
                <a:lnTo>
                  <a:pt x="54" y="141"/>
                </a:lnTo>
                <a:lnTo>
                  <a:pt x="43" y="109"/>
                </a:lnTo>
                <a:lnTo>
                  <a:pt x="21" y="87"/>
                </a:lnTo>
                <a:lnTo>
                  <a:pt x="10" y="65"/>
                </a:lnTo>
                <a:lnTo>
                  <a:pt x="0" y="43"/>
                </a:lnTo>
                <a:lnTo>
                  <a:pt x="0" y="32"/>
                </a:lnTo>
                <a:lnTo>
                  <a:pt x="0" y="22"/>
                </a:lnTo>
                <a:lnTo>
                  <a:pt x="0" y="11"/>
                </a:lnTo>
                <a:lnTo>
                  <a:pt x="10" y="11"/>
                </a:lnTo>
                <a:lnTo>
                  <a:pt x="32" y="0"/>
                </a:lnTo>
                <a:lnTo>
                  <a:pt x="65" y="0"/>
                </a:lnTo>
                <a:lnTo>
                  <a:pt x="87" y="0"/>
                </a:lnTo>
                <a:lnTo>
                  <a:pt x="130" y="11"/>
                </a:lnTo>
                <a:lnTo>
                  <a:pt x="174" y="32"/>
                </a:lnTo>
                <a:lnTo>
                  <a:pt x="217" y="54"/>
                </a:lnTo>
                <a:lnTo>
                  <a:pt x="239" y="76"/>
                </a:lnTo>
                <a:lnTo>
                  <a:pt x="260" y="98"/>
                </a:lnTo>
                <a:lnTo>
                  <a:pt x="271" y="120"/>
                </a:lnTo>
                <a:lnTo>
                  <a:pt x="293" y="141"/>
                </a:lnTo>
                <a:lnTo>
                  <a:pt x="304" y="163"/>
                </a:lnTo>
                <a:lnTo>
                  <a:pt x="304" y="185"/>
                </a:lnTo>
                <a:lnTo>
                  <a:pt x="315" y="207"/>
                </a:lnTo>
                <a:lnTo>
                  <a:pt x="315" y="228"/>
                </a:lnTo>
                <a:lnTo>
                  <a:pt x="304" y="272"/>
                </a:lnTo>
                <a:lnTo>
                  <a:pt x="293" y="305"/>
                </a:lnTo>
                <a:lnTo>
                  <a:pt x="293" y="315"/>
                </a:lnTo>
                <a:lnTo>
                  <a:pt x="282" y="326"/>
                </a:lnTo>
                <a:lnTo>
                  <a:pt x="271" y="337"/>
                </a:lnTo>
                <a:lnTo>
                  <a:pt x="260" y="34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7" name="Freeform 57"/>
          <p:cNvSpPr/>
          <p:nvPr/>
        </p:nvSpPr>
        <p:spPr>
          <a:xfrm>
            <a:off x="6905625" y="1473200"/>
            <a:ext cx="152400" cy="519113"/>
          </a:xfrm>
          <a:custGeom>
            <a:avLst/>
            <a:gdLst/>
            <a:ahLst/>
            <a:cxnLst>
              <a:cxn ang="0">
                <a:pos x="138372" y="89700"/>
              </a:cxn>
              <a:cxn ang="0">
                <a:pos x="138372" y="103695"/>
              </a:cxn>
              <a:cxn ang="0">
                <a:pos x="131995" y="124689"/>
              </a:cxn>
              <a:cxn ang="0">
                <a:pos x="131995" y="138048"/>
              </a:cxn>
              <a:cxn ang="0">
                <a:pos x="131995" y="166040"/>
              </a:cxn>
              <a:cxn ang="0">
                <a:pos x="131995" y="186397"/>
              </a:cxn>
              <a:cxn ang="0">
                <a:pos x="124981" y="214389"/>
              </a:cxn>
              <a:cxn ang="0">
                <a:pos x="124981" y="242380"/>
              </a:cxn>
              <a:cxn ang="0">
                <a:pos x="124981" y="276733"/>
              </a:cxn>
              <a:cxn ang="0">
                <a:pos x="124981" y="297727"/>
              </a:cxn>
              <a:cxn ang="0">
                <a:pos x="124981" y="318084"/>
              </a:cxn>
              <a:cxn ang="0">
                <a:pos x="124981" y="346075"/>
              </a:cxn>
              <a:cxn ang="0">
                <a:pos x="124981" y="373431"/>
              </a:cxn>
              <a:cxn ang="0">
                <a:pos x="124981" y="408420"/>
              </a:cxn>
              <a:cxn ang="0">
                <a:pos x="124981" y="442773"/>
              </a:cxn>
              <a:cxn ang="0">
                <a:pos x="124981" y="477762"/>
              </a:cxn>
              <a:cxn ang="0">
                <a:pos x="124981" y="519113"/>
              </a:cxn>
              <a:cxn ang="0">
                <a:pos x="48462" y="519113"/>
              </a:cxn>
              <a:cxn ang="0">
                <a:pos x="48462" y="477762"/>
              </a:cxn>
              <a:cxn ang="0">
                <a:pos x="48462" y="442773"/>
              </a:cxn>
              <a:cxn ang="0">
                <a:pos x="48462" y="408420"/>
              </a:cxn>
              <a:cxn ang="0">
                <a:pos x="48462" y="373431"/>
              </a:cxn>
              <a:cxn ang="0">
                <a:pos x="48462" y="339077"/>
              </a:cxn>
              <a:cxn ang="0">
                <a:pos x="48462" y="311086"/>
              </a:cxn>
              <a:cxn ang="0">
                <a:pos x="48462" y="276733"/>
              </a:cxn>
              <a:cxn ang="0">
                <a:pos x="48462" y="255739"/>
              </a:cxn>
              <a:cxn ang="0">
                <a:pos x="48462" y="228384"/>
              </a:cxn>
              <a:cxn ang="0">
                <a:pos x="48462" y="207391"/>
              </a:cxn>
              <a:cxn ang="0">
                <a:pos x="48462" y="186397"/>
              </a:cxn>
              <a:cxn ang="0">
                <a:pos x="48462" y="173038"/>
              </a:cxn>
              <a:cxn ang="0">
                <a:pos x="48462" y="159042"/>
              </a:cxn>
              <a:cxn ang="0">
                <a:pos x="41448" y="145046"/>
              </a:cxn>
              <a:cxn ang="0">
                <a:pos x="41448" y="131051"/>
              </a:cxn>
              <a:cxn ang="0">
                <a:pos x="41448" y="124689"/>
              </a:cxn>
              <a:cxn ang="0">
                <a:pos x="34433" y="96698"/>
              </a:cxn>
              <a:cxn ang="0">
                <a:pos x="27419" y="75704"/>
              </a:cxn>
              <a:cxn ang="0">
                <a:pos x="21043" y="55347"/>
              </a:cxn>
              <a:cxn ang="0">
                <a:pos x="14028" y="41351"/>
              </a:cxn>
              <a:cxn ang="0">
                <a:pos x="7014" y="34353"/>
              </a:cxn>
              <a:cxn ang="0">
                <a:pos x="0" y="27355"/>
              </a:cxn>
              <a:cxn ang="0">
                <a:pos x="0" y="13360"/>
              </a:cxn>
              <a:cxn ang="0">
                <a:pos x="0" y="0"/>
              </a:cxn>
              <a:cxn ang="0">
                <a:pos x="7014" y="0"/>
              </a:cxn>
              <a:cxn ang="0">
                <a:pos x="14028" y="0"/>
              </a:cxn>
              <a:cxn ang="0">
                <a:pos x="21043" y="0"/>
              </a:cxn>
              <a:cxn ang="0">
                <a:pos x="34433" y="0"/>
              </a:cxn>
              <a:cxn ang="0">
                <a:pos x="41448" y="0"/>
              </a:cxn>
              <a:cxn ang="0">
                <a:pos x="55476" y="0"/>
              </a:cxn>
              <a:cxn ang="0">
                <a:pos x="69505" y="0"/>
              </a:cxn>
              <a:cxn ang="0">
                <a:pos x="82895" y="6998"/>
              </a:cxn>
              <a:cxn ang="0">
                <a:pos x="96924" y="6998"/>
              </a:cxn>
              <a:cxn ang="0">
                <a:pos x="110952" y="13360"/>
              </a:cxn>
              <a:cxn ang="0">
                <a:pos x="124981" y="20357"/>
              </a:cxn>
              <a:cxn ang="0">
                <a:pos x="131995" y="20357"/>
              </a:cxn>
              <a:cxn ang="0">
                <a:pos x="138372" y="27355"/>
              </a:cxn>
              <a:cxn ang="0">
                <a:pos x="145386" y="27355"/>
              </a:cxn>
              <a:cxn ang="0">
                <a:pos x="145386" y="34353"/>
              </a:cxn>
              <a:cxn ang="0">
                <a:pos x="152400" y="41351"/>
              </a:cxn>
              <a:cxn ang="0">
                <a:pos x="152400" y="55347"/>
              </a:cxn>
              <a:cxn ang="0">
                <a:pos x="145386" y="68706"/>
              </a:cxn>
              <a:cxn ang="0">
                <a:pos x="138372" y="89700"/>
              </a:cxn>
            </a:cxnLst>
            <a:pathLst>
              <a:path w="239" h="816">
                <a:moveTo>
                  <a:pt x="217" y="141"/>
                </a:moveTo>
                <a:lnTo>
                  <a:pt x="217" y="163"/>
                </a:lnTo>
                <a:lnTo>
                  <a:pt x="207" y="196"/>
                </a:lnTo>
                <a:lnTo>
                  <a:pt x="207" y="217"/>
                </a:lnTo>
                <a:lnTo>
                  <a:pt x="207" y="261"/>
                </a:lnTo>
                <a:lnTo>
                  <a:pt x="207" y="293"/>
                </a:lnTo>
                <a:lnTo>
                  <a:pt x="196" y="337"/>
                </a:lnTo>
                <a:lnTo>
                  <a:pt x="196" y="381"/>
                </a:lnTo>
                <a:lnTo>
                  <a:pt x="196" y="435"/>
                </a:lnTo>
                <a:lnTo>
                  <a:pt x="196" y="468"/>
                </a:lnTo>
                <a:lnTo>
                  <a:pt x="196" y="500"/>
                </a:lnTo>
                <a:lnTo>
                  <a:pt x="196" y="544"/>
                </a:lnTo>
                <a:lnTo>
                  <a:pt x="196" y="587"/>
                </a:lnTo>
                <a:lnTo>
                  <a:pt x="196" y="642"/>
                </a:lnTo>
                <a:lnTo>
                  <a:pt x="196" y="696"/>
                </a:lnTo>
                <a:lnTo>
                  <a:pt x="196" y="751"/>
                </a:lnTo>
                <a:lnTo>
                  <a:pt x="196" y="816"/>
                </a:lnTo>
                <a:lnTo>
                  <a:pt x="76" y="816"/>
                </a:lnTo>
                <a:lnTo>
                  <a:pt x="76" y="751"/>
                </a:lnTo>
                <a:lnTo>
                  <a:pt x="76" y="696"/>
                </a:lnTo>
                <a:lnTo>
                  <a:pt x="76" y="642"/>
                </a:lnTo>
                <a:lnTo>
                  <a:pt x="76" y="587"/>
                </a:lnTo>
                <a:lnTo>
                  <a:pt x="76" y="533"/>
                </a:lnTo>
                <a:lnTo>
                  <a:pt x="76" y="489"/>
                </a:lnTo>
                <a:lnTo>
                  <a:pt x="76" y="435"/>
                </a:lnTo>
                <a:lnTo>
                  <a:pt x="76" y="402"/>
                </a:lnTo>
                <a:lnTo>
                  <a:pt x="76" y="359"/>
                </a:lnTo>
                <a:lnTo>
                  <a:pt x="76" y="326"/>
                </a:lnTo>
                <a:lnTo>
                  <a:pt x="76" y="293"/>
                </a:lnTo>
                <a:lnTo>
                  <a:pt x="76" y="272"/>
                </a:lnTo>
                <a:lnTo>
                  <a:pt x="76" y="250"/>
                </a:lnTo>
                <a:lnTo>
                  <a:pt x="65" y="228"/>
                </a:lnTo>
                <a:lnTo>
                  <a:pt x="65" y="206"/>
                </a:lnTo>
                <a:lnTo>
                  <a:pt x="65" y="196"/>
                </a:lnTo>
                <a:lnTo>
                  <a:pt x="54" y="152"/>
                </a:lnTo>
                <a:lnTo>
                  <a:pt x="43" y="119"/>
                </a:lnTo>
                <a:lnTo>
                  <a:pt x="33" y="87"/>
                </a:lnTo>
                <a:lnTo>
                  <a:pt x="22" y="65"/>
                </a:lnTo>
                <a:lnTo>
                  <a:pt x="11" y="54"/>
                </a:lnTo>
                <a:lnTo>
                  <a:pt x="0" y="43"/>
                </a:lnTo>
                <a:lnTo>
                  <a:pt x="0" y="21"/>
                </a:lnTo>
                <a:lnTo>
                  <a:pt x="0" y="0"/>
                </a:lnTo>
                <a:lnTo>
                  <a:pt x="11" y="0"/>
                </a:lnTo>
                <a:lnTo>
                  <a:pt x="22" y="0"/>
                </a:lnTo>
                <a:lnTo>
                  <a:pt x="33" y="0"/>
                </a:lnTo>
                <a:lnTo>
                  <a:pt x="54" y="0"/>
                </a:lnTo>
                <a:lnTo>
                  <a:pt x="65" y="0"/>
                </a:lnTo>
                <a:lnTo>
                  <a:pt x="87" y="0"/>
                </a:lnTo>
                <a:lnTo>
                  <a:pt x="109" y="0"/>
                </a:lnTo>
                <a:lnTo>
                  <a:pt x="130" y="11"/>
                </a:lnTo>
                <a:lnTo>
                  <a:pt x="152" y="11"/>
                </a:lnTo>
                <a:lnTo>
                  <a:pt x="174" y="21"/>
                </a:lnTo>
                <a:lnTo>
                  <a:pt x="196" y="32"/>
                </a:lnTo>
                <a:lnTo>
                  <a:pt x="207" y="32"/>
                </a:lnTo>
                <a:lnTo>
                  <a:pt x="217" y="43"/>
                </a:lnTo>
                <a:lnTo>
                  <a:pt x="228" y="43"/>
                </a:lnTo>
                <a:lnTo>
                  <a:pt x="228" y="54"/>
                </a:lnTo>
                <a:lnTo>
                  <a:pt x="239" y="65"/>
                </a:lnTo>
                <a:lnTo>
                  <a:pt x="239" y="87"/>
                </a:lnTo>
                <a:lnTo>
                  <a:pt x="228" y="108"/>
                </a:lnTo>
                <a:lnTo>
                  <a:pt x="217" y="14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87" name="Freeform 47"/>
          <p:cNvSpPr/>
          <p:nvPr/>
        </p:nvSpPr>
        <p:spPr>
          <a:xfrm>
            <a:off x="6126163" y="1341438"/>
            <a:ext cx="552450" cy="1506537"/>
          </a:xfrm>
          <a:custGeom>
            <a:avLst/>
            <a:gdLst/>
            <a:ahLst/>
            <a:cxnLst>
              <a:cxn ang="0">
                <a:pos x="83185" y="1451280"/>
              </a:cxn>
              <a:cxn ang="0">
                <a:pos x="48895" y="1479226"/>
              </a:cxn>
              <a:cxn ang="0">
                <a:pos x="20955" y="1499551"/>
              </a:cxn>
              <a:cxn ang="0">
                <a:pos x="6985" y="1506537"/>
              </a:cxn>
              <a:cxn ang="0">
                <a:pos x="6985" y="1492564"/>
              </a:cxn>
              <a:cxn ang="0">
                <a:pos x="13970" y="1465253"/>
              </a:cxn>
              <a:cxn ang="0">
                <a:pos x="41910" y="1437307"/>
              </a:cxn>
              <a:cxn ang="0">
                <a:pos x="76200" y="1389037"/>
              </a:cxn>
              <a:cxn ang="0">
                <a:pos x="159385" y="1264551"/>
              </a:cxn>
              <a:cxn ang="0">
                <a:pos x="220980" y="1168011"/>
              </a:cxn>
              <a:cxn ang="0">
                <a:pos x="262890" y="1091795"/>
              </a:cxn>
              <a:cxn ang="0">
                <a:pos x="304165" y="1009227"/>
              </a:cxn>
              <a:cxn ang="0">
                <a:pos x="338455" y="912052"/>
              </a:cxn>
              <a:cxn ang="0">
                <a:pos x="366395" y="808525"/>
              </a:cxn>
              <a:cxn ang="0">
                <a:pos x="407670" y="642755"/>
              </a:cxn>
              <a:cxn ang="0">
                <a:pos x="434975" y="497310"/>
              </a:cxn>
              <a:cxn ang="0">
                <a:pos x="448945" y="407756"/>
              </a:cxn>
              <a:cxn ang="0">
                <a:pos x="455930" y="317567"/>
              </a:cxn>
              <a:cxn ang="0">
                <a:pos x="455930" y="248972"/>
              </a:cxn>
              <a:cxn ang="0">
                <a:pos x="455930" y="186729"/>
              </a:cxn>
              <a:cxn ang="0">
                <a:pos x="455930" y="131473"/>
              </a:cxn>
              <a:cxn ang="0">
                <a:pos x="448945" y="89554"/>
              </a:cxn>
              <a:cxn ang="0">
                <a:pos x="441960" y="55257"/>
              </a:cxn>
              <a:cxn ang="0">
                <a:pos x="441960" y="34297"/>
              </a:cxn>
              <a:cxn ang="0">
                <a:pos x="434975" y="13973"/>
              </a:cxn>
              <a:cxn ang="0">
                <a:pos x="448945" y="0"/>
              </a:cxn>
              <a:cxn ang="0">
                <a:pos x="462915" y="0"/>
              </a:cxn>
              <a:cxn ang="0">
                <a:pos x="490220" y="13973"/>
              </a:cxn>
              <a:cxn ang="0">
                <a:pos x="552450" y="27311"/>
              </a:cxn>
              <a:cxn ang="0">
                <a:pos x="545465" y="172756"/>
              </a:cxn>
              <a:cxn ang="0">
                <a:pos x="545465" y="317567"/>
              </a:cxn>
              <a:cxn ang="0">
                <a:pos x="525145" y="476985"/>
              </a:cxn>
              <a:cxn ang="0">
                <a:pos x="497205" y="642755"/>
              </a:cxn>
              <a:cxn ang="0">
                <a:pos x="462915" y="815512"/>
              </a:cxn>
              <a:cxn ang="0">
                <a:pos x="407670" y="967309"/>
              </a:cxn>
              <a:cxn ang="0">
                <a:pos x="379730" y="1050511"/>
              </a:cxn>
              <a:cxn ang="0">
                <a:pos x="304165" y="1181984"/>
              </a:cxn>
              <a:cxn ang="0">
                <a:pos x="248920" y="1271538"/>
              </a:cxn>
              <a:cxn ang="0">
                <a:pos x="193675" y="1347754"/>
              </a:cxn>
              <a:cxn ang="0">
                <a:pos x="104140" y="1437307"/>
              </a:cxn>
            </a:cxnLst>
            <a:pathLst>
              <a:path w="870" h="2372">
                <a:moveTo>
                  <a:pt x="164" y="2263"/>
                </a:moveTo>
                <a:lnTo>
                  <a:pt x="131" y="2285"/>
                </a:lnTo>
                <a:lnTo>
                  <a:pt x="98" y="2318"/>
                </a:lnTo>
                <a:lnTo>
                  <a:pt x="77" y="2329"/>
                </a:lnTo>
                <a:lnTo>
                  <a:pt x="55" y="2350"/>
                </a:lnTo>
                <a:lnTo>
                  <a:pt x="33" y="2361"/>
                </a:lnTo>
                <a:lnTo>
                  <a:pt x="22" y="2361"/>
                </a:lnTo>
                <a:lnTo>
                  <a:pt x="11" y="2372"/>
                </a:lnTo>
                <a:lnTo>
                  <a:pt x="0" y="2361"/>
                </a:lnTo>
                <a:lnTo>
                  <a:pt x="11" y="2350"/>
                </a:lnTo>
                <a:lnTo>
                  <a:pt x="11" y="2329"/>
                </a:lnTo>
                <a:lnTo>
                  <a:pt x="22" y="2307"/>
                </a:lnTo>
                <a:lnTo>
                  <a:pt x="44" y="2285"/>
                </a:lnTo>
                <a:lnTo>
                  <a:pt x="66" y="2263"/>
                </a:lnTo>
                <a:lnTo>
                  <a:pt x="87" y="2220"/>
                </a:lnTo>
                <a:lnTo>
                  <a:pt x="120" y="2187"/>
                </a:lnTo>
                <a:lnTo>
                  <a:pt x="185" y="2089"/>
                </a:lnTo>
                <a:lnTo>
                  <a:pt x="251" y="1991"/>
                </a:lnTo>
                <a:lnTo>
                  <a:pt x="316" y="1893"/>
                </a:lnTo>
                <a:lnTo>
                  <a:pt x="348" y="1839"/>
                </a:lnTo>
                <a:lnTo>
                  <a:pt x="381" y="1785"/>
                </a:lnTo>
                <a:lnTo>
                  <a:pt x="414" y="1719"/>
                </a:lnTo>
                <a:lnTo>
                  <a:pt x="446" y="1654"/>
                </a:lnTo>
                <a:lnTo>
                  <a:pt x="479" y="1589"/>
                </a:lnTo>
                <a:lnTo>
                  <a:pt x="501" y="1513"/>
                </a:lnTo>
                <a:lnTo>
                  <a:pt x="533" y="1436"/>
                </a:lnTo>
                <a:lnTo>
                  <a:pt x="555" y="1349"/>
                </a:lnTo>
                <a:lnTo>
                  <a:pt x="577" y="1273"/>
                </a:lnTo>
                <a:lnTo>
                  <a:pt x="598" y="1175"/>
                </a:lnTo>
                <a:lnTo>
                  <a:pt x="642" y="1012"/>
                </a:lnTo>
                <a:lnTo>
                  <a:pt x="675" y="860"/>
                </a:lnTo>
                <a:lnTo>
                  <a:pt x="685" y="783"/>
                </a:lnTo>
                <a:lnTo>
                  <a:pt x="696" y="707"/>
                </a:lnTo>
                <a:lnTo>
                  <a:pt x="707" y="642"/>
                </a:lnTo>
                <a:lnTo>
                  <a:pt x="707" y="566"/>
                </a:lnTo>
                <a:lnTo>
                  <a:pt x="718" y="500"/>
                </a:lnTo>
                <a:lnTo>
                  <a:pt x="718" y="446"/>
                </a:lnTo>
                <a:lnTo>
                  <a:pt x="718" y="392"/>
                </a:lnTo>
                <a:lnTo>
                  <a:pt x="718" y="337"/>
                </a:lnTo>
                <a:lnTo>
                  <a:pt x="718" y="294"/>
                </a:lnTo>
                <a:lnTo>
                  <a:pt x="718" y="250"/>
                </a:lnTo>
                <a:lnTo>
                  <a:pt x="718" y="207"/>
                </a:lnTo>
                <a:lnTo>
                  <a:pt x="707" y="174"/>
                </a:lnTo>
                <a:lnTo>
                  <a:pt x="707" y="141"/>
                </a:lnTo>
                <a:lnTo>
                  <a:pt x="707" y="120"/>
                </a:lnTo>
                <a:lnTo>
                  <a:pt x="696" y="87"/>
                </a:lnTo>
                <a:lnTo>
                  <a:pt x="696" y="65"/>
                </a:lnTo>
                <a:lnTo>
                  <a:pt x="696" y="54"/>
                </a:lnTo>
                <a:lnTo>
                  <a:pt x="685" y="33"/>
                </a:lnTo>
                <a:lnTo>
                  <a:pt x="685" y="22"/>
                </a:lnTo>
                <a:lnTo>
                  <a:pt x="696" y="11"/>
                </a:lnTo>
                <a:lnTo>
                  <a:pt x="707" y="0"/>
                </a:lnTo>
                <a:lnTo>
                  <a:pt x="718" y="0"/>
                </a:lnTo>
                <a:lnTo>
                  <a:pt x="729" y="0"/>
                </a:lnTo>
                <a:lnTo>
                  <a:pt x="740" y="11"/>
                </a:lnTo>
                <a:lnTo>
                  <a:pt x="772" y="22"/>
                </a:lnTo>
                <a:lnTo>
                  <a:pt x="805" y="22"/>
                </a:lnTo>
                <a:lnTo>
                  <a:pt x="870" y="43"/>
                </a:lnTo>
                <a:lnTo>
                  <a:pt x="870" y="152"/>
                </a:lnTo>
                <a:lnTo>
                  <a:pt x="859" y="272"/>
                </a:lnTo>
                <a:lnTo>
                  <a:pt x="859" y="381"/>
                </a:lnTo>
                <a:lnTo>
                  <a:pt x="859" y="500"/>
                </a:lnTo>
                <a:lnTo>
                  <a:pt x="848" y="620"/>
                </a:lnTo>
                <a:lnTo>
                  <a:pt x="827" y="751"/>
                </a:lnTo>
                <a:lnTo>
                  <a:pt x="816" y="881"/>
                </a:lnTo>
                <a:lnTo>
                  <a:pt x="783" y="1012"/>
                </a:lnTo>
                <a:lnTo>
                  <a:pt x="762" y="1143"/>
                </a:lnTo>
                <a:lnTo>
                  <a:pt x="729" y="1284"/>
                </a:lnTo>
                <a:lnTo>
                  <a:pt x="685" y="1404"/>
                </a:lnTo>
                <a:lnTo>
                  <a:pt x="642" y="1523"/>
                </a:lnTo>
                <a:lnTo>
                  <a:pt x="620" y="1589"/>
                </a:lnTo>
                <a:lnTo>
                  <a:pt x="598" y="1654"/>
                </a:lnTo>
                <a:lnTo>
                  <a:pt x="544" y="1763"/>
                </a:lnTo>
                <a:lnTo>
                  <a:pt x="479" y="1861"/>
                </a:lnTo>
                <a:lnTo>
                  <a:pt x="424" y="1959"/>
                </a:lnTo>
                <a:lnTo>
                  <a:pt x="392" y="2002"/>
                </a:lnTo>
                <a:lnTo>
                  <a:pt x="370" y="2046"/>
                </a:lnTo>
                <a:lnTo>
                  <a:pt x="305" y="2122"/>
                </a:lnTo>
                <a:lnTo>
                  <a:pt x="229" y="2198"/>
                </a:lnTo>
                <a:lnTo>
                  <a:pt x="164" y="226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0" name="Freeform 50"/>
          <p:cNvSpPr/>
          <p:nvPr/>
        </p:nvSpPr>
        <p:spPr>
          <a:xfrm>
            <a:off x="6637338" y="1893888"/>
            <a:ext cx="766762" cy="187325"/>
          </a:xfrm>
          <a:custGeom>
            <a:avLst/>
            <a:gdLst/>
            <a:ahLst/>
            <a:cxnLst>
              <a:cxn ang="0">
                <a:pos x="6988" y="138901"/>
              </a:cxn>
              <a:cxn ang="0">
                <a:pos x="20964" y="131892"/>
              </a:cxn>
              <a:cxn ang="0">
                <a:pos x="41292" y="124883"/>
              </a:cxn>
              <a:cxn ang="0">
                <a:pos x="55268" y="117875"/>
              </a:cxn>
              <a:cxn ang="0">
                <a:pos x="76232" y="117875"/>
              </a:cxn>
              <a:cxn ang="0">
                <a:pos x="96560" y="117875"/>
              </a:cxn>
              <a:cxn ang="0">
                <a:pos x="131499" y="111503"/>
              </a:cxn>
              <a:cxn ang="0">
                <a:pos x="165804" y="104494"/>
              </a:cxn>
              <a:cxn ang="0">
                <a:pos x="207096" y="90477"/>
              </a:cxn>
              <a:cxn ang="0">
                <a:pos x="262363" y="83468"/>
              </a:cxn>
              <a:cxn ang="0">
                <a:pos x="317631" y="69450"/>
              </a:cxn>
              <a:cxn ang="0">
                <a:pos x="379887" y="56070"/>
              </a:cxn>
              <a:cxn ang="0">
                <a:pos x="435155" y="42053"/>
              </a:cxn>
              <a:cxn ang="0">
                <a:pos x="483435" y="28035"/>
              </a:cxn>
              <a:cxn ang="0">
                <a:pos x="524727" y="21026"/>
              </a:cxn>
              <a:cxn ang="0">
                <a:pos x="566019" y="14018"/>
              </a:cxn>
              <a:cxn ang="0">
                <a:pos x="593971" y="7009"/>
              </a:cxn>
              <a:cxn ang="0">
                <a:pos x="621287" y="0"/>
              </a:cxn>
              <a:cxn ang="0">
                <a:pos x="642251" y="0"/>
              </a:cxn>
              <a:cxn ang="0">
                <a:pos x="670202" y="0"/>
              </a:cxn>
              <a:cxn ang="0">
                <a:pos x="711494" y="14018"/>
              </a:cxn>
              <a:cxn ang="0">
                <a:pos x="738810" y="35044"/>
              </a:cxn>
              <a:cxn ang="0">
                <a:pos x="759774" y="56070"/>
              </a:cxn>
              <a:cxn ang="0">
                <a:pos x="766762" y="69450"/>
              </a:cxn>
              <a:cxn ang="0">
                <a:pos x="766762" y="83468"/>
              </a:cxn>
              <a:cxn ang="0">
                <a:pos x="752786" y="90477"/>
              </a:cxn>
              <a:cxn ang="0">
                <a:pos x="738810" y="97485"/>
              </a:cxn>
              <a:cxn ang="0">
                <a:pos x="718482" y="97485"/>
              </a:cxn>
              <a:cxn ang="0">
                <a:pos x="690530" y="97485"/>
              </a:cxn>
              <a:cxn ang="0">
                <a:pos x="649238" y="97485"/>
              </a:cxn>
              <a:cxn ang="0">
                <a:pos x="593971" y="104494"/>
              </a:cxn>
              <a:cxn ang="0">
                <a:pos x="538703" y="104494"/>
              </a:cxn>
              <a:cxn ang="0">
                <a:pos x="469459" y="117875"/>
              </a:cxn>
              <a:cxn ang="0">
                <a:pos x="400851" y="124883"/>
              </a:cxn>
              <a:cxn ang="0">
                <a:pos x="331607" y="138901"/>
              </a:cxn>
              <a:cxn ang="0">
                <a:pos x="269351" y="152918"/>
              </a:cxn>
              <a:cxn ang="0">
                <a:pos x="214084" y="159927"/>
              </a:cxn>
              <a:cxn ang="0">
                <a:pos x="172791" y="173945"/>
              </a:cxn>
              <a:cxn ang="0">
                <a:pos x="131499" y="180316"/>
              </a:cxn>
              <a:cxn ang="0">
                <a:pos x="103548" y="187325"/>
              </a:cxn>
              <a:cxn ang="0">
                <a:pos x="82584" y="187325"/>
              </a:cxn>
              <a:cxn ang="0">
                <a:pos x="55268" y="187325"/>
              </a:cxn>
              <a:cxn ang="0">
                <a:pos x="34304" y="166936"/>
              </a:cxn>
              <a:cxn ang="0">
                <a:pos x="6988" y="152918"/>
              </a:cxn>
            </a:cxnLst>
            <a:pathLst>
              <a:path w="1207" h="294">
                <a:moveTo>
                  <a:pt x="0" y="229"/>
                </a:moveTo>
                <a:lnTo>
                  <a:pt x="11" y="218"/>
                </a:lnTo>
                <a:lnTo>
                  <a:pt x="22" y="207"/>
                </a:lnTo>
                <a:lnTo>
                  <a:pt x="33" y="207"/>
                </a:lnTo>
                <a:lnTo>
                  <a:pt x="43" y="196"/>
                </a:lnTo>
                <a:lnTo>
                  <a:pt x="65" y="196"/>
                </a:lnTo>
                <a:lnTo>
                  <a:pt x="87" y="196"/>
                </a:lnTo>
                <a:lnTo>
                  <a:pt x="87" y="185"/>
                </a:lnTo>
                <a:lnTo>
                  <a:pt x="109" y="185"/>
                </a:lnTo>
                <a:lnTo>
                  <a:pt x="120" y="185"/>
                </a:lnTo>
                <a:lnTo>
                  <a:pt x="141" y="185"/>
                </a:lnTo>
                <a:lnTo>
                  <a:pt x="152" y="185"/>
                </a:lnTo>
                <a:lnTo>
                  <a:pt x="174" y="175"/>
                </a:lnTo>
                <a:lnTo>
                  <a:pt x="207" y="175"/>
                </a:lnTo>
                <a:lnTo>
                  <a:pt x="228" y="164"/>
                </a:lnTo>
                <a:lnTo>
                  <a:pt x="261" y="164"/>
                </a:lnTo>
                <a:lnTo>
                  <a:pt x="294" y="153"/>
                </a:lnTo>
                <a:lnTo>
                  <a:pt x="326" y="142"/>
                </a:lnTo>
                <a:lnTo>
                  <a:pt x="370" y="131"/>
                </a:lnTo>
                <a:lnTo>
                  <a:pt x="413" y="131"/>
                </a:lnTo>
                <a:lnTo>
                  <a:pt x="446" y="120"/>
                </a:lnTo>
                <a:lnTo>
                  <a:pt x="500" y="109"/>
                </a:lnTo>
                <a:lnTo>
                  <a:pt x="544" y="98"/>
                </a:lnTo>
                <a:lnTo>
                  <a:pt x="598" y="88"/>
                </a:lnTo>
                <a:lnTo>
                  <a:pt x="641" y="77"/>
                </a:lnTo>
                <a:lnTo>
                  <a:pt x="685" y="66"/>
                </a:lnTo>
                <a:lnTo>
                  <a:pt x="718" y="55"/>
                </a:lnTo>
                <a:lnTo>
                  <a:pt x="761" y="44"/>
                </a:lnTo>
                <a:lnTo>
                  <a:pt x="794" y="33"/>
                </a:lnTo>
                <a:lnTo>
                  <a:pt x="826" y="33"/>
                </a:lnTo>
                <a:lnTo>
                  <a:pt x="859" y="22"/>
                </a:lnTo>
                <a:lnTo>
                  <a:pt x="891" y="22"/>
                </a:lnTo>
                <a:lnTo>
                  <a:pt x="913" y="11"/>
                </a:lnTo>
                <a:lnTo>
                  <a:pt x="935" y="11"/>
                </a:lnTo>
                <a:lnTo>
                  <a:pt x="957" y="0"/>
                </a:lnTo>
                <a:lnTo>
                  <a:pt x="978" y="0"/>
                </a:lnTo>
                <a:lnTo>
                  <a:pt x="989" y="0"/>
                </a:lnTo>
                <a:lnTo>
                  <a:pt x="1011" y="0"/>
                </a:lnTo>
                <a:lnTo>
                  <a:pt x="1022" y="0"/>
                </a:lnTo>
                <a:lnTo>
                  <a:pt x="1055" y="0"/>
                </a:lnTo>
                <a:lnTo>
                  <a:pt x="1098" y="11"/>
                </a:lnTo>
                <a:lnTo>
                  <a:pt x="1120" y="22"/>
                </a:lnTo>
                <a:lnTo>
                  <a:pt x="1152" y="44"/>
                </a:lnTo>
                <a:lnTo>
                  <a:pt x="1163" y="55"/>
                </a:lnTo>
                <a:lnTo>
                  <a:pt x="1174" y="66"/>
                </a:lnTo>
                <a:lnTo>
                  <a:pt x="1196" y="88"/>
                </a:lnTo>
                <a:lnTo>
                  <a:pt x="1207" y="98"/>
                </a:lnTo>
                <a:lnTo>
                  <a:pt x="1207" y="109"/>
                </a:lnTo>
                <a:lnTo>
                  <a:pt x="1207" y="120"/>
                </a:lnTo>
                <a:lnTo>
                  <a:pt x="1207" y="131"/>
                </a:lnTo>
                <a:lnTo>
                  <a:pt x="1196" y="142"/>
                </a:lnTo>
                <a:lnTo>
                  <a:pt x="1185" y="142"/>
                </a:lnTo>
                <a:lnTo>
                  <a:pt x="1185" y="153"/>
                </a:lnTo>
                <a:lnTo>
                  <a:pt x="1163" y="153"/>
                </a:lnTo>
                <a:lnTo>
                  <a:pt x="1152" y="153"/>
                </a:lnTo>
                <a:lnTo>
                  <a:pt x="1131" y="153"/>
                </a:lnTo>
                <a:lnTo>
                  <a:pt x="1109" y="153"/>
                </a:lnTo>
                <a:lnTo>
                  <a:pt x="1087" y="153"/>
                </a:lnTo>
                <a:lnTo>
                  <a:pt x="1055" y="153"/>
                </a:lnTo>
                <a:lnTo>
                  <a:pt x="1022" y="153"/>
                </a:lnTo>
                <a:lnTo>
                  <a:pt x="978" y="153"/>
                </a:lnTo>
                <a:lnTo>
                  <a:pt x="935" y="164"/>
                </a:lnTo>
                <a:lnTo>
                  <a:pt x="891" y="164"/>
                </a:lnTo>
                <a:lnTo>
                  <a:pt x="848" y="164"/>
                </a:lnTo>
                <a:lnTo>
                  <a:pt x="794" y="175"/>
                </a:lnTo>
                <a:lnTo>
                  <a:pt x="739" y="185"/>
                </a:lnTo>
                <a:lnTo>
                  <a:pt x="685" y="196"/>
                </a:lnTo>
                <a:lnTo>
                  <a:pt x="631" y="196"/>
                </a:lnTo>
                <a:lnTo>
                  <a:pt x="576" y="207"/>
                </a:lnTo>
                <a:lnTo>
                  <a:pt x="522" y="218"/>
                </a:lnTo>
                <a:lnTo>
                  <a:pt x="467" y="229"/>
                </a:lnTo>
                <a:lnTo>
                  <a:pt x="424" y="240"/>
                </a:lnTo>
                <a:lnTo>
                  <a:pt x="380" y="240"/>
                </a:lnTo>
                <a:lnTo>
                  <a:pt x="337" y="251"/>
                </a:lnTo>
                <a:lnTo>
                  <a:pt x="304" y="262"/>
                </a:lnTo>
                <a:lnTo>
                  <a:pt x="272" y="273"/>
                </a:lnTo>
                <a:lnTo>
                  <a:pt x="239" y="283"/>
                </a:lnTo>
                <a:lnTo>
                  <a:pt x="207" y="283"/>
                </a:lnTo>
                <a:lnTo>
                  <a:pt x="185" y="294"/>
                </a:lnTo>
                <a:lnTo>
                  <a:pt x="163" y="294"/>
                </a:lnTo>
                <a:lnTo>
                  <a:pt x="141" y="294"/>
                </a:lnTo>
                <a:lnTo>
                  <a:pt x="130" y="294"/>
                </a:lnTo>
                <a:lnTo>
                  <a:pt x="109" y="294"/>
                </a:lnTo>
                <a:lnTo>
                  <a:pt x="87" y="294"/>
                </a:lnTo>
                <a:lnTo>
                  <a:pt x="76" y="283"/>
                </a:lnTo>
                <a:lnTo>
                  <a:pt x="54" y="262"/>
                </a:lnTo>
                <a:lnTo>
                  <a:pt x="33" y="251"/>
                </a:lnTo>
                <a:lnTo>
                  <a:pt x="11" y="240"/>
                </a:lnTo>
                <a:lnTo>
                  <a:pt x="0" y="22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1" name="Freeform 51"/>
          <p:cNvSpPr/>
          <p:nvPr/>
        </p:nvSpPr>
        <p:spPr>
          <a:xfrm>
            <a:off x="6899275" y="2019300"/>
            <a:ext cx="131763" cy="560388"/>
          </a:xfrm>
          <a:custGeom>
            <a:avLst/>
            <a:gdLst/>
            <a:ahLst/>
            <a:cxnLst>
              <a:cxn ang="0">
                <a:pos x="124761" y="110553"/>
              </a:cxn>
              <a:cxn ang="0">
                <a:pos x="124761" y="131520"/>
              </a:cxn>
              <a:cxn ang="0">
                <a:pos x="117759" y="152487"/>
              </a:cxn>
              <a:cxn ang="0">
                <a:pos x="117759" y="166464"/>
              </a:cxn>
              <a:cxn ang="0">
                <a:pos x="117759" y="179807"/>
              </a:cxn>
              <a:cxn ang="0">
                <a:pos x="117759" y="200774"/>
              </a:cxn>
              <a:cxn ang="0">
                <a:pos x="117759" y="214752"/>
              </a:cxn>
              <a:cxn ang="0">
                <a:pos x="117759" y="242072"/>
              </a:cxn>
              <a:cxn ang="0">
                <a:pos x="117759" y="270028"/>
              </a:cxn>
              <a:cxn ang="0">
                <a:pos x="110757" y="304338"/>
              </a:cxn>
              <a:cxn ang="0">
                <a:pos x="110757" y="345636"/>
              </a:cxn>
              <a:cxn ang="0">
                <a:pos x="110757" y="387570"/>
              </a:cxn>
              <a:cxn ang="0">
                <a:pos x="110757" y="442846"/>
              </a:cxn>
              <a:cxn ang="0">
                <a:pos x="110757" y="498123"/>
              </a:cxn>
              <a:cxn ang="0">
                <a:pos x="110757" y="560388"/>
              </a:cxn>
              <a:cxn ang="0">
                <a:pos x="34373" y="560388"/>
              </a:cxn>
              <a:cxn ang="0">
                <a:pos x="34373" y="505112"/>
              </a:cxn>
              <a:cxn ang="0">
                <a:pos x="34373" y="449835"/>
              </a:cxn>
              <a:cxn ang="0">
                <a:pos x="34373" y="394559"/>
              </a:cxn>
              <a:cxn ang="0">
                <a:pos x="34373" y="352625"/>
              </a:cxn>
              <a:cxn ang="0">
                <a:pos x="28008" y="304338"/>
              </a:cxn>
              <a:cxn ang="0">
                <a:pos x="28008" y="263039"/>
              </a:cxn>
              <a:cxn ang="0">
                <a:pos x="28008" y="221741"/>
              </a:cxn>
              <a:cxn ang="0">
                <a:pos x="28008" y="186796"/>
              </a:cxn>
              <a:cxn ang="0">
                <a:pos x="21006" y="152487"/>
              </a:cxn>
              <a:cxn ang="0">
                <a:pos x="21006" y="124531"/>
              </a:cxn>
              <a:cxn ang="0">
                <a:pos x="14004" y="97210"/>
              </a:cxn>
              <a:cxn ang="0">
                <a:pos x="14004" y="69254"/>
              </a:cxn>
              <a:cxn ang="0">
                <a:pos x="14004" y="48923"/>
              </a:cxn>
              <a:cxn ang="0">
                <a:pos x="7002" y="27956"/>
              </a:cxn>
              <a:cxn ang="0">
                <a:pos x="7002" y="13978"/>
              </a:cxn>
              <a:cxn ang="0">
                <a:pos x="0" y="0"/>
              </a:cxn>
              <a:cxn ang="0">
                <a:pos x="28008" y="6989"/>
              </a:cxn>
              <a:cxn ang="0">
                <a:pos x="55379" y="13978"/>
              </a:cxn>
              <a:cxn ang="0">
                <a:pos x="76384" y="20967"/>
              </a:cxn>
              <a:cxn ang="0">
                <a:pos x="96754" y="27956"/>
              </a:cxn>
              <a:cxn ang="0">
                <a:pos x="110757" y="34945"/>
              </a:cxn>
              <a:cxn ang="0">
                <a:pos x="124761" y="41934"/>
              </a:cxn>
              <a:cxn ang="0">
                <a:pos x="131763" y="48923"/>
              </a:cxn>
              <a:cxn ang="0">
                <a:pos x="131763" y="55276"/>
              </a:cxn>
              <a:cxn ang="0">
                <a:pos x="131763" y="83232"/>
              </a:cxn>
              <a:cxn ang="0">
                <a:pos x="131763" y="97210"/>
              </a:cxn>
              <a:cxn ang="0">
                <a:pos x="124761" y="110553"/>
              </a:cxn>
            </a:cxnLst>
            <a:pathLst>
              <a:path w="207" h="882">
                <a:moveTo>
                  <a:pt x="196" y="174"/>
                </a:moveTo>
                <a:lnTo>
                  <a:pt x="196" y="207"/>
                </a:lnTo>
                <a:lnTo>
                  <a:pt x="185" y="240"/>
                </a:lnTo>
                <a:lnTo>
                  <a:pt x="185" y="262"/>
                </a:lnTo>
                <a:lnTo>
                  <a:pt x="185" y="283"/>
                </a:lnTo>
                <a:lnTo>
                  <a:pt x="185" y="316"/>
                </a:lnTo>
                <a:lnTo>
                  <a:pt x="185" y="338"/>
                </a:lnTo>
                <a:lnTo>
                  <a:pt x="185" y="381"/>
                </a:lnTo>
                <a:lnTo>
                  <a:pt x="185" y="425"/>
                </a:lnTo>
                <a:lnTo>
                  <a:pt x="174" y="479"/>
                </a:lnTo>
                <a:lnTo>
                  <a:pt x="174" y="544"/>
                </a:lnTo>
                <a:lnTo>
                  <a:pt x="174" y="610"/>
                </a:lnTo>
                <a:lnTo>
                  <a:pt x="174" y="697"/>
                </a:lnTo>
                <a:lnTo>
                  <a:pt x="174" y="784"/>
                </a:lnTo>
                <a:lnTo>
                  <a:pt x="174" y="882"/>
                </a:lnTo>
                <a:lnTo>
                  <a:pt x="54" y="882"/>
                </a:lnTo>
                <a:lnTo>
                  <a:pt x="54" y="795"/>
                </a:lnTo>
                <a:lnTo>
                  <a:pt x="54" y="708"/>
                </a:lnTo>
                <a:lnTo>
                  <a:pt x="54" y="621"/>
                </a:lnTo>
                <a:lnTo>
                  <a:pt x="54" y="555"/>
                </a:lnTo>
                <a:lnTo>
                  <a:pt x="44" y="479"/>
                </a:lnTo>
                <a:lnTo>
                  <a:pt x="44" y="414"/>
                </a:lnTo>
                <a:lnTo>
                  <a:pt x="44" y="349"/>
                </a:lnTo>
                <a:lnTo>
                  <a:pt x="44" y="294"/>
                </a:lnTo>
                <a:lnTo>
                  <a:pt x="33" y="240"/>
                </a:lnTo>
                <a:lnTo>
                  <a:pt x="33" y="196"/>
                </a:lnTo>
                <a:lnTo>
                  <a:pt x="22" y="153"/>
                </a:lnTo>
                <a:lnTo>
                  <a:pt x="22" y="109"/>
                </a:lnTo>
                <a:lnTo>
                  <a:pt x="22" y="77"/>
                </a:lnTo>
                <a:lnTo>
                  <a:pt x="11" y="44"/>
                </a:lnTo>
                <a:lnTo>
                  <a:pt x="11" y="22"/>
                </a:lnTo>
                <a:lnTo>
                  <a:pt x="0" y="0"/>
                </a:lnTo>
                <a:lnTo>
                  <a:pt x="44" y="11"/>
                </a:lnTo>
                <a:lnTo>
                  <a:pt x="87" y="22"/>
                </a:lnTo>
                <a:lnTo>
                  <a:pt x="120" y="33"/>
                </a:lnTo>
                <a:lnTo>
                  <a:pt x="152" y="44"/>
                </a:lnTo>
                <a:lnTo>
                  <a:pt x="174" y="55"/>
                </a:lnTo>
                <a:lnTo>
                  <a:pt x="196" y="66"/>
                </a:lnTo>
                <a:lnTo>
                  <a:pt x="207" y="77"/>
                </a:lnTo>
                <a:lnTo>
                  <a:pt x="207" y="87"/>
                </a:lnTo>
                <a:lnTo>
                  <a:pt x="207" y="131"/>
                </a:lnTo>
                <a:lnTo>
                  <a:pt x="207" y="153"/>
                </a:lnTo>
                <a:lnTo>
                  <a:pt x="196" y="17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3" name="Freeform 53"/>
          <p:cNvSpPr/>
          <p:nvPr/>
        </p:nvSpPr>
        <p:spPr>
          <a:xfrm>
            <a:off x="6526213" y="2503488"/>
            <a:ext cx="973137" cy="179387"/>
          </a:xfrm>
          <a:custGeom>
            <a:avLst/>
            <a:gdLst/>
            <a:ahLst/>
            <a:cxnLst>
              <a:cxn ang="0">
                <a:pos x="165681" y="165442"/>
              </a:cxn>
              <a:cxn ang="0">
                <a:pos x="131402" y="172414"/>
              </a:cxn>
              <a:cxn ang="0">
                <a:pos x="103471" y="179387"/>
              </a:cxn>
              <a:cxn ang="0">
                <a:pos x="83158" y="179387"/>
              </a:cxn>
              <a:cxn ang="0">
                <a:pos x="69192" y="179387"/>
              </a:cxn>
              <a:cxn ang="0">
                <a:pos x="41262" y="165442"/>
              </a:cxn>
              <a:cxn ang="0">
                <a:pos x="27931" y="152130"/>
              </a:cxn>
              <a:cxn ang="0">
                <a:pos x="6983" y="124240"/>
              </a:cxn>
              <a:cxn ang="0">
                <a:pos x="0" y="103322"/>
              </a:cxn>
              <a:cxn ang="0">
                <a:pos x="13965" y="96349"/>
              </a:cxn>
              <a:cxn ang="0">
                <a:pos x="27931" y="96349"/>
              </a:cxn>
              <a:cxn ang="0">
                <a:pos x="41262" y="96349"/>
              </a:cxn>
              <a:cxn ang="0">
                <a:pos x="69192" y="96349"/>
              </a:cxn>
              <a:cxn ang="0">
                <a:pos x="103471" y="90010"/>
              </a:cxn>
              <a:cxn ang="0">
                <a:pos x="144733" y="90010"/>
              </a:cxn>
              <a:cxn ang="0">
                <a:pos x="206942" y="76065"/>
              </a:cxn>
              <a:cxn ang="0">
                <a:pos x="290100" y="69093"/>
              </a:cxn>
              <a:cxn ang="0">
                <a:pos x="393571" y="48175"/>
              </a:cxn>
              <a:cxn ang="0">
                <a:pos x="511008" y="27891"/>
              </a:cxn>
              <a:cxn ang="0">
                <a:pos x="607496" y="13945"/>
              </a:cxn>
              <a:cxn ang="0">
                <a:pos x="697002" y="6973"/>
              </a:cxn>
              <a:cxn ang="0">
                <a:pos x="759212" y="0"/>
              </a:cxn>
              <a:cxn ang="0">
                <a:pos x="807456" y="0"/>
              </a:cxn>
              <a:cxn ang="0">
                <a:pos x="848718" y="0"/>
              </a:cxn>
              <a:cxn ang="0">
                <a:pos x="896962" y="13945"/>
              </a:cxn>
              <a:cxn ang="0">
                <a:pos x="924893" y="27891"/>
              </a:cxn>
              <a:cxn ang="0">
                <a:pos x="959172" y="55147"/>
              </a:cxn>
              <a:cxn ang="0">
                <a:pos x="973137" y="76065"/>
              </a:cxn>
              <a:cxn ang="0">
                <a:pos x="966154" y="96349"/>
              </a:cxn>
              <a:cxn ang="0">
                <a:pos x="945206" y="103322"/>
              </a:cxn>
              <a:cxn ang="0">
                <a:pos x="924893" y="110294"/>
              </a:cxn>
              <a:cxn ang="0">
                <a:pos x="903945" y="110294"/>
              </a:cxn>
              <a:cxn ang="0">
                <a:pos x="869666" y="110294"/>
              </a:cxn>
              <a:cxn ang="0">
                <a:pos x="828404" y="103322"/>
              </a:cxn>
              <a:cxn ang="0">
                <a:pos x="724933" y="96349"/>
              </a:cxn>
              <a:cxn ang="0">
                <a:pos x="614479" y="96349"/>
              </a:cxn>
              <a:cxn ang="0">
                <a:pos x="504025" y="110294"/>
              </a:cxn>
              <a:cxn ang="0">
                <a:pos x="400554" y="124240"/>
              </a:cxn>
              <a:cxn ang="0">
                <a:pos x="297083" y="138185"/>
              </a:cxn>
              <a:cxn ang="0">
                <a:pos x="192977" y="158469"/>
              </a:cxn>
            </a:cxnLst>
            <a:pathLst>
              <a:path w="1533" h="283">
                <a:moveTo>
                  <a:pt x="304" y="250"/>
                </a:moveTo>
                <a:lnTo>
                  <a:pt x="261" y="261"/>
                </a:lnTo>
                <a:lnTo>
                  <a:pt x="228" y="261"/>
                </a:lnTo>
                <a:lnTo>
                  <a:pt x="207" y="272"/>
                </a:lnTo>
                <a:lnTo>
                  <a:pt x="174" y="283"/>
                </a:lnTo>
                <a:lnTo>
                  <a:pt x="163" y="283"/>
                </a:lnTo>
                <a:lnTo>
                  <a:pt x="141" y="283"/>
                </a:lnTo>
                <a:lnTo>
                  <a:pt x="131" y="283"/>
                </a:lnTo>
                <a:lnTo>
                  <a:pt x="120" y="283"/>
                </a:lnTo>
                <a:lnTo>
                  <a:pt x="109" y="283"/>
                </a:lnTo>
                <a:lnTo>
                  <a:pt x="87" y="272"/>
                </a:lnTo>
                <a:lnTo>
                  <a:pt x="65" y="261"/>
                </a:lnTo>
                <a:lnTo>
                  <a:pt x="54" y="250"/>
                </a:lnTo>
                <a:lnTo>
                  <a:pt x="44" y="240"/>
                </a:lnTo>
                <a:lnTo>
                  <a:pt x="22" y="218"/>
                </a:lnTo>
                <a:lnTo>
                  <a:pt x="11" y="196"/>
                </a:lnTo>
                <a:lnTo>
                  <a:pt x="0" y="174"/>
                </a:lnTo>
                <a:lnTo>
                  <a:pt x="0" y="163"/>
                </a:lnTo>
                <a:lnTo>
                  <a:pt x="11" y="152"/>
                </a:lnTo>
                <a:lnTo>
                  <a:pt x="22" y="152"/>
                </a:lnTo>
                <a:lnTo>
                  <a:pt x="33" y="152"/>
                </a:lnTo>
                <a:lnTo>
                  <a:pt x="44" y="152"/>
                </a:lnTo>
                <a:lnTo>
                  <a:pt x="54" y="152"/>
                </a:lnTo>
                <a:lnTo>
                  <a:pt x="65" y="152"/>
                </a:lnTo>
                <a:lnTo>
                  <a:pt x="87" y="152"/>
                </a:lnTo>
                <a:lnTo>
                  <a:pt x="109" y="152"/>
                </a:lnTo>
                <a:lnTo>
                  <a:pt x="131" y="152"/>
                </a:lnTo>
                <a:lnTo>
                  <a:pt x="163" y="142"/>
                </a:lnTo>
                <a:lnTo>
                  <a:pt x="185" y="142"/>
                </a:lnTo>
                <a:lnTo>
                  <a:pt x="228" y="142"/>
                </a:lnTo>
                <a:lnTo>
                  <a:pt x="272" y="131"/>
                </a:lnTo>
                <a:lnTo>
                  <a:pt x="326" y="120"/>
                </a:lnTo>
                <a:lnTo>
                  <a:pt x="391" y="120"/>
                </a:lnTo>
                <a:lnTo>
                  <a:pt x="457" y="109"/>
                </a:lnTo>
                <a:lnTo>
                  <a:pt x="533" y="87"/>
                </a:lnTo>
                <a:lnTo>
                  <a:pt x="620" y="76"/>
                </a:lnTo>
                <a:lnTo>
                  <a:pt x="707" y="55"/>
                </a:lnTo>
                <a:lnTo>
                  <a:pt x="805" y="44"/>
                </a:lnTo>
                <a:lnTo>
                  <a:pt x="881" y="33"/>
                </a:lnTo>
                <a:lnTo>
                  <a:pt x="957" y="22"/>
                </a:lnTo>
                <a:lnTo>
                  <a:pt x="1033" y="11"/>
                </a:lnTo>
                <a:lnTo>
                  <a:pt x="1098" y="11"/>
                </a:lnTo>
                <a:lnTo>
                  <a:pt x="1152" y="0"/>
                </a:lnTo>
                <a:lnTo>
                  <a:pt x="1196" y="0"/>
                </a:lnTo>
                <a:lnTo>
                  <a:pt x="1239" y="0"/>
                </a:lnTo>
                <a:lnTo>
                  <a:pt x="1272" y="0"/>
                </a:lnTo>
                <a:lnTo>
                  <a:pt x="1305" y="0"/>
                </a:lnTo>
                <a:lnTo>
                  <a:pt x="1337" y="0"/>
                </a:lnTo>
                <a:lnTo>
                  <a:pt x="1359" y="11"/>
                </a:lnTo>
                <a:lnTo>
                  <a:pt x="1413" y="22"/>
                </a:lnTo>
                <a:lnTo>
                  <a:pt x="1435" y="33"/>
                </a:lnTo>
                <a:lnTo>
                  <a:pt x="1457" y="44"/>
                </a:lnTo>
                <a:lnTo>
                  <a:pt x="1489" y="76"/>
                </a:lnTo>
                <a:lnTo>
                  <a:pt x="1511" y="87"/>
                </a:lnTo>
                <a:lnTo>
                  <a:pt x="1522" y="109"/>
                </a:lnTo>
                <a:lnTo>
                  <a:pt x="1533" y="120"/>
                </a:lnTo>
                <a:lnTo>
                  <a:pt x="1533" y="131"/>
                </a:lnTo>
                <a:lnTo>
                  <a:pt x="1522" y="152"/>
                </a:lnTo>
                <a:lnTo>
                  <a:pt x="1511" y="152"/>
                </a:lnTo>
                <a:lnTo>
                  <a:pt x="1489" y="163"/>
                </a:lnTo>
                <a:lnTo>
                  <a:pt x="1479" y="174"/>
                </a:lnTo>
                <a:lnTo>
                  <a:pt x="1457" y="174"/>
                </a:lnTo>
                <a:lnTo>
                  <a:pt x="1446" y="174"/>
                </a:lnTo>
                <a:lnTo>
                  <a:pt x="1424" y="174"/>
                </a:lnTo>
                <a:lnTo>
                  <a:pt x="1402" y="174"/>
                </a:lnTo>
                <a:lnTo>
                  <a:pt x="1370" y="174"/>
                </a:lnTo>
                <a:lnTo>
                  <a:pt x="1337" y="174"/>
                </a:lnTo>
                <a:lnTo>
                  <a:pt x="1305" y="163"/>
                </a:lnTo>
                <a:lnTo>
                  <a:pt x="1229" y="163"/>
                </a:lnTo>
                <a:lnTo>
                  <a:pt x="1142" y="152"/>
                </a:lnTo>
                <a:lnTo>
                  <a:pt x="1065" y="152"/>
                </a:lnTo>
                <a:lnTo>
                  <a:pt x="968" y="152"/>
                </a:lnTo>
                <a:lnTo>
                  <a:pt x="881" y="163"/>
                </a:lnTo>
                <a:lnTo>
                  <a:pt x="794" y="174"/>
                </a:lnTo>
                <a:lnTo>
                  <a:pt x="707" y="185"/>
                </a:lnTo>
                <a:lnTo>
                  <a:pt x="631" y="196"/>
                </a:lnTo>
                <a:lnTo>
                  <a:pt x="544" y="207"/>
                </a:lnTo>
                <a:lnTo>
                  <a:pt x="468" y="218"/>
                </a:lnTo>
                <a:lnTo>
                  <a:pt x="381" y="229"/>
                </a:lnTo>
                <a:lnTo>
                  <a:pt x="304" y="25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" name="矩形 4"/>
          <p:cNvSpPr/>
          <p:nvPr/>
        </p:nvSpPr>
        <p:spPr>
          <a:xfrm>
            <a:off x="2149475" y="1433513"/>
            <a:ext cx="1203325" cy="1322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涯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62200" y="755650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yá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863" y="3117850"/>
            <a:ext cx="785495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天涯海角 无边无涯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863" y="3817938"/>
            <a:ext cx="84312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即使走到天涯海角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我也忘不了故乡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6524" name="组合 2"/>
          <p:cNvGrpSpPr/>
          <p:nvPr/>
        </p:nvGrpSpPr>
        <p:grpSpPr>
          <a:xfrm>
            <a:off x="107950" y="-20637"/>
            <a:ext cx="2749550" cy="792162"/>
            <a:chOff x="730521" y="1200116"/>
            <a:chExt cx="2694806" cy="666750"/>
          </a:xfrm>
        </p:grpSpPr>
        <p:sp>
          <p:nvSpPr>
            <p:cNvPr id="19" name="圆角矩形 22"/>
            <p:cNvSpPr/>
            <p:nvPr/>
          </p:nvSpPr>
          <p:spPr>
            <a:xfrm>
              <a:off x="1547365" y="1337742"/>
              <a:ext cx="1877962" cy="448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DDBE9"/>
                </a:gs>
                <a:gs pos="100000">
                  <a:schemeClr val="bg1"/>
                </a:gs>
              </a:gsLst>
            </a:gradFill>
            <a:ln>
              <a:solidFill>
                <a:srgbClr val="8FCEE4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06526" name="图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0521" y="1200116"/>
              <a:ext cx="1087277" cy="6667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6527" name="文本框 16"/>
            <p:cNvSpPr txBox="1"/>
            <p:nvPr/>
          </p:nvSpPr>
          <p:spPr>
            <a:xfrm>
              <a:off x="1805799" y="1314062"/>
              <a:ext cx="1549511" cy="49219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我会写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  <p:bldP spid="3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52488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57" name="Rectangle 24"/>
          <p:cNvSpPr/>
          <p:nvPr/>
        </p:nvSpPr>
        <p:spPr>
          <a:xfrm>
            <a:off x="6015038" y="1155700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p>
            <a:pPr algn="just"/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40316" name="Freeform 28"/>
          <p:cNvSpPr/>
          <p:nvPr/>
        </p:nvSpPr>
        <p:spPr>
          <a:xfrm>
            <a:off x="6029325" y="1601788"/>
            <a:ext cx="193675" cy="358775"/>
          </a:xfrm>
          <a:custGeom>
            <a:avLst/>
            <a:gdLst/>
            <a:ahLst/>
            <a:cxnLst>
              <a:cxn ang="0">
                <a:pos x="138430" y="0"/>
              </a:cxn>
              <a:cxn ang="0">
                <a:pos x="158750" y="28039"/>
              </a:cxn>
              <a:cxn ang="0">
                <a:pos x="172720" y="48431"/>
              </a:cxn>
              <a:cxn ang="0">
                <a:pos x="186690" y="75833"/>
              </a:cxn>
              <a:cxn ang="0">
                <a:pos x="193675" y="96863"/>
              </a:cxn>
              <a:cxn ang="0">
                <a:pos x="186690" y="124265"/>
              </a:cxn>
              <a:cxn ang="0">
                <a:pos x="186690" y="151667"/>
              </a:cxn>
              <a:cxn ang="0">
                <a:pos x="172720" y="179706"/>
              </a:cxn>
              <a:cxn ang="0">
                <a:pos x="165735" y="214118"/>
              </a:cxn>
              <a:cxn ang="0">
                <a:pos x="144780" y="248530"/>
              </a:cxn>
              <a:cxn ang="0">
                <a:pos x="131445" y="275932"/>
              </a:cxn>
              <a:cxn ang="0">
                <a:pos x="110490" y="303334"/>
              </a:cxn>
              <a:cxn ang="0">
                <a:pos x="96520" y="324363"/>
              </a:cxn>
              <a:cxn ang="0">
                <a:pos x="76200" y="337746"/>
              </a:cxn>
              <a:cxn ang="0">
                <a:pos x="62230" y="344755"/>
              </a:cxn>
              <a:cxn ang="0">
                <a:pos x="48260" y="351765"/>
              </a:cxn>
              <a:cxn ang="0">
                <a:pos x="41275" y="358775"/>
              </a:cxn>
              <a:cxn ang="0">
                <a:pos x="34290" y="351765"/>
              </a:cxn>
              <a:cxn ang="0">
                <a:pos x="27305" y="344755"/>
              </a:cxn>
              <a:cxn ang="0">
                <a:pos x="20955" y="331373"/>
              </a:cxn>
              <a:cxn ang="0">
                <a:pos x="13970" y="317353"/>
              </a:cxn>
              <a:cxn ang="0">
                <a:pos x="6985" y="296961"/>
              </a:cxn>
              <a:cxn ang="0">
                <a:pos x="0" y="275932"/>
              </a:cxn>
              <a:cxn ang="0">
                <a:pos x="0" y="261912"/>
              </a:cxn>
              <a:cxn ang="0">
                <a:pos x="0" y="248530"/>
              </a:cxn>
              <a:cxn ang="0">
                <a:pos x="0" y="241520"/>
              </a:cxn>
              <a:cxn ang="0">
                <a:pos x="6985" y="234510"/>
              </a:cxn>
              <a:cxn ang="0">
                <a:pos x="20955" y="221128"/>
              </a:cxn>
              <a:cxn ang="0">
                <a:pos x="41275" y="200098"/>
              </a:cxn>
              <a:cxn ang="0">
                <a:pos x="48260" y="193088"/>
              </a:cxn>
              <a:cxn ang="0">
                <a:pos x="62230" y="179706"/>
              </a:cxn>
              <a:cxn ang="0">
                <a:pos x="69215" y="158677"/>
              </a:cxn>
              <a:cxn ang="0">
                <a:pos x="83185" y="138285"/>
              </a:cxn>
              <a:cxn ang="0">
                <a:pos x="96520" y="110245"/>
              </a:cxn>
              <a:cxn ang="0">
                <a:pos x="110490" y="75833"/>
              </a:cxn>
              <a:cxn ang="0">
                <a:pos x="124460" y="41422"/>
              </a:cxn>
              <a:cxn ang="0">
                <a:pos x="138430" y="0"/>
              </a:cxn>
            </a:cxnLst>
            <a:pathLst>
              <a:path w="305" h="563">
                <a:moveTo>
                  <a:pt x="218" y="0"/>
                </a:moveTo>
                <a:lnTo>
                  <a:pt x="250" y="44"/>
                </a:lnTo>
                <a:lnTo>
                  <a:pt x="272" y="76"/>
                </a:lnTo>
                <a:lnTo>
                  <a:pt x="294" y="119"/>
                </a:lnTo>
                <a:lnTo>
                  <a:pt x="305" y="152"/>
                </a:lnTo>
                <a:lnTo>
                  <a:pt x="294" y="195"/>
                </a:lnTo>
                <a:lnTo>
                  <a:pt x="294" y="238"/>
                </a:lnTo>
                <a:lnTo>
                  <a:pt x="272" y="282"/>
                </a:lnTo>
                <a:lnTo>
                  <a:pt x="261" y="336"/>
                </a:lnTo>
                <a:lnTo>
                  <a:pt x="228" y="390"/>
                </a:lnTo>
                <a:lnTo>
                  <a:pt x="207" y="433"/>
                </a:lnTo>
                <a:lnTo>
                  <a:pt x="174" y="476"/>
                </a:lnTo>
                <a:lnTo>
                  <a:pt x="152" y="509"/>
                </a:lnTo>
                <a:lnTo>
                  <a:pt x="120" y="530"/>
                </a:lnTo>
                <a:lnTo>
                  <a:pt x="98" y="541"/>
                </a:lnTo>
                <a:lnTo>
                  <a:pt x="76" y="552"/>
                </a:lnTo>
                <a:lnTo>
                  <a:pt x="65" y="563"/>
                </a:lnTo>
                <a:lnTo>
                  <a:pt x="54" y="552"/>
                </a:lnTo>
                <a:lnTo>
                  <a:pt x="43" y="541"/>
                </a:lnTo>
                <a:lnTo>
                  <a:pt x="33" y="520"/>
                </a:lnTo>
                <a:lnTo>
                  <a:pt x="22" y="498"/>
                </a:lnTo>
                <a:lnTo>
                  <a:pt x="11" y="466"/>
                </a:lnTo>
                <a:lnTo>
                  <a:pt x="0" y="433"/>
                </a:lnTo>
                <a:lnTo>
                  <a:pt x="0" y="411"/>
                </a:lnTo>
                <a:lnTo>
                  <a:pt x="0" y="390"/>
                </a:lnTo>
                <a:lnTo>
                  <a:pt x="0" y="379"/>
                </a:lnTo>
                <a:lnTo>
                  <a:pt x="11" y="368"/>
                </a:lnTo>
                <a:lnTo>
                  <a:pt x="33" y="347"/>
                </a:lnTo>
                <a:lnTo>
                  <a:pt x="65" y="314"/>
                </a:lnTo>
                <a:lnTo>
                  <a:pt x="76" y="303"/>
                </a:lnTo>
                <a:lnTo>
                  <a:pt x="98" y="282"/>
                </a:lnTo>
                <a:lnTo>
                  <a:pt x="109" y="249"/>
                </a:lnTo>
                <a:lnTo>
                  <a:pt x="131" y="217"/>
                </a:lnTo>
                <a:lnTo>
                  <a:pt x="152" y="173"/>
                </a:lnTo>
                <a:lnTo>
                  <a:pt x="174" y="119"/>
                </a:lnTo>
                <a:lnTo>
                  <a:pt x="196" y="65"/>
                </a:lnTo>
                <a:lnTo>
                  <a:pt x="218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17" name="Freeform 29"/>
          <p:cNvSpPr/>
          <p:nvPr/>
        </p:nvSpPr>
        <p:spPr>
          <a:xfrm>
            <a:off x="6167438" y="1547813"/>
            <a:ext cx="1325562" cy="268287"/>
          </a:xfrm>
          <a:custGeom>
            <a:avLst/>
            <a:gdLst/>
            <a:ahLst/>
            <a:cxnLst>
              <a:cxn ang="0">
                <a:pos x="1312237" y="151309"/>
              </a:cxn>
              <a:cxn ang="0">
                <a:pos x="1325562" y="164660"/>
              </a:cxn>
              <a:cxn ang="0">
                <a:pos x="1319217" y="171653"/>
              </a:cxn>
              <a:cxn ang="0">
                <a:pos x="1312237" y="178646"/>
              </a:cxn>
              <a:cxn ang="0">
                <a:pos x="1291297" y="185639"/>
              </a:cxn>
              <a:cxn ang="0">
                <a:pos x="1263377" y="185639"/>
              </a:cxn>
              <a:cxn ang="0">
                <a:pos x="1187866" y="199626"/>
              </a:cxn>
              <a:cxn ang="0">
                <a:pos x="1111721" y="226963"/>
              </a:cxn>
              <a:cxn ang="0">
                <a:pos x="1070475" y="247307"/>
              </a:cxn>
              <a:cxn ang="0">
                <a:pos x="1042555" y="261294"/>
              </a:cxn>
              <a:cxn ang="0">
                <a:pos x="1028596" y="268287"/>
              </a:cxn>
              <a:cxn ang="0">
                <a:pos x="1022250" y="261294"/>
              </a:cxn>
              <a:cxn ang="0">
                <a:pos x="1022250" y="247307"/>
              </a:cxn>
              <a:cxn ang="0">
                <a:pos x="1035575" y="226963"/>
              </a:cxn>
              <a:cxn ang="0">
                <a:pos x="1049535" y="199626"/>
              </a:cxn>
              <a:cxn ang="0">
                <a:pos x="1077455" y="158302"/>
              </a:cxn>
              <a:cxn ang="0">
                <a:pos x="1090781" y="130329"/>
              </a:cxn>
              <a:cxn ang="0">
                <a:pos x="1090781" y="116978"/>
              </a:cxn>
              <a:cxn ang="0">
                <a:pos x="1083801" y="102992"/>
              </a:cxn>
              <a:cxn ang="0">
                <a:pos x="1070475" y="95998"/>
              </a:cxn>
              <a:cxn ang="0">
                <a:pos x="1049535" y="89005"/>
              </a:cxn>
              <a:cxn ang="0">
                <a:pos x="1022250" y="89005"/>
              </a:cxn>
              <a:cxn ang="0">
                <a:pos x="994330" y="89005"/>
              </a:cxn>
              <a:cxn ang="0">
                <a:pos x="960065" y="89005"/>
              </a:cxn>
              <a:cxn ang="0">
                <a:pos x="925165" y="89005"/>
              </a:cxn>
              <a:cxn ang="0">
                <a:pos x="876940" y="95998"/>
              </a:cxn>
              <a:cxn ang="0">
                <a:pos x="814754" y="102992"/>
              </a:cxn>
              <a:cxn ang="0">
                <a:pos x="745589" y="102992"/>
              </a:cxn>
              <a:cxn ang="0">
                <a:pos x="669444" y="109985"/>
              </a:cxn>
              <a:cxn ang="0">
                <a:pos x="579973" y="116978"/>
              </a:cxn>
              <a:cxn ang="0">
                <a:pos x="483522" y="130329"/>
              </a:cxn>
              <a:cxn ang="0">
                <a:pos x="393417" y="137322"/>
              </a:cxn>
              <a:cxn ang="0">
                <a:pos x="310292" y="144316"/>
              </a:cxn>
              <a:cxn ang="0">
                <a:pos x="234781" y="151309"/>
              </a:cxn>
              <a:cxn ang="0">
                <a:pos x="172596" y="158302"/>
              </a:cxn>
              <a:cxn ang="0">
                <a:pos x="117391" y="158302"/>
              </a:cxn>
              <a:cxn ang="0">
                <a:pos x="62185" y="164660"/>
              </a:cxn>
              <a:cxn ang="0">
                <a:pos x="20305" y="164660"/>
              </a:cxn>
              <a:cxn ang="0">
                <a:pos x="0" y="109985"/>
              </a:cxn>
              <a:cxn ang="0">
                <a:pos x="227801" y="95998"/>
              </a:cxn>
              <a:cxn ang="0">
                <a:pos x="434663" y="75654"/>
              </a:cxn>
              <a:cxn ang="0">
                <a:pos x="628198" y="54675"/>
              </a:cxn>
              <a:cxn ang="0">
                <a:pos x="842674" y="34331"/>
              </a:cxn>
              <a:cxn ang="0">
                <a:pos x="897879" y="27337"/>
              </a:cxn>
              <a:cxn ang="0">
                <a:pos x="939125" y="27337"/>
              </a:cxn>
              <a:cxn ang="0">
                <a:pos x="980370" y="20344"/>
              </a:cxn>
              <a:cxn ang="0">
                <a:pos x="1008290" y="20344"/>
              </a:cxn>
              <a:cxn ang="0">
                <a:pos x="1035575" y="13351"/>
              </a:cxn>
              <a:cxn ang="0">
                <a:pos x="1056515" y="13351"/>
              </a:cxn>
              <a:cxn ang="0">
                <a:pos x="1070475" y="6993"/>
              </a:cxn>
              <a:cxn ang="0">
                <a:pos x="1083801" y="6993"/>
              </a:cxn>
              <a:cxn ang="0">
                <a:pos x="1104741" y="0"/>
              </a:cxn>
              <a:cxn ang="0">
                <a:pos x="1132661" y="0"/>
              </a:cxn>
              <a:cxn ang="0">
                <a:pos x="1145986" y="0"/>
              </a:cxn>
              <a:cxn ang="0">
                <a:pos x="1166926" y="13351"/>
              </a:cxn>
              <a:cxn ang="0">
                <a:pos x="1194846" y="27337"/>
              </a:cxn>
              <a:cxn ang="0">
                <a:pos x="1222131" y="54675"/>
              </a:cxn>
              <a:cxn ang="0">
                <a:pos x="1257031" y="75654"/>
              </a:cxn>
              <a:cxn ang="0">
                <a:pos x="1277337" y="95998"/>
              </a:cxn>
              <a:cxn ang="0">
                <a:pos x="1298277" y="116978"/>
              </a:cxn>
              <a:cxn ang="0">
                <a:pos x="1305257" y="130329"/>
              </a:cxn>
            </a:cxnLst>
            <a:pathLst>
              <a:path w="2089" h="422">
                <a:moveTo>
                  <a:pt x="2057" y="205"/>
                </a:moveTo>
                <a:lnTo>
                  <a:pt x="2068" y="238"/>
                </a:lnTo>
                <a:lnTo>
                  <a:pt x="2079" y="249"/>
                </a:lnTo>
                <a:lnTo>
                  <a:pt x="2089" y="259"/>
                </a:lnTo>
                <a:lnTo>
                  <a:pt x="2089" y="270"/>
                </a:lnTo>
                <a:lnTo>
                  <a:pt x="2079" y="270"/>
                </a:lnTo>
                <a:lnTo>
                  <a:pt x="2079" y="281"/>
                </a:lnTo>
                <a:lnTo>
                  <a:pt x="2068" y="281"/>
                </a:lnTo>
                <a:lnTo>
                  <a:pt x="2046" y="292"/>
                </a:lnTo>
                <a:lnTo>
                  <a:pt x="2035" y="292"/>
                </a:lnTo>
                <a:lnTo>
                  <a:pt x="2013" y="292"/>
                </a:lnTo>
                <a:lnTo>
                  <a:pt x="1991" y="292"/>
                </a:lnTo>
                <a:lnTo>
                  <a:pt x="1937" y="292"/>
                </a:lnTo>
                <a:lnTo>
                  <a:pt x="1872" y="314"/>
                </a:lnTo>
                <a:lnTo>
                  <a:pt x="1817" y="324"/>
                </a:lnTo>
                <a:lnTo>
                  <a:pt x="1752" y="357"/>
                </a:lnTo>
                <a:lnTo>
                  <a:pt x="1719" y="378"/>
                </a:lnTo>
                <a:lnTo>
                  <a:pt x="1687" y="389"/>
                </a:lnTo>
                <a:lnTo>
                  <a:pt x="1665" y="400"/>
                </a:lnTo>
                <a:lnTo>
                  <a:pt x="1643" y="411"/>
                </a:lnTo>
                <a:lnTo>
                  <a:pt x="1632" y="411"/>
                </a:lnTo>
                <a:lnTo>
                  <a:pt x="1621" y="422"/>
                </a:lnTo>
                <a:lnTo>
                  <a:pt x="1611" y="422"/>
                </a:lnTo>
                <a:lnTo>
                  <a:pt x="1611" y="411"/>
                </a:lnTo>
                <a:lnTo>
                  <a:pt x="1611" y="400"/>
                </a:lnTo>
                <a:lnTo>
                  <a:pt x="1611" y="389"/>
                </a:lnTo>
                <a:lnTo>
                  <a:pt x="1621" y="378"/>
                </a:lnTo>
                <a:lnTo>
                  <a:pt x="1632" y="357"/>
                </a:lnTo>
                <a:lnTo>
                  <a:pt x="1643" y="335"/>
                </a:lnTo>
                <a:lnTo>
                  <a:pt x="1654" y="314"/>
                </a:lnTo>
                <a:lnTo>
                  <a:pt x="1665" y="292"/>
                </a:lnTo>
                <a:lnTo>
                  <a:pt x="1698" y="249"/>
                </a:lnTo>
                <a:lnTo>
                  <a:pt x="1708" y="216"/>
                </a:lnTo>
                <a:lnTo>
                  <a:pt x="1719" y="205"/>
                </a:lnTo>
                <a:lnTo>
                  <a:pt x="1719" y="195"/>
                </a:lnTo>
                <a:lnTo>
                  <a:pt x="1719" y="184"/>
                </a:lnTo>
                <a:lnTo>
                  <a:pt x="1719" y="173"/>
                </a:lnTo>
                <a:lnTo>
                  <a:pt x="1708" y="162"/>
                </a:lnTo>
                <a:lnTo>
                  <a:pt x="1698" y="162"/>
                </a:lnTo>
                <a:lnTo>
                  <a:pt x="1687" y="151"/>
                </a:lnTo>
                <a:lnTo>
                  <a:pt x="1676" y="151"/>
                </a:lnTo>
                <a:lnTo>
                  <a:pt x="1654" y="140"/>
                </a:lnTo>
                <a:lnTo>
                  <a:pt x="1632" y="140"/>
                </a:lnTo>
                <a:lnTo>
                  <a:pt x="1611" y="140"/>
                </a:lnTo>
                <a:lnTo>
                  <a:pt x="1578" y="140"/>
                </a:lnTo>
                <a:lnTo>
                  <a:pt x="1567" y="140"/>
                </a:lnTo>
                <a:lnTo>
                  <a:pt x="1545" y="140"/>
                </a:lnTo>
                <a:lnTo>
                  <a:pt x="1513" y="140"/>
                </a:lnTo>
                <a:lnTo>
                  <a:pt x="1491" y="140"/>
                </a:lnTo>
                <a:lnTo>
                  <a:pt x="1458" y="140"/>
                </a:lnTo>
                <a:lnTo>
                  <a:pt x="1415" y="151"/>
                </a:lnTo>
                <a:lnTo>
                  <a:pt x="1382" y="151"/>
                </a:lnTo>
                <a:lnTo>
                  <a:pt x="1338" y="151"/>
                </a:lnTo>
                <a:lnTo>
                  <a:pt x="1284" y="162"/>
                </a:lnTo>
                <a:lnTo>
                  <a:pt x="1230" y="162"/>
                </a:lnTo>
                <a:lnTo>
                  <a:pt x="1175" y="162"/>
                </a:lnTo>
                <a:lnTo>
                  <a:pt x="1121" y="173"/>
                </a:lnTo>
                <a:lnTo>
                  <a:pt x="1055" y="173"/>
                </a:lnTo>
                <a:lnTo>
                  <a:pt x="990" y="184"/>
                </a:lnTo>
                <a:lnTo>
                  <a:pt x="914" y="184"/>
                </a:lnTo>
                <a:lnTo>
                  <a:pt x="838" y="195"/>
                </a:lnTo>
                <a:lnTo>
                  <a:pt x="762" y="205"/>
                </a:lnTo>
                <a:lnTo>
                  <a:pt x="696" y="205"/>
                </a:lnTo>
                <a:lnTo>
                  <a:pt x="620" y="216"/>
                </a:lnTo>
                <a:lnTo>
                  <a:pt x="555" y="227"/>
                </a:lnTo>
                <a:lnTo>
                  <a:pt x="489" y="227"/>
                </a:lnTo>
                <a:lnTo>
                  <a:pt x="435" y="238"/>
                </a:lnTo>
                <a:lnTo>
                  <a:pt x="370" y="238"/>
                </a:lnTo>
                <a:lnTo>
                  <a:pt x="326" y="249"/>
                </a:lnTo>
                <a:lnTo>
                  <a:pt x="272" y="249"/>
                </a:lnTo>
                <a:lnTo>
                  <a:pt x="228" y="249"/>
                </a:lnTo>
                <a:lnTo>
                  <a:pt x="185" y="249"/>
                </a:lnTo>
                <a:lnTo>
                  <a:pt x="141" y="259"/>
                </a:lnTo>
                <a:lnTo>
                  <a:pt x="98" y="259"/>
                </a:lnTo>
                <a:lnTo>
                  <a:pt x="65" y="259"/>
                </a:lnTo>
                <a:lnTo>
                  <a:pt x="32" y="259"/>
                </a:lnTo>
                <a:lnTo>
                  <a:pt x="0" y="259"/>
                </a:lnTo>
                <a:lnTo>
                  <a:pt x="0" y="173"/>
                </a:lnTo>
                <a:lnTo>
                  <a:pt x="185" y="162"/>
                </a:lnTo>
                <a:lnTo>
                  <a:pt x="359" y="151"/>
                </a:lnTo>
                <a:lnTo>
                  <a:pt x="522" y="130"/>
                </a:lnTo>
                <a:lnTo>
                  <a:pt x="685" y="119"/>
                </a:lnTo>
                <a:lnTo>
                  <a:pt x="838" y="97"/>
                </a:lnTo>
                <a:lnTo>
                  <a:pt x="990" y="86"/>
                </a:lnTo>
                <a:lnTo>
                  <a:pt x="1153" y="65"/>
                </a:lnTo>
                <a:lnTo>
                  <a:pt x="1328" y="54"/>
                </a:lnTo>
                <a:lnTo>
                  <a:pt x="1371" y="43"/>
                </a:lnTo>
                <a:lnTo>
                  <a:pt x="1415" y="43"/>
                </a:lnTo>
                <a:lnTo>
                  <a:pt x="1447" y="43"/>
                </a:lnTo>
                <a:lnTo>
                  <a:pt x="1480" y="43"/>
                </a:lnTo>
                <a:lnTo>
                  <a:pt x="1513" y="32"/>
                </a:lnTo>
                <a:lnTo>
                  <a:pt x="1545" y="32"/>
                </a:lnTo>
                <a:lnTo>
                  <a:pt x="1567" y="32"/>
                </a:lnTo>
                <a:lnTo>
                  <a:pt x="1589" y="32"/>
                </a:lnTo>
                <a:lnTo>
                  <a:pt x="1611" y="21"/>
                </a:lnTo>
                <a:lnTo>
                  <a:pt x="1632" y="21"/>
                </a:lnTo>
                <a:lnTo>
                  <a:pt x="1654" y="21"/>
                </a:lnTo>
                <a:lnTo>
                  <a:pt x="1665" y="21"/>
                </a:lnTo>
                <a:lnTo>
                  <a:pt x="1676" y="11"/>
                </a:lnTo>
                <a:lnTo>
                  <a:pt x="1687" y="11"/>
                </a:lnTo>
                <a:lnTo>
                  <a:pt x="1698" y="11"/>
                </a:lnTo>
                <a:lnTo>
                  <a:pt x="1708" y="11"/>
                </a:lnTo>
                <a:lnTo>
                  <a:pt x="1719" y="0"/>
                </a:lnTo>
                <a:lnTo>
                  <a:pt x="1741" y="0"/>
                </a:lnTo>
                <a:lnTo>
                  <a:pt x="1763" y="0"/>
                </a:lnTo>
                <a:lnTo>
                  <a:pt x="1785" y="0"/>
                </a:lnTo>
                <a:lnTo>
                  <a:pt x="1796" y="0"/>
                </a:lnTo>
                <a:lnTo>
                  <a:pt x="1806" y="0"/>
                </a:lnTo>
                <a:lnTo>
                  <a:pt x="1817" y="11"/>
                </a:lnTo>
                <a:lnTo>
                  <a:pt x="1839" y="21"/>
                </a:lnTo>
                <a:lnTo>
                  <a:pt x="1861" y="32"/>
                </a:lnTo>
                <a:lnTo>
                  <a:pt x="1883" y="43"/>
                </a:lnTo>
                <a:lnTo>
                  <a:pt x="1904" y="65"/>
                </a:lnTo>
                <a:lnTo>
                  <a:pt x="1926" y="86"/>
                </a:lnTo>
                <a:lnTo>
                  <a:pt x="1959" y="108"/>
                </a:lnTo>
                <a:lnTo>
                  <a:pt x="1981" y="119"/>
                </a:lnTo>
                <a:lnTo>
                  <a:pt x="1991" y="140"/>
                </a:lnTo>
                <a:lnTo>
                  <a:pt x="2013" y="151"/>
                </a:lnTo>
                <a:lnTo>
                  <a:pt x="2024" y="173"/>
                </a:lnTo>
                <a:lnTo>
                  <a:pt x="2046" y="184"/>
                </a:lnTo>
                <a:lnTo>
                  <a:pt x="2046" y="195"/>
                </a:lnTo>
                <a:lnTo>
                  <a:pt x="2057" y="20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18" name="Freeform 30"/>
          <p:cNvSpPr/>
          <p:nvPr/>
        </p:nvSpPr>
        <p:spPr>
          <a:xfrm>
            <a:off x="6540500" y="1643063"/>
            <a:ext cx="173038" cy="241300"/>
          </a:xfrm>
          <a:custGeom>
            <a:avLst/>
            <a:gdLst/>
            <a:ahLst/>
            <a:cxnLst>
              <a:cxn ang="0">
                <a:pos x="0" y="241300"/>
              </a:cxn>
              <a:cxn ang="0">
                <a:pos x="20994" y="192913"/>
              </a:cxn>
              <a:cxn ang="0">
                <a:pos x="27991" y="165536"/>
              </a:cxn>
              <a:cxn ang="0">
                <a:pos x="41987" y="138159"/>
              </a:cxn>
              <a:cxn ang="0">
                <a:pos x="48985" y="110145"/>
              </a:cxn>
              <a:cxn ang="0">
                <a:pos x="48985" y="82768"/>
              </a:cxn>
              <a:cxn ang="0">
                <a:pos x="55347" y="48387"/>
              </a:cxn>
              <a:cxn ang="0">
                <a:pos x="55347" y="21010"/>
              </a:cxn>
              <a:cxn ang="0">
                <a:pos x="173038" y="0"/>
              </a:cxn>
              <a:cxn ang="0">
                <a:pos x="166676" y="21010"/>
              </a:cxn>
              <a:cxn ang="0">
                <a:pos x="159678" y="41384"/>
              </a:cxn>
              <a:cxn ang="0">
                <a:pos x="152681" y="68761"/>
              </a:cxn>
              <a:cxn ang="0">
                <a:pos x="138685" y="96775"/>
              </a:cxn>
              <a:cxn ang="0">
                <a:pos x="124689" y="131155"/>
              </a:cxn>
              <a:cxn ang="0">
                <a:pos x="104332" y="165536"/>
              </a:cxn>
              <a:cxn ang="0">
                <a:pos x="83338" y="206920"/>
              </a:cxn>
              <a:cxn ang="0">
                <a:pos x="55347" y="241300"/>
              </a:cxn>
              <a:cxn ang="0">
                <a:pos x="0" y="241300"/>
              </a:cxn>
            </a:cxnLst>
            <a:pathLst>
              <a:path w="272" h="379">
                <a:moveTo>
                  <a:pt x="0" y="379"/>
                </a:moveTo>
                <a:lnTo>
                  <a:pt x="33" y="303"/>
                </a:lnTo>
                <a:lnTo>
                  <a:pt x="44" y="260"/>
                </a:lnTo>
                <a:lnTo>
                  <a:pt x="66" y="217"/>
                </a:lnTo>
                <a:lnTo>
                  <a:pt x="77" y="173"/>
                </a:lnTo>
                <a:lnTo>
                  <a:pt x="77" y="130"/>
                </a:lnTo>
                <a:lnTo>
                  <a:pt x="87" y="76"/>
                </a:lnTo>
                <a:lnTo>
                  <a:pt x="87" y="33"/>
                </a:lnTo>
                <a:lnTo>
                  <a:pt x="272" y="0"/>
                </a:lnTo>
                <a:lnTo>
                  <a:pt x="262" y="33"/>
                </a:lnTo>
                <a:lnTo>
                  <a:pt x="251" y="65"/>
                </a:lnTo>
                <a:lnTo>
                  <a:pt x="240" y="108"/>
                </a:lnTo>
                <a:lnTo>
                  <a:pt x="218" y="152"/>
                </a:lnTo>
                <a:lnTo>
                  <a:pt x="196" y="206"/>
                </a:lnTo>
                <a:lnTo>
                  <a:pt x="164" y="260"/>
                </a:lnTo>
                <a:lnTo>
                  <a:pt x="131" y="325"/>
                </a:lnTo>
                <a:lnTo>
                  <a:pt x="87" y="379"/>
                </a:lnTo>
                <a:lnTo>
                  <a:pt x="0" y="37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0" name="Freeform 32"/>
          <p:cNvSpPr/>
          <p:nvPr/>
        </p:nvSpPr>
        <p:spPr>
          <a:xfrm>
            <a:off x="6457950" y="1787525"/>
            <a:ext cx="593725" cy="481013"/>
          </a:xfrm>
          <a:custGeom>
            <a:avLst/>
            <a:gdLst/>
            <a:ahLst/>
            <a:cxnLst>
              <a:cxn ang="0">
                <a:pos x="206789" y="110417"/>
              </a:cxn>
              <a:cxn ang="0">
                <a:pos x="137648" y="116763"/>
              </a:cxn>
              <a:cxn ang="0">
                <a:pos x="82462" y="123743"/>
              </a:cxn>
              <a:cxn ang="0">
                <a:pos x="27276" y="130724"/>
              </a:cxn>
              <a:cxn ang="0">
                <a:pos x="0" y="75515"/>
              </a:cxn>
              <a:cxn ang="0">
                <a:pos x="89439" y="69169"/>
              </a:cxn>
              <a:cxn ang="0">
                <a:pos x="165558" y="62189"/>
              </a:cxn>
              <a:cxn ang="0">
                <a:pos x="234699" y="55209"/>
              </a:cxn>
              <a:cxn ang="0">
                <a:pos x="296863" y="41248"/>
              </a:cxn>
              <a:cxn ang="0">
                <a:pos x="338093" y="34902"/>
              </a:cxn>
              <a:cxn ang="0">
                <a:pos x="372981" y="20941"/>
              </a:cxn>
              <a:cxn ang="0">
                <a:pos x="400257" y="13961"/>
              </a:cxn>
              <a:cxn ang="0">
                <a:pos x="414212" y="6980"/>
              </a:cxn>
              <a:cxn ang="0">
                <a:pos x="441488" y="0"/>
              </a:cxn>
              <a:cxn ang="0">
                <a:pos x="476376" y="6980"/>
              </a:cxn>
              <a:cxn ang="0">
                <a:pos x="510629" y="20941"/>
              </a:cxn>
              <a:cxn ang="0">
                <a:pos x="552494" y="48228"/>
              </a:cxn>
              <a:cxn ang="0">
                <a:pos x="572792" y="62189"/>
              </a:cxn>
              <a:cxn ang="0">
                <a:pos x="586747" y="82496"/>
              </a:cxn>
              <a:cxn ang="0">
                <a:pos x="593725" y="89476"/>
              </a:cxn>
              <a:cxn ang="0">
                <a:pos x="593725" y="103437"/>
              </a:cxn>
              <a:cxn ang="0">
                <a:pos x="572792" y="123743"/>
              </a:cxn>
              <a:cxn ang="0">
                <a:pos x="558837" y="144685"/>
              </a:cxn>
              <a:cxn ang="0">
                <a:pos x="545517" y="185932"/>
              </a:cxn>
              <a:cxn ang="0">
                <a:pos x="531561" y="233526"/>
              </a:cxn>
              <a:cxn ang="0">
                <a:pos x="517606" y="302061"/>
              </a:cxn>
              <a:cxn ang="0">
                <a:pos x="503651" y="357270"/>
              </a:cxn>
              <a:cxn ang="0">
                <a:pos x="483353" y="398517"/>
              </a:cxn>
              <a:cxn ang="0">
                <a:pos x="462420" y="432785"/>
              </a:cxn>
              <a:cxn ang="0">
                <a:pos x="428167" y="460072"/>
              </a:cxn>
              <a:cxn ang="0">
                <a:pos x="393279" y="481013"/>
              </a:cxn>
              <a:cxn ang="0">
                <a:pos x="379324" y="481013"/>
              </a:cxn>
              <a:cxn ang="0">
                <a:pos x="366004" y="460072"/>
              </a:cxn>
              <a:cxn ang="0">
                <a:pos x="352048" y="432785"/>
              </a:cxn>
              <a:cxn ang="0">
                <a:pos x="317161" y="405498"/>
              </a:cxn>
              <a:cxn ang="0">
                <a:pos x="282907" y="377576"/>
              </a:cxn>
              <a:cxn ang="0">
                <a:pos x="261975" y="364250"/>
              </a:cxn>
              <a:cxn ang="0">
                <a:pos x="254997" y="350289"/>
              </a:cxn>
              <a:cxn ang="0">
                <a:pos x="248654" y="343309"/>
              </a:cxn>
              <a:cxn ang="0">
                <a:pos x="261975" y="329983"/>
              </a:cxn>
              <a:cxn ang="0">
                <a:pos x="275930" y="329983"/>
              </a:cxn>
              <a:cxn ang="0">
                <a:pos x="303840" y="336328"/>
              </a:cxn>
              <a:cxn ang="0">
                <a:pos x="345071" y="343309"/>
              </a:cxn>
              <a:cxn ang="0">
                <a:pos x="379324" y="350289"/>
              </a:cxn>
              <a:cxn ang="0">
                <a:pos x="400257" y="343309"/>
              </a:cxn>
              <a:cxn ang="0">
                <a:pos x="407234" y="329983"/>
              </a:cxn>
              <a:cxn ang="0">
                <a:pos x="414212" y="309041"/>
              </a:cxn>
              <a:cxn ang="0">
                <a:pos x="421190" y="281754"/>
              </a:cxn>
              <a:cxn ang="0">
                <a:pos x="428167" y="240506"/>
              </a:cxn>
              <a:cxn ang="0">
                <a:pos x="434510" y="178952"/>
              </a:cxn>
              <a:cxn ang="0">
                <a:pos x="434510" y="137704"/>
              </a:cxn>
              <a:cxn ang="0">
                <a:pos x="428167" y="110417"/>
              </a:cxn>
              <a:cxn ang="0">
                <a:pos x="414212" y="96456"/>
              </a:cxn>
              <a:cxn ang="0">
                <a:pos x="386302" y="96456"/>
              </a:cxn>
              <a:cxn ang="0">
                <a:pos x="345071" y="96456"/>
              </a:cxn>
              <a:cxn ang="0">
                <a:pos x="282907" y="103437"/>
              </a:cxn>
            </a:cxnLst>
            <a:pathLst>
              <a:path w="936" h="758">
                <a:moveTo>
                  <a:pt x="381" y="163"/>
                </a:moveTo>
                <a:lnTo>
                  <a:pt x="326" y="174"/>
                </a:lnTo>
                <a:lnTo>
                  <a:pt x="272" y="184"/>
                </a:lnTo>
                <a:lnTo>
                  <a:pt x="217" y="184"/>
                </a:lnTo>
                <a:lnTo>
                  <a:pt x="174" y="195"/>
                </a:lnTo>
                <a:lnTo>
                  <a:pt x="130" y="195"/>
                </a:lnTo>
                <a:lnTo>
                  <a:pt x="76" y="195"/>
                </a:lnTo>
                <a:lnTo>
                  <a:pt x="43" y="206"/>
                </a:lnTo>
                <a:lnTo>
                  <a:pt x="0" y="206"/>
                </a:lnTo>
                <a:lnTo>
                  <a:pt x="0" y="119"/>
                </a:lnTo>
                <a:lnTo>
                  <a:pt x="76" y="119"/>
                </a:lnTo>
                <a:lnTo>
                  <a:pt x="141" y="109"/>
                </a:lnTo>
                <a:lnTo>
                  <a:pt x="207" y="109"/>
                </a:lnTo>
                <a:lnTo>
                  <a:pt x="261" y="98"/>
                </a:lnTo>
                <a:lnTo>
                  <a:pt x="315" y="98"/>
                </a:lnTo>
                <a:lnTo>
                  <a:pt x="370" y="87"/>
                </a:lnTo>
                <a:lnTo>
                  <a:pt x="424" y="76"/>
                </a:lnTo>
                <a:lnTo>
                  <a:pt x="468" y="65"/>
                </a:lnTo>
                <a:lnTo>
                  <a:pt x="500" y="65"/>
                </a:lnTo>
                <a:lnTo>
                  <a:pt x="533" y="55"/>
                </a:lnTo>
                <a:lnTo>
                  <a:pt x="566" y="44"/>
                </a:lnTo>
                <a:lnTo>
                  <a:pt x="588" y="33"/>
                </a:lnTo>
                <a:lnTo>
                  <a:pt x="609" y="33"/>
                </a:lnTo>
                <a:lnTo>
                  <a:pt x="631" y="22"/>
                </a:lnTo>
                <a:lnTo>
                  <a:pt x="642" y="22"/>
                </a:lnTo>
                <a:lnTo>
                  <a:pt x="653" y="11"/>
                </a:lnTo>
                <a:lnTo>
                  <a:pt x="675" y="11"/>
                </a:lnTo>
                <a:lnTo>
                  <a:pt x="696" y="0"/>
                </a:lnTo>
                <a:lnTo>
                  <a:pt x="729" y="0"/>
                </a:lnTo>
                <a:lnTo>
                  <a:pt x="751" y="11"/>
                </a:lnTo>
                <a:lnTo>
                  <a:pt x="773" y="22"/>
                </a:lnTo>
                <a:lnTo>
                  <a:pt x="805" y="33"/>
                </a:lnTo>
                <a:lnTo>
                  <a:pt x="849" y="55"/>
                </a:lnTo>
                <a:lnTo>
                  <a:pt x="871" y="76"/>
                </a:lnTo>
                <a:lnTo>
                  <a:pt x="892" y="87"/>
                </a:lnTo>
                <a:lnTo>
                  <a:pt x="903" y="98"/>
                </a:lnTo>
                <a:lnTo>
                  <a:pt x="914" y="119"/>
                </a:lnTo>
                <a:lnTo>
                  <a:pt x="925" y="130"/>
                </a:lnTo>
                <a:lnTo>
                  <a:pt x="936" y="130"/>
                </a:lnTo>
                <a:lnTo>
                  <a:pt x="936" y="141"/>
                </a:lnTo>
                <a:lnTo>
                  <a:pt x="936" y="152"/>
                </a:lnTo>
                <a:lnTo>
                  <a:pt x="936" y="163"/>
                </a:lnTo>
                <a:lnTo>
                  <a:pt x="925" y="184"/>
                </a:lnTo>
                <a:lnTo>
                  <a:pt x="903" y="195"/>
                </a:lnTo>
                <a:lnTo>
                  <a:pt x="892" y="206"/>
                </a:lnTo>
                <a:lnTo>
                  <a:pt x="881" y="228"/>
                </a:lnTo>
                <a:lnTo>
                  <a:pt x="871" y="260"/>
                </a:lnTo>
                <a:lnTo>
                  <a:pt x="860" y="293"/>
                </a:lnTo>
                <a:lnTo>
                  <a:pt x="849" y="325"/>
                </a:lnTo>
                <a:lnTo>
                  <a:pt x="838" y="368"/>
                </a:lnTo>
                <a:lnTo>
                  <a:pt x="827" y="422"/>
                </a:lnTo>
                <a:lnTo>
                  <a:pt x="816" y="476"/>
                </a:lnTo>
                <a:lnTo>
                  <a:pt x="805" y="520"/>
                </a:lnTo>
                <a:lnTo>
                  <a:pt x="794" y="563"/>
                </a:lnTo>
                <a:lnTo>
                  <a:pt x="773" y="595"/>
                </a:lnTo>
                <a:lnTo>
                  <a:pt x="762" y="628"/>
                </a:lnTo>
                <a:lnTo>
                  <a:pt x="751" y="660"/>
                </a:lnTo>
                <a:lnTo>
                  <a:pt x="729" y="682"/>
                </a:lnTo>
                <a:lnTo>
                  <a:pt x="718" y="693"/>
                </a:lnTo>
                <a:lnTo>
                  <a:pt x="675" y="725"/>
                </a:lnTo>
                <a:lnTo>
                  <a:pt x="642" y="747"/>
                </a:lnTo>
                <a:lnTo>
                  <a:pt x="620" y="758"/>
                </a:lnTo>
                <a:lnTo>
                  <a:pt x="609" y="758"/>
                </a:lnTo>
                <a:lnTo>
                  <a:pt x="598" y="758"/>
                </a:lnTo>
                <a:lnTo>
                  <a:pt x="588" y="747"/>
                </a:lnTo>
                <a:lnTo>
                  <a:pt x="577" y="725"/>
                </a:lnTo>
                <a:lnTo>
                  <a:pt x="566" y="704"/>
                </a:lnTo>
                <a:lnTo>
                  <a:pt x="555" y="682"/>
                </a:lnTo>
                <a:lnTo>
                  <a:pt x="533" y="660"/>
                </a:lnTo>
                <a:lnTo>
                  <a:pt x="500" y="639"/>
                </a:lnTo>
                <a:lnTo>
                  <a:pt x="468" y="606"/>
                </a:lnTo>
                <a:lnTo>
                  <a:pt x="446" y="595"/>
                </a:lnTo>
                <a:lnTo>
                  <a:pt x="424" y="585"/>
                </a:lnTo>
                <a:lnTo>
                  <a:pt x="413" y="574"/>
                </a:lnTo>
                <a:lnTo>
                  <a:pt x="402" y="563"/>
                </a:lnTo>
                <a:lnTo>
                  <a:pt x="402" y="552"/>
                </a:lnTo>
                <a:lnTo>
                  <a:pt x="392" y="552"/>
                </a:lnTo>
                <a:lnTo>
                  <a:pt x="392" y="541"/>
                </a:lnTo>
                <a:lnTo>
                  <a:pt x="402" y="530"/>
                </a:lnTo>
                <a:lnTo>
                  <a:pt x="413" y="520"/>
                </a:lnTo>
                <a:lnTo>
                  <a:pt x="424" y="520"/>
                </a:lnTo>
                <a:lnTo>
                  <a:pt x="435" y="520"/>
                </a:lnTo>
                <a:lnTo>
                  <a:pt x="457" y="530"/>
                </a:lnTo>
                <a:lnTo>
                  <a:pt x="479" y="530"/>
                </a:lnTo>
                <a:lnTo>
                  <a:pt x="500" y="530"/>
                </a:lnTo>
                <a:lnTo>
                  <a:pt x="544" y="541"/>
                </a:lnTo>
                <a:lnTo>
                  <a:pt x="577" y="552"/>
                </a:lnTo>
                <a:lnTo>
                  <a:pt x="598" y="552"/>
                </a:lnTo>
                <a:lnTo>
                  <a:pt x="620" y="541"/>
                </a:lnTo>
                <a:lnTo>
                  <a:pt x="631" y="541"/>
                </a:lnTo>
                <a:lnTo>
                  <a:pt x="631" y="530"/>
                </a:lnTo>
                <a:lnTo>
                  <a:pt x="642" y="520"/>
                </a:lnTo>
                <a:lnTo>
                  <a:pt x="642" y="498"/>
                </a:lnTo>
                <a:lnTo>
                  <a:pt x="653" y="487"/>
                </a:lnTo>
                <a:lnTo>
                  <a:pt x="664" y="466"/>
                </a:lnTo>
                <a:lnTo>
                  <a:pt x="664" y="444"/>
                </a:lnTo>
                <a:lnTo>
                  <a:pt x="664" y="422"/>
                </a:lnTo>
                <a:lnTo>
                  <a:pt x="675" y="379"/>
                </a:lnTo>
                <a:lnTo>
                  <a:pt x="685" y="325"/>
                </a:lnTo>
                <a:lnTo>
                  <a:pt x="685" y="282"/>
                </a:lnTo>
                <a:lnTo>
                  <a:pt x="696" y="249"/>
                </a:lnTo>
                <a:lnTo>
                  <a:pt x="685" y="217"/>
                </a:lnTo>
                <a:lnTo>
                  <a:pt x="685" y="184"/>
                </a:lnTo>
                <a:lnTo>
                  <a:pt x="675" y="174"/>
                </a:lnTo>
                <a:lnTo>
                  <a:pt x="664" y="152"/>
                </a:lnTo>
                <a:lnTo>
                  <a:pt x="653" y="152"/>
                </a:lnTo>
                <a:lnTo>
                  <a:pt x="642" y="152"/>
                </a:lnTo>
                <a:lnTo>
                  <a:pt x="609" y="152"/>
                </a:lnTo>
                <a:lnTo>
                  <a:pt x="588" y="152"/>
                </a:lnTo>
                <a:lnTo>
                  <a:pt x="544" y="152"/>
                </a:lnTo>
                <a:lnTo>
                  <a:pt x="500" y="152"/>
                </a:lnTo>
                <a:lnTo>
                  <a:pt x="446" y="163"/>
                </a:lnTo>
                <a:lnTo>
                  <a:pt x="381" y="16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1" name="Freeform 33"/>
          <p:cNvSpPr/>
          <p:nvPr/>
        </p:nvSpPr>
        <p:spPr>
          <a:xfrm>
            <a:off x="6596063" y="1979613"/>
            <a:ext cx="152400" cy="111125"/>
          </a:xfrm>
          <a:custGeom>
            <a:avLst/>
            <a:gdLst/>
            <a:ahLst/>
            <a:cxnLst>
              <a:cxn ang="0">
                <a:pos x="0" y="14132"/>
              </a:cxn>
              <a:cxn ang="0">
                <a:pos x="0" y="7066"/>
              </a:cxn>
              <a:cxn ang="0">
                <a:pos x="6985" y="0"/>
              </a:cxn>
              <a:cxn ang="0">
                <a:pos x="20955" y="0"/>
              </a:cxn>
              <a:cxn ang="0">
                <a:pos x="41910" y="0"/>
              </a:cxn>
              <a:cxn ang="0">
                <a:pos x="62230" y="0"/>
              </a:cxn>
              <a:cxn ang="0">
                <a:pos x="76200" y="0"/>
              </a:cxn>
              <a:cxn ang="0">
                <a:pos x="97155" y="7066"/>
              </a:cxn>
              <a:cxn ang="0">
                <a:pos x="117475" y="14132"/>
              </a:cxn>
              <a:cxn ang="0">
                <a:pos x="131445" y="21197"/>
              </a:cxn>
              <a:cxn ang="0">
                <a:pos x="138430" y="34686"/>
              </a:cxn>
              <a:cxn ang="0">
                <a:pos x="145415" y="55884"/>
              </a:cxn>
              <a:cxn ang="0">
                <a:pos x="152400" y="69373"/>
              </a:cxn>
              <a:cxn ang="0">
                <a:pos x="145415" y="90570"/>
              </a:cxn>
              <a:cxn ang="0">
                <a:pos x="145415" y="97636"/>
              </a:cxn>
              <a:cxn ang="0">
                <a:pos x="138430" y="111125"/>
              </a:cxn>
              <a:cxn ang="0">
                <a:pos x="124460" y="111125"/>
              </a:cxn>
              <a:cxn ang="0">
                <a:pos x="111125" y="111125"/>
              </a:cxn>
              <a:cxn ang="0">
                <a:pos x="104140" y="111125"/>
              </a:cxn>
              <a:cxn ang="0">
                <a:pos x="97155" y="104702"/>
              </a:cxn>
              <a:cxn ang="0">
                <a:pos x="90170" y="97636"/>
              </a:cxn>
              <a:cxn ang="0">
                <a:pos x="76200" y="90570"/>
              </a:cxn>
              <a:cxn ang="0">
                <a:pos x="69215" y="83504"/>
              </a:cxn>
              <a:cxn ang="0">
                <a:pos x="62230" y="76439"/>
              </a:cxn>
              <a:cxn ang="0">
                <a:pos x="48895" y="62949"/>
              </a:cxn>
              <a:cxn ang="0">
                <a:pos x="34925" y="48818"/>
              </a:cxn>
              <a:cxn ang="0">
                <a:pos x="27940" y="41752"/>
              </a:cxn>
              <a:cxn ang="0">
                <a:pos x="20955" y="34686"/>
              </a:cxn>
              <a:cxn ang="0">
                <a:pos x="13970" y="28263"/>
              </a:cxn>
              <a:cxn ang="0">
                <a:pos x="6985" y="21197"/>
              </a:cxn>
              <a:cxn ang="0">
                <a:pos x="0" y="21197"/>
              </a:cxn>
              <a:cxn ang="0">
                <a:pos x="0" y="14132"/>
              </a:cxn>
            </a:cxnLst>
            <a:pathLst>
              <a:path w="240" h="173">
                <a:moveTo>
                  <a:pt x="0" y="22"/>
                </a:moveTo>
                <a:lnTo>
                  <a:pt x="0" y="11"/>
                </a:lnTo>
                <a:lnTo>
                  <a:pt x="11" y="0"/>
                </a:lnTo>
                <a:lnTo>
                  <a:pt x="33" y="0"/>
                </a:lnTo>
                <a:lnTo>
                  <a:pt x="66" y="0"/>
                </a:lnTo>
                <a:lnTo>
                  <a:pt x="98" y="0"/>
                </a:lnTo>
                <a:lnTo>
                  <a:pt x="120" y="0"/>
                </a:lnTo>
                <a:lnTo>
                  <a:pt x="153" y="11"/>
                </a:lnTo>
                <a:lnTo>
                  <a:pt x="185" y="22"/>
                </a:lnTo>
                <a:lnTo>
                  <a:pt x="207" y="33"/>
                </a:lnTo>
                <a:lnTo>
                  <a:pt x="218" y="54"/>
                </a:lnTo>
                <a:lnTo>
                  <a:pt x="229" y="87"/>
                </a:lnTo>
                <a:lnTo>
                  <a:pt x="240" y="108"/>
                </a:lnTo>
                <a:lnTo>
                  <a:pt x="229" y="141"/>
                </a:lnTo>
                <a:lnTo>
                  <a:pt x="229" y="152"/>
                </a:lnTo>
                <a:lnTo>
                  <a:pt x="218" y="173"/>
                </a:lnTo>
                <a:lnTo>
                  <a:pt x="196" y="173"/>
                </a:lnTo>
                <a:lnTo>
                  <a:pt x="175" y="173"/>
                </a:lnTo>
                <a:lnTo>
                  <a:pt x="164" y="173"/>
                </a:lnTo>
                <a:lnTo>
                  <a:pt x="153" y="163"/>
                </a:lnTo>
                <a:lnTo>
                  <a:pt x="142" y="152"/>
                </a:lnTo>
                <a:lnTo>
                  <a:pt x="120" y="141"/>
                </a:lnTo>
                <a:lnTo>
                  <a:pt x="109" y="130"/>
                </a:lnTo>
                <a:lnTo>
                  <a:pt x="98" y="119"/>
                </a:lnTo>
                <a:lnTo>
                  <a:pt x="77" y="98"/>
                </a:lnTo>
                <a:lnTo>
                  <a:pt x="55" y="76"/>
                </a:lnTo>
                <a:lnTo>
                  <a:pt x="44" y="65"/>
                </a:lnTo>
                <a:lnTo>
                  <a:pt x="33" y="54"/>
                </a:lnTo>
                <a:lnTo>
                  <a:pt x="22" y="44"/>
                </a:lnTo>
                <a:lnTo>
                  <a:pt x="11" y="33"/>
                </a:lnTo>
                <a:lnTo>
                  <a:pt x="0" y="33"/>
                </a:lnTo>
                <a:lnTo>
                  <a:pt x="0" y="2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2" name="Freeform 34"/>
          <p:cNvSpPr/>
          <p:nvPr/>
        </p:nvSpPr>
        <p:spPr>
          <a:xfrm>
            <a:off x="6043613" y="2420938"/>
            <a:ext cx="993775" cy="157162"/>
          </a:xfrm>
          <a:custGeom>
            <a:avLst/>
            <a:gdLst/>
            <a:ahLst/>
            <a:cxnLst>
              <a:cxn ang="0">
                <a:pos x="27270" y="75412"/>
              </a:cxn>
              <a:cxn ang="0">
                <a:pos x="89421" y="75412"/>
              </a:cxn>
              <a:cxn ang="0">
                <a:pos x="165523" y="68442"/>
              </a:cxn>
              <a:cxn ang="0">
                <a:pos x="241626" y="61471"/>
              </a:cxn>
              <a:cxn ang="0">
                <a:pos x="372269" y="54500"/>
              </a:cxn>
              <a:cxn ang="0">
                <a:pos x="558721" y="27250"/>
              </a:cxn>
              <a:cxn ang="0">
                <a:pos x="710926" y="6337"/>
              </a:cxn>
              <a:cxn ang="0">
                <a:pos x="793371" y="0"/>
              </a:cxn>
              <a:cxn ang="0">
                <a:pos x="862498" y="0"/>
              </a:cxn>
              <a:cxn ang="0">
                <a:pos x="910696" y="6337"/>
              </a:cxn>
              <a:cxn ang="0">
                <a:pos x="945577" y="20279"/>
              </a:cxn>
              <a:cxn ang="0">
                <a:pos x="972847" y="34221"/>
              </a:cxn>
              <a:cxn ang="0">
                <a:pos x="986799" y="47529"/>
              </a:cxn>
              <a:cxn ang="0">
                <a:pos x="993775" y="61471"/>
              </a:cxn>
              <a:cxn ang="0">
                <a:pos x="986799" y="68442"/>
              </a:cxn>
              <a:cxn ang="0">
                <a:pos x="972847" y="75412"/>
              </a:cxn>
              <a:cxn ang="0">
                <a:pos x="938601" y="81750"/>
              </a:cxn>
              <a:cxn ang="0">
                <a:pos x="897378" y="81750"/>
              </a:cxn>
              <a:cxn ang="0">
                <a:pos x="842204" y="88720"/>
              </a:cxn>
              <a:cxn ang="0">
                <a:pos x="766101" y="95691"/>
              </a:cxn>
              <a:cxn ang="0">
                <a:pos x="683022" y="95691"/>
              </a:cxn>
              <a:cxn ang="0">
                <a:pos x="586625" y="102662"/>
              </a:cxn>
              <a:cxn ang="0">
                <a:pos x="489594" y="116604"/>
              </a:cxn>
              <a:cxn ang="0">
                <a:pos x="400174" y="122941"/>
              </a:cxn>
              <a:cxn ang="0">
                <a:pos x="331047" y="136883"/>
              </a:cxn>
              <a:cxn ang="0">
                <a:pos x="261920" y="143854"/>
              </a:cxn>
              <a:cxn ang="0">
                <a:pos x="206746" y="150825"/>
              </a:cxn>
              <a:cxn ang="0">
                <a:pos x="158547" y="157162"/>
              </a:cxn>
              <a:cxn ang="0">
                <a:pos x="124301" y="157162"/>
              </a:cxn>
              <a:cxn ang="0">
                <a:pos x="96397" y="150825"/>
              </a:cxn>
              <a:cxn ang="0">
                <a:pos x="75469" y="143854"/>
              </a:cxn>
              <a:cxn ang="0">
                <a:pos x="48198" y="129912"/>
              </a:cxn>
              <a:cxn ang="0">
                <a:pos x="27270" y="109633"/>
              </a:cxn>
              <a:cxn ang="0">
                <a:pos x="0" y="75412"/>
              </a:cxn>
            </a:cxnLst>
            <a:pathLst>
              <a:path w="1567" h="248">
                <a:moveTo>
                  <a:pt x="0" y="119"/>
                </a:moveTo>
                <a:lnTo>
                  <a:pt x="43" y="119"/>
                </a:lnTo>
                <a:lnTo>
                  <a:pt x="98" y="119"/>
                </a:lnTo>
                <a:lnTo>
                  <a:pt x="141" y="119"/>
                </a:lnTo>
                <a:lnTo>
                  <a:pt x="206" y="108"/>
                </a:lnTo>
                <a:lnTo>
                  <a:pt x="261" y="108"/>
                </a:lnTo>
                <a:lnTo>
                  <a:pt x="315" y="108"/>
                </a:lnTo>
                <a:lnTo>
                  <a:pt x="381" y="97"/>
                </a:lnTo>
                <a:lnTo>
                  <a:pt x="446" y="97"/>
                </a:lnTo>
                <a:lnTo>
                  <a:pt x="587" y="86"/>
                </a:lnTo>
                <a:lnTo>
                  <a:pt x="729" y="65"/>
                </a:lnTo>
                <a:lnTo>
                  <a:pt x="881" y="43"/>
                </a:lnTo>
                <a:lnTo>
                  <a:pt x="1034" y="21"/>
                </a:lnTo>
                <a:lnTo>
                  <a:pt x="1121" y="10"/>
                </a:lnTo>
                <a:lnTo>
                  <a:pt x="1186" y="0"/>
                </a:lnTo>
                <a:lnTo>
                  <a:pt x="1251" y="0"/>
                </a:lnTo>
                <a:lnTo>
                  <a:pt x="1306" y="0"/>
                </a:lnTo>
                <a:lnTo>
                  <a:pt x="1360" y="0"/>
                </a:lnTo>
                <a:lnTo>
                  <a:pt x="1404" y="0"/>
                </a:lnTo>
                <a:lnTo>
                  <a:pt x="1436" y="10"/>
                </a:lnTo>
                <a:lnTo>
                  <a:pt x="1469" y="21"/>
                </a:lnTo>
                <a:lnTo>
                  <a:pt x="1491" y="32"/>
                </a:lnTo>
                <a:lnTo>
                  <a:pt x="1513" y="43"/>
                </a:lnTo>
                <a:lnTo>
                  <a:pt x="1534" y="54"/>
                </a:lnTo>
                <a:lnTo>
                  <a:pt x="1545" y="65"/>
                </a:lnTo>
                <a:lnTo>
                  <a:pt x="1556" y="75"/>
                </a:lnTo>
                <a:lnTo>
                  <a:pt x="1567" y="86"/>
                </a:lnTo>
                <a:lnTo>
                  <a:pt x="1567" y="97"/>
                </a:lnTo>
                <a:lnTo>
                  <a:pt x="1567" y="108"/>
                </a:lnTo>
                <a:lnTo>
                  <a:pt x="1556" y="108"/>
                </a:lnTo>
                <a:lnTo>
                  <a:pt x="1545" y="119"/>
                </a:lnTo>
                <a:lnTo>
                  <a:pt x="1534" y="119"/>
                </a:lnTo>
                <a:lnTo>
                  <a:pt x="1513" y="129"/>
                </a:lnTo>
                <a:lnTo>
                  <a:pt x="1480" y="129"/>
                </a:lnTo>
                <a:lnTo>
                  <a:pt x="1447" y="129"/>
                </a:lnTo>
                <a:lnTo>
                  <a:pt x="1415" y="129"/>
                </a:lnTo>
                <a:lnTo>
                  <a:pt x="1371" y="129"/>
                </a:lnTo>
                <a:lnTo>
                  <a:pt x="1328" y="140"/>
                </a:lnTo>
                <a:lnTo>
                  <a:pt x="1273" y="140"/>
                </a:lnTo>
                <a:lnTo>
                  <a:pt x="1208" y="151"/>
                </a:lnTo>
                <a:lnTo>
                  <a:pt x="1143" y="151"/>
                </a:lnTo>
                <a:lnTo>
                  <a:pt x="1077" y="151"/>
                </a:lnTo>
                <a:lnTo>
                  <a:pt x="1001" y="162"/>
                </a:lnTo>
                <a:lnTo>
                  <a:pt x="925" y="162"/>
                </a:lnTo>
                <a:lnTo>
                  <a:pt x="849" y="173"/>
                </a:lnTo>
                <a:lnTo>
                  <a:pt x="772" y="184"/>
                </a:lnTo>
                <a:lnTo>
                  <a:pt x="707" y="184"/>
                </a:lnTo>
                <a:lnTo>
                  <a:pt x="631" y="194"/>
                </a:lnTo>
                <a:lnTo>
                  <a:pt x="577" y="205"/>
                </a:lnTo>
                <a:lnTo>
                  <a:pt x="522" y="216"/>
                </a:lnTo>
                <a:lnTo>
                  <a:pt x="468" y="216"/>
                </a:lnTo>
                <a:lnTo>
                  <a:pt x="413" y="227"/>
                </a:lnTo>
                <a:lnTo>
                  <a:pt x="370" y="238"/>
                </a:lnTo>
                <a:lnTo>
                  <a:pt x="326" y="238"/>
                </a:lnTo>
                <a:lnTo>
                  <a:pt x="294" y="248"/>
                </a:lnTo>
                <a:lnTo>
                  <a:pt x="250" y="248"/>
                </a:lnTo>
                <a:lnTo>
                  <a:pt x="228" y="248"/>
                </a:lnTo>
                <a:lnTo>
                  <a:pt x="196" y="248"/>
                </a:lnTo>
                <a:lnTo>
                  <a:pt x="174" y="248"/>
                </a:lnTo>
                <a:lnTo>
                  <a:pt x="152" y="238"/>
                </a:lnTo>
                <a:lnTo>
                  <a:pt x="141" y="238"/>
                </a:lnTo>
                <a:lnTo>
                  <a:pt x="119" y="227"/>
                </a:lnTo>
                <a:lnTo>
                  <a:pt x="98" y="216"/>
                </a:lnTo>
                <a:lnTo>
                  <a:pt x="76" y="205"/>
                </a:lnTo>
                <a:lnTo>
                  <a:pt x="54" y="184"/>
                </a:lnTo>
                <a:lnTo>
                  <a:pt x="43" y="173"/>
                </a:lnTo>
                <a:lnTo>
                  <a:pt x="21" y="151"/>
                </a:lnTo>
                <a:lnTo>
                  <a:pt x="0" y="11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3" name="Freeform 35"/>
          <p:cNvSpPr/>
          <p:nvPr/>
        </p:nvSpPr>
        <p:spPr>
          <a:xfrm>
            <a:off x="6215063" y="1306513"/>
            <a:ext cx="1147762" cy="165100"/>
          </a:xfrm>
          <a:custGeom>
            <a:avLst/>
            <a:gdLst/>
            <a:ahLst/>
            <a:cxnLst>
              <a:cxn ang="0">
                <a:pos x="829539" y="13970"/>
              </a:cxn>
              <a:cxn ang="0">
                <a:pos x="898773" y="6985"/>
              </a:cxn>
              <a:cxn ang="0">
                <a:pos x="954033" y="0"/>
              </a:cxn>
              <a:cxn ang="0">
                <a:pos x="995320" y="0"/>
              </a:cxn>
              <a:cxn ang="0">
                <a:pos x="1036606" y="0"/>
              </a:cxn>
              <a:cxn ang="0">
                <a:pos x="1092502" y="6985"/>
              </a:cxn>
              <a:cxn ang="0">
                <a:pos x="1126801" y="27940"/>
              </a:cxn>
              <a:cxn ang="0">
                <a:pos x="1147762" y="48260"/>
              </a:cxn>
              <a:cxn ang="0">
                <a:pos x="1147762" y="62230"/>
              </a:cxn>
              <a:cxn ang="0">
                <a:pos x="1126801" y="68580"/>
              </a:cxn>
              <a:cxn ang="0">
                <a:pos x="1078528" y="75565"/>
              </a:cxn>
              <a:cxn ang="0">
                <a:pos x="1050580" y="75565"/>
              </a:cxn>
              <a:cxn ang="0">
                <a:pos x="1009294" y="82550"/>
              </a:cxn>
              <a:cxn ang="0">
                <a:pos x="968007" y="82550"/>
              </a:cxn>
              <a:cxn ang="0">
                <a:pos x="884799" y="89535"/>
              </a:cxn>
              <a:cxn ang="0">
                <a:pos x="822552" y="89535"/>
              </a:cxn>
              <a:cxn ang="0">
                <a:pos x="781266" y="96520"/>
              </a:cxn>
              <a:cxn ang="0">
                <a:pos x="753318" y="96520"/>
              </a:cxn>
              <a:cxn ang="0">
                <a:pos x="739344" y="103505"/>
              </a:cxn>
              <a:cxn ang="0">
                <a:pos x="719019" y="103505"/>
              </a:cxn>
              <a:cxn ang="0">
                <a:pos x="691071" y="103505"/>
              </a:cxn>
              <a:cxn ang="0">
                <a:pos x="649784" y="109855"/>
              </a:cxn>
              <a:cxn ang="0">
                <a:pos x="601511" y="116840"/>
              </a:cxn>
              <a:cxn ang="0">
                <a:pos x="546251" y="116840"/>
              </a:cxn>
              <a:cxn ang="0">
                <a:pos x="484004" y="123825"/>
              </a:cxn>
              <a:cxn ang="0">
                <a:pos x="407783" y="130810"/>
              </a:cxn>
              <a:cxn ang="0">
                <a:pos x="331562" y="137795"/>
              </a:cxn>
              <a:cxn ang="0">
                <a:pos x="269314" y="144145"/>
              </a:cxn>
              <a:cxn ang="0">
                <a:pos x="214054" y="151130"/>
              </a:cxn>
              <a:cxn ang="0">
                <a:pos x="165781" y="158115"/>
              </a:cxn>
              <a:cxn ang="0">
                <a:pos x="131481" y="165100"/>
              </a:cxn>
              <a:cxn ang="0">
                <a:pos x="103534" y="165100"/>
              </a:cxn>
              <a:cxn ang="0">
                <a:pos x="82573" y="165100"/>
              </a:cxn>
              <a:cxn ang="0">
                <a:pos x="69234" y="165100"/>
              </a:cxn>
              <a:cxn ang="0">
                <a:pos x="48273" y="151130"/>
              </a:cxn>
              <a:cxn ang="0">
                <a:pos x="27313" y="137795"/>
              </a:cxn>
              <a:cxn ang="0">
                <a:pos x="0" y="109855"/>
              </a:cxn>
              <a:cxn ang="0">
                <a:pos x="20326" y="103505"/>
              </a:cxn>
              <a:cxn ang="0">
                <a:pos x="41286" y="96520"/>
              </a:cxn>
              <a:cxn ang="0">
                <a:pos x="110521" y="89535"/>
              </a:cxn>
              <a:cxn ang="0">
                <a:pos x="158794" y="89535"/>
              </a:cxn>
              <a:cxn ang="0">
                <a:pos x="228028" y="82550"/>
              </a:cxn>
              <a:cxn ang="0">
                <a:pos x="311236" y="75565"/>
              </a:cxn>
              <a:cxn ang="0">
                <a:pos x="407783" y="62230"/>
              </a:cxn>
              <a:cxn ang="0">
                <a:pos x="511316" y="55245"/>
              </a:cxn>
              <a:cxn ang="0">
                <a:pos x="615485" y="41275"/>
              </a:cxn>
              <a:cxn ang="0">
                <a:pos x="705045" y="34290"/>
              </a:cxn>
              <a:cxn ang="0">
                <a:pos x="788253" y="20955"/>
              </a:cxn>
            </a:cxnLst>
            <a:pathLst>
              <a:path w="1807" h="260">
                <a:moveTo>
                  <a:pt x="1241" y="33"/>
                </a:moveTo>
                <a:lnTo>
                  <a:pt x="1306" y="22"/>
                </a:lnTo>
                <a:lnTo>
                  <a:pt x="1360" y="22"/>
                </a:lnTo>
                <a:lnTo>
                  <a:pt x="1415" y="11"/>
                </a:lnTo>
                <a:lnTo>
                  <a:pt x="1458" y="11"/>
                </a:lnTo>
                <a:lnTo>
                  <a:pt x="1502" y="0"/>
                </a:lnTo>
                <a:lnTo>
                  <a:pt x="1535" y="0"/>
                </a:lnTo>
                <a:lnTo>
                  <a:pt x="1567" y="0"/>
                </a:lnTo>
                <a:lnTo>
                  <a:pt x="1589" y="0"/>
                </a:lnTo>
                <a:lnTo>
                  <a:pt x="1632" y="0"/>
                </a:lnTo>
                <a:lnTo>
                  <a:pt x="1676" y="11"/>
                </a:lnTo>
                <a:lnTo>
                  <a:pt x="1720" y="11"/>
                </a:lnTo>
                <a:lnTo>
                  <a:pt x="1752" y="22"/>
                </a:lnTo>
                <a:lnTo>
                  <a:pt x="1774" y="44"/>
                </a:lnTo>
                <a:lnTo>
                  <a:pt x="1796" y="54"/>
                </a:lnTo>
                <a:lnTo>
                  <a:pt x="1807" y="76"/>
                </a:lnTo>
                <a:lnTo>
                  <a:pt x="1807" y="87"/>
                </a:lnTo>
                <a:lnTo>
                  <a:pt x="1807" y="98"/>
                </a:lnTo>
                <a:lnTo>
                  <a:pt x="1796" y="98"/>
                </a:lnTo>
                <a:lnTo>
                  <a:pt x="1774" y="108"/>
                </a:lnTo>
                <a:lnTo>
                  <a:pt x="1741" y="119"/>
                </a:lnTo>
                <a:lnTo>
                  <a:pt x="1698" y="119"/>
                </a:lnTo>
                <a:lnTo>
                  <a:pt x="1676" y="119"/>
                </a:lnTo>
                <a:lnTo>
                  <a:pt x="1654" y="119"/>
                </a:lnTo>
                <a:lnTo>
                  <a:pt x="1622" y="130"/>
                </a:lnTo>
                <a:lnTo>
                  <a:pt x="1589" y="130"/>
                </a:lnTo>
                <a:lnTo>
                  <a:pt x="1556" y="130"/>
                </a:lnTo>
                <a:lnTo>
                  <a:pt x="1524" y="130"/>
                </a:lnTo>
                <a:lnTo>
                  <a:pt x="1458" y="141"/>
                </a:lnTo>
                <a:lnTo>
                  <a:pt x="1393" y="141"/>
                </a:lnTo>
                <a:lnTo>
                  <a:pt x="1339" y="141"/>
                </a:lnTo>
                <a:lnTo>
                  <a:pt x="1295" y="141"/>
                </a:lnTo>
                <a:lnTo>
                  <a:pt x="1262" y="141"/>
                </a:lnTo>
                <a:lnTo>
                  <a:pt x="1230" y="152"/>
                </a:lnTo>
                <a:lnTo>
                  <a:pt x="1208" y="152"/>
                </a:lnTo>
                <a:lnTo>
                  <a:pt x="1186" y="152"/>
                </a:lnTo>
                <a:lnTo>
                  <a:pt x="1175" y="152"/>
                </a:lnTo>
                <a:lnTo>
                  <a:pt x="1164" y="163"/>
                </a:lnTo>
                <a:lnTo>
                  <a:pt x="1154" y="163"/>
                </a:lnTo>
                <a:lnTo>
                  <a:pt x="1132" y="163"/>
                </a:lnTo>
                <a:lnTo>
                  <a:pt x="1110" y="163"/>
                </a:lnTo>
                <a:lnTo>
                  <a:pt x="1088" y="163"/>
                </a:lnTo>
                <a:lnTo>
                  <a:pt x="1056" y="173"/>
                </a:lnTo>
                <a:lnTo>
                  <a:pt x="1023" y="173"/>
                </a:lnTo>
                <a:lnTo>
                  <a:pt x="990" y="173"/>
                </a:lnTo>
                <a:lnTo>
                  <a:pt x="947" y="184"/>
                </a:lnTo>
                <a:lnTo>
                  <a:pt x="903" y="184"/>
                </a:lnTo>
                <a:lnTo>
                  <a:pt x="860" y="184"/>
                </a:lnTo>
                <a:lnTo>
                  <a:pt x="816" y="195"/>
                </a:lnTo>
                <a:lnTo>
                  <a:pt x="762" y="195"/>
                </a:lnTo>
                <a:lnTo>
                  <a:pt x="707" y="206"/>
                </a:lnTo>
                <a:lnTo>
                  <a:pt x="642" y="206"/>
                </a:lnTo>
                <a:lnTo>
                  <a:pt x="588" y="217"/>
                </a:lnTo>
                <a:lnTo>
                  <a:pt x="522" y="217"/>
                </a:lnTo>
                <a:lnTo>
                  <a:pt x="468" y="227"/>
                </a:lnTo>
                <a:lnTo>
                  <a:pt x="424" y="227"/>
                </a:lnTo>
                <a:lnTo>
                  <a:pt x="381" y="238"/>
                </a:lnTo>
                <a:lnTo>
                  <a:pt x="337" y="238"/>
                </a:lnTo>
                <a:lnTo>
                  <a:pt x="294" y="249"/>
                </a:lnTo>
                <a:lnTo>
                  <a:pt x="261" y="249"/>
                </a:lnTo>
                <a:lnTo>
                  <a:pt x="228" y="249"/>
                </a:lnTo>
                <a:lnTo>
                  <a:pt x="207" y="260"/>
                </a:lnTo>
                <a:lnTo>
                  <a:pt x="185" y="260"/>
                </a:lnTo>
                <a:lnTo>
                  <a:pt x="163" y="260"/>
                </a:lnTo>
                <a:lnTo>
                  <a:pt x="141" y="260"/>
                </a:lnTo>
                <a:lnTo>
                  <a:pt x="130" y="260"/>
                </a:lnTo>
                <a:lnTo>
                  <a:pt x="120" y="260"/>
                </a:lnTo>
                <a:lnTo>
                  <a:pt x="109" y="260"/>
                </a:lnTo>
                <a:lnTo>
                  <a:pt x="98" y="249"/>
                </a:lnTo>
                <a:lnTo>
                  <a:pt x="76" y="238"/>
                </a:lnTo>
                <a:lnTo>
                  <a:pt x="65" y="227"/>
                </a:lnTo>
                <a:lnTo>
                  <a:pt x="43" y="217"/>
                </a:lnTo>
                <a:lnTo>
                  <a:pt x="22" y="195"/>
                </a:lnTo>
                <a:lnTo>
                  <a:pt x="0" y="173"/>
                </a:lnTo>
                <a:lnTo>
                  <a:pt x="11" y="173"/>
                </a:lnTo>
                <a:lnTo>
                  <a:pt x="32" y="163"/>
                </a:lnTo>
                <a:lnTo>
                  <a:pt x="43" y="152"/>
                </a:lnTo>
                <a:lnTo>
                  <a:pt x="65" y="152"/>
                </a:lnTo>
                <a:lnTo>
                  <a:pt x="120" y="141"/>
                </a:lnTo>
                <a:lnTo>
                  <a:pt x="174" y="141"/>
                </a:lnTo>
                <a:lnTo>
                  <a:pt x="207" y="141"/>
                </a:lnTo>
                <a:lnTo>
                  <a:pt x="250" y="141"/>
                </a:lnTo>
                <a:lnTo>
                  <a:pt x="305" y="141"/>
                </a:lnTo>
                <a:lnTo>
                  <a:pt x="359" y="130"/>
                </a:lnTo>
                <a:lnTo>
                  <a:pt x="413" y="130"/>
                </a:lnTo>
                <a:lnTo>
                  <a:pt x="490" y="119"/>
                </a:lnTo>
                <a:lnTo>
                  <a:pt x="555" y="108"/>
                </a:lnTo>
                <a:lnTo>
                  <a:pt x="642" y="98"/>
                </a:lnTo>
                <a:lnTo>
                  <a:pt x="729" y="87"/>
                </a:lnTo>
                <a:lnTo>
                  <a:pt x="805" y="87"/>
                </a:lnTo>
                <a:lnTo>
                  <a:pt x="892" y="76"/>
                </a:lnTo>
                <a:lnTo>
                  <a:pt x="969" y="65"/>
                </a:lnTo>
                <a:lnTo>
                  <a:pt x="1034" y="54"/>
                </a:lnTo>
                <a:lnTo>
                  <a:pt x="1110" y="54"/>
                </a:lnTo>
                <a:lnTo>
                  <a:pt x="1175" y="44"/>
                </a:lnTo>
                <a:lnTo>
                  <a:pt x="1241" y="3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4" name="Freeform 36"/>
          <p:cNvSpPr/>
          <p:nvPr/>
        </p:nvSpPr>
        <p:spPr>
          <a:xfrm>
            <a:off x="6457950" y="1176338"/>
            <a:ext cx="179388" cy="398462"/>
          </a:xfrm>
          <a:custGeom>
            <a:avLst/>
            <a:gdLst/>
            <a:ahLst/>
            <a:cxnLst>
              <a:cxn ang="0">
                <a:pos x="55148" y="102952"/>
              </a:cxn>
              <a:cxn ang="0">
                <a:pos x="48175" y="75625"/>
              </a:cxn>
              <a:cxn ang="0">
                <a:pos x="41202" y="61644"/>
              </a:cxn>
              <a:cxn ang="0">
                <a:pos x="27257" y="47663"/>
              </a:cxn>
              <a:cxn ang="0">
                <a:pos x="13945" y="41308"/>
              </a:cxn>
              <a:cxn ang="0">
                <a:pos x="6973" y="34317"/>
              </a:cxn>
              <a:cxn ang="0">
                <a:pos x="0" y="34317"/>
              </a:cxn>
              <a:cxn ang="0">
                <a:pos x="0" y="27327"/>
              </a:cxn>
              <a:cxn ang="0">
                <a:pos x="0" y="13346"/>
              </a:cxn>
              <a:cxn ang="0">
                <a:pos x="0" y="6991"/>
              </a:cxn>
              <a:cxn ang="0">
                <a:pos x="6973" y="0"/>
              </a:cxn>
              <a:cxn ang="0">
                <a:pos x="13945" y="0"/>
              </a:cxn>
              <a:cxn ang="0">
                <a:pos x="20284" y="0"/>
              </a:cxn>
              <a:cxn ang="0">
                <a:pos x="34230" y="0"/>
              </a:cxn>
              <a:cxn ang="0">
                <a:pos x="48175" y="0"/>
              </a:cxn>
              <a:cxn ang="0">
                <a:pos x="62120" y="0"/>
              </a:cxn>
              <a:cxn ang="0">
                <a:pos x="82404" y="6991"/>
              </a:cxn>
              <a:cxn ang="0">
                <a:pos x="110295" y="13346"/>
              </a:cxn>
              <a:cxn ang="0">
                <a:pos x="131213" y="20336"/>
              </a:cxn>
              <a:cxn ang="0">
                <a:pos x="151497" y="27327"/>
              </a:cxn>
              <a:cxn ang="0">
                <a:pos x="165443" y="34317"/>
              </a:cxn>
              <a:cxn ang="0">
                <a:pos x="172415" y="47663"/>
              </a:cxn>
              <a:cxn ang="0">
                <a:pos x="172415" y="61644"/>
              </a:cxn>
              <a:cxn ang="0">
                <a:pos x="179388" y="88971"/>
              </a:cxn>
              <a:cxn ang="0">
                <a:pos x="179388" y="116933"/>
              </a:cxn>
              <a:cxn ang="0">
                <a:pos x="172415" y="151250"/>
              </a:cxn>
              <a:cxn ang="0">
                <a:pos x="172415" y="192558"/>
              </a:cxn>
              <a:cxn ang="0">
                <a:pos x="172415" y="233866"/>
              </a:cxn>
              <a:cxn ang="0">
                <a:pos x="172415" y="281529"/>
              </a:cxn>
              <a:cxn ang="0">
                <a:pos x="172415" y="308856"/>
              </a:cxn>
              <a:cxn ang="0">
                <a:pos x="165443" y="329827"/>
              </a:cxn>
              <a:cxn ang="0">
                <a:pos x="165443" y="350164"/>
              </a:cxn>
              <a:cxn ang="0">
                <a:pos x="158470" y="364145"/>
              </a:cxn>
              <a:cxn ang="0">
                <a:pos x="158470" y="378126"/>
              </a:cxn>
              <a:cxn ang="0">
                <a:pos x="151497" y="384481"/>
              </a:cxn>
              <a:cxn ang="0">
                <a:pos x="151497" y="391471"/>
              </a:cxn>
              <a:cxn ang="0">
                <a:pos x="144525" y="398462"/>
              </a:cxn>
              <a:cxn ang="0">
                <a:pos x="137552" y="398462"/>
              </a:cxn>
              <a:cxn ang="0">
                <a:pos x="131213" y="391471"/>
              </a:cxn>
              <a:cxn ang="0">
                <a:pos x="131213" y="384481"/>
              </a:cxn>
              <a:cxn ang="0">
                <a:pos x="124240" y="371135"/>
              </a:cxn>
              <a:cxn ang="0">
                <a:pos x="117268" y="350164"/>
              </a:cxn>
              <a:cxn ang="0">
                <a:pos x="110295" y="329827"/>
              </a:cxn>
              <a:cxn ang="0">
                <a:pos x="103322" y="308856"/>
              </a:cxn>
              <a:cxn ang="0">
                <a:pos x="103322" y="274538"/>
              </a:cxn>
              <a:cxn ang="0">
                <a:pos x="96350" y="247212"/>
              </a:cxn>
              <a:cxn ang="0">
                <a:pos x="89377" y="219885"/>
              </a:cxn>
              <a:cxn ang="0">
                <a:pos x="82404" y="192558"/>
              </a:cxn>
              <a:cxn ang="0">
                <a:pos x="75432" y="171587"/>
              </a:cxn>
              <a:cxn ang="0">
                <a:pos x="69093" y="151250"/>
              </a:cxn>
              <a:cxn ang="0">
                <a:pos x="62120" y="130279"/>
              </a:cxn>
              <a:cxn ang="0">
                <a:pos x="62120" y="116933"/>
              </a:cxn>
              <a:cxn ang="0">
                <a:pos x="55148" y="102952"/>
              </a:cxn>
            </a:cxnLst>
            <a:pathLst>
              <a:path w="283" h="627">
                <a:moveTo>
                  <a:pt x="87" y="162"/>
                </a:moveTo>
                <a:lnTo>
                  <a:pt x="76" y="119"/>
                </a:lnTo>
                <a:lnTo>
                  <a:pt x="65" y="97"/>
                </a:lnTo>
                <a:lnTo>
                  <a:pt x="43" y="75"/>
                </a:lnTo>
                <a:lnTo>
                  <a:pt x="22" y="65"/>
                </a:lnTo>
                <a:lnTo>
                  <a:pt x="11" y="54"/>
                </a:lnTo>
                <a:lnTo>
                  <a:pt x="0" y="54"/>
                </a:lnTo>
                <a:lnTo>
                  <a:pt x="0" y="43"/>
                </a:lnTo>
                <a:lnTo>
                  <a:pt x="0" y="21"/>
                </a:lnTo>
                <a:lnTo>
                  <a:pt x="0" y="11"/>
                </a:lnTo>
                <a:lnTo>
                  <a:pt x="11" y="0"/>
                </a:lnTo>
                <a:lnTo>
                  <a:pt x="22" y="0"/>
                </a:lnTo>
                <a:lnTo>
                  <a:pt x="32" y="0"/>
                </a:lnTo>
                <a:lnTo>
                  <a:pt x="54" y="0"/>
                </a:lnTo>
                <a:lnTo>
                  <a:pt x="76" y="0"/>
                </a:lnTo>
                <a:lnTo>
                  <a:pt x="98" y="0"/>
                </a:lnTo>
                <a:lnTo>
                  <a:pt x="130" y="11"/>
                </a:lnTo>
                <a:lnTo>
                  <a:pt x="174" y="21"/>
                </a:lnTo>
                <a:lnTo>
                  <a:pt x="207" y="32"/>
                </a:lnTo>
                <a:lnTo>
                  <a:pt x="239" y="43"/>
                </a:lnTo>
                <a:lnTo>
                  <a:pt x="261" y="54"/>
                </a:lnTo>
                <a:lnTo>
                  <a:pt x="272" y="75"/>
                </a:lnTo>
                <a:lnTo>
                  <a:pt x="272" y="97"/>
                </a:lnTo>
                <a:lnTo>
                  <a:pt x="283" y="140"/>
                </a:lnTo>
                <a:lnTo>
                  <a:pt x="283" y="184"/>
                </a:lnTo>
                <a:lnTo>
                  <a:pt x="272" y="238"/>
                </a:lnTo>
                <a:lnTo>
                  <a:pt x="272" y="303"/>
                </a:lnTo>
                <a:lnTo>
                  <a:pt x="272" y="368"/>
                </a:lnTo>
                <a:lnTo>
                  <a:pt x="272" y="443"/>
                </a:lnTo>
                <a:lnTo>
                  <a:pt x="272" y="486"/>
                </a:lnTo>
                <a:lnTo>
                  <a:pt x="261" y="519"/>
                </a:lnTo>
                <a:lnTo>
                  <a:pt x="261" y="551"/>
                </a:lnTo>
                <a:lnTo>
                  <a:pt x="250" y="573"/>
                </a:lnTo>
                <a:lnTo>
                  <a:pt x="250" y="595"/>
                </a:lnTo>
                <a:lnTo>
                  <a:pt x="239" y="605"/>
                </a:lnTo>
                <a:lnTo>
                  <a:pt x="239" y="616"/>
                </a:lnTo>
                <a:lnTo>
                  <a:pt x="228" y="627"/>
                </a:lnTo>
                <a:lnTo>
                  <a:pt x="217" y="627"/>
                </a:lnTo>
                <a:lnTo>
                  <a:pt x="207" y="616"/>
                </a:lnTo>
                <a:lnTo>
                  <a:pt x="207" y="605"/>
                </a:lnTo>
                <a:lnTo>
                  <a:pt x="196" y="584"/>
                </a:lnTo>
                <a:lnTo>
                  <a:pt x="185" y="551"/>
                </a:lnTo>
                <a:lnTo>
                  <a:pt x="174" y="519"/>
                </a:lnTo>
                <a:lnTo>
                  <a:pt x="163" y="486"/>
                </a:lnTo>
                <a:lnTo>
                  <a:pt x="163" y="432"/>
                </a:lnTo>
                <a:lnTo>
                  <a:pt x="152" y="389"/>
                </a:lnTo>
                <a:lnTo>
                  <a:pt x="141" y="346"/>
                </a:lnTo>
                <a:lnTo>
                  <a:pt x="130" y="303"/>
                </a:lnTo>
                <a:lnTo>
                  <a:pt x="119" y="270"/>
                </a:lnTo>
                <a:lnTo>
                  <a:pt x="109" y="238"/>
                </a:lnTo>
                <a:lnTo>
                  <a:pt x="98" y="205"/>
                </a:lnTo>
                <a:lnTo>
                  <a:pt x="98" y="184"/>
                </a:lnTo>
                <a:lnTo>
                  <a:pt x="87" y="16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5" name="Freeform 37"/>
          <p:cNvSpPr/>
          <p:nvPr/>
        </p:nvSpPr>
        <p:spPr>
          <a:xfrm>
            <a:off x="6865938" y="1135063"/>
            <a:ext cx="241300" cy="447675"/>
          </a:xfrm>
          <a:custGeom>
            <a:avLst/>
            <a:gdLst/>
            <a:ahLst/>
            <a:cxnLst>
              <a:cxn ang="0">
                <a:pos x="89300" y="7005"/>
              </a:cxn>
              <a:cxn ang="0">
                <a:pos x="103233" y="0"/>
              </a:cxn>
              <a:cxn ang="0">
                <a:pos x="124133" y="0"/>
              </a:cxn>
              <a:cxn ang="0">
                <a:pos x="151367" y="13373"/>
              </a:cxn>
              <a:cxn ang="0">
                <a:pos x="172267" y="27383"/>
              </a:cxn>
              <a:cxn ang="0">
                <a:pos x="200133" y="41392"/>
              </a:cxn>
              <a:cxn ang="0">
                <a:pos x="220400" y="54765"/>
              </a:cxn>
              <a:cxn ang="0">
                <a:pos x="234333" y="68775"/>
              </a:cxn>
              <a:cxn ang="0">
                <a:pos x="241300" y="75780"/>
              </a:cxn>
              <a:cxn ang="0">
                <a:pos x="241300" y="82785"/>
              </a:cxn>
              <a:cxn ang="0">
                <a:pos x="234333" y="89153"/>
              </a:cxn>
              <a:cxn ang="0">
                <a:pos x="234333" y="103163"/>
              </a:cxn>
              <a:cxn ang="0">
                <a:pos x="227367" y="117172"/>
              </a:cxn>
              <a:cxn ang="0">
                <a:pos x="220400" y="130545"/>
              </a:cxn>
              <a:cxn ang="0">
                <a:pos x="213433" y="151560"/>
              </a:cxn>
              <a:cxn ang="0">
                <a:pos x="200133" y="171938"/>
              </a:cxn>
              <a:cxn ang="0">
                <a:pos x="186200" y="192952"/>
              </a:cxn>
              <a:cxn ang="0">
                <a:pos x="158333" y="240713"/>
              </a:cxn>
              <a:cxn ang="0">
                <a:pos x="131100" y="282105"/>
              </a:cxn>
              <a:cxn ang="0">
                <a:pos x="103233" y="330503"/>
              </a:cxn>
              <a:cxn ang="0">
                <a:pos x="76000" y="364890"/>
              </a:cxn>
              <a:cxn ang="0">
                <a:pos x="62067" y="385905"/>
              </a:cxn>
              <a:cxn ang="0">
                <a:pos x="48133" y="406283"/>
              </a:cxn>
              <a:cxn ang="0">
                <a:pos x="41167" y="420292"/>
              </a:cxn>
              <a:cxn ang="0">
                <a:pos x="27233" y="433665"/>
              </a:cxn>
              <a:cxn ang="0">
                <a:pos x="20900" y="440670"/>
              </a:cxn>
              <a:cxn ang="0">
                <a:pos x="13933" y="447675"/>
              </a:cxn>
              <a:cxn ang="0">
                <a:pos x="6967" y="447675"/>
              </a:cxn>
              <a:cxn ang="0">
                <a:pos x="0" y="447675"/>
              </a:cxn>
              <a:cxn ang="0">
                <a:pos x="0" y="440670"/>
              </a:cxn>
              <a:cxn ang="0">
                <a:pos x="0" y="433665"/>
              </a:cxn>
              <a:cxn ang="0">
                <a:pos x="0" y="426660"/>
              </a:cxn>
              <a:cxn ang="0">
                <a:pos x="0" y="420292"/>
              </a:cxn>
              <a:cxn ang="0">
                <a:pos x="0" y="406283"/>
              </a:cxn>
              <a:cxn ang="0">
                <a:pos x="0" y="399278"/>
              </a:cxn>
              <a:cxn ang="0">
                <a:pos x="6967" y="385905"/>
              </a:cxn>
              <a:cxn ang="0">
                <a:pos x="6967" y="371895"/>
              </a:cxn>
              <a:cxn ang="0">
                <a:pos x="13933" y="350880"/>
              </a:cxn>
              <a:cxn ang="0">
                <a:pos x="20900" y="337507"/>
              </a:cxn>
              <a:cxn ang="0">
                <a:pos x="27233" y="316493"/>
              </a:cxn>
              <a:cxn ang="0">
                <a:pos x="34200" y="296115"/>
              </a:cxn>
              <a:cxn ang="0">
                <a:pos x="41167" y="275737"/>
              </a:cxn>
              <a:cxn ang="0">
                <a:pos x="48133" y="247718"/>
              </a:cxn>
              <a:cxn ang="0">
                <a:pos x="62067" y="206325"/>
              </a:cxn>
              <a:cxn ang="0">
                <a:pos x="76000" y="164933"/>
              </a:cxn>
              <a:cxn ang="0">
                <a:pos x="82967" y="130545"/>
              </a:cxn>
              <a:cxn ang="0">
                <a:pos x="89300" y="103163"/>
              </a:cxn>
              <a:cxn ang="0">
                <a:pos x="89300" y="75780"/>
              </a:cxn>
              <a:cxn ang="0">
                <a:pos x="96267" y="54765"/>
              </a:cxn>
              <a:cxn ang="0">
                <a:pos x="89300" y="41392"/>
              </a:cxn>
              <a:cxn ang="0">
                <a:pos x="89300" y="34388"/>
              </a:cxn>
              <a:cxn ang="0">
                <a:pos x="82967" y="27383"/>
              </a:cxn>
              <a:cxn ang="0">
                <a:pos x="76000" y="20378"/>
              </a:cxn>
              <a:cxn ang="0">
                <a:pos x="76000" y="13373"/>
              </a:cxn>
              <a:cxn ang="0">
                <a:pos x="76000" y="7005"/>
              </a:cxn>
              <a:cxn ang="0">
                <a:pos x="82967" y="7005"/>
              </a:cxn>
              <a:cxn ang="0">
                <a:pos x="89300" y="7005"/>
              </a:cxn>
            </a:cxnLst>
            <a:pathLst>
              <a:path w="381" h="703">
                <a:moveTo>
                  <a:pt x="141" y="11"/>
                </a:moveTo>
                <a:lnTo>
                  <a:pt x="163" y="0"/>
                </a:lnTo>
                <a:lnTo>
                  <a:pt x="196" y="0"/>
                </a:lnTo>
                <a:lnTo>
                  <a:pt x="239" y="21"/>
                </a:lnTo>
                <a:lnTo>
                  <a:pt x="272" y="43"/>
                </a:lnTo>
                <a:lnTo>
                  <a:pt x="316" y="65"/>
                </a:lnTo>
                <a:lnTo>
                  <a:pt x="348" y="86"/>
                </a:lnTo>
                <a:lnTo>
                  <a:pt x="370" y="108"/>
                </a:lnTo>
                <a:lnTo>
                  <a:pt x="381" y="119"/>
                </a:lnTo>
                <a:lnTo>
                  <a:pt x="381" y="130"/>
                </a:lnTo>
                <a:lnTo>
                  <a:pt x="370" y="140"/>
                </a:lnTo>
                <a:lnTo>
                  <a:pt x="370" y="162"/>
                </a:lnTo>
                <a:lnTo>
                  <a:pt x="359" y="184"/>
                </a:lnTo>
                <a:lnTo>
                  <a:pt x="348" y="205"/>
                </a:lnTo>
                <a:lnTo>
                  <a:pt x="337" y="238"/>
                </a:lnTo>
                <a:lnTo>
                  <a:pt x="316" y="270"/>
                </a:lnTo>
                <a:lnTo>
                  <a:pt x="294" y="303"/>
                </a:lnTo>
                <a:lnTo>
                  <a:pt x="250" y="378"/>
                </a:lnTo>
                <a:lnTo>
                  <a:pt x="207" y="443"/>
                </a:lnTo>
                <a:lnTo>
                  <a:pt x="163" y="519"/>
                </a:lnTo>
                <a:lnTo>
                  <a:pt x="120" y="573"/>
                </a:lnTo>
                <a:lnTo>
                  <a:pt x="98" y="606"/>
                </a:lnTo>
                <a:lnTo>
                  <a:pt x="76" y="638"/>
                </a:lnTo>
                <a:lnTo>
                  <a:pt x="65" y="660"/>
                </a:lnTo>
                <a:lnTo>
                  <a:pt x="43" y="681"/>
                </a:lnTo>
                <a:lnTo>
                  <a:pt x="33" y="692"/>
                </a:lnTo>
                <a:lnTo>
                  <a:pt x="22" y="703"/>
                </a:lnTo>
                <a:lnTo>
                  <a:pt x="11" y="703"/>
                </a:lnTo>
                <a:lnTo>
                  <a:pt x="0" y="703"/>
                </a:lnTo>
                <a:lnTo>
                  <a:pt x="0" y="692"/>
                </a:lnTo>
                <a:lnTo>
                  <a:pt x="0" y="681"/>
                </a:lnTo>
                <a:lnTo>
                  <a:pt x="0" y="670"/>
                </a:lnTo>
                <a:lnTo>
                  <a:pt x="0" y="660"/>
                </a:lnTo>
                <a:lnTo>
                  <a:pt x="0" y="638"/>
                </a:lnTo>
                <a:lnTo>
                  <a:pt x="0" y="627"/>
                </a:lnTo>
                <a:lnTo>
                  <a:pt x="11" y="606"/>
                </a:lnTo>
                <a:lnTo>
                  <a:pt x="11" y="584"/>
                </a:lnTo>
                <a:lnTo>
                  <a:pt x="22" y="551"/>
                </a:lnTo>
                <a:lnTo>
                  <a:pt x="33" y="530"/>
                </a:lnTo>
                <a:lnTo>
                  <a:pt x="43" y="497"/>
                </a:lnTo>
                <a:lnTo>
                  <a:pt x="54" y="465"/>
                </a:lnTo>
                <a:lnTo>
                  <a:pt x="65" y="433"/>
                </a:lnTo>
                <a:lnTo>
                  <a:pt x="76" y="389"/>
                </a:lnTo>
                <a:lnTo>
                  <a:pt x="98" y="324"/>
                </a:lnTo>
                <a:lnTo>
                  <a:pt x="120" y="259"/>
                </a:lnTo>
                <a:lnTo>
                  <a:pt x="131" y="205"/>
                </a:lnTo>
                <a:lnTo>
                  <a:pt x="141" y="162"/>
                </a:lnTo>
                <a:lnTo>
                  <a:pt x="141" y="119"/>
                </a:lnTo>
                <a:lnTo>
                  <a:pt x="152" y="86"/>
                </a:lnTo>
                <a:lnTo>
                  <a:pt x="141" y="65"/>
                </a:lnTo>
                <a:lnTo>
                  <a:pt x="141" y="54"/>
                </a:lnTo>
                <a:lnTo>
                  <a:pt x="131" y="43"/>
                </a:lnTo>
                <a:lnTo>
                  <a:pt x="120" y="32"/>
                </a:lnTo>
                <a:lnTo>
                  <a:pt x="120" y="21"/>
                </a:lnTo>
                <a:lnTo>
                  <a:pt x="120" y="11"/>
                </a:lnTo>
                <a:lnTo>
                  <a:pt x="131" y="11"/>
                </a:lnTo>
                <a:lnTo>
                  <a:pt x="141" y="1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19" name="Freeform 31"/>
          <p:cNvSpPr/>
          <p:nvPr/>
        </p:nvSpPr>
        <p:spPr>
          <a:xfrm>
            <a:off x="6346825" y="1836738"/>
            <a:ext cx="974725" cy="1036637"/>
          </a:xfrm>
          <a:custGeom>
            <a:avLst/>
            <a:gdLst/>
            <a:ahLst/>
            <a:cxnLst>
              <a:cxn ang="0">
                <a:pos x="657018" y="1036637"/>
              </a:cxn>
              <a:cxn ang="0">
                <a:pos x="629060" y="1008723"/>
              </a:cxn>
              <a:cxn ang="0">
                <a:pos x="622070" y="961141"/>
              </a:cxn>
              <a:cxn ang="0">
                <a:pos x="587758" y="912926"/>
              </a:cxn>
              <a:cxn ang="0">
                <a:pos x="525487" y="857731"/>
              </a:cxn>
              <a:cxn ang="0">
                <a:pos x="504519" y="823473"/>
              </a:cxn>
              <a:cxn ang="0">
                <a:pos x="532477" y="816494"/>
              </a:cxn>
              <a:cxn ang="0">
                <a:pos x="580768" y="837430"/>
              </a:cxn>
              <a:cxn ang="0">
                <a:pos x="664008" y="864710"/>
              </a:cxn>
              <a:cxn ang="0">
                <a:pos x="712299" y="844409"/>
              </a:cxn>
              <a:cxn ang="0">
                <a:pos x="732632" y="803172"/>
              </a:cxn>
              <a:cxn ang="0">
                <a:pos x="767580" y="720697"/>
              </a:cxn>
              <a:cxn ang="0">
                <a:pos x="808882" y="576685"/>
              </a:cxn>
              <a:cxn ang="0">
                <a:pos x="815872" y="514512"/>
              </a:cxn>
              <a:cxn ang="0">
                <a:pos x="774570" y="487232"/>
              </a:cxn>
              <a:cxn ang="0">
                <a:pos x="636049" y="473909"/>
              </a:cxn>
              <a:cxn ang="0">
                <a:pos x="400946" y="494211"/>
              </a:cxn>
              <a:cxn ang="0">
                <a:pos x="214135" y="514512"/>
              </a:cxn>
              <a:cxn ang="0">
                <a:pos x="130895" y="535448"/>
              </a:cxn>
              <a:cxn ang="0">
                <a:pos x="82604" y="562728"/>
              </a:cxn>
              <a:cxn ang="0">
                <a:pos x="48291" y="555749"/>
              </a:cxn>
              <a:cxn ang="0">
                <a:pos x="6354" y="514512"/>
              </a:cxn>
              <a:cxn ang="0">
                <a:pos x="6354" y="480253"/>
              </a:cxn>
              <a:cxn ang="0">
                <a:pos x="41302" y="439016"/>
              </a:cxn>
              <a:cxn ang="0">
                <a:pos x="62271" y="370499"/>
              </a:cxn>
              <a:cxn ang="0">
                <a:pos x="68625" y="212530"/>
              </a:cxn>
              <a:cxn ang="0">
                <a:pos x="55281" y="68517"/>
              </a:cxn>
              <a:cxn ang="0">
                <a:pos x="55281" y="13957"/>
              </a:cxn>
              <a:cxn ang="0">
                <a:pos x="75614" y="0"/>
              </a:cxn>
              <a:cxn ang="0">
                <a:pos x="130895" y="20936"/>
              </a:cxn>
              <a:cxn ang="0">
                <a:pos x="144874" y="150991"/>
              </a:cxn>
              <a:cxn ang="0">
                <a:pos x="144874" y="288025"/>
              </a:cxn>
              <a:cxn ang="0">
                <a:pos x="130895" y="391435"/>
              </a:cxn>
              <a:cxn ang="0">
                <a:pos x="137885" y="439016"/>
              </a:cxn>
              <a:cxn ang="0">
                <a:pos x="165843" y="445995"/>
              </a:cxn>
              <a:cxn ang="0">
                <a:pos x="221124" y="445995"/>
              </a:cxn>
              <a:cxn ang="0">
                <a:pos x="297374" y="439016"/>
              </a:cxn>
              <a:cxn ang="0">
                <a:pos x="428269" y="432672"/>
              </a:cxn>
              <a:cxn ang="0">
                <a:pos x="608091" y="418715"/>
              </a:cxn>
              <a:cxn ang="0">
                <a:pos x="712299" y="404758"/>
              </a:cxn>
              <a:cxn ang="0">
                <a:pos x="774570" y="398414"/>
              </a:cxn>
              <a:cxn ang="0">
                <a:pos x="808882" y="391435"/>
              </a:cxn>
              <a:cxn ang="0">
                <a:pos x="836840" y="384457"/>
              </a:cxn>
              <a:cxn ang="0">
                <a:pos x="871153" y="404758"/>
              </a:cxn>
              <a:cxn ang="0">
                <a:pos x="926434" y="445995"/>
              </a:cxn>
              <a:cxn ang="0">
                <a:pos x="967735" y="487232"/>
              </a:cxn>
              <a:cxn ang="0">
                <a:pos x="974725" y="514512"/>
              </a:cxn>
              <a:cxn ang="0">
                <a:pos x="947402" y="549405"/>
              </a:cxn>
              <a:cxn ang="0">
                <a:pos x="926434" y="610943"/>
              </a:cxn>
              <a:cxn ang="0">
                <a:pos x="892121" y="720697"/>
              </a:cxn>
              <a:cxn ang="0">
                <a:pos x="836840" y="864710"/>
              </a:cxn>
              <a:cxn ang="0">
                <a:pos x="767580" y="967486"/>
              </a:cxn>
              <a:cxn ang="0">
                <a:pos x="719289" y="1015701"/>
              </a:cxn>
            </a:cxnLst>
            <a:pathLst>
              <a:path w="1534" h="1634">
                <a:moveTo>
                  <a:pt x="1110" y="1612"/>
                </a:moveTo>
                <a:lnTo>
                  <a:pt x="1088" y="1623"/>
                </a:lnTo>
                <a:lnTo>
                  <a:pt x="1055" y="1634"/>
                </a:lnTo>
                <a:lnTo>
                  <a:pt x="1034" y="1634"/>
                </a:lnTo>
                <a:lnTo>
                  <a:pt x="1012" y="1634"/>
                </a:lnTo>
                <a:lnTo>
                  <a:pt x="1001" y="1623"/>
                </a:lnTo>
                <a:lnTo>
                  <a:pt x="990" y="1612"/>
                </a:lnTo>
                <a:lnTo>
                  <a:pt x="990" y="1590"/>
                </a:lnTo>
                <a:lnTo>
                  <a:pt x="990" y="1569"/>
                </a:lnTo>
                <a:lnTo>
                  <a:pt x="990" y="1547"/>
                </a:lnTo>
                <a:lnTo>
                  <a:pt x="990" y="1536"/>
                </a:lnTo>
                <a:lnTo>
                  <a:pt x="979" y="1515"/>
                </a:lnTo>
                <a:lnTo>
                  <a:pt x="979" y="1493"/>
                </a:lnTo>
                <a:lnTo>
                  <a:pt x="957" y="1471"/>
                </a:lnTo>
                <a:lnTo>
                  <a:pt x="947" y="1460"/>
                </a:lnTo>
                <a:lnTo>
                  <a:pt x="925" y="1439"/>
                </a:lnTo>
                <a:lnTo>
                  <a:pt x="903" y="1417"/>
                </a:lnTo>
                <a:lnTo>
                  <a:pt x="870" y="1385"/>
                </a:lnTo>
                <a:lnTo>
                  <a:pt x="849" y="1363"/>
                </a:lnTo>
                <a:lnTo>
                  <a:pt x="827" y="1352"/>
                </a:lnTo>
                <a:lnTo>
                  <a:pt x="816" y="1331"/>
                </a:lnTo>
                <a:lnTo>
                  <a:pt x="805" y="1320"/>
                </a:lnTo>
                <a:lnTo>
                  <a:pt x="794" y="1309"/>
                </a:lnTo>
                <a:lnTo>
                  <a:pt x="794" y="1298"/>
                </a:lnTo>
                <a:lnTo>
                  <a:pt x="794" y="1287"/>
                </a:lnTo>
                <a:lnTo>
                  <a:pt x="805" y="1287"/>
                </a:lnTo>
                <a:lnTo>
                  <a:pt x="816" y="1287"/>
                </a:lnTo>
                <a:lnTo>
                  <a:pt x="838" y="1287"/>
                </a:lnTo>
                <a:lnTo>
                  <a:pt x="849" y="1287"/>
                </a:lnTo>
                <a:lnTo>
                  <a:pt x="870" y="1298"/>
                </a:lnTo>
                <a:lnTo>
                  <a:pt x="892" y="1309"/>
                </a:lnTo>
                <a:lnTo>
                  <a:pt x="914" y="1320"/>
                </a:lnTo>
                <a:lnTo>
                  <a:pt x="957" y="1331"/>
                </a:lnTo>
                <a:lnTo>
                  <a:pt x="1001" y="1341"/>
                </a:lnTo>
                <a:lnTo>
                  <a:pt x="1023" y="1352"/>
                </a:lnTo>
                <a:lnTo>
                  <a:pt x="1045" y="1363"/>
                </a:lnTo>
                <a:lnTo>
                  <a:pt x="1066" y="1352"/>
                </a:lnTo>
                <a:lnTo>
                  <a:pt x="1077" y="1352"/>
                </a:lnTo>
                <a:lnTo>
                  <a:pt x="1110" y="1341"/>
                </a:lnTo>
                <a:lnTo>
                  <a:pt x="1121" y="1331"/>
                </a:lnTo>
                <a:lnTo>
                  <a:pt x="1121" y="1320"/>
                </a:lnTo>
                <a:lnTo>
                  <a:pt x="1132" y="1298"/>
                </a:lnTo>
                <a:lnTo>
                  <a:pt x="1142" y="1287"/>
                </a:lnTo>
                <a:lnTo>
                  <a:pt x="1153" y="1266"/>
                </a:lnTo>
                <a:lnTo>
                  <a:pt x="1164" y="1244"/>
                </a:lnTo>
                <a:lnTo>
                  <a:pt x="1175" y="1222"/>
                </a:lnTo>
                <a:lnTo>
                  <a:pt x="1186" y="1190"/>
                </a:lnTo>
                <a:lnTo>
                  <a:pt x="1208" y="1136"/>
                </a:lnTo>
                <a:lnTo>
                  <a:pt x="1230" y="1082"/>
                </a:lnTo>
                <a:lnTo>
                  <a:pt x="1240" y="1017"/>
                </a:lnTo>
                <a:lnTo>
                  <a:pt x="1262" y="941"/>
                </a:lnTo>
                <a:lnTo>
                  <a:pt x="1273" y="909"/>
                </a:lnTo>
                <a:lnTo>
                  <a:pt x="1273" y="876"/>
                </a:lnTo>
                <a:lnTo>
                  <a:pt x="1284" y="844"/>
                </a:lnTo>
                <a:lnTo>
                  <a:pt x="1284" y="822"/>
                </a:lnTo>
                <a:lnTo>
                  <a:pt x="1284" y="811"/>
                </a:lnTo>
                <a:lnTo>
                  <a:pt x="1284" y="790"/>
                </a:lnTo>
                <a:lnTo>
                  <a:pt x="1273" y="779"/>
                </a:lnTo>
                <a:lnTo>
                  <a:pt x="1251" y="768"/>
                </a:lnTo>
                <a:lnTo>
                  <a:pt x="1219" y="768"/>
                </a:lnTo>
                <a:lnTo>
                  <a:pt x="1186" y="757"/>
                </a:lnTo>
                <a:lnTo>
                  <a:pt x="1142" y="757"/>
                </a:lnTo>
                <a:lnTo>
                  <a:pt x="1077" y="747"/>
                </a:lnTo>
                <a:lnTo>
                  <a:pt x="1001" y="747"/>
                </a:lnTo>
                <a:lnTo>
                  <a:pt x="925" y="747"/>
                </a:lnTo>
                <a:lnTo>
                  <a:pt x="827" y="757"/>
                </a:lnTo>
                <a:lnTo>
                  <a:pt x="729" y="768"/>
                </a:lnTo>
                <a:lnTo>
                  <a:pt x="631" y="779"/>
                </a:lnTo>
                <a:lnTo>
                  <a:pt x="522" y="790"/>
                </a:lnTo>
                <a:lnTo>
                  <a:pt x="424" y="801"/>
                </a:lnTo>
                <a:lnTo>
                  <a:pt x="381" y="801"/>
                </a:lnTo>
                <a:lnTo>
                  <a:pt x="337" y="811"/>
                </a:lnTo>
                <a:lnTo>
                  <a:pt x="293" y="822"/>
                </a:lnTo>
                <a:lnTo>
                  <a:pt x="261" y="833"/>
                </a:lnTo>
                <a:lnTo>
                  <a:pt x="228" y="833"/>
                </a:lnTo>
                <a:lnTo>
                  <a:pt x="206" y="844"/>
                </a:lnTo>
                <a:lnTo>
                  <a:pt x="185" y="855"/>
                </a:lnTo>
                <a:lnTo>
                  <a:pt x="174" y="866"/>
                </a:lnTo>
                <a:lnTo>
                  <a:pt x="152" y="876"/>
                </a:lnTo>
                <a:lnTo>
                  <a:pt x="130" y="887"/>
                </a:lnTo>
                <a:lnTo>
                  <a:pt x="119" y="887"/>
                </a:lnTo>
                <a:lnTo>
                  <a:pt x="108" y="887"/>
                </a:lnTo>
                <a:lnTo>
                  <a:pt x="87" y="887"/>
                </a:lnTo>
                <a:lnTo>
                  <a:pt x="76" y="876"/>
                </a:lnTo>
                <a:lnTo>
                  <a:pt x="54" y="866"/>
                </a:lnTo>
                <a:lnTo>
                  <a:pt x="43" y="844"/>
                </a:lnTo>
                <a:lnTo>
                  <a:pt x="21" y="822"/>
                </a:lnTo>
                <a:lnTo>
                  <a:pt x="10" y="811"/>
                </a:lnTo>
                <a:lnTo>
                  <a:pt x="10" y="801"/>
                </a:lnTo>
                <a:lnTo>
                  <a:pt x="0" y="790"/>
                </a:lnTo>
                <a:lnTo>
                  <a:pt x="10" y="779"/>
                </a:lnTo>
                <a:lnTo>
                  <a:pt x="10" y="757"/>
                </a:lnTo>
                <a:lnTo>
                  <a:pt x="32" y="747"/>
                </a:lnTo>
                <a:lnTo>
                  <a:pt x="54" y="725"/>
                </a:lnTo>
                <a:lnTo>
                  <a:pt x="54" y="703"/>
                </a:lnTo>
                <a:lnTo>
                  <a:pt x="65" y="692"/>
                </a:lnTo>
                <a:lnTo>
                  <a:pt x="76" y="671"/>
                </a:lnTo>
                <a:lnTo>
                  <a:pt x="87" y="638"/>
                </a:lnTo>
                <a:lnTo>
                  <a:pt x="87" y="617"/>
                </a:lnTo>
                <a:lnTo>
                  <a:pt x="98" y="584"/>
                </a:lnTo>
                <a:lnTo>
                  <a:pt x="98" y="541"/>
                </a:lnTo>
                <a:lnTo>
                  <a:pt x="108" y="498"/>
                </a:lnTo>
                <a:lnTo>
                  <a:pt x="108" y="422"/>
                </a:lnTo>
                <a:lnTo>
                  <a:pt x="108" y="335"/>
                </a:lnTo>
                <a:lnTo>
                  <a:pt x="108" y="249"/>
                </a:lnTo>
                <a:lnTo>
                  <a:pt x="98" y="173"/>
                </a:lnTo>
                <a:lnTo>
                  <a:pt x="87" y="130"/>
                </a:lnTo>
                <a:lnTo>
                  <a:pt x="87" y="108"/>
                </a:lnTo>
                <a:lnTo>
                  <a:pt x="76" y="76"/>
                </a:lnTo>
                <a:lnTo>
                  <a:pt x="76" y="54"/>
                </a:lnTo>
                <a:lnTo>
                  <a:pt x="76" y="33"/>
                </a:lnTo>
                <a:lnTo>
                  <a:pt x="87" y="22"/>
                </a:lnTo>
                <a:lnTo>
                  <a:pt x="87" y="11"/>
                </a:lnTo>
                <a:lnTo>
                  <a:pt x="98" y="0"/>
                </a:lnTo>
                <a:lnTo>
                  <a:pt x="108" y="0"/>
                </a:lnTo>
                <a:lnTo>
                  <a:pt x="119" y="0"/>
                </a:lnTo>
                <a:lnTo>
                  <a:pt x="141" y="11"/>
                </a:lnTo>
                <a:lnTo>
                  <a:pt x="152" y="11"/>
                </a:lnTo>
                <a:lnTo>
                  <a:pt x="174" y="22"/>
                </a:lnTo>
                <a:lnTo>
                  <a:pt x="206" y="33"/>
                </a:lnTo>
                <a:lnTo>
                  <a:pt x="228" y="43"/>
                </a:lnTo>
                <a:lnTo>
                  <a:pt x="228" y="108"/>
                </a:lnTo>
                <a:lnTo>
                  <a:pt x="228" y="173"/>
                </a:lnTo>
                <a:lnTo>
                  <a:pt x="228" y="238"/>
                </a:lnTo>
                <a:lnTo>
                  <a:pt x="228" y="292"/>
                </a:lnTo>
                <a:lnTo>
                  <a:pt x="228" y="346"/>
                </a:lnTo>
                <a:lnTo>
                  <a:pt x="228" y="400"/>
                </a:lnTo>
                <a:lnTo>
                  <a:pt x="228" y="454"/>
                </a:lnTo>
                <a:lnTo>
                  <a:pt x="217" y="498"/>
                </a:lnTo>
                <a:lnTo>
                  <a:pt x="217" y="541"/>
                </a:lnTo>
                <a:lnTo>
                  <a:pt x="217" y="584"/>
                </a:lnTo>
                <a:lnTo>
                  <a:pt x="206" y="617"/>
                </a:lnTo>
                <a:lnTo>
                  <a:pt x="206" y="638"/>
                </a:lnTo>
                <a:lnTo>
                  <a:pt x="206" y="660"/>
                </a:lnTo>
                <a:lnTo>
                  <a:pt x="217" y="682"/>
                </a:lnTo>
                <a:lnTo>
                  <a:pt x="217" y="692"/>
                </a:lnTo>
                <a:lnTo>
                  <a:pt x="228" y="703"/>
                </a:lnTo>
                <a:lnTo>
                  <a:pt x="239" y="703"/>
                </a:lnTo>
                <a:lnTo>
                  <a:pt x="250" y="703"/>
                </a:lnTo>
                <a:lnTo>
                  <a:pt x="261" y="703"/>
                </a:lnTo>
                <a:lnTo>
                  <a:pt x="283" y="703"/>
                </a:lnTo>
                <a:lnTo>
                  <a:pt x="304" y="703"/>
                </a:lnTo>
                <a:lnTo>
                  <a:pt x="326" y="703"/>
                </a:lnTo>
                <a:lnTo>
                  <a:pt x="348" y="703"/>
                </a:lnTo>
                <a:lnTo>
                  <a:pt x="370" y="703"/>
                </a:lnTo>
                <a:lnTo>
                  <a:pt x="402" y="703"/>
                </a:lnTo>
                <a:lnTo>
                  <a:pt x="435" y="703"/>
                </a:lnTo>
                <a:lnTo>
                  <a:pt x="468" y="692"/>
                </a:lnTo>
                <a:lnTo>
                  <a:pt x="511" y="692"/>
                </a:lnTo>
                <a:lnTo>
                  <a:pt x="555" y="692"/>
                </a:lnTo>
                <a:lnTo>
                  <a:pt x="598" y="682"/>
                </a:lnTo>
                <a:lnTo>
                  <a:pt x="674" y="682"/>
                </a:lnTo>
                <a:lnTo>
                  <a:pt x="762" y="671"/>
                </a:lnTo>
                <a:lnTo>
                  <a:pt x="827" y="671"/>
                </a:lnTo>
                <a:lnTo>
                  <a:pt x="903" y="660"/>
                </a:lnTo>
                <a:lnTo>
                  <a:pt x="957" y="660"/>
                </a:lnTo>
                <a:lnTo>
                  <a:pt x="1012" y="649"/>
                </a:lnTo>
                <a:lnTo>
                  <a:pt x="1055" y="649"/>
                </a:lnTo>
                <a:lnTo>
                  <a:pt x="1088" y="638"/>
                </a:lnTo>
                <a:lnTo>
                  <a:pt x="1121" y="638"/>
                </a:lnTo>
                <a:lnTo>
                  <a:pt x="1153" y="638"/>
                </a:lnTo>
                <a:lnTo>
                  <a:pt x="1175" y="638"/>
                </a:lnTo>
                <a:lnTo>
                  <a:pt x="1208" y="638"/>
                </a:lnTo>
                <a:lnTo>
                  <a:pt x="1219" y="628"/>
                </a:lnTo>
                <a:lnTo>
                  <a:pt x="1240" y="628"/>
                </a:lnTo>
                <a:lnTo>
                  <a:pt x="1251" y="628"/>
                </a:lnTo>
                <a:lnTo>
                  <a:pt x="1262" y="617"/>
                </a:lnTo>
                <a:lnTo>
                  <a:pt x="1273" y="617"/>
                </a:lnTo>
                <a:lnTo>
                  <a:pt x="1284" y="606"/>
                </a:lnTo>
                <a:lnTo>
                  <a:pt x="1295" y="606"/>
                </a:lnTo>
                <a:lnTo>
                  <a:pt x="1306" y="606"/>
                </a:lnTo>
                <a:lnTo>
                  <a:pt x="1317" y="606"/>
                </a:lnTo>
                <a:lnTo>
                  <a:pt x="1328" y="617"/>
                </a:lnTo>
                <a:lnTo>
                  <a:pt x="1338" y="617"/>
                </a:lnTo>
                <a:lnTo>
                  <a:pt x="1349" y="628"/>
                </a:lnTo>
                <a:lnTo>
                  <a:pt x="1371" y="638"/>
                </a:lnTo>
                <a:lnTo>
                  <a:pt x="1382" y="649"/>
                </a:lnTo>
                <a:lnTo>
                  <a:pt x="1404" y="671"/>
                </a:lnTo>
                <a:lnTo>
                  <a:pt x="1436" y="682"/>
                </a:lnTo>
                <a:lnTo>
                  <a:pt x="1458" y="703"/>
                </a:lnTo>
                <a:lnTo>
                  <a:pt x="1480" y="725"/>
                </a:lnTo>
                <a:lnTo>
                  <a:pt x="1491" y="736"/>
                </a:lnTo>
                <a:lnTo>
                  <a:pt x="1513" y="757"/>
                </a:lnTo>
                <a:lnTo>
                  <a:pt x="1523" y="768"/>
                </a:lnTo>
                <a:lnTo>
                  <a:pt x="1523" y="779"/>
                </a:lnTo>
                <a:lnTo>
                  <a:pt x="1534" y="790"/>
                </a:lnTo>
                <a:lnTo>
                  <a:pt x="1534" y="801"/>
                </a:lnTo>
                <a:lnTo>
                  <a:pt x="1534" y="811"/>
                </a:lnTo>
                <a:lnTo>
                  <a:pt x="1523" y="833"/>
                </a:lnTo>
                <a:lnTo>
                  <a:pt x="1513" y="844"/>
                </a:lnTo>
                <a:lnTo>
                  <a:pt x="1502" y="855"/>
                </a:lnTo>
                <a:lnTo>
                  <a:pt x="1491" y="866"/>
                </a:lnTo>
                <a:lnTo>
                  <a:pt x="1480" y="876"/>
                </a:lnTo>
                <a:lnTo>
                  <a:pt x="1469" y="898"/>
                </a:lnTo>
                <a:lnTo>
                  <a:pt x="1469" y="930"/>
                </a:lnTo>
                <a:lnTo>
                  <a:pt x="1458" y="963"/>
                </a:lnTo>
                <a:lnTo>
                  <a:pt x="1447" y="995"/>
                </a:lnTo>
                <a:lnTo>
                  <a:pt x="1436" y="1039"/>
                </a:lnTo>
                <a:lnTo>
                  <a:pt x="1425" y="1082"/>
                </a:lnTo>
                <a:lnTo>
                  <a:pt x="1404" y="1136"/>
                </a:lnTo>
                <a:lnTo>
                  <a:pt x="1393" y="1190"/>
                </a:lnTo>
                <a:lnTo>
                  <a:pt x="1371" y="1233"/>
                </a:lnTo>
                <a:lnTo>
                  <a:pt x="1360" y="1277"/>
                </a:lnTo>
                <a:lnTo>
                  <a:pt x="1317" y="1363"/>
                </a:lnTo>
                <a:lnTo>
                  <a:pt x="1273" y="1439"/>
                </a:lnTo>
                <a:lnTo>
                  <a:pt x="1251" y="1471"/>
                </a:lnTo>
                <a:lnTo>
                  <a:pt x="1230" y="1504"/>
                </a:lnTo>
                <a:lnTo>
                  <a:pt x="1208" y="1525"/>
                </a:lnTo>
                <a:lnTo>
                  <a:pt x="1186" y="1558"/>
                </a:lnTo>
                <a:lnTo>
                  <a:pt x="1175" y="1569"/>
                </a:lnTo>
                <a:lnTo>
                  <a:pt x="1153" y="1590"/>
                </a:lnTo>
                <a:lnTo>
                  <a:pt x="1132" y="1601"/>
                </a:lnTo>
                <a:lnTo>
                  <a:pt x="1110" y="161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8568" name="矩形 4"/>
          <p:cNvSpPr/>
          <p:nvPr/>
        </p:nvSpPr>
        <p:spPr>
          <a:xfrm>
            <a:off x="2530475" y="1430338"/>
            <a:ext cx="1203325" cy="1322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莺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905000" y="639763"/>
            <a:ext cx="223202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yīnɡ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9588" y="2982913"/>
            <a:ext cx="80025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黄莺   莺歌燕舞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4988" y="3813175"/>
            <a:ext cx="859155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她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的歌声就像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黄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莺鸣唱那样婉转动听。 </a:t>
            </a:r>
            <a:endParaRPr lang="zh-CN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0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0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0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0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0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0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0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0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0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0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pic>
        <p:nvPicPr>
          <p:cNvPr id="13" name="Picture 2" descr="https://gimg2.baidu.com/image_search/src=http%3A%2F%2Fgss0.baidu.com%2F9fo3dSag_xI4khGko9WTAnF6hhy%2Fzhidao%2Fpic%2Fitem%2F35a85edf8db1cb133bed1742d254564e93584bde.jpg&amp;refer=http%3A%2F%2Fgss0.baidu.com&amp;app=2002&amp;size=f9999,10000&amp;q=a80&amp;n=0&amp;g=0n&amp;fmt=auto?sec=1666104973&amp;t=936bb0db87a2a77444e9ee843f7623c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463" y="1023938"/>
            <a:ext cx="4283075" cy="2846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11188" y="952500"/>
            <a:ext cx="4681538" cy="3635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浪淘沙（其一）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200" b="1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    [</a:t>
            </a:r>
            <a:r>
              <a:rPr kumimoji="0" lang="zh-CN" altLang="en-US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2400" b="1" i="0" u="none" strike="noStrike" kern="1200" cap="none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九曲黄河万里沙，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浪淘风簸自天涯。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如今直上银河去，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同到牵牛织女家。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5" name="等腰三角形 14"/>
          <p:cNvSpPr/>
          <p:nvPr/>
        </p:nvSpPr>
        <p:spPr>
          <a:xfrm>
            <a:off x="1524000" y="2779713"/>
            <a:ext cx="215900" cy="142875"/>
          </a:xfrm>
          <a:prstGeom prst="triangl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16463" y="3817938"/>
            <a:ext cx="4283075" cy="7572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CN"/>
            </a:defPPr>
            <a:lvl1pPr eaLnBrk="1" latinLnBrk="1" hangingPunct="1">
              <a:lnSpc>
                <a:spcPct val="120000"/>
              </a:lnSpc>
              <a:defRPr sz="2800" b="1">
                <a:solidFill>
                  <a:schemeClr val="accent5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曲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：弯弯曲曲。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71588" y="1879600"/>
            <a:ext cx="649287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qū</a:t>
            </a:r>
            <a:endParaRPr lang="zh-CN" altLang="en-US" sz="2400" dirty="0">
              <a:latin typeface="Calibri" panose="020F0502020204030204" pitchFamily="34" charset="0"/>
            </a:endParaRPr>
          </a:p>
        </p:txBody>
      </p:sp>
      <p:sp>
        <p:nvSpPr>
          <p:cNvPr id="18439" name="矩形 13"/>
          <p:cNvSpPr/>
          <p:nvPr/>
        </p:nvSpPr>
        <p:spPr>
          <a:xfrm>
            <a:off x="34925" y="115888"/>
            <a:ext cx="6091238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理解字义， 选择正确读音。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68313" y="952500"/>
            <a:ext cx="4679950" cy="3559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浪淘沙（其一）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200" b="1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    [</a:t>
            </a:r>
            <a:r>
              <a:rPr kumimoji="0" lang="zh-CN" altLang="en-US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2400" b="1" i="0" u="none" strike="noStrike" kern="1200" cap="none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九曲黄河万里沙，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浪淘风簸自天涯。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如今直上银河去，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同到牵牛织女家。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5" name="等腰三角形 14"/>
          <p:cNvSpPr/>
          <p:nvPr/>
        </p:nvSpPr>
        <p:spPr>
          <a:xfrm>
            <a:off x="2320925" y="3255963"/>
            <a:ext cx="217488" cy="144463"/>
          </a:xfrm>
          <a:prstGeom prst="triangl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13"/>
          <p:cNvSpPr/>
          <p:nvPr/>
        </p:nvSpPr>
        <p:spPr>
          <a:xfrm>
            <a:off x="179388" y="136525"/>
            <a:ext cx="6091237" cy="642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根据字义选择正确读音。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94250" y="1763713"/>
            <a:ext cx="4083050" cy="1911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45"/>
          <p:cNvSpPr txBox="1"/>
          <p:nvPr/>
        </p:nvSpPr>
        <p:spPr>
          <a:xfrm>
            <a:off x="4857750" y="1939925"/>
            <a:ext cx="14414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bǒ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47"/>
          <p:cNvSpPr txBox="1"/>
          <p:nvPr/>
        </p:nvSpPr>
        <p:spPr>
          <a:xfrm>
            <a:off x="7797800" y="1939925"/>
            <a:ext cx="15478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颠簸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49"/>
          <p:cNvSpPr txBox="1"/>
          <p:nvPr/>
        </p:nvSpPr>
        <p:spPr>
          <a:xfrm>
            <a:off x="5205413" y="1939925"/>
            <a:ext cx="4003675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000" b="1" dirty="0">
                <a:latin typeface="仿宋" panose="02010609060101010101" pitchFamily="49" charset="-122"/>
                <a:ea typeface="仿宋" panose="02010609060101010101" pitchFamily="49" charset="-122"/>
              </a:rPr>
              <a:t>（用作动词时）</a:t>
            </a:r>
            <a:endParaRPr lang="en-US" altLang="zh-CN" sz="3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TextBox 46"/>
          <p:cNvSpPr txBox="1"/>
          <p:nvPr/>
        </p:nvSpPr>
        <p:spPr>
          <a:xfrm>
            <a:off x="4840288" y="2801938"/>
            <a:ext cx="143986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bò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Box 48"/>
          <p:cNvSpPr txBox="1"/>
          <p:nvPr/>
        </p:nvSpPr>
        <p:spPr>
          <a:xfrm>
            <a:off x="7797800" y="2801938"/>
            <a:ext cx="15478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簸箕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TextBox 50"/>
          <p:cNvSpPr txBox="1"/>
          <p:nvPr/>
        </p:nvSpPr>
        <p:spPr>
          <a:xfrm>
            <a:off x="5233988" y="2801938"/>
            <a:ext cx="4003675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000" b="1" dirty="0">
                <a:latin typeface="仿宋" panose="02010609060101010101" pitchFamily="49" charset="-122"/>
                <a:ea typeface="仿宋" panose="02010609060101010101" pitchFamily="49" charset="-122"/>
              </a:rPr>
              <a:t>（用作名词时）</a:t>
            </a:r>
            <a:endParaRPr lang="en-US" altLang="zh-CN" sz="3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1"/>
          <a:srcRect l="42555" t="50969" r="9645" b="22420"/>
          <a:stretch>
            <a:fillRect/>
          </a:stretch>
        </p:blipFill>
        <p:spPr>
          <a:xfrm>
            <a:off x="4964113" y="2386013"/>
            <a:ext cx="3960812" cy="284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45"/>
          <p:cNvSpPr txBox="1"/>
          <p:nvPr/>
        </p:nvSpPr>
        <p:spPr>
          <a:xfrm>
            <a:off x="2166938" y="2368550"/>
            <a:ext cx="14414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bǒ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5"/>
          <p:cNvSpPr/>
          <p:nvPr/>
        </p:nvSpPr>
        <p:spPr>
          <a:xfrm>
            <a:off x="5464175" y="3786188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②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5940425" y="3795713"/>
            <a:ext cx="259238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簸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颠簸。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3" name="矩形 15"/>
          <p:cNvSpPr/>
          <p:nvPr/>
        </p:nvSpPr>
        <p:spPr>
          <a:xfrm>
            <a:off x="2430463" y="2427288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②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  <p:bldP spid="12" grpId="0"/>
      <p:bldP spid="16" grpId="0"/>
      <p:bldP spid="17" grpId="0"/>
      <p:bldP spid="18" grpId="0"/>
      <p:bldP spid="19" grpId="0"/>
      <p:bldP spid="21" grpId="0"/>
      <p:bldP spid="14" grpId="0"/>
      <p:bldP spid="22" grpId="0"/>
      <p:bldP spid="23" grpId="0"/>
      <p:bldP spid="23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39.28188976377953,&quot;width&quot;:937.0629921259842}"/>
</p:tagLst>
</file>

<file path=ppt/tags/tag10.xml><?xml version="1.0" encoding="utf-8"?>
<p:tagLst xmlns:p="http://schemas.openxmlformats.org/presentationml/2006/main">
  <p:tag name="KSO_WPP_MARK_KEY" val="1214b455-2ae1-4f5f-a456-eec4dc6b9c94"/>
  <p:tag name="COMMONDATA" val="eyJoZGlkIjoiMmNjYTdkYTExY2Y1ZWQ1ZDQ4NzZmZWJhY2Y1MzQyNWEifQ=="/>
</p:tagLst>
</file>

<file path=ppt/tags/tag2.xml><?xml version="1.0" encoding="utf-8"?>
<p:tagLst xmlns:p="http://schemas.openxmlformats.org/presentationml/2006/main">
  <p:tag name="KSO_WM_UNIT_PLACING_PICTURE_USER_VIEWPORT" val="{&quot;height&quot;:339.28188976377953,&quot;width&quot;:1421.7496062992125}"/>
</p:tagLst>
</file>

<file path=ppt/tags/tag3.xml><?xml version="1.0" encoding="utf-8"?>
<p:tagLst xmlns:p="http://schemas.openxmlformats.org/presentationml/2006/main">
  <p:tag name="KSO_WM_UNIT_PLACING_PICTURE_USER_VIEWPORT" val="{&quot;height&quot;:337,&quot;width&quot;:3515.3511811023623}"/>
</p:tagLst>
</file>

<file path=ppt/tags/tag4.xml><?xml version="1.0" encoding="utf-8"?>
<p:tagLst xmlns:p="http://schemas.openxmlformats.org/presentationml/2006/main">
  <p:tag name="KSO_WM_UNIT_PLACING_PICTURE_USER_VIEWPORT" val="{&quot;height&quot;:337,&quot;width&quot;:2678.908661417323}"/>
</p:tagLst>
</file>

<file path=ppt/tags/tag5.xml><?xml version="1.0" encoding="utf-8"?>
<p:tagLst xmlns:p="http://schemas.openxmlformats.org/presentationml/2006/main">
  <p:tag name="KSO_WM_UNIT_PLACING_PICTURE_USER_VIEWPORT" val="{&quot;height&quot;:339.28188976377953,&quot;width&quot;:937.0629921259842}"/>
</p:tagLst>
</file>

<file path=ppt/tags/tag6.xml><?xml version="1.0" encoding="utf-8"?>
<p:tagLst xmlns:p="http://schemas.openxmlformats.org/presentationml/2006/main">
  <p:tag name="KSO_WM_UNIT_PLACING_PICTURE_USER_VIEWPORT" val="{&quot;height&quot;:339.28188976377953,&quot;width&quot;:1421.7496062992125}"/>
</p:tagLst>
</file>

<file path=ppt/tags/tag7.xml><?xml version="1.0" encoding="utf-8"?>
<p:tagLst xmlns:p="http://schemas.openxmlformats.org/presentationml/2006/main">
  <p:tag name="KSO_WM_UNIT_PLACING_PICTURE_USER_VIEWPORT" val="{&quot;height&quot;:337,&quot;width&quot;:2658}"/>
</p:tagLst>
</file>

<file path=ppt/tags/tag8.xml><?xml version="1.0" encoding="utf-8"?>
<p:tagLst xmlns:p="http://schemas.openxmlformats.org/presentationml/2006/main">
  <p:tag name="KSO_WM_UNIT_PLACING_PICTURE_USER_VIEWPORT" val="{&quot;height&quot;:339.28188976377953,&quot;width&quot;:937.0629921259842}"/>
</p:tagLst>
</file>

<file path=ppt/tags/tag9.xml><?xml version="1.0" encoding="utf-8"?>
<p:tagLst xmlns:p="http://schemas.openxmlformats.org/presentationml/2006/main">
  <p:tag name="KSO_WM_UNIT_PLACING_PICTURE_USER_VIEWPORT" val="{&quot;height&quot;:339.28188976377953,&quot;width&quot;:1421.7496062992125}"/>
</p:tagLst>
</file>

<file path=ppt/theme/theme1.xml><?xml version="1.0" encoding="utf-8"?>
<a:theme xmlns:a="http://schemas.openxmlformats.org/drawingml/2006/main" name="小凤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26596</Words>
  <Application>WPS 演示</Application>
  <PresentationFormat>全屏显示(16:9)</PresentationFormat>
  <Paragraphs>4123</Paragraphs>
  <Slides>74</Slides>
  <Notes>24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74</vt:i4>
      </vt:variant>
    </vt:vector>
  </HeadingPairs>
  <TitlesOfParts>
    <vt:vector size="89" baseType="lpstr">
      <vt:lpstr>Arial</vt:lpstr>
      <vt:lpstr>宋体</vt:lpstr>
      <vt:lpstr>Wingdings</vt:lpstr>
      <vt:lpstr>Calibri</vt:lpstr>
      <vt:lpstr>仿宋</vt:lpstr>
      <vt:lpstr>楷体</vt:lpstr>
      <vt:lpstr>黑体</vt:lpstr>
      <vt:lpstr>Times New Roman</vt:lpstr>
      <vt:lpstr>隶书</vt:lpstr>
      <vt:lpstr>Gill Sans</vt:lpstr>
      <vt:lpstr>微软雅黑</vt:lpstr>
      <vt:lpstr>Arial Unicode MS</vt:lpstr>
      <vt:lpstr>Calibri</vt:lpstr>
      <vt:lpstr>Segoe Print</vt:lpstr>
      <vt:lpstr>小凤主题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https://shop488691149.taobao.com/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小凤自制课件</dc:title>
  <dc:creator>shop488691149.taobao.com; 微信XFJXZYD; 小凤教学资源店</dc:creator>
  <dc:description>微信：XFJXZYD</dc:description>
  <cp:lastModifiedBy>Administrator</cp:lastModifiedBy>
  <cp:revision>1</cp:revision>
  <dcterms:created xsi:type="dcterms:W3CDTF">2023-06-17T08:45:11Z</dcterms:created>
  <dcterms:modified xsi:type="dcterms:W3CDTF">2023-06-17T08:45:11Z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2052-11.1.0.14309</vt:lpwstr>
  </property>
  <property fmtid="{D5CDD505-2E9C-101B-9397-08002B2CF9AE}" pid="4" name="ICV">
    <vt:lpwstr>D80C8B977F1345898887808CFBD56283</vt:lpwstr>
  </property>
</Properties>
</file>