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ebp" ContentType="image/webp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61" r:id="rId4"/>
    <p:sldId id="264" r:id="rId5"/>
    <p:sldId id="265" r:id="rId6"/>
    <p:sldId id="259" r:id="rId7"/>
    <p:sldId id="266" r:id="rId8"/>
    <p:sldId id="267" r:id="rId9"/>
    <p:sldId id="260" r:id="rId10"/>
    <p:sldId id="263" r:id="rId11"/>
    <p:sldId id="262" r:id="rId12"/>
    <p:sldId id="271" r:id="rId13"/>
    <p:sldId id="272" r:id="rId14"/>
    <p:sldId id="268" r:id="rId15"/>
    <p:sldId id="269" r:id="rId16"/>
    <p:sldId id="258" r:id="rId1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80" d="100"/>
          <a:sy n="80" d="100"/>
        </p:scale>
        <p:origin x="1692" y="348"/>
      </p:cViewPr>
      <p:guideLst>
        <p:guide orient="horz" pos="213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D8B7EE-B778-4331-B0E9-9A519A24E61C}" type="datetimeFigureOut">
              <a:rPr lang="zh-CN" altLang="en-US" smtClean="0"/>
              <a:t>2024/12/4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177B2A-3FE8-4FCB-9A3F-EEFCAD4B1F6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809932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177B2A-3FE8-4FCB-9A3F-EEFCAD4B1F63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820581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C30D98E-A0E6-E2FB-A892-097EA5EAE8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D63229D4-BDB3-03B9-91DE-C319E123B5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6D72815-8C88-2EED-B4BD-76F3CD75D5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9EF30-E404-4AC2-BEAE-92591CD83536}" type="datetimeFigureOut">
              <a:rPr lang="zh-CN" altLang="en-US" smtClean="0"/>
              <a:t>2024/12/4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445F990-A2AB-B159-AB8C-E69C903B74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CDB91BE-0070-C126-33DC-F125538588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8346A-A212-4BD0-BEEC-878F6A61A84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73549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FC6E3B3-42DA-FABA-9A89-8B2DABAE9B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17670E93-4820-8ADC-7755-7A85FEEDAF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EB1CCC9-8460-BFC5-FB2A-E456AF1C8C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9EF30-E404-4AC2-BEAE-92591CD83536}" type="datetimeFigureOut">
              <a:rPr lang="zh-CN" altLang="en-US" smtClean="0"/>
              <a:t>2024/12/4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BFF8028-EA46-D0EE-FDDF-B14DAFC89D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898C1A5-51BA-69B4-FA7B-E04FEDB0CA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8346A-A212-4BD0-BEEC-878F6A61A84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132569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56A6FF04-2D16-5AD8-4A91-D6666A09A0D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33FE0BB4-951C-C193-FC4C-572F590439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3D875FE-2920-1E17-C4D2-BA753D7450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9EF30-E404-4AC2-BEAE-92591CD83536}" type="datetimeFigureOut">
              <a:rPr lang="zh-CN" altLang="en-US" smtClean="0"/>
              <a:t>2024/12/4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E3337E9-C309-4D01-EE63-D8FE7F6E11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8E805A8-8A4F-4531-CCC1-E37B8D5279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8346A-A212-4BD0-BEEC-878F6A61A84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165211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3095FF0-8E28-B13E-8129-9F6851C71F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AA51CCF-5162-07D1-7267-B17C03F12C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5A08869-DB2B-847F-9DBD-2981FC7FFC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9EF30-E404-4AC2-BEAE-92591CD83536}" type="datetimeFigureOut">
              <a:rPr lang="zh-CN" altLang="en-US" smtClean="0"/>
              <a:t>2024/12/4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6464439-8632-973E-F4EA-E3338927CB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F6C0718-24BC-70C1-19B7-EF45FCEB8F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8346A-A212-4BD0-BEEC-878F6A61A84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908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A505D15-4FF6-DCA8-4030-DF3EEB04AA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C9AD1BCC-111B-C589-A10D-28BC358897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9398DE2-818E-E1A5-C828-26C1AAAD0F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9EF30-E404-4AC2-BEAE-92591CD83536}" type="datetimeFigureOut">
              <a:rPr lang="zh-CN" altLang="en-US" smtClean="0"/>
              <a:t>2024/12/4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B91C919-B6D4-F9B7-89EA-CDC1B004AC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59DAA16-FAAA-6BCD-1071-59864ADC6B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8346A-A212-4BD0-BEEC-878F6A61A84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242569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3DD774E-A5E4-B9CA-3604-5EB1646198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E25E231-29FB-1D58-3A92-58156AC660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8761FA83-DACE-F61D-B90C-C84BE7C6A0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2522EED9-BF77-3AD3-40D5-FBFB21F1A0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9EF30-E404-4AC2-BEAE-92591CD83536}" type="datetimeFigureOut">
              <a:rPr lang="zh-CN" altLang="en-US" smtClean="0"/>
              <a:t>2024/12/4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23AEB1F-95A8-D9B5-2AB5-6930321A34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6FAF839-AE15-B013-5C60-5589D9C2CB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8346A-A212-4BD0-BEEC-878F6A61A84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429077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1A68B4F-ECD9-241A-C775-77D64B9C0C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B6193A1-6418-C3E6-321A-F2E4B144DE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D666AE2F-2CEB-6DFD-0D6D-82EDC73C44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DEBE41AB-EBAA-B78B-7961-0C38BDB9381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976747DD-2085-53BC-A305-124682F93D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1A480331-6AD3-28E3-B21E-1C34D208B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9EF30-E404-4AC2-BEAE-92591CD83536}" type="datetimeFigureOut">
              <a:rPr lang="zh-CN" altLang="en-US" smtClean="0"/>
              <a:t>2024/12/4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BB44A8F1-4C04-8956-B507-9110A3BEC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F3291E93-7931-BE4B-F8C3-0C4F86B40A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8346A-A212-4BD0-BEEC-878F6A61A84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175130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4C0B778-91C5-8567-6BDF-459E4386DD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D473F226-EBB8-3583-F0B0-FB6A7D524D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9EF30-E404-4AC2-BEAE-92591CD83536}" type="datetimeFigureOut">
              <a:rPr lang="zh-CN" altLang="en-US" smtClean="0"/>
              <a:t>2024/12/4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6F678DD0-83FC-07E2-F940-21E2B84120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30D49D21-2FA0-F364-B5A8-707B96AD8D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8346A-A212-4BD0-BEEC-878F6A61A84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229785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06457850-41E1-F77E-4C85-66D04EB1B4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9EF30-E404-4AC2-BEAE-92591CD83536}" type="datetimeFigureOut">
              <a:rPr lang="zh-CN" altLang="en-US" smtClean="0"/>
              <a:t>2024/12/4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98A417F7-03A4-0196-1438-12F530545B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30E30FC1-6D2E-7EF2-8B6C-7213A18708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8346A-A212-4BD0-BEEC-878F6A61A84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937330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E0800A1-96B9-78B8-0C35-2DCD50201E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0C1F5DE-6E5C-D106-C7E5-73611C89E4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8CFF3883-8A61-DC7E-A982-087850ABC4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8CAF73B-9D38-CDE3-16B7-E61A12001E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9EF30-E404-4AC2-BEAE-92591CD83536}" type="datetimeFigureOut">
              <a:rPr lang="zh-CN" altLang="en-US" smtClean="0"/>
              <a:t>2024/12/4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7C37AE4F-5DDC-6451-90C1-75E71C212E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5E9B90F-85EC-7AEE-3DDE-0187DB54A9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8346A-A212-4BD0-BEEC-878F6A61A84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239112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A5B8344-17AB-5854-C904-E578CB6BDD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ACC3F4ED-3E8E-892B-6E52-6FA3D9EA241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95EE0E8B-26C3-1ABE-071E-867AF45344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8C133EF-44B8-C204-26C7-01688E746A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9EF30-E404-4AC2-BEAE-92591CD83536}" type="datetimeFigureOut">
              <a:rPr lang="zh-CN" altLang="en-US" smtClean="0"/>
              <a:t>2024/12/4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09FBC9D-3ADE-C332-2382-74378DEB61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479AC79-9F4F-B7FB-CC6B-0B3DEA55A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8346A-A212-4BD0-BEEC-878F6A61A84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493510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794310E7-9A90-021B-2252-1F368D4704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0A04CA0-8C5E-853A-F0F6-CD16AA351B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0BB2E4C-056A-BAA2-239A-0818132597B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6A9EF30-E404-4AC2-BEAE-92591CD83536}" type="datetimeFigureOut">
              <a:rPr lang="zh-CN" altLang="en-US" smtClean="0"/>
              <a:t>2024/12/4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70971C5-A045-B456-ED4B-C05CD677FC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28F7A36-2993-D70F-069E-3732FA94E1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598346A-A212-4BD0-BEEC-878F6A61A843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图片 7" descr="一群人在草地上&#10;&#10;中度可信度描述已自动生成">
            <a:extLst>
              <a:ext uri="{FF2B5EF4-FFF2-40B4-BE49-F238E27FC236}">
                <a16:creationId xmlns:a16="http://schemas.microsoft.com/office/drawing/2014/main" id="{543375A4-A2A5-E571-CF70-859D177911D8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537"/>
          <a:stretch/>
        </p:blipFill>
        <p:spPr>
          <a:xfrm>
            <a:off x="0" y="0"/>
            <a:ext cx="12192000" cy="6882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355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7" Type="http://schemas.openxmlformats.org/officeDocument/2006/relationships/image" Target="../media/image12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ebp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7" Type="http://schemas.openxmlformats.org/officeDocument/2006/relationships/image" Target="../media/image12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7" Type="http://schemas.openxmlformats.org/officeDocument/2006/relationships/image" Target="../media/image12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FDD68A0-205B-2B7A-58D7-6C79707E62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768060"/>
            <a:ext cx="9144000" cy="1578810"/>
          </a:xfrm>
        </p:spPr>
        <p:txBody>
          <a:bodyPr>
            <a:normAutofit/>
          </a:bodyPr>
          <a:lstStyle/>
          <a:p>
            <a:r>
              <a:rPr lang="zh-CN" altLang="en-US" sz="2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建邺区江心洲街道关工委</a:t>
            </a:r>
            <a:br>
              <a:rPr lang="en-US" altLang="zh-CN" sz="2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zh-CN" altLang="en-US" sz="2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洲岛家园社区</a:t>
            </a:r>
            <a:br>
              <a:rPr lang="en-US" altLang="zh-CN" sz="2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zh-CN" altLang="en-US" sz="2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南京市生态科技岛小学</a:t>
            </a:r>
            <a:br>
              <a:rPr lang="en-US" altLang="zh-CN" sz="2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zh-CN" sz="2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2024</a:t>
            </a:r>
            <a:r>
              <a:rPr lang="zh-CN" altLang="en-US" sz="2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年</a:t>
            </a:r>
            <a:r>
              <a:rPr lang="en-US" altLang="zh-CN" sz="2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</a:t>
            </a:r>
            <a:r>
              <a:rPr lang="zh-CN" altLang="en-US" sz="2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月</a:t>
            </a:r>
            <a:r>
              <a:rPr lang="en-US" altLang="zh-CN" sz="2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r>
              <a:rPr lang="zh-CN" altLang="en-US" sz="2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日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8DE81F87-E784-521B-2259-54CB0BB5BAB0}"/>
              </a:ext>
            </a:extLst>
          </p:cNvPr>
          <p:cNvSpPr txBox="1"/>
          <p:nvPr/>
        </p:nvSpPr>
        <p:spPr>
          <a:xfrm>
            <a:off x="806116" y="1296904"/>
            <a:ext cx="1129765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6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荆南麦圆体" panose="00020600040101010101" pitchFamily="18" charset="-122"/>
                <a:ea typeface="荆南麦圆体" panose="00020600040101010101" pitchFamily="18" charset="-122"/>
              </a:rPr>
              <a:t>共建和谐邻里 安全运动我先行</a:t>
            </a:r>
          </a:p>
        </p:txBody>
      </p:sp>
    </p:spTree>
    <p:extLst>
      <p:ext uri="{BB962C8B-B14F-4D97-AF65-F5344CB8AC3E}">
        <p14:creationId xmlns:p14="http://schemas.microsoft.com/office/powerpoint/2010/main" val="14927180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942366-F4C3-82C8-B63C-9C32D94267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C10EC26-EB85-6321-EBAC-E22F6D2B24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箭头: 五边形 5">
            <a:extLst>
              <a:ext uri="{FF2B5EF4-FFF2-40B4-BE49-F238E27FC236}">
                <a16:creationId xmlns:a16="http://schemas.microsoft.com/office/drawing/2014/main" id="{F9885C9C-EBB2-4703-D5DC-7EB1F241A535}"/>
              </a:ext>
            </a:extLst>
          </p:cNvPr>
          <p:cNvSpPr/>
          <p:nvPr/>
        </p:nvSpPr>
        <p:spPr>
          <a:xfrm>
            <a:off x="0" y="504756"/>
            <a:ext cx="2743200" cy="722465"/>
          </a:xfrm>
          <a:prstGeom prst="homePlate">
            <a:avLst>
              <a:gd name="adj" fmla="val 3667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4C0772BF-C0FB-8BC9-E51D-5315B129F000}"/>
              </a:ext>
            </a:extLst>
          </p:cNvPr>
          <p:cNvSpPr txBox="1"/>
          <p:nvPr/>
        </p:nvSpPr>
        <p:spPr>
          <a:xfrm>
            <a:off x="397042" y="635155"/>
            <a:ext cx="23461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观察组发言</a:t>
            </a:r>
          </a:p>
        </p:txBody>
      </p:sp>
      <p:pic>
        <p:nvPicPr>
          <p:cNvPr id="8" name="内容占位符 7" descr="剪贴板 轮廓">
            <a:extLst>
              <a:ext uri="{FF2B5EF4-FFF2-40B4-BE49-F238E27FC236}">
                <a16:creationId xmlns:a16="http://schemas.microsoft.com/office/drawing/2014/main" id="{55357E00-E62D-5EA5-0E2C-2C083D15295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847943">
            <a:off x="3212203" y="1572237"/>
            <a:ext cx="2562918" cy="2562918"/>
          </a:xfrm>
        </p:spPr>
      </p:pic>
      <p:pic>
        <p:nvPicPr>
          <p:cNvPr id="4" name="内容占位符 7" descr="剪贴板 轮廓">
            <a:extLst>
              <a:ext uri="{FF2B5EF4-FFF2-40B4-BE49-F238E27FC236}">
                <a16:creationId xmlns:a16="http://schemas.microsoft.com/office/drawing/2014/main" id="{E654734F-A39C-0569-DE02-32D49B2B09F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847943">
            <a:off x="5807280" y="1702638"/>
            <a:ext cx="2562918" cy="2562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4016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0C4AB9-1F13-ABA5-9455-7AD8B2944E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E728EDB-9D3D-4E7E-08EC-6CB72F3D77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7" name="内容占位符 6" descr="灯泡和齿轮 纯色填充">
            <a:extLst>
              <a:ext uri="{FF2B5EF4-FFF2-40B4-BE49-F238E27FC236}">
                <a16:creationId xmlns:a16="http://schemas.microsoft.com/office/drawing/2014/main" id="{0066F7D1-6D41-C852-762D-91B8FD3599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28998" y="1792703"/>
            <a:ext cx="1876925" cy="1876925"/>
          </a:xfrm>
        </p:spPr>
      </p:pic>
      <p:sp>
        <p:nvSpPr>
          <p:cNvPr id="6" name="箭头: 五边形 5">
            <a:extLst>
              <a:ext uri="{FF2B5EF4-FFF2-40B4-BE49-F238E27FC236}">
                <a16:creationId xmlns:a16="http://schemas.microsoft.com/office/drawing/2014/main" id="{B214C1F3-2C58-4047-3B9C-9322EF80F75F}"/>
              </a:ext>
            </a:extLst>
          </p:cNvPr>
          <p:cNvSpPr/>
          <p:nvPr/>
        </p:nvSpPr>
        <p:spPr>
          <a:xfrm>
            <a:off x="0" y="504756"/>
            <a:ext cx="2743200" cy="722465"/>
          </a:xfrm>
          <a:prstGeom prst="homePlate">
            <a:avLst>
              <a:gd name="adj" fmla="val 3667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C9D9D65C-C6B2-C2BF-06FD-6E255FC26531}"/>
              </a:ext>
            </a:extLst>
          </p:cNvPr>
          <p:cNvSpPr txBox="1"/>
          <p:nvPr/>
        </p:nvSpPr>
        <p:spPr>
          <a:xfrm>
            <a:off x="397042" y="635155"/>
            <a:ext cx="23461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专家组点评</a:t>
            </a:r>
          </a:p>
        </p:txBody>
      </p:sp>
      <p:pic>
        <p:nvPicPr>
          <p:cNvPr id="8" name="内容占位符 6" descr="灯泡和齿轮 纯色填充">
            <a:extLst>
              <a:ext uri="{FF2B5EF4-FFF2-40B4-BE49-F238E27FC236}">
                <a16:creationId xmlns:a16="http://schemas.microsoft.com/office/drawing/2014/main" id="{012F045B-9553-190A-FC38-64CC262164C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157537" y="2646946"/>
            <a:ext cx="1876925" cy="1876925"/>
          </a:xfrm>
          <a:prstGeom prst="rect">
            <a:avLst/>
          </a:prstGeom>
        </p:spPr>
      </p:pic>
      <p:pic>
        <p:nvPicPr>
          <p:cNvPr id="9" name="内容占位符 6" descr="灯泡和齿轮 纯色填充">
            <a:extLst>
              <a:ext uri="{FF2B5EF4-FFF2-40B4-BE49-F238E27FC236}">
                <a16:creationId xmlns:a16="http://schemas.microsoft.com/office/drawing/2014/main" id="{A979FAD4-F79D-8660-1DDB-9EA716F0040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629400" y="3693693"/>
            <a:ext cx="1876925" cy="1876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20149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252BFA-55ED-C709-F824-75F783C683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9357A07-7035-82C5-D0C6-06CDE5B1EC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箭头: 五边形 5">
            <a:extLst>
              <a:ext uri="{FF2B5EF4-FFF2-40B4-BE49-F238E27FC236}">
                <a16:creationId xmlns:a16="http://schemas.microsoft.com/office/drawing/2014/main" id="{DC77E2B4-2AFD-4C54-C511-7176DBAC1234}"/>
              </a:ext>
            </a:extLst>
          </p:cNvPr>
          <p:cNvSpPr/>
          <p:nvPr/>
        </p:nvSpPr>
        <p:spPr>
          <a:xfrm>
            <a:off x="0" y="504756"/>
            <a:ext cx="2743200" cy="722465"/>
          </a:xfrm>
          <a:prstGeom prst="homePlate">
            <a:avLst>
              <a:gd name="adj" fmla="val 3667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059A78FF-B673-4BEE-D99F-7CAA31368B3C}"/>
              </a:ext>
            </a:extLst>
          </p:cNvPr>
          <p:cNvSpPr txBox="1"/>
          <p:nvPr/>
        </p:nvSpPr>
        <p:spPr>
          <a:xfrm>
            <a:off x="397042" y="635155"/>
            <a:ext cx="23461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社区小事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A68F3946-36D8-664B-8936-2426AB70371D}"/>
              </a:ext>
            </a:extLst>
          </p:cNvPr>
          <p:cNvSpPr txBox="1"/>
          <p:nvPr/>
        </p:nvSpPr>
        <p:spPr>
          <a:xfrm>
            <a:off x="1802230" y="2009181"/>
            <a:ext cx="858754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/>
            <a:r>
              <a:rPr lang="zh-CN" altLang="en-US" sz="2400" b="0" i="0" dirty="0">
                <a:effectLst/>
                <a:latin typeface="-apple-system"/>
              </a:rPr>
              <a:t>社区里，一群小学生踢足球，不慎将球踢进了赵叔叔的车库，砸坏了他的车漆。赵叔叔要求赔偿，小学生们却互相推诿，不愿承担责任。双方争执不下，最终不欢而散，社区的和谐氛围也因此受到了影响。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3534130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09625E-349B-7BA9-1240-AA0F961FD9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E90349F-EB94-AA7F-C200-7D3564F599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箭头: 五边形 5">
            <a:extLst>
              <a:ext uri="{FF2B5EF4-FFF2-40B4-BE49-F238E27FC236}">
                <a16:creationId xmlns:a16="http://schemas.microsoft.com/office/drawing/2014/main" id="{C552253C-BCCE-872E-119F-DF46F583B5D6}"/>
              </a:ext>
            </a:extLst>
          </p:cNvPr>
          <p:cNvSpPr/>
          <p:nvPr/>
        </p:nvSpPr>
        <p:spPr>
          <a:xfrm>
            <a:off x="0" y="504756"/>
            <a:ext cx="2743200" cy="722465"/>
          </a:xfrm>
          <a:prstGeom prst="homePlate">
            <a:avLst>
              <a:gd name="adj" fmla="val 3667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7DC0F3EA-8D17-4F2A-E974-4425506C8DA9}"/>
              </a:ext>
            </a:extLst>
          </p:cNvPr>
          <p:cNvSpPr txBox="1"/>
          <p:nvPr/>
        </p:nvSpPr>
        <p:spPr>
          <a:xfrm>
            <a:off x="397042" y="635155"/>
            <a:ext cx="23461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社区小事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C51FBB58-BF5E-78F8-9749-9673DF4A42B2}"/>
              </a:ext>
            </a:extLst>
          </p:cNvPr>
          <p:cNvSpPr txBox="1"/>
          <p:nvPr/>
        </p:nvSpPr>
        <p:spPr>
          <a:xfrm>
            <a:off x="1802230" y="1853575"/>
            <a:ext cx="858754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/>
            <a:r>
              <a:rPr lang="zh-CN" altLang="en-US" sz="2400" b="0" i="0" dirty="0">
                <a:effectLst/>
                <a:latin typeface="-apple-system"/>
              </a:rPr>
              <a:t>社区里，几个小学生追逐玩耍，不小心撞倒了张大爷的自行车，车轮变形。张大爷心疼不已，要求孩子们赔偿。孩子们害怕被责罚，选择逃避，导致双方关系紧张。张大爷失望摇头，社区里多了一丝不和谐的气息。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7708280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0208F4-56F0-5632-93C8-6965CC749B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65450BE-6CAC-1D80-3593-D644D5734B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箭头: 五边形 5">
            <a:extLst>
              <a:ext uri="{FF2B5EF4-FFF2-40B4-BE49-F238E27FC236}">
                <a16:creationId xmlns:a16="http://schemas.microsoft.com/office/drawing/2014/main" id="{3DE4F509-A615-D801-B8D6-CF999498D10A}"/>
              </a:ext>
            </a:extLst>
          </p:cNvPr>
          <p:cNvSpPr/>
          <p:nvPr/>
        </p:nvSpPr>
        <p:spPr>
          <a:xfrm>
            <a:off x="0" y="504756"/>
            <a:ext cx="2743200" cy="722465"/>
          </a:xfrm>
          <a:prstGeom prst="homePlate">
            <a:avLst>
              <a:gd name="adj" fmla="val 3667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0D88B479-C9C9-AE68-439F-D2E2F845A7DB}"/>
              </a:ext>
            </a:extLst>
          </p:cNvPr>
          <p:cNvSpPr txBox="1"/>
          <p:nvPr/>
        </p:nvSpPr>
        <p:spPr>
          <a:xfrm>
            <a:off x="397042" y="635155"/>
            <a:ext cx="23461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真实案例</a:t>
            </a:r>
            <a:endParaRPr lang="en-US" altLang="zh-CN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" name="图片 10" descr="卡通人物&#10;&#10;描述已自动生成">
            <a:extLst>
              <a:ext uri="{FF2B5EF4-FFF2-40B4-BE49-F238E27FC236}">
                <a16:creationId xmlns:a16="http://schemas.microsoft.com/office/drawing/2014/main" id="{C28DC489-A957-BADB-77D9-C292356202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8169" y="1359568"/>
            <a:ext cx="5995737" cy="35974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489011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4C110F-62A7-2E55-A5F6-86CC8F4DEA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0E01E61-BAB8-D4E0-C6DA-2BBE055E1B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箭头: 五边形 5">
            <a:extLst>
              <a:ext uri="{FF2B5EF4-FFF2-40B4-BE49-F238E27FC236}">
                <a16:creationId xmlns:a16="http://schemas.microsoft.com/office/drawing/2014/main" id="{794BF8F0-9E99-7C89-9AD1-D64D9ED04EE6}"/>
              </a:ext>
            </a:extLst>
          </p:cNvPr>
          <p:cNvSpPr/>
          <p:nvPr/>
        </p:nvSpPr>
        <p:spPr>
          <a:xfrm>
            <a:off x="0" y="504756"/>
            <a:ext cx="2743200" cy="722465"/>
          </a:xfrm>
          <a:prstGeom prst="homePlate">
            <a:avLst>
              <a:gd name="adj" fmla="val 3667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07756702-DF61-1B90-0F77-C1D85D797450}"/>
              </a:ext>
            </a:extLst>
          </p:cNvPr>
          <p:cNvSpPr txBox="1"/>
          <p:nvPr/>
        </p:nvSpPr>
        <p:spPr>
          <a:xfrm>
            <a:off x="397042" y="635155"/>
            <a:ext cx="23461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专家解读</a:t>
            </a:r>
            <a:endParaRPr lang="en-US" altLang="zh-CN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图片 3" descr="卡通人物&#10;&#10;中度可信度描述已自动生成">
            <a:extLst>
              <a:ext uri="{FF2B5EF4-FFF2-40B4-BE49-F238E27FC236}">
                <a16:creationId xmlns:a16="http://schemas.microsoft.com/office/drawing/2014/main" id="{40D0C7CE-8905-7BCB-85F9-DA371A5527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8785" y="865987"/>
            <a:ext cx="4800600" cy="44406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47688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1FD1BA6-2C8C-40C2-C0A6-4F904FBB4C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" name="内容占位符 4" descr="电脑屏幕截图&#10;&#10;描述已自动生成">
            <a:extLst>
              <a:ext uri="{FF2B5EF4-FFF2-40B4-BE49-F238E27FC236}">
                <a16:creationId xmlns:a16="http://schemas.microsoft.com/office/drawing/2014/main" id="{827B2608-A9FB-9309-0BBE-6BB4F9FE44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87" t="5095" r="7379" b="4977"/>
          <a:stretch/>
        </p:blipFill>
        <p:spPr>
          <a:xfrm>
            <a:off x="3292642" y="0"/>
            <a:ext cx="5526505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箭头: 五边形 5">
            <a:extLst>
              <a:ext uri="{FF2B5EF4-FFF2-40B4-BE49-F238E27FC236}">
                <a16:creationId xmlns:a16="http://schemas.microsoft.com/office/drawing/2014/main" id="{A361B32C-AFB6-60FB-0CA1-9E06AB195D12}"/>
              </a:ext>
            </a:extLst>
          </p:cNvPr>
          <p:cNvSpPr/>
          <p:nvPr/>
        </p:nvSpPr>
        <p:spPr>
          <a:xfrm>
            <a:off x="0" y="504756"/>
            <a:ext cx="2743200" cy="722465"/>
          </a:xfrm>
          <a:prstGeom prst="homePlate">
            <a:avLst>
              <a:gd name="adj" fmla="val 3667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6DF4D24E-1B26-6D6E-A0F4-CACF19D93356}"/>
              </a:ext>
            </a:extLst>
          </p:cNvPr>
          <p:cNvSpPr txBox="1"/>
          <p:nvPr/>
        </p:nvSpPr>
        <p:spPr>
          <a:xfrm>
            <a:off x="397042" y="635155"/>
            <a:ext cx="23461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倡议书</a:t>
            </a:r>
            <a:endParaRPr lang="en-US" altLang="zh-CN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996771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F81C71E-6AC2-CCE3-2FFD-AA2013FA33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箭头: 五边形 5">
            <a:extLst>
              <a:ext uri="{FF2B5EF4-FFF2-40B4-BE49-F238E27FC236}">
                <a16:creationId xmlns:a16="http://schemas.microsoft.com/office/drawing/2014/main" id="{79DA03A1-01C2-3FE3-CFBA-00118E280025}"/>
              </a:ext>
            </a:extLst>
          </p:cNvPr>
          <p:cNvSpPr/>
          <p:nvPr/>
        </p:nvSpPr>
        <p:spPr>
          <a:xfrm>
            <a:off x="0" y="504756"/>
            <a:ext cx="2743200" cy="722465"/>
          </a:xfrm>
          <a:prstGeom prst="homePlate">
            <a:avLst>
              <a:gd name="adj" fmla="val 3667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D1495A45-F3D3-7414-329D-30A8A284CE39}"/>
              </a:ext>
            </a:extLst>
          </p:cNvPr>
          <p:cNvSpPr txBox="1"/>
          <p:nvPr/>
        </p:nvSpPr>
        <p:spPr>
          <a:xfrm>
            <a:off x="198521" y="635155"/>
            <a:ext cx="23461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和谐社区小视频</a:t>
            </a:r>
          </a:p>
        </p:txBody>
      </p:sp>
      <p:sp>
        <p:nvSpPr>
          <p:cNvPr id="10" name="内容占位符 9">
            <a:extLst>
              <a:ext uri="{FF2B5EF4-FFF2-40B4-BE49-F238E27FC236}">
                <a16:creationId xmlns:a16="http://schemas.microsoft.com/office/drawing/2014/main" id="{AA255F3D-7E88-2445-BE37-2C9EA5BD2C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FE0F3113-41C0-D7A8-1AC5-CAAD168A4303}"/>
              </a:ext>
            </a:extLst>
          </p:cNvPr>
          <p:cNvSpPr txBox="1"/>
          <p:nvPr/>
        </p:nvSpPr>
        <p:spPr>
          <a:xfrm>
            <a:off x="2544679" y="2746157"/>
            <a:ext cx="806717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3200" dirty="0"/>
              <a:t>https://www.bilibili.com/video/BV1ib4y1Y7nV/?vd_source=952bc81f049751a20400efc3be01d25d</a:t>
            </a:r>
            <a:endParaRPr lang="zh-CN" altLang="en-US" sz="3200" dirty="0"/>
          </a:p>
        </p:txBody>
      </p:sp>
    </p:spTree>
    <p:extLst>
      <p:ext uri="{BB962C8B-B14F-4D97-AF65-F5344CB8AC3E}">
        <p14:creationId xmlns:p14="http://schemas.microsoft.com/office/powerpoint/2010/main" val="21529249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328F27-3804-179E-107A-B66C51605F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5F87346-B81C-9AFF-D8B9-76F820396E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箭头: 五边形 5">
            <a:extLst>
              <a:ext uri="{FF2B5EF4-FFF2-40B4-BE49-F238E27FC236}">
                <a16:creationId xmlns:a16="http://schemas.microsoft.com/office/drawing/2014/main" id="{0523700B-645B-FD6B-5AEC-FD0521824D9E}"/>
              </a:ext>
            </a:extLst>
          </p:cNvPr>
          <p:cNvSpPr/>
          <p:nvPr/>
        </p:nvSpPr>
        <p:spPr>
          <a:xfrm>
            <a:off x="0" y="504756"/>
            <a:ext cx="2743200" cy="722465"/>
          </a:xfrm>
          <a:prstGeom prst="homePlate">
            <a:avLst>
              <a:gd name="adj" fmla="val 3667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A3F195A2-999C-4DD3-E9E0-51B6C6875188}"/>
              </a:ext>
            </a:extLst>
          </p:cNvPr>
          <p:cNvSpPr txBox="1"/>
          <p:nvPr/>
        </p:nvSpPr>
        <p:spPr>
          <a:xfrm>
            <a:off x="198521" y="635155"/>
            <a:ext cx="23461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社区活动小故事</a:t>
            </a:r>
          </a:p>
        </p:txBody>
      </p:sp>
      <p:pic>
        <p:nvPicPr>
          <p:cNvPr id="9" name="内容占位符 8" descr="一群人在踢足球&#10;&#10;描述已自动生成">
            <a:extLst>
              <a:ext uri="{FF2B5EF4-FFF2-40B4-BE49-F238E27FC236}">
                <a16:creationId xmlns:a16="http://schemas.microsoft.com/office/drawing/2014/main" id="{A030F91A-3E07-59C2-773C-772A11FF26C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2879" y="992746"/>
            <a:ext cx="6591300" cy="467525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39189591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4F15B5-2AFC-F0BE-D12E-5D85B293A5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36902E3-61CF-DC2B-32A1-9F8AB7C30C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箭头: 五边形 5">
            <a:extLst>
              <a:ext uri="{FF2B5EF4-FFF2-40B4-BE49-F238E27FC236}">
                <a16:creationId xmlns:a16="http://schemas.microsoft.com/office/drawing/2014/main" id="{824DB467-1EB6-1130-D810-AD36F3839546}"/>
              </a:ext>
            </a:extLst>
          </p:cNvPr>
          <p:cNvSpPr/>
          <p:nvPr/>
        </p:nvSpPr>
        <p:spPr>
          <a:xfrm>
            <a:off x="0" y="504756"/>
            <a:ext cx="2743200" cy="722465"/>
          </a:xfrm>
          <a:prstGeom prst="homePlate">
            <a:avLst>
              <a:gd name="adj" fmla="val 3667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3DE5A4AD-6E27-51EB-E7C2-A53DB142EC08}"/>
              </a:ext>
            </a:extLst>
          </p:cNvPr>
          <p:cNvSpPr txBox="1"/>
          <p:nvPr/>
        </p:nvSpPr>
        <p:spPr>
          <a:xfrm>
            <a:off x="397042" y="635155"/>
            <a:ext cx="23461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观察组发言</a:t>
            </a:r>
          </a:p>
        </p:txBody>
      </p:sp>
      <p:pic>
        <p:nvPicPr>
          <p:cNvPr id="8" name="内容占位符 7" descr="剪贴板 轮廓">
            <a:extLst>
              <a:ext uri="{FF2B5EF4-FFF2-40B4-BE49-F238E27FC236}">
                <a16:creationId xmlns:a16="http://schemas.microsoft.com/office/drawing/2014/main" id="{526703D6-AF38-CBC3-6E41-008F857224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847943">
            <a:off x="3212203" y="1572237"/>
            <a:ext cx="2562918" cy="2562918"/>
          </a:xfrm>
        </p:spPr>
      </p:pic>
      <p:pic>
        <p:nvPicPr>
          <p:cNvPr id="4" name="内容占位符 7" descr="剪贴板 轮廓">
            <a:extLst>
              <a:ext uri="{FF2B5EF4-FFF2-40B4-BE49-F238E27FC236}">
                <a16:creationId xmlns:a16="http://schemas.microsoft.com/office/drawing/2014/main" id="{2B08BE35-4F4A-3FBC-2A13-ACC0FDA8CA8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847943">
            <a:off x="5807280" y="1702638"/>
            <a:ext cx="2562918" cy="2562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29592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60D59B-BABA-51BF-AAE6-683BCC7169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901FA19-7C1D-A24E-5513-ECADB01D45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7" name="内容占位符 6" descr="灯泡和齿轮 纯色填充">
            <a:extLst>
              <a:ext uri="{FF2B5EF4-FFF2-40B4-BE49-F238E27FC236}">
                <a16:creationId xmlns:a16="http://schemas.microsoft.com/office/drawing/2014/main" id="{56AC8F5C-B3A9-B8FE-82B4-AF87A6BAF1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28998" y="1792703"/>
            <a:ext cx="1876925" cy="1876925"/>
          </a:xfrm>
        </p:spPr>
      </p:pic>
      <p:sp>
        <p:nvSpPr>
          <p:cNvPr id="6" name="箭头: 五边形 5">
            <a:extLst>
              <a:ext uri="{FF2B5EF4-FFF2-40B4-BE49-F238E27FC236}">
                <a16:creationId xmlns:a16="http://schemas.microsoft.com/office/drawing/2014/main" id="{058A113D-A5D3-676D-B4D0-9D0760C7EB26}"/>
              </a:ext>
            </a:extLst>
          </p:cNvPr>
          <p:cNvSpPr/>
          <p:nvPr/>
        </p:nvSpPr>
        <p:spPr>
          <a:xfrm>
            <a:off x="0" y="504756"/>
            <a:ext cx="2743200" cy="722465"/>
          </a:xfrm>
          <a:prstGeom prst="homePlate">
            <a:avLst>
              <a:gd name="adj" fmla="val 3667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75E1E1EF-F5E6-B619-FB59-51FCCF83109F}"/>
              </a:ext>
            </a:extLst>
          </p:cNvPr>
          <p:cNvSpPr txBox="1"/>
          <p:nvPr/>
        </p:nvSpPr>
        <p:spPr>
          <a:xfrm>
            <a:off x="397042" y="635155"/>
            <a:ext cx="23461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专家组点评</a:t>
            </a:r>
          </a:p>
        </p:txBody>
      </p:sp>
      <p:pic>
        <p:nvPicPr>
          <p:cNvPr id="8" name="内容占位符 6" descr="灯泡和齿轮 纯色填充">
            <a:extLst>
              <a:ext uri="{FF2B5EF4-FFF2-40B4-BE49-F238E27FC236}">
                <a16:creationId xmlns:a16="http://schemas.microsoft.com/office/drawing/2014/main" id="{00D53BAE-4061-798A-08FC-390852405EB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157537" y="2646946"/>
            <a:ext cx="1876925" cy="1876925"/>
          </a:xfrm>
          <a:prstGeom prst="rect">
            <a:avLst/>
          </a:prstGeom>
        </p:spPr>
      </p:pic>
      <p:pic>
        <p:nvPicPr>
          <p:cNvPr id="9" name="内容占位符 6" descr="灯泡和齿轮 纯色填充">
            <a:extLst>
              <a:ext uri="{FF2B5EF4-FFF2-40B4-BE49-F238E27FC236}">
                <a16:creationId xmlns:a16="http://schemas.microsoft.com/office/drawing/2014/main" id="{E60A8763-94A4-D4D7-E176-F8A775AB88A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629400" y="3693693"/>
            <a:ext cx="1876925" cy="1876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8878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55AF62-CA95-EDC7-A937-6B848D2418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5B77C3E-80FF-3F7C-DB33-365A522775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7" name="内容占位符 6" descr="一群小孩正在踢足球&#10;&#10;描述已自动生成">
            <a:extLst>
              <a:ext uri="{FF2B5EF4-FFF2-40B4-BE49-F238E27FC236}">
                <a16:creationId xmlns:a16="http://schemas.microsoft.com/office/drawing/2014/main" id="{CE2C8B32-9A37-07E2-8864-08B2F35DFA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71"/>
          <a:stretch/>
        </p:blipFill>
        <p:spPr>
          <a:xfrm>
            <a:off x="2414816" y="635155"/>
            <a:ext cx="7362368" cy="452192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6" name="箭头: 五边形 5">
            <a:extLst>
              <a:ext uri="{FF2B5EF4-FFF2-40B4-BE49-F238E27FC236}">
                <a16:creationId xmlns:a16="http://schemas.microsoft.com/office/drawing/2014/main" id="{C26D3593-091B-E875-79B4-3A71F8E3EB3E}"/>
              </a:ext>
            </a:extLst>
          </p:cNvPr>
          <p:cNvSpPr/>
          <p:nvPr/>
        </p:nvSpPr>
        <p:spPr>
          <a:xfrm>
            <a:off x="0" y="504756"/>
            <a:ext cx="2743200" cy="722465"/>
          </a:xfrm>
          <a:prstGeom prst="homePlate">
            <a:avLst>
              <a:gd name="adj" fmla="val 3667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CB386494-E08F-D05D-E619-3F1D22851B3F}"/>
              </a:ext>
            </a:extLst>
          </p:cNvPr>
          <p:cNvSpPr txBox="1"/>
          <p:nvPr/>
        </p:nvSpPr>
        <p:spPr>
          <a:xfrm>
            <a:off x="198521" y="635155"/>
            <a:ext cx="23461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社区活动小故事</a:t>
            </a:r>
          </a:p>
        </p:txBody>
      </p:sp>
    </p:spTree>
    <p:extLst>
      <p:ext uri="{BB962C8B-B14F-4D97-AF65-F5344CB8AC3E}">
        <p14:creationId xmlns:p14="http://schemas.microsoft.com/office/powerpoint/2010/main" val="29779558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1517DD-123A-C33B-EDBE-FEA54647B3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5777A9D-6101-3D6B-ABE2-3A01D891C4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箭头: 五边形 5">
            <a:extLst>
              <a:ext uri="{FF2B5EF4-FFF2-40B4-BE49-F238E27FC236}">
                <a16:creationId xmlns:a16="http://schemas.microsoft.com/office/drawing/2014/main" id="{2A1300F6-493E-870F-F9A2-0BDDF4A693D4}"/>
              </a:ext>
            </a:extLst>
          </p:cNvPr>
          <p:cNvSpPr/>
          <p:nvPr/>
        </p:nvSpPr>
        <p:spPr>
          <a:xfrm>
            <a:off x="0" y="504756"/>
            <a:ext cx="2743200" cy="722465"/>
          </a:xfrm>
          <a:prstGeom prst="homePlate">
            <a:avLst>
              <a:gd name="adj" fmla="val 3667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FE128895-3E05-C1BF-8A1A-92435375CD4C}"/>
              </a:ext>
            </a:extLst>
          </p:cNvPr>
          <p:cNvSpPr txBox="1"/>
          <p:nvPr/>
        </p:nvSpPr>
        <p:spPr>
          <a:xfrm>
            <a:off x="397042" y="635155"/>
            <a:ext cx="23461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观察组发言</a:t>
            </a:r>
          </a:p>
        </p:txBody>
      </p:sp>
      <p:pic>
        <p:nvPicPr>
          <p:cNvPr id="8" name="内容占位符 7" descr="剪贴板 轮廓">
            <a:extLst>
              <a:ext uri="{FF2B5EF4-FFF2-40B4-BE49-F238E27FC236}">
                <a16:creationId xmlns:a16="http://schemas.microsoft.com/office/drawing/2014/main" id="{1DDA45EC-32BB-9697-2D7C-42C8F346F6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847943">
            <a:off x="3212203" y="1572237"/>
            <a:ext cx="2562918" cy="2562918"/>
          </a:xfrm>
        </p:spPr>
      </p:pic>
      <p:pic>
        <p:nvPicPr>
          <p:cNvPr id="4" name="内容占位符 7" descr="剪贴板 轮廓">
            <a:extLst>
              <a:ext uri="{FF2B5EF4-FFF2-40B4-BE49-F238E27FC236}">
                <a16:creationId xmlns:a16="http://schemas.microsoft.com/office/drawing/2014/main" id="{A9017560-6FEA-D138-4A77-049A7EF809A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847943">
            <a:off x="5807280" y="1702638"/>
            <a:ext cx="2562918" cy="2562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27527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EB1CDE-89FC-4245-889C-19D1340470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36D8753-C4C4-9A59-6B49-80BFFB985E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7" name="内容占位符 6" descr="灯泡和齿轮 纯色填充">
            <a:extLst>
              <a:ext uri="{FF2B5EF4-FFF2-40B4-BE49-F238E27FC236}">
                <a16:creationId xmlns:a16="http://schemas.microsoft.com/office/drawing/2014/main" id="{05A6568C-1627-0D4A-34B9-C76CF9A9FFC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28998" y="1792703"/>
            <a:ext cx="1876925" cy="1876925"/>
          </a:xfrm>
        </p:spPr>
      </p:pic>
      <p:sp>
        <p:nvSpPr>
          <p:cNvPr id="6" name="箭头: 五边形 5">
            <a:extLst>
              <a:ext uri="{FF2B5EF4-FFF2-40B4-BE49-F238E27FC236}">
                <a16:creationId xmlns:a16="http://schemas.microsoft.com/office/drawing/2014/main" id="{F4852D3F-4B9D-034E-A138-03964101593F}"/>
              </a:ext>
            </a:extLst>
          </p:cNvPr>
          <p:cNvSpPr/>
          <p:nvPr/>
        </p:nvSpPr>
        <p:spPr>
          <a:xfrm>
            <a:off x="0" y="504756"/>
            <a:ext cx="2743200" cy="722465"/>
          </a:xfrm>
          <a:prstGeom prst="homePlate">
            <a:avLst>
              <a:gd name="adj" fmla="val 3667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1FAA2142-C0E3-9E38-FFD5-BACF204ED29E}"/>
              </a:ext>
            </a:extLst>
          </p:cNvPr>
          <p:cNvSpPr txBox="1"/>
          <p:nvPr/>
        </p:nvSpPr>
        <p:spPr>
          <a:xfrm>
            <a:off x="397042" y="635155"/>
            <a:ext cx="23461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专家组点评</a:t>
            </a:r>
          </a:p>
        </p:txBody>
      </p:sp>
      <p:pic>
        <p:nvPicPr>
          <p:cNvPr id="8" name="内容占位符 6" descr="灯泡和齿轮 纯色填充">
            <a:extLst>
              <a:ext uri="{FF2B5EF4-FFF2-40B4-BE49-F238E27FC236}">
                <a16:creationId xmlns:a16="http://schemas.microsoft.com/office/drawing/2014/main" id="{9464B74E-C20C-B094-2BB0-AF079E44BC2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157537" y="2646946"/>
            <a:ext cx="1876925" cy="1876925"/>
          </a:xfrm>
          <a:prstGeom prst="rect">
            <a:avLst/>
          </a:prstGeom>
        </p:spPr>
      </p:pic>
      <p:pic>
        <p:nvPicPr>
          <p:cNvPr id="9" name="内容占位符 6" descr="灯泡和齿轮 纯色填充">
            <a:extLst>
              <a:ext uri="{FF2B5EF4-FFF2-40B4-BE49-F238E27FC236}">
                <a16:creationId xmlns:a16="http://schemas.microsoft.com/office/drawing/2014/main" id="{82734E0E-BC1A-9E38-BBC2-2242E7C7471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629400" y="3693693"/>
            <a:ext cx="1876925" cy="1876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5889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5AA926-7A05-9BAF-98FB-F3BF68671B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B7D6635-2610-158A-CA88-DA542B4913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箭头: 五边形 5">
            <a:extLst>
              <a:ext uri="{FF2B5EF4-FFF2-40B4-BE49-F238E27FC236}">
                <a16:creationId xmlns:a16="http://schemas.microsoft.com/office/drawing/2014/main" id="{31D3F98C-9862-7795-3C31-35AD9E379B6F}"/>
              </a:ext>
            </a:extLst>
          </p:cNvPr>
          <p:cNvSpPr/>
          <p:nvPr/>
        </p:nvSpPr>
        <p:spPr>
          <a:xfrm>
            <a:off x="0" y="504756"/>
            <a:ext cx="2743200" cy="722465"/>
          </a:xfrm>
          <a:prstGeom prst="homePlate">
            <a:avLst>
              <a:gd name="adj" fmla="val 3667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F3F22733-664B-C6D9-0C59-677556E5A90E}"/>
              </a:ext>
            </a:extLst>
          </p:cNvPr>
          <p:cNvSpPr txBox="1"/>
          <p:nvPr/>
        </p:nvSpPr>
        <p:spPr>
          <a:xfrm>
            <a:off x="198521" y="635155"/>
            <a:ext cx="23461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社区活动小故事</a:t>
            </a:r>
          </a:p>
        </p:txBody>
      </p:sp>
      <p:pic>
        <p:nvPicPr>
          <p:cNvPr id="9" name="内容占位符 8" descr="一群小孩正在踢足球&#10;&#10;描述已自动生成">
            <a:extLst>
              <a:ext uri="{FF2B5EF4-FFF2-40B4-BE49-F238E27FC236}">
                <a16:creationId xmlns:a16="http://schemas.microsoft.com/office/drawing/2014/main" id="{1A671A93-DD11-F35B-CFEE-2122A92EDE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1630" y="504756"/>
            <a:ext cx="6892567" cy="45846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092271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等线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等线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</TotalTime>
  <Words>205</Words>
  <Application>Microsoft Office PowerPoint</Application>
  <PresentationFormat>宽屏</PresentationFormat>
  <Paragraphs>21</Paragraphs>
  <Slides>16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2" baseType="lpstr">
      <vt:lpstr>-apple-system</vt:lpstr>
      <vt:lpstr>等线</vt:lpstr>
      <vt:lpstr>等线 Light</vt:lpstr>
      <vt:lpstr>荆南麦圆体</vt:lpstr>
      <vt:lpstr>Arial</vt:lpstr>
      <vt:lpstr>Office 主题​​</vt:lpstr>
      <vt:lpstr>建邺区江心洲街道关工委 洲岛家园社区 南京市生态科技岛小学 2024年12月6日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姜文敏</dc:creator>
  <cp:lastModifiedBy>姜文敏</cp:lastModifiedBy>
  <cp:revision>2</cp:revision>
  <dcterms:created xsi:type="dcterms:W3CDTF">2024-12-04T03:40:16Z</dcterms:created>
  <dcterms:modified xsi:type="dcterms:W3CDTF">2024-12-04T05:44:49Z</dcterms:modified>
</cp:coreProperties>
</file>