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3"/>
    <p:sldMasterId id="2147483651" r:id="rId4"/>
    <p:sldMasterId id="2147483652" r:id="rId5"/>
    <p:sldMasterId id="2147483664" r:id="rId6"/>
    <p:sldMasterId id="2147483665" r:id="rId7"/>
    <p:sldMasterId id="2147483666" r:id="rId8"/>
    <p:sldMasterId id="2147483667" r:id="rId9"/>
    <p:sldMasterId id="2147483690" r:id="rId10"/>
  </p:sldMasterIdLst>
  <p:notesMasterIdLst>
    <p:notesMasterId r:id="rId20"/>
  </p:notesMasterIdLst>
  <p:handoutMasterIdLst>
    <p:handoutMasterId r:id="rId40"/>
  </p:handoutMasterIdLst>
  <p:sldIdLst>
    <p:sldId id="1691" r:id="rId11"/>
    <p:sldId id="2313" r:id="rId12"/>
    <p:sldId id="2314" r:id="rId13"/>
    <p:sldId id="2315" r:id="rId14"/>
    <p:sldId id="2321" r:id="rId15"/>
    <p:sldId id="2322" r:id="rId16"/>
    <p:sldId id="2323" r:id="rId17"/>
    <p:sldId id="2319" r:id="rId18"/>
    <p:sldId id="2320" r:id="rId19"/>
    <p:sldId id="2231" r:id="rId21"/>
    <p:sldId id="1821" r:id="rId22"/>
    <p:sldId id="2325" r:id="rId23"/>
    <p:sldId id="2326" r:id="rId24"/>
    <p:sldId id="2428" r:id="rId25"/>
    <p:sldId id="2370" r:id="rId26"/>
    <p:sldId id="2235" r:id="rId27"/>
    <p:sldId id="2328" r:id="rId28"/>
    <p:sldId id="1716" r:id="rId29"/>
    <p:sldId id="2430" r:id="rId30"/>
    <p:sldId id="2431" r:id="rId31"/>
    <p:sldId id="2360" r:id="rId32"/>
    <p:sldId id="2361" r:id="rId33"/>
    <p:sldId id="2364" r:id="rId34"/>
    <p:sldId id="2367" r:id="rId35"/>
    <p:sldId id="2372" r:id="rId36"/>
    <p:sldId id="2258" r:id="rId37"/>
    <p:sldId id="2139" r:id="rId38"/>
    <p:sldId id="2383" r:id="rId39"/>
  </p:sldIdLst>
  <p:sldSz cx="12185650" cy="6858000"/>
  <p:notesSz cx="6858000" cy="9144000"/>
  <p:embeddedFontLst>
    <p:embeddedFont>
      <p:font typeface="Calibri" panose="020F0502020204030204"/>
      <p:regular r:id="rId45"/>
      <p:bold r:id="rId46"/>
      <p:italic r:id="rId47"/>
      <p:boldItalic r:id="rId48"/>
    </p:embeddedFont>
    <p:embeddedFont>
      <p:font typeface="黑体" panose="02010609060101010101" pitchFamily="49" charset="-122"/>
      <p:regular r:id="rId49"/>
    </p:embeddedFont>
    <p:embeddedFont>
      <p:font typeface="楷体" panose="02010609060101010101" pitchFamily="49" charset="-122"/>
      <p:regular r:id="rId50"/>
    </p:embeddedFont>
    <p:embeddedFont>
      <p:font typeface="hypy-sx" panose="02010601030101010101" pitchFamily="2" charset="-122"/>
      <p:regular r:id="rId51"/>
    </p:embeddedFont>
    <p:embeddedFont>
      <p:font typeface="方正楷体_GBK" panose="02000000000000000000" pitchFamily="65" charset="-122"/>
      <p:regular r:id="rId52"/>
    </p:embeddedFont>
    <p:embeddedFont>
      <p:font typeface="华文楷体" panose="02010600040101010101" charset="-122"/>
      <p:regular r:id="rId53"/>
    </p:embeddedFont>
    <p:embeddedFont>
      <p:font typeface="Calibri Light" panose="020F0302020204030204" charset="0"/>
      <p:regular r:id="rId54"/>
      <p:italic r:id="rId55"/>
    </p:embeddedFont>
  </p:embeddedFontLst>
  <p:custDataLst>
    <p:tags r:id="rId56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9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  <p:cmAuthor id="1" name="孙文纯" initials="孙文纯" lastIdx="1" clrIdx="0"/>
  <p:cmAuthor id="2" name="管一遥" initials="管一遥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08C"/>
    <a:srgbClr val="A3D7C0"/>
    <a:srgbClr val="0000E1"/>
    <a:srgbClr val="FFFFFF"/>
    <a:srgbClr val="956134"/>
    <a:srgbClr val="FFFEF1"/>
    <a:srgbClr val="0F76BB"/>
    <a:srgbClr val="F1592A"/>
    <a:srgbClr val="FEF1EA"/>
    <a:srgbClr val="EB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7544" autoAdjust="0"/>
  </p:normalViewPr>
  <p:slideViewPr>
    <p:cSldViewPr>
      <p:cViewPr>
        <p:scale>
          <a:sx n="75" d="100"/>
          <a:sy n="75" d="100"/>
        </p:scale>
        <p:origin x="1926" y="864"/>
      </p:cViewPr>
      <p:guideLst>
        <p:guide orient="horz" pos="2325"/>
        <p:guide orient="horz" pos="3867"/>
        <p:guide orient="horz" pos="580"/>
        <p:guide orient="horz" pos="3358"/>
        <p:guide orient="horz" pos="4320"/>
        <p:guide orient="horz" pos="1839"/>
        <p:guide orient="horz" pos="1910"/>
        <p:guide orient="horz" pos="2626"/>
        <p:guide orient="horz" pos="3016"/>
        <p:guide orient="horz" pos="1342"/>
        <p:guide pos="5797"/>
        <p:guide pos="7188"/>
        <p:guide pos="5379"/>
        <p:guide pos="7009"/>
        <p:guide orient="horz" pos="573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14544"/>
    </p:cViewPr>
  </p:sorterViewPr>
  <p:notesViewPr>
    <p:cSldViewPr>
      <p:cViewPr varScale="1">
        <p:scale>
          <a:sx n="86" d="100"/>
          <a:sy n="86" d="100"/>
        </p:scale>
        <p:origin x="3540" y="72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6" Type="http://schemas.openxmlformats.org/officeDocument/2006/relationships/tags" Target="tags/tag4.xml"/><Relationship Id="rId55" Type="http://schemas.openxmlformats.org/officeDocument/2006/relationships/font" Target="fonts/font11.fntdata"/><Relationship Id="rId54" Type="http://schemas.openxmlformats.org/officeDocument/2006/relationships/font" Target="fonts/font10.fntdata"/><Relationship Id="rId53" Type="http://schemas.openxmlformats.org/officeDocument/2006/relationships/font" Target="fonts/font9.fntdata"/><Relationship Id="rId52" Type="http://schemas.openxmlformats.org/officeDocument/2006/relationships/font" Target="fonts/font8.fntdata"/><Relationship Id="rId51" Type="http://schemas.openxmlformats.org/officeDocument/2006/relationships/font" Target="fonts/font7.fntdata"/><Relationship Id="rId50" Type="http://schemas.openxmlformats.org/officeDocument/2006/relationships/font" Target="fonts/font6.fntdata"/><Relationship Id="rId5" Type="http://schemas.openxmlformats.org/officeDocument/2006/relationships/slideMaster" Target="slideMasters/slideMaster4.xml"/><Relationship Id="rId49" Type="http://schemas.openxmlformats.org/officeDocument/2006/relationships/font" Target="fonts/font5.fntdata"/><Relationship Id="rId48" Type="http://schemas.openxmlformats.org/officeDocument/2006/relationships/font" Target="fonts/font4.fntdata"/><Relationship Id="rId47" Type="http://schemas.openxmlformats.org/officeDocument/2006/relationships/font" Target="fonts/font3.fntdata"/><Relationship Id="rId46" Type="http://schemas.openxmlformats.org/officeDocument/2006/relationships/font" Target="fonts/font2.fntdata"/><Relationship Id="rId45" Type="http://schemas.openxmlformats.org/officeDocument/2006/relationships/font" Target="fonts/font1.fntdata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8.xml"/><Relationship Id="rId38" Type="http://schemas.openxmlformats.org/officeDocument/2006/relationships/slide" Target="slides/slide27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5" Type="http://schemas.openxmlformats.org/officeDocument/2006/relationships/slide" Target="slides/slide24.xml"/><Relationship Id="rId34" Type="http://schemas.openxmlformats.org/officeDocument/2006/relationships/slide" Target="slides/slide23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AB01B-A37D-4112-B540-AD3BA45CE81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3941A-B32B-43CA-944D-70B2EC89A40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CE786-2566-4729-BA0C-6278D59A1A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D8A1A-3085-48B2-A401-84F34E154A3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9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8275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stock-photo-229274170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stock-photo-229274170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stock-photo-229274170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stock-photo-229274170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专业配音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8A1A-3085-48B2-A401-84F34E154A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记忆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602042" y="400161"/>
            <a:ext cx="10981885" cy="605768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589" tIns="22794" rIns="45589" bIns="22794" numCol="1" rtlCol="0" anchor="t" anchorCtr="0" compatLnSpc="1"/>
          <a:lstStyle/>
          <a:p>
            <a:pPr marL="0" marR="0" indent="0" algn="l" defTabSz="455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73"/>
            <a:ext cx="12185968" cy="68578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色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84381" cy="6857206"/>
          </a:xfrm>
          <a:prstGeom prst="rect">
            <a:avLst/>
          </a:prstGeom>
          <a:solidFill>
            <a:srgbClr val="FAF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背景色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84381" cy="6857206"/>
          </a:xfrm>
          <a:prstGeom prst="rect">
            <a:avLst/>
          </a:prstGeom>
          <a:solidFill>
            <a:srgbClr val="D3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中高年级题干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-94677" y="1574222"/>
            <a:ext cx="12555327" cy="3710350"/>
          </a:xfrm>
          <a:prstGeom prst="rect">
            <a:avLst/>
          </a:prstGeom>
          <a:solidFill>
            <a:srgbClr val="C7E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记忆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602042" y="400161"/>
            <a:ext cx="10981885" cy="605768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589" tIns="22794" rIns="45589" bIns="22794" numCol="1" rtlCol="0" anchor="t" anchorCtr="0" compatLnSpc="1"/>
          <a:lstStyle/>
          <a:p>
            <a:pPr marL="0" marR="0" indent="0" algn="l" defTabSz="455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73"/>
            <a:ext cx="12185968" cy="68578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色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84381" cy="6857206"/>
          </a:xfrm>
          <a:prstGeom prst="rect">
            <a:avLst/>
          </a:prstGeom>
          <a:solidFill>
            <a:srgbClr val="FAF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背景色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84381" cy="6857206"/>
          </a:xfrm>
          <a:prstGeom prst="rect">
            <a:avLst/>
          </a:prstGeom>
          <a:solidFill>
            <a:srgbClr val="D3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生活的乐趣1\设计\新建文件夹 (12)\杜鹃-06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85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175" y="1092375"/>
            <a:ext cx="12184380" cy="4673250"/>
          </a:xfrm>
          <a:prstGeom prst="rect">
            <a:avLst/>
          </a:prstGeom>
          <a:solidFill>
            <a:srgbClr val="D0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13969" y="-24130"/>
            <a:ext cx="12226921" cy="6882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email"/>
          <a:srcRect l="-1"/>
          <a:stretch>
            <a:fillRect/>
          </a:stretch>
        </p:blipFill>
        <p:spPr>
          <a:xfrm>
            <a:off x="-1" y="1"/>
            <a:ext cx="12186318" cy="6886271"/>
          </a:xfrm>
          <a:prstGeom prst="rect">
            <a:avLst/>
          </a:prstGeom>
        </p:spPr>
      </p:pic>
      <p:pic>
        <p:nvPicPr>
          <p:cNvPr id="1026" name="Picture 2" descr="C:\Users\dell\Desktop\图片1.png"/>
          <p:cNvPicPr>
            <a:picLocks noChangeAspect="1" noChangeArrowheads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317" y="0"/>
            <a:ext cx="12189143" cy="68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中高年级题干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7764" y="6356351"/>
            <a:ext cx="2741771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6497" y="6356351"/>
            <a:ext cx="41126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6115" y="6356351"/>
            <a:ext cx="2741771" cy="365125"/>
          </a:xfrm>
        </p:spPr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-1" y="0"/>
            <a:ext cx="6047831" cy="6858000"/>
          </a:xfrm>
          <a:prstGeom prst="rect">
            <a:avLst/>
          </a:prstGeom>
          <a:solidFill>
            <a:srgbClr val="D0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6002837" y="0"/>
            <a:ext cx="6182813" cy="6858000"/>
          </a:xfrm>
          <a:prstGeom prst="rect">
            <a:avLst/>
          </a:prstGeom>
          <a:solidFill>
            <a:srgbClr val="FFF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0"/>
            <a:ext cx="6047831" cy="6858000"/>
          </a:xfrm>
          <a:prstGeom prst="rect">
            <a:avLst/>
          </a:prstGeom>
          <a:solidFill>
            <a:srgbClr val="D0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6002837" y="0"/>
            <a:ext cx="6182813" cy="6858000"/>
          </a:xfrm>
          <a:prstGeom prst="rect">
            <a:avLst/>
          </a:prstGeom>
          <a:solidFill>
            <a:srgbClr val="FFF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色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85650" cy="6857206"/>
          </a:xfrm>
          <a:prstGeom prst="rect">
            <a:avLst/>
          </a:prstGeom>
          <a:solidFill>
            <a:srgbClr val="D3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-1" y="0"/>
            <a:ext cx="6047831" cy="6858000"/>
          </a:xfrm>
          <a:prstGeom prst="rect">
            <a:avLst/>
          </a:prstGeom>
          <a:solidFill>
            <a:srgbClr val="D0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002837" y="0"/>
            <a:ext cx="6182813" cy="6858000"/>
          </a:xfrm>
          <a:prstGeom prst="rect">
            <a:avLst/>
          </a:prstGeom>
          <a:solidFill>
            <a:srgbClr val="FFF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0" y="0"/>
            <a:ext cx="12190327" cy="6858000"/>
            <a:chOff x="0" y="0"/>
            <a:chExt cx="12190327" cy="6858000"/>
          </a:xfrm>
        </p:grpSpPr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91"/>
            <a:stretch>
              <a:fillRect/>
            </a:stretch>
          </p:blipFill>
          <p:spPr bwMode="auto">
            <a:xfrm>
              <a:off x="5111" y="6622"/>
              <a:ext cx="12185215" cy="68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12190327" cy="6858000"/>
            </a:xfrm>
            <a:prstGeom prst="rect">
              <a:avLst/>
            </a:prstGeom>
            <a:solidFill>
              <a:srgbClr val="FFFFFF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 userDrawn="1"/>
        </p:nvGrpSpPr>
        <p:grpSpPr>
          <a:xfrm>
            <a:off x="10840326" y="2279852"/>
            <a:ext cx="1350001" cy="2298296"/>
            <a:chOff x="10840326" y="2279852"/>
            <a:chExt cx="1350001" cy="229829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99"/>
            <a:stretch>
              <a:fillRect/>
            </a:stretch>
          </p:blipFill>
          <p:spPr>
            <a:xfrm>
              <a:off x="10840326" y="2279852"/>
              <a:ext cx="1350001" cy="229829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1403921" y="2690336"/>
              <a:ext cx="570989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000" b="1" dirty="0">
                  <a:latin typeface="+mj-ea"/>
                  <a:ea typeface="+mj-ea"/>
                </a:rPr>
                <a:t>讲</a:t>
              </a:r>
              <a:endParaRPr lang="en-US" altLang="zh-CN" sz="3000" b="1" dirty="0">
                <a:latin typeface="+mj-ea"/>
                <a:ea typeface="+mj-ea"/>
              </a:endParaRPr>
            </a:p>
            <a:p>
              <a:pPr algn="ctr"/>
              <a:r>
                <a:rPr lang="zh-CN" altLang="en-US" sz="3000" b="1" dirty="0">
                  <a:latin typeface="+mj-ea"/>
                  <a:ea typeface="+mj-ea"/>
                </a:rPr>
                <a:t>课</a:t>
              </a:r>
              <a:endParaRPr lang="en-US" altLang="zh-CN" sz="3000" b="1" dirty="0">
                <a:latin typeface="+mj-ea"/>
                <a:ea typeface="+mj-ea"/>
              </a:endParaRPr>
            </a:p>
            <a:p>
              <a:pPr algn="ctr"/>
              <a:r>
                <a:rPr lang="zh-CN" altLang="en-US" sz="3000" b="1" dirty="0">
                  <a:latin typeface="+mj-ea"/>
                  <a:ea typeface="+mj-ea"/>
                </a:rPr>
                <a:t>文</a:t>
              </a:r>
              <a:endParaRPr lang="en-US" altLang="zh-CN" sz="3000" b="1" dirty="0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背景色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85650" cy="6857206"/>
          </a:xfrm>
          <a:prstGeom prst="rect">
            <a:avLst/>
          </a:prstGeom>
          <a:solidFill>
            <a:srgbClr val="D3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0"/>
            <a:ext cx="6047831" cy="6858000"/>
          </a:xfrm>
          <a:prstGeom prst="rect">
            <a:avLst/>
          </a:prstGeom>
          <a:solidFill>
            <a:srgbClr val="D0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6002837" y="0"/>
            <a:ext cx="6182813" cy="6858000"/>
          </a:xfrm>
          <a:prstGeom prst="rect">
            <a:avLst/>
          </a:prstGeom>
          <a:solidFill>
            <a:srgbClr val="FFF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古文讲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生活的乐趣1\设计\新建文件夹 (12)\杜鹃-0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会认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9"/>
          <a:stretch>
            <a:fillRect/>
          </a:stretch>
        </p:blipFill>
        <p:spPr>
          <a:xfrm>
            <a:off x="10840326" y="2169251"/>
            <a:ext cx="1350001" cy="2298296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422825" y="265002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dirty="0">
                <a:solidFill>
                  <a:srgbClr val="FF0000"/>
                </a:solidFill>
                <a:latin typeface="+mn-ea"/>
                <a:ea typeface="+mn-ea"/>
              </a:rPr>
              <a:t>·</a:t>
            </a:r>
            <a:r>
              <a:rPr lang="zh-CN" altLang="en-US" sz="3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会认字</a:t>
            </a:r>
            <a:endParaRPr lang="zh-CN" altLang="en-US" sz="3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1466001" y="2556000"/>
            <a:ext cx="57098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000" b="1" dirty="0">
                <a:latin typeface="+mn-ea"/>
                <a:ea typeface="+mn-ea"/>
              </a:rPr>
              <a:t>会</a:t>
            </a:r>
            <a:endParaRPr lang="en-US" altLang="zh-CN" sz="3000" b="1" dirty="0">
              <a:latin typeface="+mn-ea"/>
              <a:ea typeface="+mn-ea"/>
            </a:endParaRPr>
          </a:p>
          <a:p>
            <a:pPr algn="ctr"/>
            <a:r>
              <a:rPr lang="zh-CN" altLang="en-US" sz="3000" b="1" dirty="0">
                <a:latin typeface="+mn-ea"/>
                <a:ea typeface="+mn-ea"/>
              </a:rPr>
              <a:t>认</a:t>
            </a:r>
            <a:endParaRPr lang="en-US" altLang="zh-CN" sz="3000" b="1" dirty="0">
              <a:latin typeface="+mn-ea"/>
              <a:ea typeface="+mn-ea"/>
            </a:endParaRPr>
          </a:p>
          <a:p>
            <a:pPr algn="ctr"/>
            <a:r>
              <a:rPr lang="zh-CN" altLang="en-US" sz="3000" b="1" dirty="0">
                <a:latin typeface="+mn-ea"/>
                <a:ea typeface="+mn-ea"/>
              </a:rPr>
              <a:t>字</a:t>
            </a:r>
            <a:endParaRPr lang="en-US" altLang="zh-CN" sz="3000" b="1" dirty="0">
              <a:latin typeface="+mn-ea"/>
              <a:ea typeface="+mn-e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古文背景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" y="-22500"/>
            <a:ext cx="12200507" cy="6880860"/>
            <a:chOff x="0" y="-45000"/>
            <a:chExt cx="24401013" cy="1376172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7" r="32910"/>
            <a:stretch>
              <a:fillRect/>
            </a:stretch>
          </p:blipFill>
          <p:spPr>
            <a:xfrm>
              <a:off x="0" y="-27000"/>
              <a:ext cx="24401013" cy="1374372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0" y="-45000"/>
              <a:ext cx="24401013" cy="13761720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中高年级题干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-94675" y="1574222"/>
            <a:ext cx="12555000" cy="3710350"/>
          </a:xfrm>
          <a:prstGeom prst="rect">
            <a:avLst/>
          </a:prstGeom>
          <a:solidFill>
            <a:srgbClr val="C7E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记忆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t="5" r="-178" b="-2"/>
          <a:stretch>
            <a:fillRect/>
          </a:stretch>
        </p:blipFill>
        <p:spPr>
          <a:xfrm>
            <a:off x="-72174" y="-28575"/>
            <a:ext cx="12359425" cy="69153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色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" y="0"/>
            <a:ext cx="12184063" cy="6857206"/>
          </a:xfrm>
          <a:prstGeom prst="rect">
            <a:avLst/>
          </a:prstGeom>
          <a:solidFill>
            <a:srgbClr val="FAF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生活的乐趣1\设计\新建文件夹 (12)\杜鹃-0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85968" cy="68571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8" y="-24130"/>
            <a:ext cx="12226602" cy="6882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1" y="0"/>
            <a:ext cx="6047831" cy="6858000"/>
          </a:xfrm>
          <a:prstGeom prst="rect">
            <a:avLst/>
          </a:prstGeom>
          <a:solidFill>
            <a:srgbClr val="D0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6002837" y="0"/>
            <a:ext cx="6182813" cy="6858000"/>
          </a:xfrm>
          <a:prstGeom prst="rect">
            <a:avLst/>
          </a:prstGeom>
          <a:solidFill>
            <a:srgbClr val="FFF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1" y="0"/>
            <a:ext cx="6047831" cy="6858000"/>
          </a:xfrm>
          <a:prstGeom prst="rect">
            <a:avLst/>
          </a:prstGeom>
          <a:solidFill>
            <a:srgbClr val="D0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6002837" y="0"/>
            <a:ext cx="6182813" cy="6858000"/>
          </a:xfrm>
          <a:prstGeom prst="rect">
            <a:avLst/>
          </a:prstGeom>
          <a:solidFill>
            <a:srgbClr val="FFF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066041" y="0"/>
            <a:ext cx="4053568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背景色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94"/>
            <a:ext cx="12184063" cy="6857206"/>
          </a:xfrm>
          <a:prstGeom prst="rect">
            <a:avLst/>
          </a:prstGeom>
          <a:solidFill>
            <a:srgbClr val="D3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0327" cy="6858000"/>
            <a:chOff x="0" y="0"/>
            <a:chExt cx="12190327" cy="6858000"/>
          </a:xfrm>
        </p:grpSpPr>
        <p:pic>
          <p:nvPicPr>
            <p:cNvPr id="6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91"/>
            <a:stretch>
              <a:fillRect/>
            </a:stretch>
          </p:blipFill>
          <p:spPr bwMode="auto">
            <a:xfrm>
              <a:off x="5111" y="6622"/>
              <a:ext cx="12185215" cy="68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 userDrawn="1"/>
          </p:nvSpPr>
          <p:spPr>
            <a:xfrm>
              <a:off x="0" y="0"/>
              <a:ext cx="12190327" cy="6858000"/>
            </a:xfrm>
            <a:prstGeom prst="rect">
              <a:avLst/>
            </a:prstGeom>
            <a:solidFill>
              <a:srgbClr val="FFFFFF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10840326" y="2279852"/>
            <a:ext cx="1350001" cy="2298296"/>
            <a:chOff x="10840326" y="2279852"/>
            <a:chExt cx="1350001" cy="229829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99"/>
            <a:stretch>
              <a:fillRect/>
            </a:stretch>
          </p:blipFill>
          <p:spPr>
            <a:xfrm>
              <a:off x="10840326" y="2279852"/>
              <a:ext cx="1350001" cy="229829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1210761" y="2921169"/>
              <a:ext cx="95731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000" b="1" dirty="0">
                  <a:latin typeface="+mj-ea"/>
                  <a:ea typeface="+mj-ea"/>
                </a:rPr>
                <a:t>易错</a:t>
              </a:r>
              <a:endParaRPr lang="en-US" altLang="zh-CN" sz="3000" b="1" dirty="0">
                <a:latin typeface="+mj-ea"/>
                <a:ea typeface="+mj-ea"/>
              </a:endParaRPr>
            </a:p>
            <a:p>
              <a:pPr algn="ctr"/>
              <a:r>
                <a:rPr lang="zh-CN" altLang="en-US" sz="3000" b="1" dirty="0">
                  <a:latin typeface="+mj-ea"/>
                  <a:ea typeface="+mj-ea"/>
                </a:rPr>
                <a:t>字音</a:t>
              </a:r>
              <a:endParaRPr lang="en-US" altLang="zh-CN" sz="3000" b="1" dirty="0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对比类等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2963" r="4271" b="2963"/>
          <a:stretch>
            <a:fillRect/>
          </a:stretch>
        </p:blipFill>
        <p:spPr>
          <a:xfrm flipH="1" flipV="1">
            <a:off x="-101602" y="0"/>
            <a:ext cx="1228725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色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85650" cy="6857206"/>
          </a:xfrm>
          <a:prstGeom prst="rect">
            <a:avLst/>
          </a:prstGeom>
          <a:solidFill>
            <a:srgbClr val="D3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背景色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85650" cy="6857206"/>
          </a:xfrm>
          <a:prstGeom prst="rect">
            <a:avLst/>
          </a:prstGeom>
          <a:solidFill>
            <a:srgbClr val="D3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0327" cy="6858000"/>
            <a:chOff x="0" y="0"/>
            <a:chExt cx="12190327" cy="6858000"/>
          </a:xfrm>
        </p:grpSpPr>
        <p:pic>
          <p:nvPicPr>
            <p:cNvPr id="3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91"/>
            <a:stretch>
              <a:fillRect/>
            </a:stretch>
          </p:blipFill>
          <p:spPr bwMode="auto">
            <a:xfrm>
              <a:off x="5111" y="6622"/>
              <a:ext cx="12185215" cy="68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 userDrawn="1"/>
          </p:nvSpPr>
          <p:spPr>
            <a:xfrm>
              <a:off x="0" y="0"/>
              <a:ext cx="12190327" cy="6858000"/>
            </a:xfrm>
            <a:prstGeom prst="rect">
              <a:avLst/>
            </a:prstGeom>
            <a:solidFill>
              <a:srgbClr val="FFFFFF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0" y="0"/>
            <a:ext cx="12190327" cy="6858000"/>
            <a:chOff x="0" y="0"/>
            <a:chExt cx="12190327" cy="6858000"/>
          </a:xfrm>
        </p:grpSpPr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91"/>
            <a:stretch>
              <a:fillRect/>
            </a:stretch>
          </p:blipFill>
          <p:spPr bwMode="auto">
            <a:xfrm>
              <a:off x="5111" y="6622"/>
              <a:ext cx="12185215" cy="68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12190327" cy="6858000"/>
            </a:xfrm>
            <a:prstGeom prst="rect">
              <a:avLst/>
            </a:prstGeom>
            <a:solidFill>
              <a:srgbClr val="FFFFFF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 userDrawn="1"/>
        </p:nvGrpSpPr>
        <p:grpSpPr>
          <a:xfrm>
            <a:off x="10840326" y="2279852"/>
            <a:ext cx="1350001" cy="2298296"/>
            <a:chOff x="10840326" y="2279852"/>
            <a:chExt cx="1350001" cy="229829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99"/>
            <a:stretch>
              <a:fillRect/>
            </a:stretch>
          </p:blipFill>
          <p:spPr>
            <a:xfrm>
              <a:off x="10840326" y="2279852"/>
              <a:ext cx="1350001" cy="229829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1403921" y="2690336"/>
              <a:ext cx="570989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000" b="1" dirty="0">
                  <a:latin typeface="+mj-ea"/>
                  <a:ea typeface="+mj-ea"/>
                </a:rPr>
                <a:t>讲</a:t>
              </a:r>
              <a:endParaRPr lang="en-US" altLang="zh-CN" sz="3000" b="1" dirty="0">
                <a:latin typeface="+mj-ea"/>
                <a:ea typeface="+mj-ea"/>
              </a:endParaRPr>
            </a:p>
            <a:p>
              <a:pPr algn="ctr"/>
              <a:r>
                <a:rPr lang="zh-CN" altLang="en-US" sz="3000" b="1" dirty="0">
                  <a:latin typeface="+mj-ea"/>
                  <a:ea typeface="+mj-ea"/>
                </a:rPr>
                <a:t>课</a:t>
              </a:r>
              <a:endParaRPr lang="en-US" altLang="zh-CN" sz="3000" b="1" dirty="0">
                <a:latin typeface="+mj-ea"/>
                <a:ea typeface="+mj-ea"/>
              </a:endParaRPr>
            </a:p>
            <a:p>
              <a:pPr algn="ctr"/>
              <a:r>
                <a:rPr lang="zh-CN" altLang="en-US" sz="3000" b="1" dirty="0">
                  <a:latin typeface="+mj-ea"/>
                  <a:ea typeface="+mj-ea"/>
                </a:rPr>
                <a:t>文</a:t>
              </a:r>
              <a:endParaRPr lang="en-US" altLang="zh-CN" sz="3000" b="1" dirty="0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0" y="0"/>
            <a:ext cx="12190327" cy="6858000"/>
            <a:chOff x="0" y="0"/>
            <a:chExt cx="12190327" cy="6858000"/>
          </a:xfrm>
        </p:grpSpPr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91"/>
            <a:stretch>
              <a:fillRect/>
            </a:stretch>
          </p:blipFill>
          <p:spPr bwMode="auto">
            <a:xfrm>
              <a:off x="5111" y="6622"/>
              <a:ext cx="12185215" cy="68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12190327" cy="6858000"/>
            </a:xfrm>
            <a:prstGeom prst="rect">
              <a:avLst/>
            </a:prstGeom>
            <a:solidFill>
              <a:srgbClr val="FFFFFF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12190327" cy="6858000"/>
            <a:chOff x="0" y="0"/>
            <a:chExt cx="12190327" cy="6858000"/>
          </a:xfrm>
        </p:grpSpPr>
        <p:pic>
          <p:nvPicPr>
            <p:cNvPr id="4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91"/>
            <a:stretch>
              <a:fillRect/>
            </a:stretch>
          </p:blipFill>
          <p:spPr bwMode="auto">
            <a:xfrm>
              <a:off x="5111" y="6622"/>
              <a:ext cx="12185215" cy="68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 userDrawn="1"/>
          </p:nvSpPr>
          <p:spPr>
            <a:xfrm>
              <a:off x="0" y="0"/>
              <a:ext cx="12190327" cy="6858000"/>
            </a:xfrm>
            <a:prstGeom prst="rect">
              <a:avLst/>
            </a:prstGeom>
            <a:solidFill>
              <a:srgbClr val="FFFFFF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0840326" y="2279852"/>
            <a:ext cx="1350001" cy="2298296"/>
            <a:chOff x="10840326" y="2279852"/>
            <a:chExt cx="1350001" cy="229829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99"/>
            <a:stretch>
              <a:fillRect/>
            </a:stretch>
          </p:blipFill>
          <p:spPr>
            <a:xfrm>
              <a:off x="10840326" y="2279852"/>
              <a:ext cx="1350001" cy="2298296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1210761" y="2921169"/>
              <a:ext cx="95731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000" b="1" dirty="0">
                  <a:latin typeface="+mj-ea"/>
                  <a:ea typeface="+mj-ea"/>
                </a:rPr>
                <a:t>朗读</a:t>
              </a:r>
              <a:endParaRPr lang="en-US" altLang="zh-CN" sz="3000" b="1" dirty="0">
                <a:latin typeface="+mj-ea"/>
                <a:ea typeface="+mj-ea"/>
              </a:endParaRPr>
            </a:p>
            <a:p>
              <a:pPr algn="ctr"/>
              <a:r>
                <a:rPr lang="zh-CN" altLang="en-US" sz="3000" b="1" dirty="0">
                  <a:latin typeface="+mj-ea"/>
                  <a:ea typeface="+mj-ea"/>
                </a:rPr>
                <a:t>课文</a:t>
              </a:r>
              <a:endParaRPr lang="en-US" altLang="zh-CN" sz="3000" b="1" dirty="0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-1" y="0"/>
            <a:ext cx="6047831" cy="6858000"/>
          </a:xfrm>
          <a:prstGeom prst="rect">
            <a:avLst/>
          </a:prstGeom>
          <a:solidFill>
            <a:srgbClr val="D0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002837" y="0"/>
            <a:ext cx="6182813" cy="6858000"/>
          </a:xfrm>
          <a:prstGeom prst="rect">
            <a:avLst/>
          </a:prstGeom>
          <a:solidFill>
            <a:srgbClr val="FFF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0" y="0"/>
            <a:ext cx="12190327" cy="6858000"/>
            <a:chOff x="0" y="0"/>
            <a:chExt cx="12190327" cy="6858000"/>
          </a:xfrm>
        </p:grpSpPr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91"/>
            <a:stretch>
              <a:fillRect/>
            </a:stretch>
          </p:blipFill>
          <p:spPr bwMode="auto">
            <a:xfrm>
              <a:off x="5111" y="6622"/>
              <a:ext cx="12185215" cy="68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12190327" cy="6858000"/>
            </a:xfrm>
            <a:prstGeom prst="rect">
              <a:avLst/>
            </a:prstGeom>
            <a:solidFill>
              <a:srgbClr val="FFFFFF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 userDrawn="1"/>
        </p:nvGrpSpPr>
        <p:grpSpPr>
          <a:xfrm>
            <a:off x="10840326" y="2279852"/>
            <a:ext cx="1350001" cy="2298296"/>
            <a:chOff x="10840326" y="2279852"/>
            <a:chExt cx="1350001" cy="229829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99"/>
            <a:stretch>
              <a:fillRect/>
            </a:stretch>
          </p:blipFill>
          <p:spPr>
            <a:xfrm>
              <a:off x="10840326" y="2279852"/>
              <a:ext cx="1350001" cy="229829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1403921" y="2690336"/>
              <a:ext cx="570989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000" b="1" dirty="0">
                  <a:solidFill>
                    <a:prstClr val="black"/>
                  </a:solidFill>
                  <a:latin typeface="宋体" panose="02010600030101010101" pitchFamily="2" charset="-122"/>
                </a:rPr>
                <a:t>课</a:t>
              </a:r>
              <a:endParaRPr lang="en-US" altLang="zh-CN" sz="3000" b="1" dirty="0">
                <a:solidFill>
                  <a:prstClr val="black"/>
                </a:solidFill>
                <a:latin typeface="宋体" panose="02010600030101010101" pitchFamily="2" charset="-122"/>
              </a:endParaRPr>
            </a:p>
            <a:p>
              <a:pPr algn="ctr"/>
              <a:r>
                <a:rPr lang="zh-CN" altLang="en-US" sz="3000" b="1" dirty="0">
                  <a:solidFill>
                    <a:prstClr val="black"/>
                  </a:solidFill>
                  <a:latin typeface="宋体" panose="02010600030101010101" pitchFamily="2" charset="-122"/>
                </a:rPr>
                <a:t>后</a:t>
              </a:r>
              <a:endParaRPr lang="en-US" altLang="zh-CN" sz="3000" b="1" dirty="0">
                <a:solidFill>
                  <a:prstClr val="black"/>
                </a:solidFill>
                <a:latin typeface="宋体" panose="02010600030101010101" pitchFamily="2" charset="-122"/>
              </a:endParaRPr>
            </a:p>
            <a:p>
              <a:pPr algn="ctr"/>
              <a:r>
                <a:rPr lang="zh-CN" altLang="en-US" sz="3000" b="1" dirty="0">
                  <a:solidFill>
                    <a:prstClr val="black"/>
                  </a:solidFill>
                  <a:latin typeface="宋体" panose="02010600030101010101" pitchFamily="2" charset="-122"/>
                </a:rPr>
                <a:t>题</a:t>
              </a:r>
              <a:endParaRPr lang="en-US" altLang="zh-CN" sz="3000" b="1" dirty="0">
                <a:solidFill>
                  <a:prstClr val="black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0" y="0"/>
            <a:ext cx="12190327" cy="6858000"/>
            <a:chOff x="0" y="0"/>
            <a:chExt cx="12190327" cy="6858000"/>
          </a:xfrm>
        </p:grpSpPr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91"/>
            <a:stretch>
              <a:fillRect/>
            </a:stretch>
          </p:blipFill>
          <p:spPr bwMode="auto">
            <a:xfrm>
              <a:off x="5111" y="6622"/>
              <a:ext cx="12185215" cy="685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12190327" cy="6858000"/>
            </a:xfrm>
            <a:prstGeom prst="rect">
              <a:avLst/>
            </a:prstGeom>
            <a:solidFill>
              <a:srgbClr val="FFFFFF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 userDrawn="1"/>
        </p:nvGrpSpPr>
        <p:grpSpPr>
          <a:xfrm>
            <a:off x="10840326" y="2279852"/>
            <a:ext cx="1350001" cy="2298296"/>
            <a:chOff x="10840326" y="2279852"/>
            <a:chExt cx="1350001" cy="229829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99"/>
            <a:stretch>
              <a:fillRect/>
            </a:stretch>
          </p:blipFill>
          <p:spPr>
            <a:xfrm>
              <a:off x="10840326" y="2279852"/>
              <a:ext cx="1350001" cy="229829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1210759" y="2921169"/>
              <a:ext cx="95731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000" b="1" dirty="0">
                  <a:latin typeface="+mj-ea"/>
                  <a:ea typeface="+mj-ea"/>
                </a:rPr>
                <a:t>参考</a:t>
              </a:r>
              <a:endParaRPr lang="en-US" altLang="zh-CN" sz="3000" b="1" dirty="0">
                <a:latin typeface="+mj-ea"/>
                <a:ea typeface="+mj-ea"/>
              </a:endParaRPr>
            </a:p>
            <a:p>
              <a:pPr algn="ctr"/>
              <a:r>
                <a:rPr lang="zh-CN" altLang="en-US" sz="3000" b="1" dirty="0">
                  <a:latin typeface="+mj-ea"/>
                  <a:ea typeface="+mj-ea"/>
                </a:rPr>
                <a:t>素材</a:t>
              </a:r>
              <a:endParaRPr lang="en-US" altLang="zh-CN" sz="3000" b="1" dirty="0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背景色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84063" cy="6857206"/>
          </a:xfrm>
          <a:prstGeom prst="rect">
            <a:avLst/>
          </a:prstGeom>
          <a:solidFill>
            <a:srgbClr val="D3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16889" y="0"/>
            <a:ext cx="12184063" cy="6857206"/>
          </a:xfrm>
          <a:prstGeom prst="rect">
            <a:avLst/>
          </a:prstGeom>
          <a:solidFill>
            <a:srgbClr val="FAF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背景色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85650" cy="6857206"/>
          </a:xfrm>
          <a:prstGeom prst="rect">
            <a:avLst/>
          </a:prstGeom>
          <a:solidFill>
            <a:srgbClr val="D3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image" Target="../media/image6.jpeg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3" Type="http://schemas.openxmlformats.org/officeDocument/2006/relationships/theme" Target="../theme/theme8.xml"/><Relationship Id="rId22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1" Type="http://schemas.openxmlformats.org/officeDocument/2006/relationships/theme" Target="../theme/theme9.xml"/><Relationship Id="rId20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5930" rtl="0" eaLnBrk="1" latinLnBrk="0" hangingPunct="1">
        <a:lnSpc>
          <a:spcPct val="90000"/>
        </a:lnSpc>
        <a:spcBef>
          <a:spcPct val="0"/>
        </a:spcBef>
        <a:buNone/>
        <a:defRPr sz="21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5930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39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0230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8195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60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125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2090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0055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38020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7965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5930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3895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1860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9825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67790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5755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3720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6092825" y="72"/>
            <a:ext cx="6092825" cy="685785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6092825" cy="6857929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7407" y="365125"/>
            <a:ext cx="10510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407" y="1825625"/>
            <a:ext cx="105108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7407" y="6356350"/>
            <a:ext cx="27424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940A2-E8E5-4EA5-BED9-EF7B77D50F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6219" y="6356350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5838" y="6356350"/>
            <a:ext cx="2742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1C104-A8B4-4548-ABB4-8377A3B464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764" y="365126"/>
            <a:ext cx="105101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64" y="1825625"/>
            <a:ext cx="105101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764" y="6356351"/>
            <a:ext cx="27417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6497" y="6356351"/>
            <a:ext cx="4112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6115" y="6356351"/>
            <a:ext cx="27417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1" r="1" b="16411"/>
          <a:stretch>
            <a:fillRect/>
          </a:stretch>
        </p:blipFill>
        <p:spPr>
          <a:xfrm>
            <a:off x="-27175" y="-1"/>
            <a:ext cx="12267174" cy="685800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235326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16555"/>
            <a:ext cx="12235326" cy="6874555"/>
            <a:chOff x="0" y="-33110"/>
            <a:chExt cx="24470651" cy="1374911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73" r="8253"/>
            <a:stretch>
              <a:fillRect/>
            </a:stretch>
          </p:blipFill>
          <p:spPr>
            <a:xfrm>
              <a:off x="0" y="-33110"/>
              <a:ext cx="24470650" cy="13749109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0"/>
              <a:ext cx="24470651" cy="13716000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16555"/>
            <a:ext cx="12235326" cy="6874555"/>
            <a:chOff x="0" y="-33110"/>
            <a:chExt cx="24470651" cy="1374911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73" r="8253"/>
            <a:stretch>
              <a:fillRect/>
            </a:stretch>
          </p:blipFill>
          <p:spPr>
            <a:xfrm>
              <a:off x="0" y="-33110"/>
              <a:ext cx="24470650" cy="13749109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0"/>
              <a:ext cx="24470651" cy="13716000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</p:sldLayoutIdLst>
  <p:txStyles>
    <p:titleStyle>
      <a:lvl1pPr algn="l" defTabSz="455930" rtl="0" eaLnBrk="1" latinLnBrk="0" hangingPunct="1">
        <a:lnSpc>
          <a:spcPct val="90000"/>
        </a:lnSpc>
        <a:spcBef>
          <a:spcPct val="0"/>
        </a:spcBef>
        <a:buNone/>
        <a:defRPr sz="21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5930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39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0230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8195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60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125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2090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0055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38020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7965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5930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3895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1860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9825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67790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5755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3720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</p:sldLayoutIdLst>
  <p:txStyles>
    <p:titleStyle>
      <a:lvl1pPr algn="l" defTabSz="455930" rtl="0" eaLnBrk="1" latinLnBrk="0" hangingPunct="1">
        <a:lnSpc>
          <a:spcPct val="90000"/>
        </a:lnSpc>
        <a:spcBef>
          <a:spcPct val="0"/>
        </a:spcBef>
        <a:buNone/>
        <a:defRPr sz="21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5930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39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0230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8195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60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125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2090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0055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38020" indent="-114300" algn="l" defTabSz="45593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7965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5930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3895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1860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9825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67790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5755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3720" algn="l" defTabSz="45593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8.pn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8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8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8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7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7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29.jpeg"/><Relationship Id="rId3" Type="http://schemas.openxmlformats.org/officeDocument/2006/relationships/tags" Target="../tags/tag2.xml"/><Relationship Id="rId2" Type="http://schemas.openxmlformats.org/officeDocument/2006/relationships/image" Target="../media/image28.jpeg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.xml"/><Relationship Id="rId2" Type="http://schemas.openxmlformats.org/officeDocument/2006/relationships/image" Target="../media/image32.jpeg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image" Target="../media/image18.png"/><Relationship Id="rId2" Type="http://schemas.openxmlformats.org/officeDocument/2006/relationships/hyperlink" Target="&#32972;&#26223;&#38899;&#20048;-&#19981;&#25026;&#23601;&#35201;&#38382;.mp3" TargetMode="Externa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8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a303\PPT共享2\绘本电子资源上册修订\六三\三年级语文上\不懂就要问\不懂就要问1-孙中山提问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" y="557684"/>
            <a:ext cx="12185650" cy="630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2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PPT3-5 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392825" y="-36000"/>
            <a:ext cx="7006995" cy="1980000"/>
            <a:chOff x="3244444" y="1105118"/>
            <a:chExt cx="7006995" cy="1980000"/>
          </a:xfrm>
        </p:grpSpPr>
        <p:sp>
          <p:nvSpPr>
            <p:cNvPr id="5" name="矩形 4"/>
            <p:cNvSpPr/>
            <p:nvPr/>
          </p:nvSpPr>
          <p:spPr>
            <a:xfrm>
              <a:off x="3947159" y="1516668"/>
              <a:ext cx="6304280" cy="1568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9600" b="1" dirty="0">
                  <a:latin typeface="+mj-ea"/>
                  <a:ea typeface="+mj-ea"/>
                </a:rPr>
                <a:t>不懂就要问</a:t>
              </a:r>
              <a:endParaRPr lang="zh-CN" altLang="zh-CN" sz="9600" b="1" dirty="0">
                <a:latin typeface="+mj-ea"/>
                <a:ea typeface="+mj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44444" y="1105118"/>
              <a:ext cx="702436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0" b="1" dirty="0">
                  <a:solidFill>
                    <a:srgbClr val="21A08C"/>
                  </a:solidFill>
                  <a:latin typeface="+mj-ea"/>
                  <a:ea typeface="+mj-ea"/>
                </a:rPr>
                <a:t>*</a:t>
              </a:r>
              <a:endParaRPr lang="zh-CN" altLang="zh-CN" sz="8000" b="1" dirty="0">
                <a:solidFill>
                  <a:srgbClr val="21A08C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1026" name="Picture 2" descr="C:\Users\ADMINI~1\AppData\Local\Temp\360zip$Temp\360$0\课文编号（方正书宋）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63" y="462358"/>
            <a:ext cx="1301642" cy="130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19" y="2108305"/>
            <a:ext cx="2067166" cy="20772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49184" y="441325"/>
            <a:ext cx="2653641" cy="962362"/>
            <a:chOff x="784561" y="459000"/>
            <a:chExt cx="2506756" cy="962808"/>
          </a:xfrm>
        </p:grpSpPr>
        <p:sp>
          <p:nvSpPr>
            <p:cNvPr id="11" name="圆角矩形 37"/>
            <p:cNvSpPr/>
            <p:nvPr/>
          </p:nvSpPr>
          <p:spPr>
            <a:xfrm>
              <a:off x="784561" y="459000"/>
              <a:ext cx="2338402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2928" y="467259"/>
              <a:ext cx="2458389" cy="954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易错字音点拨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3" name="文本框 30"/>
          <p:cNvSpPr txBox="1"/>
          <p:nvPr/>
        </p:nvSpPr>
        <p:spPr>
          <a:xfrm>
            <a:off x="1441244" y="4447432"/>
            <a:ext cx="33977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背诵  背书</a:t>
            </a:r>
            <a:endParaRPr lang="zh-CN" altLang="en-US" sz="4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34"/>
          <p:cNvSpPr txBox="1"/>
          <p:nvPr/>
        </p:nvSpPr>
        <p:spPr>
          <a:xfrm>
            <a:off x="2847243" y="1314000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 err="1">
                <a:latin typeface="hypy-sx" panose="02010601030101010101" pitchFamily="2" charset="-122"/>
                <a:ea typeface="hypy-sx" panose="02010601030101010101" pitchFamily="2" charset="-122"/>
              </a:rPr>
              <a:t>bèi</a:t>
            </a:r>
            <a:endParaRPr lang="en-US" altLang="zh-CN" sz="3600" b="1" dirty="0" err="1">
              <a:latin typeface="hypy-sx" panose="02010601030101010101" pitchFamily="2" charset="-122"/>
              <a:ea typeface="hypy-sx" panose="02010601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17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PPT3-17 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2168876" y="1961929"/>
            <a:ext cx="1942465" cy="221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latin typeface="楷体" panose="02010609060101010101" pitchFamily="49" charset="-122"/>
                <a:ea typeface="楷体" panose="02010609060101010101" pitchFamily="49" charset="-122"/>
              </a:rPr>
              <a:t>背</a:t>
            </a:r>
            <a:endParaRPr lang="zh-CN" altLang="en-US" sz="13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52870" y="2122805"/>
            <a:ext cx="520382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42925" indent="-542925" fontAlgn="auto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学生读熟了，先生就让他们一个一个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背诵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28"/>
    </mc:Choice>
    <mc:Fallback>
      <p:transition spd="slow" advTm="1132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19" y="2108305"/>
            <a:ext cx="2067166" cy="2077200"/>
          </a:xfrm>
          <a:prstGeom prst="rect">
            <a:avLst/>
          </a:prstGeom>
        </p:spPr>
      </p:pic>
      <p:sp>
        <p:nvSpPr>
          <p:cNvPr id="30" name="文本框 34"/>
          <p:cNvSpPr txBox="1"/>
          <p:nvPr/>
        </p:nvSpPr>
        <p:spPr>
          <a:xfrm>
            <a:off x="2998727" y="1403999"/>
            <a:ext cx="336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latin typeface="hypy-sx" panose="02010601030101010101" pitchFamily="2" charset="-122"/>
                <a:ea typeface="hypy-sx" panose="02010601030101010101" pitchFamily="2" charset="-122"/>
              </a:rPr>
              <a:t>lì</a:t>
            </a:r>
            <a:endParaRPr lang="en-US" altLang="zh-CN" sz="3600" b="1" dirty="0">
              <a:latin typeface="hypy-sx" panose="02010601030101010101" pitchFamily="2" charset="-122"/>
              <a:ea typeface="hypy-sx" panose="02010601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20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PPT3-18 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168876" y="1961929"/>
            <a:ext cx="1942465" cy="221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endParaRPr lang="zh-CN" altLang="en-US" sz="13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30"/>
          <p:cNvSpPr txBox="1"/>
          <p:nvPr/>
        </p:nvSpPr>
        <p:spPr>
          <a:xfrm>
            <a:off x="1468338" y="4374000"/>
            <a:ext cx="33977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照例  例子</a:t>
            </a:r>
            <a:endParaRPr lang="zh-CN" altLang="en-US" sz="4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圆角矩形 37"/>
          <p:cNvSpPr/>
          <p:nvPr/>
        </p:nvSpPr>
        <p:spPr>
          <a:xfrm>
            <a:off x="649184" y="441325"/>
            <a:ext cx="2475422" cy="539750"/>
          </a:xfrm>
          <a:prstGeom prst="roundRect">
            <a:avLst/>
          </a:prstGeom>
          <a:solidFill>
            <a:srgbClr val="FEF2E3"/>
          </a:solidFill>
          <a:ln w="19050">
            <a:solidFill>
              <a:srgbClr val="F58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5"/>
          <p:cNvSpPr txBox="1"/>
          <p:nvPr/>
        </p:nvSpPr>
        <p:spPr>
          <a:xfrm>
            <a:off x="700385" y="449580"/>
            <a:ext cx="260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易错字音点拨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33210" y="2213610"/>
            <a:ext cx="498030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一天，孙中山来到学校，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照例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把书放到先生面前，流利地背出昨天所学的功课，先生听了，连连点头。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28"/>
    </mc:Choice>
    <mc:Fallback>
      <p:transition spd="slow" advTm="1132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19" y="2108305"/>
            <a:ext cx="2067166" cy="2077200"/>
          </a:xfrm>
          <a:prstGeom prst="rect">
            <a:avLst/>
          </a:prstGeom>
        </p:spPr>
      </p:pic>
      <p:sp>
        <p:nvSpPr>
          <p:cNvPr id="13" name="文本框 30"/>
          <p:cNvSpPr txBox="1"/>
          <p:nvPr/>
        </p:nvSpPr>
        <p:spPr>
          <a:xfrm>
            <a:off x="1441244" y="4435096"/>
            <a:ext cx="33977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圈画  圆圈</a:t>
            </a:r>
            <a:endParaRPr lang="zh-CN" altLang="en-US" sz="4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34"/>
          <p:cNvSpPr txBox="1"/>
          <p:nvPr/>
        </p:nvSpPr>
        <p:spPr>
          <a:xfrm>
            <a:off x="2693355" y="1314000"/>
            <a:ext cx="94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 err="1">
                <a:latin typeface="hypy-sx" panose="02010601030101010101" pitchFamily="2" charset="-122"/>
                <a:ea typeface="hypy-sx" panose="02010601030101010101" pitchFamily="2" charset="-122"/>
              </a:rPr>
              <a:t>quān</a:t>
            </a:r>
            <a:endParaRPr lang="en-US" altLang="zh-CN" sz="4400" b="1" dirty="0" err="1">
              <a:latin typeface="hypy-sx" panose="02010601030101010101" pitchFamily="2" charset="-122"/>
              <a:ea typeface="hypy-sx" panose="02010601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17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PPT3-19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2168876" y="1961929"/>
            <a:ext cx="1942465" cy="221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latin typeface="楷体" panose="02010609060101010101" pitchFamily="49" charset="-122"/>
                <a:ea typeface="楷体" panose="02010609060101010101" pitchFamily="49" charset="-122"/>
              </a:rPr>
              <a:t>圈</a:t>
            </a:r>
            <a:endParaRPr lang="zh-CN" altLang="en-US" sz="13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30"/>
          <p:cNvSpPr txBox="1"/>
          <p:nvPr/>
        </p:nvSpPr>
        <p:spPr>
          <a:xfrm>
            <a:off x="5868352" y="430825"/>
            <a:ext cx="5059045" cy="54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楷体" panose="02010609060101010101" pitchFamily="49" charset="-122"/>
              </a:rPr>
              <a:t>据义定音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楷体" panose="02010609060101010101" pitchFamily="49" charset="-122"/>
              </a:rPr>
              <a:t>  </a:t>
            </a:r>
            <a:endParaRPr lang="zh-CN" altLang="en-US" sz="2800" b="1" dirty="0">
              <a:solidFill>
                <a:srgbClr val="FF0000"/>
              </a:solidFill>
              <a:latin typeface="+mn-ea"/>
              <a:cs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98231" y="3203846"/>
            <a:ext cx="5195974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先生在孙中山的书上又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圈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了一段，他念一句，叫孙中山念一句。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" name="圆角矩形 37"/>
          <p:cNvSpPr/>
          <p:nvPr/>
        </p:nvSpPr>
        <p:spPr>
          <a:xfrm>
            <a:off x="649184" y="441325"/>
            <a:ext cx="2475422" cy="539750"/>
          </a:xfrm>
          <a:prstGeom prst="roundRect">
            <a:avLst/>
          </a:prstGeom>
          <a:solidFill>
            <a:srgbClr val="FEF2E3"/>
          </a:solidFill>
          <a:ln w="19050">
            <a:solidFill>
              <a:srgbClr val="F58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5"/>
          <p:cNvSpPr txBox="1"/>
          <p:nvPr/>
        </p:nvSpPr>
        <p:spPr>
          <a:xfrm>
            <a:off x="700385" y="449580"/>
            <a:ext cx="260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易错字音点拨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28"/>
    </mc:Choice>
    <mc:Fallback>
      <p:transition spd="slow" advTm="1132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19" y="2108305"/>
            <a:ext cx="2067166" cy="2077200"/>
          </a:xfrm>
          <a:prstGeom prst="rect">
            <a:avLst/>
          </a:prstGeom>
        </p:spPr>
      </p:pic>
      <p:sp>
        <p:nvSpPr>
          <p:cNvPr id="13" name="文本框 30"/>
          <p:cNvSpPr txBox="1"/>
          <p:nvPr/>
        </p:nvSpPr>
        <p:spPr>
          <a:xfrm>
            <a:off x="1548619" y="4435097"/>
            <a:ext cx="33977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挨打  挨饿</a:t>
            </a:r>
            <a:endParaRPr lang="zh-CN" altLang="en-US" sz="4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34"/>
          <p:cNvSpPr txBox="1"/>
          <p:nvPr/>
        </p:nvSpPr>
        <p:spPr>
          <a:xfrm>
            <a:off x="2857664" y="1314000"/>
            <a:ext cx="619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 err="1">
                <a:latin typeface="hypy-sx" panose="02010601030101010101" pitchFamily="2" charset="-122"/>
                <a:ea typeface="hypy-sx" panose="02010601030101010101" pitchFamily="2" charset="-122"/>
              </a:rPr>
              <a:t>ái</a:t>
            </a:r>
            <a:r>
              <a:rPr lang="en-US" altLang="zh-CN" sz="4400" b="1" dirty="0" err="1">
                <a:latin typeface="hypy-sx" panose="02010601030101010101" pitchFamily="2" charset="-122"/>
                <a:ea typeface="hypy-sx" panose="02010601030101010101" pitchFamily="2" charset="-122"/>
              </a:rPr>
              <a:t> </a:t>
            </a:r>
            <a:endParaRPr lang="en-US" altLang="zh-CN" sz="4400" b="1" dirty="0" err="1">
              <a:latin typeface="hypy-sx" panose="02010601030101010101" pitchFamily="2" charset="-122"/>
              <a:ea typeface="hypy-sx" panose="02010601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17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PPT3-20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2168876" y="1961929"/>
            <a:ext cx="1942465" cy="221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latin typeface="楷体" panose="02010609060101010101" pitchFamily="49" charset="-122"/>
                <a:ea typeface="楷体" panose="02010609060101010101" pitchFamily="49" charset="-122"/>
              </a:rPr>
              <a:t>挨</a:t>
            </a:r>
            <a:endParaRPr lang="zh-CN" altLang="en-US" sz="13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71980" y="3143095"/>
            <a:ext cx="5320845" cy="10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lnSpc>
                <a:spcPct val="120000"/>
              </a:lnSpc>
            </a:pPr>
            <a:r>
              <a:rPr lang="en-US" altLang="zh-CN" sz="2800" b="1" spc="-100" dirty="0" err="1">
                <a:solidFill>
                  <a:srgbClr val="0070C0"/>
                </a:solidFill>
                <a:latin typeface="hypy-sx" panose="02010601030101010101" pitchFamily="2" charset="-122"/>
                <a:ea typeface="hypy-sx" panose="02010601030101010101" pitchFamily="2" charset="-122"/>
                <a:cs typeface="楷体" panose="02010609060101010101" pitchFamily="49" charset="-122"/>
                <a:sym typeface="+mn-ea"/>
              </a:rPr>
              <a:t>āi</a:t>
            </a:r>
            <a:r>
              <a:rPr lang="en-US" altLang="zh-CN" sz="2800" spc="-100" dirty="0">
                <a:latin typeface="hypy-sx" panose="02010601030101010101" pitchFamily="2" charset="-122"/>
                <a:ea typeface="hypy-sx" panose="02010601030101010101" pitchFamily="2" charset="-122"/>
                <a:sym typeface="+mn-ea"/>
              </a:rPr>
              <a:t> </a:t>
            </a:r>
            <a:r>
              <a:rPr lang="zh-CN" altLang="en-US" sz="2800" b="1" spc="-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b="1" spc="-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①靠近：挨着</a:t>
            </a:r>
            <a:r>
              <a:rPr lang="zh-CN" altLang="en-US" sz="2800" b="1" spc="-100" dirty="0">
                <a:solidFill>
                  <a:schemeClr val="tx1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。②依着次序：挨家挨</a:t>
            </a:r>
            <a:r>
              <a:rPr lang="zh-CN" altLang="en-US" sz="2800" b="1" spc="-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户。</a:t>
            </a:r>
            <a:endParaRPr lang="zh-CN" altLang="en-US" sz="2800" b="1" spc="-1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137825" y="1921289"/>
            <a:ext cx="5140845" cy="10577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47675" indent="-447675" fontAlgn="auto"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0070C0"/>
                </a:solidFill>
                <a:latin typeface="hypy-sx" panose="02010601030101010101" pitchFamily="2" charset="-122"/>
                <a:ea typeface="hypy-sx" panose="02010601030101010101" pitchFamily="2" charset="-122"/>
                <a:cs typeface="楷体" panose="02010609060101010101" pitchFamily="49" charset="-122"/>
                <a:sym typeface="+mn-ea"/>
              </a:rPr>
              <a:t>ái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①遭受：挨打。②艰难度过：挨日子。③拖延：挨时间。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9" name="文本框 30"/>
          <p:cNvSpPr txBox="1"/>
          <p:nvPr/>
        </p:nvSpPr>
        <p:spPr>
          <a:xfrm>
            <a:off x="5868352" y="430825"/>
            <a:ext cx="5059045" cy="54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7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93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4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69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楷体" panose="02010609060101010101" pitchFamily="49" charset="-122"/>
              </a:rPr>
              <a:t>据义定音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楷体" panose="02010609060101010101" pitchFamily="49" charset="-122"/>
              </a:rPr>
              <a:t>  </a:t>
            </a:r>
            <a:endParaRPr lang="zh-CN" altLang="en-US" sz="2800" b="1" dirty="0">
              <a:solidFill>
                <a:srgbClr val="FF0000"/>
              </a:solidFill>
              <a:latin typeface="+mn-ea"/>
              <a:cs typeface="楷体" panose="02010609060101010101" pitchFamily="49" charset="-122"/>
            </a:endParaRPr>
          </a:p>
        </p:txBody>
      </p:sp>
      <p:sp>
        <p:nvSpPr>
          <p:cNvPr id="20" name="圆角矩形 37"/>
          <p:cNvSpPr/>
          <p:nvPr/>
        </p:nvSpPr>
        <p:spPr>
          <a:xfrm>
            <a:off x="649184" y="441325"/>
            <a:ext cx="2475422" cy="539750"/>
          </a:xfrm>
          <a:prstGeom prst="roundRect">
            <a:avLst/>
          </a:prstGeom>
          <a:solidFill>
            <a:srgbClr val="FEF2E3"/>
          </a:solidFill>
          <a:ln w="19050">
            <a:solidFill>
              <a:srgbClr val="F583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15"/>
          <p:cNvSpPr txBox="1"/>
          <p:nvPr/>
        </p:nvSpPr>
        <p:spPr>
          <a:xfrm>
            <a:off x="700385" y="449580"/>
            <a:ext cx="260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易错字音点拨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28"/>
    </mc:Choice>
    <mc:Fallback>
      <p:transition spd="slow" advTm="1132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13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PPT3-52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  <p:pic>
        <p:nvPicPr>
          <p:cNvPr id="3" name="图片 2" descr="不懂就要问4-陈毅提问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32320" y="121920"/>
            <a:ext cx="5053330" cy="60166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2499" y="1314000"/>
            <a:ext cx="5713731" cy="3709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8275" indent="-1438275" fontAlgn="auto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【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私塾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1438275" indent="-1438275" fontAlgn="auto">
              <a:lnSpc>
                <a:spcPct val="120000"/>
              </a:lnSpc>
            </a:pP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1438275" indent="-1438275" fontAlgn="auto">
              <a:lnSpc>
                <a:spcPct val="120000"/>
              </a:lnSpc>
            </a:pPr>
            <a:endParaRPr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【先生】</a:t>
            </a:r>
            <a:endParaRPr 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endParaRPr 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endParaRPr 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【</a:t>
            </a:r>
            <a:r>
              <a:rPr sz="28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戒尺</a:t>
            </a:r>
            <a:r>
              <a:rPr 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endParaRPr lang="en-US" altLang="zh-CN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0380980" y="1274445"/>
            <a:ext cx="454025" cy="8026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0666730" y="76390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私塾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300085" y="943610"/>
            <a:ext cx="988060" cy="1045845"/>
            <a:chOff x="13071" y="1486"/>
            <a:chExt cx="1556" cy="1647"/>
          </a:xfrm>
        </p:grpSpPr>
        <p:cxnSp>
          <p:nvCxnSpPr>
            <p:cNvPr id="10" name="直接连接符 9"/>
            <p:cNvCxnSpPr>
              <a:endCxn id="11" idx="2"/>
            </p:cNvCxnSpPr>
            <p:nvPr/>
          </p:nvCxnSpPr>
          <p:spPr>
            <a:xfrm flipH="1" flipV="1">
              <a:off x="13695" y="2211"/>
              <a:ext cx="932" cy="9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13071" y="1486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先生</a:t>
              </a:r>
              <a:endPara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883400" y="3833495"/>
            <a:ext cx="1009650" cy="1315720"/>
            <a:chOff x="12679" y="2809"/>
            <a:chExt cx="1590" cy="2072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13206" y="2809"/>
              <a:ext cx="1063" cy="13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12679" y="4156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戒尺</a:t>
              </a:r>
              <a:endPara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13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PPT3-52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  <p:pic>
        <p:nvPicPr>
          <p:cNvPr id="3" name="图片 2" descr="不懂就要问4-陈毅提问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32320" y="121920"/>
            <a:ext cx="5053330" cy="60166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2499" y="1314000"/>
            <a:ext cx="5713731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8275" indent="-1438275" fontAlgn="auto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【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私塾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r>
              <a:rPr sz="2800" b="1" dirty="0" err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旧时家庭</a:t>
            </a:r>
            <a:r>
              <a:rPr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宗族</a:t>
            </a:r>
            <a:r>
              <a:rPr sz="2800" b="1" dirty="0" err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或教师自己设立的教学处所，一般只有一个教师，采用个别教学法，没有一定的教材和学习年限</a:t>
            </a:r>
            <a:r>
              <a:rPr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【先生】</a:t>
            </a:r>
            <a:r>
              <a:rPr 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相当于现在的老师。</a:t>
            </a:r>
            <a:endParaRPr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1438275" indent="-1438275">
              <a:lnSpc>
                <a:spcPct val="120000"/>
              </a:lnSpc>
            </a:pPr>
            <a:r>
              <a:rPr 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【</a:t>
            </a:r>
            <a:r>
              <a:rPr sz="28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戒尺</a:t>
            </a:r>
            <a:r>
              <a:rPr 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旧时先生用的教具，是私塾先生惩罚犯错学生所用的木尺。</a:t>
            </a:r>
            <a:endParaRPr lang="en-US" altLang="zh-CN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0380980" y="1274445"/>
            <a:ext cx="454025" cy="8026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0666730" y="76390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私塾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300085" y="943610"/>
            <a:ext cx="988060" cy="1045845"/>
            <a:chOff x="13071" y="1486"/>
            <a:chExt cx="1556" cy="1647"/>
          </a:xfrm>
        </p:grpSpPr>
        <p:cxnSp>
          <p:nvCxnSpPr>
            <p:cNvPr id="10" name="直接连接符 9"/>
            <p:cNvCxnSpPr>
              <a:endCxn id="11" idx="2"/>
            </p:cNvCxnSpPr>
            <p:nvPr/>
          </p:nvCxnSpPr>
          <p:spPr>
            <a:xfrm flipH="1" flipV="1">
              <a:off x="13695" y="2211"/>
              <a:ext cx="932" cy="9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13071" y="1486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先生</a:t>
              </a:r>
              <a:endPara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883400" y="3833495"/>
            <a:ext cx="1009650" cy="1315720"/>
            <a:chOff x="12679" y="2809"/>
            <a:chExt cx="1590" cy="2072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13206" y="2809"/>
              <a:ext cx="1063" cy="13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12679" y="4156"/>
              <a:ext cx="12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戒尺</a:t>
              </a:r>
              <a:endPara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4"/>
          <p:cNvSpPr txBox="1"/>
          <p:nvPr/>
        </p:nvSpPr>
        <p:spPr>
          <a:xfrm>
            <a:off x="648535" y="5994000"/>
            <a:ext cx="2744642" cy="60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j-ea"/>
              </a:rPr>
              <a:t> PPT3-21</a:t>
            </a:r>
            <a:endParaRPr lang="en-US" altLang="zh-CN" sz="11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1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rPr>
              <a:t>三年级上册，</a:t>
            </a:r>
            <a:r>
              <a:rPr lang="en-US" altLang="zh-CN" sz="11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rPr>
              <a:t>小学生绘本课堂</a:t>
            </a:r>
            <a:r>
              <a:rPr lang="en-US" altLang="zh-CN" sz="11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rPr>
              <a:t>提供</a:t>
            </a:r>
            <a:endParaRPr lang="zh-CN" altLang="en-US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7" y="6092158"/>
            <a:ext cx="505946" cy="59136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48535" y="441244"/>
            <a:ext cx="2339101" cy="540000"/>
            <a:chOff x="783619" y="459000"/>
            <a:chExt cx="1993743" cy="540000"/>
          </a:xfrm>
        </p:grpSpPr>
        <p:sp>
          <p:nvSpPr>
            <p:cNvPr id="11" name="圆角矩形 10"/>
            <p:cNvSpPr/>
            <p:nvPr/>
          </p:nvSpPr>
          <p:spPr>
            <a:xfrm>
              <a:off x="784561" y="459000"/>
              <a:ext cx="1979087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" name="文本框 27"/>
            <p:cNvSpPr txBox="1"/>
            <p:nvPr/>
          </p:nvSpPr>
          <p:spPr>
            <a:xfrm>
              <a:off x="783619" y="459135"/>
              <a:ext cx="19937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难理解的词语</a:t>
              </a:r>
              <a:endPara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文本框 12"/>
          <p:cNvSpPr/>
          <p:nvPr/>
        </p:nvSpPr>
        <p:spPr>
          <a:xfrm>
            <a:off x="1097825" y="1314575"/>
            <a:ext cx="9990000" cy="31921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 sz="2800" b="1">
                <a:solidFill>
                  <a:srgbClr val="0070C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厉声：</a:t>
            </a:r>
            <a:endParaRPr 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 sz="2800" b="1">
                <a:solidFill>
                  <a:srgbClr val="0070C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背诵：</a:t>
            </a:r>
            <a:endParaRPr lang="en-US" sz="2800" b="1"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 sz="2800" b="1">
                <a:solidFill>
                  <a:srgbClr val="0070C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糊里糊涂：</a:t>
            </a:r>
            <a:endParaRPr lang="en-US" sz="2800" b="1">
              <a:solidFill>
                <a:srgbClr val="0070C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endParaRPr lang="en-US" sz="2800" b="1" dirty="0"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 sz="2800" b="1" err="1">
                <a:solidFill>
                  <a:srgbClr val="0070C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清楚</a:t>
            </a:r>
            <a:r>
              <a:rPr lang="en-US" sz="2800" b="1">
                <a:solidFill>
                  <a:srgbClr val="0070C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endParaRPr 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4"/>
          <p:cNvSpPr txBox="1"/>
          <p:nvPr/>
        </p:nvSpPr>
        <p:spPr>
          <a:xfrm>
            <a:off x="648535" y="5994000"/>
            <a:ext cx="2744642" cy="60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j-ea"/>
              </a:rPr>
              <a:t> PPT3-22</a:t>
            </a:r>
            <a:endParaRPr lang="en-US" altLang="zh-CN" sz="11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1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rPr>
              <a:t>三年级上册，</a:t>
            </a:r>
            <a:r>
              <a:rPr lang="en-US" altLang="zh-CN" sz="11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rPr>
              <a:t>小学生绘本课堂</a:t>
            </a:r>
            <a:r>
              <a:rPr lang="en-US" altLang="zh-CN" sz="11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rPr>
              <a:t>提供</a:t>
            </a:r>
            <a:endParaRPr lang="zh-CN" altLang="en-US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7" y="6092158"/>
            <a:ext cx="505946" cy="591363"/>
          </a:xfrm>
          <a:prstGeom prst="rect">
            <a:avLst/>
          </a:prstGeom>
        </p:spPr>
      </p:pic>
      <p:sp>
        <p:nvSpPr>
          <p:cNvPr id="8" name="文本框 12"/>
          <p:cNvSpPr/>
          <p:nvPr/>
        </p:nvSpPr>
        <p:spPr>
          <a:xfrm>
            <a:off x="1097825" y="1314575"/>
            <a:ext cx="9990000" cy="267525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 sz="2800" b="1" dirty="0">
                <a:solidFill>
                  <a:srgbClr val="0070C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厉声：</a:t>
            </a:r>
            <a:r>
              <a:rPr lang="en-US" sz="2800" b="1" dirty="0"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sz="2800" b="1" dirty="0" err="1"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说话）声音严厉</a:t>
            </a:r>
            <a:r>
              <a:rPr lang="en-US" sz="2800" b="1" dirty="0"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sz="2800" b="1" dirty="0"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 sz="2800" b="1" dirty="0">
                <a:solidFill>
                  <a:srgbClr val="0070C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背诵：</a:t>
            </a:r>
            <a:r>
              <a:rPr lang="en-US" sz="2800" b="1" dirty="0"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凭记忆念出读过的文字。</a:t>
            </a:r>
            <a:endParaRPr lang="en-US" sz="2800" b="1" dirty="0"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 sz="2800" b="1" dirty="0" err="1">
                <a:solidFill>
                  <a:srgbClr val="0070C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糊里糊涂</a:t>
            </a:r>
            <a:r>
              <a:rPr lang="en-US" sz="2800" b="1" dirty="0">
                <a:solidFill>
                  <a:srgbClr val="0070C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r>
              <a:rPr lang="zh-CN" altLang="en-US" sz="2800" b="1" dirty="0"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认识模糊，不明事理。也形容思想处于模糊不清的状态。</a:t>
            </a:r>
            <a:endParaRPr lang="en-US" sz="2800" b="1" dirty="0"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 sz="2800" b="1" dirty="0" err="1">
                <a:solidFill>
                  <a:srgbClr val="0070C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清楚</a:t>
            </a:r>
            <a:r>
              <a:rPr lang="en-US" sz="2800" b="1" dirty="0">
                <a:solidFill>
                  <a:srgbClr val="0070C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对事物了解很透彻。</a:t>
            </a:r>
            <a:endParaRPr 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48535" y="441244"/>
            <a:ext cx="2339101" cy="540000"/>
            <a:chOff x="783619" y="459000"/>
            <a:chExt cx="1993743" cy="540000"/>
          </a:xfrm>
        </p:grpSpPr>
        <p:sp>
          <p:nvSpPr>
            <p:cNvPr id="13" name="圆角矩形 10"/>
            <p:cNvSpPr/>
            <p:nvPr/>
          </p:nvSpPr>
          <p:spPr>
            <a:xfrm>
              <a:off x="784561" y="459000"/>
              <a:ext cx="1979087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4" name="文本框 27"/>
            <p:cNvSpPr txBox="1"/>
            <p:nvPr/>
          </p:nvSpPr>
          <p:spPr>
            <a:xfrm>
              <a:off x="783619" y="459135"/>
              <a:ext cx="19937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难理解的词语</a:t>
              </a:r>
              <a:endPara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28533" y="579805"/>
            <a:ext cx="10753879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lnSpc>
                <a:spcPct val="120000"/>
              </a:lnSpc>
            </a:pPr>
            <a:r>
              <a:rPr lang="en-US" altLang="zh-CN" sz="3200" b="1" dirty="0">
                <a:solidFill>
                  <a:prstClr val="black"/>
                </a:solidFill>
                <a:latin typeface="+mn-ea"/>
                <a:sym typeface="+mn-ea"/>
              </a:rPr>
              <a:t> 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sym typeface="+mn-ea"/>
              </a:rPr>
              <a:t>学会</a:t>
            </a:r>
            <a:r>
              <a:rPr lang="en-US" altLang="zh-CN" sz="3200" b="1" dirty="0">
                <a:solidFill>
                  <a:prstClr val="black"/>
                </a:solidFill>
                <a:latin typeface="+mn-ea"/>
                <a:sym typeface="+mn-ea"/>
              </a:rPr>
              <a:t>借助插图了解课文大意。                        </a:t>
            </a:r>
            <a:endParaRPr lang="en-US" altLang="zh-CN" sz="3200" b="1" dirty="0">
              <a:solidFill>
                <a:prstClr val="black"/>
              </a:solidFill>
              <a:latin typeface="+mn-ea"/>
              <a:sym typeface="+mn-ea"/>
            </a:endParaRPr>
          </a:p>
          <a:p>
            <a:pPr marL="457200" lvl="0" indent="-457200" fontAlgn="auto">
              <a:lnSpc>
                <a:spcPct val="120000"/>
              </a:lnSpc>
            </a:pPr>
            <a:r>
              <a:rPr lang="en-US" altLang="zh-CN" sz="3200" b="1" dirty="0">
                <a:solidFill>
                  <a:prstClr val="black"/>
                </a:solidFill>
                <a:latin typeface="+mn-ea"/>
                <a:sym typeface="+mn-ea"/>
              </a:rPr>
              <a:t> 观察文中的两幅插图，说说插图对应了故事的哪些内容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  <a:sym typeface="+mn-ea"/>
              </a:rPr>
              <a:t>。</a:t>
            </a:r>
            <a:endParaRPr lang="en-US" altLang="zh-CN" sz="3200" b="1" dirty="0">
              <a:solidFill>
                <a:prstClr val="black"/>
              </a:solidFill>
              <a:latin typeface="+mn-ea"/>
              <a:sym typeface="+mn-ea"/>
            </a:endParaRPr>
          </a:p>
        </p:txBody>
      </p:sp>
      <p:pic>
        <p:nvPicPr>
          <p:cNvPr id="2" name="图片 1" descr="不懂就要问10-背书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48130" y="1988820"/>
            <a:ext cx="3020060" cy="3769360"/>
          </a:xfrm>
          <a:prstGeom prst="rect">
            <a:avLst/>
          </a:prstGeom>
        </p:spPr>
      </p:pic>
      <p:pic>
        <p:nvPicPr>
          <p:cNvPr id="3" name="图片 2" descr="不懂就要问4-孙中山提问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03290" y="2033905"/>
            <a:ext cx="3265805" cy="35794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72983" y="5948730"/>
            <a:ext cx="10753879" cy="681990"/>
          </a:xfrm>
          <a:prstGeom prst="rect">
            <a:avLst/>
          </a:prstGeom>
        </p:spPr>
        <p:txBody>
          <a:bodyPr wrap="square">
            <a:spAutoFit/>
          </a:bodyPr>
          <a:p>
            <a:pPr marL="457200" lvl="0" indent="-457200" fontAlgn="auto">
              <a:lnSpc>
                <a:spcPct val="12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+mn-ea"/>
                <a:sym typeface="+mn-ea"/>
              </a:rPr>
              <a:t>说一说课文写了一件什么事？</a:t>
            </a:r>
            <a:endParaRPr lang="zh-CN" altLang="en-US" sz="3200" b="1" dirty="0">
              <a:solidFill>
                <a:prstClr val="black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73125" y="2439035"/>
            <a:ext cx="10544810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吓呆了</a:t>
            </a:r>
            <a:r>
              <a:rPr lang="en-US" altLang="zh-CN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霎时</a:t>
            </a:r>
            <a:r>
              <a:rPr lang="en-US" altLang="zh-CN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鸦雀无声</a:t>
            </a:r>
            <a:r>
              <a:rPr lang="en-US" altLang="zh-CN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拿着戒尺</a:t>
            </a:r>
            <a:r>
              <a:rPr lang="en-US" altLang="zh-CN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4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厉声问道</a:t>
            </a:r>
            <a:r>
              <a:rPr lang="en-US" altLang="zh-CN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4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收起戒尺</a:t>
            </a:r>
            <a:endParaRPr lang="zh-CN" altLang="en-US" sz="4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8210" y="1764030"/>
            <a:ext cx="7115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找出带有下面词语的句子。</a:t>
            </a:r>
            <a:endParaRPr lang="zh-CN" altLang="en-US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13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PPT3-8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888858" y="491540"/>
            <a:ext cx="10753879" cy="119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lnSpc>
                <a:spcPct val="120000"/>
              </a:lnSpc>
            </a:pPr>
            <a:r>
              <a:rPr lang="en-US" altLang="zh-CN" sz="3200" b="1" dirty="0">
                <a:solidFill>
                  <a:prstClr val="black"/>
                </a:solidFill>
                <a:latin typeface="+mn-ea"/>
              </a:rPr>
              <a:t>1.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</a:rPr>
              <a:t>仔细观察，说说本课与以前学过的课文在形式上有什么不同。</a:t>
            </a:r>
            <a:endParaRPr lang="zh-CN" altLang="en-US" sz="3200" b="1" dirty="0">
              <a:solidFill>
                <a:prstClr val="black"/>
              </a:solidFill>
              <a:latin typeface="+mn-ea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48335" y="1943735"/>
            <a:ext cx="1101280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思考：</a:t>
            </a:r>
            <a:endParaRPr lang="zh-CN" altLang="en-US" sz="32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同学们的反应</a:t>
            </a:r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?</a:t>
            </a:r>
            <a:endParaRPr lang="en-US" altLang="zh-CN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2.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如今我们都鼓励学生主动提出问题，在当时，为什么孙中山问问题要撞着胆子？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3.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孙中山知道在当时向先生提出问题有可能挨打，还是大胆地提出来了，你有什么想法？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13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PPT3-45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828675" y="1134000"/>
            <a:ext cx="10792460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lnSpc>
                <a:spcPct val="120000"/>
              </a:lnSpc>
            </a:pPr>
            <a:r>
              <a:rPr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联系课题，</a:t>
            </a:r>
            <a:r>
              <a:rPr lang="zh-CN" altLang="en-US" sz="3200" b="1" spc="-1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再读课文最后一个自然段，</a:t>
            </a:r>
            <a:r>
              <a:rPr sz="3200" b="1" dirty="0" err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结合生活实际谈谈自己的看法，体会“不懂就要问”的道理</a:t>
            </a:r>
            <a:r>
              <a:rPr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sz="3200" b="1" spc="-1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13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PPT3-46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343342" y="2799000"/>
            <a:ext cx="9763125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sz="3200" b="1" spc="-100" dirty="0">
                <a:solidFill>
                  <a:srgbClr val="0070C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spc="-100" dirty="0">
                <a:solidFill>
                  <a:srgbClr val="0070C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孙中山当时宁愿挨打也</a:t>
            </a:r>
            <a:r>
              <a:rPr lang="zh-CN" altLang="en-US" sz="3200" b="1" spc="-100">
                <a:solidFill>
                  <a:srgbClr val="0070C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要弄清楚道理</a:t>
            </a:r>
            <a:r>
              <a:rPr lang="zh-CN" altLang="en-US" sz="3200" b="1" spc="-100" dirty="0">
                <a:solidFill>
                  <a:srgbClr val="0070C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，说明孙中山对待学习十分认真、执着、勤学好问。“不懂就要问”告诉我们要养成勤学好问的学习习惯。</a:t>
            </a:r>
            <a:endParaRPr lang="zh-CN" altLang="en-US" sz="3200" b="1" spc="-100" dirty="0">
              <a:solidFill>
                <a:srgbClr val="0070C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8675" y="1134000"/>
            <a:ext cx="10792460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lnSpc>
                <a:spcPct val="120000"/>
              </a:lnSpc>
            </a:pPr>
            <a:r>
              <a:rPr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联系课题，</a:t>
            </a:r>
            <a:r>
              <a:rPr lang="zh-CN" altLang="en-US" sz="3200" b="1" spc="-1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再读课文最后一个自然段，</a:t>
            </a:r>
            <a:r>
              <a:rPr sz="3200" b="1" dirty="0" err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结合生活实际谈谈自己的看法，体会“不懂就要问”的道理</a:t>
            </a:r>
            <a:r>
              <a:rPr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sz="3200" b="1" spc="-1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175" y="1092618"/>
            <a:ext cx="12184380" cy="4672763"/>
          </a:xfrm>
          <a:prstGeom prst="rect">
            <a:avLst/>
          </a:prstGeom>
          <a:solidFill>
            <a:srgbClr val="D0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25365" y="2451841"/>
            <a:ext cx="9534920" cy="208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105" indent="-1348105">
              <a:lnSpc>
                <a:spcPct val="120000"/>
              </a:lnSpc>
            </a:pPr>
            <a:r>
              <a:rPr sz="5400" dirty="0">
                <a:solidFill>
                  <a:srgbClr val="FF33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运用学到的方法，交流有新鲜感的词句</a:t>
            </a:r>
            <a:endParaRPr sz="5400" dirty="0">
              <a:solidFill>
                <a:srgbClr val="FF33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7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PPT3-48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13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PPT3-51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828675" y="579755"/>
            <a:ext cx="10675620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lnSpc>
                <a:spcPct val="120000"/>
              </a:lnSpc>
            </a:pPr>
            <a:r>
              <a:rPr sz="3200" b="1" spc="100" dirty="0">
                <a:solidFill>
                  <a:prstClr val="black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默读课文，</a:t>
            </a:r>
            <a:r>
              <a:rPr sz="3200" b="1" spc="1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找出课文中有新鲜感的词句，用横线画出来</a:t>
            </a:r>
            <a:r>
              <a:rPr lang="zh-CN" altLang="en-US" sz="3200" b="1" spc="1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sz="3200" b="1" spc="1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并和其他同学进行交流</a:t>
            </a:r>
            <a:r>
              <a:rPr sz="3200" b="1" spc="1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sz="3200" b="1" spc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13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PPT3-54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828675" y="579755"/>
            <a:ext cx="10675620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fontAlgn="auto">
              <a:lnSpc>
                <a:spcPct val="12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读了你认为有新鲜感的句子后，脑海中出现了怎样的画面？谈谈你的阅读体会。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6"/>
          <p:cNvSpPr/>
          <p:nvPr/>
        </p:nvSpPr>
        <p:spPr>
          <a:xfrm>
            <a:off x="996255" y="1404000"/>
            <a:ext cx="10312277" cy="3723541"/>
          </a:xfrm>
          <a:prstGeom prst="roundRect">
            <a:avLst>
              <a:gd name="adj" fmla="val 6393"/>
            </a:avLst>
          </a:prstGeom>
          <a:solidFill>
            <a:schemeClr val="bg1"/>
          </a:solidFill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45593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965" algn="l" defTabSz="45593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5930" algn="l" defTabSz="45593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3895" algn="l" defTabSz="45593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1860" algn="l" defTabSz="45593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39825" algn="l" defTabSz="45593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67790" algn="l" defTabSz="45593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95755" algn="l" defTabSz="45593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3720" algn="l" defTabSz="45593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46807" y="956527"/>
            <a:ext cx="2789709" cy="1137057"/>
            <a:chOff x="1925650" y="1208679"/>
            <a:chExt cx="6475734" cy="251506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925650" y="1208679"/>
              <a:ext cx="6475734" cy="2515062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500858" y="1705991"/>
              <a:ext cx="5574110" cy="1563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小结</a:t>
              </a:r>
              <a:endParaRPr lang="zh-CN" altLang="en-US" sz="40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文本框 14"/>
          <p:cNvSpPr txBox="1"/>
          <p:nvPr/>
        </p:nvSpPr>
        <p:spPr>
          <a:xfrm>
            <a:off x="648551" y="5993733"/>
            <a:ext cx="2744714" cy="60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latin typeface="+mj-ea"/>
              </a:rPr>
              <a:t> PPT3-47</a:t>
            </a:r>
            <a:endParaRPr lang="en-US" altLang="zh-CN" b="1" dirty="0">
              <a:latin typeface="+mj-ea"/>
            </a:endParaRPr>
          </a:p>
          <a:p>
            <a:pPr>
              <a:lnSpc>
                <a:spcPct val="120000"/>
              </a:lnSpc>
            </a:pPr>
            <a:r>
              <a:rPr lang="en-US" altLang="zh-CN" sz="11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rPr>
              <a:t>三年级上册，</a:t>
            </a:r>
            <a:r>
              <a:rPr lang="en-US" altLang="zh-CN" sz="11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rPr>
              <a:t>小学生绘本课堂</a:t>
            </a:r>
            <a:r>
              <a:rPr lang="en-US" altLang="zh-CN" sz="11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rPr>
              <a:t>提供</a:t>
            </a:r>
            <a:endParaRPr lang="zh-CN" altLang="en-US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4" y="6091879"/>
            <a:ext cx="505959" cy="591301"/>
          </a:xfrm>
          <a:prstGeom prst="rect">
            <a:avLst/>
          </a:prstGeom>
        </p:spPr>
      </p:pic>
      <p:sp>
        <p:nvSpPr>
          <p:cNvPr id="10" name="文本框 11"/>
          <p:cNvSpPr txBox="1"/>
          <p:nvPr/>
        </p:nvSpPr>
        <p:spPr>
          <a:xfrm>
            <a:off x="1564492" y="2267332"/>
            <a:ext cx="9314671" cy="245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在一百多年前的封建社会里，孙中山为弄清道理，不怕挨打，敢于向先生提问，他认为“学问学问，不懂就要问”，这种“勤学好问、读书求理”的精神太值得我们学习了。</a:t>
            </a:r>
            <a:endParaRPr lang="zh-CN" altLang="en-US" sz="3200" b="1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165" y="980231"/>
            <a:ext cx="958256" cy="115353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3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PPT3-4 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  <p:pic>
        <p:nvPicPr>
          <p:cNvPr id="5" name="图片 4" descr="孙中山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395970" y="1586865"/>
            <a:ext cx="2914650" cy="36849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62825" y="1159244"/>
            <a:ext cx="7195463" cy="416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Aft>
                <a:spcPts val="2400"/>
              </a:spcAft>
              <a:buClrTx/>
              <a:buSzTx/>
              <a:buNone/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孙中山先生的生平事迹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ct val="120000"/>
              </a:lnSpc>
              <a:buClrTx/>
              <a:buSzTx/>
              <a:buNone/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孙中山，广东香山人，中国近代伟大的民主革命家。1905年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在日本东京组建中国同盟会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，被推举为总理。他提出了三民主义学说，创办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民报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，宣传革命。1911年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12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月被推举为中华民国临时大总统，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1912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日在南京宣誓就职。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1925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年在北京逝世。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90"/>
    </mc:Choice>
    <mc:Fallback>
      <p:transition spd="slow" advTm="1389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07825" y="1269000"/>
            <a:ext cx="10120817" cy="420624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 rtlCol="0" anchor="ctr">
            <a:spAutoFit/>
          </a:bodyPr>
          <a:lstStyle/>
          <a:p>
            <a:pPr algn="l">
              <a:lnSpc>
                <a:spcPct val="120000"/>
              </a:lnSpc>
            </a:pPr>
            <a:endParaRPr lang="zh-CN" altLang="en-US" sz="2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13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PPT3-66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3891900" y="1584000"/>
            <a:ext cx="440185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ctr" fontAlgn="auto">
              <a:lnSpc>
                <a:spcPct val="120000"/>
              </a:lnSpc>
            </a:pPr>
            <a:r>
              <a:rPr lang="zh-CN" altLang="en-US" sz="3200" b="1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略读课文的学习方法</a:t>
            </a:r>
            <a:endParaRPr lang="zh-CN" altLang="en-US" sz="3200" b="1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557825" y="2664000"/>
            <a:ext cx="10040620" cy="245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一、可以借助学习提示，明确学习任务，自主学习。</a:t>
            </a:r>
            <a:endParaRPr lang="zh-CN" altLang="en-US" sz="3200" b="1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b="1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二、与精读课文相比，略读课文可以读得粗略一些， </a:t>
            </a:r>
            <a:endParaRPr lang="zh-CN" altLang="en-US" sz="3200" b="1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438275" indent="-1438275">
              <a:lnSpc>
                <a:spcPct val="120000"/>
              </a:lnSpc>
            </a:pPr>
            <a:r>
              <a:rPr lang="zh-CN" altLang="en-US" sz="3200" b="1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能了解课文大意就行。</a:t>
            </a:r>
            <a:endParaRPr lang="zh-CN" altLang="en-US" sz="3200" b="1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三、有个别字词不认识，也没有关系。</a:t>
            </a:r>
            <a:endParaRPr lang="zh-CN" altLang="en-US" sz="3200" b="1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13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PPT3-9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888858" y="491540"/>
            <a:ext cx="10753879" cy="119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lnSpc>
                <a:spcPct val="120000"/>
              </a:lnSpc>
            </a:pPr>
            <a:r>
              <a:rPr lang="en-US" altLang="zh-CN" sz="3200" b="1" dirty="0">
                <a:solidFill>
                  <a:prstClr val="black"/>
                </a:solidFill>
                <a:latin typeface="+mn-ea"/>
              </a:rPr>
              <a:t>1.</a:t>
            </a:r>
            <a:r>
              <a:rPr lang="zh-CN" altLang="en-US" sz="3200" b="1" dirty="0">
                <a:solidFill>
                  <a:prstClr val="black"/>
                </a:solidFill>
                <a:latin typeface="+mn-ea"/>
              </a:rPr>
              <a:t>仔细观察，说说本课与以前学过的课文在形式上有什么不同。</a:t>
            </a:r>
            <a:endParaRPr lang="zh-CN" altLang="en-US" sz="3200" b="1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9" name="圆角矩形标注 18"/>
          <p:cNvSpPr/>
          <p:nvPr/>
        </p:nvSpPr>
        <p:spPr>
          <a:xfrm flipH="1">
            <a:off x="3359318" y="3040451"/>
            <a:ext cx="6759801" cy="592503"/>
          </a:xfrm>
          <a:prstGeom prst="wedgeRoundRectCallout">
            <a:avLst>
              <a:gd name="adj1" fmla="val -53510"/>
              <a:gd name="adj2" fmla="val -13843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/>
              <a:t>　　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课文前有学习提示。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2472467" y="1994951"/>
            <a:ext cx="6612149" cy="527378"/>
          </a:xfrm>
          <a:prstGeom prst="wedgeRoundRectCallout">
            <a:avLst>
              <a:gd name="adj1" fmla="val -53510"/>
              <a:gd name="adj2" fmla="val -13843"/>
              <a:gd name="adj3" fmla="val 16667"/>
            </a:avLst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/>
              <a:t>　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课题序号旁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有星号。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Picture 3" descr="D:\文件\插画\小小孩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1006064" y="3799842"/>
            <a:ext cx="1262124" cy="14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圆角矩形标注 21"/>
          <p:cNvSpPr/>
          <p:nvPr/>
        </p:nvSpPr>
        <p:spPr>
          <a:xfrm flipH="1">
            <a:off x="3359319" y="5294732"/>
            <a:ext cx="6759802" cy="592503"/>
          </a:xfrm>
          <a:prstGeom prst="wedgeRoundRectCallout">
            <a:avLst>
              <a:gd name="adj1" fmla="val -53510"/>
              <a:gd name="adj2" fmla="val -13843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/>
              <a:t>　</a:t>
            </a:r>
            <a:r>
              <a:rPr lang="zh-CN" altLang="en-US" sz="2400"/>
              <a:t>　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多了两个泡泡提示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" name="Picture 3" descr="C:\Users\a129\Desktop\★教案PPT用图\二年级\1单元\小男孩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708" y="4898394"/>
            <a:ext cx="1228192" cy="136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\\a322\王亚-共享\PPT一些会用到的图解形式和设计元素\教材人设\教材人设\小男孩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99" y="2519128"/>
            <a:ext cx="1065074" cy="152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圆角矩形标注 24"/>
          <p:cNvSpPr/>
          <p:nvPr/>
        </p:nvSpPr>
        <p:spPr>
          <a:xfrm>
            <a:off x="2472468" y="4178394"/>
            <a:ext cx="6612148" cy="527378"/>
          </a:xfrm>
          <a:prstGeom prst="wedgeRoundRectCallout">
            <a:avLst>
              <a:gd name="adj1" fmla="val -53510"/>
              <a:gd name="adj2" fmla="val -13843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/>
              <a:t>　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课后缺少课后题和要求会写的字。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Picture 3" descr="E:\梁萌\小学语文-新教案-六三版\下册\文件\体例变动及PPT制作注意事项(1)\体例变动及PPT制作注意事项\常用人物头像\图片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064" y="1614225"/>
            <a:ext cx="1569071" cy="16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13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PPT3-10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888858" y="491540"/>
            <a:ext cx="10753879" cy="119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lnSpc>
                <a:spcPct val="120000"/>
              </a:lnSpc>
            </a:pPr>
            <a:r>
              <a:rPr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2.读读</a:t>
            </a:r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教材</a:t>
            </a:r>
            <a:r>
              <a:rPr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第8页最下方的两个泡泡</a:t>
            </a:r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提示</a:t>
            </a:r>
            <a:r>
              <a:rPr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说一说</a:t>
            </a:r>
            <a:r>
              <a:rPr sz="3200" b="1" dirty="0" err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学习略读课文有</a:t>
            </a:r>
            <a:r>
              <a:rPr lang="zh-CN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哪</a:t>
            </a:r>
            <a:r>
              <a:rPr sz="3200" b="1" dirty="0" err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些基本要求</a:t>
            </a:r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3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13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PPT3-11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270635" y="2303780"/>
            <a:ext cx="10238740" cy="1786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sz="3200" b="1" dirty="0" err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学习略读课文有两个基本要求：一是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略读课文可以读得粗略一些，</a:t>
            </a:r>
            <a:r>
              <a:rPr sz="3200" b="1" dirty="0" err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了解课文大意就行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；</a:t>
            </a:r>
            <a:r>
              <a:rPr sz="3200" b="1" dirty="0" err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二是如果有个别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sz="3200" b="1" dirty="0" err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字不认识、个别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sz="3200" b="1" dirty="0" err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词语不理解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sz="3200" b="1" dirty="0" err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也没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</a:t>
            </a:r>
            <a:r>
              <a:rPr sz="3200" b="1" dirty="0" err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关系</a:t>
            </a:r>
            <a:r>
              <a:rPr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8858" y="491540"/>
            <a:ext cx="10753879" cy="119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lnSpc>
                <a:spcPct val="120000"/>
              </a:lnSpc>
            </a:pPr>
            <a:r>
              <a:rPr lang="en-US" altLang="zh-CN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读读教材第</a:t>
            </a:r>
            <a:r>
              <a:rPr lang="en-US" altLang="zh-CN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页最下方的两个泡泡提示，说一说学习略读课文有哪些基本要求。</a:t>
            </a:r>
            <a:endParaRPr lang="zh-CN" altLang="en-US" sz="3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13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PPT3-12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888858" y="491540"/>
            <a:ext cx="10753879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lnSpc>
                <a:spcPct val="120000"/>
              </a:lnSpc>
            </a:pPr>
            <a:r>
              <a:rPr lang="en-US" altLang="zh-CN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阅读课文前的学习提示，明</a:t>
            </a:r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确本课的学习</a:t>
            </a:r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任务。</a:t>
            </a:r>
            <a:endParaRPr lang="zh-CN" altLang="en-US" sz="3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13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PPT3-13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973455" y="1957357"/>
            <a:ext cx="1023874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①默读课文，想想课文讲了一件什么事。</a:t>
            </a:r>
            <a:endParaRPr lang="en-US" altLang="zh-CN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②和</a:t>
            </a:r>
            <a:r>
              <a:rPr lang="zh-CN" altLang="en-US" sz="32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同学交流你对这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件事的看法。</a:t>
            </a:r>
            <a:endParaRPr lang="en-US" altLang="zh-CN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③把有新鲜感的词句画下来和同学交流。</a:t>
            </a:r>
            <a:endParaRPr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8858" y="491540"/>
            <a:ext cx="10753879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lnSpc>
                <a:spcPct val="120000"/>
              </a:lnSpc>
            </a:pPr>
            <a:r>
              <a:rPr lang="en-US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.阅读课文前的学习提示</a:t>
            </a:r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明确本课的学习任务</a:t>
            </a:r>
            <a:r>
              <a:rPr sz="3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sz="3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部编三上语文园地一-12-不懂就要问  孙中山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8136" y="421005"/>
            <a:ext cx="5052695" cy="60159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2825" y="2370161"/>
            <a:ext cx="3465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伴随音乐大声朗读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hlinkClick r:id="rId2" action="ppaction://hlinkfile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13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PPT3-15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677266" y="991550"/>
            <a:ext cx="1066820" cy="1648818"/>
            <a:chOff x="912232" y="1168882"/>
            <a:chExt cx="1299632" cy="2008640"/>
          </a:xfrm>
        </p:grpSpPr>
        <p:sp>
          <p:nvSpPr>
            <p:cNvPr id="26" name="文本框 12"/>
            <p:cNvSpPr txBox="1"/>
            <p:nvPr/>
          </p:nvSpPr>
          <p:spPr>
            <a:xfrm>
              <a:off x="1287136" y="1405556"/>
              <a:ext cx="225016" cy="67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000" dirty="0">
                <a:solidFill>
                  <a:schemeClr val="tx1"/>
                </a:solidFill>
                <a:latin typeface="hypy" panose="02010601030101010101" charset="-122"/>
                <a:ea typeface="hypy" panose="02010601030101010101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12232" y="1168882"/>
              <a:ext cx="1299632" cy="2008640"/>
              <a:chOff x="912232" y="1168882"/>
              <a:chExt cx="1299632" cy="200864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939836" y="1903731"/>
                <a:ext cx="1260000" cy="12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1"/>
                  </a:solidFill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27136" y="1892793"/>
                <a:ext cx="1284728" cy="1284729"/>
              </a:xfrm>
              <a:prstGeom prst="rect">
                <a:avLst/>
              </a:prstGeom>
            </p:spPr>
          </p:pic>
          <p:sp>
            <p:nvSpPr>
              <p:cNvPr id="13" name="文本占位符 6"/>
              <p:cNvSpPr txBox="1"/>
              <p:nvPr/>
            </p:nvSpPr>
            <p:spPr>
              <a:xfrm>
                <a:off x="912232" y="1824716"/>
                <a:ext cx="1286134" cy="1182176"/>
              </a:xfrm>
              <a:prstGeom prst="rect">
                <a:avLst/>
              </a:prstGeom>
            </p:spPr>
            <p:txBody>
              <a:bodyPr/>
              <a:lstStyle>
                <a:lvl1pPr marL="227965" indent="-227965" algn="l" defTabSz="911225" rtl="0" eaLnBrk="1" latinLnBrk="0" hangingPunct="1">
                  <a:lnSpc>
                    <a:spcPct val="90000"/>
                  </a:lnSpc>
                  <a:spcBef>
                    <a:spcPts val="995"/>
                  </a:spcBef>
                  <a:buFont typeface="Arial" panose="020B0604020202020204" pitchFamily="34" charset="0"/>
                  <a:buChar char="•"/>
                  <a:defRPr lang="zh-CN" altLang="en-US" sz="4400" kern="12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389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3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3982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575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168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0761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6354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1947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7540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7600" dirty="0">
                    <a:solidFill>
                      <a:srgbClr val="0070C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背</a:t>
                </a:r>
                <a:endParaRPr lang="zh-CN" altLang="en-US" sz="76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091418" y="1168882"/>
                <a:ext cx="861587" cy="854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en-US" altLang="zh-CN" sz="3000" b="1" spc="-75" dirty="0" err="1">
                    <a:solidFill>
                      <a:schemeClr val="tx1"/>
                    </a:solidFill>
                    <a:latin typeface="hypy-sx" panose="02010601030101010101" pitchFamily="2" charset="-122"/>
                    <a:ea typeface="hypy-sx" panose="02010601030101010101" pitchFamily="2" charset="-122"/>
                    <a:cs typeface="汉语拼音" panose="020B0604020202020204" pitchFamily="34" charset="0"/>
                  </a:rPr>
                  <a:t> </a:t>
                </a:r>
                <a:r>
                  <a:rPr lang="en-US" altLang="zh-CN" sz="3600" b="1" spc="-75" dirty="0" err="1">
                    <a:solidFill>
                      <a:srgbClr val="0070C0"/>
                    </a:solidFill>
                    <a:latin typeface="hypy-sx" panose="02010601030101010101" pitchFamily="2" charset="-122"/>
                    <a:ea typeface="hypy-sx" panose="02010601030101010101" pitchFamily="2" charset="-122"/>
                    <a:cs typeface="汉语拼音" panose="020B0604020202020204" pitchFamily="34" charset="0"/>
                  </a:rPr>
                  <a:t>bèi</a:t>
                </a:r>
                <a:endParaRPr lang="en-US" altLang="zh-CN" sz="3000" b="1" spc="-75" dirty="0" err="1">
                  <a:solidFill>
                    <a:srgbClr val="0070C0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汉语拼音" panose="020B0604020202020204" pitchFamily="34" charset="0"/>
                </a:endParaRPr>
              </a:p>
            </p:txBody>
          </p:sp>
        </p:grpSp>
      </p:grpSp>
      <p:grpSp>
        <p:nvGrpSpPr>
          <p:cNvPr id="314" name="组合 313"/>
          <p:cNvGrpSpPr/>
          <p:nvPr/>
        </p:nvGrpSpPr>
        <p:grpSpPr>
          <a:xfrm>
            <a:off x="1677266" y="2680182"/>
            <a:ext cx="1066820" cy="1648818"/>
            <a:chOff x="912232" y="1168882"/>
            <a:chExt cx="1299632" cy="2008640"/>
          </a:xfrm>
        </p:grpSpPr>
        <p:sp>
          <p:nvSpPr>
            <p:cNvPr id="315" name="文本框 12"/>
            <p:cNvSpPr txBox="1"/>
            <p:nvPr/>
          </p:nvSpPr>
          <p:spPr>
            <a:xfrm>
              <a:off x="1287136" y="1405556"/>
              <a:ext cx="225016" cy="67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000" dirty="0">
                <a:solidFill>
                  <a:schemeClr val="tx1"/>
                </a:solidFill>
                <a:latin typeface="hypy" panose="02010601030101010101" charset="-122"/>
                <a:ea typeface="hypy" panose="02010601030101010101" charset="-122"/>
              </a:endParaRPr>
            </a:p>
          </p:txBody>
        </p:sp>
        <p:grpSp>
          <p:nvGrpSpPr>
            <p:cNvPr id="316" name="组合 315"/>
            <p:cNvGrpSpPr/>
            <p:nvPr/>
          </p:nvGrpSpPr>
          <p:grpSpPr>
            <a:xfrm>
              <a:off x="912232" y="1168882"/>
              <a:ext cx="1299632" cy="2008640"/>
              <a:chOff x="912232" y="1168882"/>
              <a:chExt cx="1299632" cy="2008640"/>
            </a:xfrm>
          </p:grpSpPr>
          <p:sp>
            <p:nvSpPr>
              <p:cNvPr id="317" name="矩形 316"/>
              <p:cNvSpPr/>
              <p:nvPr/>
            </p:nvSpPr>
            <p:spPr>
              <a:xfrm>
                <a:off x="939836" y="1903731"/>
                <a:ext cx="1260000" cy="12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1"/>
                  </a:solidFill>
                </a:endParaRPr>
              </a:p>
            </p:txBody>
          </p:sp>
          <p:pic>
            <p:nvPicPr>
              <p:cNvPr id="318" name="图片 31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27136" y="1892793"/>
                <a:ext cx="1284728" cy="1284729"/>
              </a:xfrm>
              <a:prstGeom prst="rect">
                <a:avLst/>
              </a:prstGeom>
            </p:spPr>
          </p:pic>
          <p:sp>
            <p:nvSpPr>
              <p:cNvPr id="319" name="文本占位符 6"/>
              <p:cNvSpPr txBox="1"/>
              <p:nvPr/>
            </p:nvSpPr>
            <p:spPr>
              <a:xfrm>
                <a:off x="912232" y="1805003"/>
                <a:ext cx="1286134" cy="1182176"/>
              </a:xfrm>
              <a:prstGeom prst="rect">
                <a:avLst/>
              </a:prstGeom>
            </p:spPr>
            <p:txBody>
              <a:bodyPr/>
              <a:lstStyle>
                <a:lvl1pPr marL="227965" indent="-227965" algn="l" defTabSz="911225" rtl="0" eaLnBrk="1" latinLnBrk="0" hangingPunct="1">
                  <a:lnSpc>
                    <a:spcPct val="90000"/>
                  </a:lnSpc>
                  <a:spcBef>
                    <a:spcPts val="995"/>
                  </a:spcBef>
                  <a:buFont typeface="Arial" panose="020B0604020202020204" pitchFamily="34" charset="0"/>
                  <a:buChar char="•"/>
                  <a:defRPr lang="zh-CN" altLang="en-US" sz="4400" kern="12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389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3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3982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575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168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0761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6354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1947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7540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7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练</a:t>
                </a:r>
                <a:endParaRPr lang="zh-CN" altLang="en-US" sz="7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20" name="矩形 319"/>
              <p:cNvSpPr/>
              <p:nvPr/>
            </p:nvSpPr>
            <p:spPr>
              <a:xfrm>
                <a:off x="1162352" y="1168882"/>
                <a:ext cx="783474" cy="811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zh-CN" sz="3600" b="1" spc="-75" dirty="0" err="1">
                    <a:latin typeface="hypy-sx" panose="02010601030101010101" pitchFamily="2" charset="-122"/>
                    <a:ea typeface="hypy-sx" panose="02010601030101010101" pitchFamily="2" charset="-122"/>
                    <a:cs typeface="汉语拼音" panose="020B0604020202020204" pitchFamily="34" charset="0"/>
                  </a:rPr>
                  <a:t>liàn</a:t>
                </a:r>
                <a:endParaRPr lang="en-US" altLang="zh-CN" sz="3600" b="1" spc="-75" dirty="0" err="1">
                  <a:latin typeface="hypy-sx" panose="02010601030101010101" pitchFamily="2" charset="-122"/>
                  <a:ea typeface="hypy-sx" panose="02010601030101010101" pitchFamily="2" charset="-122"/>
                  <a:cs typeface="汉语拼音" panose="020B0604020202020204" pitchFamily="34" charset="0"/>
                </a:endParaRPr>
              </a:p>
            </p:txBody>
          </p:sp>
        </p:grpSp>
      </p:grpSp>
      <p:grpSp>
        <p:nvGrpSpPr>
          <p:cNvPr id="321" name="组合 320"/>
          <p:cNvGrpSpPr/>
          <p:nvPr/>
        </p:nvGrpSpPr>
        <p:grpSpPr>
          <a:xfrm>
            <a:off x="1677266" y="4363166"/>
            <a:ext cx="1066820" cy="1670650"/>
            <a:chOff x="912232" y="1142286"/>
            <a:chExt cx="1299632" cy="2035236"/>
          </a:xfrm>
        </p:grpSpPr>
        <p:sp>
          <p:nvSpPr>
            <p:cNvPr id="322" name="文本框 12"/>
            <p:cNvSpPr txBox="1"/>
            <p:nvPr/>
          </p:nvSpPr>
          <p:spPr>
            <a:xfrm>
              <a:off x="1287136" y="1405556"/>
              <a:ext cx="225016" cy="67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000" dirty="0">
                <a:solidFill>
                  <a:schemeClr val="tx1"/>
                </a:solidFill>
                <a:latin typeface="hypy" panose="02010601030101010101" charset="-122"/>
                <a:ea typeface="hypy" panose="02010601030101010101" charset="-122"/>
              </a:endParaRPr>
            </a:p>
          </p:txBody>
        </p:sp>
        <p:grpSp>
          <p:nvGrpSpPr>
            <p:cNvPr id="323" name="组合 322"/>
            <p:cNvGrpSpPr/>
            <p:nvPr/>
          </p:nvGrpSpPr>
          <p:grpSpPr>
            <a:xfrm>
              <a:off x="912232" y="1142286"/>
              <a:ext cx="1299632" cy="2035236"/>
              <a:chOff x="912232" y="1142286"/>
              <a:chExt cx="1299632" cy="2035236"/>
            </a:xfrm>
          </p:grpSpPr>
          <p:sp>
            <p:nvSpPr>
              <p:cNvPr id="324" name="矩形 323"/>
              <p:cNvSpPr/>
              <p:nvPr/>
            </p:nvSpPr>
            <p:spPr>
              <a:xfrm>
                <a:off x="939836" y="1903731"/>
                <a:ext cx="1260000" cy="12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1"/>
                  </a:solidFill>
                </a:endParaRPr>
              </a:p>
            </p:txBody>
          </p:sp>
          <p:pic>
            <p:nvPicPr>
              <p:cNvPr id="325" name="图片 32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27136" y="1892793"/>
                <a:ext cx="1284728" cy="1284729"/>
              </a:xfrm>
              <a:prstGeom prst="rect">
                <a:avLst/>
              </a:prstGeom>
            </p:spPr>
          </p:pic>
          <p:sp>
            <p:nvSpPr>
              <p:cNvPr id="326" name="文本占位符 6"/>
              <p:cNvSpPr txBox="1"/>
              <p:nvPr/>
            </p:nvSpPr>
            <p:spPr>
              <a:xfrm>
                <a:off x="912232" y="1820394"/>
                <a:ext cx="1286134" cy="1182175"/>
              </a:xfrm>
              <a:prstGeom prst="rect">
                <a:avLst/>
              </a:prstGeom>
            </p:spPr>
            <p:txBody>
              <a:bodyPr/>
              <a:lstStyle>
                <a:lvl1pPr marL="227965" indent="-227965" algn="l" defTabSz="911225" rtl="0" eaLnBrk="1" latinLnBrk="0" hangingPunct="1">
                  <a:lnSpc>
                    <a:spcPct val="90000"/>
                  </a:lnSpc>
                  <a:spcBef>
                    <a:spcPts val="995"/>
                  </a:spcBef>
                  <a:buFont typeface="Arial" panose="020B0604020202020204" pitchFamily="34" charset="0"/>
                  <a:buChar char="•"/>
                  <a:defRPr lang="zh-CN" altLang="en-US" sz="4400" kern="12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389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3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3982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575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168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0761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6354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1947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7540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7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厉</a:t>
                </a:r>
                <a:endParaRPr lang="zh-CN" altLang="en-US" sz="7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27" name="矩形 326"/>
              <p:cNvSpPr/>
              <p:nvPr/>
            </p:nvSpPr>
            <p:spPr>
              <a:xfrm>
                <a:off x="1360563" y="1142286"/>
                <a:ext cx="387051" cy="811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zh-CN" sz="3600" b="1" spc="-75" dirty="0" err="1">
                    <a:latin typeface="hypy-sx" panose="02010601030101010101" pitchFamily="2" charset="-122"/>
                    <a:ea typeface="hypy-sx" panose="02010601030101010101" pitchFamily="2" charset="-122"/>
                    <a:cs typeface="汉语拼音" panose="020B0604020202020204" pitchFamily="34" charset="0"/>
                  </a:rPr>
                  <a:t>lì</a:t>
                </a:r>
                <a:endParaRPr lang="en-US" altLang="zh-CN" sz="3600" b="1" spc="-75" dirty="0" err="1">
                  <a:latin typeface="hypy-sx" panose="02010601030101010101" pitchFamily="2" charset="-122"/>
                  <a:ea typeface="hypy-sx" panose="02010601030101010101" pitchFamily="2" charset="-122"/>
                  <a:cs typeface="汉语拼音" panose="020B0604020202020204" pitchFamily="34" charset="0"/>
                </a:endParaRPr>
              </a:p>
            </p:txBody>
          </p:sp>
        </p:grpSp>
      </p:grpSp>
      <p:grpSp>
        <p:nvGrpSpPr>
          <p:cNvPr id="349" name="组合 348"/>
          <p:cNvGrpSpPr/>
          <p:nvPr/>
        </p:nvGrpSpPr>
        <p:grpSpPr>
          <a:xfrm>
            <a:off x="3610126" y="991550"/>
            <a:ext cx="1066820" cy="1648818"/>
            <a:chOff x="912232" y="1168882"/>
            <a:chExt cx="1299632" cy="2008640"/>
          </a:xfrm>
        </p:grpSpPr>
        <p:sp>
          <p:nvSpPr>
            <p:cNvPr id="350" name="文本框 12"/>
            <p:cNvSpPr txBox="1"/>
            <p:nvPr/>
          </p:nvSpPr>
          <p:spPr>
            <a:xfrm>
              <a:off x="1287136" y="1405556"/>
              <a:ext cx="225016" cy="67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000" dirty="0">
                <a:solidFill>
                  <a:schemeClr val="tx1"/>
                </a:solidFill>
                <a:latin typeface="hypy" panose="02010601030101010101" charset="-122"/>
                <a:ea typeface="hypy" panose="02010601030101010101" charset="-122"/>
              </a:endParaRPr>
            </a:p>
          </p:txBody>
        </p:sp>
        <p:grpSp>
          <p:nvGrpSpPr>
            <p:cNvPr id="351" name="组合 350"/>
            <p:cNvGrpSpPr/>
            <p:nvPr/>
          </p:nvGrpSpPr>
          <p:grpSpPr>
            <a:xfrm>
              <a:off x="912232" y="1168882"/>
              <a:ext cx="1299632" cy="2008640"/>
              <a:chOff x="912232" y="1168882"/>
              <a:chExt cx="1299632" cy="2008640"/>
            </a:xfrm>
          </p:grpSpPr>
          <p:sp>
            <p:nvSpPr>
              <p:cNvPr id="352" name="矩形 351"/>
              <p:cNvSpPr/>
              <p:nvPr/>
            </p:nvSpPr>
            <p:spPr>
              <a:xfrm>
                <a:off x="939836" y="1903731"/>
                <a:ext cx="1260000" cy="12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1"/>
                  </a:solidFill>
                </a:endParaRPr>
              </a:p>
            </p:txBody>
          </p:sp>
          <p:pic>
            <p:nvPicPr>
              <p:cNvPr id="353" name="图片 35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27136" y="1892793"/>
                <a:ext cx="1284728" cy="1284729"/>
              </a:xfrm>
              <a:prstGeom prst="rect">
                <a:avLst/>
              </a:prstGeom>
            </p:spPr>
          </p:pic>
          <p:sp>
            <p:nvSpPr>
              <p:cNvPr id="354" name="文本占位符 6"/>
              <p:cNvSpPr txBox="1"/>
              <p:nvPr/>
            </p:nvSpPr>
            <p:spPr>
              <a:xfrm>
                <a:off x="912232" y="1824716"/>
                <a:ext cx="1286134" cy="1182176"/>
              </a:xfrm>
              <a:prstGeom prst="rect">
                <a:avLst/>
              </a:prstGeom>
            </p:spPr>
            <p:txBody>
              <a:bodyPr/>
              <a:lstStyle>
                <a:lvl1pPr marL="227965" indent="-227965" algn="l" defTabSz="911225" rtl="0" eaLnBrk="1" latinLnBrk="0" hangingPunct="1">
                  <a:lnSpc>
                    <a:spcPct val="90000"/>
                  </a:lnSpc>
                  <a:spcBef>
                    <a:spcPts val="995"/>
                  </a:spcBef>
                  <a:buFont typeface="Arial" panose="020B0604020202020204" pitchFamily="34" charset="0"/>
                  <a:buChar char="•"/>
                  <a:defRPr lang="zh-CN" altLang="en-US" sz="4400" kern="12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389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3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3982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575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168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0761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6354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1947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7540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7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诵</a:t>
                </a:r>
                <a:endParaRPr lang="zh-CN" altLang="en-US" sz="7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55" name="矩形 354"/>
              <p:cNvSpPr/>
              <p:nvPr/>
            </p:nvSpPr>
            <p:spPr>
              <a:xfrm>
                <a:off x="1034440" y="1168882"/>
                <a:ext cx="1039295" cy="854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en-US" altLang="zh-CN" sz="3600" b="1" spc="-75" dirty="0" err="1">
                    <a:solidFill>
                      <a:schemeClr val="tx1"/>
                    </a:solidFill>
                    <a:latin typeface="hypy-sx" panose="02010601030101010101" pitchFamily="2" charset="-122"/>
                    <a:ea typeface="hypy-sx" panose="02010601030101010101" pitchFamily="2" charset="-122"/>
                    <a:cs typeface="汉语拼音" panose="020B0604020202020204" pitchFamily="34" charset="0"/>
                  </a:rPr>
                  <a:t>sòng</a:t>
                </a:r>
                <a:endParaRPr lang="en-US" altLang="zh-CN" sz="3000" b="1" spc="-75" dirty="0" err="1">
                  <a:solidFill>
                    <a:schemeClr val="tx1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汉语拼音" panose="020B0604020202020204" pitchFamily="34" charset="0"/>
                </a:endParaRPr>
              </a:p>
            </p:txBody>
          </p:sp>
        </p:grpSp>
      </p:grpSp>
      <p:grpSp>
        <p:nvGrpSpPr>
          <p:cNvPr id="356" name="组合 355"/>
          <p:cNvGrpSpPr/>
          <p:nvPr/>
        </p:nvGrpSpPr>
        <p:grpSpPr>
          <a:xfrm>
            <a:off x="3610126" y="2680182"/>
            <a:ext cx="1066820" cy="1648818"/>
            <a:chOff x="912232" y="1168882"/>
            <a:chExt cx="1299632" cy="2008640"/>
          </a:xfrm>
        </p:grpSpPr>
        <p:sp>
          <p:nvSpPr>
            <p:cNvPr id="357" name="文本框 12"/>
            <p:cNvSpPr txBox="1"/>
            <p:nvPr/>
          </p:nvSpPr>
          <p:spPr>
            <a:xfrm>
              <a:off x="1287136" y="1405556"/>
              <a:ext cx="225016" cy="67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000" dirty="0">
                <a:solidFill>
                  <a:schemeClr val="tx1"/>
                </a:solidFill>
                <a:latin typeface="hypy" panose="02010601030101010101" charset="-122"/>
                <a:ea typeface="hypy" panose="02010601030101010101" charset="-122"/>
              </a:endParaRPr>
            </a:p>
          </p:txBody>
        </p:sp>
        <p:grpSp>
          <p:nvGrpSpPr>
            <p:cNvPr id="358" name="组合 357"/>
            <p:cNvGrpSpPr/>
            <p:nvPr/>
          </p:nvGrpSpPr>
          <p:grpSpPr>
            <a:xfrm>
              <a:off x="912232" y="1168882"/>
              <a:ext cx="1299632" cy="2008640"/>
              <a:chOff x="912232" y="1168882"/>
              <a:chExt cx="1299632" cy="2008640"/>
            </a:xfrm>
          </p:grpSpPr>
          <p:sp>
            <p:nvSpPr>
              <p:cNvPr id="359" name="矩形 358"/>
              <p:cNvSpPr/>
              <p:nvPr/>
            </p:nvSpPr>
            <p:spPr>
              <a:xfrm>
                <a:off x="939836" y="1903731"/>
                <a:ext cx="1260000" cy="12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1"/>
                  </a:solidFill>
                </a:endParaRPr>
              </a:p>
            </p:txBody>
          </p:sp>
          <p:pic>
            <p:nvPicPr>
              <p:cNvPr id="360" name="图片 359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27136" y="1892793"/>
                <a:ext cx="1284728" cy="1284729"/>
              </a:xfrm>
              <a:prstGeom prst="rect">
                <a:avLst/>
              </a:prstGeom>
            </p:spPr>
          </p:pic>
          <p:sp>
            <p:nvSpPr>
              <p:cNvPr id="361" name="文本占位符 6"/>
              <p:cNvSpPr txBox="1"/>
              <p:nvPr/>
            </p:nvSpPr>
            <p:spPr>
              <a:xfrm>
                <a:off x="912232" y="1805003"/>
                <a:ext cx="1286134" cy="1182176"/>
              </a:xfrm>
              <a:prstGeom prst="rect">
                <a:avLst/>
              </a:prstGeom>
            </p:spPr>
            <p:txBody>
              <a:bodyPr/>
              <a:lstStyle>
                <a:lvl1pPr marL="227965" indent="-227965" algn="l" defTabSz="911225" rtl="0" eaLnBrk="1" latinLnBrk="0" hangingPunct="1">
                  <a:lnSpc>
                    <a:spcPct val="90000"/>
                  </a:lnSpc>
                  <a:spcBef>
                    <a:spcPts val="995"/>
                  </a:spcBef>
                  <a:buFont typeface="Arial" panose="020B0604020202020204" pitchFamily="34" charset="0"/>
                  <a:buChar char="•"/>
                  <a:defRPr lang="zh-CN" altLang="en-US" sz="4400" kern="12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389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3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3982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575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168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0761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6354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1947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7540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7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糊</a:t>
                </a:r>
                <a:endParaRPr lang="zh-CN" altLang="en-US" sz="7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62" name="矩形 361"/>
              <p:cNvSpPr/>
              <p:nvPr/>
            </p:nvSpPr>
            <p:spPr>
              <a:xfrm>
                <a:off x="1254134" y="1168882"/>
                <a:ext cx="599909" cy="854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zh-CN" sz="3600" b="1" spc="-75" dirty="0" err="1">
                    <a:solidFill>
                      <a:schemeClr val="tx1"/>
                    </a:solidFill>
                    <a:latin typeface="hypy-sx" panose="02010601030101010101" pitchFamily="2" charset="-122"/>
                    <a:ea typeface="hypy-sx" panose="02010601030101010101" pitchFamily="2" charset="-122"/>
                    <a:cs typeface="汉语拼音" panose="020B0604020202020204" pitchFamily="34" charset="0"/>
                  </a:rPr>
                  <a:t>hú</a:t>
                </a:r>
                <a:endParaRPr lang="en-US" altLang="zh-CN" sz="3600" b="1" spc="-75" dirty="0" err="1">
                  <a:solidFill>
                    <a:schemeClr val="tx1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汉语拼音" panose="020B0604020202020204" pitchFamily="34" charset="0"/>
                </a:endParaRPr>
              </a:p>
            </p:txBody>
          </p:sp>
        </p:grpSp>
      </p:grpSp>
      <p:grpSp>
        <p:nvGrpSpPr>
          <p:cNvPr id="363" name="组合 362"/>
          <p:cNvGrpSpPr/>
          <p:nvPr/>
        </p:nvGrpSpPr>
        <p:grpSpPr>
          <a:xfrm>
            <a:off x="3608476" y="4363166"/>
            <a:ext cx="1068470" cy="1670650"/>
            <a:chOff x="910222" y="1142286"/>
            <a:chExt cx="1301642" cy="2035236"/>
          </a:xfrm>
        </p:grpSpPr>
        <p:sp>
          <p:nvSpPr>
            <p:cNvPr id="364" name="文本框 12"/>
            <p:cNvSpPr txBox="1"/>
            <p:nvPr/>
          </p:nvSpPr>
          <p:spPr>
            <a:xfrm>
              <a:off x="1287136" y="1405556"/>
              <a:ext cx="225016" cy="67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000" dirty="0">
                <a:solidFill>
                  <a:schemeClr val="tx1"/>
                </a:solidFill>
                <a:latin typeface="hypy" panose="02010601030101010101" charset="-122"/>
                <a:ea typeface="hypy" panose="02010601030101010101" charset="-122"/>
              </a:endParaRPr>
            </a:p>
          </p:txBody>
        </p:sp>
        <p:grpSp>
          <p:nvGrpSpPr>
            <p:cNvPr id="365" name="组合 364"/>
            <p:cNvGrpSpPr/>
            <p:nvPr/>
          </p:nvGrpSpPr>
          <p:grpSpPr>
            <a:xfrm>
              <a:off x="910222" y="1142286"/>
              <a:ext cx="1301642" cy="2035236"/>
              <a:chOff x="910222" y="1142286"/>
              <a:chExt cx="1301642" cy="2035236"/>
            </a:xfrm>
          </p:grpSpPr>
          <p:sp>
            <p:nvSpPr>
              <p:cNvPr id="366" name="矩形 365"/>
              <p:cNvSpPr/>
              <p:nvPr/>
            </p:nvSpPr>
            <p:spPr>
              <a:xfrm>
                <a:off x="939836" y="1903731"/>
                <a:ext cx="1260000" cy="12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1"/>
                  </a:solidFill>
                </a:endParaRPr>
              </a:p>
            </p:txBody>
          </p:sp>
          <p:pic>
            <p:nvPicPr>
              <p:cNvPr id="367" name="图片 366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27136" y="1892793"/>
                <a:ext cx="1284728" cy="1284729"/>
              </a:xfrm>
              <a:prstGeom prst="rect">
                <a:avLst/>
              </a:prstGeom>
            </p:spPr>
          </p:pic>
          <p:sp>
            <p:nvSpPr>
              <p:cNvPr id="368" name="文本占位符 6"/>
              <p:cNvSpPr txBox="1"/>
              <p:nvPr/>
            </p:nvSpPr>
            <p:spPr>
              <a:xfrm>
                <a:off x="910222" y="1844267"/>
                <a:ext cx="1286134" cy="1182175"/>
              </a:xfrm>
              <a:prstGeom prst="rect">
                <a:avLst/>
              </a:prstGeom>
            </p:spPr>
            <p:txBody>
              <a:bodyPr/>
              <a:lstStyle>
                <a:lvl1pPr marL="227965" indent="-227965" algn="l" defTabSz="911225" rtl="0" eaLnBrk="1" latinLnBrk="0" hangingPunct="1">
                  <a:lnSpc>
                    <a:spcPct val="90000"/>
                  </a:lnSpc>
                  <a:spcBef>
                    <a:spcPts val="995"/>
                  </a:spcBef>
                  <a:buFont typeface="Arial" panose="020B0604020202020204" pitchFamily="34" charset="0"/>
                  <a:buChar char="•"/>
                  <a:defRPr lang="zh-CN" altLang="en-US" sz="4400" kern="12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389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3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3982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575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168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0761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6354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1947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7540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7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挨</a:t>
                </a:r>
                <a:endParaRPr lang="zh-CN" altLang="en-US" sz="7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69" name="矩形 368"/>
              <p:cNvSpPr/>
              <p:nvPr/>
            </p:nvSpPr>
            <p:spPr>
              <a:xfrm>
                <a:off x="1282451" y="1142286"/>
                <a:ext cx="543277" cy="811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zh-CN" sz="3600" b="1" spc="-75" dirty="0" err="1">
                    <a:latin typeface="hypy-sx" panose="02010601030101010101" pitchFamily="2" charset="-122"/>
                    <a:ea typeface="hypy-sx" panose="02010601030101010101" pitchFamily="2" charset="-122"/>
                    <a:cs typeface="汉语拼音" panose="020B0604020202020204" pitchFamily="34" charset="0"/>
                  </a:rPr>
                  <a:t>ái</a:t>
                </a:r>
                <a:endParaRPr lang="en-US" altLang="zh-CN" sz="3600" b="1" spc="-75" dirty="0" err="1">
                  <a:latin typeface="hypy-sx" panose="02010601030101010101" pitchFamily="2" charset="-122"/>
                  <a:ea typeface="hypy-sx" panose="02010601030101010101" pitchFamily="2" charset="-122"/>
                  <a:cs typeface="汉语拼音" panose="020B0604020202020204" pitchFamily="34" charset="0"/>
                </a:endParaRPr>
              </a:p>
            </p:txBody>
          </p:sp>
        </p:grpSp>
      </p:grpSp>
      <p:grpSp>
        <p:nvGrpSpPr>
          <p:cNvPr id="370" name="组合 369"/>
          <p:cNvGrpSpPr/>
          <p:nvPr/>
        </p:nvGrpSpPr>
        <p:grpSpPr>
          <a:xfrm>
            <a:off x="5521766" y="991550"/>
            <a:ext cx="1066820" cy="1648818"/>
            <a:chOff x="912232" y="1168882"/>
            <a:chExt cx="1299632" cy="2008640"/>
          </a:xfrm>
        </p:grpSpPr>
        <p:sp>
          <p:nvSpPr>
            <p:cNvPr id="371" name="文本框 12"/>
            <p:cNvSpPr txBox="1"/>
            <p:nvPr/>
          </p:nvSpPr>
          <p:spPr>
            <a:xfrm>
              <a:off x="1287136" y="1405556"/>
              <a:ext cx="225016" cy="67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000" dirty="0">
                <a:solidFill>
                  <a:schemeClr val="tx1"/>
                </a:solidFill>
                <a:latin typeface="hypy" panose="02010601030101010101" charset="-122"/>
                <a:ea typeface="hypy" panose="02010601030101010101" charset="-122"/>
              </a:endParaRPr>
            </a:p>
          </p:txBody>
        </p:sp>
        <p:grpSp>
          <p:nvGrpSpPr>
            <p:cNvPr id="372" name="组合 371"/>
            <p:cNvGrpSpPr/>
            <p:nvPr/>
          </p:nvGrpSpPr>
          <p:grpSpPr>
            <a:xfrm>
              <a:off x="912232" y="1168882"/>
              <a:ext cx="1299632" cy="2008640"/>
              <a:chOff x="912232" y="1168882"/>
              <a:chExt cx="1299632" cy="2008640"/>
            </a:xfrm>
          </p:grpSpPr>
          <p:sp>
            <p:nvSpPr>
              <p:cNvPr id="373" name="矩形 372"/>
              <p:cNvSpPr/>
              <p:nvPr/>
            </p:nvSpPr>
            <p:spPr>
              <a:xfrm>
                <a:off x="939836" y="1903731"/>
                <a:ext cx="1260000" cy="12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1"/>
                  </a:solidFill>
                </a:endParaRPr>
              </a:p>
            </p:txBody>
          </p:sp>
          <p:pic>
            <p:nvPicPr>
              <p:cNvPr id="374" name="图片 37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27136" y="1892793"/>
                <a:ext cx="1284728" cy="1284729"/>
              </a:xfrm>
              <a:prstGeom prst="rect">
                <a:avLst/>
              </a:prstGeom>
            </p:spPr>
          </p:pic>
          <p:sp>
            <p:nvSpPr>
              <p:cNvPr id="375" name="文本占位符 6"/>
              <p:cNvSpPr txBox="1"/>
              <p:nvPr/>
            </p:nvSpPr>
            <p:spPr>
              <a:xfrm>
                <a:off x="912232" y="1824716"/>
                <a:ext cx="1286134" cy="1182176"/>
              </a:xfrm>
              <a:prstGeom prst="rect">
                <a:avLst/>
              </a:prstGeom>
            </p:spPr>
            <p:txBody>
              <a:bodyPr/>
              <a:lstStyle>
                <a:lvl1pPr marL="227965" indent="-227965" algn="l" defTabSz="911225" rtl="0" eaLnBrk="1" latinLnBrk="0" hangingPunct="1">
                  <a:lnSpc>
                    <a:spcPct val="90000"/>
                  </a:lnSpc>
                  <a:spcBef>
                    <a:spcPts val="995"/>
                  </a:spcBef>
                  <a:buFont typeface="Arial" panose="020B0604020202020204" pitchFamily="34" charset="0"/>
                  <a:buChar char="•"/>
                  <a:defRPr lang="zh-CN" altLang="en-US" sz="4400" kern="12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389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3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3982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575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168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0761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6354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1947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7540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7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例</a:t>
                </a:r>
                <a:endParaRPr lang="zh-CN" altLang="en-US" sz="7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76" name="矩形 375"/>
              <p:cNvSpPr/>
              <p:nvPr/>
            </p:nvSpPr>
            <p:spPr>
              <a:xfrm>
                <a:off x="1360561" y="1168882"/>
                <a:ext cx="387051" cy="811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zh-CN" sz="3600" b="1" spc="-75" dirty="0" err="1">
                    <a:latin typeface="hypy-sx" panose="02010601030101010101" pitchFamily="2" charset="-122"/>
                    <a:ea typeface="hypy-sx" panose="02010601030101010101" pitchFamily="2" charset="-122"/>
                    <a:cs typeface="汉语拼音" panose="020B0604020202020204" pitchFamily="34" charset="0"/>
                  </a:rPr>
                  <a:t>lì</a:t>
                </a:r>
                <a:endParaRPr lang="en-US" altLang="zh-CN" sz="3600" b="1" spc="-75" dirty="0" err="1">
                  <a:latin typeface="hypy-sx" panose="02010601030101010101" pitchFamily="2" charset="-122"/>
                  <a:ea typeface="hypy-sx" panose="02010601030101010101" pitchFamily="2" charset="-122"/>
                  <a:cs typeface="汉语拼音" panose="020B0604020202020204" pitchFamily="34" charset="0"/>
                </a:endParaRPr>
              </a:p>
            </p:txBody>
          </p:sp>
        </p:grpSp>
      </p:grpSp>
      <p:grpSp>
        <p:nvGrpSpPr>
          <p:cNvPr id="377" name="组合 376"/>
          <p:cNvGrpSpPr/>
          <p:nvPr/>
        </p:nvGrpSpPr>
        <p:grpSpPr>
          <a:xfrm>
            <a:off x="5521766" y="2680182"/>
            <a:ext cx="1066820" cy="1648818"/>
            <a:chOff x="912232" y="1168882"/>
            <a:chExt cx="1299632" cy="2008640"/>
          </a:xfrm>
        </p:grpSpPr>
        <p:sp>
          <p:nvSpPr>
            <p:cNvPr id="378" name="文本框 12"/>
            <p:cNvSpPr txBox="1"/>
            <p:nvPr/>
          </p:nvSpPr>
          <p:spPr>
            <a:xfrm>
              <a:off x="1287136" y="1405556"/>
              <a:ext cx="225016" cy="67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000" dirty="0">
                <a:solidFill>
                  <a:schemeClr val="tx1"/>
                </a:solidFill>
                <a:latin typeface="hypy" panose="02010601030101010101" charset="-122"/>
                <a:ea typeface="hypy" panose="02010601030101010101" charset="-122"/>
              </a:endParaRPr>
            </a:p>
          </p:txBody>
        </p:sp>
        <p:grpSp>
          <p:nvGrpSpPr>
            <p:cNvPr id="379" name="组合 378"/>
            <p:cNvGrpSpPr/>
            <p:nvPr/>
          </p:nvGrpSpPr>
          <p:grpSpPr>
            <a:xfrm>
              <a:off x="912232" y="1168882"/>
              <a:ext cx="1299632" cy="2008640"/>
              <a:chOff x="912232" y="1168882"/>
              <a:chExt cx="1299632" cy="2008640"/>
            </a:xfrm>
          </p:grpSpPr>
          <p:sp>
            <p:nvSpPr>
              <p:cNvPr id="380" name="矩形 379"/>
              <p:cNvSpPr/>
              <p:nvPr/>
            </p:nvSpPr>
            <p:spPr>
              <a:xfrm>
                <a:off x="939836" y="1903731"/>
                <a:ext cx="1260000" cy="12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1" name="图片 38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27136" y="1892793"/>
                <a:ext cx="1284728" cy="1284729"/>
              </a:xfrm>
              <a:prstGeom prst="rect">
                <a:avLst/>
              </a:prstGeom>
            </p:spPr>
          </p:pic>
          <p:sp>
            <p:nvSpPr>
              <p:cNvPr id="382" name="文本占位符 6"/>
              <p:cNvSpPr txBox="1"/>
              <p:nvPr/>
            </p:nvSpPr>
            <p:spPr>
              <a:xfrm>
                <a:off x="912232" y="1859823"/>
                <a:ext cx="1286134" cy="1182176"/>
              </a:xfrm>
              <a:prstGeom prst="rect">
                <a:avLst/>
              </a:prstGeom>
            </p:spPr>
            <p:txBody>
              <a:bodyPr/>
              <a:lstStyle>
                <a:lvl1pPr marL="227965" indent="-227965" algn="l" defTabSz="911225" rtl="0" eaLnBrk="1" latinLnBrk="0" hangingPunct="1">
                  <a:lnSpc>
                    <a:spcPct val="90000"/>
                  </a:lnSpc>
                  <a:spcBef>
                    <a:spcPts val="995"/>
                  </a:spcBef>
                  <a:buFont typeface="Arial" panose="020B0604020202020204" pitchFamily="34" charset="0"/>
                  <a:buChar char="•"/>
                  <a:defRPr lang="zh-CN" altLang="en-US" sz="4400" kern="12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389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3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3982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575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168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0761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6354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1947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7540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7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涂</a:t>
                </a:r>
                <a:r>
                  <a:rPr lang="zh-CN" altLang="en-US" sz="7600" b="1" dirty="0">
                    <a:solidFill>
                      <a:schemeClr val="tx1"/>
                    </a:solidFill>
                    <a:latin typeface="方正楷体_GBK" panose="02000000000000000000" pitchFamily="65" charset="-122"/>
                    <a:ea typeface="方正楷体_GBK" panose="02000000000000000000" pitchFamily="65" charset="-122"/>
                  </a:rPr>
                  <a:t>  </a:t>
                </a:r>
                <a:endParaRPr lang="zh-CN" altLang="en-US" sz="7600" b="1" dirty="0">
                  <a:solidFill>
                    <a:schemeClr val="tx1"/>
                  </a:solidFill>
                  <a:latin typeface="方正楷体_GBK" panose="02000000000000000000" pitchFamily="65" charset="-122"/>
                  <a:ea typeface="方正楷体_GBK" panose="02000000000000000000" pitchFamily="65" charset="-122"/>
                </a:endParaRPr>
              </a:p>
            </p:txBody>
          </p:sp>
          <p:sp>
            <p:nvSpPr>
              <p:cNvPr id="383" name="矩形 382"/>
              <p:cNvSpPr/>
              <p:nvPr/>
            </p:nvSpPr>
            <p:spPr>
              <a:xfrm>
                <a:off x="1292213" y="1168882"/>
                <a:ext cx="523749" cy="811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zh-CN" sz="3600" b="1" spc="-75" dirty="0" err="1">
                    <a:latin typeface="hypy-sx" panose="02010601030101010101" pitchFamily="2" charset="-122"/>
                    <a:ea typeface="hypy-sx" panose="02010601030101010101" pitchFamily="2" charset="-122"/>
                    <a:cs typeface="汉语拼音" panose="020B0604020202020204" pitchFamily="34" charset="0"/>
                  </a:rPr>
                  <a:t>tú</a:t>
                </a:r>
                <a:endParaRPr lang="en-US" altLang="zh-CN" sz="3200" b="1" spc="-75" dirty="0" err="1">
                  <a:latin typeface="hypy-sx" panose="02010601030101010101" pitchFamily="2" charset="-122"/>
                  <a:ea typeface="hypy-sx" panose="02010601030101010101" pitchFamily="2" charset="-122"/>
                  <a:cs typeface="汉语拼音" panose="020B0604020202020204" pitchFamily="34" charset="0"/>
                </a:endParaRPr>
              </a:p>
            </p:txBody>
          </p:sp>
        </p:grpSp>
      </p:grpSp>
      <p:grpSp>
        <p:nvGrpSpPr>
          <p:cNvPr id="384" name="组合 383"/>
          <p:cNvGrpSpPr/>
          <p:nvPr/>
        </p:nvGrpSpPr>
        <p:grpSpPr>
          <a:xfrm>
            <a:off x="5498476" y="4363166"/>
            <a:ext cx="1090111" cy="1670650"/>
            <a:chOff x="883858" y="1142286"/>
            <a:chExt cx="1328006" cy="2035236"/>
          </a:xfrm>
        </p:grpSpPr>
        <p:sp>
          <p:nvSpPr>
            <p:cNvPr id="385" name="文本框 12"/>
            <p:cNvSpPr txBox="1"/>
            <p:nvPr/>
          </p:nvSpPr>
          <p:spPr>
            <a:xfrm>
              <a:off x="1287136" y="1405556"/>
              <a:ext cx="225016" cy="67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000" dirty="0">
                <a:solidFill>
                  <a:schemeClr val="tx1"/>
                </a:solidFill>
                <a:latin typeface="hypy" panose="02010601030101010101" charset="-122"/>
                <a:ea typeface="hypy" panose="02010601030101010101" charset="-122"/>
              </a:endParaRPr>
            </a:p>
          </p:txBody>
        </p:sp>
        <p:grpSp>
          <p:nvGrpSpPr>
            <p:cNvPr id="386" name="组合 385"/>
            <p:cNvGrpSpPr/>
            <p:nvPr/>
          </p:nvGrpSpPr>
          <p:grpSpPr>
            <a:xfrm>
              <a:off x="883858" y="1142286"/>
              <a:ext cx="1328006" cy="2035236"/>
              <a:chOff x="883858" y="1142286"/>
              <a:chExt cx="1328006" cy="2035236"/>
            </a:xfrm>
          </p:grpSpPr>
          <p:sp>
            <p:nvSpPr>
              <p:cNvPr id="387" name="矩形 386"/>
              <p:cNvSpPr/>
              <p:nvPr/>
            </p:nvSpPr>
            <p:spPr>
              <a:xfrm>
                <a:off x="939836" y="1903731"/>
                <a:ext cx="1260000" cy="12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8" name="图片 38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27136" y="1892793"/>
                <a:ext cx="1284728" cy="1284729"/>
              </a:xfrm>
              <a:prstGeom prst="rect">
                <a:avLst/>
              </a:prstGeom>
            </p:spPr>
          </p:pic>
          <p:sp>
            <p:nvSpPr>
              <p:cNvPr id="389" name="文本占位符 6"/>
              <p:cNvSpPr txBox="1"/>
              <p:nvPr/>
            </p:nvSpPr>
            <p:spPr>
              <a:xfrm>
                <a:off x="883858" y="1820394"/>
                <a:ext cx="1286134" cy="1182175"/>
              </a:xfrm>
              <a:prstGeom prst="rect">
                <a:avLst/>
              </a:prstGeom>
            </p:spPr>
            <p:txBody>
              <a:bodyPr/>
              <a:lstStyle>
                <a:lvl1pPr marL="227965" indent="-227965" algn="l" defTabSz="911225" rtl="0" eaLnBrk="1" latinLnBrk="0" hangingPunct="1">
                  <a:lnSpc>
                    <a:spcPct val="90000"/>
                  </a:lnSpc>
                  <a:spcBef>
                    <a:spcPts val="995"/>
                  </a:spcBef>
                  <a:buFont typeface="Arial" panose="020B0604020202020204" pitchFamily="34" charset="0"/>
                  <a:buChar char="•"/>
                  <a:defRPr lang="zh-CN" altLang="en-US" sz="4400" kern="12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389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3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3982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575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168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0761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6354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1947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7540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7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楚</a:t>
                </a:r>
                <a:endParaRPr lang="zh-CN" altLang="en-US" sz="7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90" name="矩形 389"/>
              <p:cNvSpPr/>
              <p:nvPr/>
            </p:nvSpPr>
            <p:spPr>
              <a:xfrm>
                <a:off x="1149656" y="1142286"/>
                <a:ext cx="808861" cy="811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zh-CN" sz="3600" b="1" spc="-75" dirty="0" err="1">
                    <a:latin typeface="hypy-sx" panose="02010601030101010101" pitchFamily="2" charset="-122"/>
                    <a:ea typeface="hypy-sx" panose="02010601030101010101" pitchFamily="2" charset="-122"/>
                    <a:cs typeface="汉语拼音" panose="020B0604020202020204" pitchFamily="34" charset="0"/>
                  </a:rPr>
                  <a:t>chǔ</a:t>
                </a:r>
                <a:endParaRPr lang="en-US" altLang="zh-CN" sz="3600" b="1" spc="-75" dirty="0" err="1">
                  <a:latin typeface="hypy-sx" panose="02010601030101010101" pitchFamily="2" charset="-122"/>
                  <a:ea typeface="hypy-sx" panose="02010601030101010101" pitchFamily="2" charset="-122"/>
                  <a:cs typeface="汉语拼音" panose="020B0604020202020204" pitchFamily="34" charset="0"/>
                </a:endParaRPr>
              </a:p>
            </p:txBody>
          </p:sp>
        </p:grpSp>
      </p:grpSp>
      <p:grpSp>
        <p:nvGrpSpPr>
          <p:cNvPr id="391" name="组合 390"/>
          <p:cNvGrpSpPr/>
          <p:nvPr/>
        </p:nvGrpSpPr>
        <p:grpSpPr>
          <a:xfrm>
            <a:off x="7464505" y="972269"/>
            <a:ext cx="1066820" cy="1668098"/>
            <a:chOff x="912232" y="1145394"/>
            <a:chExt cx="1299632" cy="2032128"/>
          </a:xfrm>
        </p:grpSpPr>
        <p:sp>
          <p:nvSpPr>
            <p:cNvPr id="392" name="文本框 12"/>
            <p:cNvSpPr txBox="1"/>
            <p:nvPr/>
          </p:nvSpPr>
          <p:spPr>
            <a:xfrm>
              <a:off x="1287136" y="1405556"/>
              <a:ext cx="225045" cy="67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000" dirty="0">
                <a:solidFill>
                  <a:schemeClr val="tx1"/>
                </a:solidFill>
                <a:latin typeface="hypy" panose="02010601030101010101" charset="-122"/>
                <a:ea typeface="hypy" panose="02010601030101010101" charset="-122"/>
              </a:endParaRPr>
            </a:p>
          </p:txBody>
        </p:sp>
        <p:grpSp>
          <p:nvGrpSpPr>
            <p:cNvPr id="393" name="组合 392"/>
            <p:cNvGrpSpPr/>
            <p:nvPr/>
          </p:nvGrpSpPr>
          <p:grpSpPr>
            <a:xfrm>
              <a:off x="912232" y="1145394"/>
              <a:ext cx="1299632" cy="2032128"/>
              <a:chOff x="912232" y="1145394"/>
              <a:chExt cx="1299632" cy="2032128"/>
            </a:xfrm>
          </p:grpSpPr>
          <p:sp>
            <p:nvSpPr>
              <p:cNvPr id="394" name="矩形 393"/>
              <p:cNvSpPr/>
              <p:nvPr/>
            </p:nvSpPr>
            <p:spPr>
              <a:xfrm>
                <a:off x="939836" y="1903731"/>
                <a:ext cx="1260000" cy="12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1"/>
                  </a:solidFill>
                </a:endParaRPr>
              </a:p>
            </p:txBody>
          </p:sp>
          <p:pic>
            <p:nvPicPr>
              <p:cNvPr id="395" name="图片 39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27136" y="1892793"/>
                <a:ext cx="1284728" cy="1284729"/>
              </a:xfrm>
              <a:prstGeom prst="rect">
                <a:avLst/>
              </a:prstGeom>
            </p:spPr>
          </p:pic>
          <p:sp>
            <p:nvSpPr>
              <p:cNvPr id="396" name="文本占位符 6"/>
              <p:cNvSpPr txBox="1"/>
              <p:nvPr/>
            </p:nvSpPr>
            <p:spPr>
              <a:xfrm>
                <a:off x="912232" y="1824716"/>
                <a:ext cx="1286134" cy="1182176"/>
              </a:xfrm>
              <a:prstGeom prst="rect">
                <a:avLst/>
              </a:prstGeom>
            </p:spPr>
            <p:txBody>
              <a:bodyPr/>
              <a:lstStyle>
                <a:lvl1pPr marL="227965" indent="-227965" algn="l" defTabSz="911225" rtl="0" eaLnBrk="1" latinLnBrk="0" hangingPunct="1">
                  <a:lnSpc>
                    <a:spcPct val="90000"/>
                  </a:lnSpc>
                  <a:spcBef>
                    <a:spcPts val="995"/>
                  </a:spcBef>
                  <a:buFont typeface="Arial" panose="020B0604020202020204" pitchFamily="34" charset="0"/>
                  <a:buChar char="•"/>
                  <a:defRPr lang="zh-CN" altLang="en-US" sz="4400" kern="12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389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3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3982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575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168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0761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6354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1947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7540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7600" dirty="0">
                    <a:solidFill>
                      <a:srgbClr val="0070C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圈</a:t>
                </a:r>
                <a:endParaRPr lang="zh-CN" altLang="en-US" sz="76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97" name="矩形 396"/>
              <p:cNvSpPr/>
              <p:nvPr/>
            </p:nvSpPr>
            <p:spPr>
              <a:xfrm>
                <a:off x="1000264" y="1145394"/>
                <a:ext cx="1107643" cy="854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zh-CN" sz="3600" b="1" spc="-75" dirty="0" err="1">
                    <a:solidFill>
                      <a:srgbClr val="0070C0"/>
                    </a:solidFill>
                    <a:latin typeface="hypy-sx" panose="02010601030101010101" pitchFamily="2" charset="-122"/>
                    <a:ea typeface="hypy-sx" panose="02010601030101010101" pitchFamily="2" charset="-122"/>
                    <a:cs typeface="汉语拼音" panose="020B0604020202020204" pitchFamily="34" charset="0"/>
                  </a:rPr>
                  <a:t>quān</a:t>
                </a:r>
                <a:endParaRPr lang="en-US" altLang="zh-CN" sz="3000" b="1" spc="-75" dirty="0" err="1">
                  <a:solidFill>
                    <a:srgbClr val="0070C0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汉语拼音" panose="020B0604020202020204" pitchFamily="34" charset="0"/>
                </a:endParaRPr>
              </a:p>
            </p:txBody>
          </p:sp>
        </p:grpSp>
      </p:grpSp>
      <p:grpSp>
        <p:nvGrpSpPr>
          <p:cNvPr id="398" name="组合 397"/>
          <p:cNvGrpSpPr/>
          <p:nvPr/>
        </p:nvGrpSpPr>
        <p:grpSpPr>
          <a:xfrm>
            <a:off x="7476740" y="2680182"/>
            <a:ext cx="1081736" cy="1648818"/>
            <a:chOff x="927136" y="1168882"/>
            <a:chExt cx="1317803" cy="2008640"/>
          </a:xfrm>
        </p:grpSpPr>
        <p:sp>
          <p:nvSpPr>
            <p:cNvPr id="399" name="文本框 12"/>
            <p:cNvSpPr txBox="1"/>
            <p:nvPr/>
          </p:nvSpPr>
          <p:spPr>
            <a:xfrm>
              <a:off x="1287136" y="1405556"/>
              <a:ext cx="225015" cy="67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000" dirty="0">
                <a:solidFill>
                  <a:schemeClr val="tx1"/>
                </a:solidFill>
                <a:latin typeface="hypy" panose="02010601030101010101" charset="-122"/>
                <a:ea typeface="hypy" panose="02010601030101010101" charset="-122"/>
              </a:endParaRPr>
            </a:p>
          </p:txBody>
        </p:sp>
        <p:grpSp>
          <p:nvGrpSpPr>
            <p:cNvPr id="400" name="组合 399"/>
            <p:cNvGrpSpPr/>
            <p:nvPr/>
          </p:nvGrpSpPr>
          <p:grpSpPr>
            <a:xfrm>
              <a:off x="927136" y="1168882"/>
              <a:ext cx="1317803" cy="2008640"/>
              <a:chOff x="927136" y="1168882"/>
              <a:chExt cx="1317803" cy="2008640"/>
            </a:xfrm>
          </p:grpSpPr>
          <p:sp>
            <p:nvSpPr>
              <p:cNvPr id="401" name="矩形 400"/>
              <p:cNvSpPr/>
              <p:nvPr/>
            </p:nvSpPr>
            <p:spPr>
              <a:xfrm>
                <a:off x="939836" y="1903731"/>
                <a:ext cx="1260000" cy="12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1"/>
                  </a:solidFill>
                </a:endParaRPr>
              </a:p>
            </p:txBody>
          </p:sp>
          <p:pic>
            <p:nvPicPr>
              <p:cNvPr id="402" name="图片 40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27136" y="1892793"/>
                <a:ext cx="1284728" cy="1284729"/>
              </a:xfrm>
              <a:prstGeom prst="rect">
                <a:avLst/>
              </a:prstGeom>
            </p:spPr>
          </p:pic>
          <p:sp>
            <p:nvSpPr>
              <p:cNvPr id="403" name="文本占位符 6"/>
              <p:cNvSpPr txBox="1"/>
              <p:nvPr/>
            </p:nvSpPr>
            <p:spPr>
              <a:xfrm>
                <a:off x="958805" y="1805003"/>
                <a:ext cx="1286134" cy="1182176"/>
              </a:xfrm>
              <a:prstGeom prst="rect">
                <a:avLst/>
              </a:prstGeom>
            </p:spPr>
            <p:txBody>
              <a:bodyPr/>
              <a:lstStyle>
                <a:lvl1pPr marL="227965" indent="-227965" algn="l" defTabSz="911225" rtl="0" eaLnBrk="1" latinLnBrk="0" hangingPunct="1">
                  <a:lnSpc>
                    <a:spcPct val="90000"/>
                  </a:lnSpc>
                  <a:spcBef>
                    <a:spcPts val="995"/>
                  </a:spcBef>
                  <a:buFont typeface="Arial" panose="020B0604020202020204" pitchFamily="34" charset="0"/>
                  <a:buChar char="•"/>
                  <a:defRPr lang="zh-CN" altLang="en-US" sz="4400" kern="12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389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3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3982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575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168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0761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6354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1947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7540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7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呆</a:t>
                </a:r>
                <a:endParaRPr lang="zh-CN" altLang="en-US" sz="7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04" name="矩形 403"/>
              <p:cNvSpPr/>
              <p:nvPr/>
            </p:nvSpPr>
            <p:spPr>
              <a:xfrm>
                <a:off x="1158445" y="1168882"/>
                <a:ext cx="791285" cy="811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zh-CN" sz="3600" b="1" spc="-75" dirty="0" err="1">
                    <a:latin typeface="hypy-sx" panose="02010601030101010101" pitchFamily="2" charset="-122"/>
                    <a:ea typeface="hypy-sx" panose="02010601030101010101" pitchFamily="2" charset="-122"/>
                    <a:cs typeface="汉语拼音" panose="020B0604020202020204" pitchFamily="34" charset="0"/>
                  </a:rPr>
                  <a:t>dāi</a:t>
                </a:r>
                <a:endParaRPr lang="en-US" altLang="zh-CN" sz="3600" b="1" spc="-75" dirty="0" err="1">
                  <a:latin typeface="hypy-sx" panose="02010601030101010101" pitchFamily="2" charset="-122"/>
                  <a:ea typeface="hypy-sx" panose="02010601030101010101" pitchFamily="2" charset="-122"/>
                  <a:cs typeface="汉语拼音" panose="020B0604020202020204" pitchFamily="34" charset="0"/>
                </a:endParaRPr>
              </a:p>
            </p:txBody>
          </p:sp>
        </p:grpSp>
      </p:grpSp>
      <p:grpSp>
        <p:nvGrpSpPr>
          <p:cNvPr id="412" name="组合 411"/>
          <p:cNvGrpSpPr/>
          <p:nvPr/>
        </p:nvGrpSpPr>
        <p:grpSpPr>
          <a:xfrm>
            <a:off x="9368475" y="991550"/>
            <a:ext cx="1081650" cy="1648818"/>
            <a:chOff x="894166" y="1168882"/>
            <a:chExt cx="1317698" cy="2008640"/>
          </a:xfrm>
        </p:grpSpPr>
        <p:sp>
          <p:nvSpPr>
            <p:cNvPr id="413" name="文本框 12"/>
            <p:cNvSpPr txBox="1"/>
            <p:nvPr/>
          </p:nvSpPr>
          <p:spPr>
            <a:xfrm>
              <a:off x="1287136" y="1405556"/>
              <a:ext cx="225015" cy="67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000" dirty="0">
                <a:solidFill>
                  <a:schemeClr val="tx1"/>
                </a:solidFill>
                <a:latin typeface="hypy" panose="02010601030101010101" charset="-122"/>
                <a:ea typeface="hypy" panose="02010601030101010101" charset="-122"/>
              </a:endParaRPr>
            </a:p>
          </p:txBody>
        </p:sp>
        <p:grpSp>
          <p:nvGrpSpPr>
            <p:cNvPr id="414" name="组合 413"/>
            <p:cNvGrpSpPr/>
            <p:nvPr/>
          </p:nvGrpSpPr>
          <p:grpSpPr>
            <a:xfrm>
              <a:off x="894166" y="1168882"/>
              <a:ext cx="1317698" cy="2008640"/>
              <a:chOff x="894166" y="1168882"/>
              <a:chExt cx="1317698" cy="2008640"/>
            </a:xfrm>
          </p:grpSpPr>
          <p:sp>
            <p:nvSpPr>
              <p:cNvPr id="415" name="矩形 414"/>
              <p:cNvSpPr/>
              <p:nvPr/>
            </p:nvSpPr>
            <p:spPr>
              <a:xfrm>
                <a:off x="939836" y="1903731"/>
                <a:ext cx="1260000" cy="12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1"/>
                  </a:solidFill>
                </a:endParaRPr>
              </a:p>
            </p:txBody>
          </p:sp>
          <p:pic>
            <p:nvPicPr>
              <p:cNvPr id="416" name="图片 41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27136" y="1892793"/>
                <a:ext cx="1284728" cy="1284729"/>
              </a:xfrm>
              <a:prstGeom prst="rect">
                <a:avLst/>
              </a:prstGeom>
            </p:spPr>
          </p:pic>
          <p:sp>
            <p:nvSpPr>
              <p:cNvPr id="417" name="文本占位符 6"/>
              <p:cNvSpPr txBox="1"/>
              <p:nvPr/>
            </p:nvSpPr>
            <p:spPr>
              <a:xfrm>
                <a:off x="894166" y="1824716"/>
                <a:ext cx="1286134" cy="1182176"/>
              </a:xfrm>
              <a:prstGeom prst="rect">
                <a:avLst/>
              </a:prstGeom>
            </p:spPr>
            <p:txBody>
              <a:bodyPr/>
              <a:lstStyle>
                <a:lvl1pPr marL="227965" indent="-227965" algn="l" defTabSz="911225" rtl="0" eaLnBrk="1" latinLnBrk="0" hangingPunct="1">
                  <a:lnSpc>
                    <a:spcPct val="90000"/>
                  </a:lnSpc>
                  <a:spcBef>
                    <a:spcPts val="995"/>
                  </a:spcBef>
                  <a:buFont typeface="Arial" panose="020B0604020202020204" pitchFamily="34" charset="0"/>
                  <a:buChar char="•"/>
                  <a:defRPr lang="zh-CN" altLang="en-US" sz="4400" kern="12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389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3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3982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575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168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0761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6354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1947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7540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7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段</a:t>
                </a:r>
                <a:endParaRPr lang="zh-CN" altLang="en-US" sz="7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18" name="矩形 417"/>
              <p:cNvSpPr/>
              <p:nvPr/>
            </p:nvSpPr>
            <p:spPr>
              <a:xfrm>
                <a:off x="1012960" y="1168882"/>
                <a:ext cx="1082257" cy="811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zh-CN" sz="3600" b="1" spc="-75" dirty="0" err="1">
                    <a:latin typeface="hypy-sx" panose="02010601030101010101" pitchFamily="2" charset="-122"/>
                    <a:ea typeface="hypy-sx" panose="02010601030101010101" pitchFamily="2" charset="-122"/>
                    <a:cs typeface="汉语拼音" panose="020B0604020202020204" pitchFamily="34" charset="0"/>
                  </a:rPr>
                  <a:t>duàn</a:t>
                </a:r>
                <a:endParaRPr lang="en-US" altLang="zh-CN" sz="3600" b="1" spc="-75" dirty="0" err="1">
                  <a:latin typeface="hypy-sx" panose="02010601030101010101" pitchFamily="2" charset="-122"/>
                  <a:ea typeface="hypy-sx" panose="02010601030101010101" pitchFamily="2" charset="-122"/>
                  <a:cs typeface="汉语拼音" panose="020B0604020202020204" pitchFamily="34" charset="0"/>
                </a:endParaRPr>
              </a:p>
            </p:txBody>
          </p:sp>
        </p:grpSp>
      </p:grpSp>
      <p:grpSp>
        <p:nvGrpSpPr>
          <p:cNvPr id="419" name="组合 418"/>
          <p:cNvGrpSpPr/>
          <p:nvPr/>
        </p:nvGrpSpPr>
        <p:grpSpPr>
          <a:xfrm>
            <a:off x="9368475" y="2680182"/>
            <a:ext cx="1081650" cy="1648818"/>
            <a:chOff x="894166" y="1168882"/>
            <a:chExt cx="1317698" cy="2008640"/>
          </a:xfrm>
        </p:grpSpPr>
        <p:sp>
          <p:nvSpPr>
            <p:cNvPr id="420" name="文本框 12"/>
            <p:cNvSpPr txBox="1"/>
            <p:nvPr/>
          </p:nvSpPr>
          <p:spPr>
            <a:xfrm>
              <a:off x="1287136" y="1405556"/>
              <a:ext cx="225015" cy="67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000" dirty="0">
                <a:solidFill>
                  <a:schemeClr val="tx1"/>
                </a:solidFill>
                <a:latin typeface="hypy" panose="02010601030101010101" charset="-122"/>
                <a:ea typeface="hypy" panose="02010601030101010101" charset="-122"/>
              </a:endParaRPr>
            </a:p>
          </p:txBody>
        </p:sp>
        <p:grpSp>
          <p:nvGrpSpPr>
            <p:cNvPr id="421" name="组合 420"/>
            <p:cNvGrpSpPr/>
            <p:nvPr/>
          </p:nvGrpSpPr>
          <p:grpSpPr>
            <a:xfrm>
              <a:off x="894166" y="1168882"/>
              <a:ext cx="1317698" cy="2008640"/>
              <a:chOff x="894166" y="1168882"/>
              <a:chExt cx="1317698" cy="2008640"/>
            </a:xfrm>
          </p:grpSpPr>
          <p:sp>
            <p:nvSpPr>
              <p:cNvPr id="422" name="矩形 421"/>
              <p:cNvSpPr/>
              <p:nvPr/>
            </p:nvSpPr>
            <p:spPr>
              <a:xfrm>
                <a:off x="939836" y="1903731"/>
                <a:ext cx="1260000" cy="12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solidFill>
                    <a:schemeClr val="tx1"/>
                  </a:solidFill>
                </a:endParaRPr>
              </a:p>
            </p:txBody>
          </p:sp>
          <p:pic>
            <p:nvPicPr>
              <p:cNvPr id="423" name="图片 42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27136" y="1892793"/>
                <a:ext cx="1284728" cy="1284729"/>
              </a:xfrm>
              <a:prstGeom prst="rect">
                <a:avLst/>
              </a:prstGeom>
            </p:spPr>
          </p:pic>
          <p:sp>
            <p:nvSpPr>
              <p:cNvPr id="424" name="文本占位符 6"/>
              <p:cNvSpPr txBox="1"/>
              <p:nvPr/>
            </p:nvSpPr>
            <p:spPr>
              <a:xfrm>
                <a:off x="894166" y="1859823"/>
                <a:ext cx="1286134" cy="1182176"/>
              </a:xfrm>
              <a:prstGeom prst="rect">
                <a:avLst/>
              </a:prstGeom>
            </p:spPr>
            <p:txBody>
              <a:bodyPr/>
              <a:lstStyle>
                <a:lvl1pPr marL="227965" indent="-227965" algn="l" defTabSz="911225" rtl="0" eaLnBrk="1" latinLnBrk="0" hangingPunct="1">
                  <a:lnSpc>
                    <a:spcPct val="90000"/>
                  </a:lnSpc>
                  <a:spcBef>
                    <a:spcPts val="995"/>
                  </a:spcBef>
                  <a:buFont typeface="Arial" panose="020B0604020202020204" pitchFamily="34" charset="0"/>
                  <a:buChar char="•"/>
                  <a:defRPr lang="zh-CN" altLang="en-US" sz="4400" kern="12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389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3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3982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575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168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0761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6354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1947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75405" indent="-227965" algn="l" defTabSz="911225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zh-CN" altLang="en-US" sz="7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戒</a:t>
                </a:r>
                <a:endParaRPr lang="zh-CN" altLang="en-US" sz="7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25" name="矩形 424"/>
              <p:cNvSpPr/>
              <p:nvPr/>
            </p:nvSpPr>
            <p:spPr>
              <a:xfrm>
                <a:off x="1213125" y="1168882"/>
                <a:ext cx="681927" cy="811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zh-CN" sz="3600" b="1" spc="-75" dirty="0" err="1">
                    <a:solidFill>
                      <a:schemeClr val="tx1"/>
                    </a:solidFill>
                    <a:latin typeface="hypy-sx" panose="02010601030101010101" pitchFamily="2" charset="-122"/>
                    <a:ea typeface="hypy-sx" panose="02010601030101010101" pitchFamily="2" charset="-122"/>
                    <a:cs typeface="汉语拼音" panose="020B0604020202020204" pitchFamily="34" charset="0"/>
                  </a:rPr>
                  <a:t>jiè</a:t>
                </a:r>
                <a:endParaRPr lang="en-US" altLang="zh-CN" sz="3600" b="1" spc="-75" dirty="0" err="1">
                  <a:solidFill>
                    <a:schemeClr val="tx1"/>
                  </a:solidFill>
                  <a:latin typeface="hypy-sx" panose="02010601030101010101" pitchFamily="2" charset="-122"/>
                  <a:ea typeface="hypy-sx" panose="02010601030101010101" pitchFamily="2" charset="-122"/>
                  <a:cs typeface="汉语拼音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49185" y="441325"/>
            <a:ext cx="1520534" cy="539750"/>
            <a:chOff x="784561" y="459000"/>
            <a:chExt cx="2506756" cy="540000"/>
          </a:xfrm>
        </p:grpSpPr>
        <p:sp>
          <p:nvSpPr>
            <p:cNvPr id="11" name="圆角矩形 37"/>
            <p:cNvSpPr/>
            <p:nvPr/>
          </p:nvSpPr>
          <p:spPr>
            <a:xfrm>
              <a:off x="784561" y="459000"/>
              <a:ext cx="2338402" cy="540000"/>
            </a:xfrm>
            <a:prstGeom prst="roundRect">
              <a:avLst/>
            </a:prstGeom>
            <a:solidFill>
              <a:srgbClr val="FEF2E3"/>
            </a:solidFill>
            <a:ln w="19050">
              <a:solidFill>
                <a:srgbClr val="F583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32928" y="467259"/>
              <a:ext cx="2458389" cy="522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会认字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43840" y="5993765"/>
            <a:ext cx="3148965" cy="689610"/>
            <a:chOff x="384" y="9439"/>
            <a:chExt cx="4959" cy="1086"/>
          </a:xfrm>
        </p:grpSpPr>
        <p:sp>
          <p:nvSpPr>
            <p:cNvPr id="17" name="文本框 9"/>
            <p:cNvSpPr txBox="1"/>
            <p:nvPr/>
          </p:nvSpPr>
          <p:spPr>
            <a:xfrm>
              <a:off x="1021" y="9439"/>
              <a:ext cx="432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latin typeface="+mj-ea"/>
                  <a:ea typeface="+mj-ea"/>
                </a:rPr>
                <a:t> PPT3-16</a:t>
              </a:r>
              <a:endParaRPr lang="en-US" altLang="zh-CN" b="1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  三年级上册，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小学生绘本课堂</a:t>
              </a:r>
              <a:r>
                <a:rPr lang="en-US" altLang="zh-CN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1100" dirty="0">
                  <a:latin typeface="黑体" panose="02010609060101010101" pitchFamily="49" charset="-122"/>
                  <a:ea typeface="黑体" panose="02010609060101010101" pitchFamily="49" charset="-122"/>
                </a:rPr>
                <a:t>提供</a:t>
              </a:r>
              <a:endParaRPr lang="zh-CN" altLang="en-US" sz="1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" y="9594"/>
              <a:ext cx="797" cy="93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3"/>
    </mc:Choice>
    <mc:Fallback>
      <p:transition spd="slow" advTm="2633"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5645,&quot;width&quot;:4523}"/>
</p:tagLst>
</file>

<file path=ppt/tags/tag2.xml><?xml version="1.0" encoding="utf-8"?>
<p:tagLst xmlns:p="http://schemas.openxmlformats.org/presentationml/2006/main">
  <p:tag name="KSO_WM_UNIT_PLACING_PICTURE_USER_VIEWPORT" val="{&quot;height&quot;:9480,&quot;width&quot;:7960}"/>
</p:tagLst>
</file>

<file path=ppt/tags/tag3.xml><?xml version="1.0" encoding="utf-8"?>
<p:tagLst xmlns:p="http://schemas.openxmlformats.org/presentationml/2006/main">
  <p:tag name="TIMING" val="|1.7|5.4"/>
</p:tagLst>
</file>

<file path=ppt/tags/tag4.xml><?xml version="1.0" encoding="utf-8"?>
<p:tagLst xmlns:p="http://schemas.openxmlformats.org/presentationml/2006/main">
  <p:tag name="COMMONDATA" val="eyJoZGlkIjoiZTcxNmY1YmZmNjhkMmY2MWZlZDUyMmFkYWRkN2E4YzMifQ=="/>
</p:tagLst>
</file>

<file path=ppt/theme/theme1.xml><?xml version="1.0" encoding="utf-8"?>
<a:theme xmlns:a="http://schemas.openxmlformats.org/drawingml/2006/main" name="黑色背景字幕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黑色背景字幕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黑色背景字幕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黑色背景字幕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2306</Words>
  <Application>WPS 演示</Application>
  <PresentationFormat>自定义</PresentationFormat>
  <Paragraphs>287</Paragraphs>
  <Slides>28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28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Calibri</vt:lpstr>
      <vt:lpstr>黑体</vt:lpstr>
      <vt:lpstr>楷体</vt:lpstr>
      <vt:lpstr>Arial Unicode MS</vt:lpstr>
      <vt:lpstr>hypy</vt:lpstr>
      <vt:lpstr>hypy-sx</vt:lpstr>
      <vt:lpstr>汉语拼音</vt:lpstr>
      <vt:lpstr>Vijaya</vt:lpstr>
      <vt:lpstr>方正楷体_GBK</vt:lpstr>
      <vt:lpstr>华文楷体</vt:lpstr>
      <vt:lpstr>Calibri Light</vt:lpstr>
      <vt:lpstr>黑色背景字幕版</vt:lpstr>
      <vt:lpstr>1_自定义设计方案</vt:lpstr>
      <vt:lpstr>自定义设计方案</vt:lpstr>
      <vt:lpstr>1_黑色背景字幕版</vt:lpstr>
      <vt:lpstr>4_自定义设计方案</vt:lpstr>
      <vt:lpstr>3_自定义设计方案</vt:lpstr>
      <vt:lpstr>2_自定义设计方案</vt:lpstr>
      <vt:lpstr>2_黑色背景字幕版</vt:lpstr>
      <vt:lpstr>3_黑色背景字幕版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qiwen气温</dc:creator>
  <cp:lastModifiedBy>Lee-lee-lee-y</cp:lastModifiedBy>
  <cp:revision>5678</cp:revision>
  <dcterms:created xsi:type="dcterms:W3CDTF">2015-01-26T03:08:00Z</dcterms:created>
  <dcterms:modified xsi:type="dcterms:W3CDTF">2022-09-06T07:22:17Z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7E31293DB06946EAB1DCA8277407C127</vt:lpwstr>
  </property>
</Properties>
</file>