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sldIdLst>
    <p:sldId id="404" r:id="rId3"/>
    <p:sldId id="525" r:id="rId5"/>
    <p:sldId id="524" r:id="rId6"/>
    <p:sldId id="526" r:id="rId7"/>
    <p:sldId id="527" r:id="rId8"/>
    <p:sldId id="528" r:id="rId9"/>
    <p:sldId id="529" r:id="rId10"/>
    <p:sldId id="530" r:id="rId11"/>
    <p:sldId id="532" r:id="rId12"/>
    <p:sldId id="533" r:id="rId13"/>
    <p:sldId id="534" r:id="rId14"/>
    <p:sldId id="535" r:id="rId15"/>
    <p:sldId id="536" r:id="rId16"/>
    <p:sldId id="539" r:id="rId17"/>
    <p:sldId id="541" r:id="rId18"/>
  </p:sldIdLst>
  <p:sldSz cx="9144000" cy="5143500" type="screen16x9"/>
  <p:notesSz cx="6858000" cy="9144000"/>
  <p:custDataLst>
    <p:tags r:id="rId23"/>
  </p:custDataLst>
  <p:defaultTextStyle>
    <a:defPPr>
      <a:defRPr lang="zh-CN"/>
    </a:defPPr>
    <a:lvl1pPr marL="0" algn="l" defTabSz="8166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305" algn="l" defTabSz="8166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610" algn="l" defTabSz="8166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280" algn="l" defTabSz="8166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585" algn="l" defTabSz="8166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0890" algn="l" defTabSz="8166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9195" algn="l" defTabSz="8166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7500" algn="l" defTabSz="8166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5805" algn="l" defTabSz="81661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10" userDrawn="1">
          <p15:clr>
            <a:srgbClr val="A4A3A4"/>
          </p15:clr>
        </p15:guide>
        <p15:guide id="2" pos="131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作者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0" autoAdjust="0"/>
    <p:restoredTop sz="84266" autoAdjust="0"/>
  </p:normalViewPr>
  <p:slideViewPr>
    <p:cSldViewPr showGuides="1">
      <p:cViewPr varScale="1">
        <p:scale>
          <a:sx n="99" d="100"/>
          <a:sy n="99" d="100"/>
        </p:scale>
        <p:origin x="72" y="72"/>
      </p:cViewPr>
      <p:guideLst>
        <p:guide orient="horz" pos="2810"/>
        <p:guide pos="131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tags" Target="tags/tag1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8FB89-8142-489C-9B38-D706FF8775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786B4-B303-4E20-B1A3-544B59D4D81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786B4-B303-4E20-B1A3-544B59D4D8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786B4-B303-4E20-B1A3-544B59D4D8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786B4-B303-4E20-B1A3-544B59D4D8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786B4-B303-4E20-B1A3-544B59D4D8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786B4-B303-4E20-B1A3-544B59D4D8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786B4-B303-4E20-B1A3-544B59D4D8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786B4-B303-4E20-B1A3-544B59D4D8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786B4-B303-4E20-B1A3-544B59D4D8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786B4-B303-4E20-B1A3-544B59D4D8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786B4-B303-4E20-B1A3-544B59D4D8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786B4-B303-4E20-B1A3-544B59D4D8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786B4-B303-4E20-B1A3-544B59D4D8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786B4-B303-4E20-B1A3-544B59D4D8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786B4-B303-4E20-B1A3-544B59D4D8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786B4-B303-4E20-B1A3-544B59D4D8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file:///D:\qq&#25991;&#20214;\712321467\Image\C2C\Image2\%7b75232B38-A165-1FB7-499C-2E1C792CACB5%7d.png" TargetMode="External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/>
  <p:txStyles>
    <p:titleStyle>
      <a:lvl1pPr algn="ctr" defTabSz="816610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方正卡通简体" pitchFamily="65" charset="-122"/>
          <a:ea typeface="方正卡通简体" pitchFamily="65" charset="-122"/>
          <a:cs typeface="+mj-cs"/>
        </a:defRPr>
      </a:lvl1pPr>
    </p:titleStyle>
    <p:bodyStyle>
      <a:lvl1pPr marL="306070" indent="-306070" algn="l" defTabSz="8166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方正卡通简体" pitchFamily="65" charset="-122"/>
          <a:ea typeface="方正卡通简体" pitchFamily="65" charset="-122"/>
          <a:cs typeface="+mn-cs"/>
        </a:defRPr>
      </a:lvl1pPr>
      <a:lvl2pPr marL="663575" indent="-255270" algn="l" defTabSz="8166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方正卡通简体" pitchFamily="65" charset="-122"/>
          <a:ea typeface="方正卡通简体" pitchFamily="65" charset="-122"/>
          <a:cs typeface="+mn-cs"/>
        </a:defRPr>
      </a:lvl2pPr>
      <a:lvl3pPr marL="1020445" indent="-203835" algn="l" defTabSz="8166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方正卡通简体" pitchFamily="65" charset="-122"/>
          <a:ea typeface="方正卡通简体" pitchFamily="65" charset="-122"/>
          <a:cs typeface="+mn-cs"/>
        </a:defRPr>
      </a:lvl3pPr>
      <a:lvl4pPr marL="1428750" indent="-203835" algn="l" defTabSz="81661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方正卡通简体" pitchFamily="65" charset="-122"/>
          <a:ea typeface="方正卡通简体" pitchFamily="65" charset="-122"/>
          <a:cs typeface="+mn-cs"/>
        </a:defRPr>
      </a:lvl4pPr>
      <a:lvl5pPr marL="1837055" indent="-203835" algn="l" defTabSz="81661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方正卡通简体" pitchFamily="65" charset="-122"/>
          <a:ea typeface="方正卡通简体" pitchFamily="65" charset="-122"/>
          <a:cs typeface="+mn-cs"/>
        </a:defRPr>
      </a:lvl5pPr>
      <a:lvl6pPr marL="2244725" indent="-203835" algn="l" defTabSz="8166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030" indent="-203835" algn="l" defTabSz="8166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335" indent="-203835" algn="l" defTabSz="8166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640" indent="-203835" algn="l" defTabSz="8166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166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305" algn="l" defTabSz="8166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610" algn="l" defTabSz="8166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280" algn="l" defTabSz="8166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85" algn="l" defTabSz="8166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890" algn="l" defTabSz="8166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195" algn="l" defTabSz="8166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500" algn="l" defTabSz="8166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805" algn="l" defTabSz="8166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536553" y="1563638"/>
            <a:ext cx="60708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5400">
                <a:ln w="28575">
                  <a:solidFill>
                    <a:schemeClr val="bg1"/>
                  </a:solidFill>
                </a:ln>
                <a:solidFill>
                  <a:srgbClr val="F096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古代科技 耀我中华</a:t>
            </a:r>
            <a:endParaRPr lang="zh-CN" altLang="en-US" sz="5400">
              <a:ln w="28575">
                <a:solidFill>
                  <a:schemeClr val="bg1"/>
                </a:solidFill>
              </a:ln>
              <a:solidFill>
                <a:srgbClr val="F096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5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410" y="1272881"/>
            <a:ext cx="3354123" cy="23167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/>
          <p:cNvSpPr/>
          <p:nvPr/>
        </p:nvSpPr>
        <p:spPr>
          <a:xfrm>
            <a:off x="1043608" y="4299942"/>
            <a:ext cx="7416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麻沸散  是世界上最早的麻醉剂</a:t>
            </a:r>
            <a:endParaRPr lang="zh-CN" altLang="en-US" sz="40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11960" y="746443"/>
            <a:ext cx="4553899" cy="3369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chemeClr val="tx2">
                    <a:lumMod val="20000"/>
                    <a:lumOff val="80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有一次，一个病人腹痛十几天，</a:t>
            </a:r>
            <a:endParaRPr lang="en-US" altLang="zh-CN" sz="2000">
              <a:solidFill>
                <a:schemeClr val="tx2">
                  <a:lumMod val="20000"/>
                  <a:lumOff val="80000"/>
                </a:schemeClr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chemeClr val="tx2">
                    <a:lumMod val="20000"/>
                    <a:lumOff val="80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华佗诊断病人脾脏部分坏死，</a:t>
            </a:r>
            <a:endParaRPr lang="en-US" altLang="zh-CN" sz="2000">
              <a:solidFill>
                <a:schemeClr val="tx2">
                  <a:lumMod val="20000"/>
                  <a:lumOff val="80000"/>
                </a:schemeClr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chemeClr val="tx2">
                    <a:lumMod val="20000"/>
                    <a:lumOff val="80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他给病人服用</a:t>
            </a:r>
            <a:r>
              <a:rPr lang="en-US" altLang="zh-CN" sz="2000">
                <a:solidFill>
                  <a:schemeClr val="tx2">
                    <a:lumMod val="20000"/>
                    <a:lumOff val="80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“</a:t>
            </a:r>
            <a:r>
              <a:rPr lang="zh-CN" altLang="en-US" sz="2000">
                <a:solidFill>
                  <a:schemeClr val="tx2">
                    <a:lumMod val="20000"/>
                    <a:lumOff val="80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麻沸散</a:t>
            </a:r>
            <a:r>
              <a:rPr lang="en-US" altLang="zh-CN" sz="2000">
                <a:solidFill>
                  <a:schemeClr val="tx2">
                    <a:lumMod val="20000"/>
                    <a:lumOff val="80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”</a:t>
            </a:r>
            <a:r>
              <a:rPr lang="zh-CN" altLang="en-US" sz="2000">
                <a:solidFill>
                  <a:schemeClr val="tx2">
                    <a:lumMod val="20000"/>
                    <a:lumOff val="80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，</a:t>
            </a:r>
            <a:endParaRPr lang="en-US" altLang="zh-CN" sz="2000">
              <a:solidFill>
                <a:schemeClr val="tx2">
                  <a:lumMod val="20000"/>
                  <a:lumOff val="80000"/>
                </a:schemeClr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chemeClr val="tx2">
                    <a:lumMod val="20000"/>
                    <a:lumOff val="80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进行剖腹手术，</a:t>
            </a:r>
            <a:endParaRPr lang="en-US" altLang="zh-CN" sz="2000">
              <a:solidFill>
                <a:schemeClr val="tx2">
                  <a:lumMod val="20000"/>
                  <a:lumOff val="80000"/>
                </a:schemeClr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chemeClr val="tx2">
                    <a:lumMod val="20000"/>
                    <a:lumOff val="80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将脾的坏死部分切除，</a:t>
            </a:r>
            <a:endParaRPr lang="en-US" altLang="zh-CN" sz="2000">
              <a:solidFill>
                <a:schemeClr val="tx2">
                  <a:lumMod val="20000"/>
                  <a:lumOff val="80000"/>
                </a:schemeClr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chemeClr val="tx2">
                    <a:lumMod val="20000"/>
                    <a:lumOff val="80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然后缝合，敷上药，</a:t>
            </a:r>
            <a:endParaRPr lang="en-US" altLang="zh-CN" sz="2000">
              <a:solidFill>
                <a:schemeClr val="tx2">
                  <a:lumMod val="20000"/>
                  <a:lumOff val="80000"/>
                </a:schemeClr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chemeClr val="tx2">
                    <a:lumMod val="20000"/>
                    <a:lumOff val="80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不久，病人就痊愈了</a:t>
            </a:r>
            <a:r>
              <a:rPr lang="zh-CN" altLang="en-US" sz="2000">
                <a:solidFill>
                  <a:schemeClr val="tx2">
                    <a:lumMod val="20000"/>
                    <a:lumOff val="80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。</a:t>
            </a:r>
            <a:endParaRPr lang="en-US" altLang="zh-CN" sz="2000">
              <a:solidFill>
                <a:schemeClr val="tx2">
                  <a:lumMod val="20000"/>
                  <a:lumOff val="80000"/>
                </a:schemeClr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chemeClr val="tx2">
                    <a:lumMod val="20000"/>
                    <a:lumOff val="80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后来，人们常常称医术高明的医生为</a:t>
            </a:r>
            <a:r>
              <a:rPr lang="en-US" altLang="zh-CN" sz="2000">
                <a:solidFill>
                  <a:schemeClr val="tx2">
                    <a:lumMod val="20000"/>
                    <a:lumOff val="80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“</a:t>
            </a:r>
            <a:r>
              <a:rPr lang="zh-CN" altLang="en-US" sz="2000">
                <a:solidFill>
                  <a:schemeClr val="tx2">
                    <a:lumMod val="20000"/>
                    <a:lumOff val="80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华佗再世</a:t>
            </a:r>
            <a:r>
              <a:rPr lang="en-US" altLang="zh-CN" sz="2000">
                <a:solidFill>
                  <a:schemeClr val="tx2">
                    <a:lumMod val="20000"/>
                    <a:lumOff val="80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”</a:t>
            </a:r>
            <a:r>
              <a:rPr lang="zh-CN" altLang="en-US" sz="2000">
                <a:solidFill>
                  <a:schemeClr val="tx2">
                    <a:lumMod val="20000"/>
                    <a:lumOff val="80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。</a:t>
            </a:r>
            <a:endParaRPr lang="zh-CN" altLang="en-US" sz="2000">
              <a:solidFill>
                <a:schemeClr val="tx2">
                  <a:lumMod val="20000"/>
                  <a:lumOff val="80000"/>
                </a:schemeClr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5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544" y="723900"/>
            <a:ext cx="3822358" cy="36957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矩形 2"/>
          <p:cNvSpPr/>
          <p:nvPr/>
        </p:nvSpPr>
        <p:spPr>
          <a:xfrm>
            <a:off x="4323041" y="483518"/>
            <a:ext cx="4680316" cy="4348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>
                <a:solidFill>
                  <a:schemeClr val="tx2">
                    <a:lumMod val="20000"/>
                    <a:lumOff val="80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凡大医治病，必当安神定志，</a:t>
            </a:r>
            <a:endParaRPr lang="en-US" altLang="zh-CN" sz="2400">
              <a:solidFill>
                <a:schemeClr val="tx2">
                  <a:lumMod val="20000"/>
                  <a:lumOff val="80000"/>
                </a:schemeClr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>
                <a:solidFill>
                  <a:schemeClr val="tx2">
                    <a:lumMod val="20000"/>
                    <a:lumOff val="80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无欲无求，先发大慈恻隐之心，</a:t>
            </a:r>
            <a:endParaRPr lang="en-US" altLang="zh-CN" sz="2400">
              <a:solidFill>
                <a:schemeClr val="tx2">
                  <a:lumMod val="20000"/>
                  <a:lumOff val="80000"/>
                </a:schemeClr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>
                <a:solidFill>
                  <a:schemeClr val="tx2">
                    <a:lumMod val="20000"/>
                    <a:lumOff val="80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誓愿普救含灵之苦。</a:t>
            </a:r>
            <a:endParaRPr lang="en-US" altLang="zh-CN" sz="2400">
              <a:solidFill>
                <a:schemeClr val="tx2">
                  <a:lumMod val="20000"/>
                  <a:lumOff val="80000"/>
                </a:schemeClr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>
                <a:solidFill>
                  <a:schemeClr val="tx2">
                    <a:lumMod val="20000"/>
                    <a:lumOff val="80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若有疾厄来求救者，</a:t>
            </a:r>
            <a:endParaRPr lang="en-US" altLang="zh-CN" sz="2400">
              <a:solidFill>
                <a:schemeClr val="tx2">
                  <a:lumMod val="20000"/>
                  <a:lumOff val="80000"/>
                </a:schemeClr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>
                <a:solidFill>
                  <a:schemeClr val="tx2">
                    <a:lumMod val="20000"/>
                    <a:lumOff val="80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不得问其贵贱贫富，</a:t>
            </a:r>
            <a:endParaRPr lang="en-US" altLang="zh-CN" sz="2400">
              <a:solidFill>
                <a:schemeClr val="tx2">
                  <a:lumMod val="20000"/>
                  <a:lumOff val="80000"/>
                </a:schemeClr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>
                <a:solidFill>
                  <a:schemeClr val="tx2">
                    <a:lumMod val="20000"/>
                    <a:lumOff val="80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长幼妍蚩，怨亲善友，</a:t>
            </a:r>
            <a:endParaRPr lang="en-US" altLang="zh-CN" sz="2400">
              <a:solidFill>
                <a:schemeClr val="tx2">
                  <a:lumMod val="20000"/>
                  <a:lumOff val="80000"/>
                </a:schemeClr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>
                <a:solidFill>
                  <a:schemeClr val="tx2">
                    <a:lumMod val="20000"/>
                    <a:lumOff val="80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华夷愚智，普同一等，</a:t>
            </a:r>
            <a:endParaRPr lang="en-US" altLang="zh-CN" sz="2400">
              <a:solidFill>
                <a:schemeClr val="tx2">
                  <a:lumMod val="20000"/>
                  <a:lumOff val="80000"/>
                </a:schemeClr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>
                <a:solidFill>
                  <a:schemeClr val="tx2">
                    <a:lumMod val="20000"/>
                    <a:lumOff val="80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皆如至亲之想。</a:t>
            </a:r>
            <a:endParaRPr lang="en-US" altLang="zh-CN" sz="2400">
              <a:solidFill>
                <a:schemeClr val="tx2">
                  <a:lumMod val="20000"/>
                  <a:lumOff val="80000"/>
                </a:schemeClr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400">
                <a:solidFill>
                  <a:schemeClr val="tx2">
                    <a:lumMod val="20000"/>
                    <a:lumOff val="80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           </a:t>
            </a:r>
            <a:r>
              <a:rPr lang="zh-CN" altLang="en-US" sz="1800">
                <a:solidFill>
                  <a:schemeClr val="tx2">
                    <a:lumMod val="20000"/>
                    <a:lumOff val="80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出自孙思邈</a:t>
            </a:r>
            <a:r>
              <a:rPr lang="en-US" altLang="zh-CN" sz="1800">
                <a:solidFill>
                  <a:schemeClr val="tx2">
                    <a:lumMod val="20000"/>
                    <a:lumOff val="80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《</a:t>
            </a:r>
            <a:r>
              <a:rPr lang="zh-CN" altLang="en-US" sz="1800">
                <a:solidFill>
                  <a:schemeClr val="tx2">
                    <a:lumMod val="20000"/>
                    <a:lumOff val="80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大医精诚</a:t>
            </a:r>
            <a:r>
              <a:rPr lang="en-US" altLang="zh-CN" sz="1800">
                <a:solidFill>
                  <a:schemeClr val="tx2">
                    <a:lumMod val="20000"/>
                    <a:lumOff val="80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》</a:t>
            </a:r>
            <a:endParaRPr lang="en-US" altLang="zh-CN" sz="1800">
              <a:solidFill>
                <a:schemeClr val="tx2">
                  <a:lumMod val="20000"/>
                  <a:lumOff val="80000"/>
                </a:schemeClr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5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65507"/>
            <a:ext cx="9424982" cy="530155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331640" y="3599062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屠呦呦</a:t>
            </a:r>
            <a:endParaRPr lang="zh-CN" altLang="en-US" sz="3200"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36938" y="3599062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青蒿素</a:t>
            </a:r>
            <a:endParaRPr lang="zh-CN" altLang="en-US" sz="3200"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037658" y="1491630"/>
            <a:ext cx="3031753" cy="1823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首位获得诺贝尔科学类奖项的中国女科学家。</a:t>
            </a:r>
            <a:endParaRPr lang="zh-CN" altLang="en-US" sz="32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30" y="567440"/>
            <a:ext cx="2290723" cy="29834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02866" y="947204"/>
            <a:ext cx="3578747" cy="3513079"/>
          </a:xfrm>
          <a:prstGeom prst="rect">
            <a:avLst/>
          </a:prstGeom>
        </p:spPr>
      </p:pic>
      <p:sp>
        <p:nvSpPr>
          <p:cNvPr id="7" name="圆角矩形标注 6"/>
          <p:cNvSpPr/>
          <p:nvPr/>
        </p:nvSpPr>
        <p:spPr>
          <a:xfrm>
            <a:off x="2771800" y="2427734"/>
            <a:ext cx="2448272" cy="864096"/>
          </a:xfrm>
          <a:prstGeom prst="wedgeRoundRectCallout">
            <a:avLst>
              <a:gd name="adj1" fmla="val 55946"/>
              <a:gd name="adj2" fmla="val -52157"/>
              <a:gd name="adj3" fmla="val 16667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中国是世界农业的主要发源地</a:t>
            </a:r>
            <a:r>
              <a:rPr lang="zh-CN" altLang="en-US" sz="2400">
                <a:solidFill>
                  <a:schemeClr val="tx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。</a:t>
            </a:r>
            <a:endParaRPr lang="zh-CN" altLang="en-US" sz="2400">
              <a:solidFill>
                <a:schemeClr val="tx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07604" y="3426855"/>
            <a:ext cx="71287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总结出丰富的农业生产经验</a:t>
            </a:r>
            <a:endParaRPr lang="zh-CN" altLang="en-US" sz="44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9552" y="4238334"/>
            <a:ext cx="80648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天文历法方面也取得辉煌成就</a:t>
            </a:r>
            <a:endParaRPr lang="zh-CN" altLang="en-US" sz="44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65507"/>
            <a:ext cx="9424982" cy="5301553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1393340" y="3579862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《</a:t>
            </a:r>
            <a:r>
              <a:rPr lang="zh-CN" altLang="en-US" sz="3200"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九章算术</a:t>
            </a:r>
            <a:r>
              <a:rPr lang="en-US" altLang="zh-CN" sz="3200"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》</a:t>
            </a:r>
            <a:endParaRPr lang="en-US" altLang="zh-CN" sz="3200"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185051" y="1419622"/>
            <a:ext cx="2744231" cy="642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“算经之首”</a:t>
            </a:r>
            <a:endParaRPr lang="en-US" altLang="zh-CN" sz="32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929353" y="2376498"/>
            <a:ext cx="3807453" cy="573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收录了</a:t>
            </a:r>
            <a:r>
              <a:rPr lang="en-US" altLang="zh-CN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200</a:t>
            </a:r>
            <a:r>
              <a:rPr lang="zh-CN" alt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多个例题</a:t>
            </a:r>
            <a:endParaRPr lang="en-US" altLang="zh-CN" sz="28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718" y="1137053"/>
            <a:ext cx="2898140" cy="2341880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标注 6"/>
          <p:cNvSpPr/>
          <p:nvPr/>
        </p:nvSpPr>
        <p:spPr>
          <a:xfrm flipH="1">
            <a:off x="2771800" y="910435"/>
            <a:ext cx="3816424" cy="2733731"/>
          </a:xfrm>
          <a:prstGeom prst="wedgeRoundRectCallout">
            <a:avLst>
              <a:gd name="adj1" fmla="val 19193"/>
              <a:gd name="adj2" fmla="val 49944"/>
              <a:gd name="adj3" fmla="val 16667"/>
            </a:avLst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 sz="2400">
              <a:solidFill>
                <a:schemeClr val="tx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593430"/>
            <a:ext cx="3778520" cy="377852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139952" y="1097486"/>
            <a:ext cx="1584176" cy="710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算盘</a:t>
            </a:r>
            <a:endParaRPr lang="zh-CN" alt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363429" y="1648420"/>
            <a:ext cx="68089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5400" b="1">
                <a:ln w="38100">
                  <a:solidFill>
                    <a:prstClr val="white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灿若繁星的科技巨人</a:t>
            </a:r>
            <a:endParaRPr lang="zh-CN" altLang="en-US" sz="1000">
              <a:ln w="38100">
                <a:solidFill>
                  <a:prstClr val="white"/>
                </a:solidFill>
              </a:ln>
              <a:solidFill>
                <a:schemeClr val="accent5">
                  <a:lumMod val="75000"/>
                </a:schemeClr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1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/>
          <p:cNvSpPr/>
          <p:nvPr/>
        </p:nvSpPr>
        <p:spPr>
          <a:xfrm>
            <a:off x="971600" y="411510"/>
            <a:ext cx="7416824" cy="4176464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813293" y="3008918"/>
            <a:ext cx="4597534" cy="6401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3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algn="l"/>
            <a:r>
              <a:rPr lang="zh-CN" altLang="zh-CN"/>
              <a:t>东汉</a:t>
            </a:r>
            <a:r>
              <a:rPr lang="en-US" altLang="zh-CN">
                <a:latin typeface="方正卡通简体"/>
              </a:rPr>
              <a:t>——</a:t>
            </a:r>
            <a:r>
              <a:rPr lang="zh-CN" altLang="en-US"/>
              <a:t>科学家</a:t>
            </a:r>
            <a:r>
              <a:rPr lang="zh-CN" altLang="zh-CN">
                <a:solidFill>
                  <a:srgbClr val="FFFF00"/>
                </a:solidFill>
              </a:rPr>
              <a:t>张衡</a:t>
            </a:r>
            <a:endParaRPr lang="zh-CN" altLang="zh-CN">
              <a:solidFill>
                <a:srgbClr val="FFFF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91680" y="3779669"/>
            <a:ext cx="6840760" cy="6401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3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algn="l"/>
            <a:r>
              <a:rPr lang="zh-CN" altLang="en-US"/>
              <a:t>世界上最早的地震仪器</a:t>
            </a:r>
            <a:r>
              <a:rPr lang="en-US" altLang="zh-CN">
                <a:latin typeface="方正卡通简体"/>
              </a:rPr>
              <a:t>——</a:t>
            </a:r>
            <a:r>
              <a:rPr lang="zh-CN" altLang="en-US">
                <a:solidFill>
                  <a:srgbClr val="FFFF00"/>
                </a:solidFill>
              </a:rPr>
              <a:t>地动仪</a:t>
            </a:r>
            <a:endParaRPr lang="zh-CN" altLang="en-US">
              <a:solidFill>
                <a:srgbClr val="FFFF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2480802" y="497362"/>
            <a:ext cx="1769551" cy="2511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93648" y="690256"/>
            <a:ext cx="2053850" cy="21254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1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/>
        </p:nvSpPr>
        <p:spPr>
          <a:xfrm>
            <a:off x="971600" y="411510"/>
            <a:ext cx="7704856" cy="4176464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9712" y="942615"/>
            <a:ext cx="1925955" cy="2651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622" y="917091"/>
            <a:ext cx="2534854" cy="2649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/>
          <p:cNvSpPr txBox="1"/>
          <p:nvPr/>
        </p:nvSpPr>
        <p:spPr>
          <a:xfrm>
            <a:off x="2349511" y="3791527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latin typeface="站酷快乐体2016修订版" panose="02010600030101010101" pitchFamily="2" charset="-122"/>
                <a:ea typeface="站酷快乐体2016修订版" panose="02010600030101010101" pitchFamily="2" charset="-122"/>
                <a:cs typeface="Times New Roman" panose="02020603050405020304" pitchFamily="18" charset="0"/>
              </a:rPr>
              <a:t>祖冲之</a:t>
            </a:r>
            <a:endParaRPr lang="zh-CN" altLang="en-US" sz="2800">
              <a:latin typeface="站酷快乐体2016修订版" panose="02010600030101010101" pitchFamily="2" charset="-122"/>
              <a:ea typeface="站酷快乐体2016修订版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28209" y="3752092"/>
            <a:ext cx="4994734" cy="562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latin typeface="站酷快乐体2016修订版" panose="02010600030101010101" pitchFamily="2" charset="-122"/>
                <a:ea typeface="站酷快乐体2016修订版" panose="02010600030101010101" pitchFamily="2" charset="-122"/>
                <a:cs typeface="Times New Roman" panose="02020603050405020304" pitchFamily="18" charset="0"/>
              </a:rPr>
              <a:t>把圆周率精确到小数点后第七位</a:t>
            </a:r>
            <a:endParaRPr lang="zh-CN" altLang="en-US" sz="2400">
              <a:latin typeface="站酷快乐体2016修订版" panose="02010600030101010101" pitchFamily="2" charset="-122"/>
              <a:ea typeface="站酷快乐体2016修订版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/>
          <p:cNvSpPr/>
          <p:nvPr/>
        </p:nvSpPr>
        <p:spPr>
          <a:xfrm>
            <a:off x="971600" y="411510"/>
            <a:ext cx="7704856" cy="4176464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b="3594"/>
          <a:stretch>
            <a:fillRect/>
          </a:stretch>
        </p:blipFill>
        <p:spPr>
          <a:xfrm>
            <a:off x="2051720" y="822164"/>
            <a:ext cx="1831340" cy="2384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288" y="681464"/>
            <a:ext cx="1869793" cy="2639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2347143" y="3569659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>
                <a:latin typeface="站酷快乐体2016修订版" panose="02010600030101010101" pitchFamily="2" charset="-122"/>
                <a:ea typeface="站酷快乐体2016修订版" panose="02010600030101010101" pitchFamily="2" charset="-122"/>
                <a:cs typeface="Times New Roman" panose="02020603050405020304" pitchFamily="18" charset="0"/>
              </a:rPr>
              <a:t>李时珍</a:t>
            </a:r>
            <a:endParaRPr lang="en-US" altLang="zh-CN" sz="3200">
              <a:latin typeface="站酷快乐体2016修订版" panose="02010600030101010101" pitchFamily="2" charset="-122"/>
              <a:ea typeface="站酷快乐体2016修订版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04653" y="3505893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站酷快乐体2016修订版" panose="02010600030101010101" pitchFamily="2" charset="-122"/>
                <a:cs typeface="Times New Roman" panose="02020603050405020304" pitchFamily="18" charset="0"/>
                <a:sym typeface="+mn-ea"/>
              </a:rPr>
              <a:t>费时</a:t>
            </a:r>
            <a:r>
              <a:rPr lang="en-US" altLang="zh-CN" sz="240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站酷快乐体2016修订版" panose="02010600030101010101" pitchFamily="2" charset="-122"/>
                <a:cs typeface="Times New Roman" panose="02020603050405020304" pitchFamily="18" charset="0"/>
                <a:sym typeface="+mn-ea"/>
              </a:rPr>
              <a:t>27</a:t>
            </a: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站酷快乐体2016修订版" panose="02010600030101010101" pitchFamily="2" charset="-122"/>
                <a:cs typeface="Times New Roman" panose="02020603050405020304" pitchFamily="18" charset="0"/>
                <a:sym typeface="+mn-ea"/>
              </a:rPr>
              <a:t>年，编写成了总结药物学知识和经验的巨著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站酷快乐体2016修订版" panose="02010600030101010101" pitchFamily="2" charset="-122"/>
                <a:cs typeface="Times New Roman" panose="02020603050405020304" pitchFamily="18" charset="0"/>
                <a:sym typeface="+mn-ea"/>
              </a:rPr>
              <a:t>《本草纲目》</a:t>
            </a:r>
            <a:endParaRPr lang="en-US" altLang="zh-CN" sz="2400">
              <a:solidFill>
                <a:srgbClr val="C00000"/>
              </a:solidFill>
              <a:latin typeface="Times New Roman" panose="02020603050405020304" pitchFamily="18" charset="0"/>
              <a:ea typeface="站酷快乐体2016修订版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65507"/>
            <a:ext cx="9424982" cy="530155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796392"/>
            <a:ext cx="2235899" cy="28928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本框 3"/>
          <p:cNvSpPr txBox="1"/>
          <p:nvPr/>
        </p:nvSpPr>
        <p:spPr>
          <a:xfrm>
            <a:off x="2212834" y="3689230"/>
            <a:ext cx="1498501" cy="6401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r>
              <a:rPr lang="zh-CN" altLang="en-US"/>
              <a:t>毕昇</a:t>
            </a: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4860032" y="1298676"/>
            <a:ext cx="3456383" cy="21244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r>
              <a:rPr lang="zh-CN" altLang="en-US" sz="2800">
                <a:sym typeface="+mn-ea"/>
              </a:rPr>
              <a:t>他发明的</a:t>
            </a:r>
            <a:r>
              <a:rPr lang="zh-CN" altLang="en-US" sz="2800">
                <a:solidFill>
                  <a:srgbClr val="FFFF00"/>
                </a:solidFill>
                <a:sym typeface="+mn-ea"/>
              </a:rPr>
              <a:t>活字印刷术</a:t>
            </a:r>
            <a:endParaRPr lang="en-US" altLang="zh-CN" sz="2800">
              <a:solidFill>
                <a:srgbClr val="FFFF00"/>
              </a:solidFill>
              <a:sym typeface="+mn-ea"/>
            </a:endParaRPr>
          </a:p>
          <a:p>
            <a:r>
              <a:rPr lang="zh-CN" altLang="en-US" sz="2800">
                <a:sym typeface="+mn-ea"/>
              </a:rPr>
              <a:t>比德国人古腾堡发明金属活字印刷早四百多年。</a:t>
            </a:r>
            <a:endParaRPr lang="en-US" altLang="zh-CN" sz="2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363429" y="1648420"/>
            <a:ext cx="68089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5400" b="1">
                <a:ln w="38100">
                  <a:solidFill>
                    <a:prstClr val="white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独具特色的古代科学</a:t>
            </a:r>
            <a:endParaRPr lang="zh-CN" altLang="en-US" sz="1000">
              <a:ln w="38100">
                <a:solidFill>
                  <a:prstClr val="white"/>
                </a:solidFill>
              </a:ln>
              <a:solidFill>
                <a:schemeClr val="accent5">
                  <a:lumMod val="75000"/>
                </a:schemeClr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65507"/>
            <a:ext cx="9424982" cy="530155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059582"/>
            <a:ext cx="3338110" cy="22236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3"/>
          <p:cNvSpPr/>
          <p:nvPr/>
        </p:nvSpPr>
        <p:spPr>
          <a:xfrm>
            <a:off x="1860761" y="3435846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中医药学</a:t>
            </a:r>
            <a:endParaRPr lang="zh-CN" altLang="en-US" sz="2400"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220072" y="1496854"/>
            <a:ext cx="25922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世界医学宝库中的瑰宝</a:t>
            </a:r>
            <a:endParaRPr lang="zh-CN" altLang="en-US" sz="40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591800" y="124460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标注 3"/>
          <p:cNvSpPr/>
          <p:nvPr/>
        </p:nvSpPr>
        <p:spPr>
          <a:xfrm>
            <a:off x="3635896" y="339502"/>
            <a:ext cx="2736304" cy="864096"/>
          </a:xfrm>
          <a:prstGeom prst="wedgeRoundRectCallout">
            <a:avLst>
              <a:gd name="adj1" fmla="val -37457"/>
              <a:gd name="adj2" fmla="val 64614"/>
              <a:gd name="adj3" fmla="val 16667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altLang="zh-CN" sz="2400" err="1">
                <a:solidFill>
                  <a:schemeClr val="tx1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中国历史上有很多著名医学家</a:t>
            </a:r>
            <a:r>
              <a:rPr lang="zh-CN" altLang="en-US" sz="2400">
                <a:solidFill>
                  <a:schemeClr val="tx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。</a:t>
            </a:r>
            <a:endParaRPr lang="zh-CN" altLang="en-US" sz="2400">
              <a:solidFill>
                <a:schemeClr val="tx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3" name="圆角矩形标注 6"/>
          <p:cNvSpPr/>
          <p:nvPr/>
        </p:nvSpPr>
        <p:spPr>
          <a:xfrm flipH="1">
            <a:off x="3635896" y="2139702"/>
            <a:ext cx="2664296" cy="864096"/>
          </a:xfrm>
          <a:prstGeom prst="wedgeRoundRectCallout">
            <a:avLst>
              <a:gd name="adj1" fmla="val -61663"/>
              <a:gd name="adj2" fmla="val -53283"/>
              <a:gd name="adj3" fmla="val 16667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altLang="zh-CN" sz="2400" err="1">
                <a:solidFill>
                  <a:schemeClr val="tx1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如</a:t>
            </a:r>
            <a:r>
              <a:rPr lang="en-US" altLang="zh-CN" sz="2400" err="1">
                <a:solidFill>
                  <a:srgbClr val="C0000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扁鹊，张仲景，华佗，孙思邈</a:t>
            </a:r>
            <a:r>
              <a:rPr lang="en-US" altLang="zh-CN" sz="2400" err="1">
                <a:solidFill>
                  <a:schemeClr val="tx1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等</a:t>
            </a:r>
            <a:r>
              <a:rPr lang="zh-CN" altLang="en-US" sz="2400">
                <a:solidFill>
                  <a:schemeClr val="tx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。</a:t>
            </a:r>
            <a:endParaRPr lang="zh-CN" altLang="en-US" sz="2400">
              <a:solidFill>
                <a:schemeClr val="tx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ags/tag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2EwZDU2NmIzNDJmNWNhOGYyZmQzN2JlZTAwNDIwMzYifQ=="/>
  <p:tag name="KSO_WPP_MARK_KEY" val="f89f0bc7-0b2b-4b53-9b56-74aa71ada669"/>
  <p:tag name="commondata" val="eyJoZGlkIjoiNjkxY2NiYWMyMTM0NjViZTAyOGE3ZGIwMmM1M2ZlZjU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481</Words>
  <Application>WPS 演示</Application>
  <PresentationFormat>On-screen Show (16:9)</PresentationFormat>
  <Paragraphs>72</Paragraphs>
  <Slides>15</Slides>
  <Notes>32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9" baseType="lpstr">
      <vt:lpstr>Arial</vt:lpstr>
      <vt:lpstr>宋体</vt:lpstr>
      <vt:lpstr>Wingdings</vt:lpstr>
      <vt:lpstr>方正卡通简体</vt:lpstr>
      <vt:lpstr>站酷快乐体2016修订版</vt:lpstr>
      <vt:lpstr>思源黑体 CN Heavy</vt:lpstr>
      <vt:lpstr>黑体</vt:lpstr>
      <vt:lpstr>方正卡通简体</vt:lpstr>
      <vt:lpstr>Segoe Print</vt:lpstr>
      <vt:lpstr>Times New Roman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Administrator</cp:lastModifiedBy>
  <cp:revision>3</cp:revision>
  <cp:lastPrinted>2023-08-18T09:59:00Z</cp:lastPrinted>
  <dcterms:created xsi:type="dcterms:W3CDTF">2023-08-18T09:59:00Z</dcterms:created>
  <dcterms:modified xsi:type="dcterms:W3CDTF">2024-11-06T00:53:04Z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40199E603C884E70853DFBF352DFEB20_12</vt:lpwstr>
  </property>
  <property fmtid="{D5CDD505-2E9C-101B-9397-08002B2CF9AE}" pid="7" name="KSOProductBuildVer">
    <vt:lpwstr>2052-12.1.0.18608</vt:lpwstr>
  </property>
</Properties>
</file>