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84" r:id="rId2"/>
    <p:sldId id="320" r:id="rId3"/>
    <p:sldId id="278" r:id="rId4"/>
    <p:sldId id="257" r:id="rId5"/>
    <p:sldId id="298" r:id="rId6"/>
    <p:sldId id="262" r:id="rId7"/>
    <p:sldId id="294" r:id="rId8"/>
    <p:sldId id="299" r:id="rId9"/>
    <p:sldId id="300" r:id="rId10"/>
    <p:sldId id="302" r:id="rId11"/>
    <p:sldId id="301" r:id="rId12"/>
    <p:sldId id="303" r:id="rId13"/>
    <p:sldId id="280" r:id="rId14"/>
    <p:sldId id="282" r:id="rId15"/>
    <p:sldId id="304" r:id="rId16"/>
    <p:sldId id="296" r:id="rId17"/>
    <p:sldId id="321" r:id="rId18"/>
    <p:sldId id="315" r:id="rId19"/>
    <p:sldId id="288" r:id="rId20"/>
    <p:sldId id="264" r:id="rId21"/>
    <p:sldId id="310" r:id="rId22"/>
    <p:sldId id="309" r:id="rId23"/>
    <p:sldId id="317" r:id="rId24"/>
    <p:sldId id="312" r:id="rId25"/>
    <p:sldId id="319" r:id="rId26"/>
    <p:sldId id="297" r:id="rId27"/>
    <p:sldId id="289" r:id="rId28"/>
    <p:sldId id="323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8000"/>
    <a:srgbClr val="CCFF99"/>
    <a:srgbClr val="FF5050"/>
    <a:srgbClr val="CCFFFF"/>
    <a:srgbClr val="FF6600"/>
    <a:srgbClr val="66CCFF"/>
    <a:srgbClr val="FF9933"/>
    <a:srgbClr val="CCFFCC"/>
    <a:srgbClr val="333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039" autoAdjust="0"/>
    <p:restoredTop sz="94660"/>
  </p:normalViewPr>
  <p:slideViewPr>
    <p:cSldViewPr>
      <p:cViewPr varScale="1">
        <p:scale>
          <a:sx n="84" d="100"/>
          <a:sy n="84" d="100"/>
        </p:scale>
        <p:origin x="-2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05473-C681-4B7A-AF78-EE2058589530}" type="datetimeFigureOut">
              <a:rPr lang="zh-CN" altLang="en-US" smtClean="0"/>
              <a:t>2020/10/15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5A84E-A676-448A-9FAB-55948B7FDF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BFA00-03C7-48A2-A9C0-47731C318356}" type="datetimeFigureOut">
              <a:rPr lang="zh-CN" altLang="en-US" smtClean="0"/>
              <a:pPr/>
              <a:t>2020/10/15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3FF75-8135-40F2-AF2D-AC2CCBFB0F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3FF75-8135-40F2-AF2D-AC2CCBFB0FC9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3FF75-8135-40F2-AF2D-AC2CCBFB0FC9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3C30-9E96-4118-BD37-A1F338BB4C1B}" type="datetimeFigureOut">
              <a:rPr lang="zh-CN" altLang="en-US" smtClean="0"/>
              <a:pPr/>
              <a:t>2020/10/15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4855-3C55-4626-8B59-2312E44E3A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3C30-9E96-4118-BD37-A1F338BB4C1B}" type="datetimeFigureOut">
              <a:rPr lang="zh-CN" altLang="en-US" smtClean="0"/>
              <a:pPr/>
              <a:t>2020/10/15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4855-3C55-4626-8B59-2312E44E3A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3C30-9E96-4118-BD37-A1F338BB4C1B}" type="datetimeFigureOut">
              <a:rPr lang="zh-CN" altLang="en-US" smtClean="0"/>
              <a:pPr/>
              <a:t>2020/10/15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4855-3C55-4626-8B59-2312E44E3A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3C30-9E96-4118-BD37-A1F338BB4C1B}" type="datetimeFigureOut">
              <a:rPr lang="zh-CN" altLang="en-US" smtClean="0"/>
              <a:pPr/>
              <a:t>2020/10/15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4855-3C55-4626-8B59-2312E44E3A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3C30-9E96-4118-BD37-A1F338BB4C1B}" type="datetimeFigureOut">
              <a:rPr lang="zh-CN" altLang="en-US" smtClean="0"/>
              <a:pPr/>
              <a:t>2020/10/15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4855-3C55-4626-8B59-2312E44E3A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3C30-9E96-4118-BD37-A1F338BB4C1B}" type="datetimeFigureOut">
              <a:rPr lang="zh-CN" altLang="en-US" smtClean="0"/>
              <a:pPr/>
              <a:t>2020/10/15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4855-3C55-4626-8B59-2312E44E3A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3C30-9E96-4118-BD37-A1F338BB4C1B}" type="datetimeFigureOut">
              <a:rPr lang="zh-CN" altLang="en-US" smtClean="0"/>
              <a:pPr/>
              <a:t>2020/10/15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4855-3C55-4626-8B59-2312E44E3A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3C30-9E96-4118-BD37-A1F338BB4C1B}" type="datetimeFigureOut">
              <a:rPr lang="zh-CN" altLang="en-US" smtClean="0"/>
              <a:pPr/>
              <a:t>2020/10/15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4855-3C55-4626-8B59-2312E44E3A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3C30-9E96-4118-BD37-A1F338BB4C1B}" type="datetimeFigureOut">
              <a:rPr lang="zh-CN" altLang="en-US" smtClean="0"/>
              <a:pPr/>
              <a:t>2020/10/15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4855-3C55-4626-8B59-2312E44E3A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3C30-9E96-4118-BD37-A1F338BB4C1B}" type="datetimeFigureOut">
              <a:rPr lang="zh-CN" altLang="en-US" smtClean="0"/>
              <a:pPr/>
              <a:t>2020/10/15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4855-3C55-4626-8B59-2312E44E3A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3C30-9E96-4118-BD37-A1F338BB4C1B}" type="datetimeFigureOut">
              <a:rPr lang="zh-CN" altLang="en-US" smtClean="0"/>
              <a:pPr/>
              <a:t>2020/10/15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4855-3C55-4626-8B59-2312E44E3A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03C30-9E96-4118-BD37-A1F338BB4C1B}" type="datetimeFigureOut">
              <a:rPr lang="zh-CN" altLang="en-US" smtClean="0"/>
              <a:pPr/>
              <a:t>2020/10/15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94855-3C55-4626-8B59-2312E44E3A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Project%201.My%20school%20life\15d2953a0b804a45a6c4473de6eefe6a.mp3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Project%201.My%20school%20life\&#27704;&#24658;.mp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Project%201.My%20school%20life\Candy_Wind%20-%20&#32321;&#21326;&#30340;&#39118;&#26223;.mp3" TargetMode="Externa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Project%201.My%20school%20life\Australian.mp4" TargetMode="Externa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U3Song1.swf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Project%201.My%20school%20life\Days%20of%20the%20Week%20Song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1"/>
          <p:cNvGrpSpPr/>
          <p:nvPr/>
        </p:nvGrpSpPr>
        <p:grpSpPr>
          <a:xfrm>
            <a:off x="611560" y="2492896"/>
            <a:ext cx="8208912" cy="3572530"/>
            <a:chOff x="611560" y="2492896"/>
            <a:chExt cx="8208912" cy="3572530"/>
          </a:xfrm>
        </p:grpSpPr>
        <p:sp>
          <p:nvSpPr>
            <p:cNvPr id="4" name="云形 3"/>
            <p:cNvSpPr/>
            <p:nvPr/>
          </p:nvSpPr>
          <p:spPr>
            <a:xfrm>
              <a:off x="755576" y="2492896"/>
              <a:ext cx="7920880" cy="3240360"/>
            </a:xfrm>
            <a:prstGeom prst="cloud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11560" y="3356992"/>
              <a:ext cx="8208912" cy="270843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7200" b="1" cap="none" spc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M</a:t>
              </a:r>
              <a:r>
                <a:rPr lang="en-US" altLang="zh-CN" sz="72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y school</a:t>
              </a:r>
              <a:r>
                <a:rPr lang="en-US" altLang="zh-CN" sz="7200" b="1" cap="none" spc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life</a:t>
              </a:r>
            </a:p>
            <a:p>
              <a:pPr algn="ctr"/>
              <a:r>
                <a:rPr lang="zh-CN" altLang="en-US" sz="44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我的校园生活</a:t>
              </a:r>
              <a:endParaRPr lang="en-US" altLang="zh-CN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  <a:p>
              <a:pPr algn="ctr"/>
              <a:endParaRPr lang="zh-CN" alt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47656" y="5518973"/>
            <a:ext cx="334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Arial" pitchFamily="34" charset="0"/>
                <a:cs typeface="Arial" pitchFamily="34" charset="0"/>
              </a:rPr>
              <a:t>Li </a:t>
            </a:r>
            <a:r>
              <a:rPr lang="en-US" altLang="zh-CN" sz="3600" b="1" dirty="0" err="1" smtClean="0">
                <a:latin typeface="Arial" pitchFamily="34" charset="0"/>
                <a:cs typeface="Arial" pitchFamily="34" charset="0"/>
              </a:rPr>
              <a:t>Jingjing</a:t>
            </a:r>
            <a:endParaRPr lang="zh-CN" altLang="en-US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图片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 descr="http://youimg1.c-ctrip.com/target/tg/761/599/239/0f09eafda0394ff49eef06494a8d1a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7575241" cy="5616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588224" y="5445224"/>
            <a:ext cx="151216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Arial" pitchFamily="34" charset="0"/>
                <a:cs typeface="Arial" pitchFamily="34" charset="0"/>
              </a:rPr>
              <a:t> library</a:t>
            </a:r>
            <a:endParaRPr lang="zh-CN" altLang="en-US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图片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 descr="C:\Users\Administrator\Documents\Tencent Files\365594243\FileRecv\MobileFile\IMG_20200921_0804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052736"/>
            <a:ext cx="6768752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420888"/>
            <a:ext cx="4752528" cy="954107"/>
          </a:xfrm>
          <a:prstGeom prst="rect">
            <a:avLst/>
          </a:prstGeom>
          <a:solidFill>
            <a:srgbClr val="FFFF66"/>
          </a:solidFill>
          <a:ln w="31750" cmpd="dbl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Introduce your school    </a:t>
            </a:r>
          </a:p>
          <a:p>
            <a:r>
              <a:rPr lang="zh-CN" altLang="en-US" sz="2800" b="1" dirty="0" smtClean="0">
                <a:latin typeface="Arial" pitchFamily="34" charset="0"/>
                <a:cs typeface="Arial" pitchFamily="34" charset="0"/>
              </a:rPr>
              <a:t>向大家介绍你的校园</a:t>
            </a:r>
            <a:endParaRPr lang="zh-CN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622372"/>
            <a:ext cx="6048672" cy="3046988"/>
          </a:xfrm>
          <a:prstGeom prst="rect">
            <a:avLst/>
          </a:prstGeom>
          <a:solidFill>
            <a:srgbClr val="FFFFCC"/>
          </a:solidFill>
          <a:ln w="31750" cap="rnd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Arial" pitchFamily="34" charset="0"/>
                <a:cs typeface="Arial" pitchFamily="34" charset="0"/>
              </a:rPr>
              <a:t>This is our school. It is ... </a:t>
            </a:r>
          </a:p>
          <a:p>
            <a:r>
              <a:rPr lang="en-US" altLang="zh-CN" sz="3200" dirty="0" smtClean="0">
                <a:latin typeface="Arial" pitchFamily="34" charset="0"/>
                <a:cs typeface="Arial" pitchFamily="34" charset="0"/>
              </a:rPr>
              <a:t>This is our … </a:t>
            </a:r>
          </a:p>
          <a:p>
            <a:r>
              <a:rPr lang="en-US" altLang="zh-CN" sz="3200" dirty="0" smtClean="0">
                <a:latin typeface="Arial" pitchFamily="34" charset="0"/>
                <a:cs typeface="Arial" pitchFamily="34" charset="0"/>
              </a:rPr>
              <a:t>You can see... You can…                 </a:t>
            </a:r>
          </a:p>
          <a:p>
            <a:r>
              <a:rPr lang="en-US" altLang="zh-CN" sz="3200" dirty="0" smtClean="0">
                <a:latin typeface="Arial" pitchFamily="34" charset="0"/>
                <a:cs typeface="Arial" pitchFamily="34" charset="0"/>
              </a:rPr>
              <a:t>You can see …at my school. </a:t>
            </a:r>
          </a:p>
          <a:p>
            <a:r>
              <a:rPr lang="en-US" altLang="zh-CN" sz="3200" dirty="0" smtClean="0">
                <a:latin typeface="Arial" pitchFamily="34" charset="0"/>
                <a:cs typeface="Arial" pitchFamily="34" charset="0"/>
              </a:rPr>
              <a:t>I love my school.</a:t>
            </a:r>
          </a:p>
          <a:p>
            <a:endParaRPr lang="zh-CN" altLang="en-US" sz="3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0" y="260648"/>
            <a:ext cx="2627784" cy="1944216"/>
            <a:chOff x="0" y="1196752"/>
            <a:chExt cx="2771800" cy="1944216"/>
          </a:xfrm>
        </p:grpSpPr>
        <p:sp>
          <p:nvSpPr>
            <p:cNvPr id="11" name="矩形 10"/>
            <p:cNvSpPr/>
            <p:nvPr/>
          </p:nvSpPr>
          <p:spPr>
            <a:xfrm>
              <a:off x="0" y="1196752"/>
              <a:ext cx="2771800" cy="194421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 descr="C:\Users\Administrator\Documents\Tencent Files\365594243\FileRecv\MobileFile\IMG_20200921_080305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504" y="1268760"/>
              <a:ext cx="2592288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组合 15"/>
          <p:cNvGrpSpPr/>
          <p:nvPr/>
        </p:nvGrpSpPr>
        <p:grpSpPr>
          <a:xfrm>
            <a:off x="2699792" y="260648"/>
            <a:ext cx="2018625" cy="1944216"/>
            <a:chOff x="3995936" y="3429000"/>
            <a:chExt cx="2232248" cy="1944216"/>
          </a:xfrm>
        </p:grpSpPr>
        <p:sp>
          <p:nvSpPr>
            <p:cNvPr id="14" name="矩形 13"/>
            <p:cNvSpPr/>
            <p:nvPr/>
          </p:nvSpPr>
          <p:spPr>
            <a:xfrm>
              <a:off x="3995936" y="3429000"/>
              <a:ext cx="2232248" cy="194421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Picture 4" descr="http://youimg1.c-ctrip.com/target/tg/761/599/239/0f09eafda0394ff49eef06494a8d1a3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4075564" y="3501008"/>
              <a:ext cx="2111496" cy="1800200"/>
            </a:xfrm>
            <a:prstGeom prst="rect">
              <a:avLst/>
            </a:prstGeom>
            <a:noFill/>
          </p:spPr>
        </p:pic>
      </p:grpSp>
      <p:grpSp>
        <p:nvGrpSpPr>
          <p:cNvPr id="20" name="组合 19"/>
          <p:cNvGrpSpPr/>
          <p:nvPr/>
        </p:nvGrpSpPr>
        <p:grpSpPr>
          <a:xfrm>
            <a:off x="4788024" y="260648"/>
            <a:ext cx="2160240" cy="1944216"/>
            <a:chOff x="5652120" y="3789040"/>
            <a:chExt cx="2232248" cy="1656184"/>
          </a:xfrm>
        </p:grpSpPr>
        <p:sp>
          <p:nvSpPr>
            <p:cNvPr id="18" name="矩形 17"/>
            <p:cNvSpPr/>
            <p:nvPr/>
          </p:nvSpPr>
          <p:spPr>
            <a:xfrm>
              <a:off x="5652120" y="3789040"/>
              <a:ext cx="2232248" cy="165618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24128" y="3864202"/>
              <a:ext cx="2091888" cy="1539334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</p:pic>
      </p:grpSp>
      <p:grpSp>
        <p:nvGrpSpPr>
          <p:cNvPr id="27" name="组合 26"/>
          <p:cNvGrpSpPr/>
          <p:nvPr/>
        </p:nvGrpSpPr>
        <p:grpSpPr>
          <a:xfrm>
            <a:off x="6804248" y="2708920"/>
            <a:ext cx="2304256" cy="1800200"/>
            <a:chOff x="6300192" y="2996952"/>
            <a:chExt cx="2016224" cy="1656184"/>
          </a:xfrm>
        </p:grpSpPr>
        <p:sp>
          <p:nvSpPr>
            <p:cNvPr id="25" name="矩形 24"/>
            <p:cNvSpPr/>
            <p:nvPr/>
          </p:nvSpPr>
          <p:spPr>
            <a:xfrm>
              <a:off x="6300192" y="2996952"/>
              <a:ext cx="2016224" cy="165618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 descr="C:\Users\Administrator\Documents\Tencent Files\365594243\FileRecv\MobileFile\IMG_20200921_080448.jp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63199" y="3068960"/>
              <a:ext cx="1872208" cy="151216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</p:pic>
      </p:grpSp>
      <p:grpSp>
        <p:nvGrpSpPr>
          <p:cNvPr id="37" name="组合 36"/>
          <p:cNvGrpSpPr/>
          <p:nvPr/>
        </p:nvGrpSpPr>
        <p:grpSpPr>
          <a:xfrm>
            <a:off x="6948264" y="4581128"/>
            <a:ext cx="2016224" cy="2160240"/>
            <a:chOff x="7236296" y="4437112"/>
            <a:chExt cx="1656184" cy="2160240"/>
          </a:xfrm>
        </p:grpSpPr>
        <p:sp>
          <p:nvSpPr>
            <p:cNvPr id="35" name="矩形 34"/>
            <p:cNvSpPr/>
            <p:nvPr/>
          </p:nvSpPr>
          <p:spPr>
            <a:xfrm rot="5400000">
              <a:off x="6984268" y="4689140"/>
              <a:ext cx="2160240" cy="165618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2" name="内容占位符 3" descr="C:\Users\Administrator\Documents\Tencent Files\365594243\FileRecv\MobileFile\IMG_20200921_080545.jpg"/>
            <p:cNvPicPr>
              <a:picLocks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08304" y="4509120"/>
              <a:ext cx="1512168" cy="2016224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</p:pic>
      </p:grpSp>
      <p:grpSp>
        <p:nvGrpSpPr>
          <p:cNvPr id="24" name="组合 23"/>
          <p:cNvGrpSpPr/>
          <p:nvPr/>
        </p:nvGrpSpPr>
        <p:grpSpPr>
          <a:xfrm>
            <a:off x="7020272" y="260648"/>
            <a:ext cx="1979712" cy="2016224"/>
            <a:chOff x="4860032" y="1916832"/>
            <a:chExt cx="1728192" cy="1512168"/>
          </a:xfrm>
        </p:grpSpPr>
        <p:sp>
          <p:nvSpPr>
            <p:cNvPr id="23" name="矩形 22"/>
            <p:cNvSpPr/>
            <p:nvPr/>
          </p:nvSpPr>
          <p:spPr>
            <a:xfrm>
              <a:off x="4860032" y="1916832"/>
              <a:ext cx="1728192" cy="151216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Picture 2" descr="https://img007.hc360.cn/k3/M04/0A/47/ykQFEB4C54983F9ECBEC0F8EC9282500F7D.jpg"/>
            <p:cNvPicPr>
              <a:picLocks noChangeAspect="1" noChangeArrowheads="1"/>
            </p:cNvPicPr>
            <p:nvPr/>
          </p:nvPicPr>
          <p:blipFill>
            <a:blip r:embed="rId7" cstate="print"/>
            <a:srcRect l="11999" t="9639" r="8090" b="6827"/>
            <a:stretch>
              <a:fillRect/>
            </a:stretch>
          </p:blipFill>
          <p:spPr bwMode="auto">
            <a:xfrm>
              <a:off x="4860032" y="1988840"/>
              <a:ext cx="1656184" cy="141135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bpic.588ku.com/element_origin_min_pic/16/09/07/0957cf6cdf6305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704" t="50704" r="5556" b="17814"/>
          <a:stretch>
            <a:fillRect/>
          </a:stretch>
        </p:blipFill>
        <p:spPr bwMode="auto">
          <a:xfrm>
            <a:off x="539553" y="5661248"/>
            <a:ext cx="3456383" cy="895343"/>
          </a:xfrm>
          <a:prstGeom prst="rect">
            <a:avLst/>
          </a:prstGeom>
          <a:noFill/>
        </p:spPr>
      </p:pic>
      <p:pic>
        <p:nvPicPr>
          <p:cNvPr id="11" name="Picture 4" descr="http://bpic.588ku.com/element_origin_min_pic/16/09/07/0957cf6cdf6305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704" t="17371" r="6469" b="47444"/>
          <a:stretch>
            <a:fillRect/>
          </a:stretch>
        </p:blipFill>
        <p:spPr bwMode="auto">
          <a:xfrm>
            <a:off x="4860032" y="5661248"/>
            <a:ext cx="3312369" cy="920459"/>
          </a:xfrm>
          <a:prstGeom prst="rect">
            <a:avLst/>
          </a:prstGeom>
          <a:noFill/>
        </p:spPr>
      </p:pic>
      <p:grpSp>
        <p:nvGrpSpPr>
          <p:cNvPr id="21" name="组合 20"/>
          <p:cNvGrpSpPr/>
          <p:nvPr/>
        </p:nvGrpSpPr>
        <p:grpSpPr>
          <a:xfrm>
            <a:off x="755576" y="144016"/>
            <a:ext cx="3600400" cy="1844824"/>
            <a:chOff x="2966107" y="1018817"/>
            <a:chExt cx="5343451" cy="2992332"/>
          </a:xfrm>
        </p:grpSpPr>
        <p:sp>
          <p:nvSpPr>
            <p:cNvPr id="22" name="爆炸形 1 21"/>
            <p:cNvSpPr/>
            <p:nvPr/>
          </p:nvSpPr>
          <p:spPr>
            <a:xfrm>
              <a:off x="2966107" y="1018817"/>
              <a:ext cx="5343451" cy="2992332"/>
            </a:xfrm>
            <a:prstGeom prst="irregularSeal1">
              <a:avLst/>
            </a:prstGeom>
            <a:solidFill>
              <a:srgbClr val="FFCC66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62273" y="2129475"/>
              <a:ext cx="2525995" cy="848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0066FF"/>
                  </a:solidFill>
                  <a:latin typeface="Arial" pitchFamily="34" charset="0"/>
                  <a:cs typeface="Arial" pitchFamily="34" charset="0"/>
                </a:rPr>
                <a:t>Subjects</a:t>
              </a:r>
              <a:endParaRPr lang="zh-CN" altLang="en-US" sz="28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83568" y="2178730"/>
            <a:ext cx="8136904" cy="1754326"/>
          </a:xfrm>
          <a:prstGeom prst="rect">
            <a:avLst/>
          </a:prstGeom>
          <a:solidFill>
            <a:srgbClr val="66CCFF"/>
          </a:solidFill>
          <a:ln w="254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Arial" pitchFamily="34" charset="0"/>
                <a:cs typeface="Arial" pitchFamily="34" charset="0"/>
              </a:rPr>
              <a:t>What 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subjects</a:t>
            </a:r>
            <a:r>
              <a:rPr lang="en-US" altLang="zh-CN" sz="3600" b="1" dirty="0" smtClean="0">
                <a:latin typeface="Arial" pitchFamily="34" charset="0"/>
                <a:cs typeface="Arial" pitchFamily="34" charset="0"/>
              </a:rPr>
              <a:t> do you know ?</a:t>
            </a:r>
          </a:p>
          <a:p>
            <a:endParaRPr lang="en-US" altLang="zh-CN" sz="3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zh-CN" sz="3600" b="1" dirty="0" smtClean="0">
                <a:latin typeface="Arial" pitchFamily="34" charset="0"/>
                <a:cs typeface="Arial" pitchFamily="34" charset="0"/>
              </a:rPr>
              <a:t>I know ...</a:t>
            </a:r>
            <a:r>
              <a:rPr lang="en-US" altLang="zh-CN" sz="3600" b="1" u="sng" dirty="0" smtClean="0">
                <a:latin typeface="Arial" pitchFamily="34" charset="0"/>
                <a:cs typeface="Arial" pitchFamily="34" charset="0"/>
              </a:rPr>
              <a:t>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2200796"/>
            <a:ext cx="8136904" cy="2308324"/>
          </a:xfrm>
          <a:prstGeom prst="rect">
            <a:avLst/>
          </a:prstGeom>
          <a:solidFill>
            <a:srgbClr val="66CCFF"/>
          </a:solidFill>
          <a:ln w="254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Arial" pitchFamily="34" charset="0"/>
                <a:cs typeface="Arial" pitchFamily="34" charset="0"/>
              </a:rPr>
              <a:t>What subjects do you 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like</a:t>
            </a:r>
            <a:r>
              <a:rPr lang="en-US" altLang="zh-CN" sz="3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endParaRPr lang="en-US" altLang="zh-CN" sz="3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zh-CN" sz="3600" b="1" dirty="0" smtClean="0">
                <a:latin typeface="Arial" pitchFamily="34" charset="0"/>
                <a:cs typeface="Arial" pitchFamily="34" charset="0"/>
              </a:rPr>
              <a:t>I like…It’s…</a:t>
            </a:r>
          </a:p>
          <a:p>
            <a:endParaRPr lang="zh-CN" altLang="en-US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764704"/>
            <a:ext cx="4464496" cy="646331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Arial" pitchFamily="34" charset="0"/>
                <a:cs typeface="Arial" pitchFamily="34" charset="0"/>
              </a:rPr>
              <a:t>My school subjects</a:t>
            </a:r>
          </a:p>
        </p:txBody>
      </p:sp>
      <p:sp>
        <p:nvSpPr>
          <p:cNvPr id="3" name="矩形 2"/>
          <p:cNvSpPr/>
          <p:nvPr/>
        </p:nvSpPr>
        <p:spPr>
          <a:xfrm>
            <a:off x="827584" y="2916233"/>
            <a:ext cx="183095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latin typeface="Arial" pitchFamily="34" charset="0"/>
                <a:cs typeface="Arial" pitchFamily="34" charset="0"/>
              </a:rPr>
              <a:t>Chinese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131840" y="2916233"/>
            <a:ext cx="142058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3200" b="1" dirty="0" err="1" smtClean="0">
                <a:latin typeface="Arial" pitchFamily="34" charset="0"/>
                <a:cs typeface="Arial" pitchFamily="34" charset="0"/>
              </a:rPr>
              <a:t>Maths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087111" y="2907522"/>
            <a:ext cx="171713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latin typeface="Arial" pitchFamily="34" charset="0"/>
                <a:cs typeface="Arial" pitchFamily="34" charset="0"/>
              </a:rPr>
              <a:t>English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439507" y="2907522"/>
            <a:ext cx="73289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latin typeface="Arial" pitchFamily="34" charset="0"/>
                <a:cs typeface="Arial" pitchFamily="34" charset="0"/>
              </a:rPr>
              <a:t>PE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27584" y="3852337"/>
            <a:ext cx="178606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latin typeface="Arial" pitchFamily="34" charset="0"/>
                <a:cs typeface="Arial" pitchFamily="34" charset="0"/>
              </a:rPr>
              <a:t>Science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275856" y="3924345"/>
            <a:ext cx="83067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latin typeface="Arial" pitchFamily="34" charset="0"/>
                <a:cs typeface="Arial" pitchFamily="34" charset="0"/>
              </a:rPr>
              <a:t>Art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148064" y="3924345"/>
            <a:ext cx="139814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latin typeface="Arial" pitchFamily="34" charset="0"/>
                <a:cs typeface="Arial" pitchFamily="34" charset="0"/>
              </a:rPr>
              <a:t>Music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67544" y="2988241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71800" y="2969568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716016" y="2988241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020272" y="2988241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67544" y="3924345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843808" y="3996353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716016" y="4059650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7020272" y="3996353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7524328" y="4365104"/>
            <a:ext cx="79208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395536" y="5076473"/>
            <a:ext cx="724108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latin typeface="Arial" pitchFamily="34" charset="0"/>
                <a:cs typeface="Arial" pitchFamily="34" charset="0"/>
              </a:rPr>
              <a:t>I like              ,               and              …</a:t>
            </a:r>
          </a:p>
          <a:p>
            <a:r>
              <a:rPr lang="en-US" altLang="zh-CN" sz="3200" b="1" dirty="0" smtClean="0">
                <a:latin typeface="Arial" pitchFamily="34" charset="0"/>
                <a:cs typeface="Arial" pitchFamily="34" charset="0"/>
              </a:rPr>
              <a:t>It’s/ They’re _________.</a:t>
            </a:r>
          </a:p>
          <a:p>
            <a:r>
              <a:rPr lang="en-US" altLang="zh-CN" sz="32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cxnSp>
        <p:nvCxnSpPr>
          <p:cNvPr id="21" name="直接连接符 20"/>
          <p:cNvCxnSpPr/>
          <p:nvPr/>
        </p:nvCxnSpPr>
        <p:spPr>
          <a:xfrm>
            <a:off x="1475656" y="5445224"/>
            <a:ext cx="144016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3203848" y="5445224"/>
            <a:ext cx="144016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5580112" y="5445224"/>
            <a:ext cx="144016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23528" y="2492896"/>
            <a:ext cx="849694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644008" y="620688"/>
            <a:ext cx="4320480" cy="1508105"/>
          </a:xfrm>
          <a:prstGeom prst="rect">
            <a:avLst/>
          </a:prstGeom>
          <a:solidFill>
            <a:srgbClr val="FFFF66"/>
          </a:solidFill>
          <a:ln w="31750" cmpd="dbl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1.Tick and write</a:t>
            </a:r>
          </a:p>
          <a:p>
            <a:r>
              <a:rPr lang="zh-CN" altLang="en-US" sz="2000" b="1" dirty="0" smtClean="0">
                <a:latin typeface="+mn-ea"/>
              </a:rPr>
              <a:t>勾出你喜欢的课程，并补全句子</a:t>
            </a:r>
            <a:r>
              <a:rPr lang="zh-CN" altLang="en-US" sz="2400" dirty="0" smtClean="0">
                <a:latin typeface="+mn-ea"/>
              </a:rPr>
              <a:t>。</a:t>
            </a:r>
          </a:p>
          <a:p>
            <a:r>
              <a:rPr lang="en-US" altLang="zh-CN" sz="24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2.Talk in groups</a:t>
            </a:r>
          </a:p>
          <a:p>
            <a:r>
              <a:rPr lang="zh-CN" altLang="en-US" sz="2000" b="1" dirty="0" smtClean="0">
                <a:latin typeface="Arial" pitchFamily="34" charset="0"/>
                <a:cs typeface="Arial" pitchFamily="34" charset="0"/>
              </a:rPr>
              <a:t>小组讨论，说说你喜欢的课程。</a:t>
            </a:r>
            <a:endParaRPr lang="zh-CN" alt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15d2953a0b804a45a6c4473de6eefe6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88424" y="692696"/>
            <a:ext cx="440432" cy="440432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1475656" y="1484784"/>
            <a:ext cx="6120680" cy="3960440"/>
            <a:chOff x="2771800" y="809328"/>
            <a:chExt cx="6120680" cy="3960440"/>
          </a:xfrm>
        </p:grpSpPr>
        <p:sp>
          <p:nvSpPr>
            <p:cNvPr id="29" name="爆炸形 1 28"/>
            <p:cNvSpPr/>
            <p:nvPr/>
          </p:nvSpPr>
          <p:spPr>
            <a:xfrm>
              <a:off x="2771800" y="809328"/>
              <a:ext cx="6120680" cy="3960440"/>
            </a:xfrm>
            <a:prstGeom prst="irregularSeal1">
              <a:avLst/>
            </a:prstGeom>
            <a:solidFill>
              <a:srgbClr val="FFCC66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07904" y="2249488"/>
              <a:ext cx="43204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0066FF"/>
                  </a:solidFill>
                  <a:latin typeface="Arial" pitchFamily="34" charset="0"/>
                  <a:cs typeface="Arial" pitchFamily="34" charset="0"/>
                </a:rPr>
                <a:t>Study every subject well.</a:t>
              </a:r>
            </a:p>
            <a:p>
              <a:r>
                <a:rPr lang="zh-CN" altLang="en-US" sz="2800" b="1" dirty="0" smtClean="0">
                  <a:solidFill>
                    <a:srgbClr val="0066FF"/>
                  </a:solidFill>
                  <a:latin typeface="Arial" pitchFamily="34" charset="0"/>
                  <a:cs typeface="Arial" pitchFamily="34" charset="0"/>
                </a:rPr>
                <a:t>  认真学好每一门功课。</a:t>
              </a:r>
              <a:endParaRPr lang="zh-CN" altLang="en-US" sz="28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7390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pic53.nipic.com/file/20141119/6915722_111306265122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1985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云形 3"/>
          <p:cNvSpPr/>
          <p:nvPr/>
        </p:nvSpPr>
        <p:spPr>
          <a:xfrm>
            <a:off x="323528" y="1052736"/>
            <a:ext cx="8424936" cy="396044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1560" y="2348880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</a:t>
            </a:r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lessons 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you have </a:t>
            </a:r>
            <a:r>
              <a:rPr lang="en-US" altLang="zh-CN" sz="4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…?</a:t>
            </a:r>
          </a:p>
          <a:p>
            <a:pPr>
              <a:defRPr/>
            </a:pPr>
            <a:endParaRPr lang="en-US" altLang="zh-CN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altLang="zh-C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 have… </a:t>
            </a:r>
            <a:endParaRPr lang="zh-CN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23850" y="1839369"/>
          <a:ext cx="8496945" cy="461396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99389"/>
                <a:gridCol w="1699389"/>
                <a:gridCol w="1699389"/>
                <a:gridCol w="1699389"/>
                <a:gridCol w="1699389"/>
              </a:tblGrid>
              <a:tr h="511311"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Monday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Wednesday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Thursday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Friday</a:t>
                      </a:r>
                      <a:endParaRPr lang="zh-CN" altLang="en-US" sz="2400" b="1" dirty="0"/>
                    </a:p>
                  </a:txBody>
                  <a:tcPr/>
                </a:tc>
              </a:tr>
              <a:tr h="463777">
                <a:tc gridSpan="5"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3333FF"/>
                          </a:solidFill>
                        </a:rPr>
                        <a:t>Morning</a:t>
                      </a:r>
                      <a:endParaRPr lang="zh-CN" altLang="en-US" sz="2400" b="1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63777"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63777">
                <a:tc>
                  <a:txBody>
                    <a:bodyPr/>
                    <a:lstStyle/>
                    <a:p>
                      <a:endParaRPr lang="zh-CN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63777">
                <a:tc>
                  <a:txBody>
                    <a:bodyPr/>
                    <a:lstStyle/>
                    <a:p>
                      <a:endParaRPr lang="zh-CN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63777"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 </a:t>
                      </a:r>
                      <a:endParaRPr lang="zh-CN" altLang="en-US" sz="2400" b="1" dirty="0"/>
                    </a:p>
                  </a:txBody>
                  <a:tcPr/>
                </a:tc>
              </a:tr>
              <a:tr h="463777">
                <a:tc gridSpan="5"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3333FF"/>
                          </a:solidFill>
                        </a:rPr>
                        <a:t>Afternoon </a:t>
                      </a:r>
                      <a:endParaRPr lang="zh-CN" altLang="en-US" sz="2400" b="1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63777"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63777"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924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39752" y="548680"/>
            <a:ext cx="415556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1 </a:t>
            </a:r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timetable</a:t>
            </a:r>
            <a:endParaRPr lang="zh-CN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67744" y="2833772"/>
            <a:ext cx="1548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 err="1" smtClean="0">
                <a:latin typeface="Arial" pitchFamily="34" charset="0"/>
                <a:cs typeface="Arial" pitchFamily="34" charset="0"/>
              </a:rPr>
              <a:t>Maths</a:t>
            </a:r>
            <a:endParaRPr lang="zh-CN" alt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95736" y="3337828"/>
            <a:ext cx="1548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 smtClean="0">
                <a:latin typeface="Arial" pitchFamily="34" charset="0"/>
                <a:cs typeface="Arial" pitchFamily="34" charset="0"/>
              </a:rPr>
              <a:t>Chinese</a:t>
            </a:r>
            <a:endParaRPr lang="zh-CN" alt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95736" y="3841884"/>
            <a:ext cx="1548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 smtClean="0">
                <a:latin typeface="Arial" pitchFamily="34" charset="0"/>
                <a:cs typeface="Arial" pitchFamily="34" charset="0"/>
              </a:rPr>
              <a:t>Science</a:t>
            </a:r>
            <a:endParaRPr lang="zh-CN" alt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95736" y="4273932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Arial" pitchFamily="34" charset="0"/>
                <a:cs typeface="Arial" pitchFamily="34" charset="0"/>
              </a:rPr>
              <a:t>English</a:t>
            </a:r>
            <a:endParaRPr lang="zh-CN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04986" y="5589240"/>
            <a:ext cx="26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/>
              <a:t> </a:t>
            </a:r>
            <a:endParaRPr lang="zh-CN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81668" y="1815207"/>
            <a:ext cx="1642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Tuesday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27584" y="5517232"/>
            <a:ext cx="1368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/>
              <a:t>PE</a:t>
            </a:r>
            <a:endParaRPr lang="zh-CN" altLang="en-US" sz="2800" b="1" dirty="0"/>
          </a:p>
        </p:txBody>
      </p:sp>
      <p:sp>
        <p:nvSpPr>
          <p:cNvPr id="12" name="矩形 11"/>
          <p:cNvSpPr/>
          <p:nvPr/>
        </p:nvSpPr>
        <p:spPr>
          <a:xfrm>
            <a:off x="611560" y="5085184"/>
            <a:ext cx="1368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/>
              <a:t>Music</a:t>
            </a:r>
            <a:endParaRPr lang="zh-CN" altLang="en-US" sz="2800" b="1" dirty="0"/>
          </a:p>
        </p:txBody>
      </p:sp>
      <p:sp>
        <p:nvSpPr>
          <p:cNvPr id="13" name="矩形 12"/>
          <p:cNvSpPr/>
          <p:nvPr/>
        </p:nvSpPr>
        <p:spPr>
          <a:xfrm>
            <a:off x="4067944" y="5661248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Arial" pitchFamily="34" charset="0"/>
                <a:cs typeface="Arial" pitchFamily="34" charset="0"/>
              </a:rPr>
              <a:t>Music</a:t>
            </a:r>
            <a:endParaRPr lang="zh-CN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051720" y="2564904"/>
            <a:ext cx="1440160" cy="2304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83568" y="4941168"/>
            <a:ext cx="936104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995936" y="4869160"/>
            <a:ext cx="1224136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58176" t="62360" r="10085" b="21875"/>
          <a:stretch>
            <a:fillRect/>
          </a:stretch>
        </p:blipFill>
        <p:spPr bwMode="auto">
          <a:xfrm>
            <a:off x="6732240" y="116633"/>
            <a:ext cx="2088232" cy="165618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矩形 19"/>
          <p:cNvSpPr/>
          <p:nvPr/>
        </p:nvSpPr>
        <p:spPr>
          <a:xfrm>
            <a:off x="4211960" y="5127575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Arial" pitchFamily="34" charset="0"/>
                <a:cs typeface="Arial" pitchFamily="34" charset="0"/>
              </a:rPr>
              <a:t>Art</a:t>
            </a:r>
            <a:endParaRPr lang="zh-CN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308304" y="3759423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Arial" pitchFamily="34" charset="0"/>
                <a:cs typeface="Arial" pitchFamily="34" charset="0"/>
              </a:rPr>
              <a:t>English</a:t>
            </a:r>
            <a:endParaRPr lang="zh-CN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343705" y="3284984"/>
            <a:ext cx="1548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 err="1" smtClean="0">
                <a:latin typeface="Arial" pitchFamily="34" charset="0"/>
                <a:cs typeface="Arial" pitchFamily="34" charset="0"/>
              </a:rPr>
              <a:t>Maths</a:t>
            </a:r>
            <a:endParaRPr lang="zh-CN" alt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308304" y="2895327"/>
            <a:ext cx="1548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 smtClean="0">
                <a:latin typeface="Arial" pitchFamily="34" charset="0"/>
                <a:cs typeface="Arial" pitchFamily="34" charset="0"/>
              </a:rPr>
              <a:t>Chinese</a:t>
            </a:r>
            <a:endParaRPr lang="zh-CN" alt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7020272" y="2708920"/>
            <a:ext cx="1872208" cy="2448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7020272" y="422108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Arial" pitchFamily="34" charset="0"/>
                <a:cs typeface="Arial" pitchFamily="34" charset="0"/>
              </a:rPr>
              <a:t>Calligraphy</a:t>
            </a:r>
            <a:endParaRPr lang="zh-CN" alt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20" grpId="0"/>
      <p:bldP spid="21" grpId="0"/>
      <p:bldP spid="22" grpId="0"/>
      <p:bldP spid="23" grpId="0"/>
      <p:bldP spid="24" grpId="0" animBg="1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Administrator\AppData\Roaming\Tencent\Users\365594243\QQ\WinTemp\RichOle\NWCX)FN71V0HGYHO%4$~M[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352928" cy="5932040"/>
          </a:xfrm>
          <a:prstGeom prst="rect">
            <a:avLst/>
          </a:prstGeom>
          <a:noFill/>
        </p:spPr>
      </p:pic>
      <p:pic>
        <p:nvPicPr>
          <p:cNvPr id="3" name="图片 2"/>
          <p:cNvPicPr/>
          <p:nvPr/>
        </p:nvPicPr>
        <p:blipFill>
          <a:blip r:embed="rId3" cstate="print"/>
          <a:srcRect t="14021" r="3863" b="24074"/>
          <a:stretch>
            <a:fillRect/>
          </a:stretch>
        </p:blipFill>
        <p:spPr bwMode="auto">
          <a:xfrm>
            <a:off x="6300192" y="188640"/>
            <a:ext cx="2232248" cy="244827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552" y="188640"/>
            <a:ext cx="403244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Arial" pitchFamily="34" charset="0"/>
                <a:cs typeface="Arial" pitchFamily="34" charset="0"/>
              </a:rPr>
              <a:t>Write</a:t>
            </a:r>
            <a:r>
              <a:rPr lang="zh-CN" alt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4000" b="1" dirty="0" smtClean="0">
                <a:latin typeface="Arial" pitchFamily="34" charset="0"/>
                <a:cs typeface="Arial" pitchFamily="34" charset="0"/>
              </a:rPr>
              <a:t>and say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979712" y="4293096"/>
            <a:ext cx="525658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07704" y="3068960"/>
            <a:ext cx="5400600" cy="2246769"/>
          </a:xfrm>
          <a:prstGeom prst="rect">
            <a:avLst/>
          </a:prstGeom>
          <a:solidFill>
            <a:srgbClr val="FFFFCC"/>
          </a:solidFill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Arial" pitchFamily="34" charset="0"/>
                <a:cs typeface="Arial" pitchFamily="34" charset="0"/>
              </a:rPr>
              <a:t>1.Finish</a:t>
            </a:r>
            <a:r>
              <a:rPr lang="en-US" altLang="zh-CN" sz="28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Exercise 2</a:t>
            </a:r>
            <a:r>
              <a:rPr lang="en-US" altLang="zh-CN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zh-CN" altLang="en-US" sz="2800" b="1" dirty="0" smtClean="0">
                <a:latin typeface="+mn-ea"/>
              </a:rPr>
              <a:t>根据课表提示，完成练习</a:t>
            </a:r>
            <a:r>
              <a:rPr lang="en-US" altLang="zh-CN" sz="2800" b="1" dirty="0" smtClean="0">
                <a:latin typeface="+mn-ea"/>
              </a:rPr>
              <a:t>2</a:t>
            </a:r>
            <a:r>
              <a:rPr lang="zh-CN" altLang="en-US" sz="2800" b="1" dirty="0" smtClean="0">
                <a:latin typeface="+mn-ea"/>
              </a:rPr>
              <a:t>。</a:t>
            </a:r>
            <a:endParaRPr lang="en-US" altLang="zh-CN" sz="2800" b="1" dirty="0" smtClean="0">
              <a:latin typeface="+mn-ea"/>
            </a:endParaRPr>
          </a:p>
          <a:p>
            <a:r>
              <a:rPr lang="en-US" altLang="zh-CN" sz="2800" b="1" dirty="0" smtClean="0">
                <a:latin typeface="Arial" pitchFamily="34" charset="0"/>
                <a:cs typeface="Arial" pitchFamily="34" charset="0"/>
              </a:rPr>
              <a:t>2.Talk with your partners.</a:t>
            </a:r>
          </a:p>
          <a:p>
            <a:r>
              <a:rPr lang="zh-CN" altLang="en-US" sz="2800" b="1" dirty="0" smtClean="0">
                <a:latin typeface="+mn-ea"/>
              </a:rPr>
              <a:t>小组内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分享</a:t>
            </a:r>
            <a:r>
              <a:rPr lang="zh-CN" altLang="en-US" sz="2800" b="1" dirty="0" smtClean="0">
                <a:latin typeface="+mn-ea"/>
              </a:rPr>
              <a:t>你的课表。</a:t>
            </a:r>
            <a:endParaRPr lang="en-US" altLang="zh-CN" sz="2800" b="1" dirty="0" smtClean="0">
              <a:latin typeface="+mn-ea"/>
            </a:endParaRPr>
          </a:p>
          <a:p>
            <a:endParaRPr lang="zh-CN" altLang="en-US" sz="2800" b="1" dirty="0" smtClean="0">
              <a:latin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23850" y="1479329"/>
          <a:ext cx="8496945" cy="460739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99389"/>
                <a:gridCol w="1699389"/>
                <a:gridCol w="1699389"/>
                <a:gridCol w="1699389"/>
                <a:gridCol w="1699389"/>
              </a:tblGrid>
              <a:tr h="511311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rgbClr val="0070C0"/>
                          </a:solidFill>
                        </a:rPr>
                        <a:t>Monday</a:t>
                      </a:r>
                      <a:endParaRPr lang="zh-CN" alt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rgbClr val="0070C0"/>
                          </a:solidFill>
                        </a:rPr>
                        <a:t>Wednesday</a:t>
                      </a:r>
                      <a:endParaRPr lang="zh-CN" alt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rgbClr val="0070C0"/>
                          </a:solidFill>
                        </a:rPr>
                        <a:t>Thursday</a:t>
                      </a:r>
                      <a:endParaRPr lang="zh-CN" alt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rgbClr val="0070C0"/>
                          </a:solidFill>
                        </a:rPr>
                        <a:t>Friday</a:t>
                      </a:r>
                      <a:endParaRPr lang="zh-CN" alt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3777">
                <a:tc gridSpan="5"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3333FF"/>
                          </a:solidFill>
                        </a:rPr>
                        <a:t>Morning</a:t>
                      </a:r>
                      <a:endParaRPr lang="zh-CN" altLang="en-US" sz="2400" b="1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63777"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altLang="zh-CN" sz="2400" b="1" dirty="0" err="1" smtClean="0">
                          <a:latin typeface="Arial" pitchFamily="34" charset="0"/>
                          <a:cs typeface="Arial" pitchFamily="34" charset="0"/>
                        </a:rPr>
                        <a:t>Maths</a:t>
                      </a:r>
                      <a:endParaRPr lang="zh-CN" alt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zh-CN" sz="2400" b="1" dirty="0" err="1" smtClean="0">
                          <a:latin typeface="Arial" pitchFamily="34" charset="0"/>
                          <a:cs typeface="Arial" pitchFamily="34" charset="0"/>
                        </a:rPr>
                        <a:t>Maths</a:t>
                      </a:r>
                      <a:endParaRPr lang="zh-CN" alt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latin typeface="Arial" pitchFamily="34" charset="0"/>
                          <a:cs typeface="Arial" pitchFamily="34" charset="0"/>
                        </a:rPr>
                        <a:t>Chinese</a:t>
                      </a:r>
                      <a:endParaRPr lang="zh-CN" alt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3777">
                <a:tc>
                  <a:txBody>
                    <a:bodyPr/>
                    <a:lstStyle/>
                    <a:p>
                      <a:endParaRPr lang="zh-CN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latin typeface="Arial" pitchFamily="34" charset="0"/>
                          <a:cs typeface="Arial" pitchFamily="34" charset="0"/>
                        </a:rPr>
                        <a:t>  English</a:t>
                      </a:r>
                      <a:endParaRPr lang="zh-CN" alt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latin typeface="Arial" pitchFamily="34" charset="0"/>
                          <a:cs typeface="Arial" pitchFamily="34" charset="0"/>
                        </a:rPr>
                        <a:t> Chinese</a:t>
                      </a:r>
                      <a:endParaRPr lang="zh-CN" alt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err="1" smtClean="0">
                          <a:latin typeface="Arial" pitchFamily="34" charset="0"/>
                          <a:cs typeface="Arial" pitchFamily="34" charset="0"/>
                        </a:rPr>
                        <a:t>Maths</a:t>
                      </a:r>
                      <a:endParaRPr lang="zh-CN" alt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3777">
                <a:tc>
                  <a:txBody>
                    <a:bodyPr/>
                    <a:lstStyle/>
                    <a:p>
                      <a:endParaRPr lang="zh-CN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latin typeface="Arial" pitchFamily="34" charset="0"/>
                          <a:cs typeface="Arial" pitchFamily="34" charset="0"/>
                        </a:rPr>
                        <a:t>  Chinese</a:t>
                      </a:r>
                      <a:endParaRPr lang="zh-CN" alt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latin typeface="Arial" pitchFamily="34" charset="0"/>
                          <a:cs typeface="Arial" pitchFamily="34" charset="0"/>
                        </a:rPr>
                        <a:t>Computer</a:t>
                      </a:r>
                      <a:endParaRPr lang="zh-CN" alt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latin typeface="Arial" pitchFamily="34" charset="0"/>
                          <a:cs typeface="Arial" pitchFamily="34" charset="0"/>
                        </a:rPr>
                        <a:t>English</a:t>
                      </a:r>
                      <a:endParaRPr lang="zh-CN" alt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3777"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    </a:t>
                      </a:r>
                      <a:r>
                        <a:rPr lang="en-US" altLang="zh-CN" sz="2400" b="1" dirty="0" smtClean="0">
                          <a:latin typeface="Arial" pitchFamily="34" charset="0"/>
                          <a:cs typeface="Arial" pitchFamily="34" charset="0"/>
                        </a:rPr>
                        <a:t>IC</a:t>
                      </a:r>
                      <a:r>
                        <a:rPr lang="en-US" altLang="zh-CN" sz="2400" b="1" dirty="0" smtClean="0"/>
                        <a:t> </a:t>
                      </a:r>
                      <a:r>
                        <a:rPr lang="zh-CN" altLang="en-US" sz="2000" b="1" dirty="0" smtClean="0"/>
                        <a:t>综合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latin typeface="Arial" pitchFamily="34" charset="0"/>
                          <a:cs typeface="Arial" pitchFamily="34" charset="0"/>
                        </a:rPr>
                        <a:t>    ME</a:t>
                      </a:r>
                      <a:endParaRPr lang="zh-CN" alt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latin typeface="Arial" pitchFamily="34" charset="0"/>
                          <a:cs typeface="Arial" pitchFamily="34" charset="0"/>
                        </a:rPr>
                        <a:t>  IC</a:t>
                      </a:r>
                      <a:endParaRPr lang="zh-CN" alt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Calligraphy</a:t>
                      </a:r>
                      <a:endParaRPr lang="zh-CN" altLang="en-US" sz="2400" b="1" dirty="0"/>
                    </a:p>
                  </a:txBody>
                  <a:tcPr/>
                </a:tc>
              </a:tr>
              <a:tr h="463777">
                <a:tc gridSpan="5"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3333FF"/>
                          </a:solidFill>
                        </a:rPr>
                        <a:t>Afternoon </a:t>
                      </a:r>
                      <a:endParaRPr lang="zh-CN" altLang="en-US" sz="2400" b="1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55898"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latin typeface="Arial" pitchFamily="34" charset="0"/>
                          <a:cs typeface="Arial" pitchFamily="34" charset="0"/>
                        </a:rPr>
                        <a:t>  PE</a:t>
                      </a:r>
                      <a:endParaRPr lang="zh-CN" alt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latin typeface="Arial" pitchFamily="34" charset="0"/>
                          <a:cs typeface="Arial" pitchFamily="34" charset="0"/>
                        </a:rPr>
                        <a:t> CM</a:t>
                      </a:r>
                      <a:endParaRPr lang="zh-CN" alt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3777"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latin typeface="Arial" pitchFamily="34" charset="0"/>
                          <a:cs typeface="Arial" pitchFamily="34" charset="0"/>
                        </a:rPr>
                        <a:t> English</a:t>
                      </a:r>
                      <a:endParaRPr lang="zh-CN" alt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latin typeface="Arial" pitchFamily="34" charset="0"/>
                          <a:cs typeface="Arial" pitchFamily="34" charset="0"/>
                        </a:rPr>
                        <a:t>Science</a:t>
                      </a:r>
                      <a:endParaRPr lang="zh-CN" alt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24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55776" y="404664"/>
            <a:ext cx="3822700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timetable</a:t>
            </a:r>
            <a:endParaRPr lang="zh-CN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67744" y="2463279"/>
            <a:ext cx="1548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 err="1" smtClean="0">
                <a:latin typeface="Arial" pitchFamily="34" charset="0"/>
                <a:cs typeface="Arial" pitchFamily="34" charset="0"/>
              </a:rPr>
              <a:t>Maths</a:t>
            </a:r>
            <a:endParaRPr lang="zh-CN" alt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95736" y="2895327"/>
            <a:ext cx="1548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 smtClean="0">
                <a:latin typeface="Arial" pitchFamily="34" charset="0"/>
                <a:cs typeface="Arial" pitchFamily="34" charset="0"/>
              </a:rPr>
              <a:t>Chinese</a:t>
            </a:r>
            <a:endParaRPr lang="zh-CN" alt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95736" y="3399383"/>
            <a:ext cx="1548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 smtClean="0">
                <a:latin typeface="Arial" pitchFamily="34" charset="0"/>
                <a:cs typeface="Arial" pitchFamily="34" charset="0"/>
              </a:rPr>
              <a:t>Science</a:t>
            </a:r>
            <a:endParaRPr lang="zh-CN" alt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95736" y="3903439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Arial" pitchFamily="34" charset="0"/>
                <a:cs typeface="Arial" pitchFamily="34" charset="0"/>
              </a:rPr>
              <a:t>English</a:t>
            </a:r>
            <a:endParaRPr lang="zh-CN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95736" y="4839543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Arial" pitchFamily="34" charset="0"/>
                <a:cs typeface="Arial" pitchFamily="34" charset="0"/>
              </a:rPr>
              <a:t>Football</a:t>
            </a:r>
            <a:endParaRPr lang="zh-CN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93105" y="5210036"/>
            <a:ext cx="1587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/>
              <a:t> </a:t>
            </a:r>
            <a:r>
              <a:rPr lang="en-US" altLang="zh-CN" sz="2400" b="1" dirty="0" smtClean="0">
                <a:latin typeface="Arial" pitchFamily="34" charset="0"/>
                <a:cs typeface="Arial" pitchFamily="34" charset="0"/>
              </a:rPr>
              <a:t>ME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zh-CN" altLang="en-US" sz="2000" b="1" dirty="0" smtClean="0">
                <a:latin typeface="Arial" pitchFamily="34" charset="0"/>
                <a:cs typeface="Arial" pitchFamily="34" charset="0"/>
              </a:rPr>
              <a:t>德法）</a:t>
            </a:r>
            <a:endParaRPr lang="zh-CN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81668" y="1455167"/>
            <a:ext cx="1642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</a:rPr>
              <a:t>Tuesday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1560" y="5282044"/>
            <a:ext cx="1368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/>
              <a:t>PE</a:t>
            </a:r>
            <a:endParaRPr lang="zh-CN" altLang="en-US" sz="2800" b="1" dirty="0"/>
          </a:p>
        </p:txBody>
      </p:sp>
      <p:sp>
        <p:nvSpPr>
          <p:cNvPr id="12" name="矩形 11"/>
          <p:cNvSpPr/>
          <p:nvPr/>
        </p:nvSpPr>
        <p:spPr>
          <a:xfrm>
            <a:off x="539552" y="4797152"/>
            <a:ext cx="1368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/>
              <a:t>Music</a:t>
            </a:r>
            <a:endParaRPr lang="zh-CN" altLang="en-US" sz="2800" b="1" dirty="0"/>
          </a:p>
        </p:txBody>
      </p:sp>
      <p:sp>
        <p:nvSpPr>
          <p:cNvPr id="13" name="矩形 12"/>
          <p:cNvSpPr/>
          <p:nvPr/>
        </p:nvSpPr>
        <p:spPr>
          <a:xfrm>
            <a:off x="3923928" y="5301208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Arial" pitchFamily="34" charset="0"/>
                <a:cs typeface="Arial" pitchFamily="34" charset="0"/>
              </a:rPr>
              <a:t>Music</a:t>
            </a:r>
            <a:endParaRPr lang="zh-CN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30937" y="2492896"/>
            <a:ext cx="1548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 smtClean="0">
                <a:latin typeface="Arial" pitchFamily="34" charset="0"/>
                <a:cs typeface="Arial" pitchFamily="34" charset="0"/>
              </a:rPr>
              <a:t>Chinese</a:t>
            </a:r>
            <a:endParaRPr lang="zh-CN" alt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67544" y="2937718"/>
            <a:ext cx="1548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 err="1" smtClean="0">
                <a:latin typeface="Arial" pitchFamily="34" charset="0"/>
                <a:cs typeface="Arial" pitchFamily="34" charset="0"/>
              </a:rPr>
              <a:t>Maths</a:t>
            </a:r>
            <a:endParaRPr lang="zh-CN" alt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74953" y="3429000"/>
            <a:ext cx="1548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 smtClean="0">
                <a:latin typeface="Arial" pitchFamily="34" charset="0"/>
                <a:cs typeface="Arial" pitchFamily="34" charset="0"/>
              </a:rPr>
              <a:t>Art</a:t>
            </a:r>
          </a:p>
        </p:txBody>
      </p:sp>
      <p:pic>
        <p:nvPicPr>
          <p:cNvPr id="20" name="永恒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76256" y="548680"/>
            <a:ext cx="432048" cy="432048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067944" y="4869160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Arial" pitchFamily="34" charset="0"/>
                <a:cs typeface="Arial" pitchFamily="34" charset="0"/>
              </a:rPr>
              <a:t>Art</a:t>
            </a:r>
            <a:endParaRPr lang="zh-CN" alt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54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95536" y="620688"/>
            <a:ext cx="8496944" cy="6124754"/>
          </a:xfrm>
          <a:prstGeom prst="rect">
            <a:avLst/>
          </a:prstGeom>
          <a:solidFill>
            <a:srgbClr val="FFFFCC"/>
          </a:solidFill>
          <a:ln w="31750" cap="rnd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Dear </a:t>
            </a:r>
            <a:r>
              <a:rPr lang="en-US" altLang="zh-CN" sz="4000" dirty="0" err="1" smtClean="0"/>
              <a:t>Cici</a:t>
            </a:r>
            <a:r>
              <a:rPr lang="en-US" altLang="zh-CN" sz="4000" dirty="0" smtClean="0"/>
              <a:t>,</a:t>
            </a:r>
            <a:endParaRPr lang="zh-CN" altLang="zh-CN" sz="4000" dirty="0" smtClean="0"/>
          </a:p>
          <a:p>
            <a:r>
              <a:rPr lang="en-US" altLang="zh-CN" sz="4000" dirty="0" smtClean="0"/>
              <a:t>On my </a:t>
            </a:r>
            <a:r>
              <a:rPr lang="en-US" altLang="zh-CN" sz="4000" dirty="0" err="1" smtClean="0"/>
              <a:t>timetable,I</a:t>
            </a:r>
            <a:r>
              <a:rPr lang="en-US" altLang="zh-CN" sz="4000" dirty="0" smtClean="0"/>
              <a:t> usually have six ______ every day. On Monday morning, I have Chinese, _______, ______ and </a:t>
            </a:r>
            <a:r>
              <a:rPr lang="en-US" altLang="zh-CN" sz="4000" dirty="0" err="1" smtClean="0"/>
              <a:t>IC.In</a:t>
            </a:r>
            <a:r>
              <a:rPr lang="en-US" altLang="zh-CN" sz="4000" dirty="0" smtClean="0"/>
              <a:t> the ______, I have _____ and PE. On Wednesday afternoon ,I have _____ and Music.</a:t>
            </a:r>
            <a:endParaRPr lang="zh-CN" altLang="zh-CN" sz="4000" dirty="0" smtClean="0"/>
          </a:p>
          <a:p>
            <a:r>
              <a:rPr lang="en-US" altLang="zh-CN" sz="4000" dirty="0" smtClean="0"/>
              <a:t>I like _____ best. It’s my </a:t>
            </a:r>
            <a:r>
              <a:rPr lang="en-US" altLang="zh-CN" sz="4000" dirty="0" err="1" smtClean="0"/>
              <a:t>favourite</a:t>
            </a:r>
            <a:r>
              <a:rPr lang="en-US" altLang="zh-CN" sz="2800" dirty="0" smtClean="0"/>
              <a:t>(</a:t>
            </a:r>
            <a:r>
              <a:rPr lang="zh-CN" altLang="zh-CN" sz="2800" dirty="0" smtClean="0"/>
              <a:t>最爱的</a:t>
            </a:r>
            <a:r>
              <a:rPr lang="en-US" altLang="zh-CN" sz="2800" dirty="0" smtClean="0"/>
              <a:t>)</a:t>
            </a:r>
            <a:r>
              <a:rPr lang="en-US" altLang="zh-CN" sz="4000" dirty="0" smtClean="0"/>
              <a:t> _______.It’s very _______.</a:t>
            </a:r>
            <a:endParaRPr lang="zh-CN" altLang="zh-CN" sz="4000" dirty="0" smtClean="0"/>
          </a:p>
          <a:p>
            <a:endParaRPr lang="zh-CN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203848" y="188640"/>
            <a:ext cx="3228063" cy="923330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Let’s share</a:t>
            </a:r>
            <a:endParaRPr lang="en-US" altLang="zh-CN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8922" name="Picture 10" descr="http://p3.so.qhmsg.com/t0162f8921b4ecac84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379" t="20077" r="23995" b="23995"/>
          <a:stretch>
            <a:fillRect/>
          </a:stretch>
        </p:blipFill>
        <p:spPr bwMode="auto">
          <a:xfrm>
            <a:off x="7812360" y="5832648"/>
            <a:ext cx="971756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27584" y="764704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3200" dirty="0">
              <a:solidFill>
                <a:srgbClr val="FF5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58" name="Picture 2" descr="http://pic265.nipic.com/file/20200102/10647388_175156895033_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585" r="3153" b="3713"/>
          <a:stretch>
            <a:fillRect/>
          </a:stretch>
        </p:blipFill>
        <p:spPr bwMode="auto">
          <a:xfrm>
            <a:off x="6555820" y="4509120"/>
            <a:ext cx="2264652" cy="2106652"/>
          </a:xfrm>
          <a:prstGeom prst="ellipse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1052736"/>
            <a:ext cx="8496944" cy="3416320"/>
          </a:xfrm>
          <a:prstGeom prst="rect">
            <a:avLst/>
          </a:prstGeom>
          <a:solidFill>
            <a:srgbClr val="FFFFCC"/>
          </a:solidFill>
          <a:ln w="19050">
            <a:solidFill>
              <a:srgbClr val="FF5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Teaching aims </a:t>
            </a:r>
            <a:r>
              <a:rPr lang="zh-CN" altLang="en-US" sz="2800" dirty="0" smtClean="0">
                <a:latin typeface="Arial" pitchFamily="34" charset="0"/>
                <a:cs typeface="Arial" pitchFamily="34" charset="0"/>
              </a:rPr>
              <a:t>教学目标</a:t>
            </a:r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zh-CN" alt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1.I can say and write the names of </a:t>
            </a:r>
            <a:r>
              <a:rPr lang="en-US" altLang="zh-CN" sz="3200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school subjects</a:t>
            </a:r>
            <a:r>
              <a:rPr lang="en-US" altLang="zh-CN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2.I can say the </a:t>
            </a:r>
            <a:r>
              <a:rPr lang="en-US" altLang="zh-CN" sz="3200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days of a week</a:t>
            </a:r>
            <a:r>
              <a:rPr lang="en-US" altLang="zh-CN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3.I can use “</a:t>
            </a:r>
            <a:r>
              <a:rPr lang="en-US" altLang="zh-CN" sz="3200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” to ask about subjects.</a:t>
            </a:r>
          </a:p>
          <a:p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4.I can talk about </a:t>
            </a:r>
            <a:r>
              <a:rPr lang="en-US" altLang="zh-CN" sz="3200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my day</a:t>
            </a:r>
            <a:r>
              <a:rPr lang="en-US" altLang="zh-CN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5.I can use “</a:t>
            </a:r>
            <a:r>
              <a:rPr lang="en-US" altLang="zh-CN" sz="3200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when</a:t>
            </a:r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” to ask about daily activities. </a:t>
            </a:r>
            <a:endParaRPr lang="zh-CN" alt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568" y="1124744"/>
            <a:ext cx="7992888" cy="2554545"/>
          </a:xfrm>
          <a:prstGeom prst="rect">
            <a:avLst/>
          </a:prstGeom>
          <a:solidFill>
            <a:srgbClr val="FFFFCC"/>
          </a:solidFill>
          <a:ln w="1905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en-US" altLang="zh-CN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Prize </a:t>
            </a:r>
            <a:r>
              <a:rPr lang="zh-CN" alt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奖励</a:t>
            </a:r>
            <a:endParaRPr lang="en-US" altLang="zh-CN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zh-CN" sz="3200" b="1" dirty="0" smtClean="0">
                <a:latin typeface="Arial" pitchFamily="34" charset="0"/>
                <a:cs typeface="Arial" pitchFamily="34" charset="0"/>
              </a:rPr>
              <a:t>1.</a:t>
            </a:r>
            <a:r>
              <a:rPr lang="zh-CN" altLang="en-US" sz="3200" b="1" dirty="0" smtClean="0">
                <a:latin typeface="Arial" pitchFamily="34" charset="0"/>
                <a:cs typeface="Arial" pitchFamily="34" charset="0"/>
              </a:rPr>
              <a:t>每</a:t>
            </a:r>
            <a:r>
              <a:rPr lang="zh-CN" alt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答对</a:t>
            </a:r>
            <a:r>
              <a:rPr lang="zh-CN" altLang="en-US" sz="3200" b="1" dirty="0" smtClean="0">
                <a:latin typeface="Arial" pitchFamily="34" charset="0"/>
                <a:cs typeface="Arial" pitchFamily="34" charset="0"/>
              </a:rPr>
              <a:t>一个问题，往笔筒里放进一支</a:t>
            </a:r>
            <a:r>
              <a:rPr lang="zh-CN" alt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笔</a:t>
            </a:r>
            <a:r>
              <a:rPr lang="zh-CN" altLang="en-US" sz="3200" b="1" dirty="0" smtClean="0">
                <a:latin typeface="Arial" pitchFamily="34" charset="0"/>
                <a:cs typeface="Arial" pitchFamily="34" charset="0"/>
              </a:rPr>
              <a:t>，每组投入笔最多的同学获胜。</a:t>
            </a:r>
            <a:endParaRPr lang="en-US" altLang="zh-CN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zh-CN" sz="3200" b="1" dirty="0" smtClean="0">
                <a:latin typeface="Arial" pitchFamily="34" charset="0"/>
                <a:cs typeface="Arial" pitchFamily="34" charset="0"/>
              </a:rPr>
              <a:t>2.</a:t>
            </a:r>
            <a:r>
              <a:rPr lang="zh-CN" altLang="en-US" sz="3200" b="1" dirty="0" smtClean="0">
                <a:latin typeface="Arial" pitchFamily="34" charset="0"/>
                <a:cs typeface="Arial" pitchFamily="34" charset="0"/>
              </a:rPr>
              <a:t>笔筒内铅笔最多的小组获得小组</a:t>
            </a:r>
            <a:r>
              <a:rPr lang="zh-CN" alt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团体冠军</a:t>
            </a:r>
            <a:r>
              <a:rPr lang="zh-CN" altLang="en-US" sz="3200" b="1" dirty="0" smtClean="0">
                <a:latin typeface="Arial" pitchFamily="34" charset="0"/>
                <a:cs typeface="Arial" pitchFamily="34" charset="0"/>
              </a:rPr>
              <a:t>。</a:t>
            </a:r>
            <a:endParaRPr lang="en-US" altLang="zh-CN" sz="3200" b="1" dirty="0" smtClean="0">
              <a:latin typeface="Arial" pitchFamily="34" charset="0"/>
              <a:cs typeface="Arial" pitchFamily="34" charset="0"/>
            </a:endParaRPr>
          </a:p>
          <a:p>
            <a:endParaRPr lang="zh-CN" alt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0" descr="图片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611560" y="1700808"/>
            <a:ext cx="5400600" cy="2677656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When 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you … ?</a:t>
            </a:r>
          </a:p>
          <a:p>
            <a:pPr>
              <a:defRPr/>
            </a:pPr>
            <a:endParaRPr lang="en-US" altLang="zh-CN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I…</a:t>
            </a:r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defRPr/>
            </a:pP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8" descr="20110517122804107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869160"/>
            <a:ext cx="1800200" cy="1440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22" descr="u=516345526,3331422405&amp;fm=23&amp;gp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869160"/>
            <a:ext cx="1728192" cy="14747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18" descr="u=4241710246,3481242901&amp;fm=23&amp;gp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849958"/>
            <a:ext cx="1674992" cy="1459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395536" y="692696"/>
            <a:ext cx="5472608" cy="584775"/>
          </a:xfrm>
          <a:prstGeom prst="rect">
            <a:avLst/>
          </a:prstGeom>
          <a:solidFill>
            <a:srgbClr val="66CCFF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Know more about your day</a:t>
            </a:r>
            <a:endParaRPr lang="zh-CN" alt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3284984"/>
            <a:ext cx="1872208" cy="1512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4941168"/>
            <a:ext cx="1800200" cy="13797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20" name="Picture 4" descr="http://imgb13.photophoto.cn/20181122/katongdongmanxiaopengyouqingchenqichuangchangjingchahua-30974769_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476672"/>
            <a:ext cx="2017778" cy="1224136"/>
          </a:xfrm>
          <a:prstGeom prst="rect">
            <a:avLst/>
          </a:prstGeom>
          <a:noFill/>
        </p:spPr>
      </p:pic>
      <p:pic>
        <p:nvPicPr>
          <p:cNvPr id="22" name="Picture 2" descr="http://img01.1sucai.com/161014/327215-161014112A45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1775552"/>
            <a:ext cx="1872208" cy="1365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467544" y="1938536"/>
          <a:ext cx="40714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031"/>
                <a:gridCol w="2901370"/>
              </a:tblGrid>
              <a:tr h="355064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  </a:t>
                      </a:r>
                      <a:r>
                        <a:rPr lang="en-US" altLang="zh-CN" sz="2400" dirty="0" smtClean="0">
                          <a:solidFill>
                            <a:srgbClr val="FF5050"/>
                          </a:solidFill>
                        </a:rPr>
                        <a:t> Time</a:t>
                      </a:r>
                      <a:endParaRPr lang="zh-CN" altLang="en-US" sz="2400" dirty="0">
                        <a:solidFill>
                          <a:srgbClr val="FF5050"/>
                        </a:solidFill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</a:t>
                      </a:r>
                      <a:r>
                        <a:rPr lang="en-US" altLang="zh-CN" sz="2400" dirty="0" smtClean="0"/>
                        <a:t>Activity</a:t>
                      </a:r>
                      <a:endParaRPr lang="zh-CN" altLang="en-US" sz="2400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67544" y="2395736"/>
          <a:ext cx="40714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031"/>
                <a:gridCol w="2901370"/>
              </a:tblGrid>
              <a:tr h="355064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   </a:t>
                      </a:r>
                      <a:endParaRPr lang="zh-CN" altLang="en-US" sz="2400" dirty="0">
                        <a:solidFill>
                          <a:srgbClr val="FF5050"/>
                        </a:solidFill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</a:t>
                      </a:r>
                      <a:r>
                        <a:rPr lang="en-US" altLang="zh-CN" sz="2400" dirty="0" smtClean="0"/>
                        <a:t>Get</a:t>
                      </a:r>
                      <a:r>
                        <a:rPr lang="en-US" altLang="zh-CN" sz="2400" baseline="0" dirty="0" smtClean="0"/>
                        <a:t> up</a:t>
                      </a:r>
                      <a:endParaRPr lang="zh-CN" altLang="en-US" sz="2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523656" y="2395736"/>
          <a:ext cx="40714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031"/>
                <a:gridCol w="2901370"/>
              </a:tblGrid>
              <a:tr h="355064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   </a:t>
                      </a:r>
                      <a:r>
                        <a:rPr lang="en-US" altLang="zh-CN" sz="2400" dirty="0" smtClean="0">
                          <a:solidFill>
                            <a:srgbClr val="FF5050"/>
                          </a:solidFill>
                        </a:rPr>
                        <a:t> 12:00</a:t>
                      </a:r>
                      <a:endParaRPr lang="zh-CN" altLang="en-US" sz="2400" dirty="0">
                        <a:solidFill>
                          <a:srgbClr val="FF5050"/>
                        </a:solidFill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91208" y="2827784"/>
          <a:ext cx="40714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031"/>
                <a:gridCol w="2901370"/>
              </a:tblGrid>
              <a:tr h="355064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   </a:t>
                      </a:r>
                      <a:endParaRPr lang="zh-CN" altLang="en-US" sz="2400" dirty="0">
                        <a:solidFill>
                          <a:srgbClr val="FF5050"/>
                        </a:solidFill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</a:t>
                      </a:r>
                      <a:endParaRPr lang="zh-CN" altLang="en-US" sz="2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523656" y="2827784"/>
          <a:ext cx="40714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031"/>
                <a:gridCol w="2901370"/>
              </a:tblGrid>
              <a:tr h="355064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 </a:t>
                      </a:r>
                      <a:endParaRPr lang="zh-CN" altLang="en-US" sz="2400" dirty="0">
                        <a:solidFill>
                          <a:srgbClr val="FF5050"/>
                        </a:solidFill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</a:t>
                      </a:r>
                      <a:r>
                        <a:rPr lang="en-US" altLang="zh-CN" sz="2400" dirty="0" smtClean="0"/>
                        <a:t>Do homework</a:t>
                      </a:r>
                      <a:endParaRPr lang="zh-CN" altLang="en-US" sz="2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91208" y="3284984"/>
          <a:ext cx="40714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031"/>
                <a:gridCol w="2901370"/>
              </a:tblGrid>
              <a:tr h="355064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   </a:t>
                      </a:r>
                      <a:r>
                        <a:rPr lang="en-US" altLang="zh-CN" sz="2400" dirty="0" smtClean="0">
                          <a:solidFill>
                            <a:srgbClr val="FF5050"/>
                          </a:solidFill>
                        </a:rPr>
                        <a:t>7:40</a:t>
                      </a:r>
                      <a:endParaRPr lang="zh-CN" altLang="en-US" sz="2400" dirty="0">
                        <a:solidFill>
                          <a:srgbClr val="FF5050"/>
                        </a:solidFill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</a:t>
                      </a:r>
                      <a:r>
                        <a:rPr lang="en-US" altLang="zh-CN" sz="2400" dirty="0" smtClean="0"/>
                        <a:t>Go</a:t>
                      </a:r>
                      <a:r>
                        <a:rPr lang="en-US" altLang="zh-CN" sz="2400" baseline="0" dirty="0" smtClean="0"/>
                        <a:t> to school</a:t>
                      </a:r>
                      <a:endParaRPr lang="zh-CN" altLang="en-US" sz="2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491208" y="3717032"/>
          <a:ext cx="40714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031"/>
                <a:gridCol w="2901370"/>
              </a:tblGrid>
              <a:tr h="355064"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rgbClr val="FF5050"/>
                          </a:solidFill>
                        </a:rPr>
                        <a:t>   </a:t>
                      </a:r>
                      <a:endParaRPr lang="zh-CN" altLang="en-US" sz="2400" dirty="0">
                        <a:solidFill>
                          <a:srgbClr val="FF5050"/>
                        </a:solidFill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  </a:t>
                      </a:r>
                      <a:endParaRPr lang="zh-CN" altLang="en-US" sz="2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4523656" y="3259832"/>
          <a:ext cx="40714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031"/>
                <a:gridCol w="2901370"/>
              </a:tblGrid>
              <a:tr h="355064"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rgbClr val="FF5050"/>
                        </a:solidFill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</a:t>
                      </a:r>
                      <a:endParaRPr lang="zh-CN" altLang="en-US" sz="2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4523656" y="3691880"/>
          <a:ext cx="40714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031"/>
                <a:gridCol w="2901370"/>
              </a:tblGrid>
              <a:tr h="355064"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rgbClr val="FF5050"/>
                        </a:solidFill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Go</a:t>
                      </a:r>
                      <a:r>
                        <a:rPr lang="en-US" altLang="zh-CN" sz="2400" baseline="0" dirty="0" smtClean="0"/>
                        <a:t> to bed</a:t>
                      </a:r>
                      <a:endParaRPr lang="zh-CN" altLang="en-US" sz="2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4523656" y="1938536"/>
          <a:ext cx="40714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031"/>
                <a:gridCol w="2901370"/>
              </a:tblGrid>
              <a:tr h="355064"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rgbClr val="FF3300"/>
                          </a:solidFill>
                        </a:rPr>
                        <a:t>   Time</a:t>
                      </a:r>
                      <a:endParaRPr lang="zh-CN" altLang="en-US" sz="2400" dirty="0">
                        <a:solidFill>
                          <a:srgbClr val="FF3300"/>
                        </a:solidFill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3300"/>
                          </a:solidFill>
                        </a:rPr>
                        <a:t>  </a:t>
                      </a:r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</a:rPr>
                        <a:t>Activity</a:t>
                      </a:r>
                      <a:endParaRPr lang="zh-CN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sp>
        <p:nvSpPr>
          <p:cNvPr id="14" name="Text Box 56"/>
          <p:cNvSpPr txBox="1">
            <a:spLocks noChangeArrowheads="1"/>
          </p:cNvSpPr>
          <p:nvPr/>
        </p:nvSpPr>
        <p:spPr bwMode="auto">
          <a:xfrm>
            <a:off x="323528" y="188640"/>
            <a:ext cx="2736304" cy="952500"/>
          </a:xfrm>
          <a:prstGeom prst="rect">
            <a:avLst/>
          </a:prstGeom>
          <a:solidFill>
            <a:srgbClr val="FF99CC"/>
          </a:solidFill>
          <a:ln w="38100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5400" dirty="0">
                <a:latin typeface="Comic Sans MS" pitchFamily="66" charset="0"/>
              </a:rPr>
              <a:t>My day</a:t>
            </a:r>
            <a:endParaRPr lang="en-US" altLang="zh-CN" dirty="0"/>
          </a:p>
        </p:txBody>
      </p:sp>
      <p:sp>
        <p:nvSpPr>
          <p:cNvPr id="17" name="TextBox 16"/>
          <p:cNvSpPr txBox="1"/>
          <p:nvPr/>
        </p:nvSpPr>
        <p:spPr>
          <a:xfrm>
            <a:off x="611560" y="4350583"/>
            <a:ext cx="7992888" cy="2308324"/>
          </a:xfrm>
          <a:prstGeom prst="rect">
            <a:avLst/>
          </a:prstGeom>
          <a:solidFill>
            <a:srgbClr val="FFFFCC"/>
          </a:solidFill>
          <a:ln w="31750" cap="rnd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Arial" pitchFamily="34" charset="0"/>
                <a:cs typeface="Arial" pitchFamily="34" charset="0"/>
              </a:rPr>
              <a:t>I get up at …in the morning.</a:t>
            </a:r>
          </a:p>
          <a:p>
            <a:r>
              <a:rPr lang="en-US" altLang="zh-CN" sz="36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n-US" altLang="zh-CN" sz="3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usually/often</a:t>
            </a:r>
            <a:r>
              <a:rPr lang="en-US" altLang="zh-CN" sz="3600" dirty="0" smtClean="0">
                <a:latin typeface="Arial" pitchFamily="34" charset="0"/>
                <a:cs typeface="Arial" pitchFamily="34" charset="0"/>
              </a:rPr>
              <a:t> …at…</a:t>
            </a:r>
          </a:p>
          <a:p>
            <a:r>
              <a:rPr lang="en-US" altLang="zh-CN" sz="3600" dirty="0" smtClean="0">
                <a:latin typeface="Arial" pitchFamily="34" charset="0"/>
                <a:cs typeface="Arial" pitchFamily="34" charset="0"/>
              </a:rPr>
              <a:t>After school, I …at…</a:t>
            </a:r>
          </a:p>
          <a:p>
            <a:r>
              <a:rPr lang="en-US" altLang="zh-CN" sz="3600" smtClean="0">
                <a:latin typeface="Arial" pitchFamily="34" charset="0"/>
                <a:cs typeface="Arial" pitchFamily="34" charset="0"/>
              </a:rPr>
              <a:t>I…at…</a:t>
            </a:r>
            <a:r>
              <a:rPr lang="en-US" altLang="zh-CN" sz="3200" smtClean="0">
                <a:latin typeface="Arial" pitchFamily="34" charset="0"/>
                <a:cs typeface="Arial" pitchFamily="34" charset="0"/>
              </a:rPr>
              <a:t>    </a:t>
            </a:r>
            <a:endParaRPr lang="zh-CN" alt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3" descr="u=2705874269,862543091&amp;fm=23&amp;gp=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5229200"/>
            <a:ext cx="137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云形 35"/>
          <p:cNvSpPr/>
          <p:nvPr/>
        </p:nvSpPr>
        <p:spPr>
          <a:xfrm>
            <a:off x="2915816" y="0"/>
            <a:ext cx="6048672" cy="1772816"/>
          </a:xfrm>
          <a:prstGeom prst="cloud">
            <a:avLst/>
          </a:prstGeom>
          <a:solidFill>
            <a:srgbClr val="CCE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35896" y="332656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Fill the table and talk about your day.</a:t>
            </a:r>
          </a:p>
          <a:p>
            <a:r>
              <a:rPr lang="en-US" altLang="zh-CN" sz="2400" b="1" dirty="0" smtClean="0"/>
              <a:t>1.</a:t>
            </a:r>
            <a:r>
              <a:rPr lang="zh-CN" altLang="en-US" sz="2400" b="1" dirty="0" smtClean="0"/>
              <a:t>完成练习</a:t>
            </a:r>
            <a:r>
              <a:rPr lang="en-US" altLang="zh-CN" sz="2400" b="1" dirty="0" smtClean="0"/>
              <a:t>3</a:t>
            </a:r>
          </a:p>
          <a:p>
            <a:r>
              <a:rPr lang="en-US" altLang="zh-CN" sz="2400" b="1" dirty="0" smtClean="0"/>
              <a:t>2.</a:t>
            </a:r>
            <a:r>
              <a:rPr lang="zh-CN" altLang="en-US" sz="2400" b="1" dirty="0" smtClean="0"/>
              <a:t>和同桌说说你一天的活动。</a:t>
            </a:r>
            <a:r>
              <a:rPr lang="en-US" altLang="zh-CN" sz="2400" b="1" dirty="0" smtClean="0"/>
              <a:t> </a:t>
            </a:r>
            <a:endParaRPr lang="zh-CN" altLang="en-US" sz="2400" b="1" dirty="0"/>
          </a:p>
        </p:txBody>
      </p:sp>
      <p:pic>
        <p:nvPicPr>
          <p:cNvPr id="18" name="Candy_Wind - 繁华的风景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12360" y="764704"/>
            <a:ext cx="360040" cy="36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24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bpic.588ku.com/element_origin_min_pic/17/07/02/08bf83310d93d69639605cc1308a52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7588" name="Picture 4" descr="https://p0.ssl.qhimgs1.com/sdr/400__/t01a9d0d2d50662c9b0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2420888"/>
            <a:ext cx="244827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 descr="http://pic53.nipic.com/file/20141119/6915722_111306265122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19855" cy="6858000"/>
          </a:xfrm>
          <a:prstGeom prst="rect">
            <a:avLst/>
          </a:prstGeom>
          <a:noFill/>
        </p:spPr>
      </p:pic>
      <p:pic>
        <p:nvPicPr>
          <p:cNvPr id="3" name="图片 2"/>
          <p:cNvPicPr/>
          <p:nvPr/>
        </p:nvPicPr>
        <p:blipFill>
          <a:blip r:embed="rId3" cstate="print"/>
          <a:srcRect t="14021" r="3863" b="24074"/>
          <a:stretch>
            <a:fillRect/>
          </a:stretch>
        </p:blipFill>
        <p:spPr bwMode="auto">
          <a:xfrm>
            <a:off x="2483768" y="2276872"/>
            <a:ext cx="3456384" cy="381642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619672" y="1124744"/>
            <a:ext cx="4665765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err="1" smtClean="0">
                <a:ln w="11430"/>
                <a:solidFill>
                  <a:srgbClr val="66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Cici’s</a:t>
            </a:r>
            <a:r>
              <a:rPr lang="en-US" altLang="zh-CN" sz="5400" b="1" cap="none" spc="0" dirty="0" smtClean="0">
                <a:ln w="11430"/>
                <a:solidFill>
                  <a:srgbClr val="66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school life</a:t>
            </a:r>
            <a:endParaRPr lang="zh-CN" altLang="en-US" sz="5400" b="1" cap="none" spc="0" dirty="0">
              <a:ln w="11430"/>
              <a:solidFill>
                <a:srgbClr val="66CC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图片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ustralia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764704"/>
            <a:ext cx="7992888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 descr="图片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07504" y="836712"/>
            <a:ext cx="511256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CN" sz="6000" b="1" cap="none" spc="0" dirty="0" smtClean="0">
                <a:ln w="11430"/>
                <a:solidFill>
                  <a:srgbClr val="FF5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Write to </a:t>
            </a:r>
            <a:r>
              <a:rPr lang="en-US" altLang="zh-CN" sz="6000" b="1" cap="none" spc="0" dirty="0" err="1" smtClean="0">
                <a:ln w="11430"/>
                <a:solidFill>
                  <a:srgbClr val="FF5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Cici</a:t>
            </a:r>
            <a:endParaRPr lang="zh-CN" altLang="en-US" sz="6000" b="1" cap="none" spc="0" dirty="0">
              <a:ln w="11430"/>
              <a:solidFill>
                <a:srgbClr val="FF5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1560" y="2348880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Arial" pitchFamily="34" charset="0"/>
                <a:cs typeface="Arial" pitchFamily="34" charset="0"/>
              </a:rPr>
              <a:t>Write about your school life.</a:t>
            </a:r>
            <a:endParaRPr lang="zh-CN" alt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7586" name="Picture 2" descr="http://i.serengeseba.com/uploads/i_5_2121975854x265399239_2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96941">
            <a:off x="5284163" y="3308054"/>
            <a:ext cx="2160240" cy="2597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http://pic53.nipic.com/file/20141119/6915722_111306265122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19855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835696" y="2505670"/>
            <a:ext cx="5243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Study really hard.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47664" y="3501008"/>
            <a:ext cx="56886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Love our school.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03648" y="4509120"/>
            <a:ext cx="63367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Enjoy our school life.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4" descr="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58947">
            <a:off x="7027383" y="705912"/>
            <a:ext cx="1174391" cy="110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http://www.5tu.cn/attachments/image_files/month_1611/201611170103319891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 l="2941" t="15537" r="2942" b="21036"/>
          <a:stretch>
            <a:fillRect/>
          </a:stretch>
        </p:blipFill>
        <p:spPr bwMode="auto">
          <a:xfrm>
            <a:off x="971600" y="908720"/>
            <a:ext cx="2448272" cy="1757734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图片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3733800" y="974725"/>
            <a:ext cx="30480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006600"/>
                </a:solidFill>
              </a:rPr>
              <a:t>Homework</a:t>
            </a:r>
            <a:r>
              <a:rPr lang="zh-CN" altLang="en-US" sz="4000" b="1">
                <a:solidFill>
                  <a:srgbClr val="006600"/>
                </a:solidFill>
              </a:rPr>
              <a:t>：</a:t>
            </a:r>
            <a:endParaRPr lang="zh-CN" altLang="en-US">
              <a:solidFill>
                <a:srgbClr val="006600"/>
              </a:solidFill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3608784" y="3778250"/>
            <a:ext cx="5427712" cy="14157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8000"/>
                </a:solidFill>
                <a:latin typeface="Times New Roman" pitchFamily="18" charset="0"/>
              </a:rPr>
              <a:t>2. </a:t>
            </a:r>
            <a:r>
              <a:rPr lang="en-US" altLang="zh-CN" sz="2800" b="1" dirty="0" smtClean="0">
                <a:solidFill>
                  <a:srgbClr val="008000"/>
                </a:solidFill>
                <a:latin typeface="Times New Roman" pitchFamily="18" charset="0"/>
              </a:rPr>
              <a:t>Go on writing your letter to </a:t>
            </a:r>
            <a:r>
              <a:rPr lang="en-US" altLang="zh-CN" sz="2800" b="1" dirty="0" err="1" smtClean="0">
                <a:solidFill>
                  <a:srgbClr val="008000"/>
                </a:solidFill>
                <a:latin typeface="Times New Roman" pitchFamily="18" charset="0"/>
              </a:rPr>
              <a:t>Cici</a:t>
            </a:r>
            <a:r>
              <a:rPr lang="en-US" altLang="zh-CN" sz="2800" b="1" dirty="0" smtClean="0">
                <a:solidFill>
                  <a:srgbClr val="008000"/>
                </a:solidFill>
                <a:latin typeface="Times New Roman" pitchFamily="18" charset="0"/>
              </a:rPr>
              <a:t> and share with your classmates.</a:t>
            </a:r>
          </a:p>
          <a:p>
            <a:pPr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008000"/>
                </a:solidFill>
                <a:latin typeface="+mn-ea"/>
              </a:rPr>
              <a:t>完善写给</a:t>
            </a:r>
            <a:r>
              <a:rPr lang="en-US" altLang="zh-CN" sz="2000" b="1" dirty="0" err="1" smtClean="0">
                <a:solidFill>
                  <a:srgbClr val="008000"/>
                </a:solidFill>
                <a:latin typeface="+mn-ea"/>
              </a:rPr>
              <a:t>Cici</a:t>
            </a:r>
            <a:r>
              <a:rPr lang="zh-CN" altLang="en-US" sz="2000" b="1" dirty="0" smtClean="0">
                <a:solidFill>
                  <a:srgbClr val="008000"/>
                </a:solidFill>
                <a:latin typeface="+mn-ea"/>
              </a:rPr>
              <a:t>的信，和同学们分享。</a:t>
            </a:r>
            <a:endParaRPr lang="en-US" altLang="zh-CN" sz="2000" b="1" dirty="0">
              <a:solidFill>
                <a:srgbClr val="008000"/>
              </a:solidFill>
              <a:latin typeface="+mn-ea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57600" y="2300288"/>
            <a:ext cx="5410200" cy="1877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CN" sz="28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008000"/>
                </a:solidFill>
                <a:latin typeface="Times New Roman" pitchFamily="18" charset="0"/>
              </a:rPr>
              <a:t>Read the words and sentences we learned fluently.</a:t>
            </a:r>
          </a:p>
          <a:p>
            <a:pPr marL="342900" indent="-342900"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008000"/>
                </a:solidFill>
                <a:latin typeface="Times New Roman" pitchFamily="18" charset="0"/>
              </a:rPr>
              <a:t> 流利地朗读</a:t>
            </a:r>
            <a:r>
              <a:rPr lang="en-US" altLang="zh-CN" sz="2000" b="1" dirty="0" smtClean="0">
                <a:solidFill>
                  <a:srgbClr val="008000"/>
                </a:solidFill>
                <a:latin typeface="Times New Roman" pitchFamily="18" charset="0"/>
              </a:rPr>
              <a:t>1</a:t>
            </a:r>
            <a:r>
              <a:rPr lang="zh-CN" altLang="en-US" sz="2000" b="1" dirty="0" smtClean="0">
                <a:solidFill>
                  <a:srgbClr val="008000"/>
                </a:solidFill>
                <a:latin typeface="Times New Roman" pitchFamily="18" charset="0"/>
              </a:rPr>
              <a:t>至</a:t>
            </a:r>
            <a:r>
              <a:rPr lang="en-US" altLang="zh-CN" sz="2000" b="1" dirty="0" smtClean="0">
                <a:solidFill>
                  <a:srgbClr val="008000"/>
                </a:solidFill>
                <a:latin typeface="Times New Roman" pitchFamily="18" charset="0"/>
              </a:rPr>
              <a:t>4</a:t>
            </a:r>
            <a:r>
              <a:rPr lang="zh-CN" altLang="en-US" sz="2000" b="1" dirty="0" smtClean="0">
                <a:solidFill>
                  <a:srgbClr val="008000"/>
                </a:solidFill>
                <a:latin typeface="Times New Roman" pitchFamily="18" charset="0"/>
              </a:rPr>
              <a:t>单元的故事和卡通板块。</a:t>
            </a:r>
            <a:endParaRPr lang="en-US" altLang="zh-CN" sz="2000" b="1" dirty="0">
              <a:solidFill>
                <a:srgbClr val="0080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50000"/>
              </a:spcBef>
            </a:pPr>
            <a:endParaRPr lang="zh-CN" altLang="en-US" sz="2000" b="1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6" name="图片 5" descr="https://p1.ssl.qhimgs1.com/sdr/400__/t01e67eca9abca8a41b.png"/>
          <p:cNvPicPr/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t="27032" b="27738"/>
          <a:stretch>
            <a:fillRect/>
          </a:stretch>
        </p:blipFill>
        <p:spPr bwMode="auto">
          <a:xfrm>
            <a:off x="6876256" y="5373216"/>
            <a:ext cx="1978149" cy="1005458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5325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http://www.910club.cn/ppt/beijing/uploadfiles_8374/201203/2012030708125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2" name="WordArt 2">
            <a:hlinkClick r:id="rId3" action="ppaction://hlinkfile"/>
          </p:cNvPr>
          <p:cNvSpPr>
            <a:spLocks noChangeArrowheads="1" noChangeShapeType="1"/>
          </p:cNvSpPr>
          <p:nvPr/>
        </p:nvSpPr>
        <p:spPr bwMode="auto">
          <a:xfrm rot="894762">
            <a:off x="1627127" y="1363959"/>
            <a:ext cx="5688013" cy="36004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altLang="zh-CN" sz="3600" b="1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Thank you!</a:t>
            </a:r>
            <a:endParaRPr lang="zh-CN" altLang="en-US" sz="3600" b="1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云形 3"/>
          <p:cNvSpPr/>
          <p:nvPr/>
        </p:nvSpPr>
        <p:spPr>
          <a:xfrm>
            <a:off x="1835696" y="52611"/>
            <a:ext cx="5572125" cy="1000125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Enjoy a song </a:t>
            </a:r>
            <a:endParaRPr lang="zh-CN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Days of the Week So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177046"/>
            <a:ext cx="8784976" cy="5594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573922"/>
            <a:ext cx="4248472" cy="123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5501914"/>
            <a:ext cx="4423286" cy="129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云形 6"/>
          <p:cNvSpPr/>
          <p:nvPr/>
        </p:nvSpPr>
        <p:spPr>
          <a:xfrm>
            <a:off x="323528" y="1556792"/>
            <a:ext cx="8352927" cy="2592288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day is it today</a:t>
            </a:r>
            <a:r>
              <a:rPr lang="zh-CN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？</a:t>
            </a:r>
            <a:endParaRPr lang="zh-CN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1"/>
          <p:cNvGrpSpPr/>
          <p:nvPr/>
        </p:nvGrpSpPr>
        <p:grpSpPr>
          <a:xfrm>
            <a:off x="611560" y="2492896"/>
            <a:ext cx="8208912" cy="3240360"/>
            <a:chOff x="611560" y="2492896"/>
            <a:chExt cx="8208912" cy="3240360"/>
          </a:xfrm>
        </p:grpSpPr>
        <p:sp>
          <p:nvSpPr>
            <p:cNvPr id="4" name="云形 3"/>
            <p:cNvSpPr/>
            <p:nvPr/>
          </p:nvSpPr>
          <p:spPr>
            <a:xfrm>
              <a:off x="755576" y="2492896"/>
              <a:ext cx="7920880" cy="3240360"/>
            </a:xfrm>
            <a:prstGeom prst="cloud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11560" y="3068960"/>
              <a:ext cx="8208912" cy="258532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7200" b="1" cap="none" spc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M</a:t>
              </a:r>
              <a:r>
                <a:rPr lang="en-US" altLang="zh-CN" sz="72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y school</a:t>
              </a:r>
              <a:r>
                <a:rPr lang="en-US" altLang="zh-CN" sz="7200" b="1" cap="none" spc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life</a:t>
              </a:r>
            </a:p>
            <a:p>
              <a:pPr algn="ctr"/>
              <a:r>
                <a:rPr lang="zh-CN" altLang="en-US" sz="3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我的校园生活</a:t>
              </a:r>
              <a:endParaRPr lang="en-US" altLang="zh-CN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  <a:p>
              <a:pPr algn="ctr"/>
              <a:endParaRPr lang="zh-CN" alt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图片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27584" y="548680"/>
            <a:ext cx="7006976" cy="646331"/>
          </a:xfrm>
          <a:prstGeom prst="rect">
            <a:avLst/>
          </a:prstGeom>
          <a:solidFill>
            <a:srgbClr val="FFFFCC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当</a:t>
            </a:r>
            <a:r>
              <a:rPr lang="zh-CN" altLang="en-US" sz="2800" b="1" dirty="0" smtClean="0"/>
              <a:t>你谈论</a:t>
            </a:r>
            <a:r>
              <a:rPr lang="en-US" altLang="zh-CN" sz="2800" b="1" dirty="0" smtClean="0"/>
              <a:t>School life</a:t>
            </a:r>
            <a:r>
              <a:rPr lang="zh-CN" altLang="en-US" sz="2800" b="1" dirty="0" smtClean="0"/>
              <a:t>时，你会谈些什么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话题</a:t>
            </a:r>
            <a:r>
              <a:rPr lang="zh-CN" altLang="en-US" sz="2800" b="1" dirty="0" smtClean="0"/>
              <a:t>？</a:t>
            </a:r>
            <a:endParaRPr lang="zh-CN" altLang="en-US" sz="2800" b="1" dirty="0"/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293096"/>
            <a:ext cx="2384193" cy="174840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https://icweiliimg1.pstatp.com/weili/bl/26044517622874121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412776"/>
            <a:ext cx="2160240" cy="2548933"/>
          </a:xfrm>
          <a:prstGeom prst="rect">
            <a:avLst/>
          </a:prstGeom>
          <a:noFill/>
        </p:spPr>
      </p:pic>
      <p:pic>
        <p:nvPicPr>
          <p:cNvPr id="52230" name="Picture 6" descr="http://www.910club.cn/kjsc/UploadFiles20081886/200904/20090424121904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221088"/>
            <a:ext cx="2232248" cy="1823003"/>
          </a:xfrm>
          <a:prstGeom prst="roundRect">
            <a:avLst/>
          </a:prstGeom>
          <a:noFill/>
        </p:spPr>
      </p:pic>
      <p:pic>
        <p:nvPicPr>
          <p:cNvPr id="52232" name="Picture 8" descr="https://img.redocn.com/sheji/20180903/katongjingmeixuexiaokechengbiaoshejimoban_96836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04182" y="1628800"/>
            <a:ext cx="2376264" cy="1854206"/>
          </a:xfrm>
          <a:prstGeom prst="roundRect">
            <a:avLst/>
          </a:prstGeom>
          <a:noFill/>
        </p:spPr>
      </p:pic>
      <p:pic>
        <p:nvPicPr>
          <p:cNvPr id="52234" name="Picture 10" descr="https://img.tuguaishou.com/designer_upload_asset/15/65/53/21/18/b1/b1dfae931429e3405b20908ab55c2475.jpg!w300_w?auth_key=2199650213-0-0-f5a92c7930ce29dae37f7f50bcf1918f"/>
          <p:cNvPicPr>
            <a:picLocks noChangeAspect="1" noChangeArrowheads="1"/>
          </p:cNvPicPr>
          <p:nvPr/>
        </p:nvPicPr>
        <p:blipFill>
          <a:blip r:embed="rId8" cstate="print"/>
          <a:srcRect t="17056" r="3030" b="16425"/>
          <a:stretch>
            <a:fillRect/>
          </a:stretch>
        </p:blipFill>
        <p:spPr bwMode="auto">
          <a:xfrm>
            <a:off x="3491880" y="1484784"/>
            <a:ext cx="2016224" cy="2090482"/>
          </a:xfrm>
          <a:prstGeom prst="roundRect">
            <a:avLst/>
          </a:prstGeom>
          <a:noFill/>
        </p:spPr>
      </p:pic>
      <p:pic>
        <p:nvPicPr>
          <p:cNvPr id="52236" name="Picture 12" descr="http://pic121.nipic.com/file/20170210/23159666_152417222000_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4221088"/>
            <a:ext cx="2016224" cy="194155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图片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</p:pic>
      <p:grpSp>
        <p:nvGrpSpPr>
          <p:cNvPr id="16" name="组合 15"/>
          <p:cNvGrpSpPr/>
          <p:nvPr/>
        </p:nvGrpSpPr>
        <p:grpSpPr>
          <a:xfrm>
            <a:off x="467544" y="1628800"/>
            <a:ext cx="8064896" cy="4752528"/>
            <a:chOff x="467544" y="1628800"/>
            <a:chExt cx="8064896" cy="4752528"/>
          </a:xfrm>
        </p:grpSpPr>
        <p:sp>
          <p:nvSpPr>
            <p:cNvPr id="14" name="矩形 13"/>
            <p:cNvSpPr/>
            <p:nvPr/>
          </p:nvSpPr>
          <p:spPr>
            <a:xfrm>
              <a:off x="467544" y="1628800"/>
              <a:ext cx="8064896" cy="47525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 descr="C:\Users\Administrator\Documents\Tencent Files\365594243\FileRecv\MobileFile\IMG_20200921_080305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1772816"/>
              <a:ext cx="7632848" cy="453650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1" name="Text Box 56"/>
          <p:cNvSpPr txBox="1">
            <a:spLocks noChangeArrowheads="1"/>
          </p:cNvSpPr>
          <p:nvPr/>
        </p:nvSpPr>
        <p:spPr bwMode="auto">
          <a:xfrm>
            <a:off x="827584" y="620688"/>
            <a:ext cx="4968552" cy="707886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4000" dirty="0" smtClean="0">
                <a:latin typeface="Comic Sans MS" pitchFamily="66" charset="0"/>
              </a:rPr>
              <a:t>Pictures of school</a:t>
            </a:r>
            <a:endParaRPr lang="en-US" altLang="zh-CN" sz="40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1979712" y="260648"/>
            <a:ext cx="5400600" cy="1656184"/>
            <a:chOff x="3563888" y="332656"/>
            <a:chExt cx="4534254" cy="1440160"/>
          </a:xfrm>
        </p:grpSpPr>
        <p:sp>
          <p:nvSpPr>
            <p:cNvPr id="8" name="云形标注 7"/>
            <p:cNvSpPr/>
            <p:nvPr/>
          </p:nvSpPr>
          <p:spPr>
            <a:xfrm>
              <a:off x="3563888" y="332656"/>
              <a:ext cx="4464496" cy="1440160"/>
            </a:xfrm>
            <a:prstGeom prst="cloudCallout">
              <a:avLst>
                <a:gd name="adj1" fmla="val 51101"/>
                <a:gd name="adj2" fmla="val -54739"/>
              </a:avLst>
            </a:prstGeom>
            <a:solidFill>
              <a:srgbClr val="FFFFCC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93686" y="683985"/>
              <a:ext cx="41044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latin typeface="Arial" pitchFamily="34" charset="0"/>
                  <a:cs typeface="Arial" pitchFamily="34" charset="0"/>
                </a:rPr>
                <a:t>What can you see?</a:t>
              </a:r>
              <a:endParaRPr lang="zh-CN" alt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图片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 descr="https://img007.hc360.cn/k3/M04/0A/47/ykQFEB4C54983F9ECBEC0F8EC9282500F7D.jpg"/>
          <p:cNvPicPr>
            <a:picLocks noChangeAspect="1" noChangeArrowheads="1"/>
          </p:cNvPicPr>
          <p:nvPr/>
        </p:nvPicPr>
        <p:blipFill>
          <a:blip r:embed="rId3" cstate="print"/>
          <a:srcRect l="2410" t="9639" r="1205" b="6827"/>
          <a:stretch>
            <a:fillRect/>
          </a:stretch>
        </p:blipFill>
        <p:spPr bwMode="auto">
          <a:xfrm>
            <a:off x="1187624" y="980728"/>
            <a:ext cx="6824143" cy="4435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860032" y="4797152"/>
            <a:ext cx="288032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Arial" pitchFamily="34" charset="0"/>
                <a:cs typeface="Arial" pitchFamily="34" charset="0"/>
              </a:rPr>
              <a:t>computer room</a:t>
            </a:r>
            <a:endParaRPr lang="zh-CN" altLang="en-US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图片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48680"/>
            <a:ext cx="7632848" cy="56167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940152" y="5517232"/>
            <a:ext cx="244827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Arial" pitchFamily="34" charset="0"/>
                <a:cs typeface="Arial" pitchFamily="34" charset="0"/>
              </a:rPr>
              <a:t>music room</a:t>
            </a:r>
            <a:endParaRPr lang="zh-CN" altLang="en-US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9832" y="332656"/>
            <a:ext cx="5400600" cy="1152128"/>
            <a:chOff x="3563888" y="332656"/>
            <a:chExt cx="4534254" cy="1440160"/>
          </a:xfrm>
        </p:grpSpPr>
        <p:sp>
          <p:nvSpPr>
            <p:cNvPr id="8" name="云形标注 7"/>
            <p:cNvSpPr/>
            <p:nvPr/>
          </p:nvSpPr>
          <p:spPr>
            <a:xfrm>
              <a:off x="3563888" y="332656"/>
              <a:ext cx="4464496" cy="1440160"/>
            </a:xfrm>
            <a:prstGeom prst="cloudCallout">
              <a:avLst>
                <a:gd name="adj1" fmla="val 51101"/>
                <a:gd name="adj2" fmla="val -54739"/>
              </a:avLst>
            </a:prstGeom>
            <a:solidFill>
              <a:srgbClr val="FFFFCC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93686" y="683985"/>
              <a:ext cx="4104456" cy="508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latin typeface="Arial" pitchFamily="34" charset="0"/>
                  <a:cs typeface="Arial" pitchFamily="34" charset="0"/>
                </a:rPr>
                <a:t>What can you do ?</a:t>
              </a:r>
              <a:endParaRPr lang="zh-CN" alt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3780</TotalTime>
  <Words>693</Words>
  <Application>Microsoft Office PowerPoint</Application>
  <PresentationFormat>全屏显示(4:3)</PresentationFormat>
  <Paragraphs>170</Paragraphs>
  <Slides>28</Slides>
  <Notes>2</Notes>
  <HiddenSlides>0</HiddenSlides>
  <MMClips>5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302</cp:revision>
  <dcterms:created xsi:type="dcterms:W3CDTF">2020-09-19T17:26:24Z</dcterms:created>
  <dcterms:modified xsi:type="dcterms:W3CDTF">2020-10-15T06:34:21Z</dcterms:modified>
</cp:coreProperties>
</file>