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6"/>
  </p:notesMasterIdLst>
  <p:handoutMasterIdLst>
    <p:handoutMasterId r:id="rId47"/>
  </p:handoutMasterIdLst>
  <p:sldIdLst>
    <p:sldId id="2009" r:id="rId2"/>
    <p:sldId id="1959" r:id="rId3"/>
    <p:sldId id="2038" r:id="rId4"/>
    <p:sldId id="2069" r:id="rId5"/>
    <p:sldId id="2071" r:id="rId6"/>
    <p:sldId id="2072" r:id="rId7"/>
    <p:sldId id="2109" r:id="rId8"/>
    <p:sldId id="2073" r:id="rId9"/>
    <p:sldId id="2074" r:id="rId10"/>
    <p:sldId id="2032" r:id="rId11"/>
    <p:sldId id="2105" r:id="rId12"/>
    <p:sldId id="2075" r:id="rId13"/>
    <p:sldId id="2076" r:id="rId14"/>
    <p:sldId id="2077" r:id="rId15"/>
    <p:sldId id="2078" r:id="rId16"/>
    <p:sldId id="2079" r:id="rId17"/>
    <p:sldId id="2080" r:id="rId18"/>
    <p:sldId id="2106" r:id="rId19"/>
    <p:sldId id="2081" r:id="rId20"/>
    <p:sldId id="2083" r:id="rId21"/>
    <p:sldId id="2082" r:id="rId22"/>
    <p:sldId id="2085" r:id="rId23"/>
    <p:sldId id="2084" r:id="rId24"/>
    <p:sldId id="2018" r:id="rId25"/>
    <p:sldId id="2087" r:id="rId26"/>
    <p:sldId id="2086" r:id="rId27"/>
    <p:sldId id="2088" r:id="rId28"/>
    <p:sldId id="2107" r:id="rId29"/>
    <p:sldId id="2089" r:id="rId30"/>
    <p:sldId id="2090" r:id="rId31"/>
    <p:sldId id="2091" r:id="rId32"/>
    <p:sldId id="2108" r:id="rId33"/>
    <p:sldId id="2094" r:id="rId34"/>
    <p:sldId id="2093" r:id="rId35"/>
    <p:sldId id="2096" r:id="rId36"/>
    <p:sldId id="2097" r:id="rId37"/>
    <p:sldId id="2098" r:id="rId38"/>
    <p:sldId id="2099" r:id="rId39"/>
    <p:sldId id="2100" r:id="rId40"/>
    <p:sldId id="2101" r:id="rId41"/>
    <p:sldId id="2102" r:id="rId42"/>
    <p:sldId id="2103" r:id="rId43"/>
    <p:sldId id="2104" r:id="rId44"/>
    <p:sldId id="2035" r:id="rId45"/>
  </p:sldIdLst>
  <p:sldSz cx="12187238" cy="6858000"/>
  <p:notesSz cx="6858000" cy="9144000"/>
  <p:embeddedFontLst>
    <p:embeddedFont>
      <p:font typeface="Calibri" pitchFamily="34" charset="0"/>
      <p:regular r:id="rId48"/>
      <p:bold r:id="rId49"/>
      <p:italic r:id="rId50"/>
      <p:boldItalic r:id="rId51"/>
    </p:embeddedFont>
    <p:embeddedFont>
      <p:font typeface="黑体" pitchFamily="49" charset="-122"/>
      <p:regular r:id="rId52"/>
    </p:embeddedFont>
    <p:embeddedFont>
      <p:font typeface="楷体" pitchFamily="49" charset="-122"/>
      <p:regular r:id="rId53"/>
    </p:embeddedFont>
  </p:embeddedFont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8">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孙文纯" initials="孙文纯"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A02"/>
    <a:srgbClr val="DBBC91"/>
    <a:srgbClr val="FFFEF2"/>
    <a:srgbClr val="E2DED0"/>
    <a:srgbClr val="FFC000"/>
    <a:srgbClr val="F8DFC4"/>
    <a:srgbClr val="FFFFFF"/>
    <a:srgbClr val="D0ECFB"/>
    <a:srgbClr val="EF7303"/>
    <a:srgbClr val="FFF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6" autoAdjust="0"/>
    <p:restoredTop sz="86412" autoAdjust="0"/>
  </p:normalViewPr>
  <p:slideViewPr>
    <p:cSldViewPr>
      <p:cViewPr>
        <p:scale>
          <a:sx n="70" d="100"/>
          <a:sy n="70" d="100"/>
        </p:scale>
        <p:origin x="-1980" y="-1056"/>
      </p:cViewPr>
      <p:guideLst>
        <p:guide orient="horz" pos="2160"/>
        <p:guide pos="3838"/>
      </p:guideLst>
    </p:cSldViewPr>
  </p:slideViewPr>
  <p:outlineViewPr>
    <p:cViewPr>
      <p:scale>
        <a:sx n="33" d="100"/>
        <a:sy n="33" d="100"/>
      </p:scale>
      <p:origin x="0" y="726"/>
    </p:cViewPr>
  </p:outlineViewPr>
  <p:notesTextViewPr>
    <p:cViewPr>
      <p:scale>
        <a:sx n="66" d="100"/>
        <a:sy n="66" d="100"/>
      </p:scale>
      <p:origin x="0" y="0"/>
    </p:cViewPr>
  </p:notesTextViewPr>
  <p:sorterViewPr>
    <p:cViewPr varScale="1">
      <p:scale>
        <a:sx n="100" d="100"/>
        <a:sy n="100" d="100"/>
      </p:scale>
      <p:origin x="0" y="0"/>
    </p:cViewPr>
  </p:sorterViewPr>
  <p:notesViewPr>
    <p:cSldViewPr>
      <p:cViewPr varScale="1">
        <p:scale>
          <a:sx n="86" d="100"/>
          <a:sy n="86" d="100"/>
        </p:scale>
        <p:origin x="3540" y="72"/>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DAB01B-A37D-4112-B540-AD3BA45CE811}" type="datetimeFigureOut">
              <a:rPr lang="zh-CN" altLang="en-US" smtClean="0"/>
              <a:t>2021/6/1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A3941A-B32B-43CA-944D-70B2EC89A408}" type="slidenum">
              <a:rPr lang="zh-CN" altLang="en-US" smtClean="0"/>
              <a:t>‹#›</a:t>
            </a:fld>
            <a:endParaRPr lang="zh-CN" altLang="en-US"/>
          </a:p>
        </p:txBody>
      </p:sp>
    </p:spTree>
    <p:extLst>
      <p:ext uri="{BB962C8B-B14F-4D97-AF65-F5344CB8AC3E}">
        <p14:creationId xmlns:p14="http://schemas.microsoft.com/office/powerpoint/2010/main" val="237218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CE786-2566-4729-BA0C-6278D59A1AE1}" type="datetimeFigureOut">
              <a:rPr lang="zh-CN" altLang="en-US" smtClean="0"/>
              <a:t>2021/6/1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D8A1A-3085-48B2-A401-84F34E154A3C}" type="slidenum">
              <a:rPr lang="zh-CN" altLang="en-US" smtClean="0"/>
              <a:t>‹#›</a:t>
            </a:fld>
            <a:endParaRPr lang="zh-CN" altLang="en-US"/>
          </a:p>
        </p:txBody>
      </p:sp>
    </p:spTree>
    <p:extLst>
      <p:ext uri="{BB962C8B-B14F-4D97-AF65-F5344CB8AC3E}">
        <p14:creationId xmlns:p14="http://schemas.microsoft.com/office/powerpoint/2010/main" val="3333390898"/>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569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endParaRPr lang="zh-CN" altLang="en-US" sz="2400"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1</a:t>
            </a:fld>
            <a:endParaRPr lang="zh-CN" altLang="en-US"/>
          </a:p>
        </p:txBody>
      </p:sp>
    </p:spTree>
    <p:extLst>
      <p:ext uri="{BB962C8B-B14F-4D97-AF65-F5344CB8AC3E}">
        <p14:creationId xmlns:p14="http://schemas.microsoft.com/office/powerpoint/2010/main" val="62030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2400" kern="1200" dirty="0">
                <a:solidFill>
                  <a:schemeClr val="tx1"/>
                </a:solidFill>
                <a:effectLst/>
                <a:latin typeface="+mn-lt"/>
                <a:ea typeface="+mn-ea"/>
                <a:cs typeface="+mn-cs"/>
              </a:rPr>
              <a:t>听到这里，有的小朋友可能就会怀疑了，</a:t>
            </a:r>
          </a:p>
          <a:p>
            <a:r>
              <a:rPr lang="zh-CN" altLang="zh-CN" sz="2400" kern="1200" dirty="0">
                <a:solidFill>
                  <a:schemeClr val="tx1"/>
                </a:solidFill>
                <a:effectLst/>
                <a:latin typeface="+mn-lt"/>
                <a:ea typeface="+mn-ea"/>
                <a:cs typeface="+mn-cs"/>
              </a:rPr>
              <a:t>“老师，您说得不对，我们每个人不都长着嘴呢吗，</a:t>
            </a:r>
          </a:p>
          <a:p>
            <a:r>
              <a:rPr lang="zh-CN" altLang="zh-CN" sz="2400" kern="1200" dirty="0">
                <a:solidFill>
                  <a:schemeClr val="tx1"/>
                </a:solidFill>
                <a:effectLst/>
                <a:latin typeface="+mn-lt"/>
                <a:ea typeface="+mn-ea"/>
                <a:cs typeface="+mn-cs"/>
              </a:rPr>
              <a:t>难道我们就不会说话、不会交流了吗？”</a:t>
            </a:r>
            <a:endParaRPr lang="en-US" altLang="zh-CN" sz="24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2</a:t>
            </a:fld>
            <a:endParaRPr lang="zh-CN" altLang="en-US"/>
          </a:p>
        </p:txBody>
      </p:sp>
    </p:spTree>
    <p:extLst>
      <p:ext uri="{BB962C8B-B14F-4D97-AF65-F5344CB8AC3E}">
        <p14:creationId xmlns:p14="http://schemas.microsoft.com/office/powerpoint/2010/main" val="318549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4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49D8A1A-3085-48B2-A401-84F34E154A3C}" type="slidenum">
              <a:rPr lang="zh-CN" altLang="en-US" smtClean="0"/>
              <a:t>6</a:t>
            </a:fld>
            <a:endParaRPr lang="zh-CN" altLang="en-US"/>
          </a:p>
        </p:txBody>
      </p:sp>
    </p:spTree>
    <p:extLst>
      <p:ext uri="{BB962C8B-B14F-4D97-AF65-F5344CB8AC3E}">
        <p14:creationId xmlns:p14="http://schemas.microsoft.com/office/powerpoint/2010/main" val="382562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endParaRPr lang="zh-CN" altLang="en-US" sz="2400"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7</a:t>
            </a:fld>
            <a:endParaRPr lang="zh-CN" altLang="en-US"/>
          </a:p>
        </p:txBody>
      </p:sp>
    </p:spTree>
    <p:extLst>
      <p:ext uri="{BB962C8B-B14F-4D97-AF65-F5344CB8AC3E}">
        <p14:creationId xmlns:p14="http://schemas.microsoft.com/office/powerpoint/2010/main" val="299545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2400" kern="1200" dirty="0">
                <a:solidFill>
                  <a:schemeClr val="tx1"/>
                </a:solidFill>
                <a:effectLst/>
                <a:latin typeface="+mn-lt"/>
                <a:ea typeface="+mn-ea"/>
                <a:cs typeface="+mn-cs"/>
              </a:rPr>
              <a:t>听到这里，有的小朋友可能就会怀疑了，</a:t>
            </a:r>
          </a:p>
          <a:p>
            <a:r>
              <a:rPr lang="zh-CN" altLang="zh-CN" sz="2400" kern="1200" dirty="0">
                <a:solidFill>
                  <a:schemeClr val="tx1"/>
                </a:solidFill>
                <a:effectLst/>
                <a:latin typeface="+mn-lt"/>
                <a:ea typeface="+mn-ea"/>
                <a:cs typeface="+mn-cs"/>
              </a:rPr>
              <a:t>“老师，您说得不对，我们每个人不都长着嘴呢吗，</a:t>
            </a:r>
          </a:p>
          <a:p>
            <a:r>
              <a:rPr lang="zh-CN" altLang="zh-CN" sz="2400" kern="1200" dirty="0">
                <a:solidFill>
                  <a:schemeClr val="tx1"/>
                </a:solidFill>
                <a:effectLst/>
                <a:latin typeface="+mn-lt"/>
                <a:ea typeface="+mn-ea"/>
                <a:cs typeface="+mn-cs"/>
              </a:rPr>
              <a:t>难道我们就不会说话、不会交流了吗？”</a:t>
            </a:r>
            <a:endParaRPr lang="en-US" altLang="zh-CN" sz="24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8</a:t>
            </a:fld>
            <a:endParaRPr lang="zh-CN" altLang="en-US"/>
          </a:p>
        </p:txBody>
      </p:sp>
    </p:spTree>
    <p:extLst>
      <p:ext uri="{BB962C8B-B14F-4D97-AF65-F5344CB8AC3E}">
        <p14:creationId xmlns:p14="http://schemas.microsoft.com/office/powerpoint/2010/main" val="149988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2400" kern="1200" dirty="0">
                <a:solidFill>
                  <a:schemeClr val="tx1"/>
                </a:solidFill>
                <a:effectLst/>
                <a:latin typeface="+mn-lt"/>
                <a:ea typeface="+mn-ea"/>
                <a:cs typeface="+mn-cs"/>
              </a:rPr>
              <a:t>听到这里，有的小朋友可能就会怀疑了，</a:t>
            </a:r>
          </a:p>
          <a:p>
            <a:r>
              <a:rPr lang="zh-CN" altLang="zh-CN" sz="2400" kern="1200" dirty="0">
                <a:solidFill>
                  <a:schemeClr val="tx1"/>
                </a:solidFill>
                <a:effectLst/>
                <a:latin typeface="+mn-lt"/>
                <a:ea typeface="+mn-ea"/>
                <a:cs typeface="+mn-cs"/>
              </a:rPr>
              <a:t>“老师，您说得不对，我们每个人不都长着嘴呢吗，</a:t>
            </a:r>
          </a:p>
          <a:p>
            <a:r>
              <a:rPr lang="zh-CN" altLang="zh-CN" sz="2400" kern="1200" dirty="0">
                <a:solidFill>
                  <a:schemeClr val="tx1"/>
                </a:solidFill>
                <a:effectLst/>
                <a:latin typeface="+mn-lt"/>
                <a:ea typeface="+mn-ea"/>
                <a:cs typeface="+mn-cs"/>
              </a:rPr>
              <a:t>难道我们就不会说话、不会交流了吗？”</a:t>
            </a:r>
            <a:endParaRPr lang="en-US" altLang="zh-CN" sz="24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12</a:t>
            </a:fld>
            <a:endParaRPr lang="zh-CN" altLang="en-US"/>
          </a:p>
        </p:txBody>
      </p:sp>
    </p:spTree>
    <p:extLst>
      <p:ext uri="{BB962C8B-B14F-4D97-AF65-F5344CB8AC3E}">
        <p14:creationId xmlns:p14="http://schemas.microsoft.com/office/powerpoint/2010/main" val="351702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endParaRPr lang="zh-CN" altLang="en-US" sz="2400"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15</a:t>
            </a:fld>
            <a:endParaRPr lang="zh-CN" altLang="en-US"/>
          </a:p>
        </p:txBody>
      </p:sp>
    </p:spTree>
    <p:extLst>
      <p:ext uri="{BB962C8B-B14F-4D97-AF65-F5344CB8AC3E}">
        <p14:creationId xmlns:p14="http://schemas.microsoft.com/office/powerpoint/2010/main" val="166338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endParaRPr lang="zh-CN" altLang="en-US" sz="2400" dirty="0"/>
          </a:p>
        </p:txBody>
      </p:sp>
      <p:sp>
        <p:nvSpPr>
          <p:cNvPr id="4" name="灯片编号占位符 3"/>
          <p:cNvSpPr>
            <a:spLocks noGrp="1"/>
          </p:cNvSpPr>
          <p:nvPr>
            <p:ph type="sldNum" sz="quarter" idx="10"/>
          </p:nvPr>
        </p:nvSpPr>
        <p:spPr/>
        <p:txBody>
          <a:bodyPr/>
          <a:lstStyle/>
          <a:p>
            <a:fld id="{E49D8A1A-3085-48B2-A401-84F34E154A3C}" type="slidenum">
              <a:rPr lang="zh-CN" altLang="en-US" smtClean="0"/>
              <a:t>34</a:t>
            </a:fld>
            <a:endParaRPr lang="zh-CN" altLang="en-US"/>
          </a:p>
        </p:txBody>
      </p:sp>
    </p:spTree>
    <p:extLst>
      <p:ext uri="{BB962C8B-B14F-4D97-AF65-F5344CB8AC3E}">
        <p14:creationId xmlns:p14="http://schemas.microsoft.com/office/powerpoint/2010/main" val="359441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背景色-2">
    <p:spTree>
      <p:nvGrpSpPr>
        <p:cNvPr id="1" name=""/>
        <p:cNvGrpSpPr/>
        <p:nvPr/>
      </p:nvGrpSpPr>
      <p:grpSpPr>
        <a:xfrm>
          <a:off x="0" y="0"/>
          <a:ext cx="0" cy="0"/>
          <a:chOff x="0" y="0"/>
          <a:chExt cx="0" cy="0"/>
        </a:xfrm>
      </p:grpSpPr>
      <p:sp>
        <p:nvSpPr>
          <p:cNvPr id="6" name="矩形 5"/>
          <p:cNvSpPr/>
          <p:nvPr userDrawn="1"/>
        </p:nvSpPr>
        <p:spPr>
          <a:xfrm>
            <a:off x="0" y="1044000"/>
            <a:ext cx="12185651" cy="4769206"/>
          </a:xfrm>
          <a:prstGeom prst="rect">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dirty="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402664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80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1" y="0"/>
            <a:ext cx="6048619" cy="6858000"/>
          </a:xfrm>
          <a:prstGeom prst="rect">
            <a:avLst/>
          </a:prstGeom>
          <a:solidFill>
            <a:srgbClr val="D0E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455930" rtl="0" eaLnBrk="1" latinLnBrk="0" hangingPunct="1">
              <a:defRPr sz="900" kern="1200">
                <a:solidFill>
                  <a:schemeClr val="lt1"/>
                </a:solidFill>
                <a:latin typeface="+mn-lt"/>
                <a:ea typeface="+mn-ea"/>
                <a:cs typeface="+mn-cs"/>
              </a:defRPr>
            </a:lvl1pPr>
            <a:lvl2pPr marL="227965" algn="l" defTabSz="455930" rtl="0" eaLnBrk="1" latinLnBrk="0" hangingPunct="1">
              <a:defRPr sz="900" kern="1200">
                <a:solidFill>
                  <a:schemeClr val="lt1"/>
                </a:solidFill>
                <a:latin typeface="+mn-lt"/>
                <a:ea typeface="+mn-ea"/>
                <a:cs typeface="+mn-cs"/>
              </a:defRPr>
            </a:lvl2pPr>
            <a:lvl3pPr marL="455930" algn="l" defTabSz="455930" rtl="0" eaLnBrk="1" latinLnBrk="0" hangingPunct="1">
              <a:defRPr sz="900" kern="1200">
                <a:solidFill>
                  <a:schemeClr val="lt1"/>
                </a:solidFill>
                <a:latin typeface="+mn-lt"/>
                <a:ea typeface="+mn-ea"/>
                <a:cs typeface="+mn-cs"/>
              </a:defRPr>
            </a:lvl3pPr>
            <a:lvl4pPr marL="683895" algn="l" defTabSz="455930" rtl="0" eaLnBrk="1" latinLnBrk="0" hangingPunct="1">
              <a:defRPr sz="900" kern="1200">
                <a:solidFill>
                  <a:schemeClr val="lt1"/>
                </a:solidFill>
                <a:latin typeface="+mn-lt"/>
                <a:ea typeface="+mn-ea"/>
                <a:cs typeface="+mn-cs"/>
              </a:defRPr>
            </a:lvl4pPr>
            <a:lvl5pPr marL="911860" algn="l" defTabSz="455930" rtl="0" eaLnBrk="1" latinLnBrk="0" hangingPunct="1">
              <a:defRPr sz="900" kern="1200">
                <a:solidFill>
                  <a:schemeClr val="lt1"/>
                </a:solidFill>
                <a:latin typeface="+mn-lt"/>
                <a:ea typeface="+mn-ea"/>
                <a:cs typeface="+mn-cs"/>
              </a:defRPr>
            </a:lvl5pPr>
            <a:lvl6pPr marL="1139825" algn="l" defTabSz="455930" rtl="0" eaLnBrk="1" latinLnBrk="0" hangingPunct="1">
              <a:defRPr sz="900" kern="1200">
                <a:solidFill>
                  <a:schemeClr val="lt1"/>
                </a:solidFill>
                <a:latin typeface="+mn-lt"/>
                <a:ea typeface="+mn-ea"/>
                <a:cs typeface="+mn-cs"/>
              </a:defRPr>
            </a:lvl6pPr>
            <a:lvl7pPr marL="1367790" algn="l" defTabSz="455930" rtl="0" eaLnBrk="1" latinLnBrk="0" hangingPunct="1">
              <a:defRPr sz="900" kern="1200">
                <a:solidFill>
                  <a:schemeClr val="lt1"/>
                </a:solidFill>
                <a:latin typeface="+mn-lt"/>
                <a:ea typeface="+mn-ea"/>
                <a:cs typeface="+mn-cs"/>
              </a:defRPr>
            </a:lvl7pPr>
            <a:lvl8pPr marL="1595755" algn="l" defTabSz="455930" rtl="0" eaLnBrk="1" latinLnBrk="0" hangingPunct="1">
              <a:defRPr sz="900" kern="1200">
                <a:solidFill>
                  <a:schemeClr val="lt1"/>
                </a:solidFill>
                <a:latin typeface="+mn-lt"/>
                <a:ea typeface="+mn-ea"/>
                <a:cs typeface="+mn-cs"/>
              </a:defRPr>
            </a:lvl8pPr>
            <a:lvl9pPr marL="1823720" algn="l" defTabSz="455930" rtl="0" eaLnBrk="1" latinLnBrk="0" hangingPunct="1">
              <a:defRPr sz="900" kern="1200">
                <a:solidFill>
                  <a:schemeClr val="lt1"/>
                </a:solidFill>
                <a:latin typeface="+mn-lt"/>
                <a:ea typeface="+mn-ea"/>
                <a:cs typeface="+mn-cs"/>
              </a:defRPr>
            </a:lvl9pPr>
          </a:lstStyle>
          <a:p>
            <a:pPr algn="ctr"/>
            <a:endParaRPr lang="zh-CN" altLang="en-US" dirty="0">
              <a:solidFill>
                <a:schemeClr val="tx1"/>
              </a:solidFill>
            </a:endParaRPr>
          </a:p>
        </p:txBody>
      </p:sp>
      <p:sp>
        <p:nvSpPr>
          <p:cNvPr id="4" name="矩形 3"/>
          <p:cNvSpPr/>
          <p:nvPr userDrawn="1"/>
        </p:nvSpPr>
        <p:spPr>
          <a:xfrm>
            <a:off x="6003619" y="0"/>
            <a:ext cx="6183619" cy="6858000"/>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455930" rtl="0" eaLnBrk="1" latinLnBrk="0" hangingPunct="1">
              <a:defRPr sz="900" kern="1200">
                <a:solidFill>
                  <a:schemeClr val="lt1"/>
                </a:solidFill>
                <a:latin typeface="+mn-lt"/>
                <a:ea typeface="+mn-ea"/>
                <a:cs typeface="+mn-cs"/>
              </a:defRPr>
            </a:lvl1pPr>
            <a:lvl2pPr marL="227965" algn="l" defTabSz="455930" rtl="0" eaLnBrk="1" latinLnBrk="0" hangingPunct="1">
              <a:defRPr sz="900" kern="1200">
                <a:solidFill>
                  <a:schemeClr val="lt1"/>
                </a:solidFill>
                <a:latin typeface="+mn-lt"/>
                <a:ea typeface="+mn-ea"/>
                <a:cs typeface="+mn-cs"/>
              </a:defRPr>
            </a:lvl2pPr>
            <a:lvl3pPr marL="455930" algn="l" defTabSz="455930" rtl="0" eaLnBrk="1" latinLnBrk="0" hangingPunct="1">
              <a:defRPr sz="900" kern="1200">
                <a:solidFill>
                  <a:schemeClr val="lt1"/>
                </a:solidFill>
                <a:latin typeface="+mn-lt"/>
                <a:ea typeface="+mn-ea"/>
                <a:cs typeface="+mn-cs"/>
              </a:defRPr>
            </a:lvl3pPr>
            <a:lvl4pPr marL="683895" algn="l" defTabSz="455930" rtl="0" eaLnBrk="1" latinLnBrk="0" hangingPunct="1">
              <a:defRPr sz="900" kern="1200">
                <a:solidFill>
                  <a:schemeClr val="lt1"/>
                </a:solidFill>
                <a:latin typeface="+mn-lt"/>
                <a:ea typeface="+mn-ea"/>
                <a:cs typeface="+mn-cs"/>
              </a:defRPr>
            </a:lvl4pPr>
            <a:lvl5pPr marL="911860" algn="l" defTabSz="455930" rtl="0" eaLnBrk="1" latinLnBrk="0" hangingPunct="1">
              <a:defRPr sz="900" kern="1200">
                <a:solidFill>
                  <a:schemeClr val="lt1"/>
                </a:solidFill>
                <a:latin typeface="+mn-lt"/>
                <a:ea typeface="+mn-ea"/>
                <a:cs typeface="+mn-cs"/>
              </a:defRPr>
            </a:lvl5pPr>
            <a:lvl6pPr marL="1139825" algn="l" defTabSz="455930" rtl="0" eaLnBrk="1" latinLnBrk="0" hangingPunct="1">
              <a:defRPr sz="900" kern="1200">
                <a:solidFill>
                  <a:schemeClr val="lt1"/>
                </a:solidFill>
                <a:latin typeface="+mn-lt"/>
                <a:ea typeface="+mn-ea"/>
                <a:cs typeface="+mn-cs"/>
              </a:defRPr>
            </a:lvl6pPr>
            <a:lvl7pPr marL="1367790" algn="l" defTabSz="455930" rtl="0" eaLnBrk="1" latinLnBrk="0" hangingPunct="1">
              <a:defRPr sz="900" kern="1200">
                <a:solidFill>
                  <a:schemeClr val="lt1"/>
                </a:solidFill>
                <a:latin typeface="+mn-lt"/>
                <a:ea typeface="+mn-ea"/>
                <a:cs typeface="+mn-cs"/>
              </a:defRPr>
            </a:lvl7pPr>
            <a:lvl8pPr marL="1595755" algn="l" defTabSz="455930" rtl="0" eaLnBrk="1" latinLnBrk="0" hangingPunct="1">
              <a:defRPr sz="900" kern="1200">
                <a:solidFill>
                  <a:schemeClr val="lt1"/>
                </a:solidFill>
                <a:latin typeface="+mn-lt"/>
                <a:ea typeface="+mn-ea"/>
                <a:cs typeface="+mn-cs"/>
              </a:defRPr>
            </a:lvl8pPr>
            <a:lvl9pPr marL="1823720" algn="l" defTabSz="455930" rtl="0" eaLnBrk="1" latinLnBrk="0" hangingPunct="1">
              <a:defRPr sz="900" kern="1200">
                <a:solidFill>
                  <a:schemeClr val="lt1"/>
                </a:solidFill>
                <a:latin typeface="+mn-lt"/>
                <a:ea typeface="+mn-ea"/>
                <a:cs typeface="+mn-cs"/>
              </a:defRPr>
            </a:lvl9pPr>
          </a:lstStyle>
          <a:p>
            <a:pPr algn="ctr"/>
            <a:endParaRPr lang="zh-CN" altLang="en-US" dirty="0">
              <a:solidFill>
                <a:schemeClr val="tx1"/>
              </a:solidFill>
            </a:endParaRPr>
          </a:p>
        </p:txBody>
      </p:sp>
    </p:spTree>
    <p:extLst>
      <p:ext uri="{BB962C8B-B14F-4D97-AF65-F5344CB8AC3E}">
        <p14:creationId xmlns:p14="http://schemas.microsoft.com/office/powerpoint/2010/main" val="353110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1" y="0"/>
            <a:ext cx="6048619" cy="6858000"/>
          </a:xfrm>
          <a:prstGeom prst="rect">
            <a:avLst/>
          </a:prstGeom>
          <a:solidFill>
            <a:srgbClr val="CD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455930" rtl="0" eaLnBrk="1" latinLnBrk="0" hangingPunct="1">
              <a:defRPr sz="900" kern="1200">
                <a:solidFill>
                  <a:schemeClr val="lt1"/>
                </a:solidFill>
                <a:latin typeface="+mn-lt"/>
                <a:ea typeface="+mn-ea"/>
                <a:cs typeface="+mn-cs"/>
              </a:defRPr>
            </a:lvl1pPr>
            <a:lvl2pPr marL="227965" algn="l" defTabSz="455930" rtl="0" eaLnBrk="1" latinLnBrk="0" hangingPunct="1">
              <a:defRPr sz="900" kern="1200">
                <a:solidFill>
                  <a:schemeClr val="lt1"/>
                </a:solidFill>
                <a:latin typeface="+mn-lt"/>
                <a:ea typeface="+mn-ea"/>
                <a:cs typeface="+mn-cs"/>
              </a:defRPr>
            </a:lvl2pPr>
            <a:lvl3pPr marL="455930" algn="l" defTabSz="455930" rtl="0" eaLnBrk="1" latinLnBrk="0" hangingPunct="1">
              <a:defRPr sz="900" kern="1200">
                <a:solidFill>
                  <a:schemeClr val="lt1"/>
                </a:solidFill>
                <a:latin typeface="+mn-lt"/>
                <a:ea typeface="+mn-ea"/>
                <a:cs typeface="+mn-cs"/>
              </a:defRPr>
            </a:lvl3pPr>
            <a:lvl4pPr marL="683895" algn="l" defTabSz="455930" rtl="0" eaLnBrk="1" latinLnBrk="0" hangingPunct="1">
              <a:defRPr sz="900" kern="1200">
                <a:solidFill>
                  <a:schemeClr val="lt1"/>
                </a:solidFill>
                <a:latin typeface="+mn-lt"/>
                <a:ea typeface="+mn-ea"/>
                <a:cs typeface="+mn-cs"/>
              </a:defRPr>
            </a:lvl4pPr>
            <a:lvl5pPr marL="911860" algn="l" defTabSz="455930" rtl="0" eaLnBrk="1" latinLnBrk="0" hangingPunct="1">
              <a:defRPr sz="900" kern="1200">
                <a:solidFill>
                  <a:schemeClr val="lt1"/>
                </a:solidFill>
                <a:latin typeface="+mn-lt"/>
                <a:ea typeface="+mn-ea"/>
                <a:cs typeface="+mn-cs"/>
              </a:defRPr>
            </a:lvl5pPr>
            <a:lvl6pPr marL="1139825" algn="l" defTabSz="455930" rtl="0" eaLnBrk="1" latinLnBrk="0" hangingPunct="1">
              <a:defRPr sz="900" kern="1200">
                <a:solidFill>
                  <a:schemeClr val="lt1"/>
                </a:solidFill>
                <a:latin typeface="+mn-lt"/>
                <a:ea typeface="+mn-ea"/>
                <a:cs typeface="+mn-cs"/>
              </a:defRPr>
            </a:lvl6pPr>
            <a:lvl7pPr marL="1367790" algn="l" defTabSz="455930" rtl="0" eaLnBrk="1" latinLnBrk="0" hangingPunct="1">
              <a:defRPr sz="900" kern="1200">
                <a:solidFill>
                  <a:schemeClr val="lt1"/>
                </a:solidFill>
                <a:latin typeface="+mn-lt"/>
                <a:ea typeface="+mn-ea"/>
                <a:cs typeface="+mn-cs"/>
              </a:defRPr>
            </a:lvl7pPr>
            <a:lvl8pPr marL="1595755" algn="l" defTabSz="455930" rtl="0" eaLnBrk="1" latinLnBrk="0" hangingPunct="1">
              <a:defRPr sz="900" kern="1200">
                <a:solidFill>
                  <a:schemeClr val="lt1"/>
                </a:solidFill>
                <a:latin typeface="+mn-lt"/>
                <a:ea typeface="+mn-ea"/>
                <a:cs typeface="+mn-cs"/>
              </a:defRPr>
            </a:lvl8pPr>
            <a:lvl9pPr marL="1823720" algn="l" defTabSz="455930" rtl="0" eaLnBrk="1" latinLnBrk="0" hangingPunct="1">
              <a:defRPr sz="900" kern="1200">
                <a:solidFill>
                  <a:schemeClr val="lt1"/>
                </a:solidFill>
                <a:latin typeface="+mn-lt"/>
                <a:ea typeface="+mn-ea"/>
                <a:cs typeface="+mn-cs"/>
              </a:defRPr>
            </a:lvl9pPr>
          </a:lstStyle>
          <a:p>
            <a:pPr algn="ctr"/>
            <a:endParaRPr lang="zh-CN" altLang="en-US" dirty="0">
              <a:solidFill>
                <a:schemeClr val="tx1"/>
              </a:solidFill>
            </a:endParaRPr>
          </a:p>
        </p:txBody>
      </p:sp>
      <p:sp>
        <p:nvSpPr>
          <p:cNvPr id="4" name="矩形 3"/>
          <p:cNvSpPr/>
          <p:nvPr userDrawn="1"/>
        </p:nvSpPr>
        <p:spPr>
          <a:xfrm>
            <a:off x="6003619" y="0"/>
            <a:ext cx="6183619" cy="6858000"/>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455930" rtl="0" eaLnBrk="1" latinLnBrk="0" hangingPunct="1">
              <a:defRPr sz="900" kern="1200">
                <a:solidFill>
                  <a:schemeClr val="lt1"/>
                </a:solidFill>
                <a:latin typeface="+mn-lt"/>
                <a:ea typeface="+mn-ea"/>
                <a:cs typeface="+mn-cs"/>
              </a:defRPr>
            </a:lvl1pPr>
            <a:lvl2pPr marL="227965" algn="l" defTabSz="455930" rtl="0" eaLnBrk="1" latinLnBrk="0" hangingPunct="1">
              <a:defRPr sz="900" kern="1200">
                <a:solidFill>
                  <a:schemeClr val="lt1"/>
                </a:solidFill>
                <a:latin typeface="+mn-lt"/>
                <a:ea typeface="+mn-ea"/>
                <a:cs typeface="+mn-cs"/>
              </a:defRPr>
            </a:lvl2pPr>
            <a:lvl3pPr marL="455930" algn="l" defTabSz="455930" rtl="0" eaLnBrk="1" latinLnBrk="0" hangingPunct="1">
              <a:defRPr sz="900" kern="1200">
                <a:solidFill>
                  <a:schemeClr val="lt1"/>
                </a:solidFill>
                <a:latin typeface="+mn-lt"/>
                <a:ea typeface="+mn-ea"/>
                <a:cs typeface="+mn-cs"/>
              </a:defRPr>
            </a:lvl3pPr>
            <a:lvl4pPr marL="683895" algn="l" defTabSz="455930" rtl="0" eaLnBrk="1" latinLnBrk="0" hangingPunct="1">
              <a:defRPr sz="900" kern="1200">
                <a:solidFill>
                  <a:schemeClr val="lt1"/>
                </a:solidFill>
                <a:latin typeface="+mn-lt"/>
                <a:ea typeface="+mn-ea"/>
                <a:cs typeface="+mn-cs"/>
              </a:defRPr>
            </a:lvl4pPr>
            <a:lvl5pPr marL="911860" algn="l" defTabSz="455930" rtl="0" eaLnBrk="1" latinLnBrk="0" hangingPunct="1">
              <a:defRPr sz="900" kern="1200">
                <a:solidFill>
                  <a:schemeClr val="lt1"/>
                </a:solidFill>
                <a:latin typeface="+mn-lt"/>
                <a:ea typeface="+mn-ea"/>
                <a:cs typeface="+mn-cs"/>
              </a:defRPr>
            </a:lvl5pPr>
            <a:lvl6pPr marL="1139825" algn="l" defTabSz="455930" rtl="0" eaLnBrk="1" latinLnBrk="0" hangingPunct="1">
              <a:defRPr sz="900" kern="1200">
                <a:solidFill>
                  <a:schemeClr val="lt1"/>
                </a:solidFill>
                <a:latin typeface="+mn-lt"/>
                <a:ea typeface="+mn-ea"/>
                <a:cs typeface="+mn-cs"/>
              </a:defRPr>
            </a:lvl6pPr>
            <a:lvl7pPr marL="1367790" algn="l" defTabSz="455930" rtl="0" eaLnBrk="1" latinLnBrk="0" hangingPunct="1">
              <a:defRPr sz="900" kern="1200">
                <a:solidFill>
                  <a:schemeClr val="lt1"/>
                </a:solidFill>
                <a:latin typeface="+mn-lt"/>
                <a:ea typeface="+mn-ea"/>
                <a:cs typeface="+mn-cs"/>
              </a:defRPr>
            </a:lvl7pPr>
            <a:lvl8pPr marL="1595755" algn="l" defTabSz="455930" rtl="0" eaLnBrk="1" latinLnBrk="0" hangingPunct="1">
              <a:defRPr sz="900" kern="1200">
                <a:solidFill>
                  <a:schemeClr val="lt1"/>
                </a:solidFill>
                <a:latin typeface="+mn-lt"/>
                <a:ea typeface="+mn-ea"/>
                <a:cs typeface="+mn-cs"/>
              </a:defRPr>
            </a:lvl8pPr>
            <a:lvl9pPr marL="1823720" algn="l" defTabSz="455930" rtl="0" eaLnBrk="1" latinLnBrk="0" hangingPunct="1">
              <a:defRPr sz="900" kern="1200">
                <a:solidFill>
                  <a:schemeClr val="lt1"/>
                </a:solidFill>
                <a:latin typeface="+mn-lt"/>
                <a:ea typeface="+mn-ea"/>
                <a:cs typeface="+mn-cs"/>
              </a:defRPr>
            </a:lvl9pPr>
          </a:lstStyle>
          <a:p>
            <a:pPr algn="ctr"/>
            <a:endParaRPr lang="zh-CN" altLang="en-US" dirty="0">
              <a:solidFill>
                <a:schemeClr val="tx1"/>
              </a:solidFill>
            </a:endParaRPr>
          </a:p>
        </p:txBody>
      </p:sp>
    </p:spTree>
    <p:extLst>
      <p:ext uri="{BB962C8B-B14F-4D97-AF65-F5344CB8AC3E}">
        <p14:creationId xmlns:p14="http://schemas.microsoft.com/office/powerpoint/2010/main" val="15172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
        <p:nvSpPr>
          <p:cNvPr id="2" name="矩形 1"/>
          <p:cNvSpPr/>
          <p:nvPr userDrawn="1"/>
        </p:nvSpPr>
        <p:spPr>
          <a:xfrm>
            <a:off x="3175" y="1092375"/>
            <a:ext cx="12185650" cy="4673250"/>
          </a:xfrm>
          <a:prstGeom prst="rect">
            <a:avLst/>
          </a:prstGeom>
          <a:solidFill>
            <a:srgbClr val="D0E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中高年级题干-6">
    <p:spTree>
      <p:nvGrpSpPr>
        <p:cNvPr id="1" name=""/>
        <p:cNvGrpSpPr/>
        <p:nvPr/>
      </p:nvGrpSpPr>
      <p:grpSpPr>
        <a:xfrm>
          <a:off x="0" y="0"/>
          <a:ext cx="0" cy="0"/>
          <a:chOff x="0" y="0"/>
          <a:chExt cx="0" cy="0"/>
        </a:xfrm>
      </p:grpSpPr>
      <p:sp>
        <p:nvSpPr>
          <p:cNvPr id="11" name="矩形 10"/>
          <p:cNvSpPr/>
          <p:nvPr userDrawn="1"/>
        </p:nvSpPr>
        <p:spPr>
          <a:xfrm>
            <a:off x="-1" y="1556792"/>
            <a:ext cx="12187239" cy="3727780"/>
          </a:xfrm>
          <a:prstGeom prst="rect">
            <a:avLst/>
          </a:prstGeom>
          <a:solidFill>
            <a:srgbClr val="C7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2245554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pic>
        <p:nvPicPr>
          <p:cNvPr id="2" name="Picture 3" descr="F:\生活的乐趣1\设计\新建文件夹 (12)\杜鹃-06.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7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2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记忆卡">
    <p:spTree>
      <p:nvGrpSpPr>
        <p:cNvPr id="1" name=""/>
        <p:cNvGrpSpPr/>
        <p:nvPr/>
      </p:nvGrpSpPr>
      <p:grpSpPr>
        <a:xfrm>
          <a:off x="0" y="0"/>
          <a:ext cx="0" cy="0"/>
          <a:chOff x="0" y="0"/>
          <a:chExt cx="0" cy="0"/>
        </a:xfrm>
      </p:grpSpPr>
      <p:sp>
        <p:nvSpPr>
          <p:cNvPr id="3" name="矩形 2"/>
          <p:cNvSpPr/>
          <p:nvPr userDrawn="1"/>
        </p:nvSpPr>
        <p:spPr bwMode="auto">
          <a:xfrm>
            <a:off x="602105" y="400161"/>
            <a:ext cx="10983030" cy="6057681"/>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594" tIns="22797" rIns="45594" bIns="22797" numCol="1" rtlCol="0" anchor="t" anchorCtr="0" compatLnSpc="1"/>
          <a:lstStyle/>
          <a:p>
            <a:pPr marL="0" marR="0" indent="0" algn="l" defTabSz="455613" rtl="0" eaLnBrk="1" fontAlgn="base" latinLnBrk="0" hangingPunct="1">
              <a:lnSpc>
                <a:spcPct val="100000"/>
              </a:lnSpc>
              <a:spcBef>
                <a:spcPct val="0"/>
              </a:spcBef>
              <a:spcAft>
                <a:spcPct val="0"/>
              </a:spcAft>
              <a:buClrTx/>
              <a:buSzTx/>
              <a:buFont typeface="Arial" pitchFamily="34" charset="0"/>
              <a:buNone/>
            </a:pPr>
            <a:endParaRPr kumimoji="0" lang="zh-CN" altLang="en-US" sz="898" b="0" i="0" u="none" strike="noStrike" cap="none" normalizeH="0" baseline="0">
              <a:ln>
                <a:noFill/>
              </a:ln>
              <a:solidFill>
                <a:schemeClr val="tx1"/>
              </a:solidFill>
              <a:effectLst/>
              <a:latin typeface="Arial" pitchFamily="34" charset="0"/>
              <a:ea typeface="宋体" pitchFamily="2" charset="-122"/>
            </a:endParaRPr>
          </a:p>
        </p:txBody>
      </p:sp>
      <p:pic>
        <p:nvPicPr>
          <p:cNvPr id="4" name="图片 3">
            <a:extLst>
              <a:ext uri="{FF2B5EF4-FFF2-40B4-BE49-F238E27FC236}">
                <a16:creationId xmlns="" xmlns:a16="http://schemas.microsoft.com/office/drawing/2014/main" id="{BDEFBE41-B1A7-4DCB-9121-06555FA57B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3"/>
            <a:ext cx="12187238" cy="6857857"/>
          </a:xfrm>
          <a:prstGeom prst="rect">
            <a:avLst/>
          </a:prstGeom>
        </p:spPr>
      </p:pic>
    </p:spTree>
    <p:extLst>
      <p:ext uri="{BB962C8B-B14F-4D97-AF65-F5344CB8AC3E}">
        <p14:creationId xmlns:p14="http://schemas.microsoft.com/office/powerpoint/2010/main" val="398547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记忆卡">
    <p:spTree>
      <p:nvGrpSpPr>
        <p:cNvPr id="1" name=""/>
        <p:cNvGrpSpPr/>
        <p:nvPr/>
      </p:nvGrpSpPr>
      <p:grpSpPr>
        <a:xfrm>
          <a:off x="0" y="0"/>
          <a:ext cx="0" cy="0"/>
          <a:chOff x="0" y="0"/>
          <a:chExt cx="0" cy="0"/>
        </a:xfrm>
      </p:grpSpPr>
      <p:sp>
        <p:nvSpPr>
          <p:cNvPr id="21" name="矩形 20"/>
          <p:cNvSpPr/>
          <p:nvPr userDrawn="1"/>
        </p:nvSpPr>
        <p:spPr>
          <a:xfrm>
            <a:off x="0" y="0"/>
            <a:ext cx="12185651" cy="6857206"/>
          </a:xfrm>
          <a:prstGeom prst="rect">
            <a:avLst/>
          </a:prstGeom>
          <a:solidFill>
            <a:srgbClr val="FF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dirty="0">
              <a:solidFill>
                <a:schemeClr val="tx1"/>
              </a:solidFill>
              <a:latin typeface="黑体" pitchFamily="49" charset="-122"/>
              <a:ea typeface="黑体" pitchFamily="49" charset="-122"/>
            </a:endParaRPr>
          </a:p>
        </p:txBody>
      </p:sp>
      <p:sp>
        <p:nvSpPr>
          <p:cNvPr id="18" name="矩形 15"/>
          <p:cNvSpPr/>
          <p:nvPr userDrawn="1"/>
        </p:nvSpPr>
        <p:spPr>
          <a:xfrm>
            <a:off x="-8381" y="3654000"/>
            <a:ext cx="12204000" cy="3204000"/>
          </a:xfrm>
          <a:custGeom>
            <a:avLst/>
            <a:gdLst>
              <a:gd name="connsiteX0" fmla="*/ 0 w 24461675"/>
              <a:gd name="connsiteY0" fmla="*/ 0 h 4338000"/>
              <a:gd name="connsiteX1" fmla="*/ 24461675 w 24461675"/>
              <a:gd name="connsiteY1" fmla="*/ 0 h 4338000"/>
              <a:gd name="connsiteX2" fmla="*/ 24461675 w 24461675"/>
              <a:gd name="connsiteY2" fmla="*/ 4338000 h 4338000"/>
              <a:gd name="connsiteX3" fmla="*/ 0 w 24461675"/>
              <a:gd name="connsiteY3" fmla="*/ 4338000 h 4338000"/>
              <a:gd name="connsiteX4" fmla="*/ 0 w 24461675"/>
              <a:gd name="connsiteY4" fmla="*/ 0 h 4338000"/>
              <a:gd name="connsiteX0" fmla="*/ 0 w 24461675"/>
              <a:gd name="connsiteY0" fmla="*/ 4 h 4338004"/>
              <a:gd name="connsiteX1" fmla="*/ 3862262 w 24461675"/>
              <a:gd name="connsiteY1" fmla="*/ 1294179 h 4338004"/>
              <a:gd name="connsiteX2" fmla="*/ 24461675 w 24461675"/>
              <a:gd name="connsiteY2" fmla="*/ 4 h 4338004"/>
              <a:gd name="connsiteX3" fmla="*/ 24461675 w 24461675"/>
              <a:gd name="connsiteY3" fmla="*/ 4338004 h 4338004"/>
              <a:gd name="connsiteX4" fmla="*/ 0 w 24461675"/>
              <a:gd name="connsiteY4" fmla="*/ 4338004 h 4338004"/>
              <a:gd name="connsiteX5" fmla="*/ 0 w 24461675"/>
              <a:gd name="connsiteY5"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24461675 w 24461675"/>
              <a:gd name="connsiteY3" fmla="*/ 4 h 4338004"/>
              <a:gd name="connsiteX4" fmla="*/ 24461675 w 24461675"/>
              <a:gd name="connsiteY4" fmla="*/ 4338004 h 4338004"/>
              <a:gd name="connsiteX5" fmla="*/ 0 w 24461675"/>
              <a:gd name="connsiteY5" fmla="*/ 4338004 h 4338004"/>
              <a:gd name="connsiteX6" fmla="*/ 0 w 24461675"/>
              <a:gd name="connsiteY6"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7920695 w 24461675"/>
              <a:gd name="connsiteY3" fmla="*/ 2697094 h 4338004"/>
              <a:gd name="connsiteX4" fmla="*/ 24461675 w 24461675"/>
              <a:gd name="connsiteY4" fmla="*/ 4 h 4338004"/>
              <a:gd name="connsiteX5" fmla="*/ 24461675 w 24461675"/>
              <a:gd name="connsiteY5" fmla="*/ 4338004 h 4338004"/>
              <a:gd name="connsiteX6" fmla="*/ 0 w 24461675"/>
              <a:gd name="connsiteY6" fmla="*/ 4338004 h 4338004"/>
              <a:gd name="connsiteX7" fmla="*/ 0 w 24461675"/>
              <a:gd name="connsiteY7"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7920695 w 24461675"/>
              <a:gd name="connsiteY3" fmla="*/ 2697094 h 4338004"/>
              <a:gd name="connsiteX4" fmla="*/ 11102306 w 24461675"/>
              <a:gd name="connsiteY4" fmla="*/ 3160557 h 4338004"/>
              <a:gd name="connsiteX5" fmla="*/ 24461675 w 24461675"/>
              <a:gd name="connsiteY5" fmla="*/ 4 h 4338004"/>
              <a:gd name="connsiteX6" fmla="*/ 24461675 w 24461675"/>
              <a:gd name="connsiteY6" fmla="*/ 4338004 h 4338004"/>
              <a:gd name="connsiteX7" fmla="*/ 0 w 24461675"/>
              <a:gd name="connsiteY7" fmla="*/ 4338004 h 4338004"/>
              <a:gd name="connsiteX8" fmla="*/ 0 w 24461675"/>
              <a:gd name="connsiteY8"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7920695 w 24461675"/>
              <a:gd name="connsiteY3" fmla="*/ 2697094 h 4338004"/>
              <a:gd name="connsiteX4" fmla="*/ 11102306 w 24461675"/>
              <a:gd name="connsiteY4" fmla="*/ 3160557 h 4338004"/>
              <a:gd name="connsiteX5" fmla="*/ 14008345 w 24461675"/>
              <a:gd name="connsiteY5" fmla="*/ 3198136 h 4338004"/>
              <a:gd name="connsiteX6" fmla="*/ 24461675 w 24461675"/>
              <a:gd name="connsiteY6" fmla="*/ 4 h 4338004"/>
              <a:gd name="connsiteX7" fmla="*/ 24461675 w 24461675"/>
              <a:gd name="connsiteY7" fmla="*/ 4338004 h 4338004"/>
              <a:gd name="connsiteX8" fmla="*/ 0 w 24461675"/>
              <a:gd name="connsiteY8" fmla="*/ 4338004 h 4338004"/>
              <a:gd name="connsiteX9" fmla="*/ 0 w 24461675"/>
              <a:gd name="connsiteY9"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7920695 w 24461675"/>
              <a:gd name="connsiteY3" fmla="*/ 2697094 h 4338004"/>
              <a:gd name="connsiteX4" fmla="*/ 11102306 w 24461675"/>
              <a:gd name="connsiteY4" fmla="*/ 3160557 h 4338004"/>
              <a:gd name="connsiteX5" fmla="*/ 14008345 w 24461675"/>
              <a:gd name="connsiteY5" fmla="*/ 3198136 h 4338004"/>
              <a:gd name="connsiteX6" fmla="*/ 16826701 w 24461675"/>
              <a:gd name="connsiteY6" fmla="*/ 2985193 h 4338004"/>
              <a:gd name="connsiteX7" fmla="*/ 24461675 w 24461675"/>
              <a:gd name="connsiteY7" fmla="*/ 4 h 4338004"/>
              <a:gd name="connsiteX8" fmla="*/ 24461675 w 24461675"/>
              <a:gd name="connsiteY8" fmla="*/ 4338004 h 4338004"/>
              <a:gd name="connsiteX9" fmla="*/ 0 w 24461675"/>
              <a:gd name="connsiteY9" fmla="*/ 4338004 h 4338004"/>
              <a:gd name="connsiteX10" fmla="*/ 0 w 24461675"/>
              <a:gd name="connsiteY10" fmla="*/ 4 h 4338004"/>
              <a:gd name="connsiteX0" fmla="*/ 0 w 24461675"/>
              <a:gd name="connsiteY0" fmla="*/ 4 h 4338004"/>
              <a:gd name="connsiteX1" fmla="*/ 3862262 w 24461675"/>
              <a:gd name="connsiteY1" fmla="*/ 1294179 h 4338004"/>
              <a:gd name="connsiteX2" fmla="*/ 6580410 w 24461675"/>
              <a:gd name="connsiteY2" fmla="*/ 2509204 h 4338004"/>
              <a:gd name="connsiteX3" fmla="*/ 7920695 w 24461675"/>
              <a:gd name="connsiteY3" fmla="*/ 2697094 h 4338004"/>
              <a:gd name="connsiteX4" fmla="*/ 11102306 w 24461675"/>
              <a:gd name="connsiteY4" fmla="*/ 3160557 h 4338004"/>
              <a:gd name="connsiteX5" fmla="*/ 14008345 w 24461675"/>
              <a:gd name="connsiteY5" fmla="*/ 3198136 h 4338004"/>
              <a:gd name="connsiteX6" fmla="*/ 16826701 w 24461675"/>
              <a:gd name="connsiteY6" fmla="*/ 2985193 h 4338004"/>
              <a:gd name="connsiteX7" fmla="*/ 20446723 w 24461675"/>
              <a:gd name="connsiteY7" fmla="*/ 2609412 h 4338004"/>
              <a:gd name="connsiteX8" fmla="*/ 24461675 w 24461675"/>
              <a:gd name="connsiteY8" fmla="*/ 4 h 4338004"/>
              <a:gd name="connsiteX9" fmla="*/ 24461675 w 24461675"/>
              <a:gd name="connsiteY9" fmla="*/ 4338004 h 4338004"/>
              <a:gd name="connsiteX10" fmla="*/ 0 w 24461675"/>
              <a:gd name="connsiteY10" fmla="*/ 4338004 h 4338004"/>
              <a:gd name="connsiteX11" fmla="*/ 0 w 24461675"/>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46723 w 24461676"/>
              <a:gd name="connsiteY7" fmla="*/ 2609412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11890 w 24461676"/>
              <a:gd name="connsiteY7" fmla="*/ 2635538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11890 w 24461676"/>
              <a:gd name="connsiteY7" fmla="*/ 2635538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4 h 4338004"/>
              <a:gd name="connsiteX1" fmla="*/ 3862262 w 24461676"/>
              <a:gd name="connsiteY1" fmla="*/ 1294179 h 4338004"/>
              <a:gd name="connsiteX2" fmla="*/ 6580410 w 24461676"/>
              <a:gd name="connsiteY2" fmla="*/ 2509204 h 4338004"/>
              <a:gd name="connsiteX3" fmla="*/ 7920695 w 24461676"/>
              <a:gd name="connsiteY3" fmla="*/ 2697094 h 4338004"/>
              <a:gd name="connsiteX4" fmla="*/ 11102306 w 24461676"/>
              <a:gd name="connsiteY4" fmla="*/ 3160557 h 4338004"/>
              <a:gd name="connsiteX5" fmla="*/ 14008345 w 24461676"/>
              <a:gd name="connsiteY5" fmla="*/ 3198136 h 4338004"/>
              <a:gd name="connsiteX6" fmla="*/ 16826701 w 24461676"/>
              <a:gd name="connsiteY6" fmla="*/ 2985193 h 4338004"/>
              <a:gd name="connsiteX7" fmla="*/ 20429307 w 24461676"/>
              <a:gd name="connsiteY7" fmla="*/ 2652955 h 4338004"/>
              <a:gd name="connsiteX8" fmla="*/ 24461676 w 24461676"/>
              <a:gd name="connsiteY8" fmla="*/ 1340288 h 4338004"/>
              <a:gd name="connsiteX9" fmla="*/ 24461675 w 24461676"/>
              <a:gd name="connsiteY9" fmla="*/ 4338004 h 4338004"/>
              <a:gd name="connsiteX10" fmla="*/ 0 w 24461676"/>
              <a:gd name="connsiteY10" fmla="*/ 4338004 h 4338004"/>
              <a:gd name="connsiteX11" fmla="*/ 0 w 24461676"/>
              <a:gd name="connsiteY11" fmla="*/ 4 h 4338004"/>
              <a:gd name="connsiteX0" fmla="*/ 0 w 24461676"/>
              <a:gd name="connsiteY0" fmla="*/ 5344 h 4343344"/>
              <a:gd name="connsiteX1" fmla="*/ 3862262 w 24461676"/>
              <a:gd name="connsiteY1" fmla="*/ 1299519 h 4343344"/>
              <a:gd name="connsiteX2" fmla="*/ 6580410 w 24461676"/>
              <a:gd name="connsiteY2" fmla="*/ 2514544 h 4343344"/>
              <a:gd name="connsiteX3" fmla="*/ 7920695 w 24461676"/>
              <a:gd name="connsiteY3" fmla="*/ 2702434 h 4343344"/>
              <a:gd name="connsiteX4" fmla="*/ 11102306 w 24461676"/>
              <a:gd name="connsiteY4" fmla="*/ 3165897 h 4343344"/>
              <a:gd name="connsiteX5" fmla="*/ 14008345 w 24461676"/>
              <a:gd name="connsiteY5" fmla="*/ 3203476 h 4343344"/>
              <a:gd name="connsiteX6" fmla="*/ 16826701 w 24461676"/>
              <a:gd name="connsiteY6" fmla="*/ 2990533 h 4343344"/>
              <a:gd name="connsiteX7" fmla="*/ 20429307 w 24461676"/>
              <a:gd name="connsiteY7" fmla="*/ 2658295 h 4343344"/>
              <a:gd name="connsiteX8" fmla="*/ 24461676 w 24461676"/>
              <a:gd name="connsiteY8" fmla="*/ 1345628 h 4343344"/>
              <a:gd name="connsiteX9" fmla="*/ 24461675 w 24461676"/>
              <a:gd name="connsiteY9" fmla="*/ 4343344 h 4343344"/>
              <a:gd name="connsiteX10" fmla="*/ 0 w 24461676"/>
              <a:gd name="connsiteY10" fmla="*/ 4343344 h 4343344"/>
              <a:gd name="connsiteX11" fmla="*/ 0 w 24461676"/>
              <a:gd name="connsiteY11" fmla="*/ 5344 h 4343344"/>
              <a:gd name="connsiteX0" fmla="*/ 0 w 24461676"/>
              <a:gd name="connsiteY0" fmla="*/ 198980 h 4536980"/>
              <a:gd name="connsiteX1" fmla="*/ 3862262 w 24461676"/>
              <a:gd name="connsiteY1" fmla="*/ 1493155 h 4536980"/>
              <a:gd name="connsiteX2" fmla="*/ 6580410 w 24461676"/>
              <a:gd name="connsiteY2" fmla="*/ 2708180 h 4536980"/>
              <a:gd name="connsiteX3" fmla="*/ 7920695 w 24461676"/>
              <a:gd name="connsiteY3" fmla="*/ 2896070 h 4536980"/>
              <a:gd name="connsiteX4" fmla="*/ 11102306 w 24461676"/>
              <a:gd name="connsiteY4" fmla="*/ 3359533 h 4536980"/>
              <a:gd name="connsiteX5" fmla="*/ 14008345 w 24461676"/>
              <a:gd name="connsiteY5" fmla="*/ 3397112 h 4536980"/>
              <a:gd name="connsiteX6" fmla="*/ 16826701 w 24461676"/>
              <a:gd name="connsiteY6" fmla="*/ 3184169 h 4536980"/>
              <a:gd name="connsiteX7" fmla="*/ 20429307 w 24461676"/>
              <a:gd name="connsiteY7" fmla="*/ 2851931 h 4536980"/>
              <a:gd name="connsiteX8" fmla="*/ 24461676 w 24461676"/>
              <a:gd name="connsiteY8" fmla="*/ 1539264 h 4536980"/>
              <a:gd name="connsiteX9" fmla="*/ 24461675 w 24461676"/>
              <a:gd name="connsiteY9" fmla="*/ 4536980 h 4536980"/>
              <a:gd name="connsiteX10" fmla="*/ 0 w 24461676"/>
              <a:gd name="connsiteY10" fmla="*/ 4536980 h 4536980"/>
              <a:gd name="connsiteX11" fmla="*/ 0 w 24461676"/>
              <a:gd name="connsiteY11" fmla="*/ 198980 h 45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61676" h="4536980">
                <a:moveTo>
                  <a:pt x="0" y="198980"/>
                </a:moveTo>
                <a:cubicBezTo>
                  <a:pt x="1140449" y="-265418"/>
                  <a:pt x="3017904" y="50376"/>
                  <a:pt x="3862262" y="1493155"/>
                </a:cubicBezTo>
                <a:cubicBezTo>
                  <a:pt x="4844899" y="1343440"/>
                  <a:pt x="5989658" y="1690947"/>
                  <a:pt x="6580410" y="2708180"/>
                </a:cubicBezTo>
                <a:cubicBezTo>
                  <a:pt x="7068925" y="2628848"/>
                  <a:pt x="7536683" y="2670602"/>
                  <a:pt x="7920695" y="2896070"/>
                </a:cubicBezTo>
                <a:cubicBezTo>
                  <a:pt x="8745743" y="2320469"/>
                  <a:pt x="10024710" y="2106334"/>
                  <a:pt x="11102306" y="3359533"/>
                </a:cubicBezTo>
                <a:cubicBezTo>
                  <a:pt x="11897530" y="2642209"/>
                  <a:pt x="13108618" y="2546893"/>
                  <a:pt x="14008345" y="3397112"/>
                </a:cubicBezTo>
                <a:cubicBezTo>
                  <a:pt x="14597068" y="2590316"/>
                  <a:pt x="16081224" y="2475674"/>
                  <a:pt x="16826701" y="3184169"/>
                </a:cubicBezTo>
                <a:cubicBezTo>
                  <a:pt x="18057236" y="1533836"/>
                  <a:pt x="19947710" y="2290287"/>
                  <a:pt x="20429307" y="2851931"/>
                </a:cubicBezTo>
                <a:cubicBezTo>
                  <a:pt x="21187054" y="1401278"/>
                  <a:pt x="22963702" y="873734"/>
                  <a:pt x="24461676" y="1539264"/>
                </a:cubicBezTo>
                <a:cubicBezTo>
                  <a:pt x="24461676" y="2538503"/>
                  <a:pt x="24461675" y="3537741"/>
                  <a:pt x="24461675" y="4536980"/>
                </a:cubicBezTo>
                <a:lnTo>
                  <a:pt x="0" y="4536980"/>
                </a:lnTo>
                <a:lnTo>
                  <a:pt x="0" y="198980"/>
                </a:lnTo>
                <a:close/>
              </a:path>
            </a:pathLst>
          </a:custGeom>
          <a:solidFill>
            <a:srgbClr val="C2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088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记忆卡">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9" r="7816" b="-40"/>
          <a:stretch/>
        </p:blipFill>
        <p:spPr>
          <a:xfrm rot="16200000">
            <a:off x="2659380" y="-2659380"/>
            <a:ext cx="6873240" cy="12192000"/>
          </a:xfrm>
          <a:custGeom>
            <a:avLst/>
            <a:gdLst>
              <a:gd name="connsiteX0" fmla="*/ 6873240 w 6873240"/>
              <a:gd name="connsiteY0" fmla="*/ 8991765 h 12192000"/>
              <a:gd name="connsiteX1" fmla="*/ 6873240 w 6873240"/>
              <a:gd name="connsiteY1" fmla="*/ 12192000 h 12192000"/>
              <a:gd name="connsiteX2" fmla="*/ 0 w 6873240"/>
              <a:gd name="connsiteY2" fmla="*/ 12191999 h 12192000"/>
              <a:gd name="connsiteX3" fmla="*/ 0 w 6873240"/>
              <a:gd name="connsiteY3" fmla="*/ 9512882 h 12192000"/>
              <a:gd name="connsiteX4" fmla="*/ 48907 w 6873240"/>
              <a:gd name="connsiteY4" fmla="*/ 9559511 h 12192000"/>
              <a:gd name="connsiteX5" fmla="*/ 3197152 w 6873240"/>
              <a:gd name="connsiteY5" fmla="*/ 10775878 h 12192000"/>
              <a:gd name="connsiteX6" fmla="*/ 6810211 w 6873240"/>
              <a:gd name="connsiteY6" fmla="*/ 9071970 h 12192000"/>
              <a:gd name="connsiteX7" fmla="*/ 6873240 w 6873240"/>
              <a:gd name="connsiteY7" fmla="*/ 0 h 12192000"/>
              <a:gd name="connsiteX8" fmla="*/ 6873240 w 6873240"/>
              <a:gd name="connsiteY8" fmla="*/ 3195473 h 12192000"/>
              <a:gd name="connsiteX9" fmla="*/ 6810211 w 6873240"/>
              <a:gd name="connsiteY9" fmla="*/ 3115267 h 12192000"/>
              <a:gd name="connsiteX10" fmla="*/ 3197153 w 6873240"/>
              <a:gd name="connsiteY10" fmla="*/ 1411360 h 12192000"/>
              <a:gd name="connsiteX11" fmla="*/ 48908 w 6873240"/>
              <a:gd name="connsiteY11" fmla="*/ 2627726 h 12192000"/>
              <a:gd name="connsiteX12" fmla="*/ 0 w 6873240"/>
              <a:gd name="connsiteY12" fmla="*/ 2674355 h 12192000"/>
              <a:gd name="connsiteX13" fmla="*/ 0 w 6873240"/>
              <a:gd name="connsiteY13"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3240" h="12192000">
                <a:moveTo>
                  <a:pt x="6873240" y="8991765"/>
                </a:moveTo>
                <a:lnTo>
                  <a:pt x="6873240" y="12192000"/>
                </a:lnTo>
                <a:lnTo>
                  <a:pt x="0" y="12191999"/>
                </a:lnTo>
                <a:lnTo>
                  <a:pt x="0" y="9512882"/>
                </a:lnTo>
                <a:lnTo>
                  <a:pt x="48907" y="9559511"/>
                </a:lnTo>
                <a:cubicBezTo>
                  <a:pt x="880416" y="10315260"/>
                  <a:pt x="1984993" y="10775878"/>
                  <a:pt x="3197152" y="10775878"/>
                </a:cubicBezTo>
                <a:cubicBezTo>
                  <a:pt x="4651744" y="10775878"/>
                  <a:pt x="5951416" y="10112590"/>
                  <a:pt x="6810211" y="9071970"/>
                </a:cubicBezTo>
                <a:close/>
                <a:moveTo>
                  <a:pt x="6873240" y="0"/>
                </a:moveTo>
                <a:lnTo>
                  <a:pt x="6873240" y="3195473"/>
                </a:lnTo>
                <a:lnTo>
                  <a:pt x="6810211" y="3115267"/>
                </a:lnTo>
                <a:cubicBezTo>
                  <a:pt x="5951416" y="2074648"/>
                  <a:pt x="4651744" y="1411360"/>
                  <a:pt x="3197153" y="1411360"/>
                </a:cubicBezTo>
                <a:cubicBezTo>
                  <a:pt x="1984993" y="1411360"/>
                  <a:pt x="880417" y="1871977"/>
                  <a:pt x="48908" y="2627726"/>
                </a:cubicBezTo>
                <a:lnTo>
                  <a:pt x="0" y="2674355"/>
                </a:lnTo>
                <a:lnTo>
                  <a:pt x="0" y="0"/>
                </a:lnTo>
                <a:close/>
              </a:path>
            </a:pathLst>
          </a:custGeom>
        </p:spPr>
      </p:pic>
    </p:spTree>
    <p:extLst>
      <p:ext uri="{BB962C8B-B14F-4D97-AF65-F5344CB8AC3E}">
        <p14:creationId xmlns:p14="http://schemas.microsoft.com/office/powerpoint/2010/main" val="235666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背景色-2">
    <p:spTree>
      <p:nvGrpSpPr>
        <p:cNvPr id="1" name=""/>
        <p:cNvGrpSpPr/>
        <p:nvPr/>
      </p:nvGrpSpPr>
      <p:grpSpPr>
        <a:xfrm>
          <a:off x="0" y="0"/>
          <a:ext cx="0" cy="0"/>
          <a:chOff x="0" y="0"/>
          <a:chExt cx="0" cy="0"/>
        </a:xfrm>
      </p:grpSpPr>
      <p:sp>
        <p:nvSpPr>
          <p:cNvPr id="6" name="矩形 5"/>
          <p:cNvSpPr/>
          <p:nvPr userDrawn="1"/>
        </p:nvSpPr>
        <p:spPr>
          <a:xfrm>
            <a:off x="0" y="0"/>
            <a:ext cx="12185651" cy="6857206"/>
          </a:xfrm>
          <a:prstGeom prst="rect">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dirty="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346184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背景色-2">
    <p:spTree>
      <p:nvGrpSpPr>
        <p:cNvPr id="1" name=""/>
        <p:cNvGrpSpPr/>
        <p:nvPr/>
      </p:nvGrpSpPr>
      <p:grpSpPr>
        <a:xfrm>
          <a:off x="0" y="0"/>
          <a:ext cx="0" cy="0"/>
          <a:chOff x="0" y="0"/>
          <a:chExt cx="0" cy="0"/>
        </a:xfrm>
      </p:grpSpPr>
      <p:sp>
        <p:nvSpPr>
          <p:cNvPr id="6" name="矩形 5"/>
          <p:cNvSpPr/>
          <p:nvPr userDrawn="1"/>
        </p:nvSpPr>
        <p:spPr>
          <a:xfrm>
            <a:off x="0" y="0"/>
            <a:ext cx="12185651" cy="6857206"/>
          </a:xfrm>
          <a:prstGeom prst="rect">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dirty="0">
              <a:solidFill>
                <a:schemeClr val="tx1"/>
              </a:solidFill>
              <a:latin typeface="黑体" pitchFamily="49" charset="-122"/>
              <a:ea typeface="黑体" pitchFamily="49" charset="-122"/>
            </a:endParaRPr>
          </a:p>
        </p:txBody>
      </p:sp>
      <p:pic>
        <p:nvPicPr>
          <p:cNvPr id="3" name="Picture 3" descr="C:\Users\dell\Desktop\对话框-02.png"/>
          <p:cNvPicPr>
            <a:picLocks noChangeAspect="1" noChangeArrowheads="1"/>
          </p:cNvPicPr>
          <p:nvPr userDrawn="1"/>
        </p:nvPicPr>
        <p:blipFill>
          <a:blip r:embed="rId2" cstate="email"/>
          <a:srcRect/>
          <a:stretch>
            <a:fillRect/>
          </a:stretch>
        </p:blipFill>
        <p:spPr bwMode="auto">
          <a:xfrm rot="21140445">
            <a:off x="1958796" y="785284"/>
            <a:ext cx="8632784" cy="538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背景色-2">
    <p:bg>
      <p:bgPr>
        <a:solidFill>
          <a:srgbClr val="FFFCCD"/>
        </a:solidFill>
        <a:effectLst/>
      </p:bgPr>
    </p:bg>
    <p:spTree>
      <p:nvGrpSpPr>
        <p:cNvPr id="1" name=""/>
        <p:cNvGrpSpPr/>
        <p:nvPr/>
      </p:nvGrpSpPr>
      <p:grpSpPr>
        <a:xfrm>
          <a:off x="0" y="0"/>
          <a:ext cx="0" cy="0"/>
          <a:chOff x="0" y="0"/>
          <a:chExt cx="0" cy="0"/>
        </a:xfrm>
      </p:grpSpPr>
      <p:sp>
        <p:nvSpPr>
          <p:cNvPr id="6" name="矩形 5"/>
          <p:cNvSpPr/>
          <p:nvPr userDrawn="1"/>
        </p:nvSpPr>
        <p:spPr>
          <a:xfrm>
            <a:off x="0" y="0"/>
            <a:ext cx="12185651" cy="6857206"/>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dirty="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211259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245708" y="-135794"/>
            <a:ext cx="12678654" cy="7129588"/>
            <a:chOff x="-6370" y="0"/>
            <a:chExt cx="24391723" cy="13716000"/>
          </a:xfrm>
        </p:grpSpPr>
        <p:sp>
          <p:nvSpPr>
            <p:cNvPr id="4" name="Rectangle 10"/>
            <p:cNvSpPr>
              <a:spLocks noChangeArrowheads="1"/>
            </p:cNvSpPr>
            <p:nvPr/>
          </p:nvSpPr>
          <p:spPr bwMode="auto">
            <a:xfrm>
              <a:off x="12185650" y="6858000"/>
              <a:ext cx="12185650" cy="6858000"/>
            </a:xfrm>
            <a:prstGeom prst="rect">
              <a:avLst/>
            </a:prstGeom>
            <a:solidFill>
              <a:srgbClr val="ABD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600"/>
            </a:p>
          </p:txBody>
        </p:sp>
        <p:sp>
          <p:nvSpPr>
            <p:cNvPr id="5" name="Rectangle 14"/>
            <p:cNvSpPr>
              <a:spLocks noChangeArrowheads="1"/>
            </p:cNvSpPr>
            <p:nvPr/>
          </p:nvSpPr>
          <p:spPr bwMode="auto">
            <a:xfrm>
              <a:off x="12199970" y="0"/>
              <a:ext cx="12185383" cy="6858000"/>
            </a:xfrm>
            <a:prstGeom prst="rect">
              <a:avLst/>
            </a:prstGeom>
            <a:solidFill>
              <a:srgbClr val="FCF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600"/>
            </a:p>
          </p:txBody>
        </p:sp>
        <p:sp>
          <p:nvSpPr>
            <p:cNvPr id="6" name="Rectangle 8"/>
            <p:cNvSpPr>
              <a:spLocks noChangeArrowheads="1"/>
            </p:cNvSpPr>
            <p:nvPr/>
          </p:nvSpPr>
          <p:spPr bwMode="auto">
            <a:xfrm>
              <a:off x="-6370" y="6855213"/>
              <a:ext cx="12192020" cy="6860787"/>
            </a:xfrm>
            <a:prstGeom prst="rect">
              <a:avLst/>
            </a:prstGeom>
            <a:solidFill>
              <a:srgbClr val="D1E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600"/>
            </a:p>
          </p:txBody>
        </p:sp>
        <p:sp>
          <p:nvSpPr>
            <p:cNvPr id="7" name="Rectangle 12"/>
            <p:cNvSpPr>
              <a:spLocks noChangeArrowheads="1"/>
            </p:cNvSpPr>
            <p:nvPr/>
          </p:nvSpPr>
          <p:spPr bwMode="auto">
            <a:xfrm>
              <a:off x="0" y="0"/>
              <a:ext cx="12193334" cy="6858000"/>
            </a:xfrm>
            <a:prstGeom prst="rect">
              <a:avLst/>
            </a:prstGeom>
            <a:solidFill>
              <a:srgbClr val="CC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600"/>
            </a:p>
          </p:txBody>
        </p:sp>
      </p:grpSp>
    </p:spTree>
    <p:extLst>
      <p:ext uri="{BB962C8B-B14F-4D97-AF65-F5344CB8AC3E}">
        <p14:creationId xmlns:p14="http://schemas.microsoft.com/office/powerpoint/2010/main" val="329540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pic>
        <p:nvPicPr>
          <p:cNvPr id="2" name="Picture 3" descr="F:\生活的乐趣1\设计\新建文件夹 (12)\杜鹃-06.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7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 id="2147483746" r:id="rId2"/>
    <p:sldLayoutId id="2147483755" r:id="rId3"/>
    <p:sldLayoutId id="2147483751" r:id="rId4"/>
    <p:sldLayoutId id="2147483748" r:id="rId5"/>
    <p:sldLayoutId id="2147483760" r:id="rId6"/>
    <p:sldLayoutId id="2147483759" r:id="rId7"/>
    <p:sldLayoutId id="2147483753" r:id="rId8"/>
    <p:sldLayoutId id="2147483749" r:id="rId9"/>
    <p:sldLayoutId id="2147483758" r:id="rId10"/>
    <p:sldLayoutId id="2147483750" r:id="rId11"/>
    <p:sldLayoutId id="2147483752" r:id="rId12"/>
    <p:sldLayoutId id="2147483756" r:id="rId13"/>
    <p:sldLayoutId id="2147483757" r:id="rId14"/>
    <p:sldLayoutId id="2147483761" r:id="rId15"/>
  </p:sldLayoutIdLst>
  <p:txStyles>
    <p:titleStyle>
      <a:lvl1pPr algn="l" defTabSz="455930" rtl="0" eaLnBrk="1" latinLnBrk="0" hangingPunct="1">
        <a:lnSpc>
          <a:spcPct val="90000"/>
        </a:lnSpc>
        <a:spcBef>
          <a:spcPct val="0"/>
        </a:spcBef>
        <a:buNone/>
        <a:defRPr sz="2195" kern="1200">
          <a:solidFill>
            <a:schemeClr val="tx1"/>
          </a:solidFill>
          <a:latin typeface="+mj-lt"/>
          <a:ea typeface="+mj-ea"/>
          <a:cs typeface="+mj-cs"/>
        </a:defRPr>
      </a:lvl1pPr>
    </p:titleStyle>
    <p:bodyStyle>
      <a:lvl1pPr marL="114300" indent="-114300" algn="l" defTabSz="455930" rtl="0" eaLnBrk="1" latinLnBrk="0" hangingPunct="1">
        <a:lnSpc>
          <a:spcPct val="90000"/>
        </a:lnSpc>
        <a:spcBef>
          <a:spcPts val="495"/>
        </a:spcBef>
        <a:buFont typeface="Arial" panose="020B0604020202020204" pitchFamily="34" charset="0"/>
        <a:buChar char="•"/>
        <a:defRPr sz="1395" kern="1200">
          <a:solidFill>
            <a:schemeClr val="tx1"/>
          </a:solidFill>
          <a:latin typeface="+mn-lt"/>
          <a:ea typeface="+mn-ea"/>
          <a:cs typeface="+mn-cs"/>
        </a:defRPr>
      </a:lvl1pPr>
      <a:lvl2pPr marL="342265" indent="-114300" algn="l" defTabSz="45593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0230" indent="-114300" algn="l" defTabSz="45593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798195"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6160"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4125"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2090"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0055"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38020" indent="-114300" algn="l" defTabSz="45593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zh-CN"/>
      </a:defPPr>
      <a:lvl1pPr marL="0" algn="l" defTabSz="455930" rtl="0" eaLnBrk="1" latinLnBrk="0" hangingPunct="1">
        <a:defRPr sz="900" kern="1200">
          <a:solidFill>
            <a:schemeClr val="tx1"/>
          </a:solidFill>
          <a:latin typeface="+mn-lt"/>
          <a:ea typeface="+mn-ea"/>
          <a:cs typeface="+mn-cs"/>
        </a:defRPr>
      </a:lvl1pPr>
      <a:lvl2pPr marL="227965" algn="l" defTabSz="455930" rtl="0" eaLnBrk="1" latinLnBrk="0" hangingPunct="1">
        <a:defRPr sz="900" kern="1200">
          <a:solidFill>
            <a:schemeClr val="tx1"/>
          </a:solidFill>
          <a:latin typeface="+mn-lt"/>
          <a:ea typeface="+mn-ea"/>
          <a:cs typeface="+mn-cs"/>
        </a:defRPr>
      </a:lvl2pPr>
      <a:lvl3pPr marL="455930" algn="l" defTabSz="455930" rtl="0" eaLnBrk="1" latinLnBrk="0" hangingPunct="1">
        <a:defRPr sz="900" kern="1200">
          <a:solidFill>
            <a:schemeClr val="tx1"/>
          </a:solidFill>
          <a:latin typeface="+mn-lt"/>
          <a:ea typeface="+mn-ea"/>
          <a:cs typeface="+mn-cs"/>
        </a:defRPr>
      </a:lvl3pPr>
      <a:lvl4pPr marL="683895" algn="l" defTabSz="455930" rtl="0" eaLnBrk="1" latinLnBrk="0" hangingPunct="1">
        <a:defRPr sz="900" kern="1200">
          <a:solidFill>
            <a:schemeClr val="tx1"/>
          </a:solidFill>
          <a:latin typeface="+mn-lt"/>
          <a:ea typeface="+mn-ea"/>
          <a:cs typeface="+mn-cs"/>
        </a:defRPr>
      </a:lvl4pPr>
      <a:lvl5pPr marL="911860" algn="l" defTabSz="455930" rtl="0" eaLnBrk="1" latinLnBrk="0" hangingPunct="1">
        <a:defRPr sz="900" kern="1200">
          <a:solidFill>
            <a:schemeClr val="tx1"/>
          </a:solidFill>
          <a:latin typeface="+mn-lt"/>
          <a:ea typeface="+mn-ea"/>
          <a:cs typeface="+mn-cs"/>
        </a:defRPr>
      </a:lvl5pPr>
      <a:lvl6pPr marL="1139825" algn="l" defTabSz="455930" rtl="0" eaLnBrk="1" latinLnBrk="0" hangingPunct="1">
        <a:defRPr sz="900" kern="1200">
          <a:solidFill>
            <a:schemeClr val="tx1"/>
          </a:solidFill>
          <a:latin typeface="+mn-lt"/>
          <a:ea typeface="+mn-ea"/>
          <a:cs typeface="+mn-cs"/>
        </a:defRPr>
      </a:lvl6pPr>
      <a:lvl7pPr marL="1367790" algn="l" defTabSz="455930" rtl="0" eaLnBrk="1" latinLnBrk="0" hangingPunct="1">
        <a:defRPr sz="900" kern="1200">
          <a:solidFill>
            <a:schemeClr val="tx1"/>
          </a:solidFill>
          <a:latin typeface="+mn-lt"/>
          <a:ea typeface="+mn-ea"/>
          <a:cs typeface="+mn-cs"/>
        </a:defRPr>
      </a:lvl7pPr>
      <a:lvl8pPr marL="1595755" algn="l" defTabSz="455930" rtl="0" eaLnBrk="1" latinLnBrk="0" hangingPunct="1">
        <a:defRPr sz="900" kern="1200">
          <a:solidFill>
            <a:schemeClr val="tx1"/>
          </a:solidFill>
          <a:latin typeface="+mn-lt"/>
          <a:ea typeface="+mn-ea"/>
          <a:cs typeface="+mn-cs"/>
        </a:defRPr>
      </a:lvl8pPr>
      <a:lvl9pPr marL="1823720" algn="l" defTabSz="45593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7.tif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7.tif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tif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7.tif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7AEC6205-7A5B-4F02-861B-8C89F73FF13B}"/>
              </a:ext>
            </a:extLst>
          </p:cNvPr>
          <p:cNvSpPr txBox="1"/>
          <p:nvPr/>
        </p:nvSpPr>
        <p:spPr>
          <a:xfrm>
            <a:off x="39301" y="191738"/>
            <a:ext cx="3455934" cy="540725"/>
          </a:xfrm>
          <a:prstGeom prst="rect">
            <a:avLst/>
          </a:prstGeom>
          <a:noFill/>
        </p:spPr>
        <p:txBody>
          <a:bodyPr wrap="square">
            <a:spAutoFit/>
          </a:bodyPr>
          <a:lstStyle/>
          <a:p>
            <a:pPr algn="ctr">
              <a:lnSpc>
                <a:spcPct val="120000"/>
              </a:lnSpc>
            </a:pPr>
            <a:r>
              <a:rPr lang="zh-CN" altLang="en-US" sz="2800" dirty="0">
                <a:solidFill>
                  <a:srgbClr val="0070C0"/>
                </a:solidFill>
                <a:latin typeface="黑体" panose="02010609060101010101" pitchFamily="49" charset="-122"/>
                <a:ea typeface="黑体" panose="02010609060101010101" pitchFamily="49" charset="-122"/>
              </a:rPr>
              <a:t>三</a:t>
            </a:r>
            <a:r>
              <a:rPr lang="zh-CN" altLang="en-US" sz="2800" dirty="0" smtClean="0">
                <a:solidFill>
                  <a:srgbClr val="0070C0"/>
                </a:solidFill>
                <a:latin typeface="黑体" panose="02010609060101010101" pitchFamily="49" charset="-122"/>
                <a:ea typeface="黑体" panose="02010609060101010101" pitchFamily="49" charset="-122"/>
              </a:rPr>
              <a:t>年级上册</a:t>
            </a:r>
            <a:r>
              <a:rPr lang="en-US" altLang="zh-CN" sz="2800" dirty="0" smtClean="0">
                <a:solidFill>
                  <a:srgbClr val="0070C0"/>
                </a:solidFill>
                <a:latin typeface="黑体" panose="02010609060101010101" pitchFamily="49" charset="-122"/>
                <a:ea typeface="黑体" panose="02010609060101010101" pitchFamily="49" charset="-122"/>
              </a:rPr>
              <a:t>·8</a:t>
            </a:r>
            <a:r>
              <a:rPr lang="zh-CN" altLang="en-US" sz="2800" dirty="0" smtClean="0">
                <a:solidFill>
                  <a:srgbClr val="0070C0"/>
                </a:solidFill>
                <a:latin typeface="黑体" panose="02010609060101010101" pitchFamily="49" charset="-122"/>
                <a:ea typeface="黑体" panose="02010609060101010101" pitchFamily="49" charset="-122"/>
              </a:rPr>
              <a:t>单元</a:t>
            </a:r>
            <a:endParaRPr lang="en-US" altLang="zh-CN" sz="2800" dirty="0">
              <a:solidFill>
                <a:srgbClr val="0070C0"/>
              </a:solidFill>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FCCFF195-88C6-4986-8DC1-77E7C81ADCC8}"/>
              </a:ext>
            </a:extLst>
          </p:cNvPr>
          <p:cNvSpPr/>
          <p:nvPr/>
        </p:nvSpPr>
        <p:spPr>
          <a:xfrm>
            <a:off x="1021810" y="2159064"/>
            <a:ext cx="10143618" cy="2751522"/>
          </a:xfrm>
          <a:prstGeom prst="rect">
            <a:avLst/>
          </a:prstGeom>
        </p:spPr>
        <p:txBody>
          <a:bodyPr wrap="square">
            <a:spAutoFit/>
          </a:bodyPr>
          <a:lstStyle/>
          <a:p>
            <a:pPr algn="ctr">
              <a:lnSpc>
                <a:spcPct val="120000"/>
              </a:lnSpc>
            </a:pPr>
            <a:r>
              <a:rPr lang="zh-CN" altLang="en-US" sz="7200" dirty="0">
                <a:solidFill>
                  <a:srgbClr val="0070C0"/>
                </a:solidFill>
                <a:latin typeface="黑体" panose="02010609060101010101" pitchFamily="49" charset="-122"/>
                <a:ea typeface="黑体" panose="02010609060101010101" pitchFamily="49" charset="-122"/>
              </a:rPr>
              <a:t>口语交际</a:t>
            </a:r>
            <a:endParaRPr lang="en-US" altLang="zh-CN" sz="7200" dirty="0">
              <a:solidFill>
                <a:srgbClr val="0070C0"/>
              </a:solidFill>
              <a:latin typeface="黑体" panose="02010609060101010101" pitchFamily="49" charset="-122"/>
              <a:ea typeface="黑体" panose="02010609060101010101" pitchFamily="49" charset="-122"/>
            </a:endParaRPr>
          </a:p>
          <a:p>
            <a:pPr algn="ctr">
              <a:lnSpc>
                <a:spcPct val="120000"/>
              </a:lnSpc>
            </a:pPr>
            <a:r>
              <a:rPr lang="zh-CN" altLang="en-US" sz="7200" dirty="0" smtClean="0">
                <a:solidFill>
                  <a:srgbClr val="0070C0"/>
                </a:solidFill>
                <a:latin typeface="黑体" panose="02010609060101010101" pitchFamily="49" charset="-122"/>
                <a:ea typeface="黑体" panose="02010609060101010101" pitchFamily="49" charset="-122"/>
              </a:rPr>
              <a:t>请教</a:t>
            </a:r>
            <a:endParaRPr lang="en-US" altLang="zh-CN" sz="7200" dirty="0">
              <a:solidFill>
                <a:srgbClr val="0070C0"/>
              </a:solidFill>
              <a:latin typeface="黑体" panose="02010609060101010101" pitchFamily="49" charset="-122"/>
              <a:ea typeface="黑体" panose="02010609060101010101" pitchFamily="49" charset="-122"/>
            </a:endParaRPr>
          </a:p>
        </p:txBody>
      </p:sp>
      <p:grpSp>
        <p:nvGrpSpPr>
          <p:cNvPr id="8" name="组合 7">
            <a:extLst>
              <a:ext uri="{FF2B5EF4-FFF2-40B4-BE49-F238E27FC236}">
                <a16:creationId xmlns="" xmlns:a16="http://schemas.microsoft.com/office/drawing/2014/main" id="{76583737-C4B4-4912-8CB9-69ACABCDDD7E}"/>
              </a:ext>
            </a:extLst>
          </p:cNvPr>
          <p:cNvGrpSpPr/>
          <p:nvPr/>
        </p:nvGrpSpPr>
        <p:grpSpPr>
          <a:xfrm>
            <a:off x="243619" y="5996136"/>
            <a:ext cx="3240000" cy="687384"/>
            <a:chOff x="243619" y="5996136"/>
            <a:chExt cx="3240000" cy="687384"/>
          </a:xfrm>
        </p:grpSpPr>
        <p:sp>
          <p:nvSpPr>
            <p:cNvPr id="9" name="文本框 16">
              <a:extLst>
                <a:ext uri="{FF2B5EF4-FFF2-40B4-BE49-F238E27FC236}">
                  <a16:creationId xmlns="" xmlns:a16="http://schemas.microsoft.com/office/drawing/2014/main" id="{3C04F655-F45B-4830-81F8-3AC917A6E6F4}"/>
                </a:ext>
              </a:extLst>
            </p:cNvPr>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1" name="图片 10">
              <a:extLst>
                <a:ext uri="{FF2B5EF4-FFF2-40B4-BE49-F238E27FC236}">
                  <a16:creationId xmlns="" xmlns:a16="http://schemas.microsoft.com/office/drawing/2014/main" id="{63C7C080-663C-4054-A037-9CFDFDE1C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63972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3619" y="569721"/>
            <a:ext cx="10350000" cy="2973122"/>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a:t>
            </a:r>
            <a:r>
              <a:rPr lang="zh-CN" altLang="en-US" sz="2800" b="1" dirty="0" smtClean="0">
                <a:latin typeface="+mn-ea"/>
                <a:cs typeface="楷体" panose="02010609060101010101" pitchFamily="49" charset="-122"/>
              </a:rPr>
              <a:t>把</a:t>
            </a:r>
            <a:r>
              <a:rPr lang="zh-CN" altLang="en-US" sz="2800" b="1" dirty="0">
                <a:latin typeface="+mn-ea"/>
                <a:cs typeface="楷体" panose="02010609060101010101" pitchFamily="49" charset="-122"/>
              </a:rPr>
              <a:t>你遇到的问题提出来，向同学请教，听听他们有什么好的建议</a:t>
            </a:r>
            <a:r>
              <a:rPr lang="zh-CN" altLang="en-US" sz="2800" b="1" dirty="0" smtClean="0">
                <a:latin typeface="+mn-ea"/>
                <a:cs typeface="楷体" panose="02010609060101010101" pitchFamily="49" charset="-122"/>
              </a:rPr>
              <a:t>。</a:t>
            </a:r>
            <a:endParaRPr lang="en-US" altLang="zh-CN" sz="2800" b="1" dirty="0" smtClean="0">
              <a:latin typeface="+mn-ea"/>
              <a:cs typeface="楷体" panose="02010609060101010101" pitchFamily="49" charset="-122"/>
            </a:endParaRPr>
          </a:p>
          <a:p>
            <a:pPr algn="just" fontAlgn="auto">
              <a:lnSpc>
                <a:spcPct val="120000"/>
              </a:lnSpc>
            </a:pPr>
            <a:r>
              <a:rPr lang="zh-CN" altLang="en-US" sz="3200" b="1" dirty="0" smtClean="0">
                <a:latin typeface="+mn-ea"/>
                <a:cs typeface="楷体" panose="02010609060101010101" pitchFamily="49" charset="-122"/>
              </a:rPr>
              <a:t>    </a:t>
            </a:r>
            <a:endParaRPr lang="en-US" altLang="zh-CN" sz="3200" b="1" dirty="0" smtClean="0">
              <a:latin typeface="+mn-ea"/>
              <a:cs typeface="楷体" panose="02010609060101010101" pitchFamily="49" charset="-122"/>
            </a:endParaRPr>
          </a:p>
          <a:p>
            <a:pPr algn="just" fontAlgn="auto">
              <a:lnSpc>
                <a:spcPct val="120000"/>
              </a:lnSpc>
            </a:pPr>
            <a:r>
              <a:rPr lang="en-US" altLang="zh-CN" sz="3200" b="1" dirty="0">
                <a:solidFill>
                  <a:srgbClr val="0070C0"/>
                </a:solidFill>
                <a:latin typeface="+mn-ea"/>
                <a:ea typeface="楷体" panose="02010609060101010101" pitchFamily="49" charset="-122"/>
                <a:cs typeface="楷体" panose="02010609060101010101" pitchFamily="49" charset="-122"/>
              </a:rPr>
              <a:t> </a:t>
            </a:r>
            <a:r>
              <a:rPr lang="en-US" altLang="zh-CN" sz="3200" b="1" dirty="0" smtClean="0">
                <a:solidFill>
                  <a:srgbClr val="0070C0"/>
                </a:solidFill>
                <a:latin typeface="+mn-ea"/>
                <a:ea typeface="楷体" panose="02010609060101010101" pitchFamily="49" charset="-122"/>
                <a:cs typeface="楷体" panose="02010609060101010101" pitchFamily="49" charset="-122"/>
              </a:rPr>
              <a:t>  </a:t>
            </a:r>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本</a:t>
            </a: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次口语交际的任务：向同学请教</a:t>
            </a: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自己</a:t>
            </a:r>
            <a:r>
              <a:rPr lang="zh-CN" altLang="en-US" sz="2800" b="1" smtClean="0">
                <a:solidFill>
                  <a:srgbClr val="0070C0"/>
                </a:solidFill>
                <a:latin typeface="楷体" panose="02010609060101010101" pitchFamily="49" charset="-122"/>
                <a:ea typeface="楷体" panose="02010609060101010101" pitchFamily="49" charset="-122"/>
                <a:cs typeface="楷体" panose="02010609060101010101" pitchFamily="49" charset="-122"/>
              </a:rPr>
              <a:t>生活、</a:t>
            </a: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学习中遇到的不好解决的问题。</a:t>
            </a:r>
            <a:endParaRPr lang="en-US" altLang="zh-CN" sz="28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646" y="4196888"/>
            <a:ext cx="1110042" cy="828127"/>
          </a:xfrm>
          <a:prstGeom prst="rect">
            <a:avLst/>
          </a:prstGeom>
        </p:spPr>
      </p:pic>
      <p:sp>
        <p:nvSpPr>
          <p:cNvPr id="14" name="矩形 13"/>
          <p:cNvSpPr/>
          <p:nvPr/>
        </p:nvSpPr>
        <p:spPr>
          <a:xfrm>
            <a:off x="9240749" y="4440558"/>
            <a:ext cx="2572399" cy="540725"/>
          </a:xfrm>
          <a:prstGeom prst="rect">
            <a:avLst/>
          </a:prstGeom>
        </p:spPr>
        <p:txBody>
          <a:bodyPr wrap="square">
            <a:spAutoFit/>
          </a:bodyPr>
          <a:lstStyle/>
          <a:p>
            <a:pPr algn="just">
              <a:lnSpc>
                <a:spcPct val="120000"/>
              </a:lnSpc>
            </a:pP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交际重点。</a:t>
            </a:r>
            <a:endParaRPr lang="en-US" altLang="zh-CN" sz="28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0325">
            <a:off x="904117" y="1851257"/>
            <a:ext cx="1110042" cy="828127"/>
          </a:xfrm>
          <a:prstGeom prst="rect">
            <a:avLst/>
          </a:prstGeom>
        </p:spPr>
      </p:pic>
      <p:grpSp>
        <p:nvGrpSpPr>
          <p:cNvPr id="16" name="组合 15"/>
          <p:cNvGrpSpPr/>
          <p:nvPr/>
        </p:nvGrpSpPr>
        <p:grpSpPr>
          <a:xfrm>
            <a:off x="243619" y="5996136"/>
            <a:ext cx="3240000" cy="687384"/>
            <a:chOff x="243619" y="5996136"/>
            <a:chExt cx="3240000" cy="687384"/>
          </a:xfrm>
        </p:grpSpPr>
        <p:sp>
          <p:nvSpPr>
            <p:cNvPr id="17"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8-9</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2" name="TextBox 1"/>
          <p:cNvSpPr txBox="1"/>
          <p:nvPr/>
        </p:nvSpPr>
        <p:spPr>
          <a:xfrm>
            <a:off x="1021593" y="3542843"/>
            <a:ext cx="7007026" cy="2009061"/>
          </a:xfrm>
          <a:prstGeom prst="roundRect">
            <a:avLst/>
          </a:prstGeom>
          <a:solidFill>
            <a:schemeClr val="bg1"/>
          </a:solidFill>
        </p:spPr>
        <p:txBody>
          <a:bodyPr wrap="square" rtlCol="0">
            <a:spAutoFit/>
          </a:bodyPr>
          <a:lstStyle/>
          <a:p>
            <a:r>
              <a:rPr lang="zh-CN" altLang="en-US" sz="2800" b="1">
                <a:latin typeface="+mn-ea"/>
                <a:cs typeface="楷体" panose="02010609060101010101" pitchFamily="49" charset="-122"/>
              </a:rPr>
              <a:t>①</a:t>
            </a:r>
            <a:r>
              <a:rPr lang="zh-CN" altLang="zh-CN" sz="2800" b="1">
                <a:latin typeface="+mn-ea"/>
                <a:cs typeface="楷体" panose="02010609060101010101" pitchFamily="49" charset="-122"/>
              </a:rPr>
              <a:t>在别人方便的时候请教。</a:t>
            </a:r>
            <a:endParaRPr lang="en-US" altLang="zh-CN" sz="2800" b="1">
              <a:latin typeface="+mn-ea"/>
              <a:cs typeface="楷体" panose="02010609060101010101" pitchFamily="49" charset="-122"/>
            </a:endParaRPr>
          </a:p>
          <a:p>
            <a:r>
              <a:rPr lang="zh-CN" altLang="zh-CN" sz="2800" b="1">
                <a:latin typeface="+mn-ea"/>
                <a:cs typeface="楷体" panose="02010609060101010101" pitchFamily="49" charset="-122"/>
              </a:rPr>
              <a:t>②请教别人时，把需要解决的问题说清楚。</a:t>
            </a:r>
            <a:endParaRPr lang="en-US" altLang="zh-CN" sz="2800" b="1">
              <a:latin typeface="+mn-ea"/>
              <a:cs typeface="楷体" panose="02010609060101010101" pitchFamily="49" charset="-122"/>
            </a:endParaRPr>
          </a:p>
          <a:p>
            <a:pPr marL="361950" indent="-361950"/>
            <a:r>
              <a:rPr lang="zh-CN" altLang="zh-CN" sz="2800" b="1">
                <a:latin typeface="+mn-ea"/>
                <a:cs typeface="楷体" panose="02010609060101010101" pitchFamily="49" charset="-122"/>
              </a:rPr>
              <a:t>③不管别人是否能帮你解决问题，都要向别人表示感谢。</a:t>
            </a:r>
          </a:p>
        </p:txBody>
      </p:sp>
    </p:spTree>
    <p:extLst>
      <p:ext uri="{BB962C8B-B14F-4D97-AF65-F5344CB8AC3E}">
        <p14:creationId xmlns:p14="http://schemas.microsoft.com/office/powerpoint/2010/main" val="81344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13619" y="1044000"/>
            <a:ext cx="7593988" cy="2512139"/>
            <a:chOff x="648619" y="1615312"/>
            <a:chExt cx="7593988" cy="2512139"/>
          </a:xfrm>
        </p:grpSpPr>
        <p:grpSp>
          <p:nvGrpSpPr>
            <p:cNvPr id="11" name="组合 10"/>
            <p:cNvGrpSpPr/>
            <p:nvPr/>
          </p:nvGrpSpPr>
          <p:grpSpPr>
            <a:xfrm>
              <a:off x="648619" y="1615312"/>
              <a:ext cx="7593988" cy="2512139"/>
              <a:chOff x="648619" y="1615312"/>
              <a:chExt cx="7593988" cy="2512139"/>
            </a:xfrm>
          </p:grpSpPr>
          <p:pic>
            <p:nvPicPr>
              <p:cNvPr id="9" name="图片 8"/>
              <p:cNvPicPr>
                <a:picLocks noChangeAspect="1"/>
              </p:cNvPicPr>
              <p:nvPr/>
            </p:nvPicPr>
            <p:blipFill>
              <a:blip r:embed="rId2">
                <a:clrChange>
                  <a:clrFrom>
                    <a:srgbClr val="FFFFFF"/>
                  </a:clrFrom>
                  <a:clrTo>
                    <a:srgbClr val="FFFFFF">
                      <a:alpha val="0"/>
                    </a:srgbClr>
                  </a:clrTo>
                </a:clrChange>
              </a:blip>
              <a:stretch>
                <a:fillRect/>
              </a:stretch>
            </p:blipFill>
            <p:spPr>
              <a:xfrm>
                <a:off x="648619" y="1615312"/>
                <a:ext cx="7593988" cy="2512139"/>
              </a:xfrm>
              <a:prstGeom prst="rect">
                <a:avLst/>
              </a:prstGeom>
            </p:spPr>
          </p:pic>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1776924" y="2996166"/>
                <a:ext cx="433888" cy="409066"/>
              </a:xfrm>
              <a:prstGeom prst="rect">
                <a:avLst/>
              </a:prstGeom>
            </p:spPr>
          </p:pic>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1776924" y="2304000"/>
                <a:ext cx="433888" cy="409066"/>
              </a:xfrm>
              <a:prstGeom prst="rect">
                <a:avLst/>
              </a:prstGeom>
            </p:spPr>
          </p:pic>
        </p:grpSp>
        <p:sp>
          <p:nvSpPr>
            <p:cNvPr id="3" name="矩形 2">
              <a:extLst>
                <a:ext uri="{FF2B5EF4-FFF2-40B4-BE49-F238E27FC236}">
                  <a16:creationId xmlns="" xmlns:a16="http://schemas.microsoft.com/office/drawing/2014/main" id="{BB6E51C1-D5B0-4A8E-96E9-CF972541652E}"/>
                </a:ext>
              </a:extLst>
            </p:cNvPr>
            <p:cNvSpPr/>
            <p:nvPr/>
          </p:nvSpPr>
          <p:spPr>
            <a:xfrm>
              <a:off x="2240854" y="2200312"/>
              <a:ext cx="5306648" cy="1421928"/>
            </a:xfrm>
            <a:prstGeom prst="rect">
              <a:avLst/>
            </a:prstGeom>
          </p:spPr>
          <p:txBody>
            <a:bodyPr wrap="square">
              <a:spAutoFit/>
            </a:bodyPr>
            <a:lstStyle/>
            <a:p>
              <a:pPr algn="just">
                <a:lnSpc>
                  <a:spcPct val="120000"/>
                </a:lnSpc>
              </a:pPr>
              <a:r>
                <a:rPr lang="zh-CN" altLang="en-US" sz="3600" b="1" dirty="0" smtClean="0">
                  <a:latin typeface="楷体" panose="02010609060101010101" pitchFamily="49" charset="-122"/>
                  <a:ea typeface="楷体" panose="02010609060101010101" pitchFamily="49" charset="-122"/>
                </a:rPr>
                <a:t>有礼貌地向别人请教。</a:t>
              </a:r>
              <a:endParaRPr lang="en-US" altLang="zh-CN" sz="3600" b="1" dirty="0" smtClean="0">
                <a:latin typeface="楷体" panose="02010609060101010101" pitchFamily="49" charset="-122"/>
                <a:ea typeface="楷体" panose="02010609060101010101" pitchFamily="49" charset="-122"/>
              </a:endParaRPr>
            </a:p>
            <a:p>
              <a:pPr algn="just">
                <a:lnSpc>
                  <a:spcPct val="120000"/>
                </a:lnSpc>
              </a:pPr>
              <a:r>
                <a:rPr lang="zh-CN" altLang="en-US" sz="3600" b="1" dirty="0" smtClean="0">
                  <a:latin typeface="楷体" panose="02010609060101010101" pitchFamily="49" charset="-122"/>
                  <a:ea typeface="楷体" panose="02010609060101010101" pitchFamily="49" charset="-122"/>
                </a:rPr>
                <a:t>不清楚的地方及时追问。</a:t>
              </a:r>
              <a:endParaRPr lang="zh-CN" altLang="en-US" sz="3600" b="1" dirty="0">
                <a:latin typeface="楷体" panose="02010609060101010101" pitchFamily="49" charset="-122"/>
                <a:ea typeface="楷体" panose="02010609060101010101" pitchFamily="49" charset="-122"/>
              </a:endParaRPr>
            </a:p>
          </p:txBody>
        </p:sp>
      </p:grpSp>
      <p:sp>
        <p:nvSpPr>
          <p:cNvPr id="14" name="矩形 13"/>
          <p:cNvSpPr/>
          <p:nvPr/>
        </p:nvSpPr>
        <p:spPr>
          <a:xfrm>
            <a:off x="4257358" y="3434443"/>
            <a:ext cx="5682803" cy="1274195"/>
          </a:xfrm>
          <a:prstGeom prst="rect">
            <a:avLst/>
          </a:prstGeom>
        </p:spPr>
        <p:txBody>
          <a:bodyPr wrap="square">
            <a:spAutoFit/>
          </a:bodyPr>
          <a:lstStyle/>
          <a:p>
            <a:pPr algn="just" fontAlgn="auto">
              <a:lnSpc>
                <a:spcPct val="120000"/>
              </a:lnSpc>
            </a:pPr>
            <a:r>
              <a:rPr lang="zh-CN" altLang="en-US" sz="3200" b="1" dirty="0">
                <a:latin typeface="+mn-ea"/>
                <a:cs typeface="楷体" panose="02010609060101010101" pitchFamily="49" charset="-122"/>
              </a:rPr>
              <a:t>如何有礼貌</a:t>
            </a:r>
            <a:r>
              <a:rPr lang="zh-CN" altLang="en-US" sz="3200" b="1">
                <a:latin typeface="+mn-ea"/>
                <a:cs typeface="楷体" panose="02010609060101010101" pitchFamily="49" charset="-122"/>
              </a:rPr>
              <a:t>地</a:t>
            </a:r>
            <a:r>
              <a:rPr lang="zh-CN" altLang="en-US" sz="3200" b="1" smtClean="0">
                <a:latin typeface="+mn-ea"/>
                <a:cs typeface="楷体" panose="02010609060101010101" pitchFamily="49" charset="-122"/>
              </a:rPr>
              <a:t>向别人</a:t>
            </a:r>
            <a:r>
              <a:rPr lang="zh-CN" altLang="en-US" sz="3200" b="1" dirty="0">
                <a:latin typeface="+mn-ea"/>
                <a:cs typeface="楷体" panose="02010609060101010101" pitchFamily="49" charset="-122"/>
              </a:rPr>
              <a:t>请教？</a:t>
            </a:r>
          </a:p>
          <a:p>
            <a:pPr algn="just" fontAlgn="auto">
              <a:lnSpc>
                <a:spcPct val="120000"/>
              </a:lnSpc>
            </a:pPr>
            <a:endParaRPr lang="zh-CN" altLang="en-US" sz="3200" b="1" dirty="0">
              <a:latin typeface="+mn-ea"/>
              <a:cs typeface="楷体" panose="02010609060101010101" pitchFamily="49" charset="-122"/>
            </a:endParaRPr>
          </a:p>
        </p:txBody>
      </p:sp>
      <p:cxnSp>
        <p:nvCxnSpPr>
          <p:cNvPr id="20" name="肘形连接符 19"/>
          <p:cNvCxnSpPr/>
          <p:nvPr/>
        </p:nvCxnSpPr>
        <p:spPr>
          <a:xfrm rot="16200000" flipH="1">
            <a:off x="7090244" y="2384377"/>
            <a:ext cx="1434353" cy="710125"/>
          </a:xfrm>
          <a:prstGeom prst="bentConnector3">
            <a:avLst>
              <a:gd name="adj1" fmla="val 739"/>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3619" y="5996136"/>
            <a:ext cx="3240000" cy="687384"/>
            <a:chOff x="243619" y="5996136"/>
            <a:chExt cx="3240000" cy="687384"/>
          </a:xfrm>
        </p:grpSpPr>
        <p:sp>
          <p:nvSpPr>
            <p:cNvPr id="1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8-10</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25749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13619" y="1044000"/>
            <a:ext cx="7593988" cy="2512139"/>
            <a:chOff x="648619" y="1615312"/>
            <a:chExt cx="7593988" cy="2512139"/>
          </a:xfrm>
        </p:grpSpPr>
        <p:grpSp>
          <p:nvGrpSpPr>
            <p:cNvPr id="11" name="组合 10"/>
            <p:cNvGrpSpPr/>
            <p:nvPr/>
          </p:nvGrpSpPr>
          <p:grpSpPr>
            <a:xfrm>
              <a:off x="648619" y="1615312"/>
              <a:ext cx="7593988" cy="2512139"/>
              <a:chOff x="648619" y="1615312"/>
              <a:chExt cx="7593988" cy="2512139"/>
            </a:xfrm>
          </p:grpSpPr>
          <p:pic>
            <p:nvPicPr>
              <p:cNvPr id="9" name="图片 8"/>
              <p:cNvPicPr>
                <a:picLocks noChangeAspect="1"/>
              </p:cNvPicPr>
              <p:nvPr/>
            </p:nvPicPr>
            <p:blipFill>
              <a:blip r:embed="rId2">
                <a:clrChange>
                  <a:clrFrom>
                    <a:srgbClr val="FFFFFF"/>
                  </a:clrFrom>
                  <a:clrTo>
                    <a:srgbClr val="FFFFFF">
                      <a:alpha val="0"/>
                    </a:srgbClr>
                  </a:clrTo>
                </a:clrChange>
              </a:blip>
              <a:stretch>
                <a:fillRect/>
              </a:stretch>
            </p:blipFill>
            <p:spPr>
              <a:xfrm>
                <a:off x="648619" y="1615312"/>
                <a:ext cx="7593988" cy="2512139"/>
              </a:xfrm>
              <a:prstGeom prst="rect">
                <a:avLst/>
              </a:prstGeom>
            </p:spPr>
          </p:pic>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1776924" y="2996166"/>
                <a:ext cx="433888" cy="409066"/>
              </a:xfrm>
              <a:prstGeom prst="rect">
                <a:avLst/>
              </a:prstGeom>
            </p:spPr>
          </p:pic>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1776924" y="2304000"/>
                <a:ext cx="433888" cy="409066"/>
              </a:xfrm>
              <a:prstGeom prst="rect">
                <a:avLst/>
              </a:prstGeom>
            </p:spPr>
          </p:pic>
        </p:grpSp>
        <p:sp>
          <p:nvSpPr>
            <p:cNvPr id="3" name="矩形 2">
              <a:extLst>
                <a:ext uri="{FF2B5EF4-FFF2-40B4-BE49-F238E27FC236}">
                  <a16:creationId xmlns="" xmlns:a16="http://schemas.microsoft.com/office/drawing/2014/main" id="{BB6E51C1-D5B0-4A8E-96E9-CF972541652E}"/>
                </a:ext>
              </a:extLst>
            </p:cNvPr>
            <p:cNvSpPr/>
            <p:nvPr/>
          </p:nvSpPr>
          <p:spPr>
            <a:xfrm>
              <a:off x="2240854" y="2200312"/>
              <a:ext cx="5306648" cy="1421928"/>
            </a:xfrm>
            <a:prstGeom prst="rect">
              <a:avLst/>
            </a:prstGeom>
          </p:spPr>
          <p:txBody>
            <a:bodyPr wrap="square">
              <a:spAutoFit/>
            </a:bodyPr>
            <a:lstStyle/>
            <a:p>
              <a:pPr algn="just">
                <a:lnSpc>
                  <a:spcPct val="120000"/>
                </a:lnSpc>
              </a:pPr>
              <a:r>
                <a:rPr lang="zh-CN" altLang="en-US" sz="3600" b="1" dirty="0" smtClean="0">
                  <a:latin typeface="楷体" panose="02010609060101010101" pitchFamily="49" charset="-122"/>
                  <a:ea typeface="楷体" panose="02010609060101010101" pitchFamily="49" charset="-122"/>
                </a:rPr>
                <a:t>有礼貌地向别人请教。</a:t>
              </a:r>
              <a:endParaRPr lang="en-US" altLang="zh-CN" sz="3600" b="1" dirty="0" smtClean="0">
                <a:latin typeface="楷体" panose="02010609060101010101" pitchFamily="49" charset="-122"/>
                <a:ea typeface="楷体" panose="02010609060101010101" pitchFamily="49" charset="-122"/>
              </a:endParaRPr>
            </a:p>
            <a:p>
              <a:pPr algn="just">
                <a:lnSpc>
                  <a:spcPct val="120000"/>
                </a:lnSpc>
              </a:pPr>
              <a:r>
                <a:rPr lang="zh-CN" altLang="en-US" sz="3600" b="1" dirty="0" smtClean="0">
                  <a:latin typeface="楷体" panose="02010609060101010101" pitchFamily="49" charset="-122"/>
                  <a:ea typeface="楷体" panose="02010609060101010101" pitchFamily="49" charset="-122"/>
                </a:rPr>
                <a:t>不清楚的地方及时追问。</a:t>
              </a:r>
              <a:endParaRPr lang="zh-CN" altLang="en-US" sz="3600" b="1" dirty="0">
                <a:latin typeface="楷体" panose="02010609060101010101" pitchFamily="49" charset="-122"/>
                <a:ea typeface="楷体" panose="02010609060101010101" pitchFamily="49" charset="-122"/>
              </a:endParaRPr>
            </a:p>
          </p:txBody>
        </p:sp>
      </p:grpSp>
      <p:sp>
        <p:nvSpPr>
          <p:cNvPr id="14" name="矩形 13"/>
          <p:cNvSpPr/>
          <p:nvPr/>
        </p:nvSpPr>
        <p:spPr>
          <a:xfrm>
            <a:off x="4257358" y="3434443"/>
            <a:ext cx="5682803" cy="1274195"/>
          </a:xfrm>
          <a:prstGeom prst="rect">
            <a:avLst/>
          </a:prstGeom>
        </p:spPr>
        <p:txBody>
          <a:bodyPr wrap="square">
            <a:spAutoFit/>
          </a:bodyPr>
          <a:lstStyle/>
          <a:p>
            <a:pPr algn="just" fontAlgn="auto">
              <a:lnSpc>
                <a:spcPct val="120000"/>
              </a:lnSpc>
            </a:pPr>
            <a:r>
              <a:rPr lang="zh-CN" altLang="en-US" sz="3200" b="1" dirty="0">
                <a:latin typeface="+mn-ea"/>
                <a:cs typeface="楷体" panose="02010609060101010101" pitchFamily="49" charset="-122"/>
              </a:rPr>
              <a:t>如何有礼貌</a:t>
            </a:r>
            <a:r>
              <a:rPr lang="zh-CN" altLang="en-US" sz="3200" b="1">
                <a:latin typeface="+mn-ea"/>
                <a:cs typeface="楷体" panose="02010609060101010101" pitchFamily="49" charset="-122"/>
              </a:rPr>
              <a:t>地</a:t>
            </a:r>
            <a:r>
              <a:rPr lang="zh-CN" altLang="en-US" sz="3200" b="1" smtClean="0">
                <a:latin typeface="+mn-ea"/>
                <a:cs typeface="楷体" panose="02010609060101010101" pitchFamily="49" charset="-122"/>
              </a:rPr>
              <a:t>向别人</a:t>
            </a:r>
            <a:r>
              <a:rPr lang="zh-CN" altLang="en-US" sz="3200" b="1" dirty="0">
                <a:latin typeface="+mn-ea"/>
                <a:cs typeface="楷体" panose="02010609060101010101" pitchFamily="49" charset="-122"/>
              </a:rPr>
              <a:t>请教？</a:t>
            </a:r>
          </a:p>
          <a:p>
            <a:pPr algn="just" fontAlgn="auto">
              <a:lnSpc>
                <a:spcPct val="120000"/>
              </a:lnSpc>
            </a:pPr>
            <a:endParaRPr lang="zh-CN" altLang="en-US" sz="3200" b="1" dirty="0">
              <a:latin typeface="+mn-ea"/>
              <a:cs typeface="楷体" panose="02010609060101010101" pitchFamily="49" charset="-122"/>
            </a:endParaRPr>
          </a:p>
        </p:txBody>
      </p:sp>
      <p:sp>
        <p:nvSpPr>
          <p:cNvPr id="18" name="矩形 17"/>
          <p:cNvSpPr/>
          <p:nvPr/>
        </p:nvSpPr>
        <p:spPr>
          <a:xfrm>
            <a:off x="3640161" y="4408889"/>
            <a:ext cx="6300000" cy="683264"/>
          </a:xfrm>
          <a:prstGeom prst="rect">
            <a:avLst/>
          </a:prstGeom>
        </p:spPr>
        <p:txBody>
          <a:bodyPr wrap="square">
            <a:spAutoFit/>
          </a:bodyPr>
          <a:lstStyle/>
          <a:p>
            <a:pPr algn="just" fontAlgn="auto">
              <a:lnSpc>
                <a:spcPct val="120000"/>
              </a:lnSpc>
            </a:pPr>
            <a:r>
              <a:rPr lang="zh-CN" altLang="en-US" sz="3200" b="1" dirty="0">
                <a:solidFill>
                  <a:srgbClr val="0070C0"/>
                </a:solidFill>
                <a:latin typeface="楷体" panose="02010609060101010101" pitchFamily="49" charset="-122"/>
                <a:ea typeface="楷体" panose="02010609060101010101" pitchFamily="49" charset="-122"/>
                <a:cs typeface="楷体" panose="02010609060101010101" pitchFamily="49" charset="-122"/>
              </a:rPr>
              <a:t>使用礼貌用语，注意交际礼仪。</a:t>
            </a:r>
            <a:endParaRPr lang="en-US" altLang="zh-CN" sz="28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20" name="肘形连接符 19"/>
          <p:cNvCxnSpPr/>
          <p:nvPr/>
        </p:nvCxnSpPr>
        <p:spPr>
          <a:xfrm rot="16200000" flipH="1">
            <a:off x="7090244" y="2384377"/>
            <a:ext cx="1434353" cy="710125"/>
          </a:xfrm>
          <a:prstGeom prst="bentConnector3">
            <a:avLst>
              <a:gd name="adj1" fmla="val 739"/>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3619" y="5996136"/>
            <a:ext cx="3240000" cy="687384"/>
            <a:chOff x="243619" y="5996136"/>
            <a:chExt cx="3240000" cy="687384"/>
          </a:xfrm>
        </p:grpSpPr>
        <p:sp>
          <p:nvSpPr>
            <p:cNvPr id="1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8-11</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16116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t="4809"/>
          <a:stretch/>
        </p:blipFill>
        <p:spPr>
          <a:xfrm>
            <a:off x="2043655" y="54000"/>
            <a:ext cx="8099930" cy="6235426"/>
          </a:xfrm>
          <a:prstGeom prst="rect">
            <a:avLst/>
          </a:prstGeom>
        </p:spPr>
      </p:pic>
      <p:sp>
        <p:nvSpPr>
          <p:cNvPr id="13" name="矩形 12"/>
          <p:cNvSpPr/>
          <p:nvPr/>
        </p:nvSpPr>
        <p:spPr>
          <a:xfrm>
            <a:off x="3179870" y="2214000"/>
            <a:ext cx="5827499" cy="1421928"/>
          </a:xfrm>
          <a:prstGeom prst="rect">
            <a:avLst/>
          </a:prstGeom>
        </p:spPr>
        <p:txBody>
          <a:bodyPr wrap="square">
            <a:spAutoFit/>
          </a:bodyPr>
          <a:lstStyle/>
          <a:p>
            <a:pPr algn="just">
              <a:lnSpc>
                <a:spcPct val="120000"/>
              </a:lnSpc>
            </a:pPr>
            <a:r>
              <a:rPr lang="zh-CN" altLang="en-US" sz="3600" b="1" dirty="0" smtClean="0">
                <a:solidFill>
                  <a:srgbClr val="0E6EB8"/>
                </a:solidFill>
                <a:latin typeface="楷体" panose="02010609060101010101" pitchFamily="49" charset="-122"/>
                <a:ea typeface="楷体" panose="02010609060101010101" pitchFamily="49" charset="-122"/>
              </a:rPr>
              <a:t>    </a:t>
            </a:r>
            <a:r>
              <a:rPr lang="zh-CN" altLang="en-US" sz="3600" b="1" dirty="0" smtClean="0">
                <a:latin typeface="楷体" panose="02010609060101010101" pitchFamily="49" charset="-122"/>
                <a:ea typeface="楷体" panose="02010609060101010101" pitchFamily="49" charset="-122"/>
              </a:rPr>
              <a:t>哪些</a:t>
            </a:r>
            <a:r>
              <a:rPr lang="zh-CN" altLang="en-US" sz="3600" b="1" dirty="0">
                <a:latin typeface="楷体" panose="02010609060101010101" pitchFamily="49" charset="-122"/>
                <a:ea typeface="楷体" panose="02010609060101010101" pitchFamily="49" charset="-122"/>
              </a:rPr>
              <a:t>用语、</a:t>
            </a:r>
            <a:r>
              <a:rPr lang="zh-CN" altLang="en-US" sz="3600" b="1">
                <a:latin typeface="楷体" panose="02010609060101010101" pitchFamily="49" charset="-122"/>
                <a:ea typeface="楷体" panose="02010609060101010101" pitchFamily="49" charset="-122"/>
              </a:rPr>
              <a:t>哪些</a:t>
            </a:r>
            <a:r>
              <a:rPr lang="zh-CN" altLang="en-US" sz="3600" b="1" smtClean="0">
                <a:latin typeface="楷体" panose="02010609060101010101" pitchFamily="49" charset="-122"/>
                <a:ea typeface="楷体" panose="02010609060101010101" pitchFamily="49" charset="-122"/>
              </a:rPr>
              <a:t>礼仪可以显得</a:t>
            </a:r>
            <a:r>
              <a:rPr lang="zh-CN" altLang="en-US" sz="3600" b="1" dirty="0">
                <a:latin typeface="楷体" panose="02010609060101010101" pitchFamily="49" charset="-122"/>
                <a:ea typeface="楷体" panose="02010609060101010101" pitchFamily="49" charset="-122"/>
              </a:rPr>
              <a:t>有礼貌？</a:t>
            </a:r>
            <a:endParaRPr lang="zh-CN" altLang="en-US" sz="3200" b="1" dirty="0">
              <a:latin typeface="楷体" panose="02010609060101010101" pitchFamily="49" charset="-122"/>
              <a:ea typeface="楷体" panose="02010609060101010101" pitchFamily="49" charset="-122"/>
            </a:endParaRPr>
          </a:p>
        </p:txBody>
      </p:sp>
      <p:pic>
        <p:nvPicPr>
          <p:cNvPr id="1026" name="Picture 2" descr="F:\小语\资料袋\图片\老师.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9849" y="1134000"/>
            <a:ext cx="2843770" cy="41071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43619" y="5996136"/>
            <a:ext cx="3240000" cy="687384"/>
            <a:chOff x="243619" y="5996136"/>
            <a:chExt cx="3240000" cy="687384"/>
          </a:xfrm>
        </p:grpSpPr>
        <p:sp>
          <p:nvSpPr>
            <p:cNvPr id="12"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8-12</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custDataLst>
      <p:tags r:id="rId1"/>
    </p:custDataLst>
    <p:extLst>
      <p:ext uri="{BB962C8B-B14F-4D97-AF65-F5344CB8AC3E}">
        <p14:creationId xmlns:p14="http://schemas.microsoft.com/office/powerpoint/2010/main" val="3930335366"/>
      </p:ext>
    </p:extLst>
  </p:cSld>
  <p:clrMapOvr>
    <a:masterClrMapping/>
  </p:clrMapOvr>
  <mc:AlternateContent xmlns:mc="http://schemas.openxmlformats.org/markup-compatibility/2006" xmlns:p14="http://schemas.microsoft.com/office/powerpoint/2010/main">
    <mc:Choice Requires="p14">
      <p:transition spd="slow" p14:dur="2000" advTm="9017"/>
    </mc:Choice>
    <mc:Fallback xmlns="">
      <p:transition spd="slow" advTm="901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53619" y="524135"/>
            <a:ext cx="10305000" cy="5379865"/>
          </a:xfrm>
          <a:prstGeom prst="roundRect">
            <a:avLst>
              <a:gd name="adj" fmla="val 7615"/>
            </a:avLst>
          </a:prstGeom>
          <a:solidFill>
            <a:srgbClr val="FFFFFF"/>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2" name="矩形 1"/>
          <p:cNvSpPr/>
          <p:nvPr/>
        </p:nvSpPr>
        <p:spPr>
          <a:xfrm>
            <a:off x="1188619" y="864001"/>
            <a:ext cx="10530000" cy="978729"/>
          </a:xfrm>
          <a:prstGeom prst="rect">
            <a:avLst/>
          </a:prstGeom>
        </p:spPr>
        <p:txBody>
          <a:bodyPr wrap="square">
            <a:spAutoFit/>
          </a:bodyPr>
          <a:lstStyle/>
          <a:p>
            <a:pPr algn="just" fontAlgn="auto">
              <a:lnSpc>
                <a:spcPct val="120000"/>
              </a:lnSpc>
            </a:pP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1</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）要选择恰当的时机，在别人不忙碌、时间比较方便的</a:t>
            </a: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时候请教</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a:t>
            </a:r>
          </a:p>
          <a:p>
            <a:pPr algn="just" fontAlgn="auto">
              <a:lnSpc>
                <a:spcPct val="120000"/>
              </a:lnSpc>
            </a:pP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2</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）使用</a:t>
            </a: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礼貌</a:t>
            </a:r>
            <a:r>
              <a:rPr lang="zh-CN" altLang="en-US" sz="2400" b="1" smtClean="0">
                <a:solidFill>
                  <a:srgbClr val="0070C0"/>
                </a:solidFill>
                <a:latin typeface="楷体" panose="02010609060101010101" pitchFamily="49" charset="-122"/>
                <a:ea typeface="楷体" panose="02010609060101010101" pitchFamily="49" charset="-122"/>
                <a:cs typeface="楷体" panose="02010609060101010101" pitchFamily="49" charset="-122"/>
              </a:rPr>
              <a:t>用语，把</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需要请教的问题说清楚</a:t>
            </a: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矩形 2"/>
          <p:cNvSpPr/>
          <p:nvPr/>
        </p:nvSpPr>
        <p:spPr>
          <a:xfrm>
            <a:off x="1593619" y="1842730"/>
            <a:ext cx="9360000" cy="3194721"/>
          </a:xfrm>
          <a:prstGeom prst="rect">
            <a:avLst/>
          </a:prstGeom>
        </p:spPr>
        <p:txBody>
          <a:bodyPr wrap="square">
            <a:spAutoFit/>
          </a:bodyPr>
          <a:lstStyle/>
          <a:p>
            <a:pPr marL="457200" indent="-457200" algn="just" fontAlgn="auto">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请教</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前，对同龄人可以用“不好意思，你现在</a:t>
            </a: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有空</a:t>
            </a:r>
            <a:r>
              <a:rPr lang="zh-CN" altLang="en-US" sz="2400" b="1" smtClean="0">
                <a:solidFill>
                  <a:srgbClr val="0070C0"/>
                </a:solidFill>
                <a:latin typeface="楷体" panose="02010609060101010101" pitchFamily="49" charset="-122"/>
                <a:ea typeface="楷体" panose="02010609060101010101" pitchFamily="49" charset="-122"/>
                <a:cs typeface="楷体" panose="02010609060101010101" pitchFamily="49" charset="-122"/>
              </a:rPr>
              <a:t>吗”</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“打扰一下，我想请你帮个忙”等用语开启对话；对长辈、德高望重的人可以使用“我遇到了一个难题，想向您请教”“我有个问题自己解决不了，想请您帮我出出主意”等正式的用语开启对话。</a:t>
            </a:r>
          </a:p>
          <a:p>
            <a:pPr marL="457200" indent="-457200" algn="just" fontAlgn="auto">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请教</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过程中，要把自己不好解决的问题说清楚；要耐心地听对方讲话，眼睛要看着对方，让对方感到自己听取建议的诚意。</a:t>
            </a:r>
          </a:p>
          <a:p>
            <a:pPr marL="457200" indent="-457200" algn="just" fontAlgn="auto">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请教</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后，无论别人是否解决了自己的问题，都要表示感谢</a:t>
            </a: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矩形 3"/>
          <p:cNvSpPr/>
          <p:nvPr/>
        </p:nvSpPr>
        <p:spPr>
          <a:xfrm>
            <a:off x="1323619" y="5055802"/>
            <a:ext cx="10530000" cy="476669"/>
          </a:xfrm>
          <a:prstGeom prst="rect">
            <a:avLst/>
          </a:prstGeom>
        </p:spPr>
        <p:txBody>
          <a:bodyPr wrap="square">
            <a:spAutoFit/>
          </a:bodyPr>
          <a:lstStyle/>
          <a:p>
            <a:pPr algn="just" fontAlgn="auto">
              <a:lnSpc>
                <a:spcPct val="120000"/>
              </a:lnSpc>
            </a:pP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3</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）请教过程中耐心听别人讲话，不清楚的地方要及时追问。</a:t>
            </a:r>
          </a:p>
        </p:txBody>
      </p:sp>
      <p:grpSp>
        <p:nvGrpSpPr>
          <p:cNvPr id="6" name="组合 5"/>
          <p:cNvGrpSpPr/>
          <p:nvPr/>
        </p:nvGrpSpPr>
        <p:grpSpPr>
          <a:xfrm>
            <a:off x="243619" y="5996136"/>
            <a:ext cx="3240000" cy="687384"/>
            <a:chOff x="243619" y="5996136"/>
            <a:chExt cx="3240000" cy="687384"/>
          </a:xfrm>
        </p:grpSpPr>
        <p:sp>
          <p:nvSpPr>
            <p:cNvPr id="7"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8-13</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56951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C17EA70-F72E-40EF-88CB-ED0F1A3F4EBC}"/>
              </a:ext>
            </a:extLst>
          </p:cNvPr>
          <p:cNvGrpSpPr/>
          <p:nvPr/>
        </p:nvGrpSpPr>
        <p:grpSpPr>
          <a:xfrm>
            <a:off x="418348" y="1329561"/>
            <a:ext cx="11350543" cy="4198879"/>
            <a:chOff x="593076" y="1308092"/>
            <a:chExt cx="11350543" cy="4198879"/>
          </a:xfrm>
        </p:grpSpPr>
        <p:sp>
          <p:nvSpPr>
            <p:cNvPr id="6" name="圆角矩形 5"/>
            <p:cNvSpPr/>
            <p:nvPr/>
          </p:nvSpPr>
          <p:spPr>
            <a:xfrm>
              <a:off x="593076" y="1359000"/>
              <a:ext cx="11350543" cy="4147971"/>
            </a:xfrm>
            <a:prstGeom prst="roundRect">
              <a:avLst>
                <a:gd name="adj" fmla="val 6360"/>
              </a:avLst>
            </a:prstGeom>
            <a:solidFill>
              <a:schemeClr val="bg1"/>
            </a:solidFill>
            <a:ln>
              <a:solidFill>
                <a:srgbClr val="0070C0"/>
              </a:solidFill>
            </a:ln>
          </p:spPr>
          <p:txBody>
            <a:bodyPr wrap="square" rtlCol="0" anchor="ctr">
              <a:spAutoFit/>
            </a:bodyPr>
            <a:lstStyle>
              <a:defPPr>
                <a:defRPr lang="zh-CN"/>
              </a:defPPr>
              <a:lvl1pPr marL="0" algn="l" defTabSz="455930" rtl="0" eaLnBrk="1" latinLnBrk="0" hangingPunct="1">
                <a:defRPr sz="900" kern="1200">
                  <a:solidFill>
                    <a:schemeClr val="tx1"/>
                  </a:solidFill>
                  <a:latin typeface="+mn-lt"/>
                  <a:ea typeface="+mn-ea"/>
                  <a:cs typeface="+mn-cs"/>
                </a:defRPr>
              </a:lvl1pPr>
              <a:lvl2pPr marL="227965" algn="l" defTabSz="455930" rtl="0" eaLnBrk="1" latinLnBrk="0" hangingPunct="1">
                <a:defRPr sz="900" kern="1200">
                  <a:solidFill>
                    <a:schemeClr val="tx1"/>
                  </a:solidFill>
                  <a:latin typeface="+mn-lt"/>
                  <a:ea typeface="+mn-ea"/>
                  <a:cs typeface="+mn-cs"/>
                </a:defRPr>
              </a:lvl2pPr>
              <a:lvl3pPr marL="455930" algn="l" defTabSz="455930" rtl="0" eaLnBrk="1" latinLnBrk="0" hangingPunct="1">
                <a:defRPr sz="900" kern="1200">
                  <a:solidFill>
                    <a:schemeClr val="tx1"/>
                  </a:solidFill>
                  <a:latin typeface="+mn-lt"/>
                  <a:ea typeface="+mn-ea"/>
                  <a:cs typeface="+mn-cs"/>
                </a:defRPr>
              </a:lvl3pPr>
              <a:lvl4pPr marL="683895" algn="l" defTabSz="455930" rtl="0" eaLnBrk="1" latinLnBrk="0" hangingPunct="1">
                <a:defRPr sz="900" kern="1200">
                  <a:solidFill>
                    <a:schemeClr val="tx1"/>
                  </a:solidFill>
                  <a:latin typeface="+mn-lt"/>
                  <a:ea typeface="+mn-ea"/>
                  <a:cs typeface="+mn-cs"/>
                </a:defRPr>
              </a:lvl4pPr>
              <a:lvl5pPr marL="911860" algn="l" defTabSz="455930" rtl="0" eaLnBrk="1" latinLnBrk="0" hangingPunct="1">
                <a:defRPr sz="900" kern="1200">
                  <a:solidFill>
                    <a:schemeClr val="tx1"/>
                  </a:solidFill>
                  <a:latin typeface="+mn-lt"/>
                  <a:ea typeface="+mn-ea"/>
                  <a:cs typeface="+mn-cs"/>
                </a:defRPr>
              </a:lvl5pPr>
              <a:lvl6pPr marL="1139825" algn="l" defTabSz="455930" rtl="0" eaLnBrk="1" latinLnBrk="0" hangingPunct="1">
                <a:defRPr sz="900" kern="1200">
                  <a:solidFill>
                    <a:schemeClr val="tx1"/>
                  </a:solidFill>
                  <a:latin typeface="+mn-lt"/>
                  <a:ea typeface="+mn-ea"/>
                  <a:cs typeface="+mn-cs"/>
                </a:defRPr>
              </a:lvl6pPr>
              <a:lvl7pPr marL="1367790" algn="l" defTabSz="455930" rtl="0" eaLnBrk="1" latinLnBrk="0" hangingPunct="1">
                <a:defRPr sz="900" kern="1200">
                  <a:solidFill>
                    <a:schemeClr val="tx1"/>
                  </a:solidFill>
                  <a:latin typeface="+mn-lt"/>
                  <a:ea typeface="+mn-ea"/>
                  <a:cs typeface="+mn-cs"/>
                </a:defRPr>
              </a:lvl7pPr>
              <a:lvl8pPr marL="1595755" algn="l" defTabSz="455930" rtl="0" eaLnBrk="1" latinLnBrk="0" hangingPunct="1">
                <a:defRPr sz="900" kern="1200">
                  <a:solidFill>
                    <a:schemeClr val="tx1"/>
                  </a:solidFill>
                  <a:latin typeface="+mn-lt"/>
                  <a:ea typeface="+mn-ea"/>
                  <a:cs typeface="+mn-cs"/>
                </a:defRPr>
              </a:lvl8pPr>
              <a:lvl9pPr marL="1823720" algn="l" defTabSz="455930" rtl="0" eaLnBrk="1" latinLnBrk="0" hangingPunct="1">
                <a:defRPr sz="900" kern="1200">
                  <a:solidFill>
                    <a:schemeClr val="tx1"/>
                  </a:solidFill>
                  <a:latin typeface="+mn-lt"/>
                  <a:ea typeface="+mn-ea"/>
                  <a:cs typeface="+mn-cs"/>
                </a:defRPr>
              </a:lvl9pPr>
            </a:lstStyle>
            <a:p>
              <a:pPr algn="l">
                <a:lnSpc>
                  <a:spcPct val="120000"/>
                </a:lnSpc>
              </a:pPr>
              <a:endParaRPr lang="zh-CN" altLang="en-US" sz="2799" b="1" dirty="0">
                <a:solidFill>
                  <a:srgbClr val="0070C0"/>
                </a:solidFill>
                <a:latin typeface="楷体" panose="02010609060101010101" pitchFamily="49" charset="-122"/>
                <a:ea typeface="楷体" panose="02010609060101010101" pitchFamily="49" charset="-122"/>
              </a:endParaRPr>
            </a:p>
          </p:txBody>
        </p:sp>
        <p:sp>
          <p:nvSpPr>
            <p:cNvPr id="2" name="圆角矩形 1"/>
            <p:cNvSpPr/>
            <p:nvPr/>
          </p:nvSpPr>
          <p:spPr>
            <a:xfrm>
              <a:off x="4248619" y="1359000"/>
              <a:ext cx="4134728" cy="630000"/>
            </a:xfrm>
            <a:prstGeom prst="roundRect">
              <a:avLst/>
            </a:prstGeom>
            <a:solidFill>
              <a:schemeClr val="accent4">
                <a:lumMod val="20000"/>
                <a:lumOff val="80000"/>
              </a:schemeClr>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1" name="矩形 10"/>
            <p:cNvSpPr/>
            <p:nvPr/>
          </p:nvSpPr>
          <p:spPr>
            <a:xfrm>
              <a:off x="4108347" y="1308092"/>
              <a:ext cx="4320000" cy="683264"/>
            </a:xfrm>
            <a:prstGeom prst="rect">
              <a:avLst/>
            </a:prstGeom>
          </p:spPr>
          <p:txBody>
            <a:bodyPr wrap="square">
              <a:spAutoFit/>
            </a:bodyPr>
            <a:lstStyle/>
            <a:p>
              <a:pPr algn="just" fontAlgn="auto">
                <a:lnSpc>
                  <a:spcPct val="120000"/>
                </a:lnSpc>
              </a:pPr>
              <a:r>
                <a:rPr lang="zh-CN" altLang="en-US" sz="3200" b="1" smtClean="0">
                  <a:latin typeface="+mn-ea"/>
                  <a:cs typeface="楷体" panose="02010609060101010101" pitchFamily="49" charset="-122"/>
                </a:rPr>
                <a:t>向别人</a:t>
              </a:r>
              <a:r>
                <a:rPr lang="zh-CN" altLang="en-US" sz="3200" b="1" dirty="0">
                  <a:latin typeface="+mn-ea"/>
                  <a:cs typeface="楷体" panose="02010609060101010101" pitchFamily="49" charset="-122"/>
                </a:rPr>
                <a:t>请教的注意事项</a:t>
              </a:r>
              <a:endParaRPr lang="en-US" altLang="zh-CN" sz="3200" b="1" dirty="0">
                <a:latin typeface="+mn-ea"/>
                <a:cs typeface="楷体" panose="02010609060101010101" pitchFamily="49" charset="-122"/>
              </a:endParaRPr>
            </a:p>
          </p:txBody>
        </p:sp>
        <p:sp>
          <p:nvSpPr>
            <p:cNvPr id="12" name="矩形 11">
              <a:extLst>
                <a:ext uri="{FF2B5EF4-FFF2-40B4-BE49-F238E27FC236}">
                  <a16:creationId xmlns="" xmlns:a16="http://schemas.microsoft.com/office/drawing/2014/main" id="{3F0D3916-FD88-499E-9D28-2F1B58EEFB9A}"/>
                </a:ext>
              </a:extLst>
            </p:cNvPr>
            <p:cNvSpPr/>
            <p:nvPr/>
          </p:nvSpPr>
          <p:spPr>
            <a:xfrm>
              <a:off x="1185983" y="2211885"/>
              <a:ext cx="10614728" cy="3046347"/>
            </a:xfrm>
            <a:prstGeom prst="rect">
              <a:avLst/>
            </a:prstGeom>
          </p:spPr>
          <p:txBody>
            <a:bodyPr wrap="square">
              <a:spAutoFit/>
            </a:bodyPr>
            <a:lstStyle/>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a:solidFill>
                    <a:srgbClr val="0070C0"/>
                  </a:solidFill>
                  <a:latin typeface="楷体" panose="02010609060101010101" pitchFamily="49" charset="-122"/>
                  <a:ea typeface="楷体" panose="02010609060101010101" pitchFamily="49" charset="-122"/>
                </a:rPr>
                <a:t>使用礼貌用语。</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在</a:t>
              </a:r>
              <a:r>
                <a:rPr lang="zh-CN" altLang="en-US" sz="3199" b="1" dirty="0">
                  <a:solidFill>
                    <a:srgbClr val="0070C0"/>
                  </a:solidFill>
                  <a:latin typeface="楷体" panose="02010609060101010101" pitchFamily="49" charset="-122"/>
                  <a:ea typeface="楷体" panose="02010609060101010101" pitchFamily="49" charset="-122"/>
                </a:rPr>
                <a:t>别人方便时请教。</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请教</a:t>
              </a:r>
              <a:r>
                <a:rPr lang="zh-CN" altLang="en-US" sz="3199" b="1" dirty="0">
                  <a:solidFill>
                    <a:srgbClr val="0070C0"/>
                  </a:solidFill>
                  <a:latin typeface="楷体" panose="02010609060101010101" pitchFamily="49" charset="-122"/>
                  <a:ea typeface="楷体" panose="02010609060101010101" pitchFamily="49" charset="-122"/>
                </a:rPr>
                <a:t>别人时，把需要解决的问题说清楚。</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不</a:t>
              </a:r>
              <a:r>
                <a:rPr lang="zh-CN" altLang="en-US" sz="3199" b="1" dirty="0">
                  <a:solidFill>
                    <a:srgbClr val="0070C0"/>
                  </a:solidFill>
                  <a:latin typeface="楷体" panose="02010609060101010101" pitchFamily="49" charset="-122"/>
                  <a:ea typeface="楷体" panose="02010609060101010101" pitchFamily="49" charset="-122"/>
                </a:rPr>
                <a:t>清楚的地方及时追问。</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不管</a:t>
              </a:r>
              <a:r>
                <a:rPr lang="zh-CN" altLang="en-US" sz="3199" b="1" dirty="0">
                  <a:solidFill>
                    <a:srgbClr val="0070C0"/>
                  </a:solidFill>
                  <a:latin typeface="楷体" panose="02010609060101010101" pitchFamily="49" charset="-122"/>
                  <a:ea typeface="楷体" panose="02010609060101010101" pitchFamily="49" charset="-122"/>
                </a:rPr>
                <a:t>别人是否能帮你解决问题，都要向别人表示感谢。</a:t>
              </a:r>
            </a:p>
          </p:txBody>
        </p:sp>
      </p:grpSp>
      <p:grpSp>
        <p:nvGrpSpPr>
          <p:cNvPr id="7" name="组合 6"/>
          <p:cNvGrpSpPr/>
          <p:nvPr/>
        </p:nvGrpSpPr>
        <p:grpSpPr>
          <a:xfrm>
            <a:off x="243619" y="5996136"/>
            <a:ext cx="3240000" cy="687384"/>
            <a:chOff x="243619" y="5996136"/>
            <a:chExt cx="3240000" cy="687384"/>
          </a:xfrm>
        </p:grpSpPr>
        <p:sp>
          <p:nvSpPr>
            <p:cNvPr id="8"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8-14</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58042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F50E11F-F89C-4D84-9ED0-7567D8C0D7F1}"/>
              </a:ext>
            </a:extLst>
          </p:cNvPr>
          <p:cNvGrpSpPr/>
          <p:nvPr/>
        </p:nvGrpSpPr>
        <p:grpSpPr>
          <a:xfrm>
            <a:off x="3506119" y="1224000"/>
            <a:ext cx="5175000" cy="1312829"/>
            <a:chOff x="3663619" y="1171171"/>
            <a:chExt cx="5175000" cy="1312829"/>
          </a:xfrm>
        </p:grpSpPr>
        <p:cxnSp>
          <p:nvCxnSpPr>
            <p:cNvPr id="12" name="直接连接符 11">
              <a:extLst>
                <a:ext uri="{FF2B5EF4-FFF2-40B4-BE49-F238E27FC236}">
                  <a16:creationId xmlns="" xmlns:a16="http://schemas.microsoft.com/office/drawing/2014/main" id="{FBABA14A-E47A-4DA2-BE92-ADC07CD30058}"/>
                </a:ext>
              </a:extLst>
            </p:cNvPr>
            <p:cNvCxnSpPr/>
            <p:nvPr/>
          </p:nvCxnSpPr>
          <p:spPr>
            <a:xfrm>
              <a:off x="3663619" y="2484000"/>
              <a:ext cx="517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29624F6B-59EB-4821-BD24-BC590D08B85F}"/>
                </a:ext>
              </a:extLst>
            </p:cNvPr>
            <p:cNvSpPr txBox="1"/>
            <p:nvPr/>
          </p:nvSpPr>
          <p:spPr>
            <a:xfrm>
              <a:off x="5693915" y="1171171"/>
              <a:ext cx="1114408" cy="1200329"/>
            </a:xfrm>
            <a:prstGeom prst="rect">
              <a:avLst/>
            </a:prstGeom>
            <a:noFill/>
          </p:spPr>
          <p:txBody>
            <a:bodyPr wrap="none" rtlCol="0">
              <a:spAutoFit/>
            </a:bodyPr>
            <a:lstStyle/>
            <a:p>
              <a:r>
                <a:rPr lang="en-US" altLang="zh-CN" sz="7200" b="1" dirty="0" smtClean="0">
                  <a:solidFill>
                    <a:srgbClr val="FF0000"/>
                  </a:solidFill>
                  <a:latin typeface="黑体" panose="02010609060101010101" pitchFamily="49" charset="-122"/>
                  <a:ea typeface="黑体" panose="02010609060101010101" pitchFamily="49" charset="-122"/>
                </a:rPr>
                <a:t>03</a:t>
              </a:r>
              <a:endParaRPr lang="zh-CN" altLang="en-US" sz="7200" b="1" dirty="0">
                <a:solidFill>
                  <a:srgbClr val="FF0000"/>
                </a:solidFill>
                <a:latin typeface="黑体" panose="02010609060101010101" pitchFamily="49" charset="-122"/>
                <a:ea typeface="黑体" panose="02010609060101010101" pitchFamily="49" charset="-122"/>
              </a:endParaRPr>
            </a:p>
          </p:txBody>
        </p:sp>
      </p:grpSp>
      <p:sp>
        <p:nvSpPr>
          <p:cNvPr id="17" name="矩形 16">
            <a:extLst>
              <a:ext uri="{FF2B5EF4-FFF2-40B4-BE49-F238E27FC236}">
                <a16:creationId xmlns="" xmlns:a16="http://schemas.microsoft.com/office/drawing/2014/main" id="{425A7612-26A8-47A2-870D-9B8028D83501}"/>
              </a:ext>
            </a:extLst>
          </p:cNvPr>
          <p:cNvSpPr/>
          <p:nvPr/>
        </p:nvSpPr>
        <p:spPr>
          <a:xfrm>
            <a:off x="2943619" y="2834064"/>
            <a:ext cx="6300000" cy="2574936"/>
          </a:xfrm>
          <a:prstGeom prst="rect">
            <a:avLst/>
          </a:prstGeom>
        </p:spPr>
        <p:txBody>
          <a:bodyPr wrap="square">
            <a:spAutoFit/>
          </a:bodyPr>
          <a:lstStyle/>
          <a:p>
            <a:pPr algn="ctr">
              <a:lnSpc>
                <a:spcPct val="120000"/>
              </a:lnSpc>
            </a:pPr>
            <a:r>
              <a:rPr lang="zh-CN" altLang="en-US" sz="7200" dirty="0" smtClean="0">
                <a:solidFill>
                  <a:srgbClr val="FF0000"/>
                </a:solidFill>
                <a:latin typeface="黑体" pitchFamily="49" charset="-122"/>
                <a:ea typeface="黑体" pitchFamily="49" charset="-122"/>
              </a:rPr>
              <a:t>  模拟</a:t>
            </a:r>
            <a:r>
              <a:rPr lang="zh-CN" altLang="en-US" sz="7200" dirty="0">
                <a:solidFill>
                  <a:srgbClr val="FF0000"/>
                </a:solidFill>
                <a:latin typeface="黑体" pitchFamily="49" charset="-122"/>
                <a:ea typeface="黑体" pitchFamily="49" charset="-122"/>
              </a:rPr>
              <a:t>情境</a:t>
            </a:r>
            <a:r>
              <a:rPr lang="zh-CN" altLang="en-US" sz="7200" dirty="0" smtClean="0">
                <a:solidFill>
                  <a:srgbClr val="FF0000"/>
                </a:solidFill>
                <a:latin typeface="黑体" pitchFamily="49" charset="-122"/>
                <a:ea typeface="黑体" pitchFamily="49" charset="-122"/>
              </a:rPr>
              <a:t>，</a:t>
            </a:r>
            <a:endParaRPr lang="en-US" altLang="zh-CN" sz="7200" dirty="0" smtClean="0">
              <a:solidFill>
                <a:srgbClr val="FF0000"/>
              </a:solidFill>
              <a:latin typeface="黑体" pitchFamily="49" charset="-122"/>
              <a:ea typeface="黑体" pitchFamily="49" charset="-122"/>
            </a:endParaRPr>
          </a:p>
          <a:p>
            <a:pPr algn="ctr">
              <a:lnSpc>
                <a:spcPct val="120000"/>
              </a:lnSpc>
            </a:pPr>
            <a:r>
              <a:rPr lang="zh-CN" altLang="en-US" sz="7200" dirty="0" smtClean="0">
                <a:solidFill>
                  <a:srgbClr val="FF0000"/>
                </a:solidFill>
                <a:latin typeface="黑体" pitchFamily="49" charset="-122"/>
                <a:ea typeface="黑体" pitchFamily="49" charset="-122"/>
              </a:rPr>
              <a:t>学习方法</a:t>
            </a:r>
            <a:endParaRPr lang="en-US" altLang="zh-CN" sz="7200" dirty="0">
              <a:solidFill>
                <a:srgbClr val="FF0000"/>
              </a:solidFill>
              <a:latin typeface="黑体" pitchFamily="49" charset="-122"/>
              <a:ea typeface="黑体" pitchFamily="49" charset="-122"/>
            </a:endParaRPr>
          </a:p>
        </p:txBody>
      </p:sp>
      <p:grpSp>
        <p:nvGrpSpPr>
          <p:cNvPr id="10" name="组合 9"/>
          <p:cNvGrpSpPr/>
          <p:nvPr/>
        </p:nvGrpSpPr>
        <p:grpSpPr>
          <a:xfrm>
            <a:off x="243619" y="5996136"/>
            <a:ext cx="3240000" cy="687384"/>
            <a:chOff x="243619" y="5996136"/>
            <a:chExt cx="3240000" cy="687384"/>
          </a:xfrm>
        </p:grpSpPr>
        <p:sp>
          <p:nvSpPr>
            <p:cNvPr id="1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8-15</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238223160"/>
      </p:ext>
    </p:extLst>
  </p:cSld>
  <p:clrMapOvr>
    <a:masterClrMapping/>
  </p:clrMapOvr>
  <mc:AlternateContent xmlns:mc="http://schemas.openxmlformats.org/markup-compatibility/2006" xmlns:p14="http://schemas.microsoft.com/office/powerpoint/2010/main">
    <mc:Choice Requires="p14">
      <p:transition spd="slow" p14:dur="2000" advTm="2641"/>
    </mc:Choice>
    <mc:Fallback xmlns="">
      <p:transition spd="slow" advTm="264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619" y="1944000"/>
            <a:ext cx="6335568" cy="42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23619" y="2048061"/>
            <a:ext cx="5022238" cy="327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828619" y="569721"/>
            <a:ext cx="10575000" cy="1274195"/>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如果</a:t>
            </a:r>
            <a:r>
              <a:rPr lang="zh-CN" altLang="en-US" sz="3200" b="1" dirty="0">
                <a:latin typeface="+mn-ea"/>
                <a:cs typeface="楷体" panose="02010609060101010101" pitchFamily="49" charset="-122"/>
              </a:rPr>
              <a:t>你的生活中出现下列情境，你会向谁请教？会怎样请教？请和同桌任选一种情境，模拟一下请教的场景。</a:t>
            </a:r>
            <a:endParaRPr lang="en-US" altLang="zh-CN" sz="3200" b="1" dirty="0">
              <a:latin typeface="+mn-ea"/>
              <a:cs typeface="楷体" panose="02010609060101010101" pitchFamily="49" charset="-122"/>
            </a:endParaRPr>
          </a:p>
        </p:txBody>
      </p:sp>
      <p:grpSp>
        <p:nvGrpSpPr>
          <p:cNvPr id="19" name="组合 18"/>
          <p:cNvGrpSpPr/>
          <p:nvPr/>
        </p:nvGrpSpPr>
        <p:grpSpPr>
          <a:xfrm>
            <a:off x="243619" y="5996136"/>
            <a:ext cx="3240000" cy="687384"/>
            <a:chOff x="243619" y="5996136"/>
            <a:chExt cx="3240000" cy="687384"/>
          </a:xfrm>
        </p:grpSpPr>
        <p:sp>
          <p:nvSpPr>
            <p:cNvPr id="20"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8-16</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2" name="矩形 1"/>
          <p:cNvSpPr/>
          <p:nvPr/>
        </p:nvSpPr>
        <p:spPr>
          <a:xfrm>
            <a:off x="766488" y="2592072"/>
            <a:ext cx="3887131" cy="1421928"/>
          </a:xfrm>
          <a:prstGeom prst="rect">
            <a:avLst/>
          </a:prstGeom>
        </p:spPr>
        <p:txBody>
          <a:bodyPr wrap="square">
            <a:spAutoFit/>
          </a:bodyPr>
          <a:lstStyle/>
          <a:p>
            <a:pPr algn="just" fontAlgn="auto">
              <a:lnSpc>
                <a:spcPct val="120000"/>
              </a:lnSpc>
            </a:pPr>
            <a:r>
              <a:rPr lang="zh-CN" altLang="en-US" sz="2400" b="1" smtClean="0">
                <a:latin typeface="楷体" panose="02010609060101010101" pitchFamily="49" charset="-122"/>
                <a:ea typeface="楷体" panose="02010609060101010101" pitchFamily="49" charset="-122"/>
                <a:cs typeface="楷体" panose="02010609060101010101" pitchFamily="49" charset="-122"/>
              </a:rPr>
              <a:t>    我</a:t>
            </a:r>
            <a:r>
              <a:rPr lang="zh-CN" altLang="en-US" sz="2400" b="1">
                <a:latin typeface="楷体" panose="02010609060101010101" pitchFamily="49" charset="-122"/>
                <a:ea typeface="楷体" panose="02010609060101010101" pitchFamily="49" charset="-122"/>
                <a:cs typeface="楷体" panose="02010609060101010101" pitchFamily="49" charset="-122"/>
              </a:rPr>
              <a:t>经常丢三落四，上课了才发现忘带作业本，出去春游又忘记带水</a:t>
            </a:r>
            <a:r>
              <a:rPr lang="en-US" altLang="zh-CN" sz="2400" b="1">
                <a:latin typeface="楷体" panose="02010609060101010101" pitchFamily="49" charset="-122"/>
                <a:ea typeface="楷体" panose="02010609060101010101" pitchFamily="49" charset="-122"/>
                <a:cs typeface="楷体" panose="02010609060101010101" pitchFamily="49" charset="-122"/>
              </a:rPr>
              <a:t>……</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5" name="矩形 4"/>
          <p:cNvSpPr/>
          <p:nvPr/>
        </p:nvSpPr>
        <p:spPr>
          <a:xfrm>
            <a:off x="6408619" y="2325223"/>
            <a:ext cx="4562825" cy="2308324"/>
          </a:xfrm>
          <a:prstGeom prst="rect">
            <a:avLst/>
          </a:prstGeom>
        </p:spPr>
        <p:txBody>
          <a:bodyPr wrap="square">
            <a:spAutoFit/>
          </a:bodyPr>
          <a:lstStyle/>
          <a:p>
            <a:pPr algn="just" fontAlgn="auto">
              <a:lnSpc>
                <a:spcPct val="120000"/>
              </a:lnSpc>
            </a:pPr>
            <a:r>
              <a:rPr lang="zh-CN" altLang="en-US" sz="2400" b="1" smtClean="0">
                <a:latin typeface="楷体" panose="02010609060101010101" pitchFamily="49" charset="-122"/>
                <a:ea typeface="楷体" panose="02010609060101010101" pitchFamily="49" charset="-122"/>
                <a:cs typeface="楷体" panose="02010609060101010101" pitchFamily="49" charset="-122"/>
              </a:rPr>
              <a:t>    邻居</a:t>
            </a:r>
            <a:r>
              <a:rPr lang="zh-CN" altLang="en-US" sz="2400" b="1">
                <a:latin typeface="楷体" panose="02010609060101010101" pitchFamily="49" charset="-122"/>
                <a:ea typeface="楷体" panose="02010609060101010101" pitchFamily="49" charset="-122"/>
                <a:cs typeface="楷体" panose="02010609060101010101" pitchFamily="49" charset="-122"/>
              </a:rPr>
              <a:t>小辉借东西不及时归还。前些天他把我的足球借走了，到现在都没有还。提醒他吧，怕显得我小气；不提醒的话，又担心他一直不还</a:t>
            </a:r>
            <a:r>
              <a:rPr lang="en-US" altLang="zh-CN" sz="2400" b="1">
                <a:latin typeface="楷体" panose="02010609060101010101" pitchFamily="49" charset="-122"/>
                <a:ea typeface="楷体" panose="02010609060101010101" pitchFamily="49" charset="-122"/>
                <a:cs typeface="楷体" panose="02010609060101010101" pitchFamily="49" charset="-122"/>
              </a:rPr>
              <a:t>……</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152681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3619" y="2394000"/>
            <a:ext cx="3960000" cy="796949"/>
          </a:xfrm>
          <a:prstGeom prst="rect">
            <a:avLst/>
          </a:prstGeom>
        </p:spPr>
        <p:txBody>
          <a:bodyPr wrap="square">
            <a:spAutoFit/>
          </a:bodyPr>
          <a:lstStyle/>
          <a:p>
            <a:pPr algn="ctr" fontAlgn="auto">
              <a:lnSpc>
                <a:spcPct val="120000"/>
              </a:lnSpc>
            </a:pPr>
            <a:r>
              <a:rPr lang="zh-CN" altLang="en-US" sz="4400" b="1" dirty="0">
                <a:latin typeface="宋体" pitchFamily="2" charset="-122"/>
                <a:ea typeface="宋体" pitchFamily="2" charset="-122"/>
                <a:cs typeface="楷体" panose="02010609060101010101" pitchFamily="49" charset="-122"/>
              </a:rPr>
              <a:t>汇报展示</a:t>
            </a:r>
            <a:endParaRPr lang="en-US" altLang="zh-CN" sz="4400" b="1" dirty="0">
              <a:latin typeface="宋体" pitchFamily="2" charset="-122"/>
              <a:ea typeface="宋体" pitchFamily="2" charset="-122"/>
              <a:cs typeface="楷体" panose="02010609060101010101"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1579" y="1314001"/>
            <a:ext cx="2778762" cy="4014591"/>
          </a:xfrm>
          <a:prstGeom prst="rect">
            <a:avLst/>
          </a:prstGeom>
        </p:spPr>
      </p:pic>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8-17</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767040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1653" y="3105564"/>
            <a:ext cx="5022238" cy="29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980577" y="3543326"/>
            <a:ext cx="3555000" cy="1421928"/>
          </a:xfrm>
          <a:prstGeom prst="rect">
            <a:avLst/>
          </a:prstGeom>
        </p:spPr>
        <p:txBody>
          <a:bodyPr wrap="square">
            <a:spAutoFit/>
          </a:bodyPr>
          <a:lstStyle/>
          <a:p>
            <a:pPr algn="just" fontAlgn="auto">
              <a:lnSpc>
                <a:spcPct val="1200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    我</a:t>
            </a:r>
            <a:r>
              <a:rPr lang="zh-CN" altLang="en-US" sz="2400" b="1" dirty="0">
                <a:latin typeface="楷体" panose="02010609060101010101" pitchFamily="49" charset="-122"/>
                <a:ea typeface="楷体" panose="02010609060101010101" pitchFamily="49" charset="-122"/>
                <a:cs typeface="楷体" panose="02010609060101010101" pitchFamily="49" charset="-122"/>
              </a:rPr>
              <a:t>经常丢三落四，上课了才发现忘带作业本，出去春游又忘记带水</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p>
        </p:txBody>
      </p:sp>
      <p:grpSp>
        <p:nvGrpSpPr>
          <p:cNvPr id="12" name="组合 11"/>
          <p:cNvGrpSpPr/>
          <p:nvPr/>
        </p:nvGrpSpPr>
        <p:grpSpPr>
          <a:xfrm>
            <a:off x="243619" y="5996136"/>
            <a:ext cx="3240000" cy="687384"/>
            <a:chOff x="243619" y="5996136"/>
            <a:chExt cx="3240000" cy="687384"/>
          </a:xfrm>
        </p:grpSpPr>
        <p:sp>
          <p:nvSpPr>
            <p:cNvPr id="13"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8-18</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16" name="矩形 15"/>
          <p:cNvSpPr/>
          <p:nvPr/>
        </p:nvSpPr>
        <p:spPr>
          <a:xfrm>
            <a:off x="3098755" y="229598"/>
            <a:ext cx="5989728" cy="476669"/>
          </a:xfrm>
          <a:prstGeom prst="rect">
            <a:avLst/>
          </a:prstGeom>
        </p:spPr>
        <p:txBody>
          <a:bodyPr wrap="square">
            <a:spAutoFit/>
          </a:bodyPr>
          <a:lstStyle/>
          <a:p>
            <a:pPr algn="ctr" fontAlgn="auto">
              <a:lnSpc>
                <a:spcPct val="120000"/>
              </a:lnSpc>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情境</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一</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9" name="圆角矩形标注 18"/>
          <p:cNvSpPr/>
          <p:nvPr/>
        </p:nvSpPr>
        <p:spPr>
          <a:xfrm>
            <a:off x="1702440" y="934922"/>
            <a:ext cx="8997951" cy="919401"/>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algn="just"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打扰</a:t>
            </a:r>
            <a:r>
              <a:rPr lang="zh-CN" altLang="en-US" sz="2000" b="1" dirty="0">
                <a:latin typeface="楷体" panose="02010609060101010101" pitchFamily="49" charset="-122"/>
                <a:ea typeface="楷体" panose="02010609060101010101" pitchFamily="49" charset="-122"/>
                <a:cs typeface="楷体" panose="02010609060101010101" pitchFamily="49" charset="-122"/>
              </a:rPr>
              <a:t>一下，我想请你帮个忙。我经常丢三落四，上课了才发现忘带作业本，出去春游又忘记带水</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想问问你，我怎样才能改掉粗心的毛病？</a:t>
            </a:r>
          </a:p>
        </p:txBody>
      </p:sp>
      <p:sp>
        <p:nvSpPr>
          <p:cNvPr id="20" name="圆角矩形标注 19"/>
          <p:cNvSpPr/>
          <p:nvPr/>
        </p:nvSpPr>
        <p:spPr>
          <a:xfrm>
            <a:off x="1736284" y="2048902"/>
            <a:ext cx="8930262" cy="510778"/>
          </a:xfrm>
          <a:prstGeom prst="wedgeRoundRectCallout">
            <a:avLst>
              <a:gd name="adj1" fmla="val 52405"/>
              <a:gd name="adj2" fmla="val -9174"/>
              <a:gd name="adj3" fmla="val 16667"/>
            </a:avLst>
          </a:prstGeom>
          <a:solidFill>
            <a:schemeClr val="bg1"/>
          </a:solidFill>
          <a:ln w="12700">
            <a:solidFill>
              <a:srgbClr val="0070C0"/>
            </a:solidFill>
          </a:ln>
        </p:spPr>
        <p:txBody>
          <a:bodyPr wrap="square" rtlCol="0" anchor="ctr">
            <a:spAutoFit/>
          </a:bodyPr>
          <a:lstStyle/>
          <a:p>
            <a:pPr algn="just" fontAlgn="auto">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这样的问题，我之前也有过。我觉得你可以给自己列个清单。</a:t>
            </a:r>
          </a:p>
        </p:txBody>
      </p:sp>
      <p:sp>
        <p:nvSpPr>
          <p:cNvPr id="22" name="圆角矩形标注 21"/>
          <p:cNvSpPr/>
          <p:nvPr/>
        </p:nvSpPr>
        <p:spPr>
          <a:xfrm>
            <a:off x="5517684" y="2754259"/>
            <a:ext cx="5140620" cy="510778"/>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algn="just" fontAlgn="auto">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你刚刚说的办法，能再说得具体一点儿吗？</a:t>
            </a:r>
          </a:p>
        </p:txBody>
      </p:sp>
      <p:sp>
        <p:nvSpPr>
          <p:cNvPr id="26" name="圆角矩形标注 25"/>
          <p:cNvSpPr/>
          <p:nvPr/>
        </p:nvSpPr>
        <p:spPr>
          <a:xfrm>
            <a:off x="5544797" y="3453089"/>
            <a:ext cx="5113507" cy="1328023"/>
          </a:xfrm>
          <a:prstGeom prst="wedgeRoundRectCallout">
            <a:avLst>
              <a:gd name="adj1" fmla="val 52405"/>
              <a:gd name="adj2" fmla="val -9174"/>
              <a:gd name="adj3" fmla="val 16667"/>
            </a:avLst>
          </a:prstGeom>
          <a:solidFill>
            <a:schemeClr val="bg1"/>
          </a:solidFill>
          <a:ln w="12700">
            <a:solidFill>
              <a:srgbClr val="0070C0"/>
            </a:solidFill>
          </a:ln>
        </p:spPr>
        <p:txBody>
          <a:bodyPr wrap="square" rtlCol="0" anchor="ctr">
            <a:spAutoFit/>
          </a:bodyPr>
          <a:lstStyle/>
          <a:p>
            <a:pPr algn="just"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比如</a:t>
            </a:r>
            <a:r>
              <a:rPr lang="zh-CN" altLang="en-US" sz="2000" b="1" dirty="0">
                <a:latin typeface="楷体" panose="02010609060101010101" pitchFamily="49" charset="-122"/>
                <a:ea typeface="楷体" panose="02010609060101010101" pitchFamily="49" charset="-122"/>
                <a:cs typeface="楷体" panose="02010609060101010101" pitchFamily="49" charset="-122"/>
              </a:rPr>
              <a:t>，可以在前一天把第二天要做的事写在一张清单上，放在显眼的位置。这样第二天就能及时看到。</a:t>
            </a:r>
          </a:p>
        </p:txBody>
      </p:sp>
      <p:sp>
        <p:nvSpPr>
          <p:cNvPr id="28" name="圆角矩形标注 27"/>
          <p:cNvSpPr/>
          <p:nvPr/>
        </p:nvSpPr>
        <p:spPr>
          <a:xfrm>
            <a:off x="5559771" y="4981847"/>
            <a:ext cx="5140620" cy="510778"/>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algn="just" fontAlgn="auto">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我会试试这个方法的，谢谢你。</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58304" y="1746552"/>
            <a:ext cx="1166728" cy="1114756"/>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6625" y="863278"/>
            <a:ext cx="1080000" cy="1185624"/>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35577" y="2602837"/>
            <a:ext cx="878314" cy="964214"/>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10704" y="3503850"/>
            <a:ext cx="1166728" cy="111475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63619" y="4804786"/>
            <a:ext cx="878314" cy="964214"/>
          </a:xfrm>
          <a:prstGeom prst="rect">
            <a:avLst/>
          </a:prstGeom>
        </p:spPr>
      </p:pic>
    </p:spTree>
    <p:extLst>
      <p:ext uri="{BB962C8B-B14F-4D97-AF65-F5344CB8AC3E}">
        <p14:creationId xmlns:p14="http://schemas.microsoft.com/office/powerpoint/2010/main" val="259069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F50E11F-F89C-4D84-9ED0-7567D8C0D7F1}"/>
              </a:ext>
            </a:extLst>
          </p:cNvPr>
          <p:cNvGrpSpPr/>
          <p:nvPr/>
        </p:nvGrpSpPr>
        <p:grpSpPr>
          <a:xfrm>
            <a:off x="3506119" y="1224000"/>
            <a:ext cx="5175000" cy="1312829"/>
            <a:chOff x="3663619" y="1171171"/>
            <a:chExt cx="5175000" cy="1312829"/>
          </a:xfrm>
        </p:grpSpPr>
        <p:cxnSp>
          <p:nvCxnSpPr>
            <p:cNvPr id="12" name="直接连接符 11">
              <a:extLst>
                <a:ext uri="{FF2B5EF4-FFF2-40B4-BE49-F238E27FC236}">
                  <a16:creationId xmlns="" xmlns:a16="http://schemas.microsoft.com/office/drawing/2014/main" id="{FBABA14A-E47A-4DA2-BE92-ADC07CD30058}"/>
                </a:ext>
              </a:extLst>
            </p:cNvPr>
            <p:cNvCxnSpPr/>
            <p:nvPr/>
          </p:nvCxnSpPr>
          <p:spPr>
            <a:xfrm>
              <a:off x="3663619" y="2484000"/>
              <a:ext cx="517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29624F6B-59EB-4821-BD24-BC590D08B85F}"/>
                </a:ext>
              </a:extLst>
            </p:cNvPr>
            <p:cNvSpPr txBox="1"/>
            <p:nvPr/>
          </p:nvSpPr>
          <p:spPr>
            <a:xfrm>
              <a:off x="5693915" y="1171171"/>
              <a:ext cx="1114408" cy="1200329"/>
            </a:xfrm>
            <a:prstGeom prst="rect">
              <a:avLst/>
            </a:prstGeom>
            <a:noFill/>
          </p:spPr>
          <p:txBody>
            <a:bodyPr wrap="none" rtlCol="0">
              <a:spAutoFit/>
            </a:bodyPr>
            <a:lstStyle/>
            <a:p>
              <a:r>
                <a:rPr lang="en-US" altLang="zh-CN" sz="7200" b="1" dirty="0">
                  <a:solidFill>
                    <a:srgbClr val="FF0000"/>
                  </a:solidFill>
                  <a:latin typeface="黑体" panose="02010609060101010101" pitchFamily="49" charset="-122"/>
                  <a:ea typeface="黑体" panose="02010609060101010101" pitchFamily="49" charset="-122"/>
                </a:rPr>
                <a:t>01</a:t>
              </a:r>
              <a:endParaRPr lang="zh-CN" altLang="en-US" sz="7200" b="1" dirty="0">
                <a:solidFill>
                  <a:srgbClr val="FF0000"/>
                </a:solidFill>
                <a:latin typeface="黑体" panose="02010609060101010101" pitchFamily="49" charset="-122"/>
                <a:ea typeface="黑体" panose="02010609060101010101" pitchFamily="49" charset="-122"/>
              </a:endParaRPr>
            </a:p>
          </p:txBody>
        </p:sp>
      </p:grpSp>
      <p:sp>
        <p:nvSpPr>
          <p:cNvPr id="17" name="矩形 16">
            <a:extLst>
              <a:ext uri="{FF2B5EF4-FFF2-40B4-BE49-F238E27FC236}">
                <a16:creationId xmlns="" xmlns:a16="http://schemas.microsoft.com/office/drawing/2014/main" id="{425A7612-26A8-47A2-870D-9B8028D83501}"/>
              </a:ext>
            </a:extLst>
          </p:cNvPr>
          <p:cNvSpPr/>
          <p:nvPr/>
        </p:nvSpPr>
        <p:spPr>
          <a:xfrm>
            <a:off x="4023619" y="2834064"/>
            <a:ext cx="4185000" cy="2574936"/>
          </a:xfrm>
          <a:prstGeom prst="rect">
            <a:avLst/>
          </a:prstGeom>
        </p:spPr>
        <p:txBody>
          <a:bodyPr wrap="square">
            <a:spAutoFit/>
          </a:bodyPr>
          <a:lstStyle/>
          <a:p>
            <a:pPr>
              <a:lnSpc>
                <a:spcPct val="120000"/>
              </a:lnSpc>
            </a:pPr>
            <a:r>
              <a:rPr lang="zh-CN" altLang="en-US" sz="7200" dirty="0">
                <a:solidFill>
                  <a:srgbClr val="FF0000"/>
                </a:solidFill>
                <a:latin typeface="黑体" pitchFamily="49" charset="-122"/>
                <a:ea typeface="黑体" pitchFamily="49" charset="-122"/>
              </a:rPr>
              <a:t>激趣引入，揭示课题</a:t>
            </a:r>
            <a:endParaRPr lang="en-US" altLang="zh-CN" sz="7200" dirty="0">
              <a:solidFill>
                <a:srgbClr val="FF0000"/>
              </a:solidFill>
              <a:latin typeface="黑体" pitchFamily="49" charset="-122"/>
              <a:ea typeface="黑体" pitchFamily="49" charset="-122"/>
            </a:endParaRPr>
          </a:p>
        </p:txBody>
      </p:sp>
      <p:grpSp>
        <p:nvGrpSpPr>
          <p:cNvPr id="11" name="组合 10"/>
          <p:cNvGrpSpPr/>
          <p:nvPr/>
        </p:nvGrpSpPr>
        <p:grpSpPr>
          <a:xfrm>
            <a:off x="243619" y="5996136"/>
            <a:ext cx="3240000" cy="687384"/>
            <a:chOff x="243619" y="5996136"/>
            <a:chExt cx="3240000" cy="687384"/>
          </a:xfrm>
        </p:grpSpPr>
        <p:sp>
          <p:nvSpPr>
            <p:cNvPr id="1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77652369"/>
      </p:ext>
    </p:extLst>
  </p:cSld>
  <p:clrMapOvr>
    <a:masterClrMapping/>
  </p:clrMapOvr>
  <mc:AlternateContent xmlns:mc="http://schemas.openxmlformats.org/markup-compatibility/2006" xmlns:p14="http://schemas.microsoft.com/office/powerpoint/2010/main">
    <mc:Choice Requires="p14">
      <p:transition spd="slow" p14:dur="2000" advTm="2641"/>
    </mc:Choice>
    <mc:Fallback xmlns="">
      <p:transition spd="slow" advTm="264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28619" y="569721"/>
            <a:ext cx="10575000" cy="604781"/>
          </a:xfrm>
          <a:prstGeom prst="rect">
            <a:avLst/>
          </a:prstGeom>
        </p:spPr>
        <p:txBody>
          <a:bodyPr wrap="square">
            <a:spAutoFit/>
          </a:bodyPr>
          <a:lstStyle/>
          <a:p>
            <a:pPr algn="just" fontAlgn="auto">
              <a:lnSpc>
                <a:spcPct val="120000"/>
              </a:lnSpc>
            </a:pPr>
            <a:r>
              <a:rPr lang="zh-CN" altLang="en-US" sz="3200" b="1" dirty="0">
                <a:latin typeface="+mn-ea"/>
                <a:cs typeface="楷体" panose="02010609060101010101" pitchFamily="49" charset="-122"/>
              </a:rPr>
              <a:t>你觉得这组同学在模拟的过程中是否做到了有礼貌地请教？</a:t>
            </a:r>
            <a:endParaRPr lang="en-US" altLang="zh-CN" sz="3200" b="1" dirty="0">
              <a:latin typeface="+mn-ea"/>
              <a:cs typeface="楷体" panose="02010609060101010101" pitchFamily="49" charset="-122"/>
            </a:endParaRPr>
          </a:p>
        </p:txBody>
      </p:sp>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8-19</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162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19537" y="1404000"/>
            <a:ext cx="10799082" cy="4088908"/>
            <a:chOff x="919537" y="975218"/>
            <a:chExt cx="10799082" cy="4088908"/>
          </a:xfrm>
        </p:grpSpPr>
        <p:sp>
          <p:nvSpPr>
            <p:cNvPr id="2" name="圆角矩形 1"/>
            <p:cNvSpPr/>
            <p:nvPr/>
          </p:nvSpPr>
          <p:spPr>
            <a:xfrm>
              <a:off x="1537036" y="1314000"/>
              <a:ext cx="9630000" cy="749640"/>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4" name="矩形 3">
              <a:extLst>
                <a:ext uri="{FF2B5EF4-FFF2-40B4-BE49-F238E27FC236}">
                  <a16:creationId xmlns="" xmlns:a16="http://schemas.microsoft.com/office/drawing/2014/main" id="{BB6E51C1-D5B0-4A8E-96E9-CF972541652E}"/>
                </a:ext>
              </a:extLst>
            </p:cNvPr>
            <p:cNvSpPr/>
            <p:nvPr/>
          </p:nvSpPr>
          <p:spPr>
            <a:xfrm>
              <a:off x="2039556" y="1449000"/>
              <a:ext cx="9045000" cy="540725"/>
            </a:xfrm>
            <a:prstGeom prst="rect">
              <a:avLst/>
            </a:prstGeom>
          </p:spPr>
          <p:txBody>
            <a:bodyPr wrap="square">
              <a:spAutoFit/>
            </a:bodyPr>
            <a:lstStyle/>
            <a:p>
              <a:pPr algn="just">
                <a:lnSpc>
                  <a:spcPct val="120000"/>
                </a:lnSpc>
              </a:pPr>
              <a:r>
                <a:rPr lang="zh-CN" altLang="en-US" sz="2800" b="1" dirty="0">
                  <a:latin typeface="楷体" panose="02010609060101010101" pitchFamily="49" charset="-122"/>
                  <a:ea typeface="楷体" panose="02010609060101010101" pitchFamily="49" charset="-122"/>
                </a:rPr>
                <a:t>请教者使用了礼貌用语，并描述清楚了自己的问题。</a:t>
              </a:r>
            </a:p>
          </p:txBody>
        </p:sp>
        <p:sp>
          <p:nvSpPr>
            <p:cNvPr id="5" name="圆角矩形 4"/>
            <p:cNvSpPr/>
            <p:nvPr/>
          </p:nvSpPr>
          <p:spPr>
            <a:xfrm>
              <a:off x="1537037" y="2307621"/>
              <a:ext cx="9564082" cy="1185566"/>
            </a:xfrm>
            <a:prstGeom prst="roundRect">
              <a:avLst/>
            </a:prstGeom>
            <a:solidFill>
              <a:schemeClr val="bg1"/>
            </a:solidFill>
            <a:ln w="28575">
              <a:solidFill>
                <a:srgbClr val="0070C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6" name="矩形 5">
              <a:extLst>
                <a:ext uri="{FF2B5EF4-FFF2-40B4-BE49-F238E27FC236}">
                  <a16:creationId xmlns="" xmlns:a16="http://schemas.microsoft.com/office/drawing/2014/main" id="{BB6E51C1-D5B0-4A8E-96E9-CF972541652E}"/>
                </a:ext>
              </a:extLst>
            </p:cNvPr>
            <p:cNvSpPr/>
            <p:nvPr/>
          </p:nvSpPr>
          <p:spPr>
            <a:xfrm>
              <a:off x="1621083" y="2353454"/>
              <a:ext cx="8612536" cy="1057790"/>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从</a:t>
              </a:r>
              <a:r>
                <a:rPr lang="zh-CN" altLang="en-US" sz="2800" b="1" dirty="0">
                  <a:latin typeface="楷体" panose="02010609060101010101" pitchFamily="49" charset="-122"/>
                  <a:ea typeface="楷体" panose="02010609060101010101" pitchFamily="49" charset="-122"/>
                </a:rPr>
                <a:t>请教者最后的回答来看，他确实听懂了对方的建议，态度诚恳，并在请教结束后表达了感谢。</a:t>
              </a:r>
            </a:p>
          </p:txBody>
        </p:sp>
        <p:grpSp>
          <p:nvGrpSpPr>
            <p:cNvPr id="7" name="组合 6">
              <a:extLst>
                <a:ext uri="{FF2B5EF4-FFF2-40B4-BE49-F238E27FC236}">
                  <a16:creationId xmlns="" xmlns:a16="http://schemas.microsoft.com/office/drawing/2014/main" id="{FC424CFE-CC33-4519-BA36-6F8095C22FA7}"/>
                </a:ext>
              </a:extLst>
            </p:cNvPr>
            <p:cNvGrpSpPr/>
            <p:nvPr/>
          </p:nvGrpSpPr>
          <p:grpSpPr>
            <a:xfrm>
              <a:off x="10233619" y="2122931"/>
              <a:ext cx="1485000" cy="1510762"/>
              <a:chOff x="10053619" y="2754000"/>
              <a:chExt cx="1800000" cy="1831226"/>
            </a:xfrm>
          </p:grpSpPr>
          <p:sp>
            <p:nvSpPr>
              <p:cNvPr id="8" name="任意多边形: 形状 9">
                <a:extLst>
                  <a:ext uri="{FF2B5EF4-FFF2-40B4-BE49-F238E27FC236}">
                    <a16:creationId xmlns="" xmlns:a16="http://schemas.microsoft.com/office/drawing/2014/main" id="{7C2C26FB-F3BC-42D1-924E-971504EEDCFA}"/>
                  </a:ext>
                </a:extLst>
              </p:cNvPr>
              <p:cNvSpPr/>
              <p:nvPr/>
            </p:nvSpPr>
            <p:spPr>
              <a:xfrm>
                <a:off x="10626571" y="3409025"/>
                <a:ext cx="577048" cy="603682"/>
              </a:xfrm>
              <a:custGeom>
                <a:avLst/>
                <a:gdLst>
                  <a:gd name="connsiteX0" fmla="*/ 79899 w 577048"/>
                  <a:gd name="connsiteY0" fmla="*/ 0 h 603682"/>
                  <a:gd name="connsiteX1" fmla="*/ 88777 w 577048"/>
                  <a:gd name="connsiteY1" fmla="*/ 133165 h 603682"/>
                  <a:gd name="connsiteX2" fmla="*/ 97654 w 577048"/>
                  <a:gd name="connsiteY2" fmla="*/ 168676 h 603682"/>
                  <a:gd name="connsiteX3" fmla="*/ 133165 w 577048"/>
                  <a:gd name="connsiteY3" fmla="*/ 204187 h 603682"/>
                  <a:gd name="connsiteX4" fmla="*/ 159798 w 577048"/>
                  <a:gd name="connsiteY4" fmla="*/ 230820 h 603682"/>
                  <a:gd name="connsiteX5" fmla="*/ 186431 w 577048"/>
                  <a:gd name="connsiteY5" fmla="*/ 257453 h 603682"/>
                  <a:gd name="connsiteX6" fmla="*/ 213064 w 577048"/>
                  <a:gd name="connsiteY6" fmla="*/ 266330 h 603682"/>
                  <a:gd name="connsiteX7" fmla="*/ 239697 w 577048"/>
                  <a:gd name="connsiteY7" fmla="*/ 284086 h 603682"/>
                  <a:gd name="connsiteX8" fmla="*/ 292963 w 577048"/>
                  <a:gd name="connsiteY8" fmla="*/ 301841 h 603682"/>
                  <a:gd name="connsiteX9" fmla="*/ 301841 w 577048"/>
                  <a:gd name="connsiteY9" fmla="*/ 328474 h 603682"/>
                  <a:gd name="connsiteX10" fmla="*/ 213064 w 577048"/>
                  <a:gd name="connsiteY10" fmla="*/ 337352 h 603682"/>
                  <a:gd name="connsiteX11" fmla="*/ 133165 w 577048"/>
                  <a:gd name="connsiteY11" fmla="*/ 337352 h 603682"/>
                  <a:gd name="connsiteX12" fmla="*/ 97654 w 577048"/>
                  <a:gd name="connsiteY12" fmla="*/ 381740 h 603682"/>
                  <a:gd name="connsiteX13" fmla="*/ 71021 w 577048"/>
                  <a:gd name="connsiteY13" fmla="*/ 390618 h 603682"/>
                  <a:gd name="connsiteX14" fmla="*/ 0 w 577048"/>
                  <a:gd name="connsiteY14" fmla="*/ 443884 h 603682"/>
                  <a:gd name="connsiteX15" fmla="*/ 17755 w 577048"/>
                  <a:gd name="connsiteY15" fmla="*/ 532660 h 603682"/>
                  <a:gd name="connsiteX16" fmla="*/ 35511 w 577048"/>
                  <a:gd name="connsiteY16" fmla="*/ 550416 h 603682"/>
                  <a:gd name="connsiteX17" fmla="*/ 62144 w 577048"/>
                  <a:gd name="connsiteY17" fmla="*/ 603682 h 603682"/>
                  <a:gd name="connsiteX18" fmla="*/ 79899 w 577048"/>
                  <a:gd name="connsiteY18" fmla="*/ 523783 h 603682"/>
                  <a:gd name="connsiteX19" fmla="*/ 97654 w 577048"/>
                  <a:gd name="connsiteY19" fmla="*/ 470517 h 603682"/>
                  <a:gd name="connsiteX20" fmla="*/ 124287 w 577048"/>
                  <a:gd name="connsiteY20" fmla="*/ 426128 h 603682"/>
                  <a:gd name="connsiteX21" fmla="*/ 150920 w 577048"/>
                  <a:gd name="connsiteY21" fmla="*/ 417251 h 603682"/>
                  <a:gd name="connsiteX22" fmla="*/ 177553 w 577048"/>
                  <a:gd name="connsiteY22" fmla="*/ 399495 h 603682"/>
                  <a:gd name="connsiteX23" fmla="*/ 230819 w 577048"/>
                  <a:gd name="connsiteY23" fmla="*/ 381740 h 603682"/>
                  <a:gd name="connsiteX24" fmla="*/ 257452 w 577048"/>
                  <a:gd name="connsiteY24" fmla="*/ 390618 h 603682"/>
                  <a:gd name="connsiteX25" fmla="*/ 239697 w 577048"/>
                  <a:gd name="connsiteY25" fmla="*/ 417251 h 603682"/>
                  <a:gd name="connsiteX26" fmla="*/ 230819 w 577048"/>
                  <a:gd name="connsiteY26" fmla="*/ 443884 h 603682"/>
                  <a:gd name="connsiteX27" fmla="*/ 239697 w 577048"/>
                  <a:gd name="connsiteY27" fmla="*/ 506027 h 603682"/>
                  <a:gd name="connsiteX28" fmla="*/ 257452 w 577048"/>
                  <a:gd name="connsiteY28" fmla="*/ 532660 h 603682"/>
                  <a:gd name="connsiteX29" fmla="*/ 310718 w 577048"/>
                  <a:gd name="connsiteY29" fmla="*/ 514905 h 603682"/>
                  <a:gd name="connsiteX30" fmla="*/ 381740 w 577048"/>
                  <a:gd name="connsiteY30" fmla="*/ 479394 h 603682"/>
                  <a:gd name="connsiteX31" fmla="*/ 470516 w 577048"/>
                  <a:gd name="connsiteY31" fmla="*/ 417251 h 603682"/>
                  <a:gd name="connsiteX32" fmla="*/ 488272 w 577048"/>
                  <a:gd name="connsiteY32" fmla="*/ 363985 h 603682"/>
                  <a:gd name="connsiteX33" fmla="*/ 497149 w 577048"/>
                  <a:gd name="connsiteY33" fmla="*/ 337352 h 603682"/>
                  <a:gd name="connsiteX34" fmla="*/ 461639 w 577048"/>
                  <a:gd name="connsiteY34" fmla="*/ 301841 h 603682"/>
                  <a:gd name="connsiteX35" fmla="*/ 443883 w 577048"/>
                  <a:gd name="connsiteY35" fmla="*/ 319596 h 603682"/>
                  <a:gd name="connsiteX36" fmla="*/ 443883 w 577048"/>
                  <a:gd name="connsiteY36" fmla="*/ 230820 h 603682"/>
                  <a:gd name="connsiteX37" fmla="*/ 488272 w 577048"/>
                  <a:gd name="connsiteY37" fmla="*/ 221942 h 603682"/>
                  <a:gd name="connsiteX38" fmla="*/ 523782 w 577048"/>
                  <a:gd name="connsiteY38" fmla="*/ 213064 h 603682"/>
                  <a:gd name="connsiteX39" fmla="*/ 559293 w 577048"/>
                  <a:gd name="connsiteY39" fmla="*/ 159798 h 603682"/>
                  <a:gd name="connsiteX40" fmla="*/ 577048 w 577048"/>
                  <a:gd name="connsiteY40" fmla="*/ 133165 h 60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7048" h="603682">
                    <a:moveTo>
                      <a:pt x="79899" y="0"/>
                    </a:moveTo>
                    <a:cubicBezTo>
                      <a:pt x="82858" y="44388"/>
                      <a:pt x="84120" y="88923"/>
                      <a:pt x="88777" y="133165"/>
                    </a:cubicBezTo>
                    <a:cubicBezTo>
                      <a:pt x="90054" y="145299"/>
                      <a:pt x="91187" y="158329"/>
                      <a:pt x="97654" y="168676"/>
                    </a:cubicBezTo>
                    <a:cubicBezTo>
                      <a:pt x="106526" y="182872"/>
                      <a:pt x="121328" y="192350"/>
                      <a:pt x="133165" y="204187"/>
                    </a:cubicBezTo>
                    <a:lnTo>
                      <a:pt x="159798" y="230820"/>
                    </a:lnTo>
                    <a:cubicBezTo>
                      <a:pt x="168676" y="239698"/>
                      <a:pt x="174520" y="253483"/>
                      <a:pt x="186431" y="257453"/>
                    </a:cubicBezTo>
                    <a:lnTo>
                      <a:pt x="213064" y="266330"/>
                    </a:lnTo>
                    <a:cubicBezTo>
                      <a:pt x="221942" y="272249"/>
                      <a:pt x="229947" y="279753"/>
                      <a:pt x="239697" y="284086"/>
                    </a:cubicBezTo>
                    <a:cubicBezTo>
                      <a:pt x="256800" y="291687"/>
                      <a:pt x="292963" y="301841"/>
                      <a:pt x="292963" y="301841"/>
                    </a:cubicBezTo>
                    <a:cubicBezTo>
                      <a:pt x="295922" y="310719"/>
                      <a:pt x="303676" y="319298"/>
                      <a:pt x="301841" y="328474"/>
                    </a:cubicBezTo>
                    <a:cubicBezTo>
                      <a:pt x="294240" y="366477"/>
                      <a:pt x="215357" y="337639"/>
                      <a:pt x="213064" y="337352"/>
                    </a:cubicBezTo>
                    <a:cubicBezTo>
                      <a:pt x="149676" y="316222"/>
                      <a:pt x="175370" y="309214"/>
                      <a:pt x="133165" y="337352"/>
                    </a:cubicBezTo>
                    <a:cubicBezTo>
                      <a:pt x="125099" y="349451"/>
                      <a:pt x="111712" y="373305"/>
                      <a:pt x="97654" y="381740"/>
                    </a:cubicBezTo>
                    <a:cubicBezTo>
                      <a:pt x="89630" y="386555"/>
                      <a:pt x="79201" y="386073"/>
                      <a:pt x="71021" y="390618"/>
                    </a:cubicBezTo>
                    <a:cubicBezTo>
                      <a:pt x="25845" y="415716"/>
                      <a:pt x="26939" y="416944"/>
                      <a:pt x="0" y="443884"/>
                    </a:cubicBezTo>
                    <a:cubicBezTo>
                      <a:pt x="1538" y="454653"/>
                      <a:pt x="6136" y="513294"/>
                      <a:pt x="17755" y="532660"/>
                    </a:cubicBezTo>
                    <a:cubicBezTo>
                      <a:pt x="22061" y="539837"/>
                      <a:pt x="30282" y="543880"/>
                      <a:pt x="35511" y="550416"/>
                    </a:cubicBezTo>
                    <a:cubicBezTo>
                      <a:pt x="55178" y="575000"/>
                      <a:pt x="52767" y="575553"/>
                      <a:pt x="62144" y="603682"/>
                    </a:cubicBezTo>
                    <a:cubicBezTo>
                      <a:pt x="87544" y="527475"/>
                      <a:pt x="48647" y="648790"/>
                      <a:pt x="79899" y="523783"/>
                    </a:cubicBezTo>
                    <a:cubicBezTo>
                      <a:pt x="84438" y="505626"/>
                      <a:pt x="91736" y="488272"/>
                      <a:pt x="97654" y="470517"/>
                    </a:cubicBezTo>
                    <a:cubicBezTo>
                      <a:pt x="104636" y="449570"/>
                      <a:pt x="103978" y="438313"/>
                      <a:pt x="124287" y="426128"/>
                    </a:cubicBezTo>
                    <a:cubicBezTo>
                      <a:pt x="132311" y="421313"/>
                      <a:pt x="142042" y="420210"/>
                      <a:pt x="150920" y="417251"/>
                    </a:cubicBezTo>
                    <a:cubicBezTo>
                      <a:pt x="159798" y="411332"/>
                      <a:pt x="167803" y="403828"/>
                      <a:pt x="177553" y="399495"/>
                    </a:cubicBezTo>
                    <a:cubicBezTo>
                      <a:pt x="194656" y="391894"/>
                      <a:pt x="230819" y="381740"/>
                      <a:pt x="230819" y="381740"/>
                    </a:cubicBezTo>
                    <a:cubicBezTo>
                      <a:pt x="239697" y="384699"/>
                      <a:pt x="255182" y="381540"/>
                      <a:pt x="257452" y="390618"/>
                    </a:cubicBezTo>
                    <a:cubicBezTo>
                      <a:pt x="260040" y="400969"/>
                      <a:pt x="244469" y="407708"/>
                      <a:pt x="239697" y="417251"/>
                    </a:cubicBezTo>
                    <a:cubicBezTo>
                      <a:pt x="235512" y="425621"/>
                      <a:pt x="233778" y="435006"/>
                      <a:pt x="230819" y="443884"/>
                    </a:cubicBezTo>
                    <a:cubicBezTo>
                      <a:pt x="233778" y="464598"/>
                      <a:pt x="233684" y="485985"/>
                      <a:pt x="239697" y="506027"/>
                    </a:cubicBezTo>
                    <a:cubicBezTo>
                      <a:pt x="242763" y="516247"/>
                      <a:pt x="246865" y="531337"/>
                      <a:pt x="257452" y="532660"/>
                    </a:cubicBezTo>
                    <a:cubicBezTo>
                      <a:pt x="276023" y="534981"/>
                      <a:pt x="310718" y="514905"/>
                      <a:pt x="310718" y="514905"/>
                    </a:cubicBezTo>
                    <a:cubicBezTo>
                      <a:pt x="347185" y="460207"/>
                      <a:pt x="303228" y="512107"/>
                      <a:pt x="381740" y="479394"/>
                    </a:cubicBezTo>
                    <a:cubicBezTo>
                      <a:pt x="398139" y="472561"/>
                      <a:pt x="452034" y="431113"/>
                      <a:pt x="470516" y="417251"/>
                    </a:cubicBezTo>
                    <a:lnTo>
                      <a:pt x="488272" y="363985"/>
                    </a:lnTo>
                    <a:lnTo>
                      <a:pt x="497149" y="337352"/>
                    </a:lnTo>
                    <a:cubicBezTo>
                      <a:pt x="491231" y="319596"/>
                      <a:pt x="491232" y="295923"/>
                      <a:pt x="461639" y="301841"/>
                    </a:cubicBezTo>
                    <a:cubicBezTo>
                      <a:pt x="453431" y="303482"/>
                      <a:pt x="449802" y="313678"/>
                      <a:pt x="443883" y="319596"/>
                    </a:cubicBezTo>
                    <a:cubicBezTo>
                      <a:pt x="470870" y="400555"/>
                      <a:pt x="429121" y="282488"/>
                      <a:pt x="443883" y="230820"/>
                    </a:cubicBezTo>
                    <a:cubicBezTo>
                      <a:pt x="448028" y="216311"/>
                      <a:pt x="473542" y="225215"/>
                      <a:pt x="488272" y="221942"/>
                    </a:cubicBezTo>
                    <a:cubicBezTo>
                      <a:pt x="500182" y="219295"/>
                      <a:pt x="511945" y="216023"/>
                      <a:pt x="523782" y="213064"/>
                    </a:cubicBezTo>
                    <a:lnTo>
                      <a:pt x="559293" y="159798"/>
                    </a:lnTo>
                    <a:lnTo>
                      <a:pt x="577048" y="133165"/>
                    </a:lnTo>
                  </a:path>
                </a:pathLst>
              </a:custGeom>
              <a:solidFill>
                <a:srgbClr val="F8DFC4"/>
              </a:solidFill>
              <a:ln>
                <a:noFill/>
              </a:ln>
            </p:spPr>
            <p:txBody>
              <a:bodyPr rtlCol="0" anchor="ctr"/>
              <a:lstStyle/>
              <a:p>
                <a:pPr algn="ctr"/>
                <a:endParaRPr lang="zh-CN" altLang="en-US"/>
              </a:p>
            </p:txBody>
          </p:sp>
          <p:pic>
            <p:nvPicPr>
              <p:cNvPr id="9" name="图片 8">
                <a:extLst>
                  <a:ext uri="{FF2B5EF4-FFF2-40B4-BE49-F238E27FC236}">
                    <a16:creationId xmlns="" xmlns:a16="http://schemas.microsoft.com/office/drawing/2014/main" id="{3655D26B-ED30-4073-A7B8-09E4F9FF1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53619" y="2754000"/>
                <a:ext cx="1800000" cy="1831226"/>
              </a:xfrm>
              <a:prstGeom prst="rect">
                <a:avLst/>
              </a:prstGeom>
            </p:spPr>
          </p:pic>
        </p:grpSp>
        <p:sp>
          <p:nvSpPr>
            <p:cNvPr id="10" name="圆角矩形 9"/>
            <p:cNvSpPr/>
            <p:nvPr/>
          </p:nvSpPr>
          <p:spPr>
            <a:xfrm>
              <a:off x="1537036" y="3639927"/>
              <a:ext cx="9630000" cy="1281966"/>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BB6E51C1-D5B0-4A8E-96E9-CF972541652E}"/>
                </a:ext>
              </a:extLst>
            </p:cNvPr>
            <p:cNvSpPr/>
            <p:nvPr/>
          </p:nvSpPr>
          <p:spPr>
            <a:xfrm>
              <a:off x="2039556" y="3795431"/>
              <a:ext cx="9045000" cy="1057790"/>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被</a:t>
              </a:r>
              <a:r>
                <a:rPr lang="zh-CN" altLang="en-US" sz="2800" b="1" dirty="0">
                  <a:latin typeface="楷体" panose="02010609060101010101" pitchFamily="49" charset="-122"/>
                  <a:ea typeface="楷体" panose="02010609060101010101" pitchFamily="49" charset="-122"/>
                </a:rPr>
                <a:t>请教者从自身经验出发，详细地为请教者提供帮助，方法也很实用。</a:t>
              </a:r>
            </a:p>
          </p:txBody>
        </p:sp>
        <p:pic>
          <p:nvPicPr>
            <p:cNvPr id="18" name="图片 17">
              <a:extLst>
                <a:ext uri="{FF2B5EF4-FFF2-40B4-BE49-F238E27FC236}">
                  <a16:creationId xmlns="" xmlns:a16="http://schemas.microsoft.com/office/drawing/2014/main" id="{B43427B5-9B38-4F4D-8E6F-CC70F3214A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19537" y="3381284"/>
              <a:ext cx="1504941" cy="1682842"/>
            </a:xfrm>
            <a:prstGeom prst="rect">
              <a:avLst/>
            </a:prstGeom>
          </p:spPr>
        </p:pic>
        <p:pic>
          <p:nvPicPr>
            <p:cNvPr id="3" name="图片 2"/>
            <p:cNvPicPr>
              <a:picLocks noChangeAspect="1"/>
            </p:cNvPicPr>
            <p:nvPr/>
          </p:nvPicPr>
          <p:blipFill>
            <a:blip r:embed="rId4">
              <a:clrChange>
                <a:clrFrom>
                  <a:srgbClr val="FFFFFF"/>
                </a:clrFrom>
                <a:clrTo>
                  <a:srgbClr val="FFFFFF">
                    <a:alpha val="0"/>
                  </a:srgbClr>
                </a:clrTo>
              </a:clrChange>
            </a:blip>
            <a:stretch>
              <a:fillRect/>
            </a:stretch>
          </p:blipFill>
          <p:spPr>
            <a:xfrm>
              <a:off x="1226599" y="975218"/>
              <a:ext cx="788967" cy="1317900"/>
            </a:xfrm>
            <a:prstGeom prst="rect">
              <a:avLst/>
            </a:prstGeom>
          </p:spPr>
        </p:pic>
      </p:grpSp>
      <p:sp>
        <p:nvSpPr>
          <p:cNvPr id="13" name="矩形 12"/>
          <p:cNvSpPr/>
          <p:nvPr/>
        </p:nvSpPr>
        <p:spPr>
          <a:xfrm>
            <a:off x="828619" y="569721"/>
            <a:ext cx="10575000" cy="604781"/>
          </a:xfrm>
          <a:prstGeom prst="rect">
            <a:avLst/>
          </a:prstGeom>
        </p:spPr>
        <p:txBody>
          <a:bodyPr wrap="square">
            <a:spAutoFit/>
          </a:bodyPr>
          <a:lstStyle/>
          <a:p>
            <a:pPr algn="just" fontAlgn="auto">
              <a:lnSpc>
                <a:spcPct val="120000"/>
              </a:lnSpc>
            </a:pPr>
            <a:r>
              <a:rPr lang="zh-CN" altLang="en-US" sz="3200" b="1" dirty="0">
                <a:latin typeface="+mn-ea"/>
                <a:cs typeface="楷体" panose="02010609060101010101" pitchFamily="49" charset="-122"/>
              </a:rPr>
              <a:t>你觉得这组同学在模拟的过程中是否做到了有礼貌地请教？</a:t>
            </a:r>
            <a:endParaRPr lang="en-US" altLang="zh-CN" sz="3200" b="1" dirty="0">
              <a:latin typeface="+mn-ea"/>
              <a:cs typeface="楷体" panose="02010609060101010101" pitchFamily="49" charset="-122"/>
            </a:endParaRPr>
          </a:p>
        </p:txBody>
      </p:sp>
      <p:grpSp>
        <p:nvGrpSpPr>
          <p:cNvPr id="15" name="组合 14"/>
          <p:cNvGrpSpPr/>
          <p:nvPr/>
        </p:nvGrpSpPr>
        <p:grpSpPr>
          <a:xfrm>
            <a:off x="243619" y="5996136"/>
            <a:ext cx="3240000" cy="687384"/>
            <a:chOff x="243619" y="5996136"/>
            <a:chExt cx="3240000" cy="687384"/>
          </a:xfrm>
        </p:grpSpPr>
        <p:sp>
          <p:nvSpPr>
            <p:cNvPr id="16"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8-20</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065799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61002" y="324000"/>
            <a:ext cx="5989728" cy="476669"/>
          </a:xfrm>
          <a:prstGeom prst="rect">
            <a:avLst/>
          </a:prstGeom>
        </p:spPr>
        <p:txBody>
          <a:bodyPr wrap="square">
            <a:spAutoFit/>
          </a:bodyPr>
          <a:lstStyle/>
          <a:p>
            <a:pPr algn="ctr" fontAlgn="auto">
              <a:lnSpc>
                <a:spcPct val="120000"/>
              </a:lnSpc>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情境</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二</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19" name="组合 18"/>
          <p:cNvGrpSpPr/>
          <p:nvPr/>
        </p:nvGrpSpPr>
        <p:grpSpPr>
          <a:xfrm>
            <a:off x="243619" y="5996136"/>
            <a:ext cx="3240000" cy="687384"/>
            <a:chOff x="243619" y="5996136"/>
            <a:chExt cx="3240000" cy="687384"/>
          </a:xfrm>
        </p:grpSpPr>
        <p:sp>
          <p:nvSpPr>
            <p:cNvPr id="20"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8-21</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591" y="917596"/>
            <a:ext cx="5040500" cy="535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a:off x="1008619" y="1532478"/>
            <a:ext cx="3735000" cy="2751522"/>
          </a:xfrm>
          <a:prstGeom prst="rect">
            <a:avLst/>
          </a:prstGeom>
        </p:spPr>
        <p:txBody>
          <a:bodyPr wrap="square">
            <a:spAutoFit/>
          </a:bodyPr>
          <a:lstStyle/>
          <a:p>
            <a:pPr algn="just" fontAlgn="auto">
              <a:lnSpc>
                <a:spcPct val="120000"/>
              </a:lnSpc>
            </a:pPr>
            <a:r>
              <a:rPr lang="zh-CN" altLang="en-US" sz="2400" b="1" smtClean="0">
                <a:latin typeface="楷体" panose="02010609060101010101" pitchFamily="49" charset="-122"/>
                <a:ea typeface="楷体" panose="02010609060101010101" pitchFamily="49" charset="-122"/>
                <a:cs typeface="楷体" panose="02010609060101010101" pitchFamily="49" charset="-122"/>
              </a:rPr>
              <a:t>    邻居</a:t>
            </a:r>
            <a:r>
              <a:rPr lang="zh-CN" altLang="en-US" sz="2400" b="1">
                <a:latin typeface="楷体" panose="02010609060101010101" pitchFamily="49" charset="-122"/>
                <a:ea typeface="楷体" panose="02010609060101010101" pitchFamily="49" charset="-122"/>
                <a:cs typeface="楷体" panose="02010609060101010101" pitchFamily="49" charset="-122"/>
              </a:rPr>
              <a:t>小辉借东西不及时归还。前些天他把我的足球借走了，到现在都没有还。提醒他吧，怕显得我小气；不提醒的话，又担心他一直不还</a:t>
            </a:r>
            <a:r>
              <a:rPr lang="en-US" altLang="zh-CN" sz="2400" b="1">
                <a:latin typeface="楷体" panose="02010609060101010101" pitchFamily="49" charset="-122"/>
                <a:ea typeface="楷体" panose="02010609060101010101" pitchFamily="49" charset="-122"/>
                <a:cs typeface="楷体" panose="02010609060101010101" pitchFamily="49" charset="-122"/>
              </a:rPr>
              <a:t>……</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9" name="圆角矩形标注 8"/>
          <p:cNvSpPr/>
          <p:nvPr/>
        </p:nvSpPr>
        <p:spPr>
          <a:xfrm>
            <a:off x="6049119" y="847494"/>
            <a:ext cx="5140620" cy="919401"/>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不好意思</a:t>
            </a:r>
            <a:r>
              <a:rPr lang="zh-CN" altLang="en-US" sz="2000" b="1" dirty="0">
                <a:latin typeface="楷体" panose="02010609060101010101" pitchFamily="49" charset="-122"/>
                <a:ea typeface="楷体" panose="02010609060101010101" pitchFamily="49" charset="-122"/>
                <a:cs typeface="楷体" panose="02010609060101010101" pitchFamily="49" charset="-122"/>
              </a:rPr>
              <a:t>，你现在有空吗？我最近有点小烦恼，想请你给出出主意。</a:t>
            </a:r>
          </a:p>
        </p:txBody>
      </p:sp>
      <p:sp>
        <p:nvSpPr>
          <p:cNvPr id="12" name="圆角矩形标注 11"/>
          <p:cNvSpPr/>
          <p:nvPr/>
        </p:nvSpPr>
        <p:spPr>
          <a:xfrm>
            <a:off x="5544797" y="1943513"/>
            <a:ext cx="5113507" cy="919401"/>
          </a:xfrm>
          <a:prstGeom prst="wedgeRoundRectCallout">
            <a:avLst>
              <a:gd name="adj1" fmla="val 52405"/>
              <a:gd name="adj2" fmla="val -9174"/>
              <a:gd name="adj3" fmla="val 16667"/>
            </a:avLst>
          </a:prstGeom>
          <a:solidFill>
            <a:schemeClr val="bg1"/>
          </a:solidFill>
          <a:ln w="12700">
            <a:solidFill>
              <a:srgbClr val="0070C0"/>
            </a:solidFill>
          </a:ln>
        </p:spPr>
        <p:txBody>
          <a:bodyPr wrap="square" rtlCol="0" anchor="ctr">
            <a:spAutoFit/>
          </a:bodyPr>
          <a:lstStyle/>
          <a:p>
            <a:pPr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谢谢</a:t>
            </a:r>
            <a:r>
              <a:rPr lang="zh-CN" altLang="en-US" sz="2000" b="1" dirty="0">
                <a:latin typeface="楷体" panose="02010609060101010101" pitchFamily="49" charset="-122"/>
                <a:ea typeface="楷体" panose="02010609060101010101" pitchFamily="49" charset="-122"/>
                <a:cs typeface="楷体" panose="02010609060101010101" pitchFamily="49" charset="-122"/>
              </a:rPr>
              <a:t>你的信任，你可以说来听听，我会尽力帮你。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5770" y="917596"/>
            <a:ext cx="638945" cy="96556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7993" y="1813720"/>
            <a:ext cx="1158773" cy="1031591"/>
          </a:xfrm>
          <a:prstGeom prst="rect">
            <a:avLst/>
          </a:prstGeom>
        </p:spPr>
      </p:pic>
      <p:sp>
        <p:nvSpPr>
          <p:cNvPr id="15" name="圆角矩形标注 14"/>
          <p:cNvSpPr/>
          <p:nvPr/>
        </p:nvSpPr>
        <p:spPr>
          <a:xfrm>
            <a:off x="6115706" y="3029428"/>
            <a:ext cx="5335024" cy="1736646"/>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邻居</a:t>
            </a:r>
            <a:r>
              <a:rPr lang="zh-CN" altLang="en-US" sz="2000" b="1" dirty="0">
                <a:latin typeface="楷体" panose="02010609060101010101" pitchFamily="49" charset="-122"/>
                <a:ea typeface="楷体" panose="02010609060101010101" pitchFamily="49" charset="-122"/>
                <a:cs typeface="楷体" panose="02010609060101010101" pitchFamily="49" charset="-122"/>
              </a:rPr>
              <a:t>小辉借东西不及时归还。前些天他把我的足球借走了，到现在都没有还。提醒他吧，怕显得我小气；不提醒的话，又担心他一直不还</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我到底该不该提醒他？</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5770" y="3494536"/>
            <a:ext cx="638945" cy="965563"/>
          </a:xfrm>
          <a:prstGeom prst="rect">
            <a:avLst/>
          </a:prstGeom>
        </p:spPr>
      </p:pic>
      <p:sp>
        <p:nvSpPr>
          <p:cNvPr id="17" name="圆角矩形标注 16"/>
          <p:cNvSpPr/>
          <p:nvPr/>
        </p:nvSpPr>
        <p:spPr>
          <a:xfrm>
            <a:off x="5564856" y="4908793"/>
            <a:ext cx="5113507" cy="919401"/>
          </a:xfrm>
          <a:prstGeom prst="wedgeRoundRectCallout">
            <a:avLst>
              <a:gd name="adj1" fmla="val 52405"/>
              <a:gd name="adj2" fmla="val -9174"/>
              <a:gd name="adj3" fmla="val 16667"/>
            </a:avLst>
          </a:prstGeom>
          <a:solidFill>
            <a:schemeClr val="bg1"/>
          </a:solidFill>
          <a:ln w="12700">
            <a:solidFill>
              <a:srgbClr val="0070C0"/>
            </a:solidFill>
          </a:ln>
        </p:spPr>
        <p:txBody>
          <a:bodyPr wrap="square" rtlCol="0" anchor="ctr">
            <a:spAutoFit/>
          </a:bodyPr>
          <a:lstStyle/>
          <a:p>
            <a:pPr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我</a:t>
            </a:r>
            <a:r>
              <a:rPr lang="zh-CN" altLang="en-US" sz="2000" b="1" dirty="0">
                <a:latin typeface="楷体" panose="02010609060101010101" pitchFamily="49" charset="-122"/>
                <a:ea typeface="楷体" panose="02010609060101010101" pitchFamily="49" charset="-122"/>
                <a:cs typeface="楷体" panose="02010609060101010101" pitchFamily="49" charset="-122"/>
              </a:rPr>
              <a:t>建议你直接提醒他，不用顾虑太多，要回属于自己的东西是理所应当的。</a:t>
            </a: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8052" y="4779000"/>
            <a:ext cx="1158773" cy="1031591"/>
          </a:xfrm>
          <a:prstGeom prst="rect">
            <a:avLst/>
          </a:prstGeom>
        </p:spPr>
      </p:pic>
    </p:spTree>
    <p:extLst>
      <p:ext uri="{BB962C8B-B14F-4D97-AF65-F5344CB8AC3E}">
        <p14:creationId xmlns:p14="http://schemas.microsoft.com/office/powerpoint/2010/main" val="3602325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591" y="917596"/>
            <a:ext cx="5040500" cy="535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18"/>
          <p:cNvGrpSpPr/>
          <p:nvPr/>
        </p:nvGrpSpPr>
        <p:grpSpPr>
          <a:xfrm>
            <a:off x="243619" y="5996136"/>
            <a:ext cx="3240000" cy="687384"/>
            <a:chOff x="243619" y="5996136"/>
            <a:chExt cx="3240000" cy="687384"/>
          </a:xfrm>
        </p:grpSpPr>
        <p:sp>
          <p:nvSpPr>
            <p:cNvPr id="20"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8-22</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17" name="矩形 16"/>
          <p:cNvSpPr/>
          <p:nvPr/>
        </p:nvSpPr>
        <p:spPr>
          <a:xfrm>
            <a:off x="1008619" y="1532478"/>
            <a:ext cx="3735000" cy="2751522"/>
          </a:xfrm>
          <a:prstGeom prst="rect">
            <a:avLst/>
          </a:prstGeom>
        </p:spPr>
        <p:txBody>
          <a:bodyPr wrap="square">
            <a:spAutoFit/>
          </a:bodyPr>
          <a:lstStyle/>
          <a:p>
            <a:pPr algn="just" fontAlgn="auto">
              <a:lnSpc>
                <a:spcPct val="120000"/>
              </a:lnSpc>
            </a:pPr>
            <a:r>
              <a:rPr lang="zh-CN" altLang="en-US" sz="2400" b="1" smtClean="0">
                <a:latin typeface="楷体" panose="02010609060101010101" pitchFamily="49" charset="-122"/>
                <a:ea typeface="楷体" panose="02010609060101010101" pitchFamily="49" charset="-122"/>
                <a:cs typeface="楷体" panose="02010609060101010101" pitchFamily="49" charset="-122"/>
              </a:rPr>
              <a:t>    邻居</a:t>
            </a:r>
            <a:r>
              <a:rPr lang="zh-CN" altLang="en-US" sz="2400" b="1">
                <a:latin typeface="楷体" panose="02010609060101010101" pitchFamily="49" charset="-122"/>
                <a:ea typeface="楷体" panose="02010609060101010101" pitchFamily="49" charset="-122"/>
                <a:cs typeface="楷体" panose="02010609060101010101" pitchFamily="49" charset="-122"/>
              </a:rPr>
              <a:t>小辉借东西不及时归还。前些天他把我的足球借走了，到现在都没有还。提醒他吧，怕显得我小气；不提醒的话，又担心他一直不还</a:t>
            </a:r>
            <a:r>
              <a:rPr lang="en-US" altLang="zh-CN" sz="2400" b="1">
                <a:latin typeface="楷体" panose="02010609060101010101" pitchFamily="49" charset="-122"/>
                <a:ea typeface="楷体" panose="02010609060101010101" pitchFamily="49" charset="-122"/>
                <a:cs typeface="楷体" panose="02010609060101010101" pitchFamily="49" charset="-122"/>
              </a:rPr>
              <a:t>……</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9" name="圆角矩形标注 8"/>
          <p:cNvSpPr/>
          <p:nvPr/>
        </p:nvSpPr>
        <p:spPr>
          <a:xfrm>
            <a:off x="6049119" y="1078940"/>
            <a:ext cx="5140620" cy="456509"/>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fontAlgn="auto">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可是，他要是觉得我太小气，怎么办呢？</a:t>
            </a:r>
          </a:p>
        </p:txBody>
      </p:sp>
      <p:sp>
        <p:nvSpPr>
          <p:cNvPr id="12" name="圆角矩形标注 11"/>
          <p:cNvSpPr/>
          <p:nvPr/>
        </p:nvSpPr>
        <p:spPr>
          <a:xfrm>
            <a:off x="5544797" y="1780146"/>
            <a:ext cx="5113507" cy="2553891"/>
          </a:xfrm>
          <a:prstGeom prst="wedgeRoundRectCallout">
            <a:avLst>
              <a:gd name="adj1" fmla="val 52405"/>
              <a:gd name="adj2" fmla="val -9174"/>
              <a:gd name="adj3" fmla="val 16667"/>
            </a:avLst>
          </a:prstGeom>
          <a:solidFill>
            <a:schemeClr val="bg1"/>
          </a:solidFill>
          <a:ln w="12700">
            <a:solidFill>
              <a:srgbClr val="0070C0"/>
            </a:solidFill>
          </a:ln>
        </p:spPr>
        <p:txBody>
          <a:bodyPr wrap="square" rtlCol="0" anchor="ctr">
            <a:spAutoFit/>
          </a:bodyPr>
          <a:lstStyle/>
          <a:p>
            <a:pPr fontAlgn="auto">
              <a:lnSpc>
                <a:spcPct val="120000"/>
              </a:lnSpc>
            </a:pPr>
            <a:r>
              <a:rPr lang="zh-CN" altLang="en-US" sz="2000" b="1" smtClean="0">
                <a:latin typeface="楷体" panose="02010609060101010101" pitchFamily="49" charset="-122"/>
                <a:ea typeface="楷体" panose="02010609060101010101" pitchFamily="49" charset="-122"/>
                <a:cs typeface="楷体" panose="02010609060101010101" pitchFamily="49" charset="-122"/>
              </a:rPr>
              <a:t>    我觉得</a:t>
            </a:r>
            <a:r>
              <a:rPr lang="zh-CN" altLang="en-US" sz="2000" b="1" dirty="0">
                <a:latin typeface="楷体" panose="02010609060101010101" pitchFamily="49" charset="-122"/>
                <a:ea typeface="楷体" panose="02010609060101010101" pitchFamily="49" charset="-122"/>
                <a:cs typeface="楷体" panose="02010609060101010101" pitchFamily="49" charset="-122"/>
              </a:rPr>
              <a:t>这只是你的猜测，也许他真的只是忘记了，并非拖着不还。你不提醒他，或许你的足球可能短时间内无法回到你手上，这会让你耿耿于怀，影响你们之间的关系。如果你实在担心，那我也没有什么特别好的方法了。</a:t>
            </a:r>
          </a:p>
        </p:txBody>
      </p:sp>
      <p:sp>
        <p:nvSpPr>
          <p:cNvPr id="15" name="圆角矩形标注 14"/>
          <p:cNvSpPr/>
          <p:nvPr/>
        </p:nvSpPr>
        <p:spPr>
          <a:xfrm>
            <a:off x="6049119" y="4501915"/>
            <a:ext cx="5140620" cy="456509"/>
          </a:xfrm>
          <a:prstGeom prst="wedgeRoundRectCallout">
            <a:avLst>
              <a:gd name="adj1" fmla="val -53510"/>
              <a:gd name="adj2" fmla="val -13843"/>
              <a:gd name="adj3" fmla="val 16667"/>
            </a:avLst>
          </a:prstGeom>
          <a:solidFill>
            <a:schemeClr val="bg1"/>
          </a:solidFill>
          <a:ln w="12700">
            <a:solidFill>
              <a:srgbClr val="FFC000"/>
            </a:solidFill>
          </a:ln>
        </p:spPr>
        <p:txBody>
          <a:bodyPr wrap="square" rtlCol="0" anchor="ctr">
            <a:spAutoFit/>
          </a:bodyPr>
          <a:lstStyle/>
          <a:p>
            <a:pPr fontAlgn="auto">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好吧，麻烦你了。</a:t>
            </a:r>
          </a:p>
        </p:txBody>
      </p:sp>
      <p:sp>
        <p:nvSpPr>
          <p:cNvPr id="26" name="矩形 25"/>
          <p:cNvSpPr/>
          <p:nvPr/>
        </p:nvSpPr>
        <p:spPr>
          <a:xfrm>
            <a:off x="5461002" y="324000"/>
            <a:ext cx="5989728" cy="476669"/>
          </a:xfrm>
          <a:prstGeom prst="rect">
            <a:avLst/>
          </a:prstGeom>
        </p:spPr>
        <p:txBody>
          <a:bodyPr wrap="square">
            <a:spAutoFit/>
          </a:bodyPr>
          <a:lstStyle/>
          <a:p>
            <a:pPr algn="ctr" fontAlgn="auto">
              <a:lnSpc>
                <a:spcPct val="120000"/>
              </a:lnSpc>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情境</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二</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5770" y="917596"/>
            <a:ext cx="638945" cy="965563"/>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3619" y="2502886"/>
            <a:ext cx="1158773" cy="1031591"/>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5770" y="4284000"/>
            <a:ext cx="638945" cy="965563"/>
          </a:xfrm>
          <a:prstGeom prst="rect">
            <a:avLst/>
          </a:prstGeom>
        </p:spPr>
      </p:pic>
    </p:spTree>
    <p:extLst>
      <p:ext uri="{BB962C8B-B14F-4D97-AF65-F5344CB8AC3E}">
        <p14:creationId xmlns:p14="http://schemas.microsoft.com/office/powerpoint/2010/main" val="3296508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83645" y="1449000"/>
            <a:ext cx="8754974" cy="4228850"/>
          </a:xfrm>
          <a:prstGeom prst="rect">
            <a:avLst/>
          </a:prstGeom>
        </p:spPr>
        <p:txBody>
          <a:bodyPr wrap="square">
            <a:spAutoFit/>
          </a:bodyPr>
          <a:lstStyle/>
          <a:p>
            <a:pPr algn="just" fontAlgn="auto">
              <a:lnSpc>
                <a:spcPct val="120000"/>
              </a:lnSpc>
            </a:pP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    这</a:t>
            </a:r>
            <a:r>
              <a:rPr lang="zh-CN" altLang="en-US" sz="3200" b="1" dirty="0">
                <a:latin typeface="楷体" panose="02010609060101010101" pitchFamily="49" charset="-122"/>
                <a:ea typeface="楷体" panose="02010609060101010101" pitchFamily="49" charset="-122"/>
                <a:cs typeface="楷体" panose="02010609060101010101" pitchFamily="49" charset="-122"/>
              </a:rPr>
              <a:t>位同学在请教前向对方表明来意，并询问对方是否有时间，确保不会打扰到被请教者。在</a:t>
            </a:r>
            <a:r>
              <a:rPr lang="zh-CN" altLang="en-US" sz="3200" b="1">
                <a:latin typeface="楷体" panose="02010609060101010101" pitchFamily="49" charset="-122"/>
                <a:ea typeface="楷体" panose="02010609060101010101" pitchFamily="49" charset="-122"/>
                <a:cs typeface="楷体" panose="02010609060101010101" pitchFamily="49" charset="-122"/>
              </a:rPr>
              <a:t>得到</a:t>
            </a:r>
            <a:r>
              <a:rPr lang="zh-CN" altLang="en-US" sz="3200" b="1" smtClean="0">
                <a:latin typeface="楷体" panose="02010609060101010101" pitchFamily="49" charset="-122"/>
                <a:ea typeface="楷体" panose="02010609060101010101" pitchFamily="49" charset="-122"/>
                <a:cs typeface="楷体" panose="02010609060101010101" pitchFamily="49" charset="-122"/>
              </a:rPr>
              <a:t>肯定的答复</a:t>
            </a:r>
            <a:r>
              <a:rPr lang="zh-CN" altLang="en-US" sz="3200" b="1" dirty="0">
                <a:latin typeface="楷体" panose="02010609060101010101" pitchFamily="49" charset="-122"/>
                <a:ea typeface="楷体" panose="02010609060101010101" pitchFamily="49" charset="-122"/>
                <a:cs typeface="楷体" panose="02010609060101010101" pitchFamily="49" charset="-122"/>
              </a:rPr>
              <a:t>后，说清楚自己的问题，请教过程中，对方给出建议及原因，语气委婉，请教者也耐心倾听。请教后虽然内心还是有困扰，但依然向对方表达了感谢。这组同学也做到</a:t>
            </a:r>
            <a:r>
              <a:rPr lang="zh-CN" altLang="en-US" sz="3200" b="1">
                <a:latin typeface="楷体" panose="02010609060101010101" pitchFamily="49" charset="-122"/>
                <a:ea typeface="楷体" panose="02010609060101010101" pitchFamily="49" charset="-122"/>
                <a:cs typeface="楷体" panose="02010609060101010101" pitchFamily="49" charset="-122"/>
              </a:rPr>
              <a:t>了</a:t>
            </a:r>
            <a:r>
              <a:rPr lang="zh-CN" altLang="en-US" sz="3200" b="1" smtClean="0">
                <a:latin typeface="楷体" panose="02010609060101010101" pitchFamily="49" charset="-122"/>
                <a:ea typeface="楷体" panose="02010609060101010101" pitchFamily="49" charset="-122"/>
                <a:cs typeface="楷体" panose="02010609060101010101" pitchFamily="49" charset="-122"/>
              </a:rPr>
              <a:t>有礼貌地请教</a:t>
            </a:r>
            <a:r>
              <a:rPr lang="zh-CN" altLang="en-US" sz="3200" b="1" dirty="0">
                <a:latin typeface="楷体" panose="02010609060101010101" pitchFamily="49" charset="-122"/>
                <a:ea typeface="楷体" panose="02010609060101010101" pitchFamily="49" charset="-122"/>
                <a:cs typeface="楷体" panose="02010609060101010101" pitchFamily="49" charset="-122"/>
              </a:rPr>
              <a:t>。</a:t>
            </a:r>
            <a:endParaRPr lang="en-US" altLang="zh-CN" sz="3200" b="1" dirty="0">
              <a:latin typeface="楷体" panose="02010609060101010101" pitchFamily="49" charset="-122"/>
              <a:ea typeface="楷体" panose="02010609060101010101" pitchFamily="49" charset="-122"/>
              <a:cs typeface="楷体" panose="02010609060101010101" pitchFamily="49" charset="-122"/>
            </a:endParaRPr>
          </a:p>
        </p:txBody>
      </p:sp>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8-23</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3619" y="1314001"/>
            <a:ext cx="2778762" cy="4014591"/>
          </a:xfrm>
          <a:prstGeom prst="rect">
            <a:avLst/>
          </a:prstGeom>
        </p:spPr>
      </p:pic>
    </p:spTree>
    <p:extLst>
      <p:ext uri="{BB962C8B-B14F-4D97-AF65-F5344CB8AC3E}">
        <p14:creationId xmlns:p14="http://schemas.microsoft.com/office/powerpoint/2010/main" val="33689390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28619" y="569721"/>
            <a:ext cx="10575000" cy="1274195"/>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两</a:t>
            </a:r>
            <a:r>
              <a:rPr lang="zh-CN" altLang="en-US" sz="3200" b="1" dirty="0">
                <a:latin typeface="+mn-ea"/>
                <a:cs typeface="楷体" panose="02010609060101010101" pitchFamily="49" charset="-122"/>
              </a:rPr>
              <a:t>位请教者在</a:t>
            </a:r>
            <a:r>
              <a:rPr lang="zh-CN" altLang="en-US" sz="3200" b="1">
                <a:latin typeface="+mn-ea"/>
                <a:cs typeface="楷体" panose="02010609060101010101" pitchFamily="49" charset="-122"/>
              </a:rPr>
              <a:t>做到</a:t>
            </a:r>
            <a:r>
              <a:rPr lang="zh-CN" altLang="en-US" sz="3200" b="1" smtClean="0">
                <a:latin typeface="+mn-ea"/>
                <a:cs typeface="楷体" panose="02010609060101010101" pitchFamily="49" charset="-122"/>
              </a:rPr>
              <a:t>有礼貌地请教</a:t>
            </a:r>
            <a:r>
              <a:rPr lang="zh-CN" altLang="en-US" sz="3200" b="1" dirty="0">
                <a:latin typeface="+mn-ea"/>
                <a:cs typeface="楷体" panose="02010609060101010101" pitchFamily="49" charset="-122"/>
              </a:rPr>
              <a:t>的同时，还有一个共同点，你知道是什么吗？</a:t>
            </a:r>
            <a:endParaRPr lang="en-US" altLang="zh-CN" sz="3200" b="1" dirty="0">
              <a:latin typeface="+mn-ea"/>
              <a:cs typeface="楷体" panose="02010609060101010101" pitchFamily="49" charset="-122"/>
            </a:endParaRPr>
          </a:p>
        </p:txBody>
      </p:sp>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8-24</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006006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28619" y="569721"/>
            <a:ext cx="10575000" cy="1274195"/>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两</a:t>
            </a:r>
            <a:r>
              <a:rPr lang="zh-CN" altLang="en-US" sz="3200" b="1" dirty="0">
                <a:latin typeface="+mn-ea"/>
                <a:cs typeface="楷体" panose="02010609060101010101" pitchFamily="49" charset="-122"/>
              </a:rPr>
              <a:t>位请教者在</a:t>
            </a:r>
            <a:r>
              <a:rPr lang="zh-CN" altLang="en-US" sz="3200" b="1">
                <a:latin typeface="+mn-ea"/>
                <a:cs typeface="楷体" panose="02010609060101010101" pitchFamily="49" charset="-122"/>
              </a:rPr>
              <a:t>做到</a:t>
            </a:r>
            <a:r>
              <a:rPr lang="zh-CN" altLang="en-US" sz="3200" b="1" smtClean="0">
                <a:latin typeface="+mn-ea"/>
                <a:cs typeface="楷体" panose="02010609060101010101" pitchFamily="49" charset="-122"/>
              </a:rPr>
              <a:t>有礼貌地请教</a:t>
            </a:r>
            <a:r>
              <a:rPr lang="zh-CN" altLang="en-US" sz="3200" b="1" dirty="0">
                <a:latin typeface="+mn-ea"/>
                <a:cs typeface="楷体" panose="02010609060101010101" pitchFamily="49" charset="-122"/>
              </a:rPr>
              <a:t>的同时，还有一个共同点，你知道是什么吗？</a:t>
            </a:r>
            <a:endParaRPr lang="en-US" altLang="zh-CN" sz="3200" b="1" dirty="0">
              <a:latin typeface="+mn-ea"/>
              <a:cs typeface="楷体" panose="02010609060101010101" pitchFamily="49" charset="-122"/>
            </a:endParaRPr>
          </a:p>
        </p:txBody>
      </p:sp>
      <p:grpSp>
        <p:nvGrpSpPr>
          <p:cNvPr id="3" name="组合 2"/>
          <p:cNvGrpSpPr/>
          <p:nvPr/>
        </p:nvGrpSpPr>
        <p:grpSpPr>
          <a:xfrm>
            <a:off x="2043619" y="2259000"/>
            <a:ext cx="7593988" cy="2512139"/>
            <a:chOff x="648619" y="1615312"/>
            <a:chExt cx="7593988" cy="2512139"/>
          </a:xfrm>
        </p:grpSpPr>
        <p:grpSp>
          <p:nvGrpSpPr>
            <p:cNvPr id="4" name="组合 3"/>
            <p:cNvGrpSpPr/>
            <p:nvPr/>
          </p:nvGrpSpPr>
          <p:grpSpPr>
            <a:xfrm>
              <a:off x="648619" y="1615312"/>
              <a:ext cx="7593988" cy="2512139"/>
              <a:chOff x="648619" y="1615312"/>
              <a:chExt cx="7593988" cy="2512139"/>
            </a:xfrm>
          </p:grpSpPr>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648619" y="1615312"/>
                <a:ext cx="7593988" cy="2512139"/>
              </a:xfrm>
              <a:prstGeom prst="rect">
                <a:avLst/>
              </a:prstGeom>
            </p:spPr>
          </p:pic>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1776924" y="2996166"/>
                <a:ext cx="433888" cy="409066"/>
              </a:xfrm>
              <a:prstGeom prst="rect">
                <a:avLst/>
              </a:prstGeom>
            </p:spPr>
          </p:pic>
          <p:pic>
            <p:nvPicPr>
              <p:cNvPr id="8" name="图片 7"/>
              <p:cNvPicPr>
                <a:picLocks noChangeAspect="1"/>
              </p:cNvPicPr>
              <p:nvPr/>
            </p:nvPicPr>
            <p:blipFill>
              <a:blip r:embed="rId3">
                <a:clrChange>
                  <a:clrFrom>
                    <a:srgbClr val="FFFFFF"/>
                  </a:clrFrom>
                  <a:clrTo>
                    <a:srgbClr val="FFFFFF">
                      <a:alpha val="0"/>
                    </a:srgbClr>
                  </a:clrTo>
                </a:clrChange>
              </a:blip>
              <a:stretch>
                <a:fillRect/>
              </a:stretch>
            </p:blipFill>
            <p:spPr>
              <a:xfrm>
                <a:off x="1776924" y="2304000"/>
                <a:ext cx="433888" cy="409066"/>
              </a:xfrm>
              <a:prstGeom prst="rect">
                <a:avLst/>
              </a:prstGeom>
            </p:spPr>
          </p:pic>
        </p:grpSp>
        <p:sp>
          <p:nvSpPr>
            <p:cNvPr id="5" name="矩形 4">
              <a:extLst>
                <a:ext uri="{FF2B5EF4-FFF2-40B4-BE49-F238E27FC236}">
                  <a16:creationId xmlns="" xmlns:a16="http://schemas.microsoft.com/office/drawing/2014/main" id="{BB6E51C1-D5B0-4A8E-96E9-CF972541652E}"/>
                </a:ext>
              </a:extLst>
            </p:cNvPr>
            <p:cNvSpPr/>
            <p:nvPr/>
          </p:nvSpPr>
          <p:spPr>
            <a:xfrm>
              <a:off x="2240854" y="2200312"/>
              <a:ext cx="5306648" cy="1421928"/>
            </a:xfrm>
            <a:prstGeom prst="rect">
              <a:avLst/>
            </a:prstGeom>
          </p:spPr>
          <p:txBody>
            <a:bodyPr wrap="square">
              <a:spAutoFit/>
            </a:bodyPr>
            <a:lstStyle/>
            <a:p>
              <a:pPr algn="just">
                <a:lnSpc>
                  <a:spcPct val="120000"/>
                </a:lnSpc>
              </a:pPr>
              <a:r>
                <a:rPr lang="zh-CN" altLang="en-US" sz="3600" b="1" dirty="0" smtClean="0">
                  <a:latin typeface="楷体" panose="02010609060101010101" pitchFamily="49" charset="-122"/>
                  <a:ea typeface="楷体" panose="02010609060101010101" pitchFamily="49" charset="-122"/>
                </a:rPr>
                <a:t>有礼貌地向别人请教。</a:t>
              </a:r>
              <a:endParaRPr lang="en-US" altLang="zh-CN" sz="3600" b="1" dirty="0" smtClean="0">
                <a:latin typeface="楷体" panose="02010609060101010101" pitchFamily="49" charset="-122"/>
                <a:ea typeface="楷体" panose="02010609060101010101" pitchFamily="49" charset="-122"/>
              </a:endParaRPr>
            </a:p>
            <a:p>
              <a:pPr algn="just">
                <a:lnSpc>
                  <a:spcPct val="120000"/>
                </a:lnSpc>
              </a:pPr>
              <a:r>
                <a:rPr lang="zh-CN" altLang="en-US" sz="3600" b="1" dirty="0" smtClean="0">
                  <a:latin typeface="楷体" panose="02010609060101010101" pitchFamily="49" charset="-122"/>
                  <a:ea typeface="楷体" panose="02010609060101010101" pitchFamily="49" charset="-122"/>
                </a:rPr>
                <a:t>不清楚的地方及时追问。</a:t>
              </a:r>
              <a:endParaRPr lang="zh-CN" altLang="en-US" sz="3600" b="1" dirty="0">
                <a:latin typeface="楷体" panose="02010609060101010101" pitchFamily="49" charset="-122"/>
                <a:ea typeface="楷体" panose="02010609060101010101" pitchFamily="49" charset="-122"/>
              </a:endParaRPr>
            </a:p>
          </p:txBody>
        </p:sp>
      </p:grpSp>
      <p:sp>
        <p:nvSpPr>
          <p:cNvPr id="2" name="矩形 1"/>
          <p:cNvSpPr/>
          <p:nvPr/>
        </p:nvSpPr>
        <p:spPr>
          <a:xfrm>
            <a:off x="3171924" y="3515069"/>
            <a:ext cx="5576695" cy="750859"/>
          </a:xfrm>
          <a:prstGeom prst="rect">
            <a:avLst/>
          </a:prstGeom>
          <a:noFill/>
          <a:ln w="38100">
            <a:solidFill>
              <a:srgbClr val="FF0000"/>
            </a:solidFill>
          </a:ln>
        </p:spPr>
        <p:txBody>
          <a:bodyPr wrap="square" rtlCol="0" anchor="ctr">
            <a:spAutoFit/>
          </a:bodyPr>
          <a:lstStyle/>
          <a:p>
            <a:pPr algn="l">
              <a:lnSpc>
                <a:spcPct val="120000"/>
              </a:lnSpc>
            </a:pPr>
            <a:endParaRPr lang="zh-CN" altLang="en-US" sz="2800" b="1" dirty="0" smtClean="0">
              <a:solidFill>
                <a:srgbClr val="0070C0"/>
              </a:solidFill>
              <a:latin typeface="楷体" panose="02010609060101010101" pitchFamily="49" charset="-122"/>
              <a:ea typeface="楷体" panose="02010609060101010101" pitchFamily="49" charset="-122"/>
            </a:endParaRPr>
          </a:p>
        </p:txBody>
      </p:sp>
      <p:grpSp>
        <p:nvGrpSpPr>
          <p:cNvPr id="10" name="组合 9"/>
          <p:cNvGrpSpPr/>
          <p:nvPr/>
        </p:nvGrpSpPr>
        <p:grpSpPr>
          <a:xfrm>
            <a:off x="243619" y="5996136"/>
            <a:ext cx="3240000" cy="687384"/>
            <a:chOff x="243619" y="5996136"/>
            <a:chExt cx="3240000" cy="687384"/>
          </a:xfrm>
        </p:grpSpPr>
        <p:sp>
          <p:nvSpPr>
            <p:cNvPr id="11"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8-25</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307330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28619" y="1203874"/>
            <a:ext cx="10575000" cy="1865126"/>
          </a:xfrm>
          <a:prstGeom prst="rect">
            <a:avLst/>
          </a:prstGeom>
        </p:spPr>
        <p:txBody>
          <a:bodyPr wrap="square">
            <a:spAutoFit/>
          </a:bodyPr>
          <a:lstStyle/>
          <a:p>
            <a:pPr algn="just" fontAlgn="auto">
              <a:lnSpc>
                <a:spcPct val="120000"/>
              </a:lnSpc>
            </a:pPr>
            <a:r>
              <a:rPr lang="en-US" altLang="zh-CN" sz="3200" b="1" smtClean="0">
                <a:solidFill>
                  <a:srgbClr val="0070C0"/>
                </a:solidFill>
                <a:latin typeface="+mn-ea"/>
                <a:cs typeface="楷体" panose="02010609060101010101" pitchFamily="49" charset="-122"/>
              </a:rPr>
              <a:t>【</a:t>
            </a:r>
            <a:r>
              <a:rPr lang="zh-CN" altLang="en-US" sz="3200" b="1" smtClean="0">
                <a:solidFill>
                  <a:srgbClr val="0070C0"/>
                </a:solidFill>
                <a:latin typeface="+mn-ea"/>
                <a:cs typeface="楷体" panose="02010609060101010101" pitchFamily="49" charset="-122"/>
              </a:rPr>
              <a:t>示范情境</a:t>
            </a:r>
            <a:r>
              <a:rPr lang="en-US" altLang="zh-CN" sz="3200" b="1" smtClean="0">
                <a:solidFill>
                  <a:srgbClr val="0070C0"/>
                </a:solidFill>
                <a:latin typeface="+mn-ea"/>
                <a:cs typeface="楷体" panose="02010609060101010101" pitchFamily="49" charset="-122"/>
              </a:rPr>
              <a:t>】</a:t>
            </a:r>
            <a:endParaRPr lang="en-US" altLang="zh-CN" sz="3200" b="1">
              <a:solidFill>
                <a:srgbClr val="0070C0"/>
              </a:solidFill>
              <a:latin typeface="+mn-ea"/>
              <a:cs typeface="楷体" panose="02010609060101010101" pitchFamily="49" charset="-122"/>
            </a:endParaRPr>
          </a:p>
          <a:p>
            <a:pPr algn="just" fontAlgn="auto">
              <a:lnSpc>
                <a:spcPct val="120000"/>
              </a:lnSpc>
            </a:pPr>
            <a:r>
              <a:rPr lang="en-US" altLang="zh-CN" sz="3200" b="1">
                <a:latin typeface="+mn-ea"/>
                <a:cs typeface="楷体" panose="02010609060101010101" pitchFamily="49" charset="-122"/>
              </a:rPr>
              <a:t> </a:t>
            </a:r>
            <a:r>
              <a:rPr lang="en-US" altLang="zh-CN" sz="3200" b="1" smtClean="0">
                <a:latin typeface="+mn-ea"/>
                <a:cs typeface="楷体" panose="02010609060101010101" pitchFamily="49" charset="-122"/>
              </a:rPr>
              <a:t>   </a:t>
            </a:r>
            <a:r>
              <a:rPr lang="zh-CN" altLang="en-US" sz="3200" b="1" smtClean="0">
                <a:latin typeface="+mn-ea"/>
                <a:cs typeface="楷体" panose="02010609060101010101" pitchFamily="49" charset="-122"/>
              </a:rPr>
              <a:t>小</a:t>
            </a:r>
            <a:r>
              <a:rPr lang="zh-CN" altLang="en-US" sz="3200" b="1" dirty="0">
                <a:latin typeface="+mn-ea"/>
                <a:cs typeface="楷体" panose="02010609060101010101" pitchFamily="49" charset="-122"/>
              </a:rPr>
              <a:t>丽的妈妈今天晚上临时出差，小丽晚上不敢一个人在家。</a:t>
            </a:r>
            <a:endParaRPr lang="en-US" altLang="zh-CN" sz="3200" b="1" dirty="0">
              <a:latin typeface="+mn-ea"/>
              <a:cs typeface="楷体" panose="02010609060101010101" pitchFamily="49" charset="-122"/>
            </a:endParaRPr>
          </a:p>
        </p:txBody>
      </p:sp>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8-26</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4091923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274" y="594000"/>
            <a:ext cx="10575000" cy="5262979"/>
          </a:xfrm>
          <a:prstGeom prst="rect">
            <a:avLst/>
          </a:prstGeom>
          <a:solidFill>
            <a:schemeClr val="bg1"/>
          </a:solidFill>
        </p:spPr>
        <p:txBody>
          <a:bodyPr wrap="square">
            <a:spAutoFit/>
          </a:bodyPr>
          <a:lstStyle/>
          <a:p>
            <a:pPr marL="1069975" indent="-1069975"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小丽：</a:t>
            </a:r>
            <a:r>
              <a:rPr lang="zh-CN" altLang="en-US" sz="2800" b="1" smtClean="0">
                <a:latin typeface="楷体" panose="02010609060101010101" pitchFamily="49" charset="-122"/>
                <a:ea typeface="楷体" panose="02010609060101010101" pitchFamily="49" charset="-122"/>
                <a:cs typeface="楷体" panose="02010609060101010101" pitchFamily="49" charset="-122"/>
              </a:rPr>
              <a:t>小红，你</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现在有空吗？我想请你帮个忙，我妈妈今天晚上临时出差，我不敢一个人在家，我该怎么办？</a:t>
            </a:r>
          </a:p>
          <a:p>
            <a:pPr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小红：你可以去爷爷奶奶家，或者</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p>
          <a:p>
            <a:pPr marL="1077913" indent="-1077913"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小丽：（立刻打断）去爷爷奶奶家？不行！不行！爷爷奶奶、姥姥姥爷和我家不在一个城市，去不了，这个方法不现实，你还有其他方法吗？</a:t>
            </a:r>
          </a:p>
          <a:p>
            <a:pPr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小红：啊，这样啊，那实在不行的话，要不你来我家吧</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p>
          <a:p>
            <a:pPr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小丽：（再次打断）去你家，不会给你添麻烦吧？</a:t>
            </a:r>
          </a:p>
          <a:p>
            <a:pPr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小红：不会，不过我要先去和妈妈说一声</a:t>
            </a:r>
            <a:r>
              <a:rPr lang="zh-CN" altLang="en-US" sz="2800" b="1" smtClean="0">
                <a:latin typeface="楷体" panose="02010609060101010101" pitchFamily="49" charset="-122"/>
                <a:ea typeface="楷体" panose="02010609060101010101" pitchFamily="49" charset="-122"/>
                <a:cs typeface="楷体" panose="02010609060101010101" pitchFamily="49" charset="-122"/>
              </a:rPr>
              <a:t>，等会儿去</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接你。</a:t>
            </a:r>
          </a:p>
          <a:p>
            <a:pPr algn="just" fontAlgn="auto">
              <a:lnSpc>
                <a:spcPct val="12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小丽：好的，好的，那真是太感谢了。</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8-27</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5677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43619" y="569721"/>
            <a:ext cx="10350000" cy="1195712"/>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小</a:t>
            </a:r>
            <a:r>
              <a:rPr lang="zh-CN" altLang="en-US" sz="3200" b="1" dirty="0">
                <a:latin typeface="+mn-ea"/>
                <a:cs typeface="楷体" panose="02010609060101010101" pitchFamily="49" charset="-122"/>
              </a:rPr>
              <a:t>丽在请教过程中，追问的方式有什么问题？你有什么好的建议？</a:t>
            </a:r>
            <a:endParaRPr lang="en-US" altLang="zh-CN" sz="3200" b="1" dirty="0">
              <a:latin typeface="+mn-ea"/>
              <a:cs typeface="楷体" panose="02010609060101010101" pitchFamily="49" charset="-122"/>
            </a:endParaRPr>
          </a:p>
        </p:txBody>
      </p:sp>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8-28</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430468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1734" y="133094"/>
            <a:ext cx="8099930" cy="6550426"/>
          </a:xfrm>
          <a:prstGeom prst="rect">
            <a:avLst/>
          </a:prstGeom>
        </p:spPr>
      </p:pic>
      <p:sp>
        <p:nvSpPr>
          <p:cNvPr id="13" name="矩形 12"/>
          <p:cNvSpPr/>
          <p:nvPr/>
        </p:nvSpPr>
        <p:spPr>
          <a:xfrm>
            <a:off x="3258619" y="2529000"/>
            <a:ext cx="5827499" cy="2086725"/>
          </a:xfrm>
          <a:prstGeom prst="rect">
            <a:avLst/>
          </a:prstGeom>
        </p:spPr>
        <p:txBody>
          <a:bodyPr wrap="square">
            <a:spAutoFit/>
          </a:bodyPr>
          <a:lstStyle/>
          <a:p>
            <a:pPr algn="just">
              <a:lnSpc>
                <a:spcPct val="120000"/>
              </a:lnSpc>
            </a:pPr>
            <a:r>
              <a:rPr lang="zh-CN" altLang="en-US" sz="3600" b="1" smtClean="0">
                <a:solidFill>
                  <a:srgbClr val="0E6EB8"/>
                </a:solidFill>
                <a:latin typeface="楷体" panose="02010609060101010101" pitchFamily="49" charset="-122"/>
                <a:ea typeface="楷体" panose="02010609060101010101" pitchFamily="49" charset="-122"/>
              </a:rPr>
              <a:t>    </a:t>
            </a:r>
            <a:r>
              <a:rPr lang="zh-CN" altLang="en-US" sz="3600" b="1">
                <a:latin typeface="楷体" panose="02010609060101010101" pitchFamily="49" charset="-122"/>
                <a:ea typeface="楷体" panose="02010609060101010101" pitchFamily="49" charset="-122"/>
              </a:rPr>
              <a:t>同学们，你们</a:t>
            </a:r>
            <a:r>
              <a:rPr lang="zh-CN" altLang="en-US" sz="3600" b="1" dirty="0">
                <a:latin typeface="楷体" panose="02010609060101010101" pitchFamily="49" charset="-122"/>
                <a:ea typeface="楷体" panose="02010609060101010101" pitchFamily="49" charset="-122"/>
              </a:rPr>
              <a:t>近期在生活中、学习中遇到了哪些自己不好解决的问题？</a:t>
            </a:r>
            <a:endParaRPr lang="zh-CN" altLang="en-US" sz="3200" b="1" dirty="0">
              <a:latin typeface="楷体" panose="02010609060101010101" pitchFamily="49" charset="-122"/>
              <a:ea typeface="楷体" panose="02010609060101010101" pitchFamily="49" charset="-122"/>
            </a:endParaRPr>
          </a:p>
        </p:txBody>
      </p:sp>
      <p:pic>
        <p:nvPicPr>
          <p:cNvPr id="1026" name="Picture 2" descr="F:\小语\资料袋\图片\老师.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2886" y="1629000"/>
            <a:ext cx="2843770" cy="41071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43619" y="5996136"/>
            <a:ext cx="3240000" cy="687384"/>
            <a:chOff x="243619" y="5996136"/>
            <a:chExt cx="3240000" cy="687384"/>
          </a:xfrm>
        </p:grpSpPr>
        <p:sp>
          <p:nvSpPr>
            <p:cNvPr id="12"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custDataLst>
      <p:tags r:id="rId1"/>
    </p:custDataLst>
    <p:extLst>
      <p:ext uri="{BB962C8B-B14F-4D97-AF65-F5344CB8AC3E}">
        <p14:creationId xmlns:p14="http://schemas.microsoft.com/office/powerpoint/2010/main" val="1931841885"/>
      </p:ext>
    </p:extLst>
  </p:cSld>
  <p:clrMapOvr>
    <a:masterClrMapping/>
  </p:clrMapOvr>
  <mc:AlternateContent xmlns:mc="http://schemas.openxmlformats.org/markup-compatibility/2006" xmlns:p14="http://schemas.microsoft.com/office/powerpoint/2010/main">
    <mc:Choice Requires="p14">
      <p:transition spd="slow" p14:dur="2000" advTm="9017"/>
    </mc:Choice>
    <mc:Fallback xmlns="">
      <p:transition spd="slow" advTm="901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3619" y="2709000"/>
            <a:ext cx="10798034" cy="2293127"/>
            <a:chOff x="693619" y="2593788"/>
            <a:chExt cx="10798034" cy="2293127"/>
          </a:xfrm>
        </p:grpSpPr>
        <p:grpSp>
          <p:nvGrpSpPr>
            <p:cNvPr id="15" name="组合 14"/>
            <p:cNvGrpSpPr/>
            <p:nvPr/>
          </p:nvGrpSpPr>
          <p:grpSpPr>
            <a:xfrm>
              <a:off x="1760069" y="2593788"/>
              <a:ext cx="9731584" cy="2293127"/>
              <a:chOff x="1760069" y="1584000"/>
              <a:chExt cx="9731584" cy="2293127"/>
            </a:xfrm>
          </p:grpSpPr>
          <p:sp>
            <p:nvSpPr>
              <p:cNvPr id="10" name="圆角矩形 9"/>
              <p:cNvSpPr/>
              <p:nvPr/>
            </p:nvSpPr>
            <p:spPr>
              <a:xfrm>
                <a:off x="1760069" y="1584000"/>
                <a:ext cx="9731584" cy="2293127"/>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BB6E51C1-D5B0-4A8E-96E9-CF972541652E}"/>
                  </a:ext>
                </a:extLst>
              </p:cNvPr>
              <p:cNvSpPr/>
              <p:nvPr/>
            </p:nvSpPr>
            <p:spPr>
              <a:xfrm>
                <a:off x="2262590" y="1643743"/>
                <a:ext cx="9045000" cy="2160591"/>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丽总是在小红提供建议时突然打断，虽然</a:t>
                </a:r>
                <a:r>
                  <a:rPr lang="zh-CN" altLang="en-US" sz="2800" b="1">
                    <a:latin typeface="楷体" panose="02010609060101010101" pitchFamily="49" charset="-122"/>
                    <a:ea typeface="楷体" panose="02010609060101010101" pitchFamily="49" charset="-122"/>
                  </a:rPr>
                  <a:t>做到</a:t>
                </a:r>
                <a:r>
                  <a:rPr lang="zh-CN" altLang="en-US" sz="2800" b="1" smtClean="0">
                    <a:latin typeface="楷体" panose="02010609060101010101" pitchFamily="49" charset="-122"/>
                    <a:ea typeface="楷体" panose="02010609060101010101" pitchFamily="49" charset="-122"/>
                  </a:rPr>
                  <a:t>了追问</a:t>
                </a:r>
                <a:r>
                  <a:rPr lang="zh-CN" altLang="en-US" sz="2800" b="1" dirty="0">
                    <a:latin typeface="楷体" panose="02010609060101010101" pitchFamily="49" charset="-122"/>
                    <a:ea typeface="楷体" panose="02010609060101010101" pitchFamily="49" charset="-122"/>
                  </a:rPr>
                  <a:t>，但这种方式特别不礼貌。她可以等一个正确的时机，比如先耐心听完小红的建议，然后再根据实际情况进行追问。</a:t>
                </a:r>
              </a:p>
            </p:txBody>
          </p:sp>
        </p:grpSp>
        <p:pic>
          <p:nvPicPr>
            <p:cNvPr id="16" name="图片 15">
              <a:extLst>
                <a:ext uri="{FF2B5EF4-FFF2-40B4-BE49-F238E27FC236}">
                  <a16:creationId xmlns="" xmlns:a16="http://schemas.microsoft.com/office/drawing/2014/main" id="{B43427B5-9B38-4F4D-8E6F-CC70F3214A2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93619" y="2774088"/>
              <a:ext cx="1728229" cy="1932525"/>
            </a:xfrm>
            <a:prstGeom prst="rect">
              <a:avLst/>
            </a:prstGeom>
          </p:spPr>
        </p:pic>
      </p:grpSp>
      <p:sp>
        <p:nvSpPr>
          <p:cNvPr id="17" name="矩形 16"/>
          <p:cNvSpPr/>
          <p:nvPr/>
        </p:nvSpPr>
        <p:spPr>
          <a:xfrm>
            <a:off x="1143619" y="569721"/>
            <a:ext cx="10350000" cy="1195712"/>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小</a:t>
            </a:r>
            <a:r>
              <a:rPr lang="zh-CN" altLang="en-US" sz="3200" b="1" dirty="0">
                <a:latin typeface="+mn-ea"/>
                <a:cs typeface="楷体" panose="02010609060101010101" pitchFamily="49" charset="-122"/>
              </a:rPr>
              <a:t>丽在请教过程中，追问的方式有什么问题？你有什么好的建议？</a:t>
            </a:r>
            <a:endParaRPr lang="en-US" altLang="zh-CN" sz="3200" b="1" dirty="0">
              <a:latin typeface="+mn-ea"/>
              <a:cs typeface="楷体" panose="02010609060101010101" pitchFamily="49" charset="-122"/>
            </a:endParaRPr>
          </a:p>
        </p:txBody>
      </p:sp>
      <p:grpSp>
        <p:nvGrpSpPr>
          <p:cNvPr id="8" name="组合 7"/>
          <p:cNvGrpSpPr/>
          <p:nvPr/>
        </p:nvGrpSpPr>
        <p:grpSpPr>
          <a:xfrm>
            <a:off x="243619" y="5996136"/>
            <a:ext cx="3240000" cy="687384"/>
            <a:chOff x="243619" y="5996136"/>
            <a:chExt cx="3240000" cy="687384"/>
          </a:xfrm>
        </p:grpSpPr>
        <p:sp>
          <p:nvSpPr>
            <p:cNvPr id="9"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8-29</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584745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43619" y="569721"/>
            <a:ext cx="10350000" cy="1195712"/>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到底</a:t>
            </a:r>
            <a:r>
              <a:rPr lang="zh-CN" altLang="en-US" sz="3200" b="1" dirty="0">
                <a:latin typeface="+mn-ea"/>
                <a:cs typeface="楷体" panose="02010609060101010101" pitchFamily="49" charset="-122"/>
              </a:rPr>
              <a:t>该如何做到及时、有礼貌地追问呢？请看下面两个请教示例。 </a:t>
            </a:r>
            <a:endParaRPr lang="en-US" altLang="zh-CN" sz="3200" b="1" dirty="0">
              <a:latin typeface="+mn-ea"/>
              <a:cs typeface="楷体" panose="02010609060101010101" pitchFamily="49" charset="-122"/>
            </a:endParaRPr>
          </a:p>
        </p:txBody>
      </p:sp>
      <p:grpSp>
        <p:nvGrpSpPr>
          <p:cNvPr id="22" name="组合 21"/>
          <p:cNvGrpSpPr/>
          <p:nvPr/>
        </p:nvGrpSpPr>
        <p:grpSpPr>
          <a:xfrm>
            <a:off x="243619" y="5996136"/>
            <a:ext cx="3240000" cy="687384"/>
            <a:chOff x="243619" y="5996136"/>
            <a:chExt cx="3240000" cy="687384"/>
          </a:xfrm>
        </p:grpSpPr>
        <p:sp>
          <p:nvSpPr>
            <p:cNvPr id="23"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8-30</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83108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90843" y="234000"/>
            <a:ext cx="1567776" cy="535531"/>
          </a:xfrm>
          <a:prstGeom prst="rect">
            <a:avLst/>
          </a:prstGeom>
          <a:solidFill>
            <a:schemeClr val="bg1"/>
          </a:solidFill>
        </p:spPr>
        <p:txBody>
          <a:bodyPr wrap="square">
            <a:spAutoFit/>
          </a:bodyPr>
          <a:lstStyle/>
          <a:p>
            <a:pPr fontAlgn="auto">
              <a:lnSpc>
                <a:spcPct val="120000"/>
              </a:lnSpc>
            </a:pPr>
            <a:r>
              <a:rPr lang="en-US" altLang="zh-CN" sz="2400" b="1" smtClean="0">
                <a:solidFill>
                  <a:srgbClr val="FF0000"/>
                </a:solidFill>
                <a:latin typeface="+mn-ea"/>
                <a:cs typeface="楷体" panose="02010609060101010101" pitchFamily="49" charset="-122"/>
              </a:rPr>
              <a:t>·</a:t>
            </a:r>
            <a:r>
              <a:rPr lang="zh-CN" altLang="en-US" sz="2400" b="1" smtClean="0">
                <a:solidFill>
                  <a:srgbClr val="FF0000"/>
                </a:solidFill>
                <a:latin typeface="+mn-ea"/>
                <a:cs typeface="楷体" panose="02010609060101010101" pitchFamily="49" charset="-122"/>
              </a:rPr>
              <a:t>示例一</a:t>
            </a:r>
            <a:endParaRPr lang="en-US" altLang="zh-CN" sz="2400" b="1" dirty="0">
              <a:solidFill>
                <a:srgbClr val="FF0000"/>
              </a:solidFill>
              <a:latin typeface="+mn-ea"/>
              <a:cs typeface="楷体" panose="02010609060101010101" pitchFamily="49" charset="-122"/>
            </a:endParaRPr>
          </a:p>
        </p:txBody>
      </p:sp>
      <p:sp>
        <p:nvSpPr>
          <p:cNvPr id="12" name="圆角矩形 11"/>
          <p:cNvSpPr/>
          <p:nvPr/>
        </p:nvSpPr>
        <p:spPr>
          <a:xfrm>
            <a:off x="5191794" y="2841621"/>
            <a:ext cx="5986824" cy="1352379"/>
          </a:xfrm>
          <a:prstGeom prst="roundRect">
            <a:avLst/>
          </a:prstGeom>
          <a:solidFill>
            <a:schemeClr val="bg1"/>
          </a:solidFill>
          <a:ln>
            <a:noFill/>
          </a:ln>
        </p:spPr>
        <p:txBody>
          <a:bodyPr wrap="square" rtlCol="0" anchor="ctr">
            <a:spAutoFit/>
          </a:bodyPr>
          <a:lstStyle/>
          <a:p>
            <a:pPr algn="l">
              <a:lnSpc>
                <a:spcPct val="120000"/>
              </a:lnSpc>
            </a:pPr>
            <a:endParaRPr lang="zh-CN" altLang="en-US" sz="2800" b="1" dirty="0" smtClean="0">
              <a:solidFill>
                <a:srgbClr val="0070C0"/>
              </a:solidFill>
              <a:latin typeface="楷体" panose="02010609060101010101" pitchFamily="49" charset="-122"/>
              <a:ea typeface="楷体" panose="02010609060101010101" pitchFamily="49" charset="-122"/>
            </a:endParaRPr>
          </a:p>
        </p:txBody>
      </p:sp>
      <p:sp>
        <p:nvSpPr>
          <p:cNvPr id="31" name="矩形 30">
            <a:extLst>
              <a:ext uri="{FF2B5EF4-FFF2-40B4-BE49-F238E27FC236}">
                <a16:creationId xmlns="" xmlns:a16="http://schemas.microsoft.com/office/drawing/2014/main" id="{BB6E51C1-D5B0-4A8E-96E9-CF972541652E}"/>
              </a:ext>
            </a:extLst>
          </p:cNvPr>
          <p:cNvSpPr/>
          <p:nvPr/>
        </p:nvSpPr>
        <p:spPr>
          <a:xfrm>
            <a:off x="5259696" y="2844000"/>
            <a:ext cx="6120000" cy="1421928"/>
          </a:xfrm>
          <a:prstGeom prst="rect">
            <a:avLst/>
          </a:prstGeom>
        </p:spPr>
        <p:txBody>
          <a:bodyPr wrap="square">
            <a:spAutoFit/>
          </a:bodyPr>
          <a:lstStyle/>
          <a:p>
            <a:pPr marL="342900" indent="-342900" algn="just">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rPr>
              <a:t>听</a:t>
            </a:r>
            <a:r>
              <a:rPr lang="zh-CN" altLang="en-US" sz="2400" b="1" dirty="0">
                <a:solidFill>
                  <a:srgbClr val="0070C0"/>
                </a:solidFill>
                <a:latin typeface="楷体" panose="02010609060101010101" pitchFamily="49" charset="-122"/>
                <a:ea typeface="楷体" panose="02010609060101010101" pitchFamily="49" charset="-122"/>
              </a:rPr>
              <a:t>完建议后再追问。（时机正确）</a:t>
            </a:r>
          </a:p>
          <a:p>
            <a:pPr marL="342900" indent="-342900" algn="just">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rPr>
              <a:t>使用</a:t>
            </a:r>
            <a:r>
              <a:rPr lang="zh-CN" altLang="en-US" sz="2400" b="1" dirty="0">
                <a:solidFill>
                  <a:srgbClr val="0070C0"/>
                </a:solidFill>
                <a:latin typeface="楷体" panose="02010609060101010101" pitchFamily="49" charset="-122"/>
                <a:ea typeface="楷体" panose="02010609060101010101" pitchFamily="49" charset="-122"/>
              </a:rPr>
              <a:t>“能说得具体一点吗”的语句追问，可使对方进行</a:t>
            </a:r>
            <a:r>
              <a:rPr lang="zh-CN" altLang="en-US" sz="2400" b="1">
                <a:solidFill>
                  <a:srgbClr val="0070C0"/>
                </a:solidFill>
                <a:latin typeface="楷体" panose="02010609060101010101" pitchFamily="49" charset="-122"/>
                <a:ea typeface="楷体" panose="02010609060101010101" pitchFamily="49" charset="-122"/>
              </a:rPr>
              <a:t>更</a:t>
            </a:r>
            <a:r>
              <a:rPr lang="zh-CN" altLang="en-US" sz="2400" b="1" smtClean="0">
                <a:solidFill>
                  <a:srgbClr val="0070C0"/>
                </a:solidFill>
                <a:latin typeface="楷体" panose="02010609060101010101" pitchFamily="49" charset="-122"/>
                <a:ea typeface="楷体" panose="02010609060101010101" pitchFamily="49" charset="-122"/>
              </a:rPr>
              <a:t>详细地解释</a:t>
            </a:r>
            <a:r>
              <a:rPr lang="zh-CN" altLang="en-US" sz="2400" b="1" dirty="0">
                <a:solidFill>
                  <a:srgbClr val="0070C0"/>
                </a:solidFill>
                <a:latin typeface="楷体" panose="02010609060101010101" pitchFamily="49" charset="-122"/>
                <a:ea typeface="楷体" panose="02010609060101010101" pitchFamily="49" charset="-122"/>
              </a:rPr>
              <a:t>。（有礼貌）</a:t>
            </a:r>
          </a:p>
        </p:txBody>
      </p:sp>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364">
            <a:off x="4306667" y="2938675"/>
            <a:ext cx="663154" cy="494734"/>
          </a:xfrm>
          <a:prstGeom prst="rect">
            <a:avLst/>
          </a:prstGeom>
        </p:spPr>
      </p:pic>
      <p:grpSp>
        <p:nvGrpSpPr>
          <p:cNvPr id="22" name="组合 21"/>
          <p:cNvGrpSpPr/>
          <p:nvPr/>
        </p:nvGrpSpPr>
        <p:grpSpPr>
          <a:xfrm>
            <a:off x="243619" y="5996136"/>
            <a:ext cx="3240000" cy="687384"/>
            <a:chOff x="243619" y="5996136"/>
            <a:chExt cx="3240000" cy="687384"/>
          </a:xfrm>
        </p:grpSpPr>
        <p:sp>
          <p:nvSpPr>
            <p:cNvPr id="23"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8-31</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5" name="矩形 4"/>
          <p:cNvSpPr/>
          <p:nvPr/>
        </p:nvSpPr>
        <p:spPr>
          <a:xfrm>
            <a:off x="1053619" y="909000"/>
            <a:ext cx="9405000" cy="978729"/>
          </a:xfrm>
          <a:prstGeom prst="rect">
            <a:avLst/>
          </a:prstGeom>
        </p:spPr>
        <p:txBody>
          <a:bodyPr wrap="square">
            <a:spAutoFit/>
          </a:bodyPr>
          <a:lstStyle/>
          <a:p>
            <a:pPr marL="1258888" indent="-1258888" algn="just">
              <a:lnSpc>
                <a:spcPct val="120000"/>
              </a:lnSpc>
            </a:pPr>
            <a:r>
              <a:rPr lang="zh-CN" altLang="en-US" sz="2400" b="1" smtClean="0">
                <a:solidFill>
                  <a:schemeClr val="accent2">
                    <a:lumMod val="75000"/>
                  </a:schemeClr>
                </a:solidFill>
                <a:latin typeface="楷体" panose="02010609060101010101" pitchFamily="49" charset="-122"/>
                <a:ea typeface="楷体" panose="02010609060101010101" pitchFamily="49" charset="-122"/>
              </a:rPr>
              <a:t>请教者</a:t>
            </a:r>
            <a:r>
              <a:rPr lang="zh-CN" altLang="en-US" sz="2400" b="1" smtClean="0">
                <a:latin typeface="楷体" panose="02010609060101010101" pitchFamily="49" charset="-122"/>
                <a:ea typeface="楷体" panose="02010609060101010101" pitchFamily="49" charset="-122"/>
              </a:rPr>
              <a:t>：打扰</a:t>
            </a:r>
            <a:r>
              <a:rPr lang="zh-CN" altLang="en-US" sz="2400" b="1">
                <a:latin typeface="楷体" panose="02010609060101010101" pitchFamily="49" charset="-122"/>
                <a:ea typeface="楷体" panose="02010609060101010101" pitchFamily="49" charset="-122"/>
              </a:rPr>
              <a:t>一下，我想请你帮个忙。我晚上怕黑，不敢一个人睡</a:t>
            </a:r>
            <a:r>
              <a:rPr lang="zh-CN" altLang="en-US" sz="2400" b="1" smtClean="0">
                <a:latin typeface="楷体" panose="02010609060101010101" pitchFamily="49" charset="-122"/>
                <a:ea typeface="楷体" panose="02010609060101010101" pitchFamily="49" charset="-122"/>
              </a:rPr>
              <a:t>，  真</a:t>
            </a:r>
            <a:r>
              <a:rPr lang="zh-CN" altLang="en-US" sz="2400" b="1">
                <a:latin typeface="楷体" panose="02010609060101010101" pitchFamily="49" charset="-122"/>
                <a:ea typeface="楷体" panose="02010609060101010101" pitchFamily="49" charset="-122"/>
              </a:rPr>
              <a:t>不知道该怎么办才好。</a:t>
            </a:r>
            <a:endParaRPr lang="zh-CN" altLang="en-US" sz="2400" b="1" dirty="0">
              <a:latin typeface="楷体" panose="02010609060101010101" pitchFamily="49" charset="-122"/>
              <a:ea typeface="楷体" panose="02010609060101010101" pitchFamily="49" charset="-122"/>
            </a:endParaRPr>
          </a:p>
        </p:txBody>
      </p:sp>
      <p:sp>
        <p:nvSpPr>
          <p:cNvPr id="6" name="矩形 5"/>
          <p:cNvSpPr/>
          <p:nvPr/>
        </p:nvSpPr>
        <p:spPr>
          <a:xfrm>
            <a:off x="1074164" y="1854000"/>
            <a:ext cx="5444119" cy="535531"/>
          </a:xfrm>
          <a:prstGeom prst="rect">
            <a:avLst/>
          </a:prstGeom>
        </p:spPr>
        <p:txBody>
          <a:bodyPr wrap="none">
            <a:spAutoFit/>
          </a:bodyPr>
          <a:lstStyle/>
          <a:p>
            <a:pPr algn="just">
              <a:lnSpc>
                <a:spcPct val="120000"/>
              </a:lnSpc>
            </a:pPr>
            <a:r>
              <a:rPr lang="zh-CN" altLang="en-US" sz="2400" b="1" smtClean="0">
                <a:solidFill>
                  <a:schemeClr val="accent6">
                    <a:lumMod val="50000"/>
                  </a:schemeClr>
                </a:solidFill>
                <a:latin typeface="楷体" panose="02010609060101010101" pitchFamily="49" charset="-122"/>
                <a:ea typeface="楷体" panose="02010609060101010101" pitchFamily="49" charset="-122"/>
              </a:rPr>
              <a:t>建议者</a:t>
            </a:r>
            <a:r>
              <a:rPr lang="zh-CN" altLang="en-US" sz="2400" b="1" smtClean="0">
                <a:latin typeface="楷体" panose="02010609060101010101" pitchFamily="49" charset="-122"/>
                <a:ea typeface="楷体" panose="02010609060101010101" pitchFamily="49" charset="-122"/>
              </a:rPr>
              <a:t>：你</a:t>
            </a:r>
            <a:r>
              <a:rPr lang="zh-CN" altLang="en-US" sz="2400" b="1">
                <a:latin typeface="楷体" panose="02010609060101010101" pitchFamily="49" charset="-122"/>
                <a:ea typeface="楷体" panose="02010609060101010101" pitchFamily="49" charset="-122"/>
              </a:rPr>
              <a:t>可以转移自己的注意力啊。</a:t>
            </a:r>
            <a:endParaRPr lang="zh-CN" altLang="en-US" sz="2400" b="1" dirty="0">
              <a:latin typeface="楷体" panose="02010609060101010101" pitchFamily="49" charset="-122"/>
              <a:ea typeface="楷体" panose="02010609060101010101" pitchFamily="49" charset="-122"/>
            </a:endParaRPr>
          </a:p>
        </p:txBody>
      </p:sp>
      <p:sp>
        <p:nvSpPr>
          <p:cNvPr id="10" name="矩形 9"/>
          <p:cNvSpPr/>
          <p:nvPr/>
        </p:nvSpPr>
        <p:spPr>
          <a:xfrm>
            <a:off x="1053619" y="2439000"/>
            <a:ext cx="6991016" cy="461665"/>
          </a:xfrm>
          <a:prstGeom prst="rect">
            <a:avLst/>
          </a:prstGeom>
        </p:spPr>
        <p:txBody>
          <a:bodyPr wrap="none">
            <a:spAutoFit/>
          </a:bodyPr>
          <a:lstStyle/>
          <a:p>
            <a:r>
              <a:rPr lang="zh-CN" altLang="en-US" sz="2400" b="1">
                <a:solidFill>
                  <a:schemeClr val="accent2">
                    <a:lumMod val="75000"/>
                  </a:schemeClr>
                </a:solidFill>
                <a:latin typeface="楷体" panose="02010609060101010101" pitchFamily="49" charset="-122"/>
                <a:ea typeface="楷体" panose="02010609060101010101" pitchFamily="49" charset="-122"/>
              </a:rPr>
              <a:t>请教者</a:t>
            </a:r>
            <a:r>
              <a:rPr lang="zh-CN" altLang="en-US" sz="2400" b="1">
                <a:latin typeface="楷体" panose="02010609060101010101" pitchFamily="49" charset="-122"/>
                <a:ea typeface="楷体" panose="02010609060101010101" pitchFamily="49" charset="-122"/>
              </a:rPr>
              <a:t>：你刚刚说的方法，能再说得具体一点吗？</a:t>
            </a:r>
            <a:endParaRPr lang="zh-CN" altLang="en-US" sz="2400"/>
          </a:p>
        </p:txBody>
      </p:sp>
      <p:sp>
        <p:nvSpPr>
          <p:cNvPr id="16" name="矩形 15"/>
          <p:cNvSpPr/>
          <p:nvPr/>
        </p:nvSpPr>
        <p:spPr>
          <a:xfrm>
            <a:off x="1053619" y="4295271"/>
            <a:ext cx="9090000" cy="978729"/>
          </a:xfrm>
          <a:prstGeom prst="rect">
            <a:avLst/>
          </a:prstGeom>
        </p:spPr>
        <p:txBody>
          <a:bodyPr wrap="square">
            <a:spAutoFit/>
          </a:bodyPr>
          <a:lstStyle/>
          <a:p>
            <a:pPr marL="1258888" indent="-1258888" algn="just">
              <a:lnSpc>
                <a:spcPct val="120000"/>
              </a:lnSpc>
            </a:pPr>
            <a:r>
              <a:rPr lang="zh-CN" altLang="en-US" sz="2400" b="1">
                <a:solidFill>
                  <a:schemeClr val="accent6">
                    <a:lumMod val="50000"/>
                  </a:schemeClr>
                </a:solidFill>
                <a:latin typeface="楷体" panose="02010609060101010101" pitchFamily="49" charset="-122"/>
                <a:ea typeface="楷体" panose="02010609060101010101" pitchFamily="49" charset="-122"/>
              </a:rPr>
              <a:t>建议者</a:t>
            </a:r>
            <a:r>
              <a:rPr lang="zh-CN" altLang="en-US" sz="2400" b="1">
                <a:latin typeface="楷体" panose="02010609060101010101" pitchFamily="49" charset="-122"/>
                <a:ea typeface="楷体" panose="02010609060101010101" pitchFamily="49" charset="-122"/>
              </a:rPr>
              <a:t>：可以通过听一些睡前小故事或听一些舒缓的音乐等方式转移自己的注意力。</a:t>
            </a:r>
            <a:endParaRPr lang="zh-CN" altLang="en-US" sz="2400" b="1" dirty="0">
              <a:latin typeface="楷体" panose="02010609060101010101" pitchFamily="49" charset="-122"/>
              <a:ea typeface="楷体" panose="02010609060101010101" pitchFamily="49" charset="-122"/>
            </a:endParaRPr>
          </a:p>
        </p:txBody>
      </p:sp>
      <p:sp>
        <p:nvSpPr>
          <p:cNvPr id="18" name="矩形 17"/>
          <p:cNvSpPr/>
          <p:nvPr/>
        </p:nvSpPr>
        <p:spPr>
          <a:xfrm>
            <a:off x="1098618" y="5274000"/>
            <a:ext cx="5134739" cy="535531"/>
          </a:xfrm>
          <a:prstGeom prst="rect">
            <a:avLst/>
          </a:prstGeom>
        </p:spPr>
        <p:txBody>
          <a:bodyPr wrap="none">
            <a:spAutoFit/>
          </a:bodyPr>
          <a:lstStyle/>
          <a:p>
            <a:pPr algn="just">
              <a:lnSpc>
                <a:spcPct val="120000"/>
              </a:lnSpc>
            </a:pPr>
            <a:r>
              <a:rPr lang="zh-CN" altLang="en-US" sz="2400" b="1">
                <a:solidFill>
                  <a:schemeClr val="accent2">
                    <a:lumMod val="75000"/>
                  </a:schemeClr>
                </a:solidFill>
                <a:latin typeface="楷体" panose="02010609060101010101" pitchFamily="49" charset="-122"/>
                <a:ea typeface="楷体" panose="02010609060101010101" pitchFamily="49" charset="-122"/>
              </a:rPr>
              <a:t>请教者</a:t>
            </a:r>
            <a:r>
              <a:rPr lang="zh-CN" altLang="en-US" sz="2400" b="1">
                <a:latin typeface="楷体" panose="02010609060101010101" pitchFamily="49" charset="-122"/>
                <a:ea typeface="楷体" panose="02010609060101010101" pitchFamily="49" charset="-122"/>
              </a:rPr>
              <a:t>：好的，我懂了。太感谢了。</a:t>
            </a: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6194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43619" y="5996136"/>
            <a:ext cx="3240000" cy="687384"/>
            <a:chOff x="243619" y="5996136"/>
            <a:chExt cx="3240000" cy="687384"/>
          </a:xfrm>
        </p:grpSpPr>
        <p:sp>
          <p:nvSpPr>
            <p:cNvPr id="23"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8-32</a:t>
              </a:r>
              <a:endParaRPr lang="en-US" altLang="zh-CN" sz="1100" b="1" dirty="0" smtClean="0">
                <a:latin typeface="宋体" pitchFamily="2" charset="-122"/>
                <a:ea typeface="宋体" pitchFamily="2" charset="-122"/>
              </a:endParaRPr>
            </a:p>
            <a:p>
              <a:pPr>
                <a:lnSpc>
                  <a:spcPct val="120000"/>
                </a:lnSpc>
              </a:pPr>
              <a:r>
                <a:rPr lang="en-US" altLang="zh-CN" sz="1100" dirty="0" smtClean="0">
                  <a:latin typeface="黑体" panose="02010609060101010101" pitchFamily="49" charset="-122"/>
                  <a:ea typeface="黑体" panose="02010609060101010101" pitchFamily="49" charset="-122"/>
                </a:rPr>
                <a:t>  </a:t>
              </a:r>
              <a:r>
                <a:rPr lang="zh-CN" altLang="en-US" sz="1100" dirty="0" smtClean="0">
                  <a:latin typeface="黑体" panose="02010609060101010101" pitchFamily="49" charset="-122"/>
                  <a:ea typeface="黑体" panose="02010609060101010101" pitchFamily="49" charset="-122"/>
                </a:rPr>
                <a:t>三年级上册，</a:t>
              </a:r>
              <a:r>
                <a:rPr lang="en-US" altLang="zh-CN" sz="1100" dirty="0" smtClean="0">
                  <a:latin typeface="黑体" panose="02010609060101010101" pitchFamily="49" charset="-122"/>
                  <a:ea typeface="黑体" panose="02010609060101010101" pitchFamily="49" charset="-122"/>
                </a:rPr>
                <a:t>《</a:t>
              </a:r>
              <a:r>
                <a:rPr lang="zh-CN" altLang="en-US" sz="1100" dirty="0" smtClean="0">
                  <a:latin typeface="黑体" panose="02010609060101010101" pitchFamily="49" charset="-122"/>
                  <a:ea typeface="黑体" panose="02010609060101010101" pitchFamily="49" charset="-122"/>
                </a:rPr>
                <a:t>小学生绘本课堂</a:t>
              </a:r>
              <a:r>
                <a:rPr lang="en-US" altLang="zh-CN" sz="1100" dirty="0" smtClean="0">
                  <a:latin typeface="黑体" panose="02010609060101010101" pitchFamily="49" charset="-122"/>
                  <a:ea typeface="黑体" panose="02010609060101010101" pitchFamily="49" charset="-122"/>
                </a:rPr>
                <a:t>》</a:t>
              </a:r>
              <a:r>
                <a:rPr lang="zh-CN" altLang="en-US" sz="1100" dirty="0" smtClean="0">
                  <a:latin typeface="黑体" panose="02010609060101010101" pitchFamily="49" charset="-122"/>
                  <a:ea typeface="黑体" panose="02010609060101010101" pitchFamily="49" charset="-122"/>
                </a:rPr>
                <a:t>提供</a:t>
              </a:r>
              <a:endParaRPr lang="zh-CN" altLang="en-US" sz="1100" dirty="0">
                <a:latin typeface="黑体" panose="02010609060101010101" pitchFamily="49" charset="-122"/>
                <a:ea typeface="黑体" panose="02010609060101010101" pitchFamily="49" charset="-122"/>
              </a:endParaRP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47" name="圆角矩形 46"/>
          <p:cNvSpPr/>
          <p:nvPr/>
        </p:nvSpPr>
        <p:spPr>
          <a:xfrm>
            <a:off x="4698620" y="2975000"/>
            <a:ext cx="5399999" cy="1526824"/>
          </a:xfrm>
          <a:prstGeom prst="roundRect">
            <a:avLst/>
          </a:prstGeom>
          <a:solidFill>
            <a:schemeClr val="bg1"/>
          </a:solidFill>
          <a:ln>
            <a:noFill/>
          </a:ln>
        </p:spPr>
        <p:txBody>
          <a:bodyPr wrap="square" rtlCol="0" anchor="ctr">
            <a:spAutoFit/>
          </a:bodyPr>
          <a:lstStyle/>
          <a:p>
            <a:pPr algn="l">
              <a:lnSpc>
                <a:spcPct val="120000"/>
              </a:lnSpc>
            </a:pPr>
            <a:endParaRPr lang="zh-CN" altLang="en-US" sz="2800" b="1" dirty="0" smtClean="0">
              <a:solidFill>
                <a:srgbClr val="0070C0"/>
              </a:solidFill>
              <a:latin typeface="楷体" panose="02010609060101010101" pitchFamily="49" charset="-122"/>
              <a:ea typeface="楷体" panose="02010609060101010101" pitchFamily="49" charset="-122"/>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9970">
            <a:off x="4031787" y="3080162"/>
            <a:ext cx="663154" cy="494734"/>
          </a:xfrm>
          <a:prstGeom prst="rect">
            <a:avLst/>
          </a:prstGeom>
        </p:spPr>
      </p:pic>
      <p:sp>
        <p:nvSpPr>
          <p:cNvPr id="31" name="矩形 30">
            <a:extLst>
              <a:ext uri="{FF2B5EF4-FFF2-40B4-BE49-F238E27FC236}">
                <a16:creationId xmlns="" xmlns:a16="http://schemas.microsoft.com/office/drawing/2014/main" id="{BB6E51C1-D5B0-4A8E-96E9-CF972541652E}"/>
              </a:ext>
            </a:extLst>
          </p:cNvPr>
          <p:cNvSpPr/>
          <p:nvPr/>
        </p:nvSpPr>
        <p:spPr>
          <a:xfrm>
            <a:off x="4748109" y="3079896"/>
            <a:ext cx="5243417" cy="1421928"/>
          </a:xfrm>
          <a:prstGeom prst="rect">
            <a:avLst/>
          </a:prstGeom>
        </p:spPr>
        <p:txBody>
          <a:bodyPr wrap="square">
            <a:spAutoFit/>
          </a:bodyPr>
          <a:lstStyle/>
          <a:p>
            <a:pPr marL="342900" indent="-342900" algn="just">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rPr>
              <a:t>耐心</a:t>
            </a:r>
            <a:r>
              <a:rPr lang="zh-CN" altLang="en-US" sz="2400" b="1" dirty="0">
                <a:solidFill>
                  <a:srgbClr val="0070C0"/>
                </a:solidFill>
                <a:latin typeface="楷体" panose="02010609060101010101" pitchFamily="49" charset="-122"/>
                <a:ea typeface="楷体" panose="02010609060101010101" pitchFamily="49" charset="-122"/>
              </a:rPr>
              <a:t>听完，再提问。（时机正确）</a:t>
            </a:r>
          </a:p>
          <a:p>
            <a:pPr marL="342900" indent="-342900" algn="just">
              <a:lnSpc>
                <a:spcPct val="120000"/>
              </a:lnSpc>
              <a:buFont typeface="楷体" panose="02010609060101010101" pitchFamily="49" charset="-122"/>
              <a:buChar char="☆"/>
            </a:pPr>
            <a:r>
              <a:rPr lang="zh-CN" altLang="en-US" sz="2400" b="1" dirty="0" smtClean="0">
                <a:solidFill>
                  <a:srgbClr val="0070C0"/>
                </a:solidFill>
                <a:latin typeface="楷体" panose="02010609060101010101" pitchFamily="49" charset="-122"/>
                <a:ea typeface="楷体" panose="02010609060101010101" pitchFamily="49" charset="-122"/>
              </a:rPr>
              <a:t>大致</a:t>
            </a:r>
            <a:r>
              <a:rPr lang="zh-CN" altLang="en-US" sz="2400" b="1" dirty="0">
                <a:solidFill>
                  <a:srgbClr val="0070C0"/>
                </a:solidFill>
                <a:latin typeface="楷体" panose="02010609060101010101" pitchFamily="49" charset="-122"/>
                <a:ea typeface="楷体" panose="02010609060101010101" pitchFamily="49" charset="-122"/>
              </a:rPr>
              <a:t>理解时，重复对方的话表示确认。（礼貌性）</a:t>
            </a:r>
          </a:p>
        </p:txBody>
      </p:sp>
      <p:sp>
        <p:nvSpPr>
          <p:cNvPr id="30" name="矩形 29"/>
          <p:cNvSpPr/>
          <p:nvPr/>
        </p:nvSpPr>
        <p:spPr>
          <a:xfrm>
            <a:off x="790843" y="234000"/>
            <a:ext cx="1567776" cy="476669"/>
          </a:xfrm>
          <a:prstGeom prst="rect">
            <a:avLst/>
          </a:prstGeom>
          <a:solidFill>
            <a:schemeClr val="bg1"/>
          </a:solidFill>
        </p:spPr>
        <p:txBody>
          <a:bodyPr wrap="square">
            <a:spAutoFit/>
          </a:bodyPr>
          <a:lstStyle/>
          <a:p>
            <a:pPr fontAlgn="auto">
              <a:lnSpc>
                <a:spcPct val="120000"/>
              </a:lnSpc>
            </a:pPr>
            <a:r>
              <a:rPr lang="en-US" altLang="zh-CN" sz="2400" b="1" smtClean="0">
                <a:solidFill>
                  <a:srgbClr val="FF0000"/>
                </a:solidFill>
                <a:latin typeface="+mn-ea"/>
                <a:cs typeface="楷体" panose="02010609060101010101" pitchFamily="49" charset="-122"/>
              </a:rPr>
              <a:t>·</a:t>
            </a:r>
            <a:r>
              <a:rPr lang="zh-CN" altLang="en-US" sz="2400" b="1" smtClean="0">
                <a:solidFill>
                  <a:srgbClr val="FF0000"/>
                </a:solidFill>
                <a:latin typeface="+mn-ea"/>
                <a:cs typeface="楷体" panose="02010609060101010101" pitchFamily="49" charset="-122"/>
              </a:rPr>
              <a:t>示例二</a:t>
            </a:r>
            <a:endParaRPr lang="en-US" altLang="zh-CN" sz="2400" b="1" dirty="0">
              <a:solidFill>
                <a:srgbClr val="FF0000"/>
              </a:solidFill>
              <a:latin typeface="+mn-ea"/>
              <a:cs typeface="楷体" panose="02010609060101010101" pitchFamily="49" charset="-122"/>
            </a:endParaRPr>
          </a:p>
        </p:txBody>
      </p:sp>
      <p:sp>
        <p:nvSpPr>
          <p:cNvPr id="5" name="矩形 4"/>
          <p:cNvSpPr/>
          <p:nvPr/>
        </p:nvSpPr>
        <p:spPr>
          <a:xfrm>
            <a:off x="1053619" y="913797"/>
            <a:ext cx="10070287" cy="919867"/>
          </a:xfrm>
          <a:prstGeom prst="rect">
            <a:avLst/>
          </a:prstGeom>
        </p:spPr>
        <p:txBody>
          <a:bodyPr wrap="square">
            <a:spAutoFit/>
          </a:bodyPr>
          <a:lstStyle/>
          <a:p>
            <a:pPr algn="just">
              <a:lnSpc>
                <a:spcPct val="120000"/>
              </a:lnSpc>
            </a:pPr>
            <a:r>
              <a:rPr lang="zh-CN" altLang="en-US" sz="2400" b="1" dirty="0">
                <a:solidFill>
                  <a:schemeClr val="accent2">
                    <a:lumMod val="75000"/>
                  </a:schemeClr>
                </a:solidFill>
                <a:latin typeface="楷体" panose="02010609060101010101" pitchFamily="49" charset="-122"/>
                <a:ea typeface="楷体" panose="02010609060101010101" pitchFamily="49" charset="-122"/>
              </a:rPr>
              <a:t>请教者</a:t>
            </a:r>
            <a:r>
              <a:rPr lang="zh-CN" altLang="en-US" sz="2400" b="1" dirty="0">
                <a:latin typeface="楷体" panose="02010609060101010101" pitchFamily="49" charset="-122"/>
                <a:ea typeface="楷体" panose="02010609060101010101" pitchFamily="49" charset="-122"/>
              </a:rPr>
              <a:t>：不好意思，你现在有空吗？我很胆小，上课时明明想举手回</a:t>
            </a:r>
            <a:r>
              <a:rPr lang="zh-CN" altLang="en-US" sz="2400" b="1" dirty="0" smtClean="0">
                <a:latin typeface="楷体" panose="02010609060101010101" pitchFamily="49" charset="-122"/>
                <a:ea typeface="楷体" panose="02010609060101010101" pitchFamily="49" charset="-122"/>
              </a:rPr>
              <a:t>答问</a:t>
            </a:r>
            <a:endParaRPr lang="en-US" altLang="zh-CN" sz="2400" b="1" dirty="0" smtClean="0">
              <a:latin typeface="楷体" panose="02010609060101010101" pitchFamily="49" charset="-122"/>
              <a:ea typeface="楷体" panose="02010609060101010101" pitchFamily="49" charset="-122"/>
            </a:endParaRPr>
          </a:p>
          <a:p>
            <a:pPr algn="just">
              <a:lnSpc>
                <a:spcPct val="120000"/>
              </a:lnSpc>
            </a:pPr>
            <a:r>
              <a:rPr lang="en-US" altLang="zh-CN" sz="2400" b="1" dirty="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题</a:t>
            </a:r>
            <a:r>
              <a:rPr lang="zh-CN" altLang="en-US" sz="2400" b="1" dirty="0">
                <a:latin typeface="楷体" panose="02010609060101010101" pitchFamily="49" charset="-122"/>
                <a:ea typeface="楷体" panose="02010609060101010101" pitchFamily="49" charset="-122"/>
              </a:rPr>
              <a:t>，但又怕答错。我该怎么办？</a:t>
            </a:r>
          </a:p>
        </p:txBody>
      </p:sp>
      <p:sp>
        <p:nvSpPr>
          <p:cNvPr id="6" name="矩形 5"/>
          <p:cNvSpPr/>
          <p:nvPr/>
        </p:nvSpPr>
        <p:spPr>
          <a:xfrm>
            <a:off x="1088906" y="1820863"/>
            <a:ext cx="9072907" cy="535531"/>
          </a:xfrm>
          <a:prstGeom prst="rect">
            <a:avLst/>
          </a:prstGeom>
        </p:spPr>
        <p:txBody>
          <a:bodyPr wrap="square">
            <a:spAutoFit/>
          </a:bodyPr>
          <a:lstStyle/>
          <a:p>
            <a:pPr algn="just">
              <a:lnSpc>
                <a:spcPct val="120000"/>
              </a:lnSpc>
            </a:pPr>
            <a:r>
              <a:rPr lang="zh-CN" altLang="en-US" sz="2400" b="1" dirty="0">
                <a:solidFill>
                  <a:schemeClr val="accent6">
                    <a:lumMod val="50000"/>
                  </a:schemeClr>
                </a:solidFill>
                <a:latin typeface="楷体" panose="02010609060101010101" pitchFamily="49" charset="-122"/>
                <a:ea typeface="楷体" panose="02010609060101010101" pitchFamily="49" charset="-122"/>
              </a:rPr>
              <a:t>建议者</a:t>
            </a:r>
            <a:r>
              <a:rPr lang="zh-CN" altLang="en-US" sz="2400" b="1" dirty="0">
                <a:latin typeface="楷体" panose="02010609060101010101" pitchFamily="49" charset="-122"/>
                <a:ea typeface="楷体" panose="02010609060101010101" pitchFamily="49" charset="-122"/>
              </a:rPr>
              <a:t>：不要害怕，要勇敢一些，就算答错了也没人笑话你的。</a:t>
            </a:r>
          </a:p>
        </p:txBody>
      </p:sp>
      <p:sp>
        <p:nvSpPr>
          <p:cNvPr id="7" name="矩形 6"/>
          <p:cNvSpPr/>
          <p:nvPr/>
        </p:nvSpPr>
        <p:spPr>
          <a:xfrm>
            <a:off x="1088906" y="2397720"/>
            <a:ext cx="10035000" cy="461665"/>
          </a:xfrm>
          <a:prstGeom prst="rect">
            <a:avLst/>
          </a:prstGeom>
        </p:spPr>
        <p:txBody>
          <a:bodyPr wrap="square">
            <a:spAutoFit/>
          </a:bodyPr>
          <a:lstStyle/>
          <a:p>
            <a:r>
              <a:rPr lang="zh-CN" altLang="en-US" sz="2400" b="1" dirty="0">
                <a:solidFill>
                  <a:schemeClr val="accent2">
                    <a:lumMod val="75000"/>
                  </a:schemeClr>
                </a:solidFill>
                <a:latin typeface="楷体" panose="02010609060101010101" pitchFamily="49" charset="-122"/>
                <a:ea typeface="楷体" panose="02010609060101010101" pitchFamily="49" charset="-122"/>
              </a:rPr>
              <a:t>请教者</a:t>
            </a:r>
            <a:r>
              <a:rPr lang="zh-CN" altLang="en-US" sz="2400" b="1" dirty="0">
                <a:latin typeface="楷体" panose="02010609060101010101" pitchFamily="49" charset="-122"/>
                <a:ea typeface="楷体" panose="02010609060101010101" pitchFamily="49" charset="-122"/>
              </a:rPr>
              <a:t>：上课要勇敢地回答问题，不要怕答错，你刚刚说的是这个意思吗？</a:t>
            </a:r>
          </a:p>
        </p:txBody>
      </p:sp>
      <p:sp>
        <p:nvSpPr>
          <p:cNvPr id="10" name="矩形 9"/>
          <p:cNvSpPr/>
          <p:nvPr/>
        </p:nvSpPr>
        <p:spPr>
          <a:xfrm>
            <a:off x="1233619" y="4616243"/>
            <a:ext cx="3897221" cy="535531"/>
          </a:xfrm>
          <a:prstGeom prst="rect">
            <a:avLst/>
          </a:prstGeom>
        </p:spPr>
        <p:txBody>
          <a:bodyPr wrap="none">
            <a:spAutoFit/>
          </a:bodyPr>
          <a:lstStyle/>
          <a:p>
            <a:pPr algn="just">
              <a:lnSpc>
                <a:spcPct val="120000"/>
              </a:lnSpc>
            </a:pPr>
            <a:r>
              <a:rPr lang="zh-CN" altLang="en-US" sz="2400" b="1" dirty="0">
                <a:solidFill>
                  <a:schemeClr val="accent6">
                    <a:lumMod val="50000"/>
                  </a:schemeClr>
                </a:solidFill>
                <a:latin typeface="楷体" panose="02010609060101010101" pitchFamily="49" charset="-122"/>
                <a:ea typeface="楷体" panose="02010609060101010101" pitchFamily="49" charset="-122"/>
              </a:rPr>
              <a:t>建议者</a:t>
            </a:r>
            <a:r>
              <a:rPr lang="zh-CN" altLang="en-US" sz="2400" b="1" dirty="0">
                <a:latin typeface="楷体" panose="02010609060101010101" pitchFamily="49" charset="-122"/>
                <a:ea typeface="楷体" panose="02010609060101010101" pitchFamily="49" charset="-122"/>
              </a:rPr>
              <a:t>：是的，就是这样。</a:t>
            </a:r>
          </a:p>
        </p:txBody>
      </p:sp>
      <p:sp>
        <p:nvSpPr>
          <p:cNvPr id="12" name="矩形 11"/>
          <p:cNvSpPr/>
          <p:nvPr/>
        </p:nvSpPr>
        <p:spPr>
          <a:xfrm>
            <a:off x="1217456" y="5174214"/>
            <a:ext cx="4439036" cy="535531"/>
          </a:xfrm>
          <a:prstGeom prst="rect">
            <a:avLst/>
          </a:prstGeom>
        </p:spPr>
        <p:txBody>
          <a:bodyPr wrap="none">
            <a:spAutoFit/>
          </a:bodyPr>
          <a:lstStyle/>
          <a:p>
            <a:pPr algn="just">
              <a:lnSpc>
                <a:spcPct val="120000"/>
              </a:lnSpc>
            </a:pPr>
            <a:r>
              <a:rPr lang="zh-CN" altLang="en-US" sz="2400" b="1">
                <a:solidFill>
                  <a:schemeClr val="accent2">
                    <a:lumMod val="75000"/>
                  </a:schemeClr>
                </a:solidFill>
                <a:latin typeface="楷体" panose="02010609060101010101" pitchFamily="49" charset="-122"/>
                <a:ea typeface="楷体" panose="02010609060101010101" pitchFamily="49" charset="-122"/>
              </a:rPr>
              <a:t>请教者</a:t>
            </a:r>
            <a:r>
              <a:rPr lang="zh-CN" altLang="en-US" sz="2400" b="1">
                <a:latin typeface="楷体" panose="02010609060101010101" pitchFamily="49" charset="-122"/>
                <a:ea typeface="楷体" panose="02010609060101010101" pitchFamily="49" charset="-122"/>
              </a:rPr>
              <a:t>：好的，多谢你的帮助</a:t>
            </a:r>
            <a:r>
              <a:rPr lang="zh-CN" altLang="en-US" b="1">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47516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C17EA70-F72E-40EF-88CB-ED0F1A3F4EBC}"/>
              </a:ext>
            </a:extLst>
          </p:cNvPr>
          <p:cNvGrpSpPr/>
          <p:nvPr/>
        </p:nvGrpSpPr>
        <p:grpSpPr>
          <a:xfrm>
            <a:off x="418348" y="594000"/>
            <a:ext cx="11345271" cy="5315908"/>
            <a:chOff x="593076" y="228092"/>
            <a:chExt cx="11345271" cy="5315908"/>
          </a:xfrm>
        </p:grpSpPr>
        <p:sp>
          <p:nvSpPr>
            <p:cNvPr id="6" name="圆角矩形 5"/>
            <p:cNvSpPr/>
            <p:nvPr/>
          </p:nvSpPr>
          <p:spPr>
            <a:xfrm>
              <a:off x="593076" y="279000"/>
              <a:ext cx="11345271" cy="5265000"/>
            </a:xfrm>
            <a:prstGeom prst="roundRect">
              <a:avLst>
                <a:gd name="adj" fmla="val 6360"/>
              </a:avLst>
            </a:prstGeom>
            <a:solidFill>
              <a:schemeClr val="bg1"/>
            </a:solidFill>
            <a:ln>
              <a:solidFill>
                <a:srgbClr val="0070C0"/>
              </a:solidFill>
            </a:ln>
          </p:spPr>
          <p:txBody>
            <a:bodyPr wrap="square" rtlCol="0" anchor="ctr">
              <a:spAutoFit/>
            </a:bodyPr>
            <a:lstStyle>
              <a:defPPr>
                <a:defRPr lang="zh-CN"/>
              </a:defPPr>
              <a:lvl1pPr marL="0" algn="l" defTabSz="455930" rtl="0" eaLnBrk="1" latinLnBrk="0" hangingPunct="1">
                <a:defRPr sz="900" kern="1200">
                  <a:solidFill>
                    <a:schemeClr val="tx1"/>
                  </a:solidFill>
                  <a:latin typeface="+mn-lt"/>
                  <a:ea typeface="+mn-ea"/>
                  <a:cs typeface="+mn-cs"/>
                </a:defRPr>
              </a:lvl1pPr>
              <a:lvl2pPr marL="227965" algn="l" defTabSz="455930" rtl="0" eaLnBrk="1" latinLnBrk="0" hangingPunct="1">
                <a:defRPr sz="900" kern="1200">
                  <a:solidFill>
                    <a:schemeClr val="tx1"/>
                  </a:solidFill>
                  <a:latin typeface="+mn-lt"/>
                  <a:ea typeface="+mn-ea"/>
                  <a:cs typeface="+mn-cs"/>
                </a:defRPr>
              </a:lvl2pPr>
              <a:lvl3pPr marL="455930" algn="l" defTabSz="455930" rtl="0" eaLnBrk="1" latinLnBrk="0" hangingPunct="1">
                <a:defRPr sz="900" kern="1200">
                  <a:solidFill>
                    <a:schemeClr val="tx1"/>
                  </a:solidFill>
                  <a:latin typeface="+mn-lt"/>
                  <a:ea typeface="+mn-ea"/>
                  <a:cs typeface="+mn-cs"/>
                </a:defRPr>
              </a:lvl3pPr>
              <a:lvl4pPr marL="683895" algn="l" defTabSz="455930" rtl="0" eaLnBrk="1" latinLnBrk="0" hangingPunct="1">
                <a:defRPr sz="900" kern="1200">
                  <a:solidFill>
                    <a:schemeClr val="tx1"/>
                  </a:solidFill>
                  <a:latin typeface="+mn-lt"/>
                  <a:ea typeface="+mn-ea"/>
                  <a:cs typeface="+mn-cs"/>
                </a:defRPr>
              </a:lvl4pPr>
              <a:lvl5pPr marL="911860" algn="l" defTabSz="455930" rtl="0" eaLnBrk="1" latinLnBrk="0" hangingPunct="1">
                <a:defRPr sz="900" kern="1200">
                  <a:solidFill>
                    <a:schemeClr val="tx1"/>
                  </a:solidFill>
                  <a:latin typeface="+mn-lt"/>
                  <a:ea typeface="+mn-ea"/>
                  <a:cs typeface="+mn-cs"/>
                </a:defRPr>
              </a:lvl5pPr>
              <a:lvl6pPr marL="1139825" algn="l" defTabSz="455930" rtl="0" eaLnBrk="1" latinLnBrk="0" hangingPunct="1">
                <a:defRPr sz="900" kern="1200">
                  <a:solidFill>
                    <a:schemeClr val="tx1"/>
                  </a:solidFill>
                  <a:latin typeface="+mn-lt"/>
                  <a:ea typeface="+mn-ea"/>
                  <a:cs typeface="+mn-cs"/>
                </a:defRPr>
              </a:lvl6pPr>
              <a:lvl7pPr marL="1367790" algn="l" defTabSz="455930" rtl="0" eaLnBrk="1" latinLnBrk="0" hangingPunct="1">
                <a:defRPr sz="900" kern="1200">
                  <a:solidFill>
                    <a:schemeClr val="tx1"/>
                  </a:solidFill>
                  <a:latin typeface="+mn-lt"/>
                  <a:ea typeface="+mn-ea"/>
                  <a:cs typeface="+mn-cs"/>
                </a:defRPr>
              </a:lvl7pPr>
              <a:lvl8pPr marL="1595755" algn="l" defTabSz="455930" rtl="0" eaLnBrk="1" latinLnBrk="0" hangingPunct="1">
                <a:defRPr sz="900" kern="1200">
                  <a:solidFill>
                    <a:schemeClr val="tx1"/>
                  </a:solidFill>
                  <a:latin typeface="+mn-lt"/>
                  <a:ea typeface="+mn-ea"/>
                  <a:cs typeface="+mn-cs"/>
                </a:defRPr>
              </a:lvl8pPr>
              <a:lvl9pPr marL="1823720" algn="l" defTabSz="455930" rtl="0" eaLnBrk="1" latinLnBrk="0" hangingPunct="1">
                <a:defRPr sz="900" kern="1200">
                  <a:solidFill>
                    <a:schemeClr val="tx1"/>
                  </a:solidFill>
                  <a:latin typeface="+mn-lt"/>
                  <a:ea typeface="+mn-ea"/>
                  <a:cs typeface="+mn-cs"/>
                </a:defRPr>
              </a:lvl9pPr>
            </a:lstStyle>
            <a:p>
              <a:pPr algn="l">
                <a:lnSpc>
                  <a:spcPct val="120000"/>
                </a:lnSpc>
              </a:pPr>
              <a:endParaRPr lang="zh-CN" altLang="en-US" sz="2799" b="1" dirty="0">
                <a:solidFill>
                  <a:srgbClr val="0070C0"/>
                </a:solidFill>
                <a:latin typeface="楷体" panose="02010609060101010101" pitchFamily="49" charset="-122"/>
                <a:ea typeface="楷体" panose="02010609060101010101" pitchFamily="49" charset="-122"/>
              </a:endParaRPr>
            </a:p>
          </p:txBody>
        </p:sp>
        <p:sp>
          <p:nvSpPr>
            <p:cNvPr id="2" name="圆角矩形 1"/>
            <p:cNvSpPr/>
            <p:nvPr/>
          </p:nvSpPr>
          <p:spPr>
            <a:xfrm>
              <a:off x="4248619" y="279000"/>
              <a:ext cx="4134728" cy="630000"/>
            </a:xfrm>
            <a:prstGeom prst="roundRect">
              <a:avLst/>
            </a:prstGeom>
            <a:solidFill>
              <a:schemeClr val="accent4">
                <a:lumMod val="40000"/>
                <a:lumOff val="60000"/>
              </a:schemeClr>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1" name="矩形 10"/>
            <p:cNvSpPr/>
            <p:nvPr/>
          </p:nvSpPr>
          <p:spPr>
            <a:xfrm>
              <a:off x="4333347" y="228092"/>
              <a:ext cx="4320000" cy="604781"/>
            </a:xfrm>
            <a:prstGeom prst="rect">
              <a:avLst/>
            </a:prstGeom>
          </p:spPr>
          <p:txBody>
            <a:bodyPr wrap="square">
              <a:spAutoFit/>
            </a:bodyPr>
            <a:lstStyle/>
            <a:p>
              <a:pPr algn="just" fontAlgn="auto">
                <a:lnSpc>
                  <a:spcPct val="120000"/>
                </a:lnSpc>
              </a:pPr>
              <a:r>
                <a:rPr lang="zh-CN" altLang="en-US" sz="3200" b="1" dirty="0">
                  <a:latin typeface="+mn-ea"/>
                  <a:cs typeface="楷体" panose="02010609060101010101" pitchFamily="49" charset="-122"/>
                </a:rPr>
                <a:t>及时追问的注意事项</a:t>
              </a:r>
              <a:endParaRPr lang="en-US" altLang="zh-CN" sz="3200" b="1" dirty="0">
                <a:latin typeface="+mn-ea"/>
                <a:cs typeface="楷体" panose="02010609060101010101" pitchFamily="49" charset="-122"/>
              </a:endParaRPr>
            </a:p>
          </p:txBody>
        </p:sp>
        <p:sp>
          <p:nvSpPr>
            <p:cNvPr id="12" name="矩形 11">
              <a:extLst>
                <a:ext uri="{FF2B5EF4-FFF2-40B4-BE49-F238E27FC236}">
                  <a16:creationId xmlns="" xmlns:a16="http://schemas.microsoft.com/office/drawing/2014/main" id="{3F0D3916-FD88-499E-9D28-2F1B58EEFB9A}"/>
                </a:ext>
              </a:extLst>
            </p:cNvPr>
            <p:cNvSpPr/>
            <p:nvPr/>
          </p:nvSpPr>
          <p:spPr>
            <a:xfrm>
              <a:off x="1185983" y="1134000"/>
              <a:ext cx="10614728" cy="4228850"/>
            </a:xfrm>
            <a:prstGeom prst="rect">
              <a:avLst/>
            </a:prstGeom>
          </p:spPr>
          <p:txBody>
            <a:bodyPr wrap="square">
              <a:spAutoFit/>
            </a:bodyPr>
            <a:lstStyle/>
            <a:p>
              <a:pPr marL="514350" lvl="0" indent="-514350" eaLnBrk="0" fontAlgn="ctr" hangingPunct="0">
                <a:lnSpc>
                  <a:spcPct val="120000"/>
                </a:lnSpc>
                <a:spcBef>
                  <a:spcPct val="0"/>
                </a:spcBef>
                <a:spcAft>
                  <a:spcPct val="0"/>
                </a:spcAft>
                <a:buFont typeface="+mj-ea"/>
                <a:buAutoNum type="circleNumDbPlain"/>
              </a:pPr>
              <a:r>
                <a:rPr lang="zh-CN" altLang="en-US" sz="2800" b="1" dirty="0" smtClean="0">
                  <a:solidFill>
                    <a:srgbClr val="0070C0"/>
                  </a:solidFill>
                  <a:latin typeface="楷体" panose="02010609060101010101" pitchFamily="49" charset="-122"/>
                  <a:ea typeface="楷体" panose="02010609060101010101" pitchFamily="49" charset="-122"/>
                </a:rPr>
                <a:t>把握</a:t>
              </a:r>
              <a:r>
                <a:rPr lang="zh-CN" altLang="en-US" sz="2800" b="1" dirty="0">
                  <a:solidFill>
                    <a:srgbClr val="0070C0"/>
                  </a:solidFill>
                  <a:latin typeface="楷体" panose="02010609060101010101" pitchFamily="49" charset="-122"/>
                  <a:ea typeface="楷体" panose="02010609060101010101" pitchFamily="49" charset="-122"/>
                </a:rPr>
                <a:t>追问的时机，一般可以在对方回答完一个问题、给出一个建议之后提出追问，尽量不打断别人说话；如果在别人说话过程中就追问，一定要在别人说完一句话有较大停顿时提出，并注意使用“不好意思，打断一下”等用语。</a:t>
              </a:r>
            </a:p>
            <a:p>
              <a:pPr marL="514350" lvl="0" indent="-514350" eaLnBrk="0" fontAlgn="ctr" hangingPunct="0">
                <a:lnSpc>
                  <a:spcPct val="120000"/>
                </a:lnSpc>
                <a:spcBef>
                  <a:spcPct val="0"/>
                </a:spcBef>
                <a:spcAft>
                  <a:spcPct val="0"/>
                </a:spcAft>
                <a:buFont typeface="+mj-ea"/>
                <a:buAutoNum type="circleNumDbPlain"/>
              </a:pPr>
              <a:r>
                <a:rPr lang="zh-CN" altLang="en-US" sz="2800" b="1" dirty="0" smtClean="0">
                  <a:solidFill>
                    <a:srgbClr val="0070C0"/>
                  </a:solidFill>
                  <a:latin typeface="楷体" panose="02010609060101010101" pitchFamily="49" charset="-122"/>
                  <a:ea typeface="楷体" panose="02010609060101010101" pitchFamily="49" charset="-122"/>
                </a:rPr>
                <a:t>当</a:t>
              </a:r>
              <a:r>
                <a:rPr lang="zh-CN" altLang="en-US" sz="2800" b="1" dirty="0">
                  <a:solidFill>
                    <a:srgbClr val="0070C0"/>
                  </a:solidFill>
                  <a:latin typeface="楷体" panose="02010609060101010101" pitchFamily="49" charset="-122"/>
                  <a:ea typeface="楷体" panose="02010609060101010101" pitchFamily="49" charset="-122"/>
                </a:rPr>
                <a:t>对方给了建议，但自己不明白如何具体实施时，可以用“你</a:t>
              </a:r>
              <a:r>
                <a:rPr lang="en-US" altLang="zh-CN" sz="2800" b="1" dirty="0">
                  <a:solidFill>
                    <a:srgbClr val="0070C0"/>
                  </a:solidFill>
                  <a:latin typeface="楷体" panose="02010609060101010101" pitchFamily="49" charset="-122"/>
                  <a:ea typeface="楷体" panose="02010609060101010101" pitchFamily="49" charset="-122"/>
                </a:rPr>
                <a:t>/</a:t>
              </a:r>
              <a:r>
                <a:rPr lang="zh-CN" altLang="en-US" sz="2800" b="1" dirty="0">
                  <a:solidFill>
                    <a:srgbClr val="0070C0"/>
                  </a:solidFill>
                  <a:latin typeface="楷体" panose="02010609060101010101" pitchFamily="49" charset="-122"/>
                  <a:ea typeface="楷体" panose="02010609060101010101" pitchFamily="49" charset="-122"/>
                </a:rPr>
                <a:t>您刚刚说的方法，能再说得具体一点儿吗”之类的用语追问。</a:t>
              </a:r>
            </a:p>
            <a:p>
              <a:pPr marL="514350" lvl="0" indent="-514350" eaLnBrk="0" fontAlgn="ctr" hangingPunct="0">
                <a:lnSpc>
                  <a:spcPct val="120000"/>
                </a:lnSpc>
                <a:spcBef>
                  <a:spcPct val="0"/>
                </a:spcBef>
                <a:spcAft>
                  <a:spcPct val="0"/>
                </a:spcAft>
                <a:buFont typeface="+mj-ea"/>
                <a:buAutoNum type="circleNumDbPlain"/>
              </a:pPr>
              <a:r>
                <a:rPr lang="zh-CN" altLang="en-US" sz="2800" b="1" dirty="0" smtClean="0">
                  <a:solidFill>
                    <a:srgbClr val="0070C0"/>
                  </a:solidFill>
                  <a:latin typeface="楷体" panose="02010609060101010101" pitchFamily="49" charset="-122"/>
                  <a:ea typeface="楷体" panose="02010609060101010101" pitchFamily="49" charset="-122"/>
                </a:rPr>
                <a:t>当</a:t>
              </a:r>
              <a:r>
                <a:rPr lang="zh-CN" altLang="en-US" sz="2800" b="1" dirty="0">
                  <a:solidFill>
                    <a:srgbClr val="0070C0"/>
                  </a:solidFill>
                  <a:latin typeface="楷体" panose="02010609060101010101" pitchFamily="49" charset="-122"/>
                  <a:ea typeface="楷体" panose="02010609060101010101" pitchFamily="49" charset="-122"/>
                </a:rPr>
                <a:t>大致明白对方的建议想确认时，可以重复对方的话，再加上“你</a:t>
              </a:r>
              <a:r>
                <a:rPr lang="en-US" altLang="zh-CN" sz="2800" b="1" dirty="0">
                  <a:solidFill>
                    <a:srgbClr val="0070C0"/>
                  </a:solidFill>
                  <a:latin typeface="楷体" panose="02010609060101010101" pitchFamily="49" charset="-122"/>
                  <a:ea typeface="楷体" panose="02010609060101010101" pitchFamily="49" charset="-122"/>
                </a:rPr>
                <a:t>/</a:t>
              </a:r>
              <a:r>
                <a:rPr lang="zh-CN" altLang="en-US" sz="2800" b="1" dirty="0">
                  <a:solidFill>
                    <a:srgbClr val="0070C0"/>
                  </a:solidFill>
                  <a:latin typeface="楷体" panose="02010609060101010101" pitchFamily="49" charset="-122"/>
                  <a:ea typeface="楷体" panose="02010609060101010101" pitchFamily="49" charset="-122"/>
                </a:rPr>
                <a:t>您刚刚说的是这个意思吗”来追问。</a:t>
              </a:r>
            </a:p>
          </p:txBody>
        </p:sp>
      </p:grpSp>
      <p:grpSp>
        <p:nvGrpSpPr>
          <p:cNvPr id="7" name="组合 6"/>
          <p:cNvGrpSpPr/>
          <p:nvPr/>
        </p:nvGrpSpPr>
        <p:grpSpPr>
          <a:xfrm>
            <a:off x="243619" y="5996136"/>
            <a:ext cx="3240000" cy="687384"/>
            <a:chOff x="243619" y="5996136"/>
            <a:chExt cx="3240000" cy="687384"/>
          </a:xfrm>
        </p:grpSpPr>
        <p:sp>
          <p:nvSpPr>
            <p:cNvPr id="8"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8-33</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16319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F50E11F-F89C-4D84-9ED0-7567D8C0D7F1}"/>
              </a:ext>
            </a:extLst>
          </p:cNvPr>
          <p:cNvGrpSpPr/>
          <p:nvPr/>
        </p:nvGrpSpPr>
        <p:grpSpPr>
          <a:xfrm>
            <a:off x="3506119" y="1224000"/>
            <a:ext cx="5175000" cy="1312829"/>
            <a:chOff x="3663619" y="1171171"/>
            <a:chExt cx="5175000" cy="1312829"/>
          </a:xfrm>
        </p:grpSpPr>
        <p:cxnSp>
          <p:nvCxnSpPr>
            <p:cNvPr id="12" name="直接连接符 11">
              <a:extLst>
                <a:ext uri="{FF2B5EF4-FFF2-40B4-BE49-F238E27FC236}">
                  <a16:creationId xmlns="" xmlns:a16="http://schemas.microsoft.com/office/drawing/2014/main" id="{FBABA14A-E47A-4DA2-BE92-ADC07CD30058}"/>
                </a:ext>
              </a:extLst>
            </p:cNvPr>
            <p:cNvCxnSpPr/>
            <p:nvPr/>
          </p:nvCxnSpPr>
          <p:spPr>
            <a:xfrm>
              <a:off x="3663619" y="2484000"/>
              <a:ext cx="517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29624F6B-59EB-4821-BD24-BC590D08B85F}"/>
                </a:ext>
              </a:extLst>
            </p:cNvPr>
            <p:cNvSpPr txBox="1"/>
            <p:nvPr/>
          </p:nvSpPr>
          <p:spPr>
            <a:xfrm>
              <a:off x="5693915" y="1171171"/>
              <a:ext cx="1114408" cy="1200329"/>
            </a:xfrm>
            <a:prstGeom prst="rect">
              <a:avLst/>
            </a:prstGeom>
            <a:noFill/>
          </p:spPr>
          <p:txBody>
            <a:bodyPr wrap="none" rtlCol="0">
              <a:spAutoFit/>
            </a:bodyPr>
            <a:lstStyle/>
            <a:p>
              <a:r>
                <a:rPr lang="en-US" altLang="zh-CN" sz="7200" b="1" dirty="0" smtClean="0">
                  <a:solidFill>
                    <a:srgbClr val="FF0000"/>
                  </a:solidFill>
                  <a:latin typeface="黑体" panose="02010609060101010101" pitchFamily="49" charset="-122"/>
                  <a:ea typeface="黑体" panose="02010609060101010101" pitchFamily="49" charset="-122"/>
                </a:rPr>
                <a:t>04</a:t>
              </a:r>
              <a:endParaRPr lang="zh-CN" altLang="en-US" sz="7200" b="1" dirty="0">
                <a:solidFill>
                  <a:srgbClr val="FF0000"/>
                </a:solidFill>
                <a:latin typeface="黑体" panose="02010609060101010101" pitchFamily="49" charset="-122"/>
                <a:ea typeface="黑体" panose="02010609060101010101" pitchFamily="49" charset="-122"/>
              </a:endParaRPr>
            </a:p>
          </p:txBody>
        </p:sp>
      </p:grpSp>
      <p:sp>
        <p:nvSpPr>
          <p:cNvPr id="17" name="矩形 16">
            <a:extLst>
              <a:ext uri="{FF2B5EF4-FFF2-40B4-BE49-F238E27FC236}">
                <a16:creationId xmlns="" xmlns:a16="http://schemas.microsoft.com/office/drawing/2014/main" id="{425A7612-26A8-47A2-870D-9B8028D83501}"/>
              </a:ext>
            </a:extLst>
          </p:cNvPr>
          <p:cNvSpPr/>
          <p:nvPr/>
        </p:nvSpPr>
        <p:spPr>
          <a:xfrm>
            <a:off x="2178619" y="2834064"/>
            <a:ext cx="7785000" cy="2368021"/>
          </a:xfrm>
          <a:prstGeom prst="rect">
            <a:avLst/>
          </a:prstGeom>
        </p:spPr>
        <p:txBody>
          <a:bodyPr wrap="square">
            <a:spAutoFit/>
          </a:bodyPr>
          <a:lstStyle/>
          <a:p>
            <a:pPr algn="ctr">
              <a:lnSpc>
                <a:spcPct val="120000"/>
              </a:lnSpc>
            </a:pPr>
            <a:r>
              <a:rPr lang="zh-CN" altLang="en-US" sz="6600" dirty="0">
                <a:solidFill>
                  <a:srgbClr val="FF0000"/>
                </a:solidFill>
                <a:latin typeface="黑体" pitchFamily="49" charset="-122"/>
                <a:ea typeface="黑体" pitchFamily="49" charset="-122"/>
              </a:rPr>
              <a:t>结合生活</a:t>
            </a:r>
            <a:r>
              <a:rPr lang="zh-CN" altLang="en-US" sz="6600">
                <a:solidFill>
                  <a:srgbClr val="FF0000"/>
                </a:solidFill>
                <a:latin typeface="黑体" pitchFamily="49" charset="-122"/>
                <a:ea typeface="黑体" pitchFamily="49" charset="-122"/>
              </a:rPr>
              <a:t>实例</a:t>
            </a:r>
            <a:r>
              <a:rPr lang="zh-CN" altLang="en-US" sz="6600" smtClean="0">
                <a:solidFill>
                  <a:srgbClr val="FF0000"/>
                </a:solidFill>
                <a:latin typeface="黑体" pitchFamily="49" charset="-122"/>
                <a:ea typeface="黑体" pitchFamily="49" charset="-122"/>
              </a:rPr>
              <a:t>，</a:t>
            </a:r>
            <a:endParaRPr lang="en-US" altLang="zh-CN" sz="6600" smtClean="0">
              <a:solidFill>
                <a:srgbClr val="FF0000"/>
              </a:solidFill>
              <a:latin typeface="黑体" pitchFamily="49" charset="-122"/>
              <a:ea typeface="黑体" pitchFamily="49" charset="-122"/>
            </a:endParaRPr>
          </a:p>
          <a:p>
            <a:pPr algn="ctr">
              <a:lnSpc>
                <a:spcPct val="120000"/>
              </a:lnSpc>
            </a:pPr>
            <a:r>
              <a:rPr lang="zh-CN" altLang="en-US" sz="6600" smtClean="0">
                <a:solidFill>
                  <a:srgbClr val="FF0000"/>
                </a:solidFill>
                <a:latin typeface="黑体" pitchFamily="49" charset="-122"/>
                <a:ea typeface="黑体" pitchFamily="49" charset="-122"/>
              </a:rPr>
              <a:t>练习</a:t>
            </a:r>
            <a:r>
              <a:rPr lang="zh-CN" altLang="en-US" sz="6600" dirty="0">
                <a:solidFill>
                  <a:srgbClr val="FF0000"/>
                </a:solidFill>
                <a:latin typeface="黑体" pitchFamily="49" charset="-122"/>
                <a:ea typeface="黑体" pitchFamily="49" charset="-122"/>
              </a:rPr>
              <a:t>向别人请教</a:t>
            </a:r>
            <a:endParaRPr lang="en-US" altLang="zh-CN" sz="6600" dirty="0">
              <a:solidFill>
                <a:srgbClr val="FF0000"/>
              </a:solidFill>
              <a:latin typeface="黑体" pitchFamily="49" charset="-122"/>
              <a:ea typeface="黑体" pitchFamily="49" charset="-122"/>
            </a:endParaRPr>
          </a:p>
        </p:txBody>
      </p:sp>
      <p:grpSp>
        <p:nvGrpSpPr>
          <p:cNvPr id="6" name="组合 5"/>
          <p:cNvGrpSpPr/>
          <p:nvPr/>
        </p:nvGrpSpPr>
        <p:grpSpPr>
          <a:xfrm>
            <a:off x="243619" y="5996136"/>
            <a:ext cx="3240000" cy="687384"/>
            <a:chOff x="243619" y="5996136"/>
            <a:chExt cx="3240000" cy="687384"/>
          </a:xfrm>
        </p:grpSpPr>
        <p:sp>
          <p:nvSpPr>
            <p:cNvPr id="7"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8-34</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015167309"/>
      </p:ext>
    </p:extLst>
  </p:cSld>
  <p:clrMapOvr>
    <a:masterClrMapping/>
  </p:clrMapOvr>
  <mc:AlternateContent xmlns:mc="http://schemas.openxmlformats.org/markup-compatibility/2006" xmlns:p14="http://schemas.microsoft.com/office/powerpoint/2010/main">
    <mc:Choice Requires="p14">
      <p:transition spd="slow" p14:dur="2000" advTm="2641"/>
    </mc:Choice>
    <mc:Fallback xmlns="">
      <p:transition spd="slow" advTm="264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178619" y="954000"/>
            <a:ext cx="8025845" cy="4600084"/>
            <a:chOff x="2178619" y="954000"/>
            <a:chExt cx="8025845" cy="4600084"/>
          </a:xfrm>
        </p:grpSpPr>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2178619" y="954000"/>
              <a:ext cx="8025845" cy="4600084"/>
            </a:xfrm>
            <a:prstGeom prst="rect">
              <a:avLst/>
            </a:prstGeom>
          </p:spPr>
        </p:pic>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3351924" y="3096644"/>
              <a:ext cx="433888" cy="409066"/>
            </a:xfrm>
            <a:prstGeom prst="rect">
              <a:avLst/>
            </a:prstGeom>
          </p:spPr>
        </p:pic>
        <p:pic>
          <p:nvPicPr>
            <p:cNvPr id="8" name="图片 7"/>
            <p:cNvPicPr>
              <a:picLocks noChangeAspect="1"/>
            </p:cNvPicPr>
            <p:nvPr/>
          </p:nvPicPr>
          <p:blipFill>
            <a:blip r:embed="rId3">
              <a:clrChange>
                <a:clrFrom>
                  <a:srgbClr val="FFFFFF"/>
                </a:clrFrom>
                <a:clrTo>
                  <a:srgbClr val="FFFFFF">
                    <a:alpha val="0"/>
                  </a:srgbClr>
                </a:clrTo>
              </a:clrChange>
            </a:blip>
            <a:stretch>
              <a:fillRect/>
            </a:stretch>
          </p:blipFill>
          <p:spPr>
            <a:xfrm>
              <a:off x="3351924" y="1822449"/>
              <a:ext cx="433888" cy="409066"/>
            </a:xfrm>
            <a:prstGeom prst="rect">
              <a:avLst/>
            </a:prstGeom>
          </p:spPr>
        </p:pic>
        <p:sp>
          <p:nvSpPr>
            <p:cNvPr id="5" name="矩形 4">
              <a:extLst>
                <a:ext uri="{FF2B5EF4-FFF2-40B4-BE49-F238E27FC236}">
                  <a16:creationId xmlns="" xmlns:a16="http://schemas.microsoft.com/office/drawing/2014/main" id="{BB6E51C1-D5B0-4A8E-96E9-CF972541652E}"/>
                </a:ext>
              </a:extLst>
            </p:cNvPr>
            <p:cNvSpPr/>
            <p:nvPr/>
          </p:nvSpPr>
          <p:spPr>
            <a:xfrm>
              <a:off x="3797647" y="1620782"/>
              <a:ext cx="5697765" cy="1348061"/>
            </a:xfrm>
            <a:prstGeom prst="rect">
              <a:avLst/>
            </a:prstGeom>
          </p:spPr>
          <p:txBody>
            <a:bodyPr wrap="square">
              <a:spAutoFit/>
            </a:bodyPr>
            <a:lstStyle/>
            <a:p>
              <a:pPr algn="just">
                <a:lnSpc>
                  <a:spcPct val="120000"/>
                </a:lnSpc>
              </a:pPr>
              <a:r>
                <a:rPr lang="zh-CN" altLang="en-US" sz="3600" b="1" dirty="0" smtClean="0">
                  <a:latin typeface="楷体" panose="02010609060101010101" pitchFamily="49" charset="-122"/>
                  <a:ea typeface="楷体" panose="02010609060101010101" pitchFamily="49" charset="-122"/>
                </a:rPr>
                <a:t>有礼貌地向别人请教。</a:t>
              </a:r>
              <a:endParaRPr lang="en-US" altLang="zh-CN" sz="3600" b="1" dirty="0" smtClean="0">
                <a:latin typeface="楷体" panose="02010609060101010101" pitchFamily="49" charset="-122"/>
                <a:ea typeface="楷体" panose="02010609060101010101" pitchFamily="49" charset="-122"/>
              </a:endParaRPr>
            </a:p>
            <a:p>
              <a:pPr algn="just">
                <a:lnSpc>
                  <a:spcPct val="120000"/>
                </a:lnSpc>
              </a:pPr>
              <a:r>
                <a:rPr lang="zh-CN" altLang="en-US" sz="3200" b="1" dirty="0">
                  <a:solidFill>
                    <a:srgbClr val="FF0000"/>
                  </a:solidFill>
                  <a:latin typeface="楷体" panose="02010609060101010101" pitchFamily="49" charset="-122"/>
                  <a:ea typeface="楷体" panose="02010609060101010101" pitchFamily="49" charset="-122"/>
                </a:rPr>
                <a:t>注意使用礼貌用语和交际礼仪。</a:t>
              </a:r>
            </a:p>
          </p:txBody>
        </p:sp>
        <p:sp>
          <p:nvSpPr>
            <p:cNvPr id="12" name="矩形 11">
              <a:extLst>
                <a:ext uri="{FF2B5EF4-FFF2-40B4-BE49-F238E27FC236}">
                  <a16:creationId xmlns="" xmlns:a16="http://schemas.microsoft.com/office/drawing/2014/main" id="{BB6E51C1-D5B0-4A8E-96E9-CF972541652E}"/>
                </a:ext>
              </a:extLst>
            </p:cNvPr>
            <p:cNvSpPr/>
            <p:nvPr/>
          </p:nvSpPr>
          <p:spPr>
            <a:xfrm>
              <a:off x="3797647" y="2894977"/>
              <a:ext cx="5697765" cy="1938992"/>
            </a:xfrm>
            <a:prstGeom prst="rect">
              <a:avLst/>
            </a:prstGeom>
          </p:spPr>
          <p:txBody>
            <a:bodyPr wrap="square">
              <a:spAutoFit/>
            </a:bodyPr>
            <a:lstStyle/>
            <a:p>
              <a:pPr algn="just">
                <a:lnSpc>
                  <a:spcPct val="120000"/>
                </a:lnSpc>
              </a:pPr>
              <a:r>
                <a:rPr lang="zh-CN" altLang="en-US" sz="3600" b="1" dirty="0" smtClean="0">
                  <a:latin typeface="楷体" panose="02010609060101010101" pitchFamily="49" charset="-122"/>
                  <a:ea typeface="楷体" panose="02010609060101010101" pitchFamily="49" charset="-122"/>
                </a:rPr>
                <a:t>不清楚的地方及时追问。</a:t>
              </a:r>
              <a:endParaRPr lang="en-US" altLang="zh-CN" sz="3600" b="1" dirty="0" smtClean="0">
                <a:latin typeface="楷体" panose="02010609060101010101" pitchFamily="49" charset="-122"/>
                <a:ea typeface="楷体" panose="02010609060101010101" pitchFamily="49" charset="-122"/>
              </a:endParaRPr>
            </a:p>
            <a:p>
              <a:pPr algn="just">
                <a:lnSpc>
                  <a:spcPct val="120000"/>
                </a:lnSpc>
              </a:pPr>
              <a:r>
                <a:rPr lang="zh-CN" altLang="en-US" sz="3200" b="1" dirty="0" smtClean="0">
                  <a:solidFill>
                    <a:srgbClr val="FF0000"/>
                  </a:solidFill>
                  <a:latin typeface="楷体" panose="02010609060101010101" pitchFamily="49" charset="-122"/>
                  <a:ea typeface="楷体" panose="02010609060101010101" pitchFamily="49" charset="-122"/>
                </a:rPr>
                <a:t>耐心倾听，注意追问的方式和时机。</a:t>
              </a:r>
              <a:endParaRPr lang="zh-CN" altLang="en-US" sz="3200" b="1" dirty="0">
                <a:solidFill>
                  <a:srgbClr val="FF0000"/>
                </a:solidFill>
                <a:latin typeface="楷体" panose="02010609060101010101" pitchFamily="49" charset="-122"/>
                <a:ea typeface="楷体" panose="02010609060101010101" pitchFamily="49" charset="-122"/>
              </a:endParaRPr>
            </a:p>
          </p:txBody>
        </p:sp>
      </p:grpSp>
      <p:grpSp>
        <p:nvGrpSpPr>
          <p:cNvPr id="10" name="组合 9"/>
          <p:cNvGrpSpPr/>
          <p:nvPr/>
        </p:nvGrpSpPr>
        <p:grpSpPr>
          <a:xfrm>
            <a:off x="243619" y="5996136"/>
            <a:ext cx="3240000" cy="687384"/>
            <a:chOff x="243619" y="5996136"/>
            <a:chExt cx="3240000" cy="687384"/>
          </a:xfrm>
        </p:grpSpPr>
        <p:sp>
          <p:nvSpPr>
            <p:cNvPr id="11"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8-35</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045788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37036" y="1314000"/>
            <a:ext cx="9630000" cy="749640"/>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4" name="矩形 3">
            <a:extLst>
              <a:ext uri="{FF2B5EF4-FFF2-40B4-BE49-F238E27FC236}">
                <a16:creationId xmlns="" xmlns:a16="http://schemas.microsoft.com/office/drawing/2014/main" id="{BB6E51C1-D5B0-4A8E-96E9-CF972541652E}"/>
              </a:ext>
            </a:extLst>
          </p:cNvPr>
          <p:cNvSpPr/>
          <p:nvPr/>
        </p:nvSpPr>
        <p:spPr>
          <a:xfrm>
            <a:off x="2039556" y="1449000"/>
            <a:ext cx="9045000" cy="540725"/>
          </a:xfrm>
          <a:prstGeom prst="rect">
            <a:avLst/>
          </a:prstGeom>
        </p:spPr>
        <p:txBody>
          <a:bodyPr wrap="square">
            <a:spAutoFit/>
          </a:bodyPr>
          <a:lstStyle/>
          <a:p>
            <a:pPr algn="just">
              <a:lnSpc>
                <a:spcPct val="120000"/>
              </a:lnSpc>
            </a:pPr>
            <a:r>
              <a:rPr lang="zh-CN" altLang="en-US" sz="2800" b="1" dirty="0">
                <a:latin typeface="楷体" panose="02010609060101010101" pitchFamily="49" charset="-122"/>
                <a:ea typeface="楷体" panose="02010609060101010101" pitchFamily="49" charset="-122"/>
              </a:rPr>
              <a:t>我写作业时，总是写错字。</a:t>
            </a:r>
          </a:p>
        </p:txBody>
      </p:sp>
      <p:sp>
        <p:nvSpPr>
          <p:cNvPr id="5" name="圆角矩形 4"/>
          <p:cNvSpPr/>
          <p:nvPr/>
        </p:nvSpPr>
        <p:spPr>
          <a:xfrm>
            <a:off x="1537037" y="2307621"/>
            <a:ext cx="9564082" cy="1185566"/>
          </a:xfrm>
          <a:prstGeom prst="roundRect">
            <a:avLst/>
          </a:prstGeom>
          <a:solidFill>
            <a:schemeClr val="bg1"/>
          </a:solidFill>
          <a:ln w="28575">
            <a:solidFill>
              <a:srgbClr val="0070C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6" name="矩形 5">
            <a:extLst>
              <a:ext uri="{FF2B5EF4-FFF2-40B4-BE49-F238E27FC236}">
                <a16:creationId xmlns="" xmlns:a16="http://schemas.microsoft.com/office/drawing/2014/main" id="{BB6E51C1-D5B0-4A8E-96E9-CF972541652E}"/>
              </a:ext>
            </a:extLst>
          </p:cNvPr>
          <p:cNvSpPr/>
          <p:nvPr/>
        </p:nvSpPr>
        <p:spPr>
          <a:xfrm>
            <a:off x="1621083" y="2353454"/>
            <a:ext cx="8612536" cy="1126462"/>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我</a:t>
            </a:r>
            <a:r>
              <a:rPr lang="zh-CN" altLang="en-US" sz="2800" b="1" dirty="0">
                <a:latin typeface="楷体" panose="02010609060101010101" pitchFamily="49" charset="-122"/>
                <a:ea typeface="楷体" panose="02010609060101010101" pitchFamily="49" charset="-122"/>
              </a:rPr>
              <a:t>想学围棋，可是围棋好难，一连看了几天的说明书都没看懂规则。</a:t>
            </a:r>
          </a:p>
        </p:txBody>
      </p:sp>
      <p:grpSp>
        <p:nvGrpSpPr>
          <p:cNvPr id="7" name="组合 6">
            <a:extLst>
              <a:ext uri="{FF2B5EF4-FFF2-40B4-BE49-F238E27FC236}">
                <a16:creationId xmlns="" xmlns:a16="http://schemas.microsoft.com/office/drawing/2014/main" id="{FC424CFE-CC33-4519-BA36-6F8095C22FA7}"/>
              </a:ext>
            </a:extLst>
          </p:cNvPr>
          <p:cNvGrpSpPr/>
          <p:nvPr/>
        </p:nvGrpSpPr>
        <p:grpSpPr>
          <a:xfrm>
            <a:off x="10233619" y="2122931"/>
            <a:ext cx="1485000" cy="1510762"/>
            <a:chOff x="10053619" y="2754000"/>
            <a:chExt cx="1800000" cy="1831226"/>
          </a:xfrm>
        </p:grpSpPr>
        <p:sp>
          <p:nvSpPr>
            <p:cNvPr id="8" name="任意多边形: 形状 9">
              <a:extLst>
                <a:ext uri="{FF2B5EF4-FFF2-40B4-BE49-F238E27FC236}">
                  <a16:creationId xmlns="" xmlns:a16="http://schemas.microsoft.com/office/drawing/2014/main" id="{7C2C26FB-F3BC-42D1-924E-971504EEDCFA}"/>
                </a:ext>
              </a:extLst>
            </p:cNvPr>
            <p:cNvSpPr/>
            <p:nvPr/>
          </p:nvSpPr>
          <p:spPr>
            <a:xfrm>
              <a:off x="10626571" y="3409025"/>
              <a:ext cx="577048" cy="603682"/>
            </a:xfrm>
            <a:custGeom>
              <a:avLst/>
              <a:gdLst>
                <a:gd name="connsiteX0" fmla="*/ 79899 w 577048"/>
                <a:gd name="connsiteY0" fmla="*/ 0 h 603682"/>
                <a:gd name="connsiteX1" fmla="*/ 88777 w 577048"/>
                <a:gd name="connsiteY1" fmla="*/ 133165 h 603682"/>
                <a:gd name="connsiteX2" fmla="*/ 97654 w 577048"/>
                <a:gd name="connsiteY2" fmla="*/ 168676 h 603682"/>
                <a:gd name="connsiteX3" fmla="*/ 133165 w 577048"/>
                <a:gd name="connsiteY3" fmla="*/ 204187 h 603682"/>
                <a:gd name="connsiteX4" fmla="*/ 159798 w 577048"/>
                <a:gd name="connsiteY4" fmla="*/ 230820 h 603682"/>
                <a:gd name="connsiteX5" fmla="*/ 186431 w 577048"/>
                <a:gd name="connsiteY5" fmla="*/ 257453 h 603682"/>
                <a:gd name="connsiteX6" fmla="*/ 213064 w 577048"/>
                <a:gd name="connsiteY6" fmla="*/ 266330 h 603682"/>
                <a:gd name="connsiteX7" fmla="*/ 239697 w 577048"/>
                <a:gd name="connsiteY7" fmla="*/ 284086 h 603682"/>
                <a:gd name="connsiteX8" fmla="*/ 292963 w 577048"/>
                <a:gd name="connsiteY8" fmla="*/ 301841 h 603682"/>
                <a:gd name="connsiteX9" fmla="*/ 301841 w 577048"/>
                <a:gd name="connsiteY9" fmla="*/ 328474 h 603682"/>
                <a:gd name="connsiteX10" fmla="*/ 213064 w 577048"/>
                <a:gd name="connsiteY10" fmla="*/ 337352 h 603682"/>
                <a:gd name="connsiteX11" fmla="*/ 133165 w 577048"/>
                <a:gd name="connsiteY11" fmla="*/ 337352 h 603682"/>
                <a:gd name="connsiteX12" fmla="*/ 97654 w 577048"/>
                <a:gd name="connsiteY12" fmla="*/ 381740 h 603682"/>
                <a:gd name="connsiteX13" fmla="*/ 71021 w 577048"/>
                <a:gd name="connsiteY13" fmla="*/ 390618 h 603682"/>
                <a:gd name="connsiteX14" fmla="*/ 0 w 577048"/>
                <a:gd name="connsiteY14" fmla="*/ 443884 h 603682"/>
                <a:gd name="connsiteX15" fmla="*/ 17755 w 577048"/>
                <a:gd name="connsiteY15" fmla="*/ 532660 h 603682"/>
                <a:gd name="connsiteX16" fmla="*/ 35511 w 577048"/>
                <a:gd name="connsiteY16" fmla="*/ 550416 h 603682"/>
                <a:gd name="connsiteX17" fmla="*/ 62144 w 577048"/>
                <a:gd name="connsiteY17" fmla="*/ 603682 h 603682"/>
                <a:gd name="connsiteX18" fmla="*/ 79899 w 577048"/>
                <a:gd name="connsiteY18" fmla="*/ 523783 h 603682"/>
                <a:gd name="connsiteX19" fmla="*/ 97654 w 577048"/>
                <a:gd name="connsiteY19" fmla="*/ 470517 h 603682"/>
                <a:gd name="connsiteX20" fmla="*/ 124287 w 577048"/>
                <a:gd name="connsiteY20" fmla="*/ 426128 h 603682"/>
                <a:gd name="connsiteX21" fmla="*/ 150920 w 577048"/>
                <a:gd name="connsiteY21" fmla="*/ 417251 h 603682"/>
                <a:gd name="connsiteX22" fmla="*/ 177553 w 577048"/>
                <a:gd name="connsiteY22" fmla="*/ 399495 h 603682"/>
                <a:gd name="connsiteX23" fmla="*/ 230819 w 577048"/>
                <a:gd name="connsiteY23" fmla="*/ 381740 h 603682"/>
                <a:gd name="connsiteX24" fmla="*/ 257452 w 577048"/>
                <a:gd name="connsiteY24" fmla="*/ 390618 h 603682"/>
                <a:gd name="connsiteX25" fmla="*/ 239697 w 577048"/>
                <a:gd name="connsiteY25" fmla="*/ 417251 h 603682"/>
                <a:gd name="connsiteX26" fmla="*/ 230819 w 577048"/>
                <a:gd name="connsiteY26" fmla="*/ 443884 h 603682"/>
                <a:gd name="connsiteX27" fmla="*/ 239697 w 577048"/>
                <a:gd name="connsiteY27" fmla="*/ 506027 h 603682"/>
                <a:gd name="connsiteX28" fmla="*/ 257452 w 577048"/>
                <a:gd name="connsiteY28" fmla="*/ 532660 h 603682"/>
                <a:gd name="connsiteX29" fmla="*/ 310718 w 577048"/>
                <a:gd name="connsiteY29" fmla="*/ 514905 h 603682"/>
                <a:gd name="connsiteX30" fmla="*/ 381740 w 577048"/>
                <a:gd name="connsiteY30" fmla="*/ 479394 h 603682"/>
                <a:gd name="connsiteX31" fmla="*/ 470516 w 577048"/>
                <a:gd name="connsiteY31" fmla="*/ 417251 h 603682"/>
                <a:gd name="connsiteX32" fmla="*/ 488272 w 577048"/>
                <a:gd name="connsiteY32" fmla="*/ 363985 h 603682"/>
                <a:gd name="connsiteX33" fmla="*/ 497149 w 577048"/>
                <a:gd name="connsiteY33" fmla="*/ 337352 h 603682"/>
                <a:gd name="connsiteX34" fmla="*/ 461639 w 577048"/>
                <a:gd name="connsiteY34" fmla="*/ 301841 h 603682"/>
                <a:gd name="connsiteX35" fmla="*/ 443883 w 577048"/>
                <a:gd name="connsiteY35" fmla="*/ 319596 h 603682"/>
                <a:gd name="connsiteX36" fmla="*/ 443883 w 577048"/>
                <a:gd name="connsiteY36" fmla="*/ 230820 h 603682"/>
                <a:gd name="connsiteX37" fmla="*/ 488272 w 577048"/>
                <a:gd name="connsiteY37" fmla="*/ 221942 h 603682"/>
                <a:gd name="connsiteX38" fmla="*/ 523782 w 577048"/>
                <a:gd name="connsiteY38" fmla="*/ 213064 h 603682"/>
                <a:gd name="connsiteX39" fmla="*/ 559293 w 577048"/>
                <a:gd name="connsiteY39" fmla="*/ 159798 h 603682"/>
                <a:gd name="connsiteX40" fmla="*/ 577048 w 577048"/>
                <a:gd name="connsiteY40" fmla="*/ 133165 h 60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7048" h="603682">
                  <a:moveTo>
                    <a:pt x="79899" y="0"/>
                  </a:moveTo>
                  <a:cubicBezTo>
                    <a:pt x="82858" y="44388"/>
                    <a:pt x="84120" y="88923"/>
                    <a:pt x="88777" y="133165"/>
                  </a:cubicBezTo>
                  <a:cubicBezTo>
                    <a:pt x="90054" y="145299"/>
                    <a:pt x="91187" y="158329"/>
                    <a:pt x="97654" y="168676"/>
                  </a:cubicBezTo>
                  <a:cubicBezTo>
                    <a:pt x="106526" y="182872"/>
                    <a:pt x="121328" y="192350"/>
                    <a:pt x="133165" y="204187"/>
                  </a:cubicBezTo>
                  <a:lnTo>
                    <a:pt x="159798" y="230820"/>
                  </a:lnTo>
                  <a:cubicBezTo>
                    <a:pt x="168676" y="239698"/>
                    <a:pt x="174520" y="253483"/>
                    <a:pt x="186431" y="257453"/>
                  </a:cubicBezTo>
                  <a:lnTo>
                    <a:pt x="213064" y="266330"/>
                  </a:lnTo>
                  <a:cubicBezTo>
                    <a:pt x="221942" y="272249"/>
                    <a:pt x="229947" y="279753"/>
                    <a:pt x="239697" y="284086"/>
                  </a:cubicBezTo>
                  <a:cubicBezTo>
                    <a:pt x="256800" y="291687"/>
                    <a:pt x="292963" y="301841"/>
                    <a:pt x="292963" y="301841"/>
                  </a:cubicBezTo>
                  <a:cubicBezTo>
                    <a:pt x="295922" y="310719"/>
                    <a:pt x="303676" y="319298"/>
                    <a:pt x="301841" y="328474"/>
                  </a:cubicBezTo>
                  <a:cubicBezTo>
                    <a:pt x="294240" y="366477"/>
                    <a:pt x="215357" y="337639"/>
                    <a:pt x="213064" y="337352"/>
                  </a:cubicBezTo>
                  <a:cubicBezTo>
                    <a:pt x="149676" y="316222"/>
                    <a:pt x="175370" y="309214"/>
                    <a:pt x="133165" y="337352"/>
                  </a:cubicBezTo>
                  <a:cubicBezTo>
                    <a:pt x="125099" y="349451"/>
                    <a:pt x="111712" y="373305"/>
                    <a:pt x="97654" y="381740"/>
                  </a:cubicBezTo>
                  <a:cubicBezTo>
                    <a:pt x="89630" y="386555"/>
                    <a:pt x="79201" y="386073"/>
                    <a:pt x="71021" y="390618"/>
                  </a:cubicBezTo>
                  <a:cubicBezTo>
                    <a:pt x="25845" y="415716"/>
                    <a:pt x="26939" y="416944"/>
                    <a:pt x="0" y="443884"/>
                  </a:cubicBezTo>
                  <a:cubicBezTo>
                    <a:pt x="1538" y="454653"/>
                    <a:pt x="6136" y="513294"/>
                    <a:pt x="17755" y="532660"/>
                  </a:cubicBezTo>
                  <a:cubicBezTo>
                    <a:pt x="22061" y="539837"/>
                    <a:pt x="30282" y="543880"/>
                    <a:pt x="35511" y="550416"/>
                  </a:cubicBezTo>
                  <a:cubicBezTo>
                    <a:pt x="55178" y="575000"/>
                    <a:pt x="52767" y="575553"/>
                    <a:pt x="62144" y="603682"/>
                  </a:cubicBezTo>
                  <a:cubicBezTo>
                    <a:pt x="87544" y="527475"/>
                    <a:pt x="48647" y="648790"/>
                    <a:pt x="79899" y="523783"/>
                  </a:cubicBezTo>
                  <a:cubicBezTo>
                    <a:pt x="84438" y="505626"/>
                    <a:pt x="91736" y="488272"/>
                    <a:pt x="97654" y="470517"/>
                  </a:cubicBezTo>
                  <a:cubicBezTo>
                    <a:pt x="104636" y="449570"/>
                    <a:pt x="103978" y="438313"/>
                    <a:pt x="124287" y="426128"/>
                  </a:cubicBezTo>
                  <a:cubicBezTo>
                    <a:pt x="132311" y="421313"/>
                    <a:pt x="142042" y="420210"/>
                    <a:pt x="150920" y="417251"/>
                  </a:cubicBezTo>
                  <a:cubicBezTo>
                    <a:pt x="159798" y="411332"/>
                    <a:pt x="167803" y="403828"/>
                    <a:pt x="177553" y="399495"/>
                  </a:cubicBezTo>
                  <a:cubicBezTo>
                    <a:pt x="194656" y="391894"/>
                    <a:pt x="230819" y="381740"/>
                    <a:pt x="230819" y="381740"/>
                  </a:cubicBezTo>
                  <a:cubicBezTo>
                    <a:pt x="239697" y="384699"/>
                    <a:pt x="255182" y="381540"/>
                    <a:pt x="257452" y="390618"/>
                  </a:cubicBezTo>
                  <a:cubicBezTo>
                    <a:pt x="260040" y="400969"/>
                    <a:pt x="244469" y="407708"/>
                    <a:pt x="239697" y="417251"/>
                  </a:cubicBezTo>
                  <a:cubicBezTo>
                    <a:pt x="235512" y="425621"/>
                    <a:pt x="233778" y="435006"/>
                    <a:pt x="230819" y="443884"/>
                  </a:cubicBezTo>
                  <a:cubicBezTo>
                    <a:pt x="233778" y="464598"/>
                    <a:pt x="233684" y="485985"/>
                    <a:pt x="239697" y="506027"/>
                  </a:cubicBezTo>
                  <a:cubicBezTo>
                    <a:pt x="242763" y="516247"/>
                    <a:pt x="246865" y="531337"/>
                    <a:pt x="257452" y="532660"/>
                  </a:cubicBezTo>
                  <a:cubicBezTo>
                    <a:pt x="276023" y="534981"/>
                    <a:pt x="310718" y="514905"/>
                    <a:pt x="310718" y="514905"/>
                  </a:cubicBezTo>
                  <a:cubicBezTo>
                    <a:pt x="347185" y="460207"/>
                    <a:pt x="303228" y="512107"/>
                    <a:pt x="381740" y="479394"/>
                  </a:cubicBezTo>
                  <a:cubicBezTo>
                    <a:pt x="398139" y="472561"/>
                    <a:pt x="452034" y="431113"/>
                    <a:pt x="470516" y="417251"/>
                  </a:cubicBezTo>
                  <a:lnTo>
                    <a:pt x="488272" y="363985"/>
                  </a:lnTo>
                  <a:lnTo>
                    <a:pt x="497149" y="337352"/>
                  </a:lnTo>
                  <a:cubicBezTo>
                    <a:pt x="491231" y="319596"/>
                    <a:pt x="491232" y="295923"/>
                    <a:pt x="461639" y="301841"/>
                  </a:cubicBezTo>
                  <a:cubicBezTo>
                    <a:pt x="453431" y="303482"/>
                    <a:pt x="449802" y="313678"/>
                    <a:pt x="443883" y="319596"/>
                  </a:cubicBezTo>
                  <a:cubicBezTo>
                    <a:pt x="470870" y="400555"/>
                    <a:pt x="429121" y="282488"/>
                    <a:pt x="443883" y="230820"/>
                  </a:cubicBezTo>
                  <a:cubicBezTo>
                    <a:pt x="448028" y="216311"/>
                    <a:pt x="473542" y="225215"/>
                    <a:pt x="488272" y="221942"/>
                  </a:cubicBezTo>
                  <a:cubicBezTo>
                    <a:pt x="500182" y="219295"/>
                    <a:pt x="511945" y="216023"/>
                    <a:pt x="523782" y="213064"/>
                  </a:cubicBezTo>
                  <a:lnTo>
                    <a:pt x="559293" y="159798"/>
                  </a:lnTo>
                  <a:lnTo>
                    <a:pt x="577048" y="133165"/>
                  </a:lnTo>
                </a:path>
              </a:pathLst>
            </a:custGeom>
            <a:solidFill>
              <a:srgbClr val="F8DFC4"/>
            </a:solidFill>
            <a:ln>
              <a:noFill/>
            </a:ln>
          </p:spPr>
          <p:txBody>
            <a:bodyPr rtlCol="0" anchor="ctr"/>
            <a:lstStyle/>
            <a:p>
              <a:pPr algn="ctr"/>
              <a:endParaRPr lang="zh-CN" altLang="en-US"/>
            </a:p>
          </p:txBody>
        </p:sp>
        <p:pic>
          <p:nvPicPr>
            <p:cNvPr id="9" name="图片 8">
              <a:extLst>
                <a:ext uri="{FF2B5EF4-FFF2-40B4-BE49-F238E27FC236}">
                  <a16:creationId xmlns="" xmlns:a16="http://schemas.microsoft.com/office/drawing/2014/main" id="{3655D26B-ED30-4073-A7B8-09E4F9FF1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53619" y="2754000"/>
              <a:ext cx="1800000" cy="1831226"/>
            </a:xfrm>
            <a:prstGeom prst="rect">
              <a:avLst/>
            </a:prstGeom>
          </p:spPr>
        </p:pic>
      </p:grpSp>
      <p:sp>
        <p:nvSpPr>
          <p:cNvPr id="10" name="圆角矩形 9"/>
          <p:cNvSpPr/>
          <p:nvPr/>
        </p:nvSpPr>
        <p:spPr>
          <a:xfrm>
            <a:off x="1537036" y="3639927"/>
            <a:ext cx="9630000" cy="1281966"/>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BB6E51C1-D5B0-4A8E-96E9-CF972541652E}"/>
              </a:ext>
            </a:extLst>
          </p:cNvPr>
          <p:cNvSpPr/>
          <p:nvPr/>
        </p:nvSpPr>
        <p:spPr>
          <a:xfrm>
            <a:off x="2039556" y="3795431"/>
            <a:ext cx="9045000" cy="1126462"/>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我</a:t>
            </a:r>
            <a:r>
              <a:rPr lang="zh-CN" altLang="en-US" sz="2800" b="1" dirty="0">
                <a:latin typeface="楷体" panose="02010609060101010101" pitchFamily="49" charset="-122"/>
                <a:ea typeface="楷体" panose="02010609060101010101" pitchFamily="49" charset="-122"/>
              </a:rPr>
              <a:t>的好朋友总是借了我的玩具不还，我想要回来又不好意思开口。</a:t>
            </a:r>
          </a:p>
        </p:txBody>
      </p:sp>
      <p:pic>
        <p:nvPicPr>
          <p:cNvPr id="18" name="图片 17">
            <a:extLst>
              <a:ext uri="{FF2B5EF4-FFF2-40B4-BE49-F238E27FC236}">
                <a16:creationId xmlns="" xmlns:a16="http://schemas.microsoft.com/office/drawing/2014/main" id="{B43427B5-9B38-4F4D-8E6F-CC70F3214A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19537" y="3381284"/>
            <a:ext cx="1504941" cy="1682842"/>
          </a:xfrm>
          <a:prstGeom prst="rect">
            <a:avLst/>
          </a:prstGeom>
        </p:spPr>
      </p:pic>
      <p:pic>
        <p:nvPicPr>
          <p:cNvPr id="3" name="图片 2"/>
          <p:cNvPicPr>
            <a:picLocks noChangeAspect="1"/>
          </p:cNvPicPr>
          <p:nvPr/>
        </p:nvPicPr>
        <p:blipFill>
          <a:blip r:embed="rId4">
            <a:clrChange>
              <a:clrFrom>
                <a:srgbClr val="FFFFFF"/>
              </a:clrFrom>
              <a:clrTo>
                <a:srgbClr val="FFFFFF">
                  <a:alpha val="0"/>
                </a:srgbClr>
              </a:clrTo>
            </a:clrChange>
          </a:blip>
          <a:stretch>
            <a:fillRect/>
          </a:stretch>
        </p:blipFill>
        <p:spPr>
          <a:xfrm>
            <a:off x="1226599" y="975218"/>
            <a:ext cx="788967" cy="1317900"/>
          </a:xfrm>
          <a:prstGeom prst="rect">
            <a:avLst/>
          </a:prstGeom>
        </p:spPr>
      </p:pic>
      <p:grpSp>
        <p:nvGrpSpPr>
          <p:cNvPr id="13" name="组合 12"/>
          <p:cNvGrpSpPr/>
          <p:nvPr/>
        </p:nvGrpSpPr>
        <p:grpSpPr>
          <a:xfrm>
            <a:off x="243619" y="5996136"/>
            <a:ext cx="3240000" cy="687384"/>
            <a:chOff x="243619" y="5996136"/>
            <a:chExt cx="3240000" cy="687384"/>
          </a:xfrm>
        </p:grpSpPr>
        <p:sp>
          <p:nvSpPr>
            <p:cNvPr id="1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8-36</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783198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37035" y="3430873"/>
            <a:ext cx="9676655" cy="1703270"/>
            <a:chOff x="1537035" y="2935873"/>
            <a:chExt cx="9676655" cy="1703270"/>
          </a:xfrm>
        </p:grpSpPr>
        <p:sp>
          <p:nvSpPr>
            <p:cNvPr id="10" name="圆角矩形 9"/>
            <p:cNvSpPr/>
            <p:nvPr/>
          </p:nvSpPr>
          <p:spPr>
            <a:xfrm>
              <a:off x="1537035" y="2935873"/>
              <a:ext cx="9676655" cy="1694343"/>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BB6E51C1-D5B0-4A8E-96E9-CF972541652E}"/>
                </a:ext>
              </a:extLst>
            </p:cNvPr>
            <p:cNvSpPr/>
            <p:nvPr/>
          </p:nvSpPr>
          <p:spPr>
            <a:xfrm>
              <a:off x="2039556" y="2995616"/>
              <a:ext cx="9045000" cy="1643527"/>
            </a:xfrm>
            <a:prstGeom prst="rect">
              <a:avLst/>
            </a:prstGeom>
          </p:spPr>
          <p:txBody>
            <a:bodyPr wrap="square">
              <a:spAutoFit/>
            </a:bodyPr>
            <a:lstStyle/>
            <a:p>
              <a:pPr algn="just">
                <a:lnSpc>
                  <a:spcPct val="120000"/>
                </a:lnSpc>
              </a:pPr>
              <a:r>
                <a:rPr lang="zh-CN" altLang="en-US" sz="2800" b="1" smtClean="0">
                  <a:latin typeface="楷体" panose="02010609060101010101" pitchFamily="49" charset="-122"/>
                  <a:ea typeface="楷体" panose="02010609060101010101" pitchFamily="49" charset="-122"/>
                </a:rPr>
                <a:t>    我</a:t>
              </a:r>
              <a:r>
                <a:rPr lang="zh-CN" altLang="en-US" sz="2800" b="1">
                  <a:latin typeface="楷体" panose="02010609060101010101" pitchFamily="49" charset="-122"/>
                  <a:ea typeface="楷体" panose="02010609060101010101" pitchFamily="49" charset="-122"/>
                </a:rPr>
                <a:t>总是丢三落四，开门时发现钥匙不见了，坐车时找不到公交卡，考试时找不到橡皮，这些对我来说都是家常便饭。</a:t>
              </a:r>
              <a:endParaRPr lang="zh-CN" altLang="en-US" sz="2800" b="1" dirty="0">
                <a:latin typeface="楷体" panose="02010609060101010101" pitchFamily="49" charset="-122"/>
                <a:ea typeface="楷体" panose="02010609060101010101" pitchFamily="49" charset="-122"/>
              </a:endParaRPr>
            </a:p>
          </p:txBody>
        </p:sp>
      </p:grpSp>
      <p:grpSp>
        <p:nvGrpSpPr>
          <p:cNvPr id="11" name="组合 10"/>
          <p:cNvGrpSpPr/>
          <p:nvPr/>
        </p:nvGrpSpPr>
        <p:grpSpPr>
          <a:xfrm>
            <a:off x="1441082" y="1359000"/>
            <a:ext cx="10335084" cy="1772601"/>
            <a:chOff x="1441082" y="4779495"/>
            <a:chExt cx="10335084" cy="1772601"/>
          </a:xfrm>
        </p:grpSpPr>
        <p:sp>
          <p:nvSpPr>
            <p:cNvPr id="13" name="圆角矩形 12"/>
            <p:cNvSpPr/>
            <p:nvPr/>
          </p:nvSpPr>
          <p:spPr>
            <a:xfrm>
              <a:off x="1441082" y="4821737"/>
              <a:ext cx="9643473" cy="1730359"/>
            </a:xfrm>
            <a:prstGeom prst="roundRect">
              <a:avLst/>
            </a:prstGeom>
            <a:solidFill>
              <a:schemeClr val="bg1"/>
            </a:solidFill>
            <a:ln w="28575">
              <a:solidFill>
                <a:srgbClr val="0070C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4" name="矩形 13">
              <a:extLst>
                <a:ext uri="{FF2B5EF4-FFF2-40B4-BE49-F238E27FC236}">
                  <a16:creationId xmlns="" xmlns:a16="http://schemas.microsoft.com/office/drawing/2014/main" id="{BB6E51C1-D5B0-4A8E-96E9-CF972541652E}"/>
                </a:ext>
              </a:extLst>
            </p:cNvPr>
            <p:cNvSpPr/>
            <p:nvPr/>
          </p:nvSpPr>
          <p:spPr>
            <a:xfrm>
              <a:off x="1621083" y="4874708"/>
              <a:ext cx="8955000" cy="1643527"/>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妈妈</a:t>
              </a:r>
              <a:r>
                <a:rPr lang="zh-CN" altLang="en-US" sz="2800" b="1" dirty="0">
                  <a:latin typeface="楷体" panose="02010609060101010101" pitchFamily="49" charset="-122"/>
                  <a:ea typeface="楷体" panose="02010609060101010101" pitchFamily="49" charset="-122"/>
                </a:rPr>
                <a:t>答应</a:t>
              </a:r>
              <a:r>
                <a:rPr lang="zh-CN" altLang="en-US" sz="2800" b="1">
                  <a:latin typeface="楷体" panose="02010609060101010101" pitchFamily="49" charset="-122"/>
                  <a:ea typeface="楷体" panose="02010609060101010101" pitchFamily="49" charset="-122"/>
                </a:rPr>
                <a:t>我</a:t>
              </a:r>
              <a:r>
                <a:rPr lang="zh-CN" altLang="en-US" sz="2800" b="1" smtClean="0">
                  <a:latin typeface="楷体" panose="02010609060101010101" pitchFamily="49" charset="-122"/>
                  <a:ea typeface="楷体" panose="02010609060101010101" pitchFamily="49" charset="-122"/>
                </a:rPr>
                <a:t>如果我能在</a:t>
              </a:r>
              <a:r>
                <a:rPr lang="zh-CN" altLang="en-US" sz="2800" b="1" dirty="0">
                  <a:latin typeface="楷体" panose="02010609060101010101" pitchFamily="49" charset="-122"/>
                  <a:ea typeface="楷体" panose="02010609060101010101" pitchFamily="49" charset="-122"/>
                </a:rPr>
                <a:t>随堂</a:t>
              </a:r>
              <a:r>
                <a:rPr lang="zh-CN" altLang="en-US" sz="2800" b="1">
                  <a:latin typeface="楷体" panose="02010609060101010101" pitchFamily="49" charset="-122"/>
                  <a:ea typeface="楷体" panose="02010609060101010101" pitchFamily="49" charset="-122"/>
                </a:rPr>
                <a:t>测</a:t>
              </a:r>
              <a:r>
                <a:rPr lang="zh-CN" altLang="en-US" sz="2800" b="1" smtClean="0">
                  <a:latin typeface="楷体" panose="02010609060101010101" pitchFamily="49" charset="-122"/>
                  <a:ea typeface="楷体" panose="02010609060101010101" pitchFamily="49" charset="-122"/>
                </a:rPr>
                <a:t>中考第一名</a:t>
              </a:r>
              <a:r>
                <a:rPr lang="zh-CN" altLang="en-US" sz="2800" b="1" dirty="0">
                  <a:latin typeface="楷体" panose="02010609060101010101" pitchFamily="49" charset="-122"/>
                  <a:ea typeface="楷体" panose="02010609060101010101" pitchFamily="49" charset="-122"/>
                </a:rPr>
                <a:t>，就带我去爬长城。可是</a:t>
              </a:r>
              <a:r>
                <a:rPr lang="zh-CN" altLang="en-US" sz="2800" b="1">
                  <a:latin typeface="楷体" panose="02010609060101010101" pitchFamily="49" charset="-122"/>
                  <a:ea typeface="楷体" panose="02010609060101010101" pitchFamily="49" charset="-122"/>
                </a:rPr>
                <a:t>我</a:t>
              </a:r>
              <a:r>
                <a:rPr lang="zh-CN" altLang="en-US" sz="2800" b="1" smtClean="0">
                  <a:latin typeface="楷体" panose="02010609060101010101" pitchFamily="49" charset="-122"/>
                  <a:ea typeface="楷体" panose="02010609060101010101" pitchFamily="49" charset="-122"/>
                </a:rPr>
                <a:t>考了第一名后</a:t>
              </a:r>
              <a:r>
                <a:rPr lang="zh-CN" altLang="en-US" sz="2800" b="1" dirty="0">
                  <a:latin typeface="楷体" panose="02010609060101010101" pitchFamily="49" charset="-122"/>
                  <a:ea typeface="楷体" panose="02010609060101010101" pitchFamily="49" charset="-122"/>
                </a:rPr>
                <a:t>，妈妈却忘记了这件事，我想提醒又不敢。</a:t>
              </a:r>
            </a:p>
          </p:txBody>
        </p:sp>
        <p:grpSp>
          <p:nvGrpSpPr>
            <p:cNvPr id="19" name="组合 18">
              <a:extLst>
                <a:ext uri="{FF2B5EF4-FFF2-40B4-BE49-F238E27FC236}">
                  <a16:creationId xmlns="" xmlns:a16="http://schemas.microsoft.com/office/drawing/2014/main" id="{10AB1451-7BC4-4E52-A925-ACE92B4ECE9E}"/>
                </a:ext>
              </a:extLst>
            </p:cNvPr>
            <p:cNvGrpSpPr/>
            <p:nvPr/>
          </p:nvGrpSpPr>
          <p:grpSpPr>
            <a:xfrm>
              <a:off x="10392943" y="4779495"/>
              <a:ext cx="1383223" cy="1589462"/>
              <a:chOff x="487584" y="1116208"/>
              <a:chExt cx="1497888" cy="1721223"/>
            </a:xfrm>
          </p:grpSpPr>
          <p:sp>
            <p:nvSpPr>
              <p:cNvPr id="20" name="任意多边形: 形状 11">
                <a:extLst>
                  <a:ext uri="{FF2B5EF4-FFF2-40B4-BE49-F238E27FC236}">
                    <a16:creationId xmlns="" xmlns:a16="http://schemas.microsoft.com/office/drawing/2014/main" id="{5FCBA967-0551-443B-9E4A-0F5EFDD91D73}"/>
                  </a:ext>
                </a:extLst>
              </p:cNvPr>
              <p:cNvSpPr/>
              <p:nvPr/>
            </p:nvSpPr>
            <p:spPr>
              <a:xfrm>
                <a:off x="890588" y="1885873"/>
                <a:ext cx="485781" cy="400127"/>
              </a:xfrm>
              <a:custGeom>
                <a:avLst/>
                <a:gdLst>
                  <a:gd name="connsiteX0" fmla="*/ 66675 w 485781"/>
                  <a:gd name="connsiteY0" fmla="*/ 77 h 400127"/>
                  <a:gd name="connsiteX1" fmla="*/ 38100 w 485781"/>
                  <a:gd name="connsiteY1" fmla="*/ 14365 h 400127"/>
                  <a:gd name="connsiteX2" fmla="*/ 0 w 485781"/>
                  <a:gd name="connsiteY2" fmla="*/ 57227 h 400127"/>
                  <a:gd name="connsiteX3" fmla="*/ 9525 w 485781"/>
                  <a:gd name="connsiteY3" fmla="*/ 71515 h 400127"/>
                  <a:gd name="connsiteX4" fmla="*/ 14287 w 485781"/>
                  <a:gd name="connsiteY4" fmla="*/ 85802 h 400127"/>
                  <a:gd name="connsiteX5" fmla="*/ 28575 w 485781"/>
                  <a:gd name="connsiteY5" fmla="*/ 100090 h 400127"/>
                  <a:gd name="connsiteX6" fmla="*/ 33337 w 485781"/>
                  <a:gd name="connsiteY6" fmla="*/ 114377 h 400127"/>
                  <a:gd name="connsiteX7" fmla="*/ 52387 w 485781"/>
                  <a:gd name="connsiteY7" fmla="*/ 142952 h 400127"/>
                  <a:gd name="connsiteX8" fmla="*/ 61912 w 485781"/>
                  <a:gd name="connsiteY8" fmla="*/ 157240 h 400127"/>
                  <a:gd name="connsiteX9" fmla="*/ 76200 w 485781"/>
                  <a:gd name="connsiteY9" fmla="*/ 171527 h 400127"/>
                  <a:gd name="connsiteX10" fmla="*/ 109537 w 485781"/>
                  <a:gd name="connsiteY10" fmla="*/ 214390 h 400127"/>
                  <a:gd name="connsiteX11" fmla="*/ 138112 w 485781"/>
                  <a:gd name="connsiteY11" fmla="*/ 233440 h 400127"/>
                  <a:gd name="connsiteX12" fmla="*/ 180975 w 485781"/>
                  <a:gd name="connsiteY12" fmla="*/ 228677 h 400127"/>
                  <a:gd name="connsiteX13" fmla="*/ 195262 w 485781"/>
                  <a:gd name="connsiteY13" fmla="*/ 223915 h 400127"/>
                  <a:gd name="connsiteX14" fmla="*/ 209550 w 485781"/>
                  <a:gd name="connsiteY14" fmla="*/ 209627 h 400127"/>
                  <a:gd name="connsiteX15" fmla="*/ 252412 w 485781"/>
                  <a:gd name="connsiteY15" fmla="*/ 195340 h 400127"/>
                  <a:gd name="connsiteX16" fmla="*/ 266700 w 485781"/>
                  <a:gd name="connsiteY16" fmla="*/ 190577 h 400127"/>
                  <a:gd name="connsiteX17" fmla="*/ 295275 w 485781"/>
                  <a:gd name="connsiteY17" fmla="*/ 166765 h 400127"/>
                  <a:gd name="connsiteX18" fmla="*/ 276225 w 485781"/>
                  <a:gd name="connsiteY18" fmla="*/ 176290 h 400127"/>
                  <a:gd name="connsiteX19" fmla="*/ 261937 w 485781"/>
                  <a:gd name="connsiteY19" fmla="*/ 209627 h 400127"/>
                  <a:gd name="connsiteX20" fmla="*/ 257175 w 485781"/>
                  <a:gd name="connsiteY20" fmla="*/ 233440 h 400127"/>
                  <a:gd name="connsiteX21" fmla="*/ 252412 w 485781"/>
                  <a:gd name="connsiteY21" fmla="*/ 266777 h 400127"/>
                  <a:gd name="connsiteX22" fmla="*/ 242887 w 485781"/>
                  <a:gd name="connsiteY22" fmla="*/ 281065 h 400127"/>
                  <a:gd name="connsiteX23" fmla="*/ 247650 w 485781"/>
                  <a:gd name="connsiteY23" fmla="*/ 323927 h 400127"/>
                  <a:gd name="connsiteX24" fmla="*/ 252412 w 485781"/>
                  <a:gd name="connsiteY24" fmla="*/ 338215 h 400127"/>
                  <a:gd name="connsiteX25" fmla="*/ 257175 w 485781"/>
                  <a:gd name="connsiteY25" fmla="*/ 381077 h 400127"/>
                  <a:gd name="connsiteX26" fmla="*/ 271462 w 485781"/>
                  <a:gd name="connsiteY26" fmla="*/ 390602 h 400127"/>
                  <a:gd name="connsiteX27" fmla="*/ 295275 w 485781"/>
                  <a:gd name="connsiteY27" fmla="*/ 395365 h 400127"/>
                  <a:gd name="connsiteX28" fmla="*/ 309562 w 485781"/>
                  <a:gd name="connsiteY28" fmla="*/ 400127 h 400127"/>
                  <a:gd name="connsiteX29" fmla="*/ 347662 w 485781"/>
                  <a:gd name="connsiteY29" fmla="*/ 395365 h 400127"/>
                  <a:gd name="connsiteX30" fmla="*/ 352425 w 485781"/>
                  <a:gd name="connsiteY30" fmla="*/ 376315 h 400127"/>
                  <a:gd name="connsiteX31" fmla="*/ 342900 w 485781"/>
                  <a:gd name="connsiteY31" fmla="*/ 342977 h 400127"/>
                  <a:gd name="connsiteX32" fmla="*/ 347662 w 485781"/>
                  <a:gd name="connsiteY32" fmla="*/ 304877 h 400127"/>
                  <a:gd name="connsiteX33" fmla="*/ 357187 w 485781"/>
                  <a:gd name="connsiteY33" fmla="*/ 271540 h 400127"/>
                  <a:gd name="connsiteX34" fmla="*/ 361950 w 485781"/>
                  <a:gd name="connsiteY34" fmla="*/ 228677 h 400127"/>
                  <a:gd name="connsiteX35" fmla="*/ 357187 w 485781"/>
                  <a:gd name="connsiteY35" fmla="*/ 190577 h 400127"/>
                  <a:gd name="connsiteX36" fmla="*/ 395287 w 485781"/>
                  <a:gd name="connsiteY36" fmla="*/ 223915 h 400127"/>
                  <a:gd name="connsiteX37" fmla="*/ 419100 w 485781"/>
                  <a:gd name="connsiteY37" fmla="*/ 238202 h 400127"/>
                  <a:gd name="connsiteX38" fmla="*/ 438150 w 485781"/>
                  <a:gd name="connsiteY38" fmla="*/ 252490 h 400127"/>
                  <a:gd name="connsiteX39" fmla="*/ 447675 w 485781"/>
                  <a:gd name="connsiteY39" fmla="*/ 238202 h 400127"/>
                  <a:gd name="connsiteX40" fmla="*/ 457200 w 485781"/>
                  <a:gd name="connsiteY40" fmla="*/ 190577 h 400127"/>
                  <a:gd name="connsiteX41" fmla="*/ 461962 w 485781"/>
                  <a:gd name="connsiteY41" fmla="*/ 171527 h 400127"/>
                  <a:gd name="connsiteX42" fmla="*/ 471487 w 485781"/>
                  <a:gd name="connsiteY42" fmla="*/ 152477 h 400127"/>
                  <a:gd name="connsiteX43" fmla="*/ 476250 w 485781"/>
                  <a:gd name="connsiteY43" fmla="*/ 138190 h 400127"/>
                  <a:gd name="connsiteX44" fmla="*/ 481012 w 485781"/>
                  <a:gd name="connsiteY44" fmla="*/ 100090 h 400127"/>
                  <a:gd name="connsiteX45" fmla="*/ 481012 w 485781"/>
                  <a:gd name="connsiteY45" fmla="*/ 61990 h 400127"/>
                  <a:gd name="connsiteX46" fmla="*/ 447675 w 485781"/>
                  <a:gd name="connsiteY46" fmla="*/ 38177 h 400127"/>
                  <a:gd name="connsiteX47" fmla="*/ 438150 w 485781"/>
                  <a:gd name="connsiteY47" fmla="*/ 19127 h 400127"/>
                  <a:gd name="connsiteX48" fmla="*/ 433387 w 485781"/>
                  <a:gd name="connsiteY48" fmla="*/ 4840 h 400127"/>
                  <a:gd name="connsiteX49" fmla="*/ 385762 w 485781"/>
                  <a:gd name="connsiteY49" fmla="*/ 9602 h 400127"/>
                  <a:gd name="connsiteX50" fmla="*/ 376237 w 485781"/>
                  <a:gd name="connsiteY50" fmla="*/ 38177 h 400127"/>
                  <a:gd name="connsiteX51" fmla="*/ 357187 w 485781"/>
                  <a:gd name="connsiteY51" fmla="*/ 100090 h 400127"/>
                  <a:gd name="connsiteX52" fmla="*/ 323850 w 485781"/>
                  <a:gd name="connsiteY52" fmla="*/ 119140 h 400127"/>
                  <a:gd name="connsiteX53" fmla="*/ 309562 w 485781"/>
                  <a:gd name="connsiteY53" fmla="*/ 128665 h 400127"/>
                  <a:gd name="connsiteX54" fmla="*/ 266700 w 485781"/>
                  <a:gd name="connsiteY54" fmla="*/ 123902 h 400127"/>
                  <a:gd name="connsiteX55" fmla="*/ 252412 w 485781"/>
                  <a:gd name="connsiteY55" fmla="*/ 109615 h 400127"/>
                  <a:gd name="connsiteX56" fmla="*/ 238125 w 485781"/>
                  <a:gd name="connsiteY56" fmla="*/ 100090 h 400127"/>
                  <a:gd name="connsiteX57" fmla="*/ 214312 w 485781"/>
                  <a:gd name="connsiteY57" fmla="*/ 95327 h 400127"/>
                  <a:gd name="connsiteX58" fmla="*/ 200025 w 485781"/>
                  <a:gd name="connsiteY58" fmla="*/ 90565 h 400127"/>
                  <a:gd name="connsiteX59" fmla="*/ 171450 w 485781"/>
                  <a:gd name="connsiteY59" fmla="*/ 47702 h 400127"/>
                  <a:gd name="connsiteX60" fmla="*/ 161925 w 485781"/>
                  <a:gd name="connsiteY60" fmla="*/ 33415 h 400127"/>
                  <a:gd name="connsiteX61" fmla="*/ 133350 w 485781"/>
                  <a:gd name="connsiteY61" fmla="*/ 19127 h 400127"/>
                  <a:gd name="connsiteX62" fmla="*/ 119062 w 485781"/>
                  <a:gd name="connsiteY62" fmla="*/ 9602 h 400127"/>
                  <a:gd name="connsiteX63" fmla="*/ 66675 w 485781"/>
                  <a:gd name="connsiteY63" fmla="*/ 77 h 40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5781" h="400127">
                    <a:moveTo>
                      <a:pt x="66675" y="77"/>
                    </a:moveTo>
                    <a:cubicBezTo>
                      <a:pt x="53181" y="871"/>
                      <a:pt x="46619" y="7975"/>
                      <a:pt x="38100" y="14365"/>
                    </a:cubicBezTo>
                    <a:cubicBezTo>
                      <a:pt x="16352" y="30676"/>
                      <a:pt x="12377" y="38663"/>
                      <a:pt x="0" y="57227"/>
                    </a:cubicBezTo>
                    <a:cubicBezTo>
                      <a:pt x="3175" y="61990"/>
                      <a:pt x="6965" y="66395"/>
                      <a:pt x="9525" y="71515"/>
                    </a:cubicBezTo>
                    <a:cubicBezTo>
                      <a:pt x="11770" y="76005"/>
                      <a:pt x="11502" y="81625"/>
                      <a:pt x="14287" y="85802"/>
                    </a:cubicBezTo>
                    <a:cubicBezTo>
                      <a:pt x="18023" y="91406"/>
                      <a:pt x="23812" y="95327"/>
                      <a:pt x="28575" y="100090"/>
                    </a:cubicBezTo>
                    <a:cubicBezTo>
                      <a:pt x="30162" y="104852"/>
                      <a:pt x="30899" y="109989"/>
                      <a:pt x="33337" y="114377"/>
                    </a:cubicBezTo>
                    <a:cubicBezTo>
                      <a:pt x="38896" y="124384"/>
                      <a:pt x="46037" y="133427"/>
                      <a:pt x="52387" y="142952"/>
                    </a:cubicBezTo>
                    <a:cubicBezTo>
                      <a:pt x="55562" y="147715"/>
                      <a:pt x="57864" y="153193"/>
                      <a:pt x="61912" y="157240"/>
                    </a:cubicBezTo>
                    <a:lnTo>
                      <a:pt x="76200" y="171527"/>
                    </a:lnTo>
                    <a:cubicBezTo>
                      <a:pt x="83511" y="193463"/>
                      <a:pt x="82001" y="196032"/>
                      <a:pt x="109537" y="214390"/>
                    </a:cubicBezTo>
                    <a:lnTo>
                      <a:pt x="138112" y="233440"/>
                    </a:lnTo>
                    <a:cubicBezTo>
                      <a:pt x="152400" y="231852"/>
                      <a:pt x="166795" y="231040"/>
                      <a:pt x="180975" y="228677"/>
                    </a:cubicBezTo>
                    <a:cubicBezTo>
                      <a:pt x="185927" y="227852"/>
                      <a:pt x="191085" y="226700"/>
                      <a:pt x="195262" y="223915"/>
                    </a:cubicBezTo>
                    <a:cubicBezTo>
                      <a:pt x="200866" y="220179"/>
                      <a:pt x="203662" y="212898"/>
                      <a:pt x="209550" y="209627"/>
                    </a:cubicBezTo>
                    <a:cubicBezTo>
                      <a:pt x="209555" y="209624"/>
                      <a:pt x="245265" y="197722"/>
                      <a:pt x="252412" y="195340"/>
                    </a:cubicBezTo>
                    <a:cubicBezTo>
                      <a:pt x="257175" y="193752"/>
                      <a:pt x="262523" y="193362"/>
                      <a:pt x="266700" y="190577"/>
                    </a:cubicBezTo>
                    <a:cubicBezTo>
                      <a:pt x="267894" y="189781"/>
                      <a:pt x="298941" y="170431"/>
                      <a:pt x="295275" y="166765"/>
                    </a:cubicBezTo>
                    <a:cubicBezTo>
                      <a:pt x="290255" y="161745"/>
                      <a:pt x="282575" y="173115"/>
                      <a:pt x="276225" y="176290"/>
                    </a:cubicBezTo>
                    <a:cubicBezTo>
                      <a:pt x="269413" y="189914"/>
                      <a:pt x="265440" y="195616"/>
                      <a:pt x="261937" y="209627"/>
                    </a:cubicBezTo>
                    <a:cubicBezTo>
                      <a:pt x="259974" y="217480"/>
                      <a:pt x="258506" y="225455"/>
                      <a:pt x="257175" y="233440"/>
                    </a:cubicBezTo>
                    <a:cubicBezTo>
                      <a:pt x="255330" y="244512"/>
                      <a:pt x="255638" y="256025"/>
                      <a:pt x="252412" y="266777"/>
                    </a:cubicBezTo>
                    <a:cubicBezTo>
                      <a:pt x="250767" y="272260"/>
                      <a:pt x="246062" y="276302"/>
                      <a:pt x="242887" y="281065"/>
                    </a:cubicBezTo>
                    <a:cubicBezTo>
                      <a:pt x="244475" y="295352"/>
                      <a:pt x="245287" y="309747"/>
                      <a:pt x="247650" y="323927"/>
                    </a:cubicBezTo>
                    <a:cubicBezTo>
                      <a:pt x="248475" y="328879"/>
                      <a:pt x="251587" y="333263"/>
                      <a:pt x="252412" y="338215"/>
                    </a:cubicBezTo>
                    <a:cubicBezTo>
                      <a:pt x="254775" y="352395"/>
                      <a:pt x="252262" y="367567"/>
                      <a:pt x="257175" y="381077"/>
                    </a:cubicBezTo>
                    <a:cubicBezTo>
                      <a:pt x="259131" y="386456"/>
                      <a:pt x="266103" y="388592"/>
                      <a:pt x="271462" y="390602"/>
                    </a:cubicBezTo>
                    <a:cubicBezTo>
                      <a:pt x="279041" y="393444"/>
                      <a:pt x="287422" y="393402"/>
                      <a:pt x="295275" y="395365"/>
                    </a:cubicBezTo>
                    <a:cubicBezTo>
                      <a:pt x="300145" y="396583"/>
                      <a:pt x="304800" y="398540"/>
                      <a:pt x="309562" y="400127"/>
                    </a:cubicBezTo>
                    <a:cubicBezTo>
                      <a:pt x="322262" y="398540"/>
                      <a:pt x="336474" y="401580"/>
                      <a:pt x="347662" y="395365"/>
                    </a:cubicBezTo>
                    <a:cubicBezTo>
                      <a:pt x="353384" y="392186"/>
                      <a:pt x="352425" y="382860"/>
                      <a:pt x="352425" y="376315"/>
                    </a:cubicBezTo>
                    <a:cubicBezTo>
                      <a:pt x="352425" y="370339"/>
                      <a:pt x="345145" y="349712"/>
                      <a:pt x="342900" y="342977"/>
                    </a:cubicBezTo>
                    <a:cubicBezTo>
                      <a:pt x="344487" y="330277"/>
                      <a:pt x="345558" y="317502"/>
                      <a:pt x="347662" y="304877"/>
                    </a:cubicBezTo>
                    <a:cubicBezTo>
                      <a:pt x="349654" y="292922"/>
                      <a:pt x="353414" y="282860"/>
                      <a:pt x="357187" y="271540"/>
                    </a:cubicBezTo>
                    <a:cubicBezTo>
                      <a:pt x="358775" y="257252"/>
                      <a:pt x="361950" y="243053"/>
                      <a:pt x="361950" y="228677"/>
                    </a:cubicBezTo>
                    <a:cubicBezTo>
                      <a:pt x="361950" y="215878"/>
                      <a:pt x="357187" y="190577"/>
                      <a:pt x="357187" y="190577"/>
                    </a:cubicBezTo>
                    <a:cubicBezTo>
                      <a:pt x="402125" y="220534"/>
                      <a:pt x="325637" y="168195"/>
                      <a:pt x="395287" y="223915"/>
                    </a:cubicBezTo>
                    <a:cubicBezTo>
                      <a:pt x="402515" y="229698"/>
                      <a:pt x="411398" y="233067"/>
                      <a:pt x="419100" y="238202"/>
                    </a:cubicBezTo>
                    <a:cubicBezTo>
                      <a:pt x="425705" y="242605"/>
                      <a:pt x="431800" y="247727"/>
                      <a:pt x="438150" y="252490"/>
                    </a:cubicBezTo>
                    <a:cubicBezTo>
                      <a:pt x="441325" y="247727"/>
                      <a:pt x="445992" y="243673"/>
                      <a:pt x="447675" y="238202"/>
                    </a:cubicBezTo>
                    <a:cubicBezTo>
                      <a:pt x="452436" y="222729"/>
                      <a:pt x="453808" y="206407"/>
                      <a:pt x="457200" y="190577"/>
                    </a:cubicBezTo>
                    <a:cubicBezTo>
                      <a:pt x="458571" y="184177"/>
                      <a:pt x="459664" y="177656"/>
                      <a:pt x="461962" y="171527"/>
                    </a:cubicBezTo>
                    <a:cubicBezTo>
                      <a:pt x="464455" y="164879"/>
                      <a:pt x="468690" y="159002"/>
                      <a:pt x="471487" y="152477"/>
                    </a:cubicBezTo>
                    <a:cubicBezTo>
                      <a:pt x="473465" y="147863"/>
                      <a:pt x="474662" y="142952"/>
                      <a:pt x="476250" y="138190"/>
                    </a:cubicBezTo>
                    <a:cubicBezTo>
                      <a:pt x="477837" y="125490"/>
                      <a:pt x="479066" y="112740"/>
                      <a:pt x="481012" y="100090"/>
                    </a:cubicBezTo>
                    <a:cubicBezTo>
                      <a:pt x="482880" y="87950"/>
                      <a:pt x="490741" y="73665"/>
                      <a:pt x="481012" y="61990"/>
                    </a:cubicBezTo>
                    <a:cubicBezTo>
                      <a:pt x="477320" y="57559"/>
                      <a:pt x="454191" y="42521"/>
                      <a:pt x="447675" y="38177"/>
                    </a:cubicBezTo>
                    <a:cubicBezTo>
                      <a:pt x="444500" y="31827"/>
                      <a:pt x="440947" y="25652"/>
                      <a:pt x="438150" y="19127"/>
                    </a:cubicBezTo>
                    <a:cubicBezTo>
                      <a:pt x="436172" y="14513"/>
                      <a:pt x="438326" y="5738"/>
                      <a:pt x="433387" y="4840"/>
                    </a:cubicBezTo>
                    <a:cubicBezTo>
                      <a:pt x="417690" y="1986"/>
                      <a:pt x="401637" y="8015"/>
                      <a:pt x="385762" y="9602"/>
                    </a:cubicBezTo>
                    <a:cubicBezTo>
                      <a:pt x="382587" y="19127"/>
                      <a:pt x="377657" y="28238"/>
                      <a:pt x="376237" y="38177"/>
                    </a:cubicBezTo>
                    <a:cubicBezTo>
                      <a:pt x="373334" y="58502"/>
                      <a:pt x="373177" y="84100"/>
                      <a:pt x="357187" y="100090"/>
                    </a:cubicBezTo>
                    <a:cubicBezTo>
                      <a:pt x="334159" y="123118"/>
                      <a:pt x="345643" y="108243"/>
                      <a:pt x="323850" y="119140"/>
                    </a:cubicBezTo>
                    <a:cubicBezTo>
                      <a:pt x="318730" y="121700"/>
                      <a:pt x="314325" y="125490"/>
                      <a:pt x="309562" y="128665"/>
                    </a:cubicBezTo>
                    <a:cubicBezTo>
                      <a:pt x="295275" y="127077"/>
                      <a:pt x="280338" y="128448"/>
                      <a:pt x="266700" y="123902"/>
                    </a:cubicBezTo>
                    <a:cubicBezTo>
                      <a:pt x="260310" y="121772"/>
                      <a:pt x="257586" y="113927"/>
                      <a:pt x="252412" y="109615"/>
                    </a:cubicBezTo>
                    <a:cubicBezTo>
                      <a:pt x="248015" y="105951"/>
                      <a:pt x="243484" y="102100"/>
                      <a:pt x="238125" y="100090"/>
                    </a:cubicBezTo>
                    <a:cubicBezTo>
                      <a:pt x="230546" y="97248"/>
                      <a:pt x="222165" y="97290"/>
                      <a:pt x="214312" y="95327"/>
                    </a:cubicBezTo>
                    <a:cubicBezTo>
                      <a:pt x="209442" y="94109"/>
                      <a:pt x="204787" y="92152"/>
                      <a:pt x="200025" y="90565"/>
                    </a:cubicBezTo>
                    <a:lnTo>
                      <a:pt x="171450" y="47702"/>
                    </a:lnTo>
                    <a:cubicBezTo>
                      <a:pt x="168275" y="42940"/>
                      <a:pt x="166687" y="36590"/>
                      <a:pt x="161925" y="33415"/>
                    </a:cubicBezTo>
                    <a:cubicBezTo>
                      <a:pt x="120976" y="6117"/>
                      <a:pt x="172786" y="38846"/>
                      <a:pt x="133350" y="19127"/>
                    </a:cubicBezTo>
                    <a:cubicBezTo>
                      <a:pt x="128230" y="16567"/>
                      <a:pt x="124699" y="10597"/>
                      <a:pt x="119062" y="9602"/>
                    </a:cubicBezTo>
                    <a:cubicBezTo>
                      <a:pt x="91435" y="4727"/>
                      <a:pt x="80169" y="-717"/>
                      <a:pt x="66675" y="77"/>
                    </a:cubicBezTo>
                    <a:close/>
                  </a:path>
                </a:pathLst>
              </a:custGeom>
              <a:solidFill>
                <a:schemeClr val="bg1"/>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pic>
            <p:nvPicPr>
              <p:cNvPr id="21" name="图片 20">
                <a:extLst>
                  <a:ext uri="{FF2B5EF4-FFF2-40B4-BE49-F238E27FC236}">
                    <a16:creationId xmlns="" xmlns:a16="http://schemas.microsoft.com/office/drawing/2014/main" id="{37C100CD-34F6-482F-8B61-F7DD1D5013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7584" y="1116208"/>
                <a:ext cx="1497888" cy="1721223"/>
              </a:xfrm>
              <a:prstGeom prst="rect">
                <a:avLst/>
              </a:prstGeom>
            </p:spPr>
          </p:pic>
        </p:grpSp>
      </p:grpSp>
      <p:pic>
        <p:nvPicPr>
          <p:cNvPr id="22" name="Picture 2" descr="E:\19ppt文件\箭头\1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2538" y="3387643"/>
            <a:ext cx="1477087" cy="167782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43619" y="5996136"/>
            <a:ext cx="3240000" cy="687384"/>
            <a:chOff x="243619" y="5996136"/>
            <a:chExt cx="3240000" cy="687384"/>
          </a:xfrm>
        </p:grpSpPr>
        <p:sp>
          <p:nvSpPr>
            <p:cNvPr id="17"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8-37</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4140090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C17EA70-F72E-40EF-88CB-ED0F1A3F4EBC}"/>
              </a:ext>
            </a:extLst>
          </p:cNvPr>
          <p:cNvGrpSpPr/>
          <p:nvPr/>
        </p:nvGrpSpPr>
        <p:grpSpPr>
          <a:xfrm>
            <a:off x="418348" y="1308092"/>
            <a:ext cx="11350543" cy="4198879"/>
            <a:chOff x="593076" y="1308092"/>
            <a:chExt cx="11350543" cy="4198879"/>
          </a:xfrm>
        </p:grpSpPr>
        <p:sp>
          <p:nvSpPr>
            <p:cNvPr id="6" name="圆角矩形 5"/>
            <p:cNvSpPr/>
            <p:nvPr/>
          </p:nvSpPr>
          <p:spPr>
            <a:xfrm>
              <a:off x="593076" y="1359000"/>
              <a:ext cx="11350543" cy="4147971"/>
            </a:xfrm>
            <a:prstGeom prst="roundRect">
              <a:avLst>
                <a:gd name="adj" fmla="val 6360"/>
              </a:avLst>
            </a:prstGeom>
            <a:solidFill>
              <a:schemeClr val="bg1"/>
            </a:solidFill>
            <a:ln>
              <a:solidFill>
                <a:srgbClr val="0070C0"/>
              </a:solidFill>
            </a:ln>
          </p:spPr>
          <p:txBody>
            <a:bodyPr wrap="square" rtlCol="0" anchor="ctr">
              <a:spAutoFit/>
            </a:bodyPr>
            <a:lstStyle>
              <a:defPPr>
                <a:defRPr lang="zh-CN"/>
              </a:defPPr>
              <a:lvl1pPr marL="0" algn="l" defTabSz="455930" rtl="0" eaLnBrk="1" latinLnBrk="0" hangingPunct="1">
                <a:defRPr sz="900" kern="1200">
                  <a:solidFill>
                    <a:schemeClr val="tx1"/>
                  </a:solidFill>
                  <a:latin typeface="+mn-lt"/>
                  <a:ea typeface="+mn-ea"/>
                  <a:cs typeface="+mn-cs"/>
                </a:defRPr>
              </a:lvl1pPr>
              <a:lvl2pPr marL="227965" algn="l" defTabSz="455930" rtl="0" eaLnBrk="1" latinLnBrk="0" hangingPunct="1">
                <a:defRPr sz="900" kern="1200">
                  <a:solidFill>
                    <a:schemeClr val="tx1"/>
                  </a:solidFill>
                  <a:latin typeface="+mn-lt"/>
                  <a:ea typeface="+mn-ea"/>
                  <a:cs typeface="+mn-cs"/>
                </a:defRPr>
              </a:lvl2pPr>
              <a:lvl3pPr marL="455930" algn="l" defTabSz="455930" rtl="0" eaLnBrk="1" latinLnBrk="0" hangingPunct="1">
                <a:defRPr sz="900" kern="1200">
                  <a:solidFill>
                    <a:schemeClr val="tx1"/>
                  </a:solidFill>
                  <a:latin typeface="+mn-lt"/>
                  <a:ea typeface="+mn-ea"/>
                  <a:cs typeface="+mn-cs"/>
                </a:defRPr>
              </a:lvl3pPr>
              <a:lvl4pPr marL="683895" algn="l" defTabSz="455930" rtl="0" eaLnBrk="1" latinLnBrk="0" hangingPunct="1">
                <a:defRPr sz="900" kern="1200">
                  <a:solidFill>
                    <a:schemeClr val="tx1"/>
                  </a:solidFill>
                  <a:latin typeface="+mn-lt"/>
                  <a:ea typeface="+mn-ea"/>
                  <a:cs typeface="+mn-cs"/>
                </a:defRPr>
              </a:lvl4pPr>
              <a:lvl5pPr marL="911860" algn="l" defTabSz="455930" rtl="0" eaLnBrk="1" latinLnBrk="0" hangingPunct="1">
                <a:defRPr sz="900" kern="1200">
                  <a:solidFill>
                    <a:schemeClr val="tx1"/>
                  </a:solidFill>
                  <a:latin typeface="+mn-lt"/>
                  <a:ea typeface="+mn-ea"/>
                  <a:cs typeface="+mn-cs"/>
                </a:defRPr>
              </a:lvl5pPr>
              <a:lvl6pPr marL="1139825" algn="l" defTabSz="455930" rtl="0" eaLnBrk="1" latinLnBrk="0" hangingPunct="1">
                <a:defRPr sz="900" kern="1200">
                  <a:solidFill>
                    <a:schemeClr val="tx1"/>
                  </a:solidFill>
                  <a:latin typeface="+mn-lt"/>
                  <a:ea typeface="+mn-ea"/>
                  <a:cs typeface="+mn-cs"/>
                </a:defRPr>
              </a:lvl6pPr>
              <a:lvl7pPr marL="1367790" algn="l" defTabSz="455930" rtl="0" eaLnBrk="1" latinLnBrk="0" hangingPunct="1">
                <a:defRPr sz="900" kern="1200">
                  <a:solidFill>
                    <a:schemeClr val="tx1"/>
                  </a:solidFill>
                  <a:latin typeface="+mn-lt"/>
                  <a:ea typeface="+mn-ea"/>
                  <a:cs typeface="+mn-cs"/>
                </a:defRPr>
              </a:lvl7pPr>
              <a:lvl8pPr marL="1595755" algn="l" defTabSz="455930" rtl="0" eaLnBrk="1" latinLnBrk="0" hangingPunct="1">
                <a:defRPr sz="900" kern="1200">
                  <a:solidFill>
                    <a:schemeClr val="tx1"/>
                  </a:solidFill>
                  <a:latin typeface="+mn-lt"/>
                  <a:ea typeface="+mn-ea"/>
                  <a:cs typeface="+mn-cs"/>
                </a:defRPr>
              </a:lvl8pPr>
              <a:lvl9pPr marL="1823720" algn="l" defTabSz="455930" rtl="0" eaLnBrk="1" latinLnBrk="0" hangingPunct="1">
                <a:defRPr sz="900" kern="1200">
                  <a:solidFill>
                    <a:schemeClr val="tx1"/>
                  </a:solidFill>
                  <a:latin typeface="+mn-lt"/>
                  <a:ea typeface="+mn-ea"/>
                  <a:cs typeface="+mn-cs"/>
                </a:defRPr>
              </a:lvl9pPr>
            </a:lstStyle>
            <a:p>
              <a:pPr algn="l">
                <a:lnSpc>
                  <a:spcPct val="120000"/>
                </a:lnSpc>
              </a:pPr>
              <a:endParaRPr lang="zh-CN" altLang="en-US" sz="2799" b="1" dirty="0">
                <a:solidFill>
                  <a:srgbClr val="0070C0"/>
                </a:solidFill>
                <a:latin typeface="楷体" panose="02010609060101010101" pitchFamily="49" charset="-122"/>
                <a:ea typeface="楷体" panose="02010609060101010101" pitchFamily="49" charset="-122"/>
              </a:endParaRPr>
            </a:p>
          </p:txBody>
        </p:sp>
        <p:sp>
          <p:nvSpPr>
            <p:cNvPr id="2" name="圆角矩形 1"/>
            <p:cNvSpPr/>
            <p:nvPr/>
          </p:nvSpPr>
          <p:spPr>
            <a:xfrm>
              <a:off x="4248619" y="1359000"/>
              <a:ext cx="4134728" cy="630000"/>
            </a:xfrm>
            <a:prstGeom prst="roundRect">
              <a:avLst/>
            </a:prstGeom>
            <a:solidFill>
              <a:schemeClr val="accent4">
                <a:lumMod val="40000"/>
                <a:lumOff val="60000"/>
              </a:schemeClr>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1" name="矩形 10"/>
            <p:cNvSpPr/>
            <p:nvPr/>
          </p:nvSpPr>
          <p:spPr>
            <a:xfrm>
              <a:off x="4333347" y="1308092"/>
              <a:ext cx="4320000" cy="604781"/>
            </a:xfrm>
            <a:prstGeom prst="rect">
              <a:avLst/>
            </a:prstGeom>
          </p:spPr>
          <p:txBody>
            <a:bodyPr wrap="square">
              <a:spAutoFit/>
            </a:bodyPr>
            <a:lstStyle/>
            <a:p>
              <a:pPr algn="ctr" fontAlgn="auto">
                <a:lnSpc>
                  <a:spcPct val="120000"/>
                </a:lnSpc>
              </a:pPr>
              <a:r>
                <a:rPr lang="zh-CN" altLang="en-US" sz="3200" b="1" dirty="0">
                  <a:latin typeface="+mn-ea"/>
                  <a:cs typeface="楷体" panose="02010609060101010101" pitchFamily="49" charset="-122"/>
                </a:rPr>
                <a:t>模拟练习要求</a:t>
              </a:r>
              <a:endParaRPr lang="en-US" altLang="zh-CN" sz="3200" b="1" dirty="0">
                <a:latin typeface="+mn-ea"/>
                <a:cs typeface="楷体" panose="02010609060101010101" pitchFamily="49" charset="-122"/>
              </a:endParaRPr>
            </a:p>
          </p:txBody>
        </p:sp>
        <p:sp>
          <p:nvSpPr>
            <p:cNvPr id="12" name="矩形 11">
              <a:extLst>
                <a:ext uri="{FF2B5EF4-FFF2-40B4-BE49-F238E27FC236}">
                  <a16:creationId xmlns="" xmlns:a16="http://schemas.microsoft.com/office/drawing/2014/main" id="{3F0D3916-FD88-499E-9D28-2F1B58EEFB9A}"/>
                </a:ext>
              </a:extLst>
            </p:cNvPr>
            <p:cNvSpPr/>
            <p:nvPr/>
          </p:nvSpPr>
          <p:spPr>
            <a:xfrm>
              <a:off x="1185983" y="2211885"/>
              <a:ext cx="10302364" cy="3046347"/>
            </a:xfrm>
            <a:prstGeom prst="rect">
              <a:avLst/>
            </a:prstGeom>
          </p:spPr>
          <p:txBody>
            <a:bodyPr wrap="square">
              <a:spAutoFit/>
            </a:bodyPr>
            <a:lstStyle/>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a:solidFill>
                    <a:srgbClr val="0070C0"/>
                  </a:solidFill>
                  <a:latin typeface="楷体" panose="02010609060101010101" pitchFamily="49" charset="-122"/>
                  <a:ea typeface="楷体" panose="02010609060101010101" pitchFamily="49" charset="-122"/>
                </a:rPr>
                <a:t>同</a:t>
              </a:r>
              <a:r>
                <a:rPr lang="zh-CN" altLang="en-US" sz="3199" b="1" smtClean="0">
                  <a:solidFill>
                    <a:srgbClr val="0070C0"/>
                  </a:solidFill>
                  <a:latin typeface="楷体" panose="02010609060101010101" pitchFamily="49" charset="-122"/>
                  <a:ea typeface="楷体" panose="02010609060101010101" pitchFamily="49" charset="-122"/>
                </a:rPr>
                <a:t>桌两人从</a:t>
              </a:r>
              <a:r>
                <a:rPr lang="zh-CN" altLang="en-US" sz="3199" b="1" dirty="0">
                  <a:solidFill>
                    <a:srgbClr val="0070C0"/>
                  </a:solidFill>
                  <a:latin typeface="楷体" panose="02010609060101010101" pitchFamily="49" charset="-122"/>
                  <a:ea typeface="楷体" panose="02010609060101010101" pitchFamily="49" charset="-122"/>
                </a:rPr>
                <a:t>以上不好解决的问题中任选一个，作为模拟情境，展开练习。</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一</a:t>
              </a:r>
              <a:r>
                <a:rPr lang="zh-CN" altLang="en-US" sz="3199" b="1" dirty="0">
                  <a:solidFill>
                    <a:srgbClr val="0070C0"/>
                  </a:solidFill>
                  <a:latin typeface="楷体" panose="02010609060101010101" pitchFamily="49" charset="-122"/>
                  <a:ea typeface="楷体" panose="02010609060101010101" pitchFamily="49" charset="-122"/>
                </a:rPr>
                <a:t>人请教，一人给出建议。</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有礼貌</a:t>
              </a:r>
              <a:r>
                <a:rPr lang="zh-CN" altLang="en-US" sz="3199" b="1" dirty="0">
                  <a:solidFill>
                    <a:srgbClr val="0070C0"/>
                  </a:solidFill>
                  <a:latin typeface="楷体" panose="02010609060101010101" pitchFamily="49" charset="-122"/>
                  <a:ea typeface="楷体" panose="02010609060101010101" pitchFamily="49" charset="-122"/>
                </a:rPr>
                <a:t>地向别人请教。</a:t>
              </a:r>
            </a:p>
            <a:p>
              <a:pPr marL="457200" lvl="0" indent="-457200" eaLnBrk="0" fontAlgn="ctr" hangingPunct="0">
                <a:lnSpc>
                  <a:spcPct val="120000"/>
                </a:lnSpc>
                <a:spcBef>
                  <a:spcPct val="0"/>
                </a:spcBef>
                <a:spcAft>
                  <a:spcPct val="0"/>
                </a:spcAft>
                <a:buFont typeface="Arial" panose="020B0604020202020204" pitchFamily="34" charset="0"/>
                <a:buChar char="•"/>
              </a:pPr>
              <a:r>
                <a:rPr lang="zh-CN" altLang="en-US" sz="3199" b="1" dirty="0" smtClean="0">
                  <a:solidFill>
                    <a:srgbClr val="0070C0"/>
                  </a:solidFill>
                  <a:latin typeface="楷体" panose="02010609060101010101" pitchFamily="49" charset="-122"/>
                  <a:ea typeface="楷体" panose="02010609060101010101" pitchFamily="49" charset="-122"/>
                </a:rPr>
                <a:t>不</a:t>
              </a:r>
              <a:r>
                <a:rPr lang="zh-CN" altLang="en-US" sz="3199" b="1" dirty="0">
                  <a:solidFill>
                    <a:srgbClr val="0070C0"/>
                  </a:solidFill>
                  <a:latin typeface="楷体" panose="02010609060101010101" pitchFamily="49" charset="-122"/>
                  <a:ea typeface="楷体" panose="02010609060101010101" pitchFamily="49" charset="-122"/>
                </a:rPr>
                <a:t>清楚的地方及时追问。</a:t>
              </a:r>
            </a:p>
          </p:txBody>
        </p:sp>
      </p:grpSp>
      <p:grpSp>
        <p:nvGrpSpPr>
          <p:cNvPr id="7" name="组合 6"/>
          <p:cNvGrpSpPr/>
          <p:nvPr/>
        </p:nvGrpSpPr>
        <p:grpSpPr>
          <a:xfrm>
            <a:off x="243619" y="5996136"/>
            <a:ext cx="3240000" cy="687384"/>
            <a:chOff x="243619" y="5996136"/>
            <a:chExt cx="3240000" cy="687384"/>
          </a:xfrm>
        </p:grpSpPr>
        <p:sp>
          <p:nvSpPr>
            <p:cNvPr id="8"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8-38</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61548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716119" y="414000"/>
            <a:ext cx="10755000" cy="5508000"/>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4" name="矩形 3">
            <a:extLst>
              <a:ext uri="{FF2B5EF4-FFF2-40B4-BE49-F238E27FC236}">
                <a16:creationId xmlns="" xmlns:a16="http://schemas.microsoft.com/office/drawing/2014/main" id="{BB6E51C1-D5B0-4A8E-96E9-CF972541652E}"/>
              </a:ext>
            </a:extLst>
          </p:cNvPr>
          <p:cNvSpPr/>
          <p:nvPr/>
        </p:nvSpPr>
        <p:spPr>
          <a:xfrm>
            <a:off x="1126744" y="551021"/>
            <a:ext cx="9933750" cy="5262979"/>
          </a:xfrm>
          <a:prstGeom prst="rect">
            <a:avLst/>
          </a:prstGeom>
        </p:spPr>
        <p:txBody>
          <a:bodyPr wrap="square">
            <a:spAutoFit/>
          </a:bodyPr>
          <a:lstStyle/>
          <a:p>
            <a:pPr algn="just">
              <a:lnSpc>
                <a:spcPct val="120000"/>
              </a:lnSpc>
            </a:pPr>
            <a:r>
              <a:rPr lang="en-US" altLang="zh-CN" sz="2800" b="1" smtClean="0">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我</a:t>
            </a:r>
            <a:r>
              <a:rPr lang="zh-CN" altLang="en-US" sz="2800" b="1" dirty="0">
                <a:latin typeface="楷体" panose="02010609060101010101" pitchFamily="49" charset="-122"/>
                <a:ea typeface="楷体" panose="02010609060101010101" pitchFamily="49" charset="-122"/>
              </a:rPr>
              <a:t>写作业时，总是写</a:t>
            </a:r>
            <a:r>
              <a:rPr lang="zh-CN" altLang="en-US" sz="2800" b="1">
                <a:latin typeface="楷体" panose="02010609060101010101" pitchFamily="49" charset="-122"/>
                <a:ea typeface="楷体" panose="02010609060101010101" pitchFamily="49" charset="-122"/>
              </a:rPr>
              <a:t>错字</a:t>
            </a:r>
            <a:r>
              <a:rPr lang="zh-CN" altLang="en-US" sz="2800" b="1" smtClean="0">
                <a:latin typeface="楷体" panose="02010609060101010101" pitchFamily="49" charset="-122"/>
                <a:ea typeface="楷体" panose="02010609060101010101" pitchFamily="49" charset="-122"/>
              </a:rPr>
              <a:t>。</a:t>
            </a:r>
            <a:endParaRPr lang="en-US" altLang="zh-CN" sz="2800" b="1" smtClean="0">
              <a:latin typeface="楷体" panose="02010609060101010101" pitchFamily="49" charset="-122"/>
              <a:ea typeface="楷体" panose="02010609060101010101" pitchFamily="49" charset="-122"/>
            </a:endParaRPr>
          </a:p>
          <a:p>
            <a:pPr marL="361950" indent="-361950" algn="just">
              <a:lnSpc>
                <a:spcPct val="120000"/>
              </a:lnSpc>
            </a:pPr>
            <a:r>
              <a:rPr lang="en-US" altLang="zh-CN" sz="2800" b="1" smtClean="0">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我</a:t>
            </a:r>
            <a:r>
              <a:rPr lang="zh-CN" altLang="en-US" sz="2800" b="1">
                <a:latin typeface="楷体" panose="02010609060101010101" pitchFamily="49" charset="-122"/>
                <a:ea typeface="楷体" panose="02010609060101010101" pitchFamily="49" charset="-122"/>
              </a:rPr>
              <a:t>想学围棋，可是围棋好难，一连看了几天的说明书都没看懂规则</a:t>
            </a:r>
            <a:r>
              <a:rPr lang="zh-CN" altLang="en-US" sz="2800" b="1" smtClean="0">
                <a:latin typeface="楷体" panose="02010609060101010101" pitchFamily="49" charset="-122"/>
                <a:ea typeface="楷体" panose="02010609060101010101" pitchFamily="49" charset="-122"/>
              </a:rPr>
              <a:t>。</a:t>
            </a:r>
            <a:endParaRPr lang="en-US" altLang="zh-CN" sz="2800" b="1" smtClean="0">
              <a:latin typeface="楷体" panose="02010609060101010101" pitchFamily="49" charset="-122"/>
              <a:ea typeface="楷体" panose="02010609060101010101" pitchFamily="49" charset="-122"/>
            </a:endParaRPr>
          </a:p>
          <a:p>
            <a:pPr marL="361950" indent="-361950" algn="just">
              <a:lnSpc>
                <a:spcPct val="120000"/>
              </a:lnSpc>
            </a:pPr>
            <a:r>
              <a:rPr lang="en-US" altLang="zh-CN" sz="2800" b="1" smtClean="0">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我</a:t>
            </a:r>
            <a:r>
              <a:rPr lang="zh-CN" altLang="en-US" sz="2800" b="1">
                <a:latin typeface="楷体" panose="02010609060101010101" pitchFamily="49" charset="-122"/>
                <a:ea typeface="楷体" panose="02010609060101010101" pitchFamily="49" charset="-122"/>
              </a:rPr>
              <a:t>的好朋友总是借了我的玩具不还，我想要回来又不好意思开口</a:t>
            </a:r>
            <a:r>
              <a:rPr lang="zh-CN" altLang="en-US" sz="2800" b="1" smtClean="0">
                <a:latin typeface="楷体" panose="02010609060101010101" pitchFamily="49" charset="-122"/>
                <a:ea typeface="楷体" panose="02010609060101010101" pitchFamily="49" charset="-122"/>
              </a:rPr>
              <a:t>。</a:t>
            </a:r>
            <a:endParaRPr lang="en-US" altLang="zh-CN" sz="2800" b="1" smtClean="0">
              <a:latin typeface="楷体" panose="02010609060101010101" pitchFamily="49" charset="-122"/>
              <a:ea typeface="楷体" panose="02010609060101010101" pitchFamily="49" charset="-122"/>
            </a:endParaRPr>
          </a:p>
          <a:p>
            <a:pPr marL="361950" indent="-361950" algn="just">
              <a:lnSpc>
                <a:spcPct val="120000"/>
              </a:lnSpc>
            </a:pPr>
            <a:r>
              <a:rPr lang="en-US" altLang="zh-CN" sz="2800" b="1" smtClean="0">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妈妈</a:t>
            </a:r>
            <a:r>
              <a:rPr lang="zh-CN" altLang="en-US" sz="2800" b="1">
                <a:latin typeface="楷体" panose="02010609060101010101" pitchFamily="49" charset="-122"/>
                <a:ea typeface="楷体" panose="02010609060101010101" pitchFamily="49" charset="-122"/>
              </a:rPr>
              <a:t>答应我</a:t>
            </a:r>
            <a:r>
              <a:rPr lang="zh-CN" altLang="en-US" sz="2800" b="1" smtClean="0">
                <a:latin typeface="楷体" panose="02010609060101010101" pitchFamily="49" charset="-122"/>
                <a:ea typeface="楷体" panose="02010609060101010101" pitchFamily="49" charset="-122"/>
              </a:rPr>
              <a:t>如果我能在</a:t>
            </a:r>
            <a:r>
              <a:rPr lang="zh-CN" altLang="en-US" sz="2800" b="1">
                <a:latin typeface="楷体" panose="02010609060101010101" pitchFamily="49" charset="-122"/>
                <a:ea typeface="楷体" panose="02010609060101010101" pitchFamily="49" charset="-122"/>
              </a:rPr>
              <a:t>随堂测</a:t>
            </a:r>
            <a:r>
              <a:rPr lang="zh-CN" altLang="en-US" sz="2800" b="1" smtClean="0">
                <a:latin typeface="楷体" panose="02010609060101010101" pitchFamily="49" charset="-122"/>
                <a:ea typeface="楷体" panose="02010609060101010101" pitchFamily="49" charset="-122"/>
              </a:rPr>
              <a:t>中考第一名</a:t>
            </a:r>
            <a:r>
              <a:rPr lang="zh-CN" altLang="en-US" sz="2800" b="1">
                <a:latin typeface="楷体" panose="02010609060101010101" pitchFamily="49" charset="-122"/>
                <a:ea typeface="楷体" panose="02010609060101010101" pitchFamily="49" charset="-122"/>
              </a:rPr>
              <a:t>，就带我去爬长城。可是我</a:t>
            </a:r>
            <a:r>
              <a:rPr lang="zh-CN" altLang="en-US" sz="2800" b="1" smtClean="0">
                <a:latin typeface="楷体" panose="02010609060101010101" pitchFamily="49" charset="-122"/>
                <a:ea typeface="楷体" panose="02010609060101010101" pitchFamily="49" charset="-122"/>
              </a:rPr>
              <a:t>考了第一名后</a:t>
            </a:r>
            <a:r>
              <a:rPr lang="zh-CN" altLang="en-US" sz="2800" b="1">
                <a:latin typeface="楷体" panose="02010609060101010101" pitchFamily="49" charset="-122"/>
                <a:ea typeface="楷体" panose="02010609060101010101" pitchFamily="49" charset="-122"/>
              </a:rPr>
              <a:t>，妈妈却忘记了这件事，我想提醒又不敢</a:t>
            </a:r>
            <a:r>
              <a:rPr lang="zh-CN" altLang="en-US" sz="2800" b="1" smtClean="0">
                <a:latin typeface="楷体" panose="02010609060101010101" pitchFamily="49" charset="-122"/>
                <a:ea typeface="楷体" panose="02010609060101010101" pitchFamily="49" charset="-122"/>
              </a:rPr>
              <a:t>。</a:t>
            </a:r>
            <a:endParaRPr lang="en-US" altLang="zh-CN" sz="2800" b="1" smtClean="0">
              <a:latin typeface="楷体" panose="02010609060101010101" pitchFamily="49" charset="-122"/>
              <a:ea typeface="楷体" panose="02010609060101010101" pitchFamily="49" charset="-122"/>
            </a:endParaRPr>
          </a:p>
          <a:p>
            <a:pPr marL="361950" indent="-361950" algn="just">
              <a:lnSpc>
                <a:spcPct val="120000"/>
              </a:lnSpc>
            </a:pPr>
            <a:r>
              <a:rPr lang="en-US" altLang="zh-CN" sz="2800" b="1">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我</a:t>
            </a:r>
            <a:r>
              <a:rPr lang="zh-CN" altLang="en-US" sz="2800" b="1">
                <a:latin typeface="楷体" panose="02010609060101010101" pitchFamily="49" charset="-122"/>
                <a:ea typeface="楷体" panose="02010609060101010101" pitchFamily="49" charset="-122"/>
              </a:rPr>
              <a:t>总是丢三落四</a:t>
            </a:r>
            <a:r>
              <a:rPr lang="zh-CN" altLang="en-US" sz="2800" b="1" smtClean="0">
                <a:latin typeface="楷体" panose="02010609060101010101" pitchFamily="49" charset="-122"/>
                <a:ea typeface="楷体" panose="02010609060101010101" pitchFamily="49" charset="-122"/>
              </a:rPr>
              <a:t>，开门</a:t>
            </a:r>
            <a:r>
              <a:rPr lang="zh-CN" altLang="en-US" sz="2800" b="1">
                <a:latin typeface="楷体" panose="02010609060101010101" pitchFamily="49" charset="-122"/>
                <a:ea typeface="楷体" panose="02010609060101010101" pitchFamily="49" charset="-122"/>
              </a:rPr>
              <a:t>时发现钥匙不见</a:t>
            </a:r>
            <a:r>
              <a:rPr lang="zh-CN" altLang="en-US" sz="2800" b="1" smtClean="0">
                <a:latin typeface="楷体" panose="02010609060101010101" pitchFamily="49" charset="-122"/>
                <a:ea typeface="楷体" panose="02010609060101010101" pitchFamily="49" charset="-122"/>
              </a:rPr>
              <a:t>了，坐车</a:t>
            </a:r>
            <a:r>
              <a:rPr lang="zh-CN" altLang="en-US" sz="2800" b="1">
                <a:latin typeface="楷体" panose="02010609060101010101" pitchFamily="49" charset="-122"/>
                <a:ea typeface="楷体" panose="02010609060101010101" pitchFamily="49" charset="-122"/>
              </a:rPr>
              <a:t>时找不到公交</a:t>
            </a:r>
            <a:r>
              <a:rPr lang="zh-CN" altLang="en-US" sz="2800" b="1" smtClean="0">
                <a:latin typeface="楷体" panose="02010609060101010101" pitchFamily="49" charset="-122"/>
                <a:ea typeface="楷体" panose="02010609060101010101" pitchFamily="49" charset="-122"/>
              </a:rPr>
              <a:t>卡，考试</a:t>
            </a:r>
            <a:r>
              <a:rPr lang="zh-CN" altLang="en-US" sz="2800" b="1">
                <a:latin typeface="楷体" panose="02010609060101010101" pitchFamily="49" charset="-122"/>
                <a:ea typeface="楷体" panose="02010609060101010101" pitchFamily="49" charset="-122"/>
              </a:rPr>
              <a:t>时找不到橡皮，这些对我来说都是</a:t>
            </a:r>
            <a:r>
              <a:rPr lang="zh-CN" altLang="en-US" sz="2800" b="1" smtClean="0">
                <a:latin typeface="楷体" panose="02010609060101010101" pitchFamily="49" charset="-122"/>
                <a:ea typeface="楷体" panose="02010609060101010101" pitchFamily="49" charset="-122"/>
              </a:rPr>
              <a:t>家常便饭。</a:t>
            </a:r>
          </a:p>
        </p:txBody>
      </p:sp>
      <p:grpSp>
        <p:nvGrpSpPr>
          <p:cNvPr id="13" name="组合 12"/>
          <p:cNvGrpSpPr/>
          <p:nvPr/>
        </p:nvGrpSpPr>
        <p:grpSpPr>
          <a:xfrm>
            <a:off x="243619" y="5996136"/>
            <a:ext cx="3240000" cy="687384"/>
            <a:chOff x="243619" y="5996136"/>
            <a:chExt cx="3240000" cy="687384"/>
          </a:xfrm>
        </p:grpSpPr>
        <p:sp>
          <p:nvSpPr>
            <p:cNvPr id="1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3169433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519230945"/>
              </p:ext>
            </p:extLst>
          </p:nvPr>
        </p:nvGraphicFramePr>
        <p:xfrm>
          <a:off x="918619" y="864000"/>
          <a:ext cx="10800001" cy="4508273"/>
        </p:xfrm>
        <a:graphic>
          <a:graphicData uri="http://schemas.openxmlformats.org/drawingml/2006/table">
            <a:tbl>
              <a:tblPr firstRow="1" bandRow="1">
                <a:tableStyleId>{00A15C55-8517-42AA-B614-E9B94910E393}</a:tableStyleId>
              </a:tblPr>
              <a:tblGrid>
                <a:gridCol w="6014475">
                  <a:extLst>
                    <a:ext uri="{9D8B030D-6E8A-4147-A177-3AD203B41FA5}">
                      <a16:colId xmlns="" xmlns:a16="http://schemas.microsoft.com/office/drawing/2014/main" val="571365228"/>
                    </a:ext>
                  </a:extLst>
                </a:gridCol>
                <a:gridCol w="4785526">
                  <a:extLst>
                    <a:ext uri="{9D8B030D-6E8A-4147-A177-3AD203B41FA5}">
                      <a16:colId xmlns="" xmlns:a16="http://schemas.microsoft.com/office/drawing/2014/main" val="1505115263"/>
                    </a:ext>
                  </a:extLst>
                </a:gridCol>
              </a:tblGrid>
              <a:tr h="758819">
                <a:tc gridSpan="2">
                  <a:txBody>
                    <a:bodyPr/>
                    <a:lstStyle/>
                    <a:p>
                      <a:pPr algn="ctr"/>
                      <a:r>
                        <a:rPr lang="zh-CN" altLang="en-US" sz="2800" b="1" dirty="0" smtClean="0"/>
                        <a:t>评价表</a:t>
                      </a:r>
                      <a:endParaRPr lang="zh-CN" altLang="en-US" sz="2800" b="1" dirty="0">
                        <a:latin typeface="+mn-ea"/>
                        <a:ea typeface="+mn-ea"/>
                      </a:endParaRPr>
                    </a:p>
                  </a:txBody>
                  <a:tcPr anchor="ctr"/>
                </a:tc>
                <a:tc hMerge="1">
                  <a:txBody>
                    <a:bodyPr/>
                    <a:lstStyle/>
                    <a:p>
                      <a:endParaRPr lang="zh-CN" altLang="en-US" sz="2800" dirty="0">
                        <a:latin typeface="楷体" panose="02010609060101010101" pitchFamily="49" charset="-122"/>
                        <a:ea typeface="楷体" panose="02010609060101010101" pitchFamily="49" charset="-122"/>
                      </a:endParaRPr>
                    </a:p>
                  </a:txBody>
                  <a:tcPr anchor="ctr"/>
                </a:tc>
                <a:extLst>
                  <a:ext uri="{0D108BD9-81ED-4DB2-BD59-A6C34878D82A}">
                    <a16:rowId xmlns="" xmlns:a16="http://schemas.microsoft.com/office/drawing/2014/main" val="3179611003"/>
                  </a:ext>
                </a:extLst>
              </a:tr>
              <a:tr h="624909">
                <a:tc>
                  <a:txBody>
                    <a:bodyPr/>
                    <a:lstStyle/>
                    <a:p>
                      <a:pPr algn="ctr">
                        <a:spcAft>
                          <a:spcPts val="0"/>
                        </a:spcAft>
                      </a:pPr>
                      <a:r>
                        <a:rPr lang="zh-CN" sz="2800" b="1" kern="100" dirty="0">
                          <a:effectLst/>
                        </a:rPr>
                        <a:t>评价内容</a:t>
                      </a:r>
                      <a:endParaRPr lang="zh-CN" sz="2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星级</a:t>
                      </a:r>
                      <a:endParaRPr lang="zh-CN" sz="2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2531709512"/>
                  </a:ext>
                </a:extLst>
              </a:tr>
              <a:tr h="624909">
                <a:tc>
                  <a:txBody>
                    <a:bodyPr/>
                    <a:lstStyle/>
                    <a:p>
                      <a:pPr algn="ctr">
                        <a:spcAft>
                          <a:spcPts val="0"/>
                        </a:spcAft>
                      </a:pPr>
                      <a:r>
                        <a:rPr lang="zh-CN" sz="2800" b="1" kern="100" smtClean="0">
                          <a:effectLst/>
                          <a:latin typeface="楷体" panose="02010609060101010101" pitchFamily="49" charset="-122"/>
                          <a:ea typeface="楷体" panose="02010609060101010101" pitchFamily="49" charset="-122"/>
                        </a:rPr>
                        <a:t>在</a:t>
                      </a:r>
                      <a:r>
                        <a:rPr lang="zh-CN" sz="2800" b="1" kern="100" dirty="0">
                          <a:effectLst/>
                          <a:latin typeface="楷体" panose="02010609060101010101" pitchFamily="49" charset="-122"/>
                          <a:ea typeface="楷体" panose="02010609060101010101" pitchFamily="49" charset="-122"/>
                        </a:rPr>
                        <a:t>别人方便的时候请教</a:t>
                      </a:r>
                      <a:endParaRPr lang="zh-CN" sz="2800" b="1"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a:t>
                      </a:r>
                      <a:endParaRPr 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612733618"/>
                  </a:ext>
                </a:extLst>
              </a:tr>
              <a:tr h="624909">
                <a:tc>
                  <a:txBody>
                    <a:bodyPr/>
                    <a:lstStyle/>
                    <a:p>
                      <a:pPr algn="ctr">
                        <a:spcAft>
                          <a:spcPts val="0"/>
                        </a:spcAft>
                      </a:pPr>
                      <a:r>
                        <a:rPr lang="zh-CN" sz="2800" b="1" kern="100" smtClean="0">
                          <a:effectLst/>
                          <a:latin typeface="楷体" panose="02010609060101010101" pitchFamily="49" charset="-122"/>
                          <a:ea typeface="楷体" panose="02010609060101010101" pitchFamily="49" charset="-122"/>
                        </a:rPr>
                        <a:t>说</a:t>
                      </a:r>
                      <a:r>
                        <a:rPr lang="zh-CN" sz="2800" b="1" kern="100" dirty="0">
                          <a:effectLst/>
                          <a:latin typeface="楷体" panose="02010609060101010101" pitchFamily="49" charset="-122"/>
                          <a:ea typeface="楷体" panose="02010609060101010101" pitchFamily="49" charset="-122"/>
                        </a:rPr>
                        <a:t>清楚自己需要解决的问题</a:t>
                      </a:r>
                      <a:endParaRPr lang="zh-CN" sz="2800" b="1"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a:t>
                      </a:r>
                      <a:endParaRPr 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573130241"/>
                  </a:ext>
                </a:extLst>
              </a:tr>
              <a:tr h="624909">
                <a:tc>
                  <a:txBody>
                    <a:bodyPr/>
                    <a:lstStyle/>
                    <a:p>
                      <a:pPr algn="ctr">
                        <a:spcAft>
                          <a:spcPts val="0"/>
                        </a:spcAft>
                      </a:pPr>
                      <a:r>
                        <a:rPr lang="zh-CN" sz="2800" b="1" kern="100" smtClean="0">
                          <a:effectLst/>
                          <a:latin typeface="楷体" panose="02010609060101010101" pitchFamily="49" charset="-122"/>
                          <a:ea typeface="楷体" panose="02010609060101010101" pitchFamily="49" charset="-122"/>
                        </a:rPr>
                        <a:t>在</a:t>
                      </a:r>
                      <a:r>
                        <a:rPr lang="zh-CN" sz="2800" b="1" kern="100" dirty="0">
                          <a:effectLst/>
                          <a:latin typeface="楷体" panose="02010609060101010101" pitchFamily="49" charset="-122"/>
                          <a:ea typeface="楷体" panose="02010609060101010101" pitchFamily="49" charset="-122"/>
                        </a:rPr>
                        <a:t>请教的过程中耐心倾听</a:t>
                      </a:r>
                      <a:endParaRPr lang="zh-CN" sz="2800" b="1"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a:t>
                      </a:r>
                      <a:endParaRPr 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601291752"/>
                  </a:ext>
                </a:extLst>
              </a:tr>
              <a:tr h="624909">
                <a:tc>
                  <a:txBody>
                    <a:bodyPr/>
                    <a:lstStyle/>
                    <a:p>
                      <a:pPr algn="ctr">
                        <a:spcAft>
                          <a:spcPts val="0"/>
                        </a:spcAft>
                      </a:pPr>
                      <a:r>
                        <a:rPr lang="zh-CN" sz="2800" b="1" kern="100" smtClean="0">
                          <a:effectLst/>
                          <a:latin typeface="楷体" panose="02010609060101010101" pitchFamily="49" charset="-122"/>
                          <a:ea typeface="楷体" panose="02010609060101010101" pitchFamily="49" charset="-122"/>
                        </a:rPr>
                        <a:t>有礼貌地及时</a:t>
                      </a:r>
                      <a:r>
                        <a:rPr lang="zh-CN" sz="2800" b="1" kern="100" dirty="0">
                          <a:effectLst/>
                          <a:latin typeface="楷体" panose="02010609060101010101" pitchFamily="49" charset="-122"/>
                          <a:ea typeface="楷体" panose="02010609060101010101" pitchFamily="49" charset="-122"/>
                        </a:rPr>
                        <a:t>追问</a:t>
                      </a:r>
                      <a:endParaRPr lang="zh-CN" sz="2800" b="1"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a:t>
                      </a:r>
                      <a:endParaRPr 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78536598"/>
                  </a:ext>
                </a:extLst>
              </a:tr>
              <a:tr h="624909">
                <a:tc>
                  <a:txBody>
                    <a:bodyPr/>
                    <a:lstStyle/>
                    <a:p>
                      <a:pPr algn="ctr">
                        <a:spcAft>
                          <a:spcPts val="0"/>
                        </a:spcAft>
                      </a:pPr>
                      <a:r>
                        <a:rPr lang="zh-CN" altLang="en-US" sz="2800" b="1" kern="100" smtClean="0">
                          <a:effectLst/>
                          <a:latin typeface="楷体" panose="02010609060101010101" pitchFamily="49" charset="-122"/>
                          <a:ea typeface="楷体" panose="02010609060101010101" pitchFamily="49" charset="-122"/>
                        </a:rPr>
                        <a:t>在</a:t>
                      </a:r>
                      <a:r>
                        <a:rPr lang="zh-CN" sz="2800" b="1" kern="100" smtClean="0">
                          <a:effectLst/>
                          <a:latin typeface="楷体" panose="02010609060101010101" pitchFamily="49" charset="-122"/>
                          <a:ea typeface="楷体" panose="02010609060101010101" pitchFamily="49" charset="-122"/>
                        </a:rPr>
                        <a:t>请教</a:t>
                      </a:r>
                      <a:r>
                        <a:rPr lang="zh-CN" sz="2800" b="1" kern="100" dirty="0">
                          <a:effectLst/>
                          <a:latin typeface="楷体" panose="02010609060101010101" pitchFamily="49" charset="-122"/>
                          <a:ea typeface="楷体" panose="02010609060101010101" pitchFamily="49" charset="-122"/>
                        </a:rPr>
                        <a:t>结束后表示感谢</a:t>
                      </a:r>
                      <a:endParaRPr lang="zh-CN" sz="2800" b="1"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2800" b="1" kern="100" dirty="0">
                          <a:effectLst/>
                        </a:rPr>
                        <a:t>☆☆☆☆☆</a:t>
                      </a:r>
                      <a:endParaRPr 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257580949"/>
                  </a:ext>
                </a:extLst>
              </a:tr>
            </a:tbl>
          </a:graphicData>
        </a:graphic>
      </p:graphicFrame>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8-39</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6829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70163" y="774000"/>
            <a:ext cx="6930000" cy="540725"/>
          </a:xfrm>
          <a:prstGeom prst="rect">
            <a:avLst/>
          </a:prstGeom>
          <a:solidFill>
            <a:schemeClr val="bg1"/>
          </a:solidFill>
        </p:spPr>
        <p:txBody>
          <a:bodyPr wrap="square">
            <a:spAutoFit/>
          </a:bodyPr>
          <a:lstStyle/>
          <a:p>
            <a:pPr algn="just" fontAlgn="auto">
              <a:lnSpc>
                <a:spcPct val="120000"/>
              </a:lnSpc>
            </a:pPr>
            <a:r>
              <a:rPr lang="en-US" altLang="zh-CN" sz="2800" b="1" smtClean="0">
                <a:latin typeface="+mn-ea"/>
                <a:cs typeface="楷体" panose="02010609060101010101" pitchFamily="49" charset="-122"/>
              </a:rPr>
              <a:t>【</a:t>
            </a:r>
            <a:r>
              <a:rPr lang="zh-CN" altLang="en-US" sz="2800" b="1" smtClean="0">
                <a:latin typeface="+mn-ea"/>
                <a:cs typeface="楷体" panose="02010609060101010101" pitchFamily="49" charset="-122"/>
              </a:rPr>
              <a:t>情境</a:t>
            </a:r>
            <a:r>
              <a:rPr lang="en-US" altLang="zh-CN" sz="2800" b="1" smtClean="0">
                <a:latin typeface="+mn-ea"/>
                <a:cs typeface="楷体" panose="02010609060101010101" pitchFamily="49" charset="-122"/>
              </a:rPr>
              <a:t>】</a:t>
            </a:r>
            <a:r>
              <a:rPr lang="zh-CN" altLang="en-US" sz="2800" b="1" smtClean="0">
                <a:latin typeface="+mn-ea"/>
                <a:cs typeface="楷体" panose="02010609060101010101" pitchFamily="49" charset="-122"/>
              </a:rPr>
              <a:t>我</a:t>
            </a:r>
            <a:r>
              <a:rPr lang="zh-CN" altLang="en-US" sz="2800" b="1" dirty="0">
                <a:latin typeface="+mn-ea"/>
                <a:cs typeface="楷体" panose="02010609060101010101" pitchFamily="49" charset="-122"/>
              </a:rPr>
              <a:t>写作业时，总是写错字。</a:t>
            </a:r>
            <a:endParaRPr lang="en-US" altLang="zh-CN" sz="2800" b="1" dirty="0">
              <a:latin typeface="+mn-ea"/>
              <a:cs typeface="楷体" panose="02010609060101010101" pitchFamily="49" charset="-122"/>
            </a:endParaRPr>
          </a:p>
        </p:txBody>
      </p:sp>
      <p:sp>
        <p:nvSpPr>
          <p:cNvPr id="3" name="矩形 2"/>
          <p:cNvSpPr/>
          <p:nvPr/>
        </p:nvSpPr>
        <p:spPr>
          <a:xfrm>
            <a:off x="806119" y="1607444"/>
            <a:ext cx="10575000" cy="3711785"/>
          </a:xfrm>
          <a:prstGeom prst="rect">
            <a:avLst/>
          </a:prstGeom>
        </p:spPr>
        <p:txBody>
          <a:bodyPr wrap="square">
            <a:spAutoFit/>
          </a:bodyPr>
          <a:lstStyle/>
          <a:p>
            <a:pPr algn="just" fontAlgn="auto">
              <a:lnSpc>
                <a:spcPct val="12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请教者</a:t>
            </a:r>
            <a:r>
              <a:rPr lang="zh-CN" altLang="en-US" sz="2800" b="1">
                <a:latin typeface="楷体" panose="02010609060101010101" pitchFamily="49" charset="-122"/>
                <a:ea typeface="楷体" panose="02010609060101010101" pitchFamily="49" charset="-122"/>
                <a:cs typeface="楷体" panose="02010609060101010101" pitchFamily="49" charset="-122"/>
              </a:rPr>
              <a:t>：</a:t>
            </a:r>
            <a:r>
              <a:rPr lang="zh-CN" altLang="en-US" sz="2800" b="1" smtClean="0">
                <a:latin typeface="楷体" panose="02010609060101010101" pitchFamily="49" charset="-122"/>
                <a:ea typeface="楷体" panose="02010609060101010101" pitchFamily="49" charset="-122"/>
                <a:cs typeface="楷体" panose="02010609060101010101" pitchFamily="49" charset="-122"/>
              </a:rPr>
              <a:t>老师，您</a:t>
            </a:r>
            <a:r>
              <a:rPr lang="zh-CN" altLang="en-US" sz="2800" b="1" dirty="0">
                <a:latin typeface="楷体" panose="02010609060101010101" pitchFamily="49" charset="-122"/>
                <a:ea typeface="楷体" panose="02010609060101010101" pitchFamily="49" charset="-122"/>
                <a:cs typeface="楷体" panose="02010609060101010101" pitchFamily="49" charset="-122"/>
              </a:rPr>
              <a:t>现在有时间吗？我有一个问题想请教您。</a:t>
            </a:r>
          </a:p>
          <a:p>
            <a:pPr algn="just" fontAlgn="auto">
              <a:lnSpc>
                <a:spcPct val="120000"/>
              </a:lnSpc>
            </a:pPr>
            <a:r>
              <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老师</a:t>
            </a:r>
            <a:r>
              <a:rPr lang="zh-CN" altLang="en-US" sz="2800" b="1" dirty="0">
                <a:latin typeface="楷体" panose="02010609060101010101" pitchFamily="49" charset="-122"/>
                <a:ea typeface="楷体" panose="02010609060101010101" pitchFamily="49" charset="-122"/>
                <a:cs typeface="楷体" panose="02010609060101010101" pitchFamily="49" charset="-122"/>
              </a:rPr>
              <a:t>：说说吧，遇到什么问题啦？</a:t>
            </a:r>
          </a:p>
          <a:p>
            <a:pPr algn="just" fontAlgn="auto">
              <a:lnSpc>
                <a:spcPct val="12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请教者</a:t>
            </a:r>
            <a:r>
              <a:rPr lang="zh-CN" altLang="en-US" sz="2800" b="1" dirty="0">
                <a:latin typeface="楷体" panose="02010609060101010101" pitchFamily="49" charset="-122"/>
                <a:ea typeface="楷体" panose="02010609060101010101" pitchFamily="49" charset="-122"/>
                <a:cs typeface="楷体" panose="02010609060101010101" pitchFamily="49" charset="-122"/>
              </a:rPr>
              <a:t>：我写作业时，总是写错字。您能告诉我该怎么做吗？</a:t>
            </a:r>
          </a:p>
          <a:p>
            <a:pPr algn="just" fontAlgn="auto">
              <a:lnSpc>
                <a:spcPct val="120000"/>
              </a:lnSpc>
            </a:pPr>
            <a:r>
              <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老师</a:t>
            </a:r>
            <a:r>
              <a:rPr lang="zh-CN" altLang="en-US" sz="2800" b="1" dirty="0">
                <a:latin typeface="楷体" panose="02010609060101010101" pitchFamily="49" charset="-122"/>
                <a:ea typeface="楷体" panose="02010609060101010101" pitchFamily="49" charset="-122"/>
                <a:cs typeface="楷体" panose="02010609060101010101" pitchFamily="49" charset="-122"/>
              </a:rPr>
              <a:t>：你能发现学习中的问题并积极寻求解决问题的办法，老师觉得你特别棒。关于总写错字这个问题，老师建议你仔细查找原因，看看到底是哪里出了问题。</a:t>
            </a:r>
          </a:p>
          <a:p>
            <a:pPr algn="just" fontAlgn="auto">
              <a:lnSpc>
                <a:spcPct val="12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请教</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者</a:t>
            </a:r>
            <a:r>
              <a:rPr lang="zh-CN" altLang="en-US" sz="2800" b="1">
                <a:latin typeface="楷体" panose="02010609060101010101" pitchFamily="49" charset="-122"/>
                <a:ea typeface="楷体" panose="02010609060101010101" pitchFamily="49" charset="-122"/>
                <a:cs typeface="楷体" panose="02010609060101010101" pitchFamily="49" charset="-122"/>
              </a:rPr>
              <a:t>：老师，</a:t>
            </a:r>
            <a:r>
              <a:rPr lang="zh-CN" altLang="en-US" sz="2800" b="1" smtClean="0">
                <a:latin typeface="楷体" panose="02010609060101010101" pitchFamily="49" charset="-122"/>
                <a:ea typeface="楷体" panose="02010609060101010101" pitchFamily="49" charset="-122"/>
                <a:cs typeface="楷体" panose="02010609060101010101" pitchFamily="49" charset="-122"/>
              </a:rPr>
              <a:t>不好意思我打断</a:t>
            </a:r>
            <a:r>
              <a:rPr lang="zh-CN" altLang="en-US" sz="2800" b="1" dirty="0">
                <a:latin typeface="楷体" panose="02010609060101010101" pitchFamily="49" charset="-122"/>
                <a:ea typeface="楷体" panose="02010609060101010101" pitchFamily="49" charset="-122"/>
                <a:cs typeface="楷体" panose="02010609060101010101" pitchFamily="49" charset="-122"/>
              </a:rPr>
              <a:t>一下。您可不可以说得再具体</a:t>
            </a:r>
            <a:r>
              <a:rPr lang="zh-CN" altLang="en-US" sz="2800" b="1">
                <a:latin typeface="楷体" panose="02010609060101010101" pitchFamily="49" charset="-122"/>
                <a:ea typeface="楷体" panose="02010609060101010101" pitchFamily="49" charset="-122"/>
                <a:cs typeface="楷体" panose="02010609060101010101" pitchFamily="49" charset="-122"/>
              </a:rPr>
              <a:t>一点？</a:t>
            </a:r>
            <a:endParaRPr lang="en-US" altLang="zh-CN" sz="2800" b="1">
              <a:latin typeface="楷体" panose="02010609060101010101" pitchFamily="49" charset="-122"/>
              <a:ea typeface="楷体" panose="02010609060101010101" pitchFamily="49" charset="-122"/>
              <a:cs typeface="楷体" panose="02010609060101010101" pitchFamily="49" charset="-122"/>
            </a:endParaRPr>
          </a:p>
        </p:txBody>
      </p:sp>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8-40</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625925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6119" y="1831640"/>
            <a:ext cx="10575000" cy="3194721"/>
          </a:xfrm>
          <a:prstGeom prst="rect">
            <a:avLst/>
          </a:prstGeom>
        </p:spPr>
        <p:txBody>
          <a:bodyPr wrap="square">
            <a:spAutoFit/>
          </a:bodyPr>
          <a:lstStyle/>
          <a:p>
            <a:pPr algn="just" fontAlgn="auto">
              <a:lnSpc>
                <a:spcPct val="120000"/>
              </a:lnSpc>
            </a:pPr>
            <a:r>
              <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老师</a:t>
            </a:r>
            <a:r>
              <a:rPr lang="zh-CN" altLang="en-US" sz="2800" b="1" dirty="0">
                <a:latin typeface="楷体" panose="02010609060101010101" pitchFamily="49" charset="-122"/>
                <a:ea typeface="楷体" panose="02010609060101010101" pitchFamily="49" charset="-122"/>
                <a:cs typeface="楷体" panose="02010609060101010101" pitchFamily="49" charset="-122"/>
              </a:rPr>
              <a:t>：有人写错字是因为粗心大意；有人是因为这个字涉及的知识点没有掌握好，没学会怎么写；还有的人是因为自己的学习习惯不好，专注力不够。只有找到问题的原因，才能对症下药。</a:t>
            </a:r>
          </a:p>
          <a:p>
            <a:pPr algn="just" fontAlgn="auto">
              <a:lnSpc>
                <a:spcPct val="12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请教者</a:t>
            </a:r>
            <a:r>
              <a:rPr lang="zh-CN" altLang="en-US" sz="2800" b="1" dirty="0">
                <a:latin typeface="楷体" panose="02010609060101010101" pitchFamily="49" charset="-122"/>
                <a:ea typeface="楷体" panose="02010609060101010101" pitchFamily="49" charset="-122"/>
                <a:cs typeface="楷体" panose="02010609060101010101" pitchFamily="49" charset="-122"/>
              </a:rPr>
              <a:t>：好的，谢谢老师，我明白了。我会仔细反思一下自己的问题，有不清楚的再来问您。</a:t>
            </a:r>
          </a:p>
          <a:p>
            <a:pPr algn="just" fontAlgn="auto">
              <a:lnSpc>
                <a:spcPct val="120000"/>
              </a:lnSpc>
            </a:pPr>
            <a:r>
              <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老师</a:t>
            </a:r>
            <a:r>
              <a:rPr lang="zh-CN" altLang="en-US" sz="2800" b="1" dirty="0">
                <a:latin typeface="楷体" panose="02010609060101010101" pitchFamily="49" charset="-122"/>
                <a:ea typeface="楷体" panose="02010609060101010101" pitchFamily="49" charset="-122"/>
                <a:cs typeface="楷体" panose="02010609060101010101" pitchFamily="49" charset="-122"/>
              </a:rPr>
              <a:t>：不用谢。有不清楚的地方再来找我。</a:t>
            </a:r>
          </a:p>
        </p:txBody>
      </p:sp>
      <p:grpSp>
        <p:nvGrpSpPr>
          <p:cNvPr id="4" name="组合 3"/>
          <p:cNvGrpSpPr/>
          <p:nvPr/>
        </p:nvGrpSpPr>
        <p:grpSpPr>
          <a:xfrm>
            <a:off x="243619" y="5996136"/>
            <a:ext cx="3240000" cy="687384"/>
            <a:chOff x="243619" y="5996136"/>
            <a:chExt cx="3240000" cy="687384"/>
          </a:xfrm>
        </p:grpSpPr>
        <p:sp>
          <p:nvSpPr>
            <p:cNvPr id="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8-41</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7" name="矩形 6"/>
          <p:cNvSpPr/>
          <p:nvPr/>
        </p:nvSpPr>
        <p:spPr>
          <a:xfrm>
            <a:off x="670163" y="774000"/>
            <a:ext cx="6930000" cy="540725"/>
          </a:xfrm>
          <a:prstGeom prst="rect">
            <a:avLst/>
          </a:prstGeom>
          <a:solidFill>
            <a:schemeClr val="bg1"/>
          </a:solidFill>
        </p:spPr>
        <p:txBody>
          <a:bodyPr wrap="square">
            <a:spAutoFit/>
          </a:bodyPr>
          <a:lstStyle/>
          <a:p>
            <a:pPr algn="just" fontAlgn="auto">
              <a:lnSpc>
                <a:spcPct val="120000"/>
              </a:lnSpc>
            </a:pPr>
            <a:r>
              <a:rPr lang="en-US" altLang="zh-CN" sz="2800" b="1" smtClean="0">
                <a:latin typeface="+mn-ea"/>
                <a:cs typeface="楷体" panose="02010609060101010101" pitchFamily="49" charset="-122"/>
              </a:rPr>
              <a:t>【</a:t>
            </a:r>
            <a:r>
              <a:rPr lang="zh-CN" altLang="en-US" sz="2800" b="1" smtClean="0">
                <a:latin typeface="+mn-ea"/>
                <a:cs typeface="楷体" panose="02010609060101010101" pitchFamily="49" charset="-122"/>
              </a:rPr>
              <a:t>情境</a:t>
            </a:r>
            <a:r>
              <a:rPr lang="en-US" altLang="zh-CN" sz="2800" b="1" smtClean="0">
                <a:latin typeface="+mn-ea"/>
                <a:cs typeface="楷体" panose="02010609060101010101" pitchFamily="49" charset="-122"/>
              </a:rPr>
              <a:t>】</a:t>
            </a:r>
            <a:r>
              <a:rPr lang="zh-CN" altLang="en-US" sz="2800" b="1" smtClean="0">
                <a:latin typeface="+mn-ea"/>
                <a:cs typeface="楷体" panose="02010609060101010101" pitchFamily="49" charset="-122"/>
              </a:rPr>
              <a:t>我</a:t>
            </a:r>
            <a:r>
              <a:rPr lang="zh-CN" altLang="en-US" sz="2800" b="1" dirty="0">
                <a:latin typeface="+mn-ea"/>
                <a:cs typeface="楷体" panose="02010609060101010101" pitchFamily="49" charset="-122"/>
              </a:rPr>
              <a:t>写作业时，总是写错字。</a:t>
            </a:r>
            <a:endParaRPr lang="en-US" altLang="zh-CN" sz="2800" b="1" dirty="0">
              <a:latin typeface="+mn-ea"/>
              <a:cs typeface="楷体" panose="02010609060101010101" pitchFamily="49" charset="-122"/>
            </a:endParaRPr>
          </a:p>
        </p:txBody>
      </p:sp>
    </p:spTree>
    <p:extLst>
      <p:ext uri="{BB962C8B-B14F-4D97-AF65-F5344CB8AC3E}">
        <p14:creationId xmlns:p14="http://schemas.microsoft.com/office/powerpoint/2010/main" val="259289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2803858" y="945896"/>
            <a:ext cx="8549999" cy="4160178"/>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本</a:t>
            </a:r>
            <a:r>
              <a:rPr lang="zh-CN" altLang="en-US" sz="2800" b="1" dirty="0">
                <a:latin typeface="楷体" panose="02010609060101010101" pitchFamily="49" charset="-122"/>
                <a:ea typeface="楷体" panose="02010609060101010101" pitchFamily="49" charset="-122"/>
              </a:rPr>
              <a:t>节课，我们练习了请教，知道了向别人请教时要使用礼貌用语，要注意基本的交际礼仪，要把问题说清楚，并在不清楚的地方及时追问。只有这样请教，才能有效解决问题。在今后的学习和生活中，如果遇到难以解决的问题，我们要主动向同学、朋友、家人、老师请教。当然了，当别人向我们请教时，我们也要真诚地予以帮助。课后，大家可以继续想想自己还有什么不好解决的问题，然后去向合适的人请教。</a:t>
            </a:r>
          </a:p>
        </p:txBody>
      </p:sp>
      <p:pic>
        <p:nvPicPr>
          <p:cNvPr id="10" name="Picture 2" descr="C:\Users\Administrator\Desktop\二下-4单元-语文园地-王亚芳\7.tif">
            <a:extLst>
              <a:ext uri="{FF2B5EF4-FFF2-40B4-BE49-F238E27FC236}">
                <a16:creationId xmlns="" xmlns:a16="http://schemas.microsoft.com/office/drawing/2014/main" id="{913FD255-0FAE-4E6D-9C8C-1205173159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8858" y="763656"/>
            <a:ext cx="2475000" cy="35745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243619" y="5996136"/>
            <a:ext cx="3240000" cy="687384"/>
            <a:chOff x="243619" y="5996136"/>
            <a:chExt cx="3240000" cy="687384"/>
          </a:xfrm>
        </p:grpSpPr>
        <p:sp>
          <p:nvSpPr>
            <p:cNvPr id="7"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8-42</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899877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8-43</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
        <p:nvSpPr>
          <p:cNvPr id="2" name="矩形 1"/>
          <p:cNvSpPr/>
          <p:nvPr/>
        </p:nvSpPr>
        <p:spPr>
          <a:xfrm>
            <a:off x="1548619" y="1179000"/>
            <a:ext cx="8717206" cy="3785652"/>
          </a:xfrm>
          <a:prstGeom prst="rect">
            <a:avLst/>
          </a:prstGeom>
        </p:spPr>
        <p:txBody>
          <a:bodyPr wrap="square">
            <a:spAutoFit/>
          </a:bodyPr>
          <a:lstStyle/>
          <a:p>
            <a:pPr algn="just">
              <a:lnSpc>
                <a:spcPct val="120000"/>
              </a:lnSpc>
            </a:pPr>
            <a:r>
              <a:rPr lang="zh-CN" altLang="en-US" sz="3200" dirty="0">
                <a:solidFill>
                  <a:srgbClr val="FF0000"/>
                </a:solidFill>
                <a:latin typeface="黑体" panose="02010609060101010101" pitchFamily="49" charset="-122"/>
                <a:ea typeface="黑体" panose="02010609060101010101" pitchFamily="49" charset="-122"/>
              </a:rPr>
              <a:t>课后作业</a:t>
            </a:r>
            <a:r>
              <a:rPr lang="zh-CN" altLang="en-US" sz="3200" b="1" dirty="0" smtClean="0">
                <a:solidFill>
                  <a:srgbClr val="FF0000"/>
                </a:solidFill>
                <a:latin typeface="黑体" pitchFamily="49" charset="-122"/>
                <a:ea typeface="黑体" pitchFamily="49" charset="-122"/>
              </a:rPr>
              <a:t>：</a:t>
            </a:r>
            <a:endParaRPr lang="en-US" altLang="zh-CN" b="1" dirty="0" smtClean="0">
              <a:latin typeface="楷体"/>
              <a:ea typeface="楷体"/>
            </a:endParaRPr>
          </a:p>
          <a:p>
            <a:pPr marL="361950" lvl="0" indent="-361950" algn="just">
              <a:lnSpc>
                <a:spcPct val="120000"/>
              </a:lnSpc>
            </a:pPr>
            <a:r>
              <a:rPr lang="zh-CN" altLang="en-US" sz="2800" b="1" dirty="0" smtClean="0">
                <a:latin typeface="宋体" pitchFamily="2" charset="-122"/>
                <a:ea typeface="宋体" pitchFamily="2" charset="-122"/>
              </a:rPr>
              <a:t>①</a:t>
            </a:r>
            <a:r>
              <a:rPr lang="zh-CN" altLang="en-US" sz="2800" b="1" dirty="0">
                <a:latin typeface="宋体" pitchFamily="2" charset="-122"/>
                <a:ea typeface="宋体" pitchFamily="2" charset="-122"/>
              </a:rPr>
              <a:t>想想自己还有什么不好解决的问题，去有礼貌地请教同学、朋友或者家人。</a:t>
            </a:r>
            <a:endParaRPr lang="en-US" altLang="zh-CN" sz="2800" b="1" dirty="0">
              <a:latin typeface="宋体" pitchFamily="2" charset="-122"/>
              <a:ea typeface="宋体" pitchFamily="2" charset="-122"/>
            </a:endParaRPr>
          </a:p>
          <a:p>
            <a:pPr marL="361950" lvl="0" indent="-361950" algn="just">
              <a:lnSpc>
                <a:spcPct val="120000"/>
              </a:lnSpc>
            </a:pPr>
            <a:r>
              <a:rPr lang="zh-CN" altLang="en-US" sz="2800" b="1" dirty="0">
                <a:latin typeface="宋体" pitchFamily="2" charset="-122"/>
                <a:ea typeface="宋体" pitchFamily="2" charset="-122"/>
              </a:rPr>
              <a:t>②使用</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素材书</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，阅读口语交际“请教”</a:t>
            </a:r>
            <a:r>
              <a:rPr lang="zh-CN" altLang="en-US" sz="2800" b="1">
                <a:latin typeface="宋体" pitchFamily="2" charset="-122"/>
                <a:ea typeface="宋体" pitchFamily="2" charset="-122"/>
              </a:rPr>
              <a:t>部分</a:t>
            </a:r>
            <a:r>
              <a:rPr lang="zh-CN" altLang="en-US" sz="2800" b="1" smtClean="0">
                <a:latin typeface="宋体" pitchFamily="2" charset="-122"/>
                <a:ea typeface="宋体" pitchFamily="2" charset="-122"/>
              </a:rPr>
              <a:t>的素材，</a:t>
            </a:r>
            <a:r>
              <a:rPr lang="zh-CN" altLang="en-US" sz="2800" b="1">
                <a:latin typeface="宋体" pitchFamily="2" charset="-122"/>
                <a:ea typeface="宋体" pitchFamily="2" charset="-122"/>
              </a:rPr>
              <a:t>学习</a:t>
            </a:r>
            <a:r>
              <a:rPr lang="zh-CN" altLang="en-US" sz="2800" b="1" smtClean="0">
                <a:latin typeface="宋体" pitchFamily="2" charset="-122"/>
                <a:ea typeface="宋体" pitchFamily="2" charset="-122"/>
              </a:rPr>
              <a:t>如何有礼貌</a:t>
            </a:r>
            <a:r>
              <a:rPr lang="zh-CN" altLang="en-US" sz="2800" b="1" dirty="0">
                <a:latin typeface="宋体" pitchFamily="2" charset="-122"/>
                <a:ea typeface="宋体" pitchFamily="2" charset="-122"/>
              </a:rPr>
              <a:t>地向别人请教。</a:t>
            </a:r>
            <a:endParaRPr lang="en-US" altLang="zh-CN" sz="2800" b="1" dirty="0">
              <a:latin typeface="宋体" pitchFamily="2" charset="-122"/>
              <a:ea typeface="宋体" pitchFamily="2" charset="-122"/>
            </a:endParaRPr>
          </a:p>
          <a:p>
            <a:pPr marL="361950" lvl="0" indent="-361950" algn="just">
              <a:lnSpc>
                <a:spcPct val="120000"/>
              </a:lnSpc>
            </a:pPr>
            <a:r>
              <a:rPr lang="zh-CN" altLang="en-US" sz="2800" b="1" dirty="0">
                <a:latin typeface="宋体" pitchFamily="2" charset="-122"/>
                <a:ea typeface="宋体" pitchFamily="2" charset="-122"/>
              </a:rPr>
              <a:t>③使用</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学习书</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和</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素材书</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，预习习作“那次玩得真高兴”的内容，明确习作要求。</a:t>
            </a:r>
          </a:p>
        </p:txBody>
      </p:sp>
    </p:spTree>
    <p:extLst>
      <p:ext uri="{BB962C8B-B14F-4D97-AF65-F5344CB8AC3E}">
        <p14:creationId xmlns:p14="http://schemas.microsoft.com/office/powerpoint/2010/main" val="312268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43619" y="569721"/>
            <a:ext cx="10350000" cy="1274195"/>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既然</a:t>
            </a:r>
            <a:r>
              <a:rPr lang="zh-CN" altLang="en-US" sz="3200" b="1" dirty="0">
                <a:latin typeface="+mn-ea"/>
                <a:cs typeface="楷体" panose="02010609060101010101" pitchFamily="49" charset="-122"/>
              </a:rPr>
              <a:t>我们凭借个人的力量无法解决这些问题，那我们该怎么办呢？你有想到什么解决方法吗？</a:t>
            </a:r>
            <a:endParaRPr lang="en-US" altLang="zh-CN" sz="3200" b="1" dirty="0">
              <a:latin typeface="+mn-ea"/>
              <a:cs typeface="楷体" panose="02010609060101010101" pitchFamily="49" charset="-122"/>
            </a:endParaRPr>
          </a:p>
        </p:txBody>
      </p:sp>
      <p:grpSp>
        <p:nvGrpSpPr>
          <p:cNvPr id="3" name="组合 2"/>
          <p:cNvGrpSpPr/>
          <p:nvPr/>
        </p:nvGrpSpPr>
        <p:grpSpPr>
          <a:xfrm>
            <a:off x="243619" y="5996136"/>
            <a:ext cx="3240000" cy="687384"/>
            <a:chOff x="243619" y="5996136"/>
            <a:chExt cx="3240000" cy="687384"/>
          </a:xfrm>
        </p:grpSpPr>
        <p:sp>
          <p:nvSpPr>
            <p:cNvPr id="4"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smtClean="0">
                  <a:latin typeface="宋体" pitchFamily="2" charset="-122"/>
                  <a:ea typeface="宋体" pitchFamily="2" charset="-122"/>
                </a:rPr>
                <a:t>交际</a:t>
              </a:r>
              <a:r>
                <a:rPr lang="en-US" altLang="zh-CN" b="1" smtClean="0">
                  <a:latin typeface="宋体" pitchFamily="2" charset="-122"/>
                  <a:ea typeface="宋体" pitchFamily="2" charset="-122"/>
                </a:rPr>
                <a:t>8-4</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84155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41082" y="1989000"/>
            <a:ext cx="10502537" cy="1772601"/>
            <a:chOff x="1441082" y="4779495"/>
            <a:chExt cx="10502537" cy="1772601"/>
          </a:xfrm>
        </p:grpSpPr>
        <p:sp>
          <p:nvSpPr>
            <p:cNvPr id="13" name="圆角矩形 12"/>
            <p:cNvSpPr/>
            <p:nvPr/>
          </p:nvSpPr>
          <p:spPr>
            <a:xfrm>
              <a:off x="1441082" y="4821737"/>
              <a:ext cx="9643473" cy="1730359"/>
            </a:xfrm>
            <a:prstGeom prst="roundRect">
              <a:avLst/>
            </a:prstGeom>
            <a:solidFill>
              <a:schemeClr val="bg1"/>
            </a:solidFill>
            <a:ln w="28575">
              <a:solidFill>
                <a:srgbClr val="0070C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4" name="矩形 13">
              <a:extLst>
                <a:ext uri="{FF2B5EF4-FFF2-40B4-BE49-F238E27FC236}">
                  <a16:creationId xmlns="" xmlns:a16="http://schemas.microsoft.com/office/drawing/2014/main" id="{BB6E51C1-D5B0-4A8E-96E9-CF972541652E}"/>
                </a:ext>
              </a:extLst>
            </p:cNvPr>
            <p:cNvSpPr/>
            <p:nvPr/>
          </p:nvSpPr>
          <p:spPr>
            <a:xfrm>
              <a:off x="1593619" y="4869495"/>
              <a:ext cx="8955000" cy="1643527"/>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可以</a:t>
              </a:r>
              <a:r>
                <a:rPr lang="zh-CN" altLang="en-US" sz="2800" b="1" dirty="0">
                  <a:latin typeface="楷体" panose="02010609060101010101" pitchFamily="49" charset="-122"/>
                  <a:ea typeface="楷体" panose="02010609060101010101" pitchFamily="49" charset="-122"/>
                </a:rPr>
                <a:t>借助别人的力量，寻求别人的帮助。比如，我</a:t>
              </a:r>
              <a:r>
                <a:rPr lang="zh-CN" altLang="en-US" sz="2800" b="1">
                  <a:latin typeface="楷体" panose="02010609060101010101" pitchFamily="49" charset="-122"/>
                  <a:ea typeface="楷体" panose="02010609060101010101" pitchFamily="49" charset="-122"/>
                </a:rPr>
                <a:t>学</a:t>
              </a:r>
              <a:r>
                <a:rPr lang="zh-CN" altLang="en-US" sz="2800" b="1" smtClean="0">
                  <a:latin typeface="楷体" panose="02010609060101010101" pitchFamily="49" charset="-122"/>
                  <a:ea typeface="楷体" panose="02010609060101010101" pitchFamily="49" charset="-122"/>
                </a:rPr>
                <a:t>围棋时自己</a:t>
              </a:r>
              <a:r>
                <a:rPr lang="zh-CN" altLang="en-US" sz="2800" b="1" dirty="0">
                  <a:latin typeface="楷体" panose="02010609060101010101" pitchFamily="49" charset="-122"/>
                  <a:ea typeface="楷体" panose="02010609060101010101" pitchFamily="49" charset="-122"/>
                </a:rPr>
                <a:t>看</a:t>
              </a:r>
              <a:r>
                <a:rPr lang="zh-CN" altLang="en-US" sz="2800" b="1">
                  <a:latin typeface="楷体" panose="02010609060101010101" pitchFamily="49" charset="-122"/>
                  <a:ea typeface="楷体" panose="02010609060101010101" pitchFamily="49" charset="-122"/>
                </a:rPr>
                <a:t>不</a:t>
              </a:r>
              <a:r>
                <a:rPr lang="zh-CN" altLang="en-US" sz="2800" b="1" smtClean="0">
                  <a:latin typeface="楷体" panose="02010609060101010101" pitchFamily="49" charset="-122"/>
                  <a:ea typeface="楷体" panose="02010609060101010101" pitchFamily="49" charset="-122"/>
                </a:rPr>
                <a:t>懂围棋说明书，</a:t>
              </a:r>
              <a:r>
                <a:rPr lang="zh-CN" altLang="en-US" sz="2800" b="1" dirty="0">
                  <a:latin typeface="楷体" panose="02010609060101010101" pitchFamily="49" charset="-122"/>
                  <a:ea typeface="楷体" panose="02010609060101010101" pitchFamily="49" charset="-122"/>
                </a:rPr>
                <a:t>可以找懂围棋的老师、朋友问一问。</a:t>
              </a:r>
            </a:p>
          </p:txBody>
        </p:sp>
        <p:grpSp>
          <p:nvGrpSpPr>
            <p:cNvPr id="19" name="组合 18">
              <a:extLst>
                <a:ext uri="{FF2B5EF4-FFF2-40B4-BE49-F238E27FC236}">
                  <a16:creationId xmlns="" xmlns:a16="http://schemas.microsoft.com/office/drawing/2014/main" id="{10AB1451-7BC4-4E52-A925-ACE92B4ECE9E}"/>
                </a:ext>
              </a:extLst>
            </p:cNvPr>
            <p:cNvGrpSpPr/>
            <p:nvPr/>
          </p:nvGrpSpPr>
          <p:grpSpPr>
            <a:xfrm>
              <a:off x="10560396" y="4779495"/>
              <a:ext cx="1383223" cy="1589462"/>
              <a:chOff x="668917" y="1116208"/>
              <a:chExt cx="1497888" cy="1721223"/>
            </a:xfrm>
          </p:grpSpPr>
          <p:sp>
            <p:nvSpPr>
              <p:cNvPr id="20" name="任意多边形: 形状 11">
                <a:extLst>
                  <a:ext uri="{FF2B5EF4-FFF2-40B4-BE49-F238E27FC236}">
                    <a16:creationId xmlns="" xmlns:a16="http://schemas.microsoft.com/office/drawing/2014/main" id="{5FCBA967-0551-443B-9E4A-0F5EFDD91D73}"/>
                  </a:ext>
                </a:extLst>
              </p:cNvPr>
              <p:cNvSpPr/>
              <p:nvPr/>
            </p:nvSpPr>
            <p:spPr>
              <a:xfrm>
                <a:off x="890588" y="1885873"/>
                <a:ext cx="485781" cy="400127"/>
              </a:xfrm>
              <a:custGeom>
                <a:avLst/>
                <a:gdLst>
                  <a:gd name="connsiteX0" fmla="*/ 66675 w 485781"/>
                  <a:gd name="connsiteY0" fmla="*/ 77 h 400127"/>
                  <a:gd name="connsiteX1" fmla="*/ 38100 w 485781"/>
                  <a:gd name="connsiteY1" fmla="*/ 14365 h 400127"/>
                  <a:gd name="connsiteX2" fmla="*/ 0 w 485781"/>
                  <a:gd name="connsiteY2" fmla="*/ 57227 h 400127"/>
                  <a:gd name="connsiteX3" fmla="*/ 9525 w 485781"/>
                  <a:gd name="connsiteY3" fmla="*/ 71515 h 400127"/>
                  <a:gd name="connsiteX4" fmla="*/ 14287 w 485781"/>
                  <a:gd name="connsiteY4" fmla="*/ 85802 h 400127"/>
                  <a:gd name="connsiteX5" fmla="*/ 28575 w 485781"/>
                  <a:gd name="connsiteY5" fmla="*/ 100090 h 400127"/>
                  <a:gd name="connsiteX6" fmla="*/ 33337 w 485781"/>
                  <a:gd name="connsiteY6" fmla="*/ 114377 h 400127"/>
                  <a:gd name="connsiteX7" fmla="*/ 52387 w 485781"/>
                  <a:gd name="connsiteY7" fmla="*/ 142952 h 400127"/>
                  <a:gd name="connsiteX8" fmla="*/ 61912 w 485781"/>
                  <a:gd name="connsiteY8" fmla="*/ 157240 h 400127"/>
                  <a:gd name="connsiteX9" fmla="*/ 76200 w 485781"/>
                  <a:gd name="connsiteY9" fmla="*/ 171527 h 400127"/>
                  <a:gd name="connsiteX10" fmla="*/ 109537 w 485781"/>
                  <a:gd name="connsiteY10" fmla="*/ 214390 h 400127"/>
                  <a:gd name="connsiteX11" fmla="*/ 138112 w 485781"/>
                  <a:gd name="connsiteY11" fmla="*/ 233440 h 400127"/>
                  <a:gd name="connsiteX12" fmla="*/ 180975 w 485781"/>
                  <a:gd name="connsiteY12" fmla="*/ 228677 h 400127"/>
                  <a:gd name="connsiteX13" fmla="*/ 195262 w 485781"/>
                  <a:gd name="connsiteY13" fmla="*/ 223915 h 400127"/>
                  <a:gd name="connsiteX14" fmla="*/ 209550 w 485781"/>
                  <a:gd name="connsiteY14" fmla="*/ 209627 h 400127"/>
                  <a:gd name="connsiteX15" fmla="*/ 252412 w 485781"/>
                  <a:gd name="connsiteY15" fmla="*/ 195340 h 400127"/>
                  <a:gd name="connsiteX16" fmla="*/ 266700 w 485781"/>
                  <a:gd name="connsiteY16" fmla="*/ 190577 h 400127"/>
                  <a:gd name="connsiteX17" fmla="*/ 295275 w 485781"/>
                  <a:gd name="connsiteY17" fmla="*/ 166765 h 400127"/>
                  <a:gd name="connsiteX18" fmla="*/ 276225 w 485781"/>
                  <a:gd name="connsiteY18" fmla="*/ 176290 h 400127"/>
                  <a:gd name="connsiteX19" fmla="*/ 261937 w 485781"/>
                  <a:gd name="connsiteY19" fmla="*/ 209627 h 400127"/>
                  <a:gd name="connsiteX20" fmla="*/ 257175 w 485781"/>
                  <a:gd name="connsiteY20" fmla="*/ 233440 h 400127"/>
                  <a:gd name="connsiteX21" fmla="*/ 252412 w 485781"/>
                  <a:gd name="connsiteY21" fmla="*/ 266777 h 400127"/>
                  <a:gd name="connsiteX22" fmla="*/ 242887 w 485781"/>
                  <a:gd name="connsiteY22" fmla="*/ 281065 h 400127"/>
                  <a:gd name="connsiteX23" fmla="*/ 247650 w 485781"/>
                  <a:gd name="connsiteY23" fmla="*/ 323927 h 400127"/>
                  <a:gd name="connsiteX24" fmla="*/ 252412 w 485781"/>
                  <a:gd name="connsiteY24" fmla="*/ 338215 h 400127"/>
                  <a:gd name="connsiteX25" fmla="*/ 257175 w 485781"/>
                  <a:gd name="connsiteY25" fmla="*/ 381077 h 400127"/>
                  <a:gd name="connsiteX26" fmla="*/ 271462 w 485781"/>
                  <a:gd name="connsiteY26" fmla="*/ 390602 h 400127"/>
                  <a:gd name="connsiteX27" fmla="*/ 295275 w 485781"/>
                  <a:gd name="connsiteY27" fmla="*/ 395365 h 400127"/>
                  <a:gd name="connsiteX28" fmla="*/ 309562 w 485781"/>
                  <a:gd name="connsiteY28" fmla="*/ 400127 h 400127"/>
                  <a:gd name="connsiteX29" fmla="*/ 347662 w 485781"/>
                  <a:gd name="connsiteY29" fmla="*/ 395365 h 400127"/>
                  <a:gd name="connsiteX30" fmla="*/ 352425 w 485781"/>
                  <a:gd name="connsiteY30" fmla="*/ 376315 h 400127"/>
                  <a:gd name="connsiteX31" fmla="*/ 342900 w 485781"/>
                  <a:gd name="connsiteY31" fmla="*/ 342977 h 400127"/>
                  <a:gd name="connsiteX32" fmla="*/ 347662 w 485781"/>
                  <a:gd name="connsiteY32" fmla="*/ 304877 h 400127"/>
                  <a:gd name="connsiteX33" fmla="*/ 357187 w 485781"/>
                  <a:gd name="connsiteY33" fmla="*/ 271540 h 400127"/>
                  <a:gd name="connsiteX34" fmla="*/ 361950 w 485781"/>
                  <a:gd name="connsiteY34" fmla="*/ 228677 h 400127"/>
                  <a:gd name="connsiteX35" fmla="*/ 357187 w 485781"/>
                  <a:gd name="connsiteY35" fmla="*/ 190577 h 400127"/>
                  <a:gd name="connsiteX36" fmla="*/ 395287 w 485781"/>
                  <a:gd name="connsiteY36" fmla="*/ 223915 h 400127"/>
                  <a:gd name="connsiteX37" fmla="*/ 419100 w 485781"/>
                  <a:gd name="connsiteY37" fmla="*/ 238202 h 400127"/>
                  <a:gd name="connsiteX38" fmla="*/ 438150 w 485781"/>
                  <a:gd name="connsiteY38" fmla="*/ 252490 h 400127"/>
                  <a:gd name="connsiteX39" fmla="*/ 447675 w 485781"/>
                  <a:gd name="connsiteY39" fmla="*/ 238202 h 400127"/>
                  <a:gd name="connsiteX40" fmla="*/ 457200 w 485781"/>
                  <a:gd name="connsiteY40" fmla="*/ 190577 h 400127"/>
                  <a:gd name="connsiteX41" fmla="*/ 461962 w 485781"/>
                  <a:gd name="connsiteY41" fmla="*/ 171527 h 400127"/>
                  <a:gd name="connsiteX42" fmla="*/ 471487 w 485781"/>
                  <a:gd name="connsiteY42" fmla="*/ 152477 h 400127"/>
                  <a:gd name="connsiteX43" fmla="*/ 476250 w 485781"/>
                  <a:gd name="connsiteY43" fmla="*/ 138190 h 400127"/>
                  <a:gd name="connsiteX44" fmla="*/ 481012 w 485781"/>
                  <a:gd name="connsiteY44" fmla="*/ 100090 h 400127"/>
                  <a:gd name="connsiteX45" fmla="*/ 481012 w 485781"/>
                  <a:gd name="connsiteY45" fmla="*/ 61990 h 400127"/>
                  <a:gd name="connsiteX46" fmla="*/ 447675 w 485781"/>
                  <a:gd name="connsiteY46" fmla="*/ 38177 h 400127"/>
                  <a:gd name="connsiteX47" fmla="*/ 438150 w 485781"/>
                  <a:gd name="connsiteY47" fmla="*/ 19127 h 400127"/>
                  <a:gd name="connsiteX48" fmla="*/ 433387 w 485781"/>
                  <a:gd name="connsiteY48" fmla="*/ 4840 h 400127"/>
                  <a:gd name="connsiteX49" fmla="*/ 385762 w 485781"/>
                  <a:gd name="connsiteY49" fmla="*/ 9602 h 400127"/>
                  <a:gd name="connsiteX50" fmla="*/ 376237 w 485781"/>
                  <a:gd name="connsiteY50" fmla="*/ 38177 h 400127"/>
                  <a:gd name="connsiteX51" fmla="*/ 357187 w 485781"/>
                  <a:gd name="connsiteY51" fmla="*/ 100090 h 400127"/>
                  <a:gd name="connsiteX52" fmla="*/ 323850 w 485781"/>
                  <a:gd name="connsiteY52" fmla="*/ 119140 h 400127"/>
                  <a:gd name="connsiteX53" fmla="*/ 309562 w 485781"/>
                  <a:gd name="connsiteY53" fmla="*/ 128665 h 400127"/>
                  <a:gd name="connsiteX54" fmla="*/ 266700 w 485781"/>
                  <a:gd name="connsiteY54" fmla="*/ 123902 h 400127"/>
                  <a:gd name="connsiteX55" fmla="*/ 252412 w 485781"/>
                  <a:gd name="connsiteY55" fmla="*/ 109615 h 400127"/>
                  <a:gd name="connsiteX56" fmla="*/ 238125 w 485781"/>
                  <a:gd name="connsiteY56" fmla="*/ 100090 h 400127"/>
                  <a:gd name="connsiteX57" fmla="*/ 214312 w 485781"/>
                  <a:gd name="connsiteY57" fmla="*/ 95327 h 400127"/>
                  <a:gd name="connsiteX58" fmla="*/ 200025 w 485781"/>
                  <a:gd name="connsiteY58" fmla="*/ 90565 h 400127"/>
                  <a:gd name="connsiteX59" fmla="*/ 171450 w 485781"/>
                  <a:gd name="connsiteY59" fmla="*/ 47702 h 400127"/>
                  <a:gd name="connsiteX60" fmla="*/ 161925 w 485781"/>
                  <a:gd name="connsiteY60" fmla="*/ 33415 h 400127"/>
                  <a:gd name="connsiteX61" fmla="*/ 133350 w 485781"/>
                  <a:gd name="connsiteY61" fmla="*/ 19127 h 400127"/>
                  <a:gd name="connsiteX62" fmla="*/ 119062 w 485781"/>
                  <a:gd name="connsiteY62" fmla="*/ 9602 h 400127"/>
                  <a:gd name="connsiteX63" fmla="*/ 66675 w 485781"/>
                  <a:gd name="connsiteY63" fmla="*/ 77 h 40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5781" h="400127">
                    <a:moveTo>
                      <a:pt x="66675" y="77"/>
                    </a:moveTo>
                    <a:cubicBezTo>
                      <a:pt x="53181" y="871"/>
                      <a:pt x="46619" y="7975"/>
                      <a:pt x="38100" y="14365"/>
                    </a:cubicBezTo>
                    <a:cubicBezTo>
                      <a:pt x="16352" y="30676"/>
                      <a:pt x="12377" y="38663"/>
                      <a:pt x="0" y="57227"/>
                    </a:cubicBezTo>
                    <a:cubicBezTo>
                      <a:pt x="3175" y="61990"/>
                      <a:pt x="6965" y="66395"/>
                      <a:pt x="9525" y="71515"/>
                    </a:cubicBezTo>
                    <a:cubicBezTo>
                      <a:pt x="11770" y="76005"/>
                      <a:pt x="11502" y="81625"/>
                      <a:pt x="14287" y="85802"/>
                    </a:cubicBezTo>
                    <a:cubicBezTo>
                      <a:pt x="18023" y="91406"/>
                      <a:pt x="23812" y="95327"/>
                      <a:pt x="28575" y="100090"/>
                    </a:cubicBezTo>
                    <a:cubicBezTo>
                      <a:pt x="30162" y="104852"/>
                      <a:pt x="30899" y="109989"/>
                      <a:pt x="33337" y="114377"/>
                    </a:cubicBezTo>
                    <a:cubicBezTo>
                      <a:pt x="38896" y="124384"/>
                      <a:pt x="46037" y="133427"/>
                      <a:pt x="52387" y="142952"/>
                    </a:cubicBezTo>
                    <a:cubicBezTo>
                      <a:pt x="55562" y="147715"/>
                      <a:pt x="57864" y="153193"/>
                      <a:pt x="61912" y="157240"/>
                    </a:cubicBezTo>
                    <a:lnTo>
                      <a:pt x="76200" y="171527"/>
                    </a:lnTo>
                    <a:cubicBezTo>
                      <a:pt x="83511" y="193463"/>
                      <a:pt x="82001" y="196032"/>
                      <a:pt x="109537" y="214390"/>
                    </a:cubicBezTo>
                    <a:lnTo>
                      <a:pt x="138112" y="233440"/>
                    </a:lnTo>
                    <a:cubicBezTo>
                      <a:pt x="152400" y="231852"/>
                      <a:pt x="166795" y="231040"/>
                      <a:pt x="180975" y="228677"/>
                    </a:cubicBezTo>
                    <a:cubicBezTo>
                      <a:pt x="185927" y="227852"/>
                      <a:pt x="191085" y="226700"/>
                      <a:pt x="195262" y="223915"/>
                    </a:cubicBezTo>
                    <a:cubicBezTo>
                      <a:pt x="200866" y="220179"/>
                      <a:pt x="203662" y="212898"/>
                      <a:pt x="209550" y="209627"/>
                    </a:cubicBezTo>
                    <a:cubicBezTo>
                      <a:pt x="209555" y="209624"/>
                      <a:pt x="245265" y="197722"/>
                      <a:pt x="252412" y="195340"/>
                    </a:cubicBezTo>
                    <a:cubicBezTo>
                      <a:pt x="257175" y="193752"/>
                      <a:pt x="262523" y="193362"/>
                      <a:pt x="266700" y="190577"/>
                    </a:cubicBezTo>
                    <a:cubicBezTo>
                      <a:pt x="267894" y="189781"/>
                      <a:pt x="298941" y="170431"/>
                      <a:pt x="295275" y="166765"/>
                    </a:cubicBezTo>
                    <a:cubicBezTo>
                      <a:pt x="290255" y="161745"/>
                      <a:pt x="282575" y="173115"/>
                      <a:pt x="276225" y="176290"/>
                    </a:cubicBezTo>
                    <a:cubicBezTo>
                      <a:pt x="269413" y="189914"/>
                      <a:pt x="265440" y="195616"/>
                      <a:pt x="261937" y="209627"/>
                    </a:cubicBezTo>
                    <a:cubicBezTo>
                      <a:pt x="259974" y="217480"/>
                      <a:pt x="258506" y="225455"/>
                      <a:pt x="257175" y="233440"/>
                    </a:cubicBezTo>
                    <a:cubicBezTo>
                      <a:pt x="255330" y="244512"/>
                      <a:pt x="255638" y="256025"/>
                      <a:pt x="252412" y="266777"/>
                    </a:cubicBezTo>
                    <a:cubicBezTo>
                      <a:pt x="250767" y="272260"/>
                      <a:pt x="246062" y="276302"/>
                      <a:pt x="242887" y="281065"/>
                    </a:cubicBezTo>
                    <a:cubicBezTo>
                      <a:pt x="244475" y="295352"/>
                      <a:pt x="245287" y="309747"/>
                      <a:pt x="247650" y="323927"/>
                    </a:cubicBezTo>
                    <a:cubicBezTo>
                      <a:pt x="248475" y="328879"/>
                      <a:pt x="251587" y="333263"/>
                      <a:pt x="252412" y="338215"/>
                    </a:cubicBezTo>
                    <a:cubicBezTo>
                      <a:pt x="254775" y="352395"/>
                      <a:pt x="252262" y="367567"/>
                      <a:pt x="257175" y="381077"/>
                    </a:cubicBezTo>
                    <a:cubicBezTo>
                      <a:pt x="259131" y="386456"/>
                      <a:pt x="266103" y="388592"/>
                      <a:pt x="271462" y="390602"/>
                    </a:cubicBezTo>
                    <a:cubicBezTo>
                      <a:pt x="279041" y="393444"/>
                      <a:pt x="287422" y="393402"/>
                      <a:pt x="295275" y="395365"/>
                    </a:cubicBezTo>
                    <a:cubicBezTo>
                      <a:pt x="300145" y="396583"/>
                      <a:pt x="304800" y="398540"/>
                      <a:pt x="309562" y="400127"/>
                    </a:cubicBezTo>
                    <a:cubicBezTo>
                      <a:pt x="322262" y="398540"/>
                      <a:pt x="336474" y="401580"/>
                      <a:pt x="347662" y="395365"/>
                    </a:cubicBezTo>
                    <a:cubicBezTo>
                      <a:pt x="353384" y="392186"/>
                      <a:pt x="352425" y="382860"/>
                      <a:pt x="352425" y="376315"/>
                    </a:cubicBezTo>
                    <a:cubicBezTo>
                      <a:pt x="352425" y="370339"/>
                      <a:pt x="345145" y="349712"/>
                      <a:pt x="342900" y="342977"/>
                    </a:cubicBezTo>
                    <a:cubicBezTo>
                      <a:pt x="344487" y="330277"/>
                      <a:pt x="345558" y="317502"/>
                      <a:pt x="347662" y="304877"/>
                    </a:cubicBezTo>
                    <a:cubicBezTo>
                      <a:pt x="349654" y="292922"/>
                      <a:pt x="353414" y="282860"/>
                      <a:pt x="357187" y="271540"/>
                    </a:cubicBezTo>
                    <a:cubicBezTo>
                      <a:pt x="358775" y="257252"/>
                      <a:pt x="361950" y="243053"/>
                      <a:pt x="361950" y="228677"/>
                    </a:cubicBezTo>
                    <a:cubicBezTo>
                      <a:pt x="361950" y="215878"/>
                      <a:pt x="357187" y="190577"/>
                      <a:pt x="357187" y="190577"/>
                    </a:cubicBezTo>
                    <a:cubicBezTo>
                      <a:pt x="402125" y="220534"/>
                      <a:pt x="325637" y="168195"/>
                      <a:pt x="395287" y="223915"/>
                    </a:cubicBezTo>
                    <a:cubicBezTo>
                      <a:pt x="402515" y="229698"/>
                      <a:pt x="411398" y="233067"/>
                      <a:pt x="419100" y="238202"/>
                    </a:cubicBezTo>
                    <a:cubicBezTo>
                      <a:pt x="425705" y="242605"/>
                      <a:pt x="431800" y="247727"/>
                      <a:pt x="438150" y="252490"/>
                    </a:cubicBezTo>
                    <a:cubicBezTo>
                      <a:pt x="441325" y="247727"/>
                      <a:pt x="445992" y="243673"/>
                      <a:pt x="447675" y="238202"/>
                    </a:cubicBezTo>
                    <a:cubicBezTo>
                      <a:pt x="452436" y="222729"/>
                      <a:pt x="453808" y="206407"/>
                      <a:pt x="457200" y="190577"/>
                    </a:cubicBezTo>
                    <a:cubicBezTo>
                      <a:pt x="458571" y="184177"/>
                      <a:pt x="459664" y="177656"/>
                      <a:pt x="461962" y="171527"/>
                    </a:cubicBezTo>
                    <a:cubicBezTo>
                      <a:pt x="464455" y="164879"/>
                      <a:pt x="468690" y="159002"/>
                      <a:pt x="471487" y="152477"/>
                    </a:cubicBezTo>
                    <a:cubicBezTo>
                      <a:pt x="473465" y="147863"/>
                      <a:pt x="474662" y="142952"/>
                      <a:pt x="476250" y="138190"/>
                    </a:cubicBezTo>
                    <a:cubicBezTo>
                      <a:pt x="477837" y="125490"/>
                      <a:pt x="479066" y="112740"/>
                      <a:pt x="481012" y="100090"/>
                    </a:cubicBezTo>
                    <a:cubicBezTo>
                      <a:pt x="482880" y="87950"/>
                      <a:pt x="490741" y="73665"/>
                      <a:pt x="481012" y="61990"/>
                    </a:cubicBezTo>
                    <a:cubicBezTo>
                      <a:pt x="477320" y="57559"/>
                      <a:pt x="454191" y="42521"/>
                      <a:pt x="447675" y="38177"/>
                    </a:cubicBezTo>
                    <a:cubicBezTo>
                      <a:pt x="444500" y="31827"/>
                      <a:pt x="440947" y="25652"/>
                      <a:pt x="438150" y="19127"/>
                    </a:cubicBezTo>
                    <a:cubicBezTo>
                      <a:pt x="436172" y="14513"/>
                      <a:pt x="438326" y="5738"/>
                      <a:pt x="433387" y="4840"/>
                    </a:cubicBezTo>
                    <a:cubicBezTo>
                      <a:pt x="417690" y="1986"/>
                      <a:pt x="401637" y="8015"/>
                      <a:pt x="385762" y="9602"/>
                    </a:cubicBezTo>
                    <a:cubicBezTo>
                      <a:pt x="382587" y="19127"/>
                      <a:pt x="377657" y="28238"/>
                      <a:pt x="376237" y="38177"/>
                    </a:cubicBezTo>
                    <a:cubicBezTo>
                      <a:pt x="373334" y="58502"/>
                      <a:pt x="373177" y="84100"/>
                      <a:pt x="357187" y="100090"/>
                    </a:cubicBezTo>
                    <a:cubicBezTo>
                      <a:pt x="334159" y="123118"/>
                      <a:pt x="345643" y="108243"/>
                      <a:pt x="323850" y="119140"/>
                    </a:cubicBezTo>
                    <a:cubicBezTo>
                      <a:pt x="318730" y="121700"/>
                      <a:pt x="314325" y="125490"/>
                      <a:pt x="309562" y="128665"/>
                    </a:cubicBezTo>
                    <a:cubicBezTo>
                      <a:pt x="295275" y="127077"/>
                      <a:pt x="280338" y="128448"/>
                      <a:pt x="266700" y="123902"/>
                    </a:cubicBezTo>
                    <a:cubicBezTo>
                      <a:pt x="260310" y="121772"/>
                      <a:pt x="257586" y="113927"/>
                      <a:pt x="252412" y="109615"/>
                    </a:cubicBezTo>
                    <a:cubicBezTo>
                      <a:pt x="248015" y="105951"/>
                      <a:pt x="243484" y="102100"/>
                      <a:pt x="238125" y="100090"/>
                    </a:cubicBezTo>
                    <a:cubicBezTo>
                      <a:pt x="230546" y="97248"/>
                      <a:pt x="222165" y="97290"/>
                      <a:pt x="214312" y="95327"/>
                    </a:cubicBezTo>
                    <a:cubicBezTo>
                      <a:pt x="209442" y="94109"/>
                      <a:pt x="204787" y="92152"/>
                      <a:pt x="200025" y="90565"/>
                    </a:cubicBezTo>
                    <a:lnTo>
                      <a:pt x="171450" y="47702"/>
                    </a:lnTo>
                    <a:cubicBezTo>
                      <a:pt x="168275" y="42940"/>
                      <a:pt x="166687" y="36590"/>
                      <a:pt x="161925" y="33415"/>
                    </a:cubicBezTo>
                    <a:cubicBezTo>
                      <a:pt x="120976" y="6117"/>
                      <a:pt x="172786" y="38846"/>
                      <a:pt x="133350" y="19127"/>
                    </a:cubicBezTo>
                    <a:cubicBezTo>
                      <a:pt x="128230" y="16567"/>
                      <a:pt x="124699" y="10597"/>
                      <a:pt x="119062" y="9602"/>
                    </a:cubicBezTo>
                    <a:cubicBezTo>
                      <a:pt x="91435" y="4727"/>
                      <a:pt x="80169" y="-717"/>
                      <a:pt x="66675" y="77"/>
                    </a:cubicBezTo>
                    <a:close/>
                  </a:path>
                </a:pathLst>
              </a:custGeom>
              <a:solidFill>
                <a:schemeClr val="bg1"/>
              </a:solidFill>
              <a:ln>
                <a:no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pic>
            <p:nvPicPr>
              <p:cNvPr id="21" name="图片 20">
                <a:extLst>
                  <a:ext uri="{FF2B5EF4-FFF2-40B4-BE49-F238E27FC236}">
                    <a16:creationId xmlns="" xmlns:a16="http://schemas.microsoft.com/office/drawing/2014/main" id="{37C100CD-34F6-482F-8B61-F7DD1D5013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68917" y="1116208"/>
                <a:ext cx="1497888" cy="1721223"/>
              </a:xfrm>
              <a:prstGeom prst="rect">
                <a:avLst/>
              </a:prstGeom>
            </p:spPr>
          </p:pic>
        </p:grpSp>
      </p:grpSp>
      <p:grpSp>
        <p:nvGrpSpPr>
          <p:cNvPr id="2" name="组合 1"/>
          <p:cNvGrpSpPr/>
          <p:nvPr/>
        </p:nvGrpSpPr>
        <p:grpSpPr>
          <a:xfrm>
            <a:off x="576967" y="4011681"/>
            <a:ext cx="10636723" cy="1932525"/>
            <a:chOff x="576967" y="3896469"/>
            <a:chExt cx="10636723" cy="1932525"/>
          </a:xfrm>
        </p:grpSpPr>
        <p:grpSp>
          <p:nvGrpSpPr>
            <p:cNvPr id="15" name="组合 14"/>
            <p:cNvGrpSpPr/>
            <p:nvPr/>
          </p:nvGrpSpPr>
          <p:grpSpPr>
            <a:xfrm>
              <a:off x="1537035" y="3945661"/>
              <a:ext cx="9676655" cy="1703270"/>
              <a:chOff x="1537035" y="2935873"/>
              <a:chExt cx="9676655" cy="1703270"/>
            </a:xfrm>
          </p:grpSpPr>
          <p:sp>
            <p:nvSpPr>
              <p:cNvPr id="10" name="圆角矩形 9"/>
              <p:cNvSpPr/>
              <p:nvPr/>
            </p:nvSpPr>
            <p:spPr>
              <a:xfrm>
                <a:off x="1537035" y="2935873"/>
                <a:ext cx="9676655" cy="1694343"/>
              </a:xfrm>
              <a:prstGeom prst="roundRect">
                <a:avLst/>
              </a:prstGeom>
              <a:solidFill>
                <a:schemeClr val="bg1"/>
              </a:solidFill>
              <a:ln w="28575">
                <a:solidFill>
                  <a:srgbClr val="FFC000"/>
                </a:solidFill>
              </a:ln>
            </p:spPr>
            <p:txBody>
              <a:bodyPr wrap="square" rtlCol="0" anchor="ctr">
                <a:spAutoFit/>
              </a:bodyPr>
              <a:lstStyle/>
              <a:p>
                <a:pPr algn="l">
                  <a:lnSpc>
                    <a:spcPct val="120000"/>
                  </a:lnSpc>
                </a:pP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BB6E51C1-D5B0-4A8E-96E9-CF972541652E}"/>
                  </a:ext>
                </a:extLst>
              </p:cNvPr>
              <p:cNvSpPr/>
              <p:nvPr/>
            </p:nvSpPr>
            <p:spPr>
              <a:xfrm>
                <a:off x="2039556" y="2995616"/>
                <a:ext cx="9045000" cy="1643527"/>
              </a:xfrm>
              <a:prstGeom prst="rect">
                <a:avLst/>
              </a:prstGeom>
            </p:spPr>
            <p:txBody>
              <a:bodyPr wrap="square">
                <a:spAutoFit/>
              </a:bodyPr>
              <a:lstStyle/>
              <a:p>
                <a:pPr algn="just">
                  <a:lnSpc>
                    <a:spcPct val="120000"/>
                  </a:lnSpc>
                </a:pPr>
                <a:r>
                  <a:rPr lang="zh-CN" altLang="en-US" sz="2800" b="1" dirty="0" smtClean="0">
                    <a:latin typeface="楷体" panose="02010609060101010101" pitchFamily="49" charset="-122"/>
                    <a:ea typeface="楷体" panose="02010609060101010101" pitchFamily="49" charset="-122"/>
                  </a:rPr>
                  <a:t>    我</a:t>
                </a:r>
                <a:r>
                  <a:rPr lang="zh-CN" altLang="en-US" sz="2800" b="1" dirty="0">
                    <a:latin typeface="楷体" panose="02010609060101010101" pitchFamily="49" charset="-122"/>
                    <a:ea typeface="楷体" panose="02010609060101010101" pitchFamily="49" charset="-122"/>
                  </a:rPr>
                  <a:t>可以去问问和我有相似经历的同学是怎样改掉</a:t>
                </a:r>
                <a:r>
                  <a:rPr lang="zh-CN" altLang="en-US" sz="2800" b="1">
                    <a:latin typeface="楷体" panose="02010609060101010101" pitchFamily="49" charset="-122"/>
                    <a:ea typeface="楷体" panose="02010609060101010101" pitchFamily="49" charset="-122"/>
                  </a:rPr>
                  <a:t>丢三落四</a:t>
                </a:r>
                <a:r>
                  <a:rPr lang="zh-CN" altLang="en-US" sz="2800" b="1" smtClean="0">
                    <a:latin typeface="楷体" panose="02010609060101010101" pitchFamily="49" charset="-122"/>
                    <a:ea typeface="楷体" panose="02010609060101010101" pitchFamily="49" charset="-122"/>
                  </a:rPr>
                  <a:t>的坏习惯</a:t>
                </a:r>
                <a:r>
                  <a:rPr lang="zh-CN" altLang="en-US" sz="2800" b="1" dirty="0">
                    <a:latin typeface="楷体" panose="02010609060101010101" pitchFamily="49" charset="-122"/>
                    <a:ea typeface="楷体" panose="02010609060101010101" pitchFamily="49" charset="-122"/>
                  </a:rPr>
                  <a:t>的，或者去找细心的同学，看看他们有什么好的方法或者经验。</a:t>
                </a:r>
              </a:p>
            </p:txBody>
          </p:sp>
        </p:grpSp>
        <p:pic>
          <p:nvPicPr>
            <p:cNvPr id="16" name="图片 15">
              <a:extLst>
                <a:ext uri="{FF2B5EF4-FFF2-40B4-BE49-F238E27FC236}">
                  <a16:creationId xmlns="" xmlns:a16="http://schemas.microsoft.com/office/drawing/2014/main" id="{B43427B5-9B38-4F4D-8E6F-CC70F3214A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76967" y="3896469"/>
              <a:ext cx="1728229" cy="1932525"/>
            </a:xfrm>
            <a:prstGeom prst="rect">
              <a:avLst/>
            </a:prstGeom>
          </p:spPr>
        </p:pic>
      </p:grpSp>
      <p:sp>
        <p:nvSpPr>
          <p:cNvPr id="17" name="矩形 16"/>
          <p:cNvSpPr/>
          <p:nvPr/>
        </p:nvSpPr>
        <p:spPr>
          <a:xfrm>
            <a:off x="1143619" y="569721"/>
            <a:ext cx="10350000" cy="1274195"/>
          </a:xfrm>
          <a:prstGeom prst="rect">
            <a:avLst/>
          </a:prstGeom>
        </p:spPr>
        <p:txBody>
          <a:bodyPr wrap="square">
            <a:spAutoFit/>
          </a:bodyPr>
          <a:lstStyle/>
          <a:p>
            <a:pPr algn="just" fontAlgn="auto">
              <a:lnSpc>
                <a:spcPct val="120000"/>
              </a:lnSpc>
            </a:pPr>
            <a:r>
              <a:rPr lang="zh-CN" altLang="en-US" sz="3200" b="1" dirty="0" smtClean="0">
                <a:latin typeface="+mn-ea"/>
                <a:cs typeface="楷体" panose="02010609060101010101" pitchFamily="49" charset="-122"/>
              </a:rPr>
              <a:t>    既然</a:t>
            </a:r>
            <a:r>
              <a:rPr lang="zh-CN" altLang="en-US" sz="3200" b="1" dirty="0">
                <a:latin typeface="+mn-ea"/>
                <a:cs typeface="楷体" panose="02010609060101010101" pitchFamily="49" charset="-122"/>
              </a:rPr>
              <a:t>我们凭借个人的力量无法解决这些问题，那我们该怎么办呢？你有想到什么解决方法吗？</a:t>
            </a:r>
            <a:endParaRPr lang="en-US" altLang="zh-CN" sz="3200" b="1" dirty="0">
              <a:latin typeface="+mn-ea"/>
              <a:cs typeface="楷体" panose="02010609060101010101" pitchFamily="49" charset="-122"/>
            </a:endParaRPr>
          </a:p>
        </p:txBody>
      </p:sp>
      <p:grpSp>
        <p:nvGrpSpPr>
          <p:cNvPr id="18" name="组合 17"/>
          <p:cNvGrpSpPr/>
          <p:nvPr/>
        </p:nvGrpSpPr>
        <p:grpSpPr>
          <a:xfrm>
            <a:off x="243619" y="5996136"/>
            <a:ext cx="3240000" cy="687384"/>
            <a:chOff x="243619" y="5996136"/>
            <a:chExt cx="3240000" cy="687384"/>
          </a:xfrm>
        </p:grpSpPr>
        <p:sp>
          <p:nvSpPr>
            <p:cNvPr id="22"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smtClean="0">
                  <a:latin typeface="宋体" pitchFamily="2" charset="-122"/>
                  <a:ea typeface="宋体" pitchFamily="2" charset="-122"/>
                </a:rPr>
                <a:t>交际</a:t>
              </a:r>
              <a:r>
                <a:rPr lang="en-US" altLang="zh-CN" b="1" smtClean="0">
                  <a:latin typeface="宋体" pitchFamily="2" charset="-122"/>
                  <a:ea typeface="宋体" pitchFamily="2" charset="-122"/>
                </a:rPr>
                <a:t>8-5</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119765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970554" y="1539001"/>
            <a:ext cx="2246128" cy="1323439"/>
          </a:xfrm>
          <a:prstGeom prst="rect">
            <a:avLst/>
          </a:prstGeom>
        </p:spPr>
        <p:txBody>
          <a:bodyPr wrap="none">
            <a:spAutoFit/>
          </a:bodyPr>
          <a:lstStyle/>
          <a:p>
            <a:pPr algn="ctr"/>
            <a:r>
              <a:rPr lang="zh-CN" altLang="en-US" sz="8000" b="1" smtClean="0">
                <a:solidFill>
                  <a:srgbClr val="FF0000"/>
                </a:solidFill>
                <a:latin typeface="楷体" panose="02010609060101010101" pitchFamily="49" charset="-122"/>
                <a:ea typeface="楷体" panose="02010609060101010101" pitchFamily="49" charset="-122"/>
              </a:rPr>
              <a:t>请教</a:t>
            </a:r>
            <a:endParaRPr lang="zh-CN" altLang="en-US" sz="8000" b="1" dirty="0">
              <a:solidFill>
                <a:srgbClr val="FF0000"/>
              </a:solidFill>
              <a:latin typeface="楷体" panose="02010609060101010101" pitchFamily="49" charset="-122"/>
              <a:ea typeface="楷体" panose="02010609060101010101" pitchFamily="49" charset="-122"/>
            </a:endParaRPr>
          </a:p>
        </p:txBody>
      </p:sp>
      <p:grpSp>
        <p:nvGrpSpPr>
          <p:cNvPr id="14" name="组合 13"/>
          <p:cNvGrpSpPr/>
          <p:nvPr/>
        </p:nvGrpSpPr>
        <p:grpSpPr>
          <a:xfrm>
            <a:off x="243619" y="5996136"/>
            <a:ext cx="3240000" cy="687384"/>
            <a:chOff x="243619" y="5996136"/>
            <a:chExt cx="3240000" cy="687384"/>
          </a:xfrm>
        </p:grpSpPr>
        <p:sp>
          <p:nvSpPr>
            <p:cNvPr id="1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smtClean="0">
                  <a:latin typeface="宋体" pitchFamily="2" charset="-122"/>
                  <a:ea typeface="宋体" pitchFamily="2" charset="-122"/>
                </a:rPr>
                <a:t>交际</a:t>
              </a:r>
              <a:r>
                <a:rPr lang="en-US" altLang="zh-CN" b="1" smtClean="0">
                  <a:latin typeface="宋体" pitchFamily="2" charset="-122"/>
                  <a:ea typeface="宋体" pitchFamily="2" charset="-122"/>
                </a:rPr>
                <a:t>8-6</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custDataLst>
      <p:tags r:id="rId1"/>
    </p:custDataLst>
    <p:extLst>
      <p:ext uri="{BB962C8B-B14F-4D97-AF65-F5344CB8AC3E}">
        <p14:creationId xmlns:p14="http://schemas.microsoft.com/office/powerpoint/2010/main" val="1397096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F50E11F-F89C-4D84-9ED0-7567D8C0D7F1}"/>
              </a:ext>
            </a:extLst>
          </p:cNvPr>
          <p:cNvGrpSpPr/>
          <p:nvPr/>
        </p:nvGrpSpPr>
        <p:grpSpPr>
          <a:xfrm>
            <a:off x="3506119" y="1224000"/>
            <a:ext cx="5175000" cy="1312829"/>
            <a:chOff x="3663619" y="1171171"/>
            <a:chExt cx="5175000" cy="1312829"/>
          </a:xfrm>
        </p:grpSpPr>
        <p:cxnSp>
          <p:nvCxnSpPr>
            <p:cNvPr id="12" name="直接连接符 11">
              <a:extLst>
                <a:ext uri="{FF2B5EF4-FFF2-40B4-BE49-F238E27FC236}">
                  <a16:creationId xmlns="" xmlns:a16="http://schemas.microsoft.com/office/drawing/2014/main" id="{FBABA14A-E47A-4DA2-BE92-ADC07CD30058}"/>
                </a:ext>
              </a:extLst>
            </p:cNvPr>
            <p:cNvCxnSpPr/>
            <p:nvPr/>
          </p:nvCxnSpPr>
          <p:spPr>
            <a:xfrm>
              <a:off x="3663619" y="2484000"/>
              <a:ext cx="517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29624F6B-59EB-4821-BD24-BC590D08B85F}"/>
                </a:ext>
              </a:extLst>
            </p:cNvPr>
            <p:cNvSpPr txBox="1"/>
            <p:nvPr/>
          </p:nvSpPr>
          <p:spPr>
            <a:xfrm>
              <a:off x="5693915" y="1171171"/>
              <a:ext cx="1114408" cy="1200329"/>
            </a:xfrm>
            <a:prstGeom prst="rect">
              <a:avLst/>
            </a:prstGeom>
            <a:noFill/>
          </p:spPr>
          <p:txBody>
            <a:bodyPr wrap="none" rtlCol="0">
              <a:spAutoFit/>
            </a:bodyPr>
            <a:lstStyle/>
            <a:p>
              <a:r>
                <a:rPr lang="en-US" altLang="zh-CN" sz="7200" b="1" dirty="0" smtClean="0">
                  <a:solidFill>
                    <a:srgbClr val="FF0000"/>
                  </a:solidFill>
                  <a:latin typeface="黑体" panose="02010609060101010101" pitchFamily="49" charset="-122"/>
                  <a:ea typeface="黑体" panose="02010609060101010101" pitchFamily="49" charset="-122"/>
                </a:rPr>
                <a:t>02</a:t>
              </a:r>
              <a:endParaRPr lang="zh-CN" altLang="en-US" sz="7200" b="1" dirty="0">
                <a:solidFill>
                  <a:srgbClr val="FF0000"/>
                </a:solidFill>
                <a:latin typeface="黑体" panose="02010609060101010101" pitchFamily="49" charset="-122"/>
                <a:ea typeface="黑体" panose="02010609060101010101" pitchFamily="49" charset="-122"/>
              </a:endParaRPr>
            </a:p>
          </p:txBody>
        </p:sp>
      </p:grpSp>
      <p:sp>
        <p:nvSpPr>
          <p:cNvPr id="17" name="矩形 16">
            <a:extLst>
              <a:ext uri="{FF2B5EF4-FFF2-40B4-BE49-F238E27FC236}">
                <a16:creationId xmlns="" xmlns:a16="http://schemas.microsoft.com/office/drawing/2014/main" id="{425A7612-26A8-47A2-870D-9B8028D83501}"/>
              </a:ext>
            </a:extLst>
          </p:cNvPr>
          <p:cNvSpPr/>
          <p:nvPr/>
        </p:nvSpPr>
        <p:spPr>
          <a:xfrm>
            <a:off x="2943619" y="2834064"/>
            <a:ext cx="6300000" cy="2751522"/>
          </a:xfrm>
          <a:prstGeom prst="rect">
            <a:avLst/>
          </a:prstGeom>
        </p:spPr>
        <p:txBody>
          <a:bodyPr wrap="square">
            <a:spAutoFit/>
          </a:bodyPr>
          <a:lstStyle/>
          <a:p>
            <a:pPr algn="ctr">
              <a:lnSpc>
                <a:spcPct val="120000"/>
              </a:lnSpc>
            </a:pPr>
            <a:r>
              <a:rPr lang="zh-CN" altLang="en-US" sz="7200" dirty="0">
                <a:solidFill>
                  <a:srgbClr val="FF0000"/>
                </a:solidFill>
                <a:latin typeface="黑体" pitchFamily="49" charset="-122"/>
                <a:ea typeface="黑体" pitchFamily="49" charset="-122"/>
              </a:rPr>
              <a:t>明确交际任务和交际重点</a:t>
            </a:r>
            <a:endParaRPr lang="en-US" altLang="zh-CN" sz="7200" dirty="0">
              <a:solidFill>
                <a:srgbClr val="FF0000"/>
              </a:solidFill>
              <a:latin typeface="黑体" pitchFamily="49" charset="-122"/>
              <a:ea typeface="黑体" pitchFamily="49" charset="-122"/>
            </a:endParaRPr>
          </a:p>
        </p:txBody>
      </p:sp>
      <p:grpSp>
        <p:nvGrpSpPr>
          <p:cNvPr id="10" name="组合 9"/>
          <p:cNvGrpSpPr/>
          <p:nvPr/>
        </p:nvGrpSpPr>
        <p:grpSpPr>
          <a:xfrm>
            <a:off x="243619" y="5996136"/>
            <a:ext cx="3240000" cy="687384"/>
            <a:chOff x="243619" y="5996136"/>
            <a:chExt cx="3240000" cy="687384"/>
          </a:xfrm>
        </p:grpSpPr>
        <p:sp>
          <p:nvSpPr>
            <p:cNvPr id="15"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8-7</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extLst>
      <p:ext uri="{BB962C8B-B14F-4D97-AF65-F5344CB8AC3E}">
        <p14:creationId xmlns:p14="http://schemas.microsoft.com/office/powerpoint/2010/main" val="2482523408"/>
      </p:ext>
    </p:extLst>
  </p:cSld>
  <p:clrMapOvr>
    <a:masterClrMapping/>
  </p:clrMapOvr>
  <mc:AlternateContent xmlns:mc="http://schemas.openxmlformats.org/markup-compatibility/2006" xmlns:p14="http://schemas.microsoft.com/office/powerpoint/2010/main">
    <mc:Choice Requires="p14">
      <p:transition spd="slow" p14:dur="2000" advTm="2641"/>
    </mc:Choice>
    <mc:Fallback xmlns="">
      <p:transition spd="slow" advTm="264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3655" y="9000"/>
            <a:ext cx="8099930" cy="6550426"/>
          </a:xfrm>
          <a:prstGeom prst="rect">
            <a:avLst/>
          </a:prstGeom>
        </p:spPr>
      </p:pic>
      <p:sp>
        <p:nvSpPr>
          <p:cNvPr id="13" name="矩形 12"/>
          <p:cNvSpPr/>
          <p:nvPr/>
        </p:nvSpPr>
        <p:spPr>
          <a:xfrm>
            <a:off x="3281119" y="2488837"/>
            <a:ext cx="5827499" cy="1421928"/>
          </a:xfrm>
          <a:prstGeom prst="rect">
            <a:avLst/>
          </a:prstGeom>
        </p:spPr>
        <p:txBody>
          <a:bodyPr wrap="square">
            <a:spAutoFit/>
          </a:bodyPr>
          <a:lstStyle/>
          <a:p>
            <a:pPr algn="just">
              <a:lnSpc>
                <a:spcPct val="120000"/>
              </a:lnSpc>
            </a:pPr>
            <a:r>
              <a:rPr lang="zh-CN" altLang="en-US" sz="3600" b="1" dirty="0" smtClean="0">
                <a:solidFill>
                  <a:srgbClr val="0E6EB8"/>
                </a:solidFill>
                <a:latin typeface="楷体" panose="02010609060101010101" pitchFamily="49" charset="-122"/>
                <a:ea typeface="楷体" panose="02010609060101010101" pitchFamily="49" charset="-122"/>
              </a:rPr>
              <a:t>    </a:t>
            </a:r>
            <a:r>
              <a:rPr lang="zh-CN" altLang="en-US" sz="3600" b="1" dirty="0" smtClean="0">
                <a:latin typeface="楷体" panose="02010609060101010101" pitchFamily="49" charset="-122"/>
                <a:ea typeface="楷体" panose="02010609060101010101" pitchFamily="49" charset="-122"/>
              </a:rPr>
              <a:t>本</a:t>
            </a:r>
            <a:r>
              <a:rPr lang="zh-CN" altLang="en-US" sz="3600" b="1" dirty="0">
                <a:latin typeface="楷体" panose="02010609060101010101" pitchFamily="49" charset="-122"/>
                <a:ea typeface="楷体" panose="02010609060101010101" pitchFamily="49" charset="-122"/>
              </a:rPr>
              <a:t>次口语交际的交际</a:t>
            </a:r>
            <a:r>
              <a:rPr lang="zh-CN" altLang="en-US" sz="3600" b="1">
                <a:latin typeface="楷体" panose="02010609060101010101" pitchFamily="49" charset="-122"/>
                <a:ea typeface="楷体" panose="02010609060101010101" pitchFamily="49" charset="-122"/>
              </a:rPr>
              <a:t>任务</a:t>
            </a:r>
            <a:r>
              <a:rPr lang="zh-CN" altLang="en-US" sz="3600" b="1" smtClean="0">
                <a:latin typeface="楷体" panose="02010609060101010101" pitchFamily="49" charset="-122"/>
                <a:ea typeface="楷体" panose="02010609060101010101" pitchFamily="49" charset="-122"/>
              </a:rPr>
              <a:t>及交际重点</a:t>
            </a:r>
            <a:r>
              <a:rPr lang="zh-CN" altLang="en-US" sz="3600" b="1" dirty="0">
                <a:latin typeface="楷体" panose="02010609060101010101" pitchFamily="49" charset="-122"/>
                <a:ea typeface="楷体" panose="02010609060101010101" pitchFamily="49" charset="-122"/>
              </a:rPr>
              <a:t>分别是什么？</a:t>
            </a:r>
            <a:endParaRPr lang="zh-CN" altLang="en-US" sz="3200" b="1" dirty="0">
              <a:latin typeface="楷体" panose="02010609060101010101" pitchFamily="49" charset="-122"/>
              <a:ea typeface="楷体" panose="02010609060101010101" pitchFamily="49" charset="-122"/>
            </a:endParaRPr>
          </a:p>
        </p:txBody>
      </p:sp>
      <p:pic>
        <p:nvPicPr>
          <p:cNvPr id="1026" name="Picture 2" descr="F:\小语\资料袋\图片\老师.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9849" y="1134000"/>
            <a:ext cx="2843770" cy="41071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43619" y="5996136"/>
            <a:ext cx="3240000" cy="687384"/>
            <a:chOff x="243619" y="5996136"/>
            <a:chExt cx="3240000" cy="687384"/>
          </a:xfrm>
        </p:grpSpPr>
        <p:sp>
          <p:nvSpPr>
            <p:cNvPr id="12" name="文本框 16"/>
            <p:cNvSpPr txBox="1"/>
            <p:nvPr/>
          </p:nvSpPr>
          <p:spPr>
            <a:xfrm>
              <a:off x="648619" y="5996136"/>
              <a:ext cx="2835000" cy="627864"/>
            </a:xfrm>
            <a:prstGeom prst="rect">
              <a:avLst/>
            </a:prstGeom>
            <a:noFill/>
            <a:ln>
              <a:noFill/>
            </a:ln>
          </p:spPr>
          <p:txBody>
            <a:bodyPr wrap="square" rtlCol="0">
              <a:spAutoFit/>
            </a:bodyPr>
            <a:lstStyle/>
            <a:p>
              <a:pPr>
                <a:lnSpc>
                  <a:spcPct val="120000"/>
                </a:lnSpc>
              </a:pPr>
              <a:r>
                <a:rPr lang="en-US" altLang="zh-CN" b="1" dirty="0">
                  <a:latin typeface="+mj-ea"/>
                  <a:ea typeface="+mj-ea"/>
                </a:rPr>
                <a:t> </a:t>
              </a:r>
              <a:r>
                <a:rPr lang="en-US" altLang="zh-CN" b="1" dirty="0">
                  <a:latin typeface="宋体" pitchFamily="2" charset="-122"/>
                  <a:ea typeface="宋体" pitchFamily="2" charset="-122"/>
                </a:rPr>
                <a:t>PPT</a:t>
              </a:r>
              <a:r>
                <a:rPr lang="zh-CN" altLang="en-US" b="1" dirty="0">
                  <a:latin typeface="宋体" pitchFamily="2" charset="-122"/>
                  <a:ea typeface="宋体" pitchFamily="2" charset="-122"/>
                </a:rPr>
                <a:t>口语</a:t>
              </a:r>
              <a:r>
                <a:rPr lang="zh-CN" altLang="en-US" b="1" dirty="0" smtClean="0">
                  <a:latin typeface="宋体" pitchFamily="2" charset="-122"/>
                  <a:ea typeface="宋体" pitchFamily="2" charset="-122"/>
                </a:rPr>
                <a:t>交际</a:t>
              </a:r>
              <a:r>
                <a:rPr lang="en-US" altLang="zh-CN" b="1" dirty="0" smtClean="0">
                  <a:latin typeface="宋体" pitchFamily="2" charset="-122"/>
                  <a:ea typeface="宋体" pitchFamily="2" charset="-122"/>
                </a:rPr>
                <a:t>8-8</a:t>
              </a:r>
              <a:endParaRPr lang="en-US" altLang="zh-CN" sz="1100" b="1" dirty="0">
                <a:latin typeface="宋体" pitchFamily="2" charset="-122"/>
                <a:ea typeface="宋体" pitchFamily="2" charset="-122"/>
              </a:endParaRPr>
            </a:p>
            <a:p>
              <a:pPr>
                <a:lnSpc>
                  <a:spcPct val="120000"/>
                </a:lnSpc>
              </a:pPr>
              <a:r>
                <a:rPr lang="en-US" altLang="zh-CN" sz="1100" dirty="0">
                  <a:latin typeface="黑体" panose="02010609060101010101" pitchFamily="49" charset="-122"/>
                  <a:ea typeface="黑体" panose="02010609060101010101" pitchFamily="49" charset="-122"/>
                </a:rPr>
                <a:t>  </a:t>
              </a:r>
              <a:r>
                <a:rPr lang="zh-CN" altLang="en-US" sz="1100" dirty="0">
                  <a:latin typeface="黑体" panose="02010609060101010101" pitchFamily="49" charset="-122"/>
                  <a:ea typeface="黑体" panose="02010609060101010101" pitchFamily="49" charset="-122"/>
                </a:rPr>
                <a:t>三</a:t>
              </a:r>
              <a:r>
                <a:rPr lang="zh-CN" altLang="en-US" sz="1100" dirty="0" smtClean="0">
                  <a:latin typeface="黑体" panose="02010609060101010101" pitchFamily="49" charset="-122"/>
                  <a:ea typeface="黑体" panose="02010609060101010101" pitchFamily="49" charset="-122"/>
                </a:rPr>
                <a:t>年级上册</a:t>
              </a:r>
              <a:r>
                <a:rPr lang="zh-CN" altLang="en-US" sz="1100" dirty="0">
                  <a:latin typeface="黑体" panose="02010609060101010101" pitchFamily="49" charset="-122"/>
                  <a:ea typeface="黑体" panose="02010609060101010101" pitchFamily="49" charset="-122"/>
                </a:rPr>
                <a:t>，</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小学生绘本课堂</a:t>
              </a:r>
              <a:r>
                <a:rPr lang="en-US" altLang="zh-CN"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提供</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19" y="6092157"/>
              <a:ext cx="506012" cy="591363"/>
            </a:xfrm>
            <a:prstGeom prst="rect">
              <a:avLst/>
            </a:prstGeom>
          </p:spPr>
        </p:pic>
      </p:grpSp>
    </p:spTree>
    <p:custDataLst>
      <p:tags r:id="rId1"/>
    </p:custDataLst>
    <p:extLst>
      <p:ext uri="{BB962C8B-B14F-4D97-AF65-F5344CB8AC3E}">
        <p14:creationId xmlns:p14="http://schemas.microsoft.com/office/powerpoint/2010/main" val="1212320372"/>
      </p:ext>
    </p:extLst>
  </p:cSld>
  <p:clrMapOvr>
    <a:masterClrMapping/>
  </p:clrMapOvr>
  <mc:AlternateContent xmlns:mc="http://schemas.openxmlformats.org/markup-compatibility/2006" xmlns:p14="http://schemas.microsoft.com/office/powerpoint/2010/main">
    <mc:Choice Requires="p14">
      <p:transition spd="slow" p14:dur="2000" advTm="9017"/>
    </mc:Choice>
    <mc:Fallback xmlns="">
      <p:transition spd="slow" advTm="901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4|2.1|2.2"/>
</p:tagLst>
</file>

<file path=ppt/tags/tag2.xml><?xml version="1.0" encoding="utf-8"?>
<p:tagLst xmlns:a="http://schemas.openxmlformats.org/drawingml/2006/main" xmlns:r="http://schemas.openxmlformats.org/officeDocument/2006/relationships" xmlns:p="http://schemas.openxmlformats.org/presentationml/2006/main">
  <p:tag name="TIMING" val="|1.2|1.7"/>
</p:tagLst>
</file>

<file path=ppt/tags/tag3.xml><?xml version="1.0" encoding="utf-8"?>
<p:tagLst xmlns:a="http://schemas.openxmlformats.org/drawingml/2006/main" xmlns:r="http://schemas.openxmlformats.org/officeDocument/2006/relationships" xmlns:p="http://schemas.openxmlformats.org/presentationml/2006/main">
  <p:tag name="TIMING" val="|0.7|1.4|2.1|2.2"/>
</p:tagLst>
</file>

<file path=ppt/tags/tag4.xml><?xml version="1.0" encoding="utf-8"?>
<p:tagLst xmlns:a="http://schemas.openxmlformats.org/drawingml/2006/main" xmlns:r="http://schemas.openxmlformats.org/officeDocument/2006/relationships" xmlns:p="http://schemas.openxmlformats.org/presentationml/2006/main">
  <p:tag name="TIMING" val="|0.7|1.4|2.1|2.2"/>
</p:tagLst>
</file>

<file path=ppt/theme/theme1.xml><?xml version="1.0" encoding="utf-8"?>
<a:theme xmlns:a="http://schemas.openxmlformats.org/drawingml/2006/main" name="黑色背景字幕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spPr>
      <a:bodyPr wrap="square" rtlCol="0" anchor="ctr">
        <a:spAutoFit/>
      </a:bodyPr>
      <a:lstStyle>
        <a:defPPr algn="l">
          <a:lnSpc>
            <a:spcPct val="120000"/>
          </a:lnSpc>
          <a:defRPr sz="2800" b="1" dirty="0" smtClean="0">
            <a:solidFill>
              <a:srgbClr val="0070C0"/>
            </a:solidFill>
            <a:latin typeface="楷体" panose="02010609060101010101" pitchFamily="49" charset="-122"/>
            <a:ea typeface="楷体" panose="02010609060101010101" pitchFamily="49" charset="-122"/>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30825</TotalTime>
  <Words>3722</Words>
  <Application>Microsoft Office PowerPoint</Application>
  <PresentationFormat>自定义</PresentationFormat>
  <Paragraphs>265</Paragraphs>
  <Slides>44</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Arial</vt:lpstr>
      <vt:lpstr>宋体</vt:lpstr>
      <vt:lpstr>Calibri</vt:lpstr>
      <vt:lpstr>黑体</vt:lpstr>
      <vt:lpstr>Times New Roman</vt:lpstr>
      <vt:lpstr>楷体</vt:lpstr>
      <vt:lpstr>黑色背景字幕版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qiwen气温</dc:creator>
  <cp:lastModifiedBy>dell</cp:lastModifiedBy>
  <cp:revision>6620</cp:revision>
  <dcterms:created xsi:type="dcterms:W3CDTF">2015-01-26T03:08:00Z</dcterms:created>
  <dcterms:modified xsi:type="dcterms:W3CDTF">2021-06-01T08:02:39Z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