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23"/>
  </p:handoutMasterIdLst>
  <p:sldIdLst>
    <p:sldId id="258" r:id="rId4"/>
    <p:sldId id="276" r:id="rId5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4" r:id="rId22"/>
  </p:sldIdLst>
  <p:sldSz cx="9144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Times New Roman" panose="0202060305040502030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 typeface="Times New Roman" panose="0202060305040502030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840" y="-90"/>
      </p:cViewPr>
      <p:guideLst>
        <p:guide orient="horz" pos="2128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页眉占位符 389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fontAlgn="base">
              <a:buNone/>
            </a:pP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http://www.LSPJY.com   </a:t>
            </a: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绿色圃中学资源网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http://cz.Lspjy.com</a:t>
            </a:r>
            <a:endParaRPr lang="en-US" altLang="zh-CN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日期占位符 3891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algn="r" fontAlgn="base">
              <a:buNone/>
            </a:pPr>
            <a:endParaRPr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6" name="页脚占位符 3891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fontAlgn="base">
              <a:buNone/>
            </a:pP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http://www.LSPJY.com   </a:t>
            </a: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绿色圃中学资源网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http://cz.Lspjy.com</a:t>
            </a:r>
            <a:endParaRPr lang="en-US" altLang="zh-CN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7" name="灯片编号占位符 3891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algn="r" fontAlgn="base">
              <a:buNone/>
            </a:pPr>
            <a:fld id="{9A0DB2DC-4C9A-4742-B13C-FB6460FD3503}" type="slidenum">
              <a:rPr lang="zh-CN" altLang="x-none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x-none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页眉占位符 378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fontAlgn="base">
              <a:buNone/>
            </a:pP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http://www.LSPJY.com   </a:t>
            </a: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绿色圃中学资源网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http://cz.Lspjy.com</a:t>
            </a:r>
            <a:endParaRPr lang="en-US" altLang="zh-CN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日期占位符 3789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algn="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x-none" sz="1800" strike="noStrike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6" name="幻灯片图像占位符 37891"/>
          <p:cNvSpPr>
            <a:spLocks noGrp="1" noChangeAspect="1"/>
          </p:cNvSpPr>
          <p:nvPr>
            <p:ph type="sldImg" idx="6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8917" name="矩形 37892"/>
          <p:cNvSpPr>
            <a:spLocks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/>
          <a:p>
            <a:pPr lvl="0"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  <a:endParaRPr lang="zh-CN" altLang="en-US" sz="1200"/>
          </a:p>
          <a:p>
            <a:pPr lvl="0">
              <a:spcBef>
                <a:spcPct val="30000"/>
              </a:spcBef>
            </a:pPr>
            <a:r>
              <a:rPr lang="zh-CN" altLang="en-US" sz="1200"/>
              <a:t>第二级</a:t>
            </a:r>
            <a:endParaRPr lang="zh-CN" altLang="en-US" sz="1200"/>
          </a:p>
          <a:p>
            <a:pPr lvl="0">
              <a:spcBef>
                <a:spcPct val="30000"/>
              </a:spcBef>
            </a:pPr>
            <a:r>
              <a:rPr lang="zh-CN" altLang="en-US" sz="1200"/>
              <a:t>第三级</a:t>
            </a:r>
            <a:endParaRPr lang="zh-CN" altLang="en-US" sz="1200"/>
          </a:p>
          <a:p>
            <a:pPr lvl="0">
              <a:spcBef>
                <a:spcPct val="30000"/>
              </a:spcBef>
            </a:pPr>
            <a:r>
              <a:rPr lang="zh-CN" altLang="en-US" sz="1200"/>
              <a:t>第四级</a:t>
            </a:r>
            <a:endParaRPr lang="zh-CN" altLang="en-US" sz="1200"/>
          </a:p>
          <a:p>
            <a:pPr lvl="0">
              <a:spcBef>
                <a:spcPct val="30000"/>
              </a:spcBef>
            </a:pPr>
            <a:r>
              <a:rPr lang="zh-CN" altLang="en-US" sz="1200"/>
              <a:t>第五级</a:t>
            </a:r>
            <a:endParaRPr lang="zh-CN" altLang="en-US" sz="1200"/>
          </a:p>
        </p:txBody>
      </p:sp>
      <p:sp>
        <p:nvSpPr>
          <p:cNvPr id="37894" name="页脚占位符 3789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fontAlgn="base">
              <a:buNone/>
            </a:pP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http://www.LSPJY.com   </a:t>
            </a:r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绿色圃中学资源网</a:t>
            </a:r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http://cz.Lspjy.com</a:t>
            </a:r>
            <a:endParaRPr lang="en-US" altLang="zh-CN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5" name="灯片编号占位符 3789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algn="r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x-none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0" lvl="1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0" lvl="2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0" lvl="3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0" lvl="4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algn="ctr" fontAlgn="base">
              <a:buNone/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200400" lvl="7" indent="0" algn="ctr">
              <a:buNone/>
            </a:lvl9pPr>
          </a:lstStyle>
          <a:p>
            <a:pPr marL="0" indent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4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>
            <a:lvl1pPr marL="342900" indent="-342900" fontAlgn="base"/>
            <a:lvl2pPr marL="742950" lvl="1" indent="-28575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竖排标题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398" cy="58515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6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>
            <a:lvl1pPr marL="342900" indent="-342900" fontAlgn="base"/>
            <a:lvl2pPr marL="742950" lvl="1" indent="-28575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algn="ctr" fontAlgn="base">
              <a:defRPr sz="4500"/>
            </a:lvl1pPr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0" name="文本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algn="ctr" fontAlgn="base">
              <a:buNone/>
              <a:defRPr sz="1800"/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400300" lvl="7" indent="0" algn="ctr">
              <a:buNone/>
              <a:defRPr sz="1200"/>
            </a:lvl9pPr>
          </a:lstStyle>
          <a:p>
            <a:pPr marL="0" indent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6628" name="日期占位符 2662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页脚占位符 2662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0" name="灯片编号占位符 2662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fontAlgn="base"/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7" name="内容占位符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228600" indent="-228600" fontAlgn="base"/>
            <a:lvl2pPr marL="685800" lvl="1" indent="-22860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7652" name="日期占位符 2765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页脚占位符 2765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灯片编号占位符 2765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"/>
          <p:cNvSpPr>
            <a:spLocks noGrp="1"/>
          </p:cNvSpPr>
          <p:nvPr>
            <p:ph type="title"/>
          </p:nvPr>
        </p:nvSpPr>
        <p:spPr>
          <a:xfrm>
            <a:off x="623888" y="1709737"/>
            <a:ext cx="7886699" cy="2852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fontAlgn="base">
              <a:defRPr sz="4500"/>
            </a:lvl1pPr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84" name="文本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699" cy="15001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fontAlgn="base">
              <a:buNone/>
              <a:defRPr sz="1800">
                <a:solidFill>
                  <a:srgbClr val="898989"/>
                </a:solidFill>
              </a:defRPr>
            </a:lvl1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8676" name="日期占位符 2867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页脚占位符 2867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灯片编号占位符 2867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标题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fontAlgn="base"/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91" name="内容占位符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228600" indent="-228600" fontAlgn="base"/>
            <a:lvl2pPr marL="685800" lvl="1" indent="-22860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2" name="内容占位符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228600" indent="-228600" fontAlgn="base"/>
            <a:lvl2pPr marL="685800" lvl="1" indent="-22860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9700" name="日期占位符 29699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页脚占位符 2970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2" name="灯片编号占位符 2970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699" cy="13255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fontAlgn="base"/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99" name="文本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0" cy="82391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fontAlgn="base">
              <a:buNone/>
              <a:defRPr sz="2100"/>
            </a:lvl1pPr>
            <a:lvl2pPr marL="342900" lvl="1" indent="0">
              <a:buNone/>
              <a:defRPr sz="1800"/>
            </a:lvl2pPr>
            <a:lvl3pPr marL="685800" lvl="2" indent="0">
              <a:buNone/>
              <a:defRPr sz="1500"/>
            </a:lvl3pPr>
            <a:lvl4pPr marL="1028700" lvl="3" indent="0">
              <a:buNone/>
              <a:defRPr sz="1350"/>
            </a:lvl4pPr>
            <a:lvl5pPr marL="1371600" lvl="4" indent="0">
              <a:buNone/>
              <a:defRPr sz="1350"/>
            </a:lvl5pPr>
            <a:lvl6pPr marL="1714500" lvl="5" indent="0">
              <a:buNone/>
              <a:defRPr sz="1350"/>
            </a:lvl6pPr>
            <a:lvl7pPr marL="2057400" lvl="6" indent="0">
              <a:buNone/>
              <a:defRPr sz="1350"/>
            </a:lvl7pPr>
            <a:lvl8pPr marL="2400300" lvl="7" indent="0">
              <a:buNone/>
              <a:defRPr sz="1350"/>
            </a:lvl8pPr>
            <a:lvl9pPr marL="2400300" lvl="7" indent="0">
              <a:buNone/>
              <a:defRPr sz="1350"/>
            </a:lvl9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0" name="内容占位符"/>
          <p:cNvSpPr>
            <a:spLocks noGrp="1"/>
          </p:cNvSpPr>
          <p:nvPr>
            <p:ph idx="2"/>
          </p:nvPr>
        </p:nvSpPr>
        <p:spPr>
          <a:xfrm>
            <a:off x="890081" y="2665379"/>
            <a:ext cx="3655180" cy="352428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228600" indent="-228600" fontAlgn="base"/>
            <a:lvl2pPr marL="685800" lvl="1" indent="-22860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1" name="文本"/>
          <p:cNvSpPr>
            <a:spLocks noGrp="1"/>
          </p:cNvSpPr>
          <p:nvPr>
            <p:ph type="body" idx="3"/>
          </p:nvPr>
        </p:nvSpPr>
        <p:spPr>
          <a:xfrm>
            <a:off x="4692704" y="1778438"/>
            <a:ext cx="3673181" cy="82391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fontAlgn="base">
              <a:buNone/>
              <a:defRPr sz="2100"/>
            </a:lvl1pPr>
            <a:lvl2pPr marL="342900" lvl="1" indent="0">
              <a:buNone/>
              <a:defRPr sz="1800"/>
            </a:lvl2pPr>
            <a:lvl3pPr marL="685800" lvl="2" indent="0">
              <a:buNone/>
              <a:defRPr sz="1500"/>
            </a:lvl3pPr>
            <a:lvl4pPr marL="1028700" lvl="3" indent="0">
              <a:buNone/>
              <a:defRPr sz="1350"/>
            </a:lvl4pPr>
            <a:lvl5pPr marL="1371600" lvl="4" indent="0">
              <a:buNone/>
              <a:defRPr sz="1350"/>
            </a:lvl5pPr>
            <a:lvl6pPr marL="1714500" lvl="5" indent="0">
              <a:buNone/>
              <a:defRPr sz="1350"/>
            </a:lvl6pPr>
            <a:lvl7pPr marL="2057400" lvl="6" indent="0">
              <a:buNone/>
              <a:defRPr sz="1350"/>
            </a:lvl7pPr>
            <a:lvl8pPr marL="2400300" lvl="7" indent="0">
              <a:buNone/>
              <a:defRPr sz="1350"/>
            </a:lvl8pPr>
            <a:lvl9pPr marL="2400300" lvl="7" indent="0">
              <a:buNone/>
              <a:defRPr sz="1350"/>
            </a:lvl9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2" name="内容占位符"/>
          <p:cNvSpPr>
            <a:spLocks noGrp="1"/>
          </p:cNvSpPr>
          <p:nvPr>
            <p:ph idx="4"/>
          </p:nvPr>
        </p:nvSpPr>
        <p:spPr>
          <a:xfrm>
            <a:off x="4692704" y="2665379"/>
            <a:ext cx="3673181" cy="352428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228600" indent="-228600" fontAlgn="base"/>
            <a:lvl2pPr marL="685800" lvl="1" indent="-22860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0724" name="日期占位符 3072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5" name="页脚占位符 30724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灯片编号占位符 30725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标题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fontAlgn="base"/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1748" name="日期占位符 3174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页脚占位符 3174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灯片编号占位符 3174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日期占位符 3277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3" name="页脚占位符 3277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4" name="灯片编号占位符 3277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5" name="内容占位符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fontAlgn="base"/>
            <a:lvl2pPr marL="742950" lvl="1" indent="-28575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标题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fontAlgn="base">
              <a:defRPr sz="2400"/>
            </a:lvl1pPr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20" name="内容占位符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228600" indent="-228600" fontAlgn="base">
              <a:defRPr sz="2400"/>
            </a:lvl1pPr>
            <a:lvl2pPr marL="685800" lvl="1" indent="-228600" fontAlgn="base">
              <a:defRPr sz="2100"/>
            </a:lvl2pPr>
            <a:lvl3pPr marL="1143000" lvl="2" indent="-228600" fontAlgn="base">
              <a:defRPr sz="1800"/>
            </a:lvl3pPr>
            <a:lvl4pPr marL="1600200" lvl="3" indent="-228600" fontAlgn="base">
              <a:defRPr sz="1500"/>
            </a:lvl4pPr>
            <a:lvl5pPr marL="2057400" lvl="4" indent="-228600" fontAlgn="base">
              <a:defRPr sz="1500"/>
            </a:lvl5pPr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21" name="文本"/>
          <p:cNvSpPr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fontAlgn="base">
              <a:buNone/>
              <a:defRPr sz="1200"/>
            </a:lvl1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3796" name="日期占位符 33795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7" name="页脚占位符 3379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8" name="灯片编号占位符 3379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fontAlgn="base">
              <a:defRPr sz="2400"/>
            </a:lvl1pPr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28" name="图片"/>
          <p:cNvSpPr>
            <a:spLocks noGrp="1"/>
          </p:cNvSpPr>
          <p:nvPr>
            <p:ph type="pic" idx="2"/>
          </p:nvPr>
        </p:nvSpPr>
        <p:spPr>
          <a:xfrm>
            <a:off x="3887391" y="457200"/>
            <a:ext cx="4629150" cy="54038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/>
          <a:lstStyle/>
          <a:p/>
        </p:txBody>
      </p:sp>
      <p:sp>
        <p:nvSpPr>
          <p:cNvPr id="129" name="文本"/>
          <p:cNvSpPr>
            <a:spLocks noGrp="1"/>
          </p:cNvSpPr>
          <p:nvPr>
            <p:ph type="body" idx="1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fontAlgn="base">
              <a:buNone/>
              <a:defRPr sz="1500"/>
            </a:lvl1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4820" name="日期占位符 34819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1" name="页脚占位符 3482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2" name="灯片编号占位符 3482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标题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fontAlgn="base"/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6" name="竖排文字占位符"/>
          <p:cNvSpPr>
            <a:spLocks noGrp="1"/>
          </p:cNvSpPr>
          <p:nvPr>
            <p:ph type="body" orient="vert" idx="1"/>
          </p:nvPr>
        </p:nvSpPr>
        <p:spPr>
          <a:xfrm flipH="1">
            <a:off x="0" y="0"/>
            <a:ext cx="0" cy="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>
            <a:lvl1pPr marL="228600" indent="-228600" fontAlgn="base"/>
            <a:lvl2pPr marL="685800" lvl="1" indent="-22860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5844" name="日期占位符 3584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5" name="页脚占位符 3584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6" name="灯片编号占位符 3584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竖排标题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ctr" anchorCtr="0"/>
          <a:lstStyle>
            <a:lvl1pPr marL="0" indent="0" fontAlgn="base"/>
          </a:lstStyle>
          <a:p>
            <a:pPr marL="0" indent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3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>
            <a:lvl1pPr marL="228600" indent="-228600" fontAlgn="base"/>
            <a:lvl2pPr marL="685800" lvl="1" indent="-228600" fontAlgn="base"/>
            <a:lvl3pPr marL="1143000" lvl="2" indent="-228600" fontAlgn="base"/>
            <a:lvl4pPr marL="1600200" lvl="3" indent="-228600" fontAlgn="base"/>
            <a:lvl5pPr marL="2057400" lvl="4" indent="-228600" fontAlgn="base"/>
          </a:lstStyle>
          <a:p>
            <a:pPr marL="228600" indent="-2286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685800" lvl="1" indent="-22860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6868" name="日期占位符 3686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9" name="页脚占位符 3686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buNone/>
            </a:pPr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0" name="灯片编号占位符 3686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algn="l" fontAlgn="base">
              <a:defRPr sz="4000" b="1" cap="all"/>
            </a:lvl1pPr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fontAlgn="base">
              <a:buNone/>
              <a:defRPr sz="2000"/>
            </a:lvl1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" name="内容占位符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fontAlgn="base">
              <a:defRPr sz="2800"/>
            </a:lvl1pPr>
            <a:lvl2pPr marL="742950" lvl="1" indent="-285750" fontAlgn="base">
              <a:defRPr sz="2400"/>
            </a:lvl2pPr>
            <a:lvl3pPr marL="1143000" lvl="2" indent="-228600" fontAlgn="base">
              <a:defRPr sz="2000"/>
            </a:lvl3pPr>
            <a:lvl4pPr marL="1600200" lvl="3" indent="-228600" fontAlgn="base">
              <a:defRPr sz="1800"/>
            </a:lvl4pPr>
            <a:lvl5pPr marL="2057400" lvl="4" indent="-228600" fontAlgn="base">
              <a:defRPr sz="1800"/>
            </a:lvl5pPr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0" name="内容占位符"/>
          <p:cNvSpPr>
            <a:spLocks noGrp="1"/>
          </p:cNvSpPr>
          <p:nvPr>
            <p:ph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fontAlgn="base">
              <a:defRPr sz="2800"/>
            </a:lvl1pPr>
            <a:lvl2pPr marL="742950" lvl="1" indent="-285750" fontAlgn="base">
              <a:defRPr sz="2400"/>
            </a:lvl2pPr>
            <a:lvl3pPr marL="1143000" lvl="2" indent="-228600" fontAlgn="base">
              <a:defRPr sz="2000"/>
            </a:lvl3pPr>
            <a:lvl4pPr marL="1600200" lvl="3" indent="-228600" fontAlgn="base">
              <a:defRPr sz="1800"/>
            </a:lvl4pPr>
            <a:lvl5pPr marL="2057400" lvl="4" indent="-228600" fontAlgn="base">
              <a:defRPr sz="1800"/>
            </a:lvl5pPr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2" name="文本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fontAlgn="base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200400" lvl="7" indent="0">
              <a:buNone/>
              <a:defRPr sz="1600" b="1"/>
            </a:lvl9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内容占位符"/>
          <p:cNvSpPr>
            <a:spLocks noGrp="1"/>
          </p:cNvSpPr>
          <p:nvPr>
            <p:ph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fontAlgn="base">
              <a:defRPr sz="2400"/>
            </a:lvl1pPr>
            <a:lvl2pPr marL="742950" lvl="1" indent="-285750" fontAlgn="base">
              <a:defRPr sz="2000"/>
            </a:lvl2pPr>
            <a:lvl3pPr marL="1143000" lvl="2" indent="-228600" fontAlgn="base">
              <a:defRPr sz="1800"/>
            </a:lvl3pPr>
            <a:lvl4pPr marL="1600200" lvl="3" indent="-228600" fontAlgn="base">
              <a:defRPr sz="1600"/>
            </a:lvl4pPr>
            <a:lvl5pPr marL="2057400" lvl="4" indent="-228600" fontAlgn="base">
              <a:defRPr sz="1600"/>
            </a:lvl5pPr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4" name="文本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fontAlgn="base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200400" lvl="7" indent="0">
              <a:buNone/>
              <a:defRPr sz="1600" b="1"/>
            </a:lvl9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5" name="内容占位符"/>
          <p:cNvSpPr>
            <a:spLocks noGrp="1"/>
          </p:cNvSpPr>
          <p:nvPr>
            <p:ph idx="4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fontAlgn="base">
              <a:defRPr sz="2400"/>
            </a:lvl1pPr>
            <a:lvl2pPr marL="742950" lvl="1" indent="-285750" fontAlgn="base">
              <a:defRPr sz="2000"/>
            </a:lvl2pPr>
            <a:lvl3pPr marL="1143000" lvl="2" indent="-228600" fontAlgn="base">
              <a:defRPr sz="1800"/>
            </a:lvl3pPr>
            <a:lvl4pPr marL="1600200" lvl="3" indent="-228600" fontAlgn="base">
              <a:defRPr sz="1600"/>
            </a:lvl4pPr>
            <a:lvl5pPr marL="2057400" lvl="4" indent="-228600" fontAlgn="base">
              <a:defRPr sz="1600"/>
            </a:lvl5pPr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914400" indent="-914400" fontAlgn="base"/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914400" indent="-914400" algn="l" fontAlgn="base">
              <a:defRPr sz="2000" b="1"/>
            </a:lvl1pPr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8" name="内容占位符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fontAlgn="base">
              <a:defRPr sz="3200"/>
            </a:lvl1pPr>
            <a:lvl2pPr marL="742950" lvl="1" indent="-285750" fontAlgn="base">
              <a:defRPr sz="2800"/>
            </a:lvl2pPr>
            <a:lvl3pPr marL="1143000" lvl="2" indent="-228600" fontAlgn="base">
              <a:defRPr sz="2400"/>
            </a:lvl3pPr>
            <a:lvl4pPr marL="1600200" lvl="3" indent="-228600" fontAlgn="base">
              <a:defRPr sz="2000"/>
            </a:lvl4pPr>
            <a:lvl5pPr marL="2057400" lvl="4" indent="-228600" fontAlgn="base">
              <a:defRPr sz="2000"/>
            </a:lvl5pPr>
          </a:lstStyle>
          <a:p>
            <a:pPr marL="342900" indent="-342900" fontAlgn="base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marL="742950" lvl="1" indent="-285750" fontAlgn="base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marL="1143000" lvl="2" indent="-228600" fontAlgn="base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marL="1600200" lvl="3" indent="-228600" fontAlgn="base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marL="2057400" lvl="4" indent="-228600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9" name="文本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fontAlgn="base">
              <a:buNone/>
              <a:defRPr sz="1400"/>
            </a:lvl1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914400" indent="-914400" algn="l" fontAlgn="base">
              <a:defRPr sz="2000" b="1"/>
            </a:lvl1pPr>
          </a:lstStyle>
          <a:p>
            <a:pPr marL="914400" indent="-91440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1" name="图片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/>
          <a:lstStyle/>
          <a:p/>
        </p:txBody>
      </p:sp>
      <p:sp>
        <p:nvSpPr>
          <p:cNvPr id="32" name="文本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fontAlgn="base">
              <a:buNone/>
              <a:defRPr sz="1400"/>
            </a:lvl1pPr>
          </a:lstStyle>
          <a:p>
            <a:pPr marL="0" indent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file:///D:\qq&#25991;&#20214;\712321467\Image\C2C\Image2\%7b75232B38-A165-1FB7-499C-2E1C792CACB5%7d.png" TargetMode="Externa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2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914400" indent="-91440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</p:titleStyle>
    <p:bodyStyle>
      <a:lvl1pPr marL="34290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defRPr sz="32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  <a:lvl2pPr marL="74295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–"/>
        <a:defRPr sz="2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2pPr>
      <a:lvl3pPr marL="114300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defRPr sz="24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3pPr>
      <a:lvl4pPr marL="160020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–"/>
        <a:defRPr sz="20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4pPr>
      <a:lvl5pPr marL="205740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5pPr>
      <a:lvl6pPr marL="205740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6pPr>
      <a:lvl7pPr marL="205740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7pPr>
      <a:lvl8pPr marL="205740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8pPr>
      <a:lvl9pPr marL="205740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9pPr>
    </p:bodyStyle>
    <p:otherStyle>
      <a:lvl1pPr marL="0" lvl="0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2560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5602"/>
          <p:cNvSpPr>
            <a:spLocks noGrp="1"/>
          </p:cNvSpPr>
          <p:nvPr>
            <p:ph type="body" idx="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5604" name="日期占位符 2560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fontAlgn="base"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25605" name="页脚占位符 2560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ctr" fontAlgn="base"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25606" name="灯片编号占位符 2560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r" fontAlgn="base"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x-none" strike="noStrike" noProof="1"/>
          </a:p>
        </p:txBody>
      </p:sp>
      <p:pic>
        <p:nvPicPr>
          <p:cNvPr id="2560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marL="0" indent="0" algn="l" defTabSz="914400" rtl="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baseline="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Calibri Light" panose="020F0302020204030204" charset="0"/>
        </a:defRPr>
      </a:lvl1pPr>
    </p:titleStyle>
    <p:bodyStyle>
      <a:lvl1pPr marL="228600" indent="-228600" algn="l" defTabSz="914400" rtl="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Arial" panose="020B0604020202020204" pitchFamily="34" charset="0"/>
        <a:buChar char="•"/>
        <a:defRPr sz="2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  <a:lvl2pPr marL="6858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24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2pPr>
      <a:lvl3pPr marL="11430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20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3pPr>
      <a:lvl4pPr marL="16002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4pPr>
      <a:lvl5pPr marL="20574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5pPr>
      <a:lvl6pPr marL="20574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6pPr>
      <a:lvl7pPr marL="20574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7pPr>
      <a:lvl8pPr marL="20574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8pPr>
      <a:lvl9pPr marL="2057400" indent="-228600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9pPr>
    </p:bodyStyle>
    <p:otherStyle>
      <a:lvl1pPr marL="0" lvl="0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Times New Roman" panose="0202060305040502030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png"/><Relationship Id="rId7" Type="http://schemas.openxmlformats.org/officeDocument/2006/relationships/oleObject" Target="../embeddings/oleObject7.bin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oleObject" Target="../embeddings/oleObject6.bin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4.v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41985"/>
          <p:cNvSpPr/>
          <p:nvPr/>
        </p:nvSpPr>
        <p:spPr>
          <a:xfrm>
            <a:off x="0" y="1828800"/>
            <a:ext cx="2484438" cy="720725"/>
          </a:xfrm>
          <a:prstGeom prst="rect">
            <a:avLst/>
          </a:prstGeom>
          <a:solidFill>
            <a:srgbClr val="8DD2EB"/>
          </a:solidFill>
          <a:ln w="12700" cap="flat" cmpd="sng">
            <a:solidFill>
              <a:srgbClr val="8DD2E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直接连接符 41986"/>
          <p:cNvSpPr/>
          <p:nvPr/>
        </p:nvSpPr>
        <p:spPr>
          <a:xfrm flipV="1">
            <a:off x="2251075" y="2508250"/>
            <a:ext cx="4699000" cy="12700"/>
          </a:xfrm>
          <a:prstGeom prst="line">
            <a:avLst/>
          </a:prstGeom>
          <a:ln w="57150" cap="flat" cmpd="thinThick">
            <a:solidFill>
              <a:srgbClr val="8DD2E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9940" name="矩形 41987"/>
          <p:cNvSpPr/>
          <p:nvPr/>
        </p:nvSpPr>
        <p:spPr>
          <a:xfrm>
            <a:off x="35719" y="1828800"/>
            <a:ext cx="6344920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 八</a:t>
            </a:r>
            <a:r>
              <a:rPr lang="en-US" altLang="zh-CN" sz="3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     </a:t>
            </a:r>
            <a:r>
              <a:rPr lang="zh-CN" altLang="en-US" sz="35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垂 线 与 平 行 线</a:t>
            </a:r>
            <a:endParaRPr lang="zh-CN" altLang="en-US" sz="350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35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1" name="矩形 41989"/>
          <p:cNvSpPr/>
          <p:nvPr/>
        </p:nvSpPr>
        <p:spPr>
          <a:xfrm>
            <a:off x="-757237" y="3355975"/>
            <a:ext cx="8758237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认 识 平 行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507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21508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9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1510" name="Picture 13" descr="C:\Documents and Settings\Administrator\My Documents\Tencent Files\610116193\FileRecv\苏教版\课件插图\玉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125538"/>
            <a:ext cx="1169988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圆角矩形标注 13"/>
          <p:cNvSpPr/>
          <p:nvPr/>
        </p:nvSpPr>
        <p:spPr bwMode="auto">
          <a:xfrm>
            <a:off x="2268537" y="1052512"/>
            <a:ext cx="6551613" cy="649288"/>
          </a:xfrm>
          <a:prstGeom prst="wedgeRoundRectCallout">
            <a:avLst>
              <a:gd name="adj1" fmla="val -54595"/>
              <a:gd name="adj2" fmla="val -9873"/>
              <a:gd name="adj3" fmla="val 16667"/>
            </a:avLst>
          </a:prstGeom>
          <a:solidFill>
            <a:srgbClr val="99CCFF"/>
          </a:solidFill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fontAlgn="base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你能说出一些互相平行的例子吗？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1512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2420938"/>
            <a:ext cx="2881312" cy="1592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50"/>
          <p:cNvGrpSpPr/>
          <p:nvPr/>
        </p:nvGrpSpPr>
        <p:grpSpPr>
          <a:xfrm>
            <a:off x="587375" y="2420938"/>
            <a:ext cx="2952750" cy="1584325"/>
            <a:chOff x="587685" y="4365564"/>
            <a:chExt cx="2951741" cy="1579291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12188" y="4365564"/>
              <a:ext cx="28797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87685" y="5944855"/>
              <a:ext cx="29517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组合 28"/>
          <p:cNvGrpSpPr/>
          <p:nvPr/>
        </p:nvGrpSpPr>
        <p:grpSpPr>
          <a:xfrm>
            <a:off x="4140200" y="2565400"/>
            <a:ext cx="4679950" cy="1363663"/>
            <a:chOff x="3996208" y="2852936"/>
            <a:chExt cx="4680248" cy="1364388"/>
          </a:xfrm>
        </p:grpSpPr>
        <p:pic>
          <p:nvPicPr>
            <p:cNvPr id="21517" name="Picture 15" descr="C:\Documents and Settings\Administrator\My Documents\Tencent Files\610116193\FileRecv\苏教版\课件插图\番茄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3212976"/>
              <a:ext cx="1368152" cy="1004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圆角矩形标注 27"/>
            <p:cNvSpPr/>
            <p:nvPr/>
          </p:nvSpPr>
          <p:spPr bwMode="auto">
            <a:xfrm>
              <a:off x="3996208" y="2852936"/>
              <a:ext cx="3240088" cy="1225550"/>
            </a:xfrm>
            <a:prstGeom prst="wedgeRoundRectCallout">
              <a:avLst>
                <a:gd name="adj1" fmla="val 57161"/>
                <a:gd name="adj2" fmla="val -6734"/>
                <a:gd name="adj3" fmla="val 16667"/>
              </a:avLst>
            </a:prstGeom>
            <a:solidFill>
              <a:srgbClr val="FFFFCC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defTabSz="914400" fontAlgn="base"/>
              <a:r>
                <a:rPr lang="zh-CN" altLang="en-US" sz="3200" b="1" strike="noStrike" noProof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</a:rPr>
                <a:t>黑板的上下两条边互相平行。</a:t>
              </a:r>
              <a:endPara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pic>
        <p:nvPicPr>
          <p:cNvPr id="21519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3" y="4149725"/>
            <a:ext cx="1050925" cy="14001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 flipV="1">
            <a:off x="1763713" y="4365625"/>
            <a:ext cx="647700" cy="7191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692275" y="4292600"/>
            <a:ext cx="647700" cy="7207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0"/>
          <p:cNvGrpSpPr/>
          <p:nvPr/>
        </p:nvGrpSpPr>
        <p:grpSpPr>
          <a:xfrm>
            <a:off x="2219325" y="4365625"/>
            <a:ext cx="265113" cy="1139825"/>
            <a:chOff x="179468" y="4018473"/>
            <a:chExt cx="264229" cy="1136736"/>
          </a:xfrm>
        </p:grpSpPr>
        <p:cxnSp>
          <p:nvCxnSpPr>
            <p:cNvPr id="34" name="直接连接符 33"/>
            <p:cNvCxnSpPr/>
            <p:nvPr/>
          </p:nvCxnSpPr>
          <p:spPr>
            <a:xfrm flipH="1" flipV="1">
              <a:off x="179468" y="4018473"/>
              <a:ext cx="24503" cy="10767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43697" y="4078420"/>
              <a:ext cx="0" cy="10767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42"/>
          <p:cNvGrpSpPr/>
          <p:nvPr/>
        </p:nvGrpSpPr>
        <p:grpSpPr>
          <a:xfrm>
            <a:off x="3995738" y="4005263"/>
            <a:ext cx="4464050" cy="1295400"/>
            <a:chOff x="3995936" y="4294015"/>
            <a:chExt cx="4464466" cy="1295225"/>
          </a:xfrm>
        </p:grpSpPr>
        <p:pic>
          <p:nvPicPr>
            <p:cNvPr id="21526" name="Picture 2" descr="C:\Documents and Settings\Administrator\My Documents\Tencent Files\610116193\FileRecv\苏教版\课件插图\萝卜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308304" y="4294015"/>
              <a:ext cx="1152098" cy="12952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圆角矩形标注 41"/>
            <p:cNvSpPr/>
            <p:nvPr/>
          </p:nvSpPr>
          <p:spPr bwMode="auto">
            <a:xfrm>
              <a:off x="3995936" y="4363690"/>
              <a:ext cx="3168650" cy="1225550"/>
            </a:xfrm>
            <a:prstGeom prst="wedgeRoundRectCallout">
              <a:avLst>
                <a:gd name="adj1" fmla="val 54122"/>
                <a:gd name="adj2" fmla="val -86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defTabSz="914400" fontAlgn="base"/>
              <a:r>
                <a:rPr lang="zh-CN" altLang="en-US" sz="3200" b="1" strike="noStrike" noProof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</a:rPr>
                <a:t>秋千架的两根立柱互相平行。</a:t>
              </a:r>
              <a:endPara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pic>
        <p:nvPicPr>
          <p:cNvPr id="2152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5661025"/>
            <a:ext cx="3752850" cy="952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50"/>
          <p:cNvGrpSpPr/>
          <p:nvPr/>
        </p:nvGrpSpPr>
        <p:grpSpPr>
          <a:xfrm>
            <a:off x="642938" y="5853113"/>
            <a:ext cx="2952750" cy="120650"/>
            <a:chOff x="587685" y="4341841"/>
            <a:chExt cx="2951741" cy="119171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603806" y="4341841"/>
              <a:ext cx="28797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87685" y="4461012"/>
              <a:ext cx="29517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50"/>
          <p:cNvGrpSpPr/>
          <p:nvPr/>
        </p:nvGrpSpPr>
        <p:grpSpPr>
          <a:xfrm>
            <a:off x="611188" y="6105525"/>
            <a:ext cx="2952750" cy="119063"/>
            <a:chOff x="587685" y="4341849"/>
            <a:chExt cx="2951741" cy="119163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612188" y="4341849"/>
              <a:ext cx="28797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87685" y="4461012"/>
              <a:ext cx="29517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直接连接符 50"/>
          <p:cNvCxnSpPr/>
          <p:nvPr/>
        </p:nvCxnSpPr>
        <p:spPr bwMode="auto">
          <a:xfrm>
            <a:off x="755650" y="6332538"/>
            <a:ext cx="2879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组合 54"/>
          <p:cNvGrpSpPr/>
          <p:nvPr/>
        </p:nvGrpSpPr>
        <p:grpSpPr>
          <a:xfrm>
            <a:off x="4140200" y="5368925"/>
            <a:ext cx="4351338" cy="1244600"/>
            <a:chOff x="4356397" y="5445224"/>
            <a:chExt cx="4350883" cy="1244029"/>
          </a:xfrm>
        </p:grpSpPr>
        <p:pic>
          <p:nvPicPr>
            <p:cNvPr id="21537" name="Picture 32" descr="C:\Documents and Settings\Administrator\My Documents\Tencent Files\610116193\FileRecv\苏教版\课件插图\青椒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96336" y="5445224"/>
              <a:ext cx="1110944" cy="12440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圆角矩形标注 53"/>
            <p:cNvSpPr/>
            <p:nvPr/>
          </p:nvSpPr>
          <p:spPr bwMode="auto">
            <a:xfrm>
              <a:off x="4356397" y="5517232"/>
              <a:ext cx="3095923" cy="1007170"/>
            </a:xfrm>
            <a:prstGeom prst="wedgeRoundRectCallout">
              <a:avLst>
                <a:gd name="adj1" fmla="val 59504"/>
                <a:gd name="adj2" fmla="val -16815"/>
                <a:gd name="adj3" fmla="val 16667"/>
              </a:avLst>
            </a:prstGeom>
            <a:solidFill>
              <a:srgbClr val="FFCCFF"/>
            </a:solidFill>
            <a:ln w="127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defTabSz="914400" fontAlgn="base"/>
              <a:r>
                <a:rPr lang="zh-CN" altLang="en-US" sz="3200" b="1" strike="noStrike" noProof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</a:rPr>
                <a:t>五线谱的横线互相平行。</a:t>
              </a:r>
              <a:endPara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4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555" name="组合 5"/>
          <p:cNvGrpSpPr/>
          <p:nvPr/>
        </p:nvGrpSpPr>
        <p:grpSpPr>
          <a:xfrm>
            <a:off x="261938" y="1071563"/>
            <a:ext cx="674687" cy="738187"/>
            <a:chOff x="261970" y="928670"/>
            <a:chExt cx="674435" cy="738189"/>
          </a:xfrm>
        </p:grpSpPr>
        <p:pic>
          <p:nvPicPr>
            <p:cNvPr id="23556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7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圆角矩形标注 13"/>
          <p:cNvSpPr/>
          <p:nvPr/>
        </p:nvSpPr>
        <p:spPr bwMode="auto">
          <a:xfrm>
            <a:off x="2124075" y="1195387"/>
            <a:ext cx="5543550" cy="649288"/>
          </a:xfrm>
          <a:prstGeom prst="wedgeRoundRectCallout">
            <a:avLst>
              <a:gd name="adj1" fmla="val -54405"/>
              <a:gd name="adj2" fmla="val 102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fontAlgn="base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你能想办法画一组平行线吗？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3559" name="Picture 2" descr="C:\Documents and Settings\Administrator\My Documents\Tencent Files\610116193\FileRecv\苏教版\课件插图\茄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979488"/>
            <a:ext cx="1030288" cy="117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Rectangle 13"/>
          <p:cNvSpPr/>
          <p:nvPr/>
        </p:nvSpPr>
        <p:spPr>
          <a:xfrm>
            <a:off x="2555875" y="2071688"/>
            <a:ext cx="4103688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在方格纸上画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1619250" y="2852738"/>
          <a:ext cx="568863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</a:tblGrid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Object 16"/>
          <p:cNvGraphicFramePr>
            <a:graphicFrameLocks noChangeAspect="1"/>
          </p:cNvGraphicFramePr>
          <p:nvPr/>
        </p:nvGraphicFramePr>
        <p:xfrm>
          <a:off x="3348038" y="4424363"/>
          <a:ext cx="1584325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3" imgW="1168400" imgH="939800" progId="Photoshop.Image.8">
                  <p:embed/>
                </p:oleObj>
              </mc:Choice>
              <mc:Fallback>
                <p:oleObj name="" r:id="rId3" imgW="1168400" imgH="939800" progId="Photoshop.Imag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48038" y="4424363"/>
                        <a:ext cx="1584325" cy="1274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4100513"/>
            <a:ext cx="4113212" cy="3070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3" name="直接连接符 42"/>
          <p:cNvCxnSpPr/>
          <p:nvPr/>
        </p:nvCxnSpPr>
        <p:spPr>
          <a:xfrm>
            <a:off x="3203575" y="5076825"/>
            <a:ext cx="3671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4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625" y="5264150"/>
            <a:ext cx="1511300" cy="20145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7" name="Object 16"/>
          <p:cNvGraphicFramePr>
            <a:graphicFrameLocks noChangeAspect="1"/>
          </p:cNvGraphicFramePr>
          <p:nvPr/>
        </p:nvGraphicFramePr>
        <p:xfrm>
          <a:off x="3348038" y="2959100"/>
          <a:ext cx="1584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7" imgW="1168400" imgH="939800" progId="Photoshop.Image.8">
                  <p:embed/>
                </p:oleObj>
              </mc:Choice>
              <mc:Fallback>
                <p:oleObj name="" r:id="rId7" imgW="1168400" imgH="939800" progId="Photoshop.Imag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48038" y="2959100"/>
                        <a:ext cx="1584325" cy="1274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2636838"/>
            <a:ext cx="4113213" cy="3070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2" name="直接连接符 51"/>
          <p:cNvCxnSpPr/>
          <p:nvPr/>
        </p:nvCxnSpPr>
        <p:spPr>
          <a:xfrm>
            <a:off x="3203575" y="3597275"/>
            <a:ext cx="3671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3573463"/>
            <a:ext cx="1511300" cy="2014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6 0.00694 L 0.37795 0.00532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6 -2.71045E-06 L 0.37795 -0.00138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2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03" name="组合 5"/>
          <p:cNvGrpSpPr/>
          <p:nvPr/>
        </p:nvGrpSpPr>
        <p:grpSpPr>
          <a:xfrm>
            <a:off x="261938" y="1358900"/>
            <a:ext cx="674687" cy="738188"/>
            <a:chOff x="261970" y="928670"/>
            <a:chExt cx="674435" cy="738189"/>
          </a:xfrm>
        </p:grpSpPr>
        <p:pic>
          <p:nvPicPr>
            <p:cNvPr id="25604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5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圆角矩形标注 13"/>
          <p:cNvSpPr/>
          <p:nvPr/>
        </p:nvSpPr>
        <p:spPr bwMode="auto">
          <a:xfrm>
            <a:off x="2124075" y="1482724"/>
            <a:ext cx="5543550" cy="649288"/>
          </a:xfrm>
          <a:prstGeom prst="wedgeRoundRectCallout">
            <a:avLst>
              <a:gd name="adj1" fmla="val -54405"/>
              <a:gd name="adj2" fmla="val 102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fontAlgn="base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你能想办法画一组平行线吗？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5607" name="Picture 2" descr="C:\Documents and Settings\Administrator\My Documents\Tencent Files\610116193\FileRecv\苏教版\课件插图\茄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66825"/>
            <a:ext cx="1030288" cy="117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Rectangle 13"/>
          <p:cNvSpPr/>
          <p:nvPr/>
        </p:nvSpPr>
        <p:spPr>
          <a:xfrm>
            <a:off x="2555875" y="2359025"/>
            <a:ext cx="4103688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用两支笔画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3348038" y="3498850"/>
          <a:ext cx="1584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3" imgW="1168400" imgH="939800" progId="Photoshop.Image.8">
                  <p:embed/>
                </p:oleObj>
              </mc:Choice>
              <mc:Fallback>
                <p:oleObj name="" r:id="rId3" imgW="1168400" imgH="939800" progId="Photoshop.Imag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48038" y="3498850"/>
                        <a:ext cx="1584325" cy="1274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95224" flipH="1">
            <a:off x="3321050" y="3384550"/>
            <a:ext cx="608013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738" y="3138488"/>
            <a:ext cx="4113212" cy="3070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2" name="直接连接符 21"/>
          <p:cNvCxnSpPr/>
          <p:nvPr/>
        </p:nvCxnSpPr>
        <p:spPr>
          <a:xfrm>
            <a:off x="3203575" y="4102100"/>
            <a:ext cx="3671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03575" y="3930650"/>
            <a:ext cx="3671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25" y="3933825"/>
            <a:ext cx="1511300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6 -6.75301E-07 L 0.37795 -0.00509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1.42461E-06 L 0.40296 -0.01757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51" name="组合 5"/>
          <p:cNvGrpSpPr/>
          <p:nvPr/>
        </p:nvGrpSpPr>
        <p:grpSpPr>
          <a:xfrm>
            <a:off x="261938" y="1358900"/>
            <a:ext cx="674687" cy="738188"/>
            <a:chOff x="261970" y="928670"/>
            <a:chExt cx="674435" cy="738189"/>
          </a:xfrm>
        </p:grpSpPr>
        <p:pic>
          <p:nvPicPr>
            <p:cNvPr id="27652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3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圆角矩形标注 13"/>
          <p:cNvSpPr/>
          <p:nvPr/>
        </p:nvSpPr>
        <p:spPr bwMode="auto">
          <a:xfrm>
            <a:off x="2171065" y="1510664"/>
            <a:ext cx="5543550" cy="649287"/>
          </a:xfrm>
          <a:prstGeom prst="wedgeRoundRectCallout">
            <a:avLst>
              <a:gd name="adj1" fmla="val -54405"/>
              <a:gd name="adj2" fmla="val 102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lvl="0" defTabSz="914400" fontAlgn="base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你能想办法画一组平行线吗？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7655" name="Picture 2" descr="C:\Documents and Settings\Administrator\My Documents\Tencent Files\610116193\FileRecv\苏教版\课件插图\茄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66825"/>
            <a:ext cx="1030288" cy="11779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3348038" y="3448050"/>
          <a:ext cx="1584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3" imgW="1168400" imgH="939800" progId="Photoshop.Image.8">
                  <p:embed/>
                </p:oleObj>
              </mc:Choice>
              <mc:Fallback>
                <p:oleObj name="" r:id="rId3" imgW="1168400" imgH="939800" progId="Photoshop.Imag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48038" y="3448050"/>
                        <a:ext cx="1584325" cy="1274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738" y="3138488"/>
            <a:ext cx="4113212" cy="3070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直接连接符 17"/>
          <p:cNvCxnSpPr/>
          <p:nvPr/>
        </p:nvCxnSpPr>
        <p:spPr>
          <a:xfrm>
            <a:off x="3203575" y="4102100"/>
            <a:ext cx="3671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3419475" y="4313238"/>
          <a:ext cx="1584325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6" imgW="1168400" imgH="939800" progId="Photoshop.Image.8">
                  <p:embed/>
                </p:oleObj>
              </mc:Choice>
              <mc:Fallback>
                <p:oleObj name="" r:id="rId6" imgW="1168400" imgH="939800" progId="Photoshop.Imag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419475" y="4313238"/>
                        <a:ext cx="1584325" cy="1274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连接符 25"/>
          <p:cNvCxnSpPr/>
          <p:nvPr/>
        </p:nvCxnSpPr>
        <p:spPr>
          <a:xfrm>
            <a:off x="3203575" y="4938713"/>
            <a:ext cx="3671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66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25" y="4506913"/>
            <a:ext cx="1511300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13"/>
          <p:cNvSpPr/>
          <p:nvPr/>
        </p:nvSpPr>
        <p:spPr>
          <a:xfrm>
            <a:off x="3563938" y="2346325"/>
            <a:ext cx="2757487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用直尺画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6 2.57169E-06 L 0.37795 -0.00139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1.86864E-06 L 0.37014 -0.00162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106363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8" name="TextBox 9"/>
          <p:cNvSpPr txBox="1"/>
          <p:nvPr/>
        </p:nvSpPr>
        <p:spPr>
          <a:xfrm>
            <a:off x="582613" y="128588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699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29700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1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圆角矩形标注 13"/>
          <p:cNvSpPr/>
          <p:nvPr/>
        </p:nvSpPr>
        <p:spPr bwMode="auto">
          <a:xfrm>
            <a:off x="2124075" y="1052512"/>
            <a:ext cx="5543550" cy="649288"/>
          </a:xfrm>
          <a:prstGeom prst="wedgeRoundRectCallout">
            <a:avLst>
              <a:gd name="adj1" fmla="val -54405"/>
              <a:gd name="adj2" fmla="val 102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lvl="0" defTabSz="914400" fontAlgn="base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你能想办法画一组平行线吗？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9703" name="Picture 2" descr="C:\Documents and Settings\Administrator\My Documents\Tencent Files\610116193\FileRecv\苏教版\课件插图\茄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836613"/>
            <a:ext cx="1030288" cy="11779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1" name="Object 16"/>
          <p:cNvGraphicFramePr>
            <a:graphicFrameLocks noChangeAspect="1"/>
          </p:cNvGraphicFramePr>
          <p:nvPr/>
        </p:nvGraphicFramePr>
        <p:xfrm>
          <a:off x="2557463" y="5113338"/>
          <a:ext cx="1584325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3" imgW="1168400" imgH="939800" progId="Photoshop.Image.8">
                  <p:embed/>
                </p:oleObj>
              </mc:Choice>
              <mc:Fallback>
                <p:oleObj name="" r:id="rId3" imgW="1168400" imgH="939800" progId="Photoshop.Imag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557463" y="5113338"/>
                        <a:ext cx="1584325" cy="1274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938" y="4749800"/>
            <a:ext cx="4111625" cy="3070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3" name="直接连接符 32"/>
          <p:cNvCxnSpPr/>
          <p:nvPr/>
        </p:nvCxnSpPr>
        <p:spPr>
          <a:xfrm flipH="1" flipV="1">
            <a:off x="2557463" y="3986213"/>
            <a:ext cx="0" cy="1754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1700213"/>
            <a:ext cx="3267075" cy="41116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5" name="Object 16"/>
          <p:cNvGraphicFramePr>
            <a:graphicFrameLocks noChangeAspect="1"/>
          </p:cNvGraphicFramePr>
          <p:nvPr/>
        </p:nvGraphicFramePr>
        <p:xfrm>
          <a:off x="4716463" y="5105400"/>
          <a:ext cx="1584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7" imgW="1168400" imgH="939800" progId="Photoshop.Image.8">
                  <p:embed/>
                </p:oleObj>
              </mc:Choice>
              <mc:Fallback>
                <p:oleObj name="" r:id="rId7" imgW="1168400" imgH="939800" progId="Photoshop.Imag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716463" y="5105400"/>
                        <a:ext cx="1584325" cy="1274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接连接符 35"/>
          <p:cNvCxnSpPr/>
          <p:nvPr/>
        </p:nvCxnSpPr>
        <p:spPr>
          <a:xfrm flipH="1" flipV="1">
            <a:off x="4716463" y="3978275"/>
            <a:ext cx="0" cy="1754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73228">
            <a:off x="1360488" y="5375275"/>
            <a:ext cx="1511300" cy="201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73228">
            <a:off x="3663950" y="5370513"/>
            <a:ext cx="1512888" cy="201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ectangle 13"/>
          <p:cNvSpPr/>
          <p:nvPr/>
        </p:nvSpPr>
        <p:spPr>
          <a:xfrm>
            <a:off x="3636963" y="2058988"/>
            <a:ext cx="3311525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用两把直尺画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3.73728E-06 L -3.33333E-06 -0.2648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06 6.91952E-06 L 0.23628 6.91952E-06" pathEditMode="relative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7.40056E-08 L -4.44444E-06 -0.26364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6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巩固训练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7" name="矩形 6"/>
          <p:cNvSpPr/>
          <p:nvPr/>
        </p:nvSpPr>
        <p:spPr>
          <a:xfrm>
            <a:off x="611188" y="2203450"/>
            <a:ext cx="67246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1.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下面哪几组的两条直线互相平行？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31748" name="Picture 23" descr="C:\Documents and Settings\Administrator\My Documents\Tencent Files\610116193\FileRecv\苏教版\课件插图\练一练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266825"/>
            <a:ext cx="2735262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851150"/>
            <a:ext cx="7912100" cy="232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3"/>
          <p:cNvSpPr/>
          <p:nvPr/>
        </p:nvSpPr>
        <p:spPr>
          <a:xfrm>
            <a:off x="611188" y="5075238"/>
            <a:ext cx="20891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互相平行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4427538" y="5083175"/>
            <a:ext cx="20891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互相平行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4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巩固训练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5" name="矩形 6"/>
          <p:cNvSpPr/>
          <p:nvPr/>
        </p:nvSpPr>
        <p:spPr>
          <a:xfrm>
            <a:off x="323850" y="2203450"/>
            <a:ext cx="87852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2.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在下面的方格线上画两组相互平行的直线。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33796" name="Picture 23" descr="C:\Documents and Settings\Administrator\My Documents\Tencent Files\610116193\FileRecv\苏教版\课件插图\练一练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266825"/>
            <a:ext cx="2735262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995613"/>
            <a:ext cx="7812087" cy="334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巩固训练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3" name="矩形 6"/>
          <p:cNvSpPr/>
          <p:nvPr/>
        </p:nvSpPr>
        <p:spPr>
          <a:xfrm>
            <a:off x="323850" y="1773238"/>
            <a:ext cx="87852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3.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分别画出每条直线的平行线。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35844" name="Picture 23" descr="C:\Documents and Settings\Administrator\My Documents\Tencent Files\610116193\FileRecv\苏教版\课件插图\练一练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266825"/>
            <a:ext cx="2735262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643313"/>
            <a:ext cx="7237412" cy="113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58369"/>
          <p:cNvSpPr/>
          <p:nvPr/>
        </p:nvSpPr>
        <p:spPr>
          <a:xfrm>
            <a:off x="468313" y="968375"/>
            <a:ext cx="2000250" cy="515938"/>
          </a:xfrm>
          <a:prstGeom prst="rect">
            <a:avLst/>
          </a:prstGeom>
          <a:gradFill rotWithShape="1">
            <a:gsLst>
              <a:gs pos="0">
                <a:srgbClr val="F0F5FF">
                  <a:alpha val="100000"/>
                </a:srgbClr>
              </a:gs>
              <a:gs pos="65001">
                <a:srgbClr val="DAE7FF">
                  <a:alpha val="100000"/>
                </a:srgbClr>
              </a:gs>
              <a:gs pos="100000">
                <a:srgbClr val="CCDEFF">
                  <a:alpha val="100000"/>
                </a:srgbClr>
              </a:gs>
            </a:gsLst>
            <a:lin ang="5400000" scaled="1"/>
          </a:gradFill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30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课堂小结</a:t>
            </a:r>
            <a:endParaRPr lang="zh-CN" altLang="en-US" sz="30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986" name="直接连接符 58370"/>
          <p:cNvSpPr/>
          <p:nvPr/>
        </p:nvSpPr>
        <p:spPr>
          <a:xfrm flipV="1">
            <a:off x="484188" y="1622425"/>
            <a:ext cx="2071687" cy="6350"/>
          </a:xfrm>
          <a:prstGeom prst="line">
            <a:avLst/>
          </a:prstGeom>
          <a:ln w="38100" cap="flat" cmpd="sng">
            <a:solidFill>
              <a:srgbClr val="95B3D7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58373" name="组合 58372"/>
          <p:cNvGrpSpPr/>
          <p:nvPr/>
        </p:nvGrpSpPr>
        <p:grpSpPr>
          <a:xfrm>
            <a:off x="5435600" y="2492375"/>
            <a:ext cx="2519363" cy="1450975"/>
            <a:chOff x="386" y="1116"/>
            <a:chExt cx="1587" cy="914"/>
          </a:xfrm>
        </p:grpSpPr>
        <p:sp>
          <p:nvSpPr>
            <p:cNvPr id="41988" name="圆角矩形标注 58373"/>
            <p:cNvSpPr/>
            <p:nvPr/>
          </p:nvSpPr>
          <p:spPr>
            <a:xfrm>
              <a:off x="386" y="1131"/>
              <a:ext cx="1542" cy="899"/>
            </a:xfrm>
            <a:prstGeom prst="wedgeRoundRectCallout">
              <a:avLst>
                <a:gd name="adj1" fmla="val 64014"/>
                <a:gd name="adj2" fmla="val -7801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just"/>
              <a:endParaRPr lang="en-US" altLang="zh-CN" sz="2000">
                <a:solidFill>
                  <a:srgbClr val="1C1C1C"/>
                </a:solidFill>
                <a:latin typeface="楷体_GB2312" charset="0"/>
                <a:ea typeface="宋体" panose="02010600030101010101" pitchFamily="2" charset="-122"/>
              </a:endParaRPr>
            </a:p>
            <a:p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89" name="矩形 58374"/>
            <p:cNvSpPr/>
            <p:nvPr/>
          </p:nvSpPr>
          <p:spPr>
            <a:xfrm>
              <a:off x="386" y="1116"/>
              <a:ext cx="1587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    </a:t>
              </a:r>
              <a:r>
                <a: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大家想一想，今天学习了什么内容？</a:t>
              </a:r>
              <a:endParaRPr lang="zh-CN" altLang="en-US" sz="2000" b="1">
                <a:latin typeface="楷体_GB231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2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23" name="组合 5"/>
          <p:cNvGrpSpPr/>
          <p:nvPr/>
        </p:nvGrpSpPr>
        <p:grpSpPr>
          <a:xfrm>
            <a:off x="261938" y="1358900"/>
            <a:ext cx="674687" cy="738188"/>
            <a:chOff x="261970" y="928670"/>
            <a:chExt cx="674435" cy="738189"/>
          </a:xfrm>
        </p:grpSpPr>
        <p:pic>
          <p:nvPicPr>
            <p:cNvPr id="5124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5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126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130425"/>
            <a:ext cx="8748713" cy="20431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/>
        </p:nvCxnSpPr>
        <p:spPr>
          <a:xfrm flipV="1">
            <a:off x="1258888" y="2779713"/>
            <a:ext cx="217488" cy="1150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1835150" y="2779713"/>
            <a:ext cx="288925" cy="1150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419475" y="3643313"/>
            <a:ext cx="2376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419475" y="2719388"/>
            <a:ext cx="2376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116763" y="2586038"/>
            <a:ext cx="0" cy="1128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7800975" y="2586038"/>
            <a:ext cx="0" cy="1128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5661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5661" pathEditMode="relative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5661" pathEditMode="relative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5661" pathEditMode="relative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5661" pathEditMode="relative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5661" pathEditMode="relative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0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171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7172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174" name="Line 21"/>
          <p:cNvSpPr/>
          <p:nvPr/>
        </p:nvSpPr>
        <p:spPr>
          <a:xfrm>
            <a:off x="4643438" y="2565400"/>
            <a:ext cx="10080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Line 22"/>
          <p:cNvSpPr/>
          <p:nvPr/>
        </p:nvSpPr>
        <p:spPr>
          <a:xfrm>
            <a:off x="5651500" y="2565400"/>
            <a:ext cx="863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Line 23"/>
          <p:cNvSpPr/>
          <p:nvPr/>
        </p:nvSpPr>
        <p:spPr>
          <a:xfrm>
            <a:off x="4643438" y="2997200"/>
            <a:ext cx="10080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Line 24"/>
          <p:cNvSpPr/>
          <p:nvPr/>
        </p:nvSpPr>
        <p:spPr>
          <a:xfrm>
            <a:off x="3779838" y="2565400"/>
            <a:ext cx="863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Line 25"/>
          <p:cNvSpPr/>
          <p:nvPr/>
        </p:nvSpPr>
        <p:spPr>
          <a:xfrm>
            <a:off x="3779838" y="2997200"/>
            <a:ext cx="863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Line 26"/>
          <p:cNvSpPr/>
          <p:nvPr/>
        </p:nvSpPr>
        <p:spPr>
          <a:xfrm>
            <a:off x="5651500" y="2997200"/>
            <a:ext cx="863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0" name="Line 21"/>
          <p:cNvSpPr/>
          <p:nvPr/>
        </p:nvSpPr>
        <p:spPr>
          <a:xfrm rot="5400000">
            <a:off x="7812088" y="2779713"/>
            <a:ext cx="10080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Line 22"/>
          <p:cNvSpPr/>
          <p:nvPr/>
        </p:nvSpPr>
        <p:spPr>
          <a:xfrm rot="5400000">
            <a:off x="8029575" y="3571875"/>
            <a:ext cx="5746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2" name="Line 23"/>
          <p:cNvSpPr/>
          <p:nvPr/>
        </p:nvSpPr>
        <p:spPr>
          <a:xfrm rot="5400000">
            <a:off x="7307263" y="2779713"/>
            <a:ext cx="10080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Line 24"/>
          <p:cNvSpPr/>
          <p:nvPr/>
        </p:nvSpPr>
        <p:spPr>
          <a:xfrm rot="5400000">
            <a:off x="8137525" y="2095500"/>
            <a:ext cx="3587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Line 25"/>
          <p:cNvSpPr/>
          <p:nvPr/>
        </p:nvSpPr>
        <p:spPr>
          <a:xfrm rot="5400000" flipV="1">
            <a:off x="7632700" y="2095500"/>
            <a:ext cx="3587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Line 26"/>
          <p:cNvSpPr/>
          <p:nvPr/>
        </p:nvSpPr>
        <p:spPr>
          <a:xfrm rot="5400000">
            <a:off x="7524750" y="3571875"/>
            <a:ext cx="5746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331913" y="2565400"/>
            <a:ext cx="215900" cy="1150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1906588" y="2565400"/>
            <a:ext cx="288925" cy="1150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ine 31"/>
          <p:cNvSpPr/>
          <p:nvPr/>
        </p:nvSpPr>
        <p:spPr>
          <a:xfrm rot="-2212009" flipV="1">
            <a:off x="1130300" y="1503363"/>
            <a:ext cx="1106488" cy="969962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Line 31"/>
          <p:cNvSpPr/>
          <p:nvPr/>
        </p:nvSpPr>
        <p:spPr>
          <a:xfrm rot="-2212009" flipV="1">
            <a:off x="1482725" y="1290638"/>
            <a:ext cx="512763" cy="1325562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Oval 40"/>
          <p:cNvSpPr/>
          <p:nvPr/>
        </p:nvSpPr>
        <p:spPr>
          <a:xfrm>
            <a:off x="1643063" y="1743075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Text Box 43"/>
          <p:cNvSpPr txBox="1"/>
          <p:nvPr/>
        </p:nvSpPr>
        <p:spPr>
          <a:xfrm>
            <a:off x="1825625" y="1484313"/>
            <a:ext cx="1233488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交点</a:t>
            </a:r>
            <a:endParaRPr lang="zh-CN" altLang="en-US" sz="3200" b="1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7" name="Text Box 43"/>
          <p:cNvSpPr txBox="1"/>
          <p:nvPr/>
        </p:nvSpPr>
        <p:spPr>
          <a:xfrm>
            <a:off x="971550" y="3719513"/>
            <a:ext cx="1233488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相交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8" name="Text Box 43"/>
          <p:cNvSpPr txBox="1"/>
          <p:nvPr/>
        </p:nvSpPr>
        <p:spPr>
          <a:xfrm>
            <a:off x="4211638" y="3717925"/>
            <a:ext cx="187325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不相交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9" name="Text Box 43"/>
          <p:cNvSpPr txBox="1"/>
          <p:nvPr/>
        </p:nvSpPr>
        <p:spPr>
          <a:xfrm>
            <a:off x="7164388" y="3717925"/>
            <a:ext cx="1871662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不相交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0" name="Text Box 15"/>
          <p:cNvSpPr txBox="1"/>
          <p:nvPr/>
        </p:nvSpPr>
        <p:spPr>
          <a:xfrm>
            <a:off x="714375" y="4787900"/>
            <a:ext cx="7740650" cy="1755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同一平面内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不相交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的两条直线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互相平行，其中一条直线是另一条直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线的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平行线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219" name="组合 5"/>
          <p:cNvGrpSpPr/>
          <p:nvPr/>
        </p:nvGrpSpPr>
        <p:grpSpPr>
          <a:xfrm>
            <a:off x="261938" y="1144588"/>
            <a:ext cx="674687" cy="738187"/>
            <a:chOff x="261970" y="928670"/>
            <a:chExt cx="674435" cy="738189"/>
          </a:xfrm>
        </p:grpSpPr>
        <p:pic>
          <p:nvPicPr>
            <p:cNvPr id="9220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1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9222" name="Picture 18" descr="hez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89125"/>
            <a:ext cx="4032250" cy="324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Line 23"/>
          <p:cNvSpPr/>
          <p:nvPr/>
        </p:nvSpPr>
        <p:spPr>
          <a:xfrm flipH="1">
            <a:off x="3348038" y="3473450"/>
            <a:ext cx="0" cy="1223963"/>
          </a:xfrm>
          <a:prstGeom prst="line">
            <a:avLst/>
          </a:prstGeom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Line 24"/>
          <p:cNvSpPr/>
          <p:nvPr/>
        </p:nvSpPr>
        <p:spPr>
          <a:xfrm flipH="1">
            <a:off x="4067175" y="3473450"/>
            <a:ext cx="0" cy="11525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Text Box 29"/>
          <p:cNvSpPr txBox="1"/>
          <p:nvPr/>
        </p:nvSpPr>
        <p:spPr>
          <a:xfrm>
            <a:off x="4284663" y="4291013"/>
            <a:ext cx="10890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前面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7" name="Text Box 6"/>
          <p:cNvSpPr txBox="1"/>
          <p:nvPr/>
        </p:nvSpPr>
        <p:spPr>
          <a:xfrm>
            <a:off x="2522538" y="5586413"/>
            <a:ext cx="2590800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在同一平面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227" name="矩形 9228"/>
          <p:cNvSpPr/>
          <p:nvPr/>
        </p:nvSpPr>
        <p:spPr>
          <a:xfrm>
            <a:off x="684213" y="4359275"/>
            <a:ext cx="612775" cy="1079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绿色圃小学教育网</a:t>
            </a:r>
            <a:r>
              <a:rPr lang="en-US" altLang="zh-CN" sz="1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http://www.Lspjy.com   </a:t>
            </a:r>
            <a:r>
              <a:rPr lang="zh-CN" altLang="en-US" sz="1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http://cz.Lspjy.com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6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267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11268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9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1270" name="Picture 2" descr="hez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989138"/>
            <a:ext cx="4032250" cy="324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Line 7"/>
          <p:cNvSpPr/>
          <p:nvPr/>
        </p:nvSpPr>
        <p:spPr>
          <a:xfrm flipH="1">
            <a:off x="5727700" y="2709863"/>
            <a:ext cx="0" cy="172720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Line 8"/>
          <p:cNvSpPr/>
          <p:nvPr/>
        </p:nvSpPr>
        <p:spPr>
          <a:xfrm flipH="1">
            <a:off x="3136900" y="2252663"/>
            <a:ext cx="2133600" cy="457200"/>
          </a:xfrm>
          <a:prstGeom prst="line">
            <a:avLst/>
          </a:prstGeom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5703888" y="3014663"/>
            <a:ext cx="381000" cy="1077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右面</a:t>
            </a:r>
            <a:endParaRPr lang="zh-CN" altLang="en-US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339975" y="5210175"/>
            <a:ext cx="33528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不在同一平面</a:t>
            </a:r>
            <a:endParaRPr lang="zh-CN" altLang="en-US" sz="36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5" name="Text Box 9"/>
          <p:cNvSpPr txBox="1"/>
          <p:nvPr/>
        </p:nvSpPr>
        <p:spPr>
          <a:xfrm>
            <a:off x="2755900" y="2052638"/>
            <a:ext cx="15843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上面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315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13316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7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318" name="Text Box 2"/>
          <p:cNvSpPr txBox="1"/>
          <p:nvPr/>
        </p:nvSpPr>
        <p:spPr>
          <a:xfrm>
            <a:off x="333375" y="1628775"/>
            <a:ext cx="83058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  在同一平面内，不相交的两条直线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叫做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平行线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609600" y="3109913"/>
            <a:ext cx="8001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</a:rPr>
              <a:t>判断下面图形中的两条直线是平行线吗？</a:t>
            </a:r>
            <a:endParaRPr lang="zh-CN" altLang="en-US" sz="3200" b="1">
              <a:solidFill>
                <a:srgbClr val="0000CC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Text Box 7"/>
          <p:cNvSpPr txBox="1"/>
          <p:nvPr/>
        </p:nvSpPr>
        <p:spPr>
          <a:xfrm>
            <a:off x="5226050" y="4622800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不是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163763" y="4210050"/>
            <a:ext cx="2028825" cy="1676400"/>
            <a:chOff x="474" y="0"/>
            <a:chExt cx="1069" cy="1056"/>
          </a:xfrm>
        </p:grpSpPr>
        <p:sp>
          <p:nvSpPr>
            <p:cNvPr id="13322" name="Rectangle 9"/>
            <p:cNvSpPr/>
            <p:nvPr/>
          </p:nvSpPr>
          <p:spPr>
            <a:xfrm>
              <a:off x="474" y="0"/>
              <a:ext cx="1069" cy="1056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b="1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3323" name="Line 11"/>
            <p:cNvSpPr/>
            <p:nvPr/>
          </p:nvSpPr>
          <p:spPr>
            <a:xfrm flipH="1">
              <a:off x="1006" y="99"/>
              <a:ext cx="0" cy="896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4" name="Line 12"/>
            <p:cNvSpPr/>
            <p:nvPr/>
          </p:nvSpPr>
          <p:spPr>
            <a:xfrm>
              <a:off x="768" y="291"/>
              <a:ext cx="522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2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63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15364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5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366" name="Text Box 2"/>
          <p:cNvSpPr txBox="1"/>
          <p:nvPr/>
        </p:nvSpPr>
        <p:spPr>
          <a:xfrm>
            <a:off x="803275" y="1196975"/>
            <a:ext cx="83058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  在同一平面内，不相交的两条直线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叫做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平行线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95288" y="2401888"/>
            <a:ext cx="81534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判断下面图形中的两条直线是平行线吗？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5932488" y="3954463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不是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014538" y="4403725"/>
            <a:ext cx="1863725" cy="1676400"/>
            <a:chOff x="546" y="0"/>
            <a:chExt cx="1174" cy="1056"/>
          </a:xfrm>
        </p:grpSpPr>
        <p:sp>
          <p:nvSpPr>
            <p:cNvPr id="15370" name="Rectangle 9"/>
            <p:cNvSpPr/>
            <p:nvPr/>
          </p:nvSpPr>
          <p:spPr>
            <a:xfrm>
              <a:off x="546" y="0"/>
              <a:ext cx="1174" cy="1056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b="1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5371" name="Line 11"/>
            <p:cNvSpPr/>
            <p:nvPr/>
          </p:nvSpPr>
          <p:spPr>
            <a:xfrm flipH="1">
              <a:off x="846" y="53"/>
              <a:ext cx="142" cy="896"/>
            </a:xfrm>
            <a:prstGeom prst="line">
              <a:avLst/>
            </a:prstGeom>
            <a:ln w="571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2" name="Line 12"/>
            <p:cNvSpPr/>
            <p:nvPr/>
          </p:nvSpPr>
          <p:spPr>
            <a:xfrm>
              <a:off x="1109" y="70"/>
              <a:ext cx="122" cy="942"/>
            </a:xfrm>
            <a:prstGeom prst="line">
              <a:avLst/>
            </a:prstGeom>
            <a:ln w="571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 rot="-5400000">
            <a:off x="619125" y="4843463"/>
            <a:ext cx="3983038" cy="649287"/>
            <a:chOff x="0" y="0"/>
            <a:chExt cx="2160" cy="432"/>
          </a:xfrm>
        </p:grpSpPr>
        <p:sp>
          <p:nvSpPr>
            <p:cNvPr id="15374" name="Line 14"/>
            <p:cNvSpPr/>
            <p:nvPr/>
          </p:nvSpPr>
          <p:spPr>
            <a:xfrm>
              <a:off x="0" y="0"/>
              <a:ext cx="720" cy="144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5" name="Line 15"/>
            <p:cNvSpPr/>
            <p:nvPr/>
          </p:nvSpPr>
          <p:spPr>
            <a:xfrm>
              <a:off x="1440" y="288"/>
              <a:ext cx="720" cy="144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 rot="-4443277">
            <a:off x="1114425" y="4257675"/>
            <a:ext cx="3722688" cy="1624013"/>
            <a:chOff x="0" y="0"/>
            <a:chExt cx="1968" cy="1440"/>
          </a:xfrm>
        </p:grpSpPr>
        <p:sp>
          <p:nvSpPr>
            <p:cNvPr id="15377" name="Line 17"/>
            <p:cNvSpPr/>
            <p:nvPr/>
          </p:nvSpPr>
          <p:spPr>
            <a:xfrm flipV="1">
              <a:off x="0" y="1056"/>
              <a:ext cx="528" cy="384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8" name="Line 18"/>
            <p:cNvSpPr/>
            <p:nvPr/>
          </p:nvSpPr>
          <p:spPr>
            <a:xfrm flipV="1">
              <a:off x="1248" y="0"/>
              <a:ext cx="720" cy="528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11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17412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3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14" name="Text Box 2"/>
          <p:cNvSpPr txBox="1"/>
          <p:nvPr/>
        </p:nvSpPr>
        <p:spPr>
          <a:xfrm>
            <a:off x="671513" y="1423988"/>
            <a:ext cx="83058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  在同一平面内，不相交的两条直线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叫做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平行线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415" name="Text Box 3"/>
          <p:cNvSpPr txBox="1"/>
          <p:nvPr/>
        </p:nvSpPr>
        <p:spPr>
          <a:xfrm>
            <a:off x="657225" y="2811463"/>
            <a:ext cx="79248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判断下面图形中的两条直线是平行线吗？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7416" name="Group 4"/>
          <p:cNvGrpSpPr/>
          <p:nvPr/>
        </p:nvGrpSpPr>
        <p:grpSpPr>
          <a:xfrm>
            <a:off x="1609725" y="3805238"/>
            <a:ext cx="3362325" cy="1790700"/>
            <a:chOff x="0" y="23"/>
            <a:chExt cx="3266" cy="1649"/>
          </a:xfrm>
        </p:grpSpPr>
        <p:sp>
          <p:nvSpPr>
            <p:cNvPr id="17417" name="Rectangle 5"/>
            <p:cNvSpPr/>
            <p:nvPr/>
          </p:nvSpPr>
          <p:spPr>
            <a:xfrm>
              <a:off x="0" y="136"/>
              <a:ext cx="2016" cy="1536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b="1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7418" name="Line 6"/>
            <p:cNvSpPr/>
            <p:nvPr/>
          </p:nvSpPr>
          <p:spPr>
            <a:xfrm>
              <a:off x="576" y="712"/>
              <a:ext cx="1193" cy="153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9" name="AutoShape 7"/>
            <p:cNvSpPr/>
            <p:nvPr/>
          </p:nvSpPr>
          <p:spPr>
            <a:xfrm rot="9053106">
              <a:off x="1573" y="23"/>
              <a:ext cx="1693" cy="1341"/>
            </a:xfrm>
            <a:prstGeom prst="parallelogram">
              <a:avLst>
                <a:gd name="adj" fmla="val 55783"/>
              </a:avLst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b="1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7420" name="Line 8"/>
            <p:cNvSpPr/>
            <p:nvPr/>
          </p:nvSpPr>
          <p:spPr>
            <a:xfrm flipH="1" flipV="1">
              <a:off x="2448" y="88"/>
              <a:ext cx="0" cy="110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9"/>
          <p:cNvSpPr/>
          <p:nvPr/>
        </p:nvSpPr>
        <p:spPr>
          <a:xfrm>
            <a:off x="996950" y="1422400"/>
            <a:ext cx="33496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在同一平面内</a:t>
            </a:r>
            <a:endParaRPr lang="zh-CN" altLang="en-US" sz="36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Text Box 12"/>
          <p:cNvSpPr txBox="1"/>
          <p:nvPr/>
        </p:nvSpPr>
        <p:spPr>
          <a:xfrm>
            <a:off x="6072188" y="4168775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不是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71500" y="465138"/>
            <a:ext cx="2214563" cy="64293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TextBox 9"/>
          <p:cNvSpPr txBox="1"/>
          <p:nvPr/>
        </p:nvSpPr>
        <p:spPr>
          <a:xfrm>
            <a:off x="582613" y="487363"/>
            <a:ext cx="2143125" cy="5857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新知讲解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459" name="组合 5"/>
          <p:cNvGrpSpPr/>
          <p:nvPr/>
        </p:nvGrpSpPr>
        <p:grpSpPr>
          <a:xfrm>
            <a:off x="261938" y="928688"/>
            <a:ext cx="674687" cy="738187"/>
            <a:chOff x="261970" y="928670"/>
            <a:chExt cx="674435" cy="738189"/>
          </a:xfrm>
        </p:grpSpPr>
        <p:pic>
          <p:nvPicPr>
            <p:cNvPr id="19460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1970" y="928670"/>
              <a:ext cx="674435" cy="737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TextBox 8"/>
            <p:cNvSpPr txBox="1"/>
            <p:nvPr/>
          </p:nvSpPr>
          <p:spPr>
            <a:xfrm>
              <a:off x="321345" y="1142984"/>
              <a:ext cx="56195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462" name="Text Box 2"/>
          <p:cNvSpPr txBox="1"/>
          <p:nvPr/>
        </p:nvSpPr>
        <p:spPr>
          <a:xfrm>
            <a:off x="660400" y="1520825"/>
            <a:ext cx="83058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  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在同一平面内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不相交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的两条直线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叫做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平行线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9463" name="Text Box 3"/>
          <p:cNvSpPr txBox="1"/>
          <p:nvPr/>
        </p:nvSpPr>
        <p:spPr>
          <a:xfrm>
            <a:off x="847725" y="2949575"/>
            <a:ext cx="8153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判断下面图形中的两条直线是平行线吗？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9464" name="Group 5"/>
          <p:cNvGrpSpPr/>
          <p:nvPr/>
        </p:nvGrpSpPr>
        <p:grpSpPr>
          <a:xfrm>
            <a:off x="1952625" y="4192588"/>
            <a:ext cx="3048000" cy="1828800"/>
            <a:chOff x="0" y="0"/>
            <a:chExt cx="2016" cy="1536"/>
          </a:xfrm>
        </p:grpSpPr>
        <p:sp>
          <p:nvSpPr>
            <p:cNvPr id="19465" name="Rectangle 6"/>
            <p:cNvSpPr/>
            <p:nvPr/>
          </p:nvSpPr>
          <p:spPr>
            <a:xfrm>
              <a:off x="0" y="0"/>
              <a:ext cx="2016" cy="1536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b="1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grpSp>
          <p:nvGrpSpPr>
            <p:cNvPr id="19466" name="Group 7"/>
            <p:cNvGrpSpPr/>
            <p:nvPr/>
          </p:nvGrpSpPr>
          <p:grpSpPr>
            <a:xfrm>
              <a:off x="288" y="240"/>
              <a:ext cx="1344" cy="1008"/>
              <a:chOff x="0" y="0"/>
              <a:chExt cx="1344" cy="1008"/>
            </a:xfrm>
          </p:grpSpPr>
          <p:sp>
            <p:nvSpPr>
              <p:cNvPr id="19467" name="Line 8"/>
              <p:cNvSpPr/>
              <p:nvPr/>
            </p:nvSpPr>
            <p:spPr>
              <a:xfrm flipV="1">
                <a:off x="0" y="0"/>
                <a:ext cx="624" cy="96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68" name="Line 9"/>
              <p:cNvSpPr/>
              <p:nvPr/>
            </p:nvSpPr>
            <p:spPr>
              <a:xfrm flipV="1">
                <a:off x="720" y="48"/>
                <a:ext cx="624" cy="96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" name="Rectangle 13"/>
          <p:cNvSpPr/>
          <p:nvPr/>
        </p:nvSpPr>
        <p:spPr>
          <a:xfrm>
            <a:off x="6524625" y="4725988"/>
            <a:ext cx="6937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是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GQ4NDQ5NWUzNjcwMzEwODM0Nzk2NzBiODRjY2Y5NGUifQ=="/>
  <p:tag name="KSO_WPP_MARK_KEY" val="3eddc38d-9bc9-4e4f-b130-f49e94767b1c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主题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rgbClr val="5B9BD5"/>
        </a:solidFill>
        <a:ln w="9525" cap="flat" cmpd="sng">
          <a:solidFill>
            <a:srgbClr val="000000"/>
          </a:solidFill>
          <a:prstDash val="solid"/>
          <a:round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2_Office 主题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_Office 主题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rgbClr val="5B9BD5"/>
        </a:solidFill>
        <a:ln w="9525" cap="flat" cmpd="sng">
          <a:solidFill>
            <a:srgbClr val="000000"/>
          </a:solidFill>
          <a:prstDash val="solid"/>
          <a:round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WPS 演示</Application>
  <PresentationFormat/>
  <Paragraphs>157</Paragraphs>
  <Slides>18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Calibri</vt:lpstr>
      <vt:lpstr>Calibri Light</vt:lpstr>
      <vt:lpstr>微软雅黑</vt:lpstr>
      <vt:lpstr>黑体</vt:lpstr>
      <vt:lpstr>华文楷体</vt:lpstr>
      <vt:lpstr>楷体_GB2312</vt:lpstr>
      <vt:lpstr>新宋体</vt:lpstr>
      <vt:lpstr>华文新魏</vt:lpstr>
      <vt:lpstr>楷体_GB2312</vt:lpstr>
      <vt:lpstr>Arial Unicode MS</vt:lpstr>
      <vt:lpstr>Office 主题</vt:lpstr>
      <vt:lpstr>2_Office 主题</vt:lpstr>
      <vt:lpstr>Photoshop.Image.8</vt:lpstr>
      <vt:lpstr>Photoshop.Image.8</vt:lpstr>
      <vt:lpstr>Photoshop.Image.8</vt:lpstr>
      <vt:lpstr>Photoshop.Image.8</vt:lpstr>
      <vt:lpstr>Photoshop.Image.8</vt:lpstr>
      <vt:lpstr>Photoshop.Image.8</vt:lpstr>
      <vt:lpstr>Photoshop.Image.8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夏天</cp:lastModifiedBy>
  <cp:revision>2</cp:revision>
  <cp:lastPrinted>2022-10-28T11:05:00Z</cp:lastPrinted>
  <dcterms:created xsi:type="dcterms:W3CDTF">2022-10-28T11:05:00Z</dcterms:created>
  <dcterms:modified xsi:type="dcterms:W3CDTF">2022-11-10T08:21:39Z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E1BB715FE3CE4C7EB05E966EEB3BCABD</vt:lpwstr>
  </property>
  <property fmtid="{D5CDD505-2E9C-101B-9397-08002B2CF9AE}" pid="7" name="KSOProductBuildVer">
    <vt:lpwstr>2052-11.1.0.12132</vt:lpwstr>
  </property>
</Properties>
</file>