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76" r:id="rId3"/>
    <p:sldId id="25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5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8EE"/>
    <a:srgbClr val="7AA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80407-A4C0-484F-8375-55249A098841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B282-580F-4487-880E-83BC62594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24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B282-580F-4487-880E-83BC62594C6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443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B282-580F-4487-880E-83BC62594C6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13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B282-580F-4487-880E-83BC62594C6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1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B282-580F-4487-880E-83BC62594C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70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B282-580F-4487-880E-83BC62594C6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03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B282-580F-4487-880E-83BC62594C6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8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B282-580F-4487-880E-83BC62594C6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6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B282-580F-4487-880E-83BC62594C6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68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B282-580F-4487-880E-83BC62594C6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89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B282-580F-4487-880E-83BC62594C6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17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B282-580F-4487-880E-83BC62594C6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94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C3C1F-EA60-4703-AF17-A1509BE78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3A4BD5-A5CC-4AFD-9C52-016AADA3D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2DFBD5-DE18-44AC-8D40-F7B74477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098001-551E-4134-87F7-218A0E45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BFC628-5BE8-4A61-A027-801C6B77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2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A986C-735E-4193-A768-F799A7BB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C9F406-84FF-49EE-BF98-0CD6EC4E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80FF9-C1FD-452B-9614-6A863BD7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8DFEA-A5AD-4D81-BC88-CEA725E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B0FCA9-BBD9-40EE-8C7E-54587EE7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23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8F0A8A-6E0A-4829-A5DE-860DF77F2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209975-A5B0-4425-9C68-36A34124B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03D577-1BD3-42C9-8FF8-4884E70B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E4A98C-75D5-437B-8348-5C28EBA9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E978F3-62FD-4BB0-8FF6-BCB59C9D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884E85-F703-4245-B1BA-BEEC4E26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B1E33D-208C-4AA6-89BA-1E5E586A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38F7C4-BC71-47F0-9CC8-08F0018B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5AD52D-7FDF-4E75-9EF0-34CF0CDF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913735-2A39-4920-A5D8-030AA4AC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9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65EB60-871B-468C-8387-7163EBD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747C29-F081-4D33-81CF-E17F331F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0747C6-CD7D-4B02-AA4C-B45588AD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D2DD75-27D4-48B8-A923-F093C957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5954BD-DFFA-4B13-BB8C-EAE3B4A9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2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511404-602A-4CF3-9B2D-6FB13F95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FA809A-DE3A-4E17-BD70-8E2C2BBC8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8D57C4-FF5F-440E-A97A-293FF8687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5324C3-9551-4B35-9EA0-B4F764DA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10576D-6E08-4BC8-8C8A-70A56FC3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17B69B-814D-4FE1-8CD8-D7708144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C1A395-75D4-44E5-9B38-9FAE77A2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94917E-F796-41AA-9473-DAAAF7A37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B82A17-5C30-4AAC-89E2-BA4E9A470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BD1380-1399-4DF8-ADF7-2BE5C88EF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56AA47-26F0-4C73-A1C6-DA2978B0F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C31607-1D37-4C6E-892B-7F19EC2C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5720E7-83D6-41FD-A475-6C6D76FC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FFF605-0E31-410F-891B-4C31E278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BE82B-4AD4-456B-993D-533CC8A2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660985-38A6-4D03-BA8F-7BF3AAC6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F03A85C-DC6D-436F-97A1-6B51AF6A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15F9B-7362-459C-A5AE-332103FA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C854E16-2DDC-42D4-B87A-DBB450AC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1EC17F-6092-4A69-B9C5-F71B99FC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354F48-0D62-497D-9B14-E9AEC7CC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0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35A11-30D4-4E90-9430-19881FFE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8B35CC-BAB6-4D61-B6DC-CBD79631F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0ECC66-BA14-4D5C-BFB9-681DBA14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C33B84-10FE-436E-A26C-126C31D9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F80D-924F-4D2C-A38B-0F097060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ED595C-4BD5-4DF1-9B8B-8F57B26A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1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A7626-7015-4E7C-9A2D-A169BFD50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A910C7-40AA-4F36-9A0B-FCC78C9F8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9125FF-A449-41F2-9742-F6FFCFBC3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6B2F8C-7A66-41E8-BBB1-2711A6E5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AC4179-C801-4EC5-81E8-EF5D6584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D033F0-BF4C-4612-90A6-D3EBCA08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8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A37780-5BEF-4DB8-8A37-67BA5C00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CB1FC5-265E-4AEA-8E56-269235F22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2F75B-7928-456E-8321-B6F3CB57B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F141-5FAA-4D1B-B814-C21D8CADCDB8}" type="datetimeFigureOut">
              <a:rPr lang="zh-CN" altLang="en-US" smtClean="0"/>
              <a:t>2022-11-17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B89729-290B-4F5B-B48E-2AEB815CA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939D4E-086A-40CB-8999-80C7CB32E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38E8-220F-4A65-AE68-A553F0A9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83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p15="http://schemas.microsoft.com/office/powerpoint/2012/main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4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32D372D-11F5-4C91-B527-0D7964E5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48" y="612246"/>
            <a:ext cx="6142034" cy="2816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7FF8FE-D34D-420D-B704-3CD75979F374}"/>
              </a:ext>
            </a:extLst>
          </p:cNvPr>
          <p:cNvSpPr txBox="1"/>
          <p:nvPr/>
        </p:nvSpPr>
        <p:spPr>
          <a:xfrm>
            <a:off x="2424345" y="3649115"/>
            <a:ext cx="7751570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atin typeface=" 汉仪良品线简" panose="00020600040101010101" pitchFamily="18" charset="-122"/>
                <a:ea typeface=" 汉仪良品线简" panose="00020600040101010101" pitchFamily="18" charset="-122"/>
                <a:cs typeface="全字库正楷体" panose="02010604000101010101" pitchFamily="2" charset="-122"/>
              </a:rPr>
              <a:t>我的植物栽培之旅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5EAB0DD-A047-4FF9-87CC-D476FDE47751}"/>
              </a:ext>
            </a:extLst>
          </p:cNvPr>
          <p:cNvSpPr txBox="1"/>
          <p:nvPr/>
        </p:nvSpPr>
        <p:spPr>
          <a:xfrm>
            <a:off x="4896010" y="5653747"/>
            <a:ext cx="261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ea typeface=" 汉仪良品线简" panose="00020600040101010101"/>
              </a:rPr>
              <a:t>2022</a:t>
            </a:r>
            <a:r>
              <a:rPr lang="zh-CN" altLang="en-US" sz="2400" dirty="0">
                <a:ea typeface=" 汉仪良品线简" panose="00020600040101010101"/>
              </a:rPr>
              <a:t>年</a:t>
            </a:r>
            <a:r>
              <a:rPr lang="en-US" altLang="zh-CN" sz="2400" dirty="0">
                <a:ea typeface=" 汉仪良品线简" panose="00020600040101010101"/>
              </a:rPr>
              <a:t>11</a:t>
            </a:r>
            <a:r>
              <a:rPr lang="zh-CN" altLang="en-US" sz="2400" dirty="0">
                <a:ea typeface=" 汉仪良品线简" panose="00020600040101010101"/>
              </a:rPr>
              <a:t>月</a:t>
            </a:r>
            <a:r>
              <a:rPr lang="en-US" altLang="zh-CN" sz="2400" dirty="0">
                <a:ea typeface=" 汉仪良品线简" panose="00020600040101010101"/>
              </a:rPr>
              <a:t>18</a:t>
            </a:r>
            <a:r>
              <a:rPr lang="zh-CN" altLang="en-US" sz="2400" dirty="0">
                <a:ea typeface=" 汉仪良品线简" panose="00020600040101010101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0772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42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F18D11-975B-41F8-A5D6-88F3BB615E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7"/>
          <a:stretch>
            <a:fillRect/>
          </a:stretch>
        </p:blipFill>
        <p:spPr>
          <a:xfrm>
            <a:off x="-174855" y="-264279"/>
            <a:ext cx="1555967" cy="28167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DC5F59-3AF7-4C72-8B03-7C74172B9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r="38937"/>
          <a:stretch>
            <a:fillRect/>
          </a:stretch>
        </p:blipFill>
        <p:spPr>
          <a:xfrm>
            <a:off x="1242380" y="-264279"/>
            <a:ext cx="998807" cy="28167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7A5AE1-2D0C-4A8A-A092-66AAD58316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/>
          <a:stretch>
            <a:fillRect/>
          </a:stretch>
        </p:blipFill>
        <p:spPr>
          <a:xfrm>
            <a:off x="9365318" y="5190585"/>
            <a:ext cx="2949677" cy="1905193"/>
          </a:xfrm>
          <a:prstGeom prst="rect">
            <a:avLst/>
          </a:prstGeom>
        </p:spPr>
      </p:pic>
      <p:pic>
        <p:nvPicPr>
          <p:cNvPr id="14" name="久石譲 - 千尋のワルツ (钢琴版纯音乐)">
            <a:hlinkClick r:id="" action="ppaction://media"/>
            <a:extLst>
              <a:ext uri="{FF2B5EF4-FFF2-40B4-BE49-F238E27FC236}">
                <a16:creationId xmlns:a16="http://schemas.microsoft.com/office/drawing/2014/main" id="{6448B7AF-9552-497B-BC26-E9F053DBE2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23298" y="5594230"/>
            <a:ext cx="304800" cy="304800"/>
          </a:xfrm>
          <a:prstGeom prst="rect">
            <a:avLst/>
          </a:prstGeom>
        </p:spPr>
      </p:pic>
      <p:pic>
        <p:nvPicPr>
          <p:cNvPr id="3" name="视频">
            <a:hlinkClick r:id="" action="ppaction://media"/>
            <a:extLst>
              <a:ext uri="{FF2B5EF4-FFF2-40B4-BE49-F238E27FC236}">
                <a16:creationId xmlns:a16="http://schemas.microsoft.com/office/drawing/2014/main" id="{06D37218-B513-49BF-9A51-70CDDD40930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83171" y="71868"/>
            <a:ext cx="4330459" cy="67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video>
              <p:cMediaNode vol="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32D372D-11F5-4C91-B527-0D7964E5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04" y="1124354"/>
            <a:ext cx="6142034" cy="2816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7FF8FE-D34D-420D-B704-3CD75979F374}"/>
              </a:ext>
            </a:extLst>
          </p:cNvPr>
          <p:cNvSpPr txBox="1"/>
          <p:nvPr/>
        </p:nvSpPr>
        <p:spPr>
          <a:xfrm>
            <a:off x="2211266" y="3786755"/>
            <a:ext cx="7751570" cy="830997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 汉仪良品线简" panose="00020600040101010101" pitchFamily="18" charset="-122"/>
                <a:ea typeface=" 汉仪良品线简" panose="00020600040101010101" pitchFamily="18" charset="-122"/>
                <a:cs typeface="全字库正楷体" panose="02010604000101010101" pitchFamily="2" charset="-122"/>
              </a:rPr>
              <a:t>谢      谢</a:t>
            </a:r>
          </a:p>
        </p:txBody>
      </p:sp>
    </p:spTree>
    <p:extLst>
      <p:ext uri="{BB962C8B-B14F-4D97-AF65-F5344CB8AC3E}">
        <p14:creationId xmlns:p14="http://schemas.microsoft.com/office/powerpoint/2010/main" val="3356136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42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20AEE1-8E75-4DF2-8023-7A4844E092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2" b="6163"/>
          <a:stretch/>
        </p:blipFill>
        <p:spPr>
          <a:xfrm>
            <a:off x="-284774" y="2109252"/>
            <a:ext cx="3929334" cy="365022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0EA6927-3207-4098-BF1F-75F90D71D9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85" y="1118887"/>
            <a:ext cx="4383656" cy="43836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A8334C4-1CFC-40CC-AAB0-DB16BCCC74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>
          <a:xfrm>
            <a:off x="2794679" y="1660709"/>
            <a:ext cx="4212789" cy="511363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95AC16B-21BB-48C6-A93A-F3B70F7562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0" b="10272"/>
          <a:stretch/>
        </p:blipFill>
        <p:spPr>
          <a:xfrm>
            <a:off x="8592037" y="2346385"/>
            <a:ext cx="3825710" cy="420106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28458C2-FB1E-4762-905A-C6553549ADF4}"/>
              </a:ext>
            </a:extLst>
          </p:cNvPr>
          <p:cNvSpPr txBox="1"/>
          <p:nvPr/>
        </p:nvSpPr>
        <p:spPr>
          <a:xfrm>
            <a:off x="4652514" y="544539"/>
            <a:ext cx="454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ea typeface=" 汉仪良品线简" panose="00020600040101010101"/>
              </a:rPr>
              <a:t>种植盆栽需要注意些什么呢？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49E8AE0-4A89-4DB8-A1ED-8E0ABDC6CD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r="24037" b="5158"/>
          <a:stretch/>
        </p:blipFill>
        <p:spPr>
          <a:xfrm>
            <a:off x="2794679" y="112893"/>
            <a:ext cx="1857835" cy="30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32D372D-11F5-4C91-B527-0D7964E5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48" y="612246"/>
            <a:ext cx="6142034" cy="2816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7FF8FE-D34D-420D-B704-3CD75979F374}"/>
              </a:ext>
            </a:extLst>
          </p:cNvPr>
          <p:cNvSpPr txBox="1"/>
          <p:nvPr/>
        </p:nvSpPr>
        <p:spPr>
          <a:xfrm>
            <a:off x="2450978" y="3538631"/>
            <a:ext cx="7751570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atin typeface=" 汉仪良品线简" panose="00020600040101010101" pitchFamily="18" charset="-122"/>
                <a:ea typeface=" 汉仪良品线简" panose="00020600040101010101" pitchFamily="18" charset="-122"/>
                <a:cs typeface="全字库正楷体" panose="02010604000101010101" pitchFamily="2" charset="-122"/>
              </a:rPr>
              <a:t>创  意 迷 你 花  盆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5EAB0DD-A047-4FF9-87CC-D476FDE47751}"/>
              </a:ext>
            </a:extLst>
          </p:cNvPr>
          <p:cNvSpPr txBox="1"/>
          <p:nvPr/>
        </p:nvSpPr>
        <p:spPr>
          <a:xfrm>
            <a:off x="4128118" y="5715891"/>
            <a:ext cx="477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ea typeface=" 汉仪良品线简" panose="00020600040101010101"/>
              </a:rPr>
              <a:t>南京市生态科技岛小学    王大乐</a:t>
            </a:r>
          </a:p>
        </p:txBody>
      </p:sp>
    </p:spTree>
    <p:extLst>
      <p:ext uri="{BB962C8B-B14F-4D97-AF65-F5344CB8AC3E}">
        <p14:creationId xmlns:p14="http://schemas.microsoft.com/office/powerpoint/2010/main" val="1210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42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F18D11-975B-41F8-A5D6-88F3BB615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7"/>
          <a:stretch>
            <a:fillRect/>
          </a:stretch>
        </p:blipFill>
        <p:spPr>
          <a:xfrm>
            <a:off x="-174855" y="-264279"/>
            <a:ext cx="1555967" cy="28167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DC5F59-3AF7-4C72-8B03-7C74172B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r="38937"/>
          <a:stretch>
            <a:fillRect/>
          </a:stretch>
        </p:blipFill>
        <p:spPr>
          <a:xfrm>
            <a:off x="1242380" y="-264279"/>
            <a:ext cx="998807" cy="2816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D13D05-2A41-4E15-B35A-58C06F03512E}"/>
              </a:ext>
            </a:extLst>
          </p:cNvPr>
          <p:cNvSpPr txBox="1"/>
          <p:nvPr/>
        </p:nvSpPr>
        <p:spPr>
          <a:xfrm>
            <a:off x="2241187" y="803264"/>
            <a:ext cx="250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任务</a:t>
            </a:r>
            <a:r>
              <a:rPr lang="en-US" altLang="zh-CN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1</a:t>
            </a:r>
            <a:endParaRPr lang="zh-CN" altLang="en-US" sz="7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946CAB5-61CE-4C0F-95BA-229B2858C8A7}"/>
              </a:ext>
            </a:extLst>
          </p:cNvPr>
          <p:cNvCxnSpPr>
            <a:cxnSpLocks/>
          </p:cNvCxnSpPr>
          <p:nvPr/>
        </p:nvCxnSpPr>
        <p:spPr>
          <a:xfrm>
            <a:off x="2566206" y="1634261"/>
            <a:ext cx="1891304" cy="0"/>
          </a:xfrm>
          <a:prstGeom prst="line">
            <a:avLst/>
          </a:prstGeom>
          <a:ln w="28575">
            <a:solidFill>
              <a:srgbClr val="769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647A5AE1-2D0C-4A8A-A092-66AAD5831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/>
          <a:stretch>
            <a:fillRect/>
          </a:stretch>
        </p:blipFill>
        <p:spPr>
          <a:xfrm>
            <a:off x="9026013" y="5133075"/>
            <a:ext cx="2949677" cy="190519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637D02E-26C0-46EE-8C9B-EE9D52AF88BA}"/>
              </a:ext>
            </a:extLst>
          </p:cNvPr>
          <p:cNvSpPr txBox="1"/>
          <p:nvPr/>
        </p:nvSpPr>
        <p:spPr>
          <a:xfrm>
            <a:off x="2312201" y="2465258"/>
            <a:ext cx="7567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r>
              <a:rPr lang="zh-CN" altLang="en-US" sz="4000" dirty="0"/>
              <a:t>、两人一组；</a:t>
            </a:r>
            <a:endParaRPr lang="en-US" altLang="zh-CN" sz="4000" dirty="0"/>
          </a:p>
          <a:p>
            <a:r>
              <a:rPr lang="en-US" altLang="zh-CN" sz="4000" dirty="0"/>
              <a:t>2</a:t>
            </a:r>
            <a:r>
              <a:rPr lang="zh-CN" altLang="en-US" sz="4000" dirty="0"/>
              <a:t>、讨论并设计创意花盆，</a:t>
            </a:r>
            <a:endParaRPr lang="en-US" altLang="zh-CN" sz="4000" dirty="0"/>
          </a:p>
          <a:p>
            <a:r>
              <a:rPr lang="en-US" altLang="zh-CN" sz="4000" dirty="0"/>
              <a:t>      </a:t>
            </a:r>
            <a:r>
              <a:rPr lang="zh-CN" altLang="en-US" sz="4000" dirty="0"/>
              <a:t>在“初步设计”框内完成设计图；</a:t>
            </a:r>
            <a:endParaRPr lang="en-US" altLang="zh-CN" sz="4000" dirty="0"/>
          </a:p>
          <a:p>
            <a:r>
              <a:rPr lang="en-US" altLang="zh-CN" sz="4000" dirty="0"/>
              <a:t>3</a:t>
            </a:r>
            <a:r>
              <a:rPr lang="zh-CN" altLang="en-US" sz="4000" dirty="0"/>
              <a:t>、时间</a:t>
            </a:r>
            <a:r>
              <a:rPr lang="en-US" altLang="zh-CN" sz="4000" dirty="0"/>
              <a:t>3</a:t>
            </a:r>
            <a:r>
              <a:rPr lang="zh-CN" altLang="en-US" sz="4000" dirty="0"/>
              <a:t>分钟。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FC27E60-E1FF-43DF-AE35-230045FDE8CD}"/>
              </a:ext>
            </a:extLst>
          </p:cNvPr>
          <p:cNvSpPr txBox="1"/>
          <p:nvPr/>
        </p:nvSpPr>
        <p:spPr>
          <a:xfrm>
            <a:off x="5217390" y="926375"/>
            <a:ext cx="505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初步设计，绘制草图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8712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F18D11-975B-41F8-A5D6-88F3BB615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7"/>
          <a:stretch>
            <a:fillRect/>
          </a:stretch>
        </p:blipFill>
        <p:spPr>
          <a:xfrm>
            <a:off x="-174855" y="-264279"/>
            <a:ext cx="1555967" cy="28167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DC5F59-3AF7-4C72-8B03-7C74172B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r="38937"/>
          <a:stretch>
            <a:fillRect/>
          </a:stretch>
        </p:blipFill>
        <p:spPr>
          <a:xfrm>
            <a:off x="1242380" y="-264279"/>
            <a:ext cx="998807" cy="2816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D13D05-2A41-4E15-B35A-58C06F03512E}"/>
              </a:ext>
            </a:extLst>
          </p:cNvPr>
          <p:cNvSpPr txBox="1"/>
          <p:nvPr/>
        </p:nvSpPr>
        <p:spPr>
          <a:xfrm>
            <a:off x="2241187" y="803264"/>
            <a:ext cx="250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任务</a:t>
            </a:r>
            <a:r>
              <a:rPr lang="en-US" altLang="zh-CN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2</a:t>
            </a:r>
            <a:endParaRPr lang="zh-CN" altLang="en-US" sz="7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946CAB5-61CE-4C0F-95BA-229B2858C8A7}"/>
              </a:ext>
            </a:extLst>
          </p:cNvPr>
          <p:cNvCxnSpPr>
            <a:cxnSpLocks/>
          </p:cNvCxnSpPr>
          <p:nvPr/>
        </p:nvCxnSpPr>
        <p:spPr>
          <a:xfrm>
            <a:off x="2566206" y="1634261"/>
            <a:ext cx="1891304" cy="0"/>
          </a:xfrm>
          <a:prstGeom prst="line">
            <a:avLst/>
          </a:prstGeom>
          <a:ln w="28575">
            <a:solidFill>
              <a:srgbClr val="769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647A5AE1-2D0C-4A8A-A092-66AAD5831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/>
          <a:stretch>
            <a:fillRect/>
          </a:stretch>
        </p:blipFill>
        <p:spPr>
          <a:xfrm>
            <a:off x="9026013" y="5133075"/>
            <a:ext cx="2949677" cy="190519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637D02E-26C0-46EE-8C9B-EE9D52AF88BA}"/>
              </a:ext>
            </a:extLst>
          </p:cNvPr>
          <p:cNvSpPr txBox="1"/>
          <p:nvPr/>
        </p:nvSpPr>
        <p:spPr>
          <a:xfrm>
            <a:off x="2361084" y="2465258"/>
            <a:ext cx="7469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r>
              <a:rPr lang="zh-CN" altLang="en-US" sz="4000" dirty="0"/>
              <a:t>、利用一次性杯子和棉线；</a:t>
            </a:r>
            <a:endParaRPr lang="en-US" altLang="zh-CN" sz="4000" dirty="0"/>
          </a:p>
          <a:p>
            <a:r>
              <a:rPr lang="en-US" altLang="zh-CN" sz="4000" dirty="0"/>
              <a:t>2</a:t>
            </a:r>
            <a:r>
              <a:rPr lang="zh-CN" altLang="en-US" sz="4000" dirty="0"/>
              <a:t>、改进设计，在“利用所给材料</a:t>
            </a:r>
            <a:endParaRPr lang="en-US" altLang="zh-CN" sz="4000" dirty="0"/>
          </a:p>
          <a:p>
            <a:r>
              <a:rPr lang="zh-CN" altLang="en-US" sz="4000" dirty="0"/>
              <a:t>     再次设计”框内完成设计图；                </a:t>
            </a:r>
            <a:r>
              <a:rPr lang="en-US" altLang="zh-CN" sz="4000" dirty="0"/>
              <a:t>3</a:t>
            </a:r>
            <a:r>
              <a:rPr lang="zh-CN" altLang="en-US" sz="4000" dirty="0"/>
              <a:t>、时间</a:t>
            </a:r>
            <a:r>
              <a:rPr lang="en-US" altLang="zh-CN" sz="4000" dirty="0"/>
              <a:t>3</a:t>
            </a:r>
            <a:r>
              <a:rPr lang="zh-CN" altLang="en-US" sz="4000" dirty="0"/>
              <a:t>分钟。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90CB9A-F873-44B9-BEB3-CA487FCAC14A}"/>
              </a:ext>
            </a:extLst>
          </p:cNvPr>
          <p:cNvSpPr txBox="1"/>
          <p:nvPr/>
        </p:nvSpPr>
        <p:spPr>
          <a:xfrm>
            <a:off x="5217390" y="926375"/>
            <a:ext cx="505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利用材料，改进设计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12196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F18D11-975B-41F8-A5D6-88F3BB615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7"/>
          <a:stretch>
            <a:fillRect/>
          </a:stretch>
        </p:blipFill>
        <p:spPr>
          <a:xfrm>
            <a:off x="-174855" y="-264279"/>
            <a:ext cx="1555967" cy="28167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DC5F59-3AF7-4C72-8B03-7C74172B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r="38937"/>
          <a:stretch>
            <a:fillRect/>
          </a:stretch>
        </p:blipFill>
        <p:spPr>
          <a:xfrm>
            <a:off x="1242380" y="-264279"/>
            <a:ext cx="998807" cy="2816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D13D05-2A41-4E15-B35A-58C06F03512E}"/>
              </a:ext>
            </a:extLst>
          </p:cNvPr>
          <p:cNvSpPr txBox="1"/>
          <p:nvPr/>
        </p:nvSpPr>
        <p:spPr>
          <a:xfrm>
            <a:off x="2241186" y="803264"/>
            <a:ext cx="3181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毛细现象</a:t>
            </a:r>
            <a:endParaRPr lang="zh-CN" altLang="en-US" sz="7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946CAB5-61CE-4C0F-95BA-229B2858C8A7}"/>
              </a:ext>
            </a:extLst>
          </p:cNvPr>
          <p:cNvCxnSpPr>
            <a:cxnSpLocks/>
          </p:cNvCxnSpPr>
          <p:nvPr/>
        </p:nvCxnSpPr>
        <p:spPr>
          <a:xfrm>
            <a:off x="2566206" y="1634261"/>
            <a:ext cx="2603892" cy="0"/>
          </a:xfrm>
          <a:prstGeom prst="line">
            <a:avLst/>
          </a:prstGeom>
          <a:ln w="28575">
            <a:solidFill>
              <a:srgbClr val="769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647A5AE1-2D0C-4A8A-A092-66AAD5831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/>
          <a:stretch>
            <a:fillRect/>
          </a:stretch>
        </p:blipFill>
        <p:spPr>
          <a:xfrm>
            <a:off x="9026013" y="5133075"/>
            <a:ext cx="2949677" cy="19051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3D3E737-4D7A-41E6-BCDA-1DC8D161F1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/>
          <a:stretch/>
        </p:blipFill>
        <p:spPr>
          <a:xfrm>
            <a:off x="2110789" y="2219864"/>
            <a:ext cx="3514725" cy="439389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F69C0FE-FDE4-45C6-83C0-0B83DE6BB392}"/>
              </a:ext>
            </a:extLst>
          </p:cNvPr>
          <p:cNvSpPr txBox="1"/>
          <p:nvPr/>
        </p:nvSpPr>
        <p:spPr>
          <a:xfrm>
            <a:off x="6751608" y="2219864"/>
            <a:ext cx="4318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液体在细管状物体内侧，由于力的差异而克服地心引力上升的现象。</a:t>
            </a:r>
          </a:p>
        </p:txBody>
      </p:sp>
    </p:spTree>
    <p:extLst>
      <p:ext uri="{BB962C8B-B14F-4D97-AF65-F5344CB8AC3E}">
        <p14:creationId xmlns:p14="http://schemas.microsoft.com/office/powerpoint/2010/main" val="34343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32D372D-11F5-4C91-B527-0D7964E5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04" y="1124354"/>
            <a:ext cx="6142034" cy="2816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7FF8FE-D34D-420D-B704-3CD75979F374}"/>
              </a:ext>
            </a:extLst>
          </p:cNvPr>
          <p:cNvSpPr txBox="1"/>
          <p:nvPr/>
        </p:nvSpPr>
        <p:spPr>
          <a:xfrm>
            <a:off x="1150189" y="3429000"/>
            <a:ext cx="10351698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atin typeface=" 汉仪良品线简" panose="00020600040101010101" pitchFamily="18" charset="-122"/>
                <a:ea typeface=" 汉仪良品线简" panose="00020600040101010101" pitchFamily="18" charset="-122"/>
                <a:cs typeface="全字库正楷体" panose="02010604000101010101" pitchFamily="2" charset="-122"/>
              </a:rPr>
              <a:t>创 意 迷 你 花 盆</a:t>
            </a:r>
            <a:r>
              <a:rPr lang="en-US" altLang="zh-CN" sz="5400" b="1" dirty="0">
                <a:latin typeface=" 汉仪良品线简" panose="00020600040101010101" pitchFamily="18" charset="-122"/>
                <a:ea typeface=" 汉仪良品线简" panose="00020600040101010101" pitchFamily="18" charset="-122"/>
                <a:cs typeface="全字库正楷体" panose="02010604000101010101" pitchFamily="2" charset="-122"/>
              </a:rPr>
              <a:t>——</a:t>
            </a:r>
            <a:r>
              <a:rPr lang="zh-CN" altLang="en-US" sz="5400" b="1" dirty="0">
                <a:latin typeface=" 汉仪良品线简" panose="00020600040101010101" pitchFamily="18" charset="-122"/>
                <a:ea typeface=" 汉仪良品线简" panose="00020600040101010101" pitchFamily="18" charset="-122"/>
                <a:cs typeface="全字库正楷体" panose="02010604000101010101" pitchFamily="2" charset="-122"/>
              </a:rPr>
              <a:t>吸 水 花 盆</a:t>
            </a:r>
          </a:p>
        </p:txBody>
      </p:sp>
    </p:spTree>
    <p:extLst>
      <p:ext uri="{BB962C8B-B14F-4D97-AF65-F5344CB8AC3E}">
        <p14:creationId xmlns:p14="http://schemas.microsoft.com/office/powerpoint/2010/main" val="19862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42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F18D11-975B-41F8-A5D6-88F3BB615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7"/>
          <a:stretch>
            <a:fillRect/>
          </a:stretch>
        </p:blipFill>
        <p:spPr>
          <a:xfrm>
            <a:off x="-174855" y="-264279"/>
            <a:ext cx="1555967" cy="28167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DC5F59-3AF7-4C72-8B03-7C74172B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r="38937"/>
          <a:stretch>
            <a:fillRect/>
          </a:stretch>
        </p:blipFill>
        <p:spPr>
          <a:xfrm>
            <a:off x="1242380" y="-264279"/>
            <a:ext cx="998807" cy="2816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D13D05-2A41-4E15-B35A-58C06F03512E}"/>
              </a:ext>
            </a:extLst>
          </p:cNvPr>
          <p:cNvSpPr txBox="1"/>
          <p:nvPr/>
        </p:nvSpPr>
        <p:spPr>
          <a:xfrm>
            <a:off x="2241187" y="803264"/>
            <a:ext cx="250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任务</a:t>
            </a:r>
            <a:r>
              <a:rPr lang="en-US" altLang="zh-CN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3</a:t>
            </a:r>
            <a:endParaRPr lang="zh-CN" altLang="en-US" sz="7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946CAB5-61CE-4C0F-95BA-229B2858C8A7}"/>
              </a:ext>
            </a:extLst>
          </p:cNvPr>
          <p:cNvCxnSpPr>
            <a:cxnSpLocks/>
          </p:cNvCxnSpPr>
          <p:nvPr/>
        </p:nvCxnSpPr>
        <p:spPr>
          <a:xfrm>
            <a:off x="2566206" y="1634261"/>
            <a:ext cx="1891304" cy="0"/>
          </a:xfrm>
          <a:prstGeom prst="line">
            <a:avLst/>
          </a:prstGeom>
          <a:ln w="28575">
            <a:solidFill>
              <a:srgbClr val="769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647A5AE1-2D0C-4A8A-A092-66AAD5831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/>
          <a:stretch>
            <a:fillRect/>
          </a:stretch>
        </p:blipFill>
        <p:spPr>
          <a:xfrm>
            <a:off x="9026013" y="5133075"/>
            <a:ext cx="2949677" cy="190519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637D02E-26C0-46EE-8C9B-EE9D52AF88BA}"/>
              </a:ext>
            </a:extLst>
          </p:cNvPr>
          <p:cNvSpPr txBox="1"/>
          <p:nvPr/>
        </p:nvSpPr>
        <p:spPr>
          <a:xfrm>
            <a:off x="5217390" y="926375"/>
            <a:ext cx="505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尝试制作，合作探究</a:t>
            </a:r>
            <a:endParaRPr lang="en-US" altLang="zh-CN" sz="4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E40572-8BE1-43AB-9174-A01158B04B3D}"/>
              </a:ext>
            </a:extLst>
          </p:cNvPr>
          <p:cNvSpPr txBox="1"/>
          <p:nvPr/>
        </p:nvSpPr>
        <p:spPr>
          <a:xfrm>
            <a:off x="4628938" y="3275161"/>
            <a:ext cx="5871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制作一个创意吸水花盆</a:t>
            </a:r>
            <a:endParaRPr lang="en-US" altLang="zh-CN" sz="4000" dirty="0"/>
          </a:p>
          <a:p>
            <a:r>
              <a:rPr lang="zh-CN" altLang="en-US" sz="4000" dirty="0"/>
              <a:t>需要注意些什么</a:t>
            </a:r>
            <a:r>
              <a:rPr lang="en-US" altLang="zh-CN" sz="4000" dirty="0"/>
              <a:t>?</a:t>
            </a:r>
            <a:endParaRPr lang="zh-CN" altLang="en-US" sz="4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B957319-A9BC-4980-B1DA-42C742EAD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r="24037" b="5158"/>
          <a:stretch/>
        </p:blipFill>
        <p:spPr>
          <a:xfrm>
            <a:off x="2018758" y="2127081"/>
            <a:ext cx="2186643" cy="36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6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F18D11-975B-41F8-A5D6-88F3BB615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7"/>
          <a:stretch>
            <a:fillRect/>
          </a:stretch>
        </p:blipFill>
        <p:spPr>
          <a:xfrm>
            <a:off x="-174855" y="-264279"/>
            <a:ext cx="1555967" cy="28167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DC5F59-3AF7-4C72-8B03-7C74172B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r="38937"/>
          <a:stretch>
            <a:fillRect/>
          </a:stretch>
        </p:blipFill>
        <p:spPr>
          <a:xfrm>
            <a:off x="1242380" y="-264279"/>
            <a:ext cx="998807" cy="2816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D13D05-2A41-4E15-B35A-58C06F03512E}"/>
              </a:ext>
            </a:extLst>
          </p:cNvPr>
          <p:cNvSpPr txBox="1"/>
          <p:nvPr/>
        </p:nvSpPr>
        <p:spPr>
          <a:xfrm>
            <a:off x="2241187" y="803264"/>
            <a:ext cx="250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任务</a:t>
            </a:r>
            <a:r>
              <a:rPr lang="en-US" altLang="zh-CN" sz="4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4</a:t>
            </a:r>
            <a:endParaRPr lang="zh-CN" altLang="en-US" sz="7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946CAB5-61CE-4C0F-95BA-229B2858C8A7}"/>
              </a:ext>
            </a:extLst>
          </p:cNvPr>
          <p:cNvCxnSpPr>
            <a:cxnSpLocks/>
          </p:cNvCxnSpPr>
          <p:nvPr/>
        </p:nvCxnSpPr>
        <p:spPr>
          <a:xfrm>
            <a:off x="2566206" y="1634261"/>
            <a:ext cx="1891304" cy="0"/>
          </a:xfrm>
          <a:prstGeom prst="line">
            <a:avLst/>
          </a:prstGeom>
          <a:ln w="28575">
            <a:solidFill>
              <a:srgbClr val="7695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647A5AE1-2D0C-4A8A-A092-66AAD5831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/>
          <a:stretch>
            <a:fillRect/>
          </a:stretch>
        </p:blipFill>
        <p:spPr>
          <a:xfrm>
            <a:off x="9329033" y="5173331"/>
            <a:ext cx="2949677" cy="190519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637D02E-26C0-46EE-8C9B-EE9D52AF88BA}"/>
              </a:ext>
            </a:extLst>
          </p:cNvPr>
          <p:cNvSpPr txBox="1"/>
          <p:nvPr/>
        </p:nvSpPr>
        <p:spPr>
          <a:xfrm>
            <a:off x="4929843" y="921725"/>
            <a:ext cx="530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两人合作，种植绿萝</a:t>
            </a:r>
            <a:endParaRPr lang="en-US" altLang="zh-CN" sz="40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CDB652E-2094-4926-BFBD-2F828D532164}"/>
              </a:ext>
            </a:extLst>
          </p:cNvPr>
          <p:cNvGrpSpPr/>
          <p:nvPr/>
        </p:nvGrpSpPr>
        <p:grpSpPr>
          <a:xfrm rot="20527420">
            <a:off x="3373797" y="2073857"/>
            <a:ext cx="5444407" cy="3931179"/>
            <a:chOff x="6517320" y="1200155"/>
            <a:chExt cx="2850305" cy="2511893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EF17BE6-C4D6-4580-BFAD-20F0DB843AFC}"/>
                </a:ext>
              </a:extLst>
            </p:cNvPr>
            <p:cNvCxnSpPr>
              <a:cxnSpLocks/>
            </p:cNvCxnSpPr>
            <p:nvPr/>
          </p:nvCxnSpPr>
          <p:spPr>
            <a:xfrm rot="1072580" flipV="1">
              <a:off x="7696489" y="1200155"/>
              <a:ext cx="574496" cy="570911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7E5B55E-4277-400C-AAA9-5850D8583181}"/>
                </a:ext>
              </a:extLst>
            </p:cNvPr>
            <p:cNvCxnSpPr>
              <a:cxnSpLocks/>
            </p:cNvCxnSpPr>
            <p:nvPr/>
          </p:nvCxnSpPr>
          <p:spPr>
            <a:xfrm rot="1072580">
              <a:off x="8266638" y="1452132"/>
              <a:ext cx="537196" cy="609867"/>
            </a:xfrm>
            <a:prstGeom prst="line">
              <a:avLst/>
            </a:prstGeom>
            <a:ln w="19050">
              <a:solidFill>
                <a:srgbClr val="A5A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7D6F222-257B-4359-8318-4226A3422592}"/>
                </a:ext>
              </a:extLst>
            </p:cNvPr>
            <p:cNvSpPr/>
            <p:nvPr/>
          </p:nvSpPr>
          <p:spPr>
            <a:xfrm rot="1075497">
              <a:off x="6517320" y="1855682"/>
              <a:ext cx="2850305" cy="18563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0650">
              <a:gradFill flip="none" rotWithShape="1">
                <a:gsLst>
                  <a:gs pos="0">
                    <a:srgbClr val="A5A171"/>
                  </a:gs>
                  <a:gs pos="100000">
                    <a:srgbClr val="A5A171">
                      <a:lumMod val="70000"/>
                    </a:srgbClr>
                  </a:gs>
                </a:gsLst>
                <a:lin ang="81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8E282CD-3246-46B8-9A1A-2C8C82686FCA}"/>
                </a:ext>
              </a:extLst>
            </p:cNvPr>
            <p:cNvSpPr/>
            <p:nvPr/>
          </p:nvSpPr>
          <p:spPr>
            <a:xfrm>
              <a:off x="8265962" y="1223847"/>
              <a:ext cx="135522" cy="15899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1B7A8510-93F8-4AB9-8C53-D7A7E14C166E}"/>
              </a:ext>
            </a:extLst>
          </p:cNvPr>
          <p:cNvSpPr/>
          <p:nvPr/>
        </p:nvSpPr>
        <p:spPr>
          <a:xfrm rot="21574263">
            <a:off x="4818849" y="3328674"/>
            <a:ext cx="3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、聊分工</a:t>
            </a:r>
            <a:endParaRPr lang="en-US" altLang="zh-CN" sz="4400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089966A-B1A1-47D4-B7D9-B9F9483AD12E}"/>
              </a:ext>
            </a:extLst>
          </p:cNvPr>
          <p:cNvSpPr/>
          <p:nvPr/>
        </p:nvSpPr>
        <p:spPr>
          <a:xfrm rot="21574263">
            <a:off x="4779124" y="4148335"/>
            <a:ext cx="3083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、种绿萝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AF17D5-DDA2-430A-91F8-514B01C08B74}"/>
              </a:ext>
            </a:extLst>
          </p:cNvPr>
          <p:cNvSpPr/>
          <p:nvPr/>
        </p:nvSpPr>
        <p:spPr>
          <a:xfrm rot="21574263">
            <a:off x="4784052" y="4987031"/>
            <a:ext cx="2882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、谈合作</a:t>
            </a:r>
            <a:endParaRPr lang="zh-CN" altLang="en-US" sz="4000" dirty="0">
              <a:solidFill>
                <a:schemeClr val="accent4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40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  <p:tag name="ISPRING_PRESENTATION_TITLE" val="PowerPoint 演示文稿"/>
</p:tagLst>
</file>

<file path=ppt/theme/theme1.xml><?xml version="1.0" encoding="utf-8"?>
<a:theme xmlns:a="http://schemas.openxmlformats.org/drawingml/2006/main" name="www.33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258</Words>
  <Application>Microsoft Office PowerPoint</Application>
  <PresentationFormat>宽屏</PresentationFormat>
  <Paragraphs>51</Paragraphs>
  <Slides>11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 汉仪良品线简</vt:lpstr>
      <vt:lpstr>等线</vt:lpstr>
      <vt:lpstr>等线 Light</vt:lpstr>
      <vt:lpstr>全字库正楷体</vt:lpstr>
      <vt:lpstr>Arial</vt:lpstr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www.515ppt.com</Manager>
  <Company>苏州珀菲科特网络科技有限公司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www.515ppt.com</dc:title>
  <dc:subject>www.515ppt.com</dc:subject>
  <dc:creator>www.515ppt.com</dc:creator>
  <cp:keywords>更多精品文档，请访问www.515ppt.com</cp:keywords>
  <dc:description>更多精品文档，请访问www.515ppt.com</dc:description>
  <cp:lastModifiedBy>王大乐</cp:lastModifiedBy>
  <cp:revision>46</cp:revision>
  <dcterms:created xsi:type="dcterms:W3CDTF">2017-07-12T03:34:46Z</dcterms:created>
  <dcterms:modified xsi:type="dcterms:W3CDTF">2022-11-17T01:04:36Z</dcterms:modified>
  <cp:category>www.515ppt.com</cp:category>
</cp:coreProperties>
</file>