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sldIdLst>
    <p:sldId id="304" r:id="rId2"/>
    <p:sldId id="256" r:id="rId3"/>
    <p:sldId id="301" r:id="rId4"/>
    <p:sldId id="302" r:id="rId5"/>
    <p:sldId id="258" r:id="rId6"/>
    <p:sldId id="286" r:id="rId7"/>
    <p:sldId id="272" r:id="rId8"/>
    <p:sldId id="287" r:id="rId9"/>
    <p:sldId id="299" r:id="rId10"/>
    <p:sldId id="303" r:id="rId11"/>
    <p:sldId id="283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52" d="100"/>
          <a:sy n="152" d="100"/>
        </p:scale>
        <p:origin x="-444" y="-90"/>
      </p:cViewPr>
      <p:guideLst>
        <p:guide orient="horz" pos="16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530820CF-B880-4189-942D-D702A7CBA730}" type="datetimeFigureOut">
              <a:rPr lang="zh-CN" altLang="en-US" smtClean="0"/>
              <a:pPr/>
              <a:t>2021/12/16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fld id="{263DB197-84B0-484E-9C0F-88358ECCB797}" type="datetimeFigureOut">
              <a:rPr lang="zh-CN" altLang="en-US" smtClean="0"/>
              <a:pPr/>
              <a:t>2021/12/16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fld id="{263DB197-84B0-484E-9C0F-88358ECCB797}" type="datetimeFigureOut">
              <a:rPr lang="zh-CN" altLang="en-US" smtClean="0"/>
              <a:pPr/>
              <a:t>2021/12/16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fld id="{263DB197-84B0-484E-9C0F-88358ECCB797}" type="datetimeFigureOut">
              <a:rPr lang="zh-CN" altLang="en-US" smtClean="0"/>
              <a:pPr/>
              <a:t>2021/12/16 Thursday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1"/>
            <a:ext cx="9144000" cy="411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ts val="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ts val="1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ts val="1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50759" y="1039109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解决问题的策略</a:t>
            </a:r>
            <a:endParaRPr lang="zh-CN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13390" y="2172715"/>
            <a:ext cx="2164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——</a:t>
            </a:r>
            <a:r>
              <a:rPr lang="zh-CN" alt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列举法</a:t>
            </a:r>
            <a:endParaRPr lang="zh-CN" alt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5954" y="494227"/>
            <a:ext cx="1574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考考你</a:t>
            </a:r>
            <a:endParaRPr lang="zh-CN" alt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838" y="1616675"/>
            <a:ext cx="761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小赵、小王、小李三位好朋友两两握手，一共握了几次手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477" y="1559369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4" y="1059583"/>
            <a:ext cx="3710940" cy="497840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79" tIns="34289" rIns="68579" bIns="34289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这节课你有哪些收获？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4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1" y="411511"/>
            <a:ext cx="1847212" cy="56102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52112" y="1865949"/>
            <a:ext cx="5392103" cy="10377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l"/>
            <a:r>
              <a:rPr lang="en-US" altLang="zh-CN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当问题的答案有多种可能或要从多种可能中找出最合理的答案时，一般运用一一列举的策略来解决。</a:t>
            </a:r>
            <a:endParaRPr lang="zh-CN" altLang="en-US" sz="21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652112" y="3027029"/>
            <a:ext cx="5310162" cy="715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68579" tIns="34289" rIns="68579" bIns="34289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100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100" b="1" noProof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列举时要按照一定的顺序有条理地进行，做到不重复，不遗漏。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132070" y="1040765"/>
            <a:ext cx="711200" cy="44577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20895" y="1082675"/>
            <a:ext cx="590550" cy="3092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77110" y="1085850"/>
            <a:ext cx="791210" cy="3308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94710" y="701675"/>
            <a:ext cx="1409065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Rectangle 6"/>
          <p:cNvSpPr/>
          <p:nvPr/>
        </p:nvSpPr>
        <p:spPr>
          <a:xfrm>
            <a:off x="2148048" y="701677"/>
            <a:ext cx="4700111" cy="714851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ctr">
            <a:spAutoFit/>
          </a:bodyPr>
          <a:lstStyle/>
          <a:p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王大叔用 </a:t>
            </a:r>
            <a:r>
              <a:rPr lang="en-US" altLang="zh-CN" sz="21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 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 </a:t>
            </a:r>
            <a:r>
              <a:rPr lang="en-US" altLang="zh-CN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 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米长的木条围一个长方形花圃，怎样围面积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0" y="1395414"/>
            <a:ext cx="1150144" cy="2055019"/>
          </a:xfrm>
          <a:prstGeom prst="rect">
            <a:avLst/>
          </a:prstGeom>
        </p:spPr>
      </p:pic>
      <p:pic>
        <p:nvPicPr>
          <p:cNvPr id="8194" name="Picture 5" descr="360截图20141215154417313"/>
          <p:cNvPicPr>
            <a:picLocks noChangeAspect="1"/>
          </p:cNvPicPr>
          <p:nvPr/>
        </p:nvPicPr>
        <p:blipFill>
          <a:blip r:embed="rId3" cstate="print">
            <a:lum bright="17999"/>
          </a:blip>
          <a:stretch>
            <a:fillRect/>
          </a:stretch>
        </p:blipFill>
        <p:spPr>
          <a:xfrm>
            <a:off x="2327594" y="1771809"/>
            <a:ext cx="3888581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93545" y="3785870"/>
            <a:ext cx="5346065" cy="389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anchor="ctr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noProof="1">
                <a:latin typeface="楷体" panose="02010609060101010101" charset="-122"/>
                <a:ea typeface="楷体" panose="02010609060101010101" charset="-122"/>
              </a:rPr>
              <a:t>你能找出条件和问题吗？试着圈一圈。</a:t>
            </a:r>
          </a:p>
        </p:txBody>
      </p:sp>
      <p:pic>
        <p:nvPicPr>
          <p:cNvPr id="8199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9928" y="3450433"/>
            <a:ext cx="1890713" cy="1184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" y="359310"/>
            <a:ext cx="275145" cy="342254"/>
          </a:xfrm>
          <a:prstGeom prst="rect">
            <a:avLst/>
          </a:prstGeom>
        </p:spPr>
      </p:pic>
      <p:sp>
        <p:nvSpPr>
          <p:cNvPr id="2" name="文本框 14"/>
          <p:cNvSpPr txBox="1"/>
          <p:nvPr/>
        </p:nvSpPr>
        <p:spPr>
          <a:xfrm>
            <a:off x="458671" y="329546"/>
            <a:ext cx="1385409" cy="421269"/>
          </a:xfrm>
          <a:prstGeom prst="rect">
            <a:avLst/>
          </a:prstGeom>
          <a:noFill/>
        </p:spPr>
        <p:txBody>
          <a:bodyPr wrap="square" lIns="51434" tIns="25718" rIns="51434" bIns="25718" rtlCol="0">
            <a:spAutoFit/>
          </a:bodyPr>
          <a:lstStyle/>
          <a:p>
            <a:r>
              <a:rPr lang="zh-CN" altLang="en-US" sz="2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bldLvl="0" animBg="1"/>
      <p:bldP spid="5" grpId="1" animBg="1"/>
      <p:bldP spid="4" grpId="0" bldLvl="0" animBg="1"/>
      <p:bldP spid="4" grpId="1" animBg="1"/>
      <p:bldP spid="3" grpId="0" bldLvl="0" animBg="1"/>
      <p:bldP spid="3" grpId="1" animBg="1"/>
      <p:bldP spid="8195" grpId="0"/>
      <p:bldP spid="512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20895" y="1082675"/>
            <a:ext cx="590550" cy="3092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77110" y="1085850"/>
            <a:ext cx="791210" cy="3308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94710" y="701675"/>
            <a:ext cx="1409065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5" name="Rectangle 6"/>
          <p:cNvSpPr/>
          <p:nvPr/>
        </p:nvSpPr>
        <p:spPr>
          <a:xfrm>
            <a:off x="2221708" y="730252"/>
            <a:ext cx="4700111" cy="714851"/>
          </a:xfrm>
          <a:prstGeom prst="rect">
            <a:avLst/>
          </a:prstGeom>
          <a:noFill/>
          <a:ln w="9525">
            <a:noFill/>
          </a:ln>
        </p:spPr>
        <p:txBody>
          <a:bodyPr wrap="square" lIns="68579" tIns="34289" rIns="68579" bIns="34289" anchor="ctr">
            <a:spAutoFit/>
          </a:bodyPr>
          <a:lstStyle/>
          <a:p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王大叔用 </a:t>
            </a:r>
            <a:r>
              <a:rPr lang="en-US" altLang="zh-CN" sz="21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22 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 </a:t>
            </a:r>
            <a:r>
              <a:rPr lang="en-US" altLang="zh-CN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 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米长的木条围一个长方形花圃，怎样围面积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</a:t>
            </a:r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0" y="1395414"/>
            <a:ext cx="1150144" cy="2055019"/>
          </a:xfrm>
          <a:prstGeom prst="rect">
            <a:avLst/>
          </a:prstGeom>
        </p:spPr>
      </p:pic>
      <p:pic>
        <p:nvPicPr>
          <p:cNvPr id="8194" name="Picture 5" descr="360截图20141215154417313"/>
          <p:cNvPicPr>
            <a:picLocks noChangeAspect="1"/>
          </p:cNvPicPr>
          <p:nvPr/>
        </p:nvPicPr>
        <p:blipFill>
          <a:blip r:embed="rId3" cstate="print">
            <a:lum bright="17999"/>
          </a:blip>
          <a:stretch>
            <a:fillRect/>
          </a:stretch>
        </p:blipFill>
        <p:spPr>
          <a:xfrm>
            <a:off x="2327594" y="1771809"/>
            <a:ext cx="3888581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93545" y="3785870"/>
            <a:ext cx="5346065" cy="389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anchor="ctr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noProof="1">
                <a:latin typeface="楷体" panose="02010609060101010101" charset="-122"/>
                <a:ea typeface="楷体" panose="02010609060101010101" charset="-122"/>
              </a:rPr>
              <a:t>根据条件和问题，你能想到什么？</a:t>
            </a:r>
          </a:p>
        </p:txBody>
      </p:sp>
      <p:pic>
        <p:nvPicPr>
          <p:cNvPr id="8199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9293" y="3450433"/>
            <a:ext cx="1890713" cy="11846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" y="359310"/>
            <a:ext cx="275145" cy="342254"/>
          </a:xfrm>
          <a:prstGeom prst="rect">
            <a:avLst/>
          </a:prstGeom>
        </p:spPr>
      </p:pic>
      <p:sp>
        <p:nvSpPr>
          <p:cNvPr id="2" name="文本框 14"/>
          <p:cNvSpPr txBox="1"/>
          <p:nvPr/>
        </p:nvSpPr>
        <p:spPr>
          <a:xfrm>
            <a:off x="458671" y="329546"/>
            <a:ext cx="1385409" cy="421269"/>
          </a:xfrm>
          <a:prstGeom prst="rect">
            <a:avLst/>
          </a:prstGeom>
          <a:noFill/>
        </p:spPr>
        <p:txBody>
          <a:bodyPr wrap="square" lIns="51434" tIns="25718" rIns="51434" bIns="25718" rtlCol="0">
            <a:spAutoFit/>
          </a:bodyPr>
          <a:lstStyle/>
          <a:p>
            <a:r>
              <a:rPr lang="zh-CN" altLang="en-US" sz="24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94710" y="276225"/>
            <a:ext cx="1423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7030A0"/>
                </a:solidFill>
              </a:rPr>
              <a:t>周长为</a:t>
            </a:r>
            <a:r>
              <a:rPr lang="en-US" altLang="zh-CN" sz="1800" b="1">
                <a:solidFill>
                  <a:srgbClr val="7030A0"/>
                </a:solidFill>
              </a:rPr>
              <a:t>22</a:t>
            </a:r>
            <a:r>
              <a:rPr lang="zh-CN" altLang="en-US" sz="1800" b="1">
                <a:solidFill>
                  <a:srgbClr val="7030A0"/>
                </a:solidFill>
              </a:rPr>
              <a:t>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25775" y="1471295"/>
            <a:ext cx="242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7030A0"/>
                </a:solidFill>
              </a:rPr>
              <a:t>长方形面积</a:t>
            </a:r>
            <a:r>
              <a:rPr lang="en-US" altLang="zh-CN" sz="1800" b="1">
                <a:solidFill>
                  <a:srgbClr val="7030A0"/>
                </a:solidFill>
              </a:rPr>
              <a:t>=</a:t>
            </a:r>
            <a:r>
              <a:rPr lang="zh-CN" altLang="en-US" sz="1800" b="1">
                <a:solidFill>
                  <a:srgbClr val="7030A0"/>
                </a:solidFill>
              </a:rPr>
              <a:t>长×宽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4686300" y="464820"/>
            <a:ext cx="54610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32400" y="276225"/>
            <a:ext cx="20053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7030A0"/>
                </a:solidFill>
              </a:rPr>
              <a:t>（长</a:t>
            </a:r>
            <a:r>
              <a:rPr lang="en-US" altLang="zh-CN" sz="1600" b="1">
                <a:solidFill>
                  <a:srgbClr val="7030A0"/>
                </a:solidFill>
              </a:rPr>
              <a:t>+</a:t>
            </a:r>
            <a:r>
              <a:rPr lang="zh-CN" altLang="en-US" sz="1600" b="1">
                <a:solidFill>
                  <a:srgbClr val="7030A0"/>
                </a:solidFill>
              </a:rPr>
              <a:t>宽）×</a:t>
            </a:r>
            <a:r>
              <a:rPr lang="en-US" altLang="zh-CN" sz="1600" b="1">
                <a:solidFill>
                  <a:srgbClr val="7030A0"/>
                </a:solidFill>
              </a:rPr>
              <a:t>2=22</a:t>
            </a:r>
            <a:r>
              <a:rPr lang="zh-CN" altLang="en-US" sz="1600" b="1">
                <a:solidFill>
                  <a:srgbClr val="7030A0"/>
                </a:solidFill>
              </a:rPr>
              <a:t>米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922135" y="613410"/>
            <a:ext cx="6985" cy="7550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102350" y="1421130"/>
            <a:ext cx="1782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7030A0"/>
                </a:solidFill>
              </a:rPr>
              <a:t>长</a:t>
            </a:r>
            <a:r>
              <a:rPr lang="en-US" altLang="zh-CN" sz="1800" b="1">
                <a:solidFill>
                  <a:srgbClr val="7030A0"/>
                </a:solidFill>
              </a:rPr>
              <a:t>+</a:t>
            </a:r>
            <a:r>
              <a:rPr lang="zh-CN" altLang="en-US" sz="1800" b="1">
                <a:solidFill>
                  <a:srgbClr val="7030A0"/>
                </a:solidFill>
              </a:rPr>
              <a:t>宽</a:t>
            </a:r>
            <a:r>
              <a:rPr lang="en-US" altLang="zh-CN" sz="1800" b="1">
                <a:solidFill>
                  <a:srgbClr val="7030A0"/>
                </a:solidFill>
              </a:rPr>
              <a:t>=11</a:t>
            </a:r>
            <a:r>
              <a:rPr lang="zh-CN" altLang="en-US" sz="1800" b="1">
                <a:solidFill>
                  <a:srgbClr val="7030A0"/>
                </a:solidFill>
              </a:rPr>
              <a:t>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4" grpId="0" bldLvl="0" animBg="1"/>
      <p:bldP spid="4" grpId="1" animBg="1"/>
      <p:bldP spid="3" grpId="0" bldLvl="0" animBg="1"/>
      <p:bldP spid="3" grpId="1" animBg="1"/>
      <p:bldP spid="8195" grpId="0"/>
      <p:bldP spid="51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11120" y="270510"/>
            <a:ext cx="4547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面积</a:t>
            </a:r>
            <a:r>
              <a:rPr lang="en-US" altLang="zh-CN" sz="3200" b="1"/>
              <a:t>“</a:t>
            </a:r>
            <a:r>
              <a:rPr lang="zh-CN" altLang="en-US" sz="3200" b="1"/>
              <a:t>最大</a:t>
            </a:r>
            <a:r>
              <a:rPr lang="en-US" altLang="zh-CN" sz="3200" b="1"/>
              <a:t>”</a:t>
            </a:r>
            <a:r>
              <a:rPr lang="zh-CN" altLang="en-US" sz="3200" b="1"/>
              <a:t>说明什么？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480695" y="1205230"/>
            <a:ext cx="977265" cy="45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4500" y="2340610"/>
            <a:ext cx="1452245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5925" y="3555365"/>
            <a:ext cx="2329180" cy="130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72690" y="1092835"/>
            <a:ext cx="502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说明围成的长方形的面积</a:t>
            </a:r>
            <a:r>
              <a:rPr lang="zh-CN" altLang="en-US" sz="2800" b="1" dirty="0"/>
              <a:t>不唯一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08679" y="1884253"/>
            <a:ext cx="5655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既然面积不唯一，怎样知道哪个最大呢？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07870" y="2675255"/>
            <a:ext cx="6640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先求出长方形面积所有的情况，再进行大小比较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0" y="938214"/>
            <a:ext cx="1150144" cy="2055019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2274570" y="629128"/>
            <a:ext cx="3943350" cy="629126"/>
          </a:xfrm>
          <a:prstGeom prst="wedgeRoundRectCallout">
            <a:avLst>
              <a:gd name="adj1" fmla="val -68369"/>
              <a:gd name="adj2" fmla="val 588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我们怎么来解决这个问题呢？</a:t>
            </a:r>
          </a:p>
        </p:txBody>
      </p:sp>
      <p:pic>
        <p:nvPicPr>
          <p:cNvPr id="4" name="图片 3" descr="6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510339" y="1258253"/>
            <a:ext cx="1725454" cy="137922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02" y="3078956"/>
            <a:ext cx="869156" cy="13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18" descr="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4292" y="3649505"/>
            <a:ext cx="1446371" cy="11563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4300" y="457200"/>
            <a:ext cx="1962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70C0"/>
                </a:solidFill>
              </a:rPr>
              <a:t>同桌交流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11950" y="2185018"/>
            <a:ext cx="1157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画图法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65057" y="2436756"/>
            <a:ext cx="1976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列表法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82319" y="3601224"/>
            <a:ext cx="2012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列式计算法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/>
      <p:bldP spid="8" grpId="0" build="allAtOnce"/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6385" y="565150"/>
            <a:ext cx="2839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小组合作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02255" y="1105535"/>
            <a:ext cx="5469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借助</a:t>
            </a:r>
            <a:r>
              <a:rPr lang="en-US" altLang="zh-CN" sz="2400" b="1" dirty="0"/>
              <a:t>操作单</a:t>
            </a:r>
            <a:r>
              <a:rPr lang="zh-CN" altLang="en-US" sz="2400" dirty="0"/>
              <a:t>解决问题</a:t>
            </a:r>
            <a:r>
              <a:rPr lang="en-US" altLang="zh-CN" sz="2400" dirty="0"/>
              <a:t> </a:t>
            </a:r>
            <a:r>
              <a:rPr lang="zh-CN" altLang="en-US" sz="2400" dirty="0"/>
              <a:t>，要求：</a:t>
            </a:r>
            <a:endParaRPr lang="en-US" altLang="zh-CN" sz="2400" dirty="0"/>
          </a:p>
          <a:p>
            <a:r>
              <a:rPr lang="en-US" altLang="zh-CN" sz="2400" dirty="0"/>
              <a:t>1、</a:t>
            </a:r>
            <a:r>
              <a:rPr lang="zh-CN" altLang="en-US" sz="2400" dirty="0"/>
              <a:t>小组成员共同选择一种方法并利用相应的操作单；（可以两张都用）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</a:p>
          <a:p>
            <a:r>
              <a:rPr lang="en-US" altLang="zh-CN" sz="2400" dirty="0"/>
              <a:t>2、</a:t>
            </a:r>
            <a:r>
              <a:rPr lang="zh-CN" altLang="en-US" sz="2400" dirty="0"/>
              <a:t>组长负责组织、汇报（你们</a:t>
            </a:r>
            <a:r>
              <a:rPr lang="zh-CN" altLang="en-US" sz="2400" dirty="0" smtClean="0"/>
              <a:t>组是怎样得到结果的）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 smtClean="0"/>
              <a:t>、自行将</a:t>
            </a:r>
            <a:r>
              <a:rPr lang="zh-CN" altLang="en-US" sz="2400" dirty="0"/>
              <a:t>操作单贴在黑板上。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" y="1491616"/>
            <a:ext cx="1150144" cy="2055019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1908810" y="702945"/>
            <a:ext cx="4674394" cy="628650"/>
          </a:xfrm>
          <a:prstGeom prst="wedgeRoundRectCallout">
            <a:avLst>
              <a:gd name="adj1" fmla="val -67524"/>
              <a:gd name="adj2" fmla="val 1497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回顾解决问题的过程，你有什么体会？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2" y="1885951"/>
            <a:ext cx="825818" cy="12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114675" y="1703071"/>
            <a:ext cx="3314700" cy="694373"/>
          </a:xfrm>
          <a:prstGeom prst="wedgeRoundRectCallout">
            <a:avLst>
              <a:gd name="adj1" fmla="val 83649"/>
              <a:gd name="adj2" fmla="val 5096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有些实际问题可以通过列举来解决。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908812" y="2577465"/>
            <a:ext cx="3960971" cy="765810"/>
          </a:xfrm>
          <a:prstGeom prst="wedgeRoundRectCallout">
            <a:avLst>
              <a:gd name="adj1" fmla="val -68840"/>
              <a:gd name="adj2" fmla="val -11150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什么样的问题适合用一一列举的策略来解决？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1615916" y="3546396"/>
            <a:ext cx="5438775" cy="1039654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lIns="67626" tIns="35242" rIns="67626" bIns="35242">
            <a:spAutoFit/>
          </a:bodyPr>
          <a:lstStyle/>
          <a:p>
            <a:r>
              <a:rPr lang="zh-CN" altLang="en-US" sz="21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当问题的答案有多种可能或要从多种可能中找出最合理的答案时，一般运用一一列举的策略来解决。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174" grpId="0" bldLvl="0"/>
      <p:bldP spid="717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2545" y="492125"/>
            <a:ext cx="240538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想一想，说一说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38120" y="568960"/>
            <a:ext cx="49745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我们曾经运用列举的策略解决过哪些问题？</a:t>
            </a:r>
          </a:p>
        </p:txBody>
      </p:sp>
      <p:pic>
        <p:nvPicPr>
          <p:cNvPr id="23" name="图片 2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30982" y="1677888"/>
            <a:ext cx="3110865" cy="2402205"/>
          </a:xfrm>
          <a:prstGeom prst="rect">
            <a:avLst/>
          </a:prstGeom>
        </p:spPr>
      </p:pic>
      <p:pic>
        <p:nvPicPr>
          <p:cNvPr id="2" name="图片 1" descr="1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6395" y="1504950"/>
            <a:ext cx="4333875" cy="255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1943" y="556260"/>
            <a:ext cx="197040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我是出题人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84070" y="1341755"/>
            <a:ext cx="5132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2800" dirty="0" smtClean="0"/>
              <a:t>请小组合作出一道能够用</a:t>
            </a:r>
            <a:r>
              <a:rPr lang="zh-CN" altLang="en-US" sz="2800" b="1" dirty="0" smtClean="0"/>
              <a:t>列举法</a:t>
            </a:r>
            <a:r>
              <a:rPr lang="zh-CN" altLang="en-US" sz="2800" dirty="0" smtClean="0"/>
              <a:t>解决的问题。</a:t>
            </a:r>
            <a:endParaRPr lang="zh-CN" altLang="en-US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65,&quot;width&quot;:4875}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580</Words>
  <Application>Microsoft Office PowerPoint</Application>
  <PresentationFormat>全屏显示(16:9)</PresentationFormat>
  <Paragraphs>42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xbany</cp:lastModifiedBy>
  <cp:revision>77</cp:revision>
  <dcterms:created xsi:type="dcterms:W3CDTF">2019-03-10T10:30:00Z</dcterms:created>
  <dcterms:modified xsi:type="dcterms:W3CDTF">2021-12-16T07:22:22Z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D7895F8C7B294B839DF42E2409ED7E71</vt:lpwstr>
  </property>
</Properties>
</file>